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6" r:id="rId2"/>
    <p:sldId id="264" r:id="rId3"/>
    <p:sldId id="257" r:id="rId4"/>
    <p:sldId id="262" r:id="rId5"/>
    <p:sldId id="263" r:id="rId6"/>
    <p:sldId id="269" r:id="rId7"/>
    <p:sldId id="265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0" autoAdjust="0"/>
    <p:restoredTop sz="84875" autoAdjust="0"/>
  </p:normalViewPr>
  <p:slideViewPr>
    <p:cSldViewPr>
      <p:cViewPr varScale="1">
        <p:scale>
          <a:sx n="62" d="100"/>
          <a:sy n="62" d="100"/>
        </p:scale>
        <p:origin x="161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74851-8CB6-4A36-B175-14D73E198B4A}" type="datetimeFigureOut">
              <a:rPr lang="ro-RO" smtClean="0"/>
              <a:t>18.05.2026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456FD-B019-414D-9C5E-1A9D0E8C9EA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69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456FD-B019-414D-9C5E-1A9D0E8C9EAA}" type="slidenum">
              <a:rPr lang="ro-RO" smtClean="0"/>
              <a:t>19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17887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B7805-4073-4C72-92EB-4A6882978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25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FA7DF-D03B-46BF-BE05-F8CF61815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92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8DE26-0D2A-4424-81E8-E658A4030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76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CFE42-E0C8-4093-9291-06EF9BDAF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7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AB301-A3C0-4CD8-BD7A-6F85E184B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75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74D42-0744-4515-9E4B-9BADF4930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8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3BF5F-3C88-4569-9FBD-CBF1355EA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11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7927D-7E78-42B5-8E06-3B4F38504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3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090B2-7B0E-4789-B5AE-79B67C83D7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0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E76CD-7831-4DC2-9CD3-B0DF417CC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DC5E6-4A2E-45B4-972E-2A334456E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58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B493-94A4-494C-ACF4-672B3EDC1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4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45D45A7-29C6-4FFE-98D5-75ECE3EE6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D6E1D47-BD45-4DD3-AF0A-4B28FF829A50}" type="slidenum">
              <a:rPr lang="en-US" altLang="en-US">
                <a:solidFill>
                  <a:srgbClr val="000000"/>
                </a:solidFill>
                <a:latin typeface="Cambria" pitchFamily="18" charset="0"/>
              </a:rPr>
              <a:pPr/>
              <a:t>1</a:t>
            </a:fld>
            <a:endParaRPr lang="en-US" altLang="en-US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" y="4953000"/>
            <a:ext cx="8458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r>
              <a:rPr lang="ro-RO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Răzvan Daniel ZOTA</a:t>
            </a:r>
          </a:p>
          <a:p>
            <a:pPr algn="ctr">
              <a:buFontTx/>
              <a:buNone/>
            </a:pPr>
            <a:r>
              <a:rPr lang="ro-RO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Facult</a:t>
            </a:r>
            <a:r>
              <a:rPr lang="en-US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atea</a:t>
            </a:r>
            <a:r>
              <a:rPr lang="ro-RO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de Cibernetic</a:t>
            </a:r>
            <a:r>
              <a:rPr lang="ro-RO" altLang="en-US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ă, Statistică și Informatică Economică</a:t>
            </a:r>
          </a:p>
          <a:p>
            <a:pPr algn="ctr">
              <a:buFontTx/>
              <a:buNone/>
            </a:pPr>
            <a:r>
              <a:rPr lang="ro-RO" altLang="en-US" sz="2300" b="1" kern="0" dirty="0">
                <a:solidFill>
                  <a:srgbClr val="FF9933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zota@ase.ro</a:t>
            </a:r>
          </a:p>
          <a:p>
            <a:pPr algn="ctr">
              <a:buFontTx/>
              <a:buNone/>
            </a:pPr>
            <a:r>
              <a:rPr lang="ro-RO" altLang="en-US" sz="2300" b="1" kern="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http</a:t>
            </a:r>
            <a:r>
              <a:rPr lang="en-US" altLang="en-US" sz="2300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s</a:t>
            </a:r>
            <a:r>
              <a:rPr lang="ro-RO" altLang="en-US" sz="2300" b="1" kern="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://zota.ase.ro/so</a:t>
            </a:r>
            <a:endParaRPr lang="ro-RO" altLang="en-US" sz="2300" b="1" kern="0" dirty="0">
              <a:solidFill>
                <a:srgbClr val="FF33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>
          <a:xfrm>
            <a:off x="647700" y="2133600"/>
            <a:ext cx="77724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1200"/>
              </a:spcAft>
            </a:pPr>
            <a:r>
              <a:rPr lang="ro-RO" altLang="en-US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Sisteme de operare</a:t>
            </a:r>
          </a:p>
          <a:p>
            <a:pPr algn="ctr" fontAlgn="auto">
              <a:spcBef>
                <a:spcPts val="0"/>
              </a:spcBef>
              <a:spcAft>
                <a:spcPts val="1200"/>
              </a:spcAft>
            </a:pPr>
            <a:r>
              <a:rPr lang="ro-RO" altLang="en-US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Cursul #</a:t>
            </a:r>
            <a:r>
              <a:rPr lang="en-US" altLang="en-US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13</a:t>
            </a:r>
            <a:br>
              <a:rPr lang="ro-RO" altLang="en-US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</a:br>
            <a:r>
              <a:rPr lang="ro-RO" altLang="en-US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Conectarea</a:t>
            </a:r>
            <a:r>
              <a:rPr lang="en-US" altLang="en-US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la re</a:t>
            </a:r>
            <a:r>
              <a:rPr lang="ro-RO" altLang="en-US" sz="34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țea</a:t>
            </a:r>
            <a:r>
              <a:rPr lang="en-US" altLang="en-US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– </a:t>
            </a:r>
            <a:r>
              <a:rPr lang="en-US" altLang="en-US" sz="34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partea</a:t>
            </a:r>
            <a:r>
              <a:rPr lang="en-US" altLang="en-US" sz="34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a </a:t>
            </a:r>
            <a:r>
              <a:rPr lang="en-US" altLang="en-US" sz="34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doua</a:t>
            </a:r>
            <a:endParaRPr lang="ro-RO" altLang="en-US" sz="3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894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23117"/>
            <a:ext cx="8229600" cy="838200"/>
          </a:xfrm>
        </p:spPr>
        <p:txBody>
          <a:bodyPr/>
          <a:lstStyle/>
          <a:p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DHCP — Cum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p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rimește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un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c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alculator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o a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dresă IP?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990600"/>
            <a:ext cx="8610600" cy="5440362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DHCP (Dynamic Host Configuration Protocol)</a:t>
            </a:r>
            <a:r>
              <a:rPr lang="ro-RO" altLang="en-US" sz="1800" dirty="0">
                <a:latin typeface="Cambria" panose="02040503050406030204" pitchFamily="18" charset="0"/>
              </a:rPr>
              <a:t> — </a:t>
            </a:r>
            <a:r>
              <a:rPr lang="en-US" altLang="en-US" sz="1800" dirty="0">
                <a:latin typeface="Cambria" panose="02040503050406030204" pitchFamily="18" charset="0"/>
              </a:rPr>
              <a:t>“</a:t>
            </a:r>
            <a:r>
              <a:rPr lang="ro-RO" altLang="en-US" sz="1800" dirty="0">
                <a:latin typeface="Cambria" panose="02040503050406030204" pitchFamily="18" charset="0"/>
              </a:rPr>
              <a:t>procesul DORA</a:t>
            </a:r>
            <a:r>
              <a:rPr lang="en-US" altLang="en-US" sz="1800" dirty="0">
                <a:latin typeface="Cambria" panose="02040503050406030204" pitchFamily="18" charset="0"/>
              </a:rPr>
              <a:t>”</a:t>
            </a:r>
            <a:r>
              <a:rPr lang="ro-RO" altLang="en-US" sz="1800" dirty="0">
                <a:latin typeface="Cambria" panose="02040503050406030204" pitchFamily="18" charset="0"/>
              </a:rPr>
              <a:t>:</a:t>
            </a:r>
          </a:p>
          <a:p>
            <a:pPr>
              <a:buNone/>
            </a:pPr>
            <a:endParaRPr lang="ro-RO" sz="1800" dirty="0"/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Client                              Server DHCP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│                             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│──── DISCOVER (broadcast) ──────────►│  'Există vreun server DHCP?'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│◄─── OFFER ───────────────────────── │  'Oferă 192.168.1.105'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│──── REQUEST (broadcast) ───────────►│  'Accept 192.168.1.105'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│◄─── ACK ─────────────────────────── │  'Confirmat! Lease: 24h'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Ce primește clientul de la DHCP: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Adresă IP + mască de subrețea</a:t>
            </a:r>
            <a:r>
              <a:rPr lang="ro-RO" altLang="en-US" sz="1800" dirty="0">
                <a:latin typeface="Cambria" panose="02040503050406030204" pitchFamily="18" charset="0"/>
              </a:rPr>
              <a:t> (ex: 192.168.1.105 / 255.255.255.0)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Default Gateway</a:t>
            </a:r>
            <a:r>
              <a:rPr lang="ro-RO" altLang="en-US" sz="1800" dirty="0">
                <a:latin typeface="Cambria" panose="02040503050406030204" pitchFamily="18" charset="0"/>
              </a:rPr>
              <a:t> — routerul (ex: 192.168.1.1)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DNS Server(s)</a:t>
            </a:r>
            <a:r>
              <a:rPr lang="ro-RO" altLang="en-US" sz="1800" dirty="0">
                <a:latin typeface="Cambria" panose="02040503050406030204" pitchFamily="18" charset="0"/>
              </a:rPr>
              <a:t> — (ex: 8.8.8.8, 1.1.1.1)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Lease time</a:t>
            </a:r>
            <a:r>
              <a:rPr lang="ro-RO" altLang="en-US" sz="1800" dirty="0">
                <a:latin typeface="Cambria" panose="02040503050406030204" pitchFamily="18" charset="0"/>
              </a:rPr>
              <a:t> — cât timp este valabilă adresa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Alternative la DHCP: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APIPA</a:t>
            </a:r>
            <a:r>
              <a:rPr lang="ro-RO" altLang="en-US" sz="1800" dirty="0">
                <a:latin typeface="Cambria" panose="02040503050406030204" pitchFamily="18" charset="0"/>
              </a:rPr>
              <a:t> — 169.254.x.x dacă nu există server DHCP (Windows autoconfig)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SLAAC (IPv6)</a:t>
            </a:r>
            <a:r>
              <a:rPr lang="ro-RO" altLang="en-US" sz="1800" dirty="0">
                <a:latin typeface="Cambria" panose="02040503050406030204" pitchFamily="18" charset="0"/>
              </a:rPr>
              <a:t> — configurare automată fără server, bazat pe prefixul rețelei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Verificare: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dhclient -v eth0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# Linux: reînnoire lease DHCP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ipconfig /release &amp;&amp; ipconfig /renew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12843"/>
            <a:ext cx="8229600" cy="838200"/>
          </a:xfrm>
        </p:spPr>
        <p:txBody>
          <a:bodyPr/>
          <a:lstStyle/>
          <a:p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DNS — Sistemul de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n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ume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de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d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omenii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863885"/>
            <a:ext cx="8458200" cy="57150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Rezolvarea unui nume de domeniu — proces în 8 pași: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Browser: www.ase.ro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1. Cache local? → Nu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2. Resolver ISP (sau 8.8.8.8) → Nu are în cache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3. Root Server (.) → 'Întreabă .ro TLD'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4. TLD .ro Server → 'Întreabă ns.ase.ro'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5. Nameserver ASE → '193.226.34.67'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6. Resolver returnează IP-ul + TTL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7. Browser se conectează la 193.226.34.67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DNS modern — securitate și confidențialitate: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DNS clasic (port 53/UDP)</a:t>
            </a:r>
            <a:r>
              <a:rPr lang="ro-RO" altLang="en-US" sz="1800" dirty="0">
                <a:latin typeface="Cambria" panose="02040503050406030204" pitchFamily="18" charset="0"/>
              </a:rPr>
              <a:t> — necriptat, poate fi interceptat sau falsificat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DoH (DNS over HTTPS)</a:t>
            </a:r>
            <a:r>
              <a:rPr lang="ro-RO" altLang="en-US" sz="1800" dirty="0">
                <a:latin typeface="Cambria" panose="02040503050406030204" pitchFamily="18" charset="0"/>
              </a:rPr>
              <a:t> — criptat, folosit de Firefox, Chrome, Windows 11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DoT (DNS over TLS)</a:t>
            </a:r>
            <a:r>
              <a:rPr lang="ro-RO" altLang="en-US" sz="1800" dirty="0">
                <a:latin typeface="Cambria" panose="02040503050406030204" pitchFamily="18" charset="0"/>
              </a:rPr>
              <a:t> — criptat, port 853, folosit de Android 9+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DNSSEC</a:t>
            </a:r>
            <a:r>
              <a:rPr lang="ro-RO" altLang="en-US" sz="1800" dirty="0">
                <a:latin typeface="Cambria" panose="02040503050406030204" pitchFamily="18" charset="0"/>
              </a:rPr>
              <a:t> — semnături digitale pe răspunsuri DNS, previne cache poisoning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Comenzi practice: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nslookup -type=MX gmail.com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# record MX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dig +short ase.ro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# Linux: rezolvare rapidă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dig +trace google.com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# urmărire rezolvare recursivă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Resolve-DnsName google.com -Type 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838200"/>
          </a:xfrm>
        </p:spPr>
        <p:txBody>
          <a:bodyPr/>
          <a:lstStyle/>
          <a:p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TCP vs UDP — Când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f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olosim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c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e? + QUIC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304800" y="571500"/>
            <a:ext cx="9220200" cy="57531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TCP — Three-way handshake: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Client ──── SYN ────────────► Server   'Vreau să comunic'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Client ◄─── SYN-ACK ─────── Server   'OK, sunt disponibil'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Client ──── ACK ────────────► Server   'Începem!'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                                    [transfer date fiabil]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Client ──── FIN ────────────► Server   [4-way teardown]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Comparație TCP vs UDP: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┌────────────────┬───────────────────────┬────────────────────────┐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Caracteristică │ TCP                   │ UDP            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├────────────────┼───────────────────────┼────────────────────────┤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Conexiune      │ Da (handshake)        │ Nu (connectionless)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Fiabilitate    │ Garantată (retransmit)│ Best-effort    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Ordine pachete │ Garantată             │ Nu garantată   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Viteză         │ Mai lentă             │ Mai rapidă     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Utilizare      │ HTTP, email, FTP, SSH │ DNS, video, gaming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└────────────────┴───────────────────────┴────────────────────────┘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QUIC (HTTP/3) — protocolul modern: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Creat de Google, standardizat IETF (RFC 9000, 2021)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Rulează peste UDP</a:t>
            </a:r>
            <a:r>
              <a:rPr lang="ro-RO" altLang="en-US" sz="1800" dirty="0">
                <a:latin typeface="Cambria" panose="02040503050406030204" pitchFamily="18" charset="0"/>
              </a:rPr>
              <a:t> dar adaugă fiabilitate, criptare TLS 1.3 integrată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Elimină head-of-line blocking</a:t>
            </a:r>
            <a:r>
              <a:rPr lang="ro-RO" altLang="en-US" sz="1800" dirty="0">
                <a:latin typeface="Cambria" panose="02040503050406030204" pitchFamily="18" charset="0"/>
              </a:rPr>
              <a:t> din TCP — streams independente pe aceeași conexiune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~25% din traficul web global este deja HTTP/3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NAT — Cum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f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uncționează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r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outerul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de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a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casă?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381000" y="914400"/>
            <a:ext cx="8763000" cy="59436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NAT (Network Address Translation)</a:t>
            </a:r>
            <a:r>
              <a:rPr lang="ro-RO" altLang="en-US" sz="1800" dirty="0">
                <a:latin typeface="Cambria" panose="02040503050406030204" pitchFamily="18" charset="0"/>
              </a:rPr>
              <a:t> — soluția la epuizarea IPv4: o singură adresă publică pentru toată rețeaua locală:</a:t>
            </a:r>
          </a:p>
          <a:p>
            <a:pPr marL="342900" indent="0">
              <a:buNone/>
            </a:pPr>
            <a:r>
              <a:rPr lang="en-US" sz="1500" dirty="0" err="1">
                <a:solidFill>
                  <a:srgbClr val="7B2C2C"/>
                </a:solidFill>
                <a:latin typeface="Courier New" pitchFamily="49" charset="0"/>
              </a:rPr>
              <a:t>Rețea</a:t>
            </a: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locală (private)          Internet (public)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192.168.1.100 ─┐                ┌── server.com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192.168.1.101 ─┤── Router NAT ──┤── google.com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192.168.1.102 ─┘  82.77.x.x     └── ...ase.ro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               (IP public unic)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PAT (Port Address Translation) — cum diferențiază routerul: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PC1:192.168.1.100:51234 ─► Router ─► 82.77.x.x:10001 ─► google.com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PC2:192.168.1.101:51234 ─► Router ─► 82.77.x.x:10002 ─► google.com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NAT Table: { 10001→PC1, 10002→PC2 }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Tipuri de adrese private (RFC 1918):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10.0.0.0/8</a:t>
            </a:r>
            <a:r>
              <a:rPr lang="ro-RO" altLang="en-US" sz="1800" dirty="0">
                <a:latin typeface="Cambria" panose="02040503050406030204" pitchFamily="18" charset="0"/>
              </a:rPr>
              <a:t> — Clasa A privată (mari corporații)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172.16.0.0/12</a:t>
            </a:r>
            <a:r>
              <a:rPr lang="ro-RO" altLang="en-US" sz="1800" dirty="0">
                <a:latin typeface="Cambria" panose="02040503050406030204" pitchFamily="18" charset="0"/>
              </a:rPr>
              <a:t> — Clasa B privată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192.168.0.0/16</a:t>
            </a:r>
            <a:r>
              <a:rPr lang="ro-RO" altLang="en-US" sz="1800" dirty="0">
                <a:latin typeface="Cambria" panose="02040503050406030204" pitchFamily="18" charset="0"/>
              </a:rPr>
              <a:t> — Clasa C privată (rețele de acasă)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Verificare: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ip route show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# gateway implicit (routerul)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curl ifconfig.me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# IP public văzut din Internet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(Invoke-WebRequest ifconfig.me).Content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-7706"/>
            <a:ext cx="8229600" cy="838200"/>
          </a:xfrm>
        </p:spPr>
        <p:txBody>
          <a:bodyPr/>
          <a:lstStyle/>
          <a:p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Evoluția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p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rotocoalelor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w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eb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: </a:t>
            </a:r>
            <a:b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</a:b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HTTP/1 → HTTP/2 → HTTP/3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De ce a evoluat HTTP?</a:t>
            </a:r>
          </a:p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HTTP/1.1 (1997) — probleme: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O singură cerere pe conexiune TCP → lent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Head-of-line blocking</a:t>
            </a:r>
            <a:r>
              <a:rPr lang="ro-RO" altLang="en-US" sz="1800" dirty="0">
                <a:latin typeface="Cambria" panose="02040503050406030204" pitchFamily="18" charset="0"/>
              </a:rPr>
              <a:t>: o cerere blocată blochează tot</a:t>
            </a:r>
          </a:p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HTTP/2 (2015) — îmbunătățiri: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Multiplexing</a:t>
            </a:r>
            <a:r>
              <a:rPr lang="ro-RO" altLang="en-US" sz="1800" dirty="0">
                <a:latin typeface="Cambria" panose="02040503050406030204" pitchFamily="18" charset="0"/>
              </a:rPr>
              <a:t>: multiple cereri simultane pe o singură conexiune TCP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Header compression (HPACK)</a:t>
            </a:r>
            <a:r>
              <a:rPr lang="ro-RO" altLang="en-US" sz="1800" dirty="0">
                <a:latin typeface="Cambria" panose="02040503050406030204" pitchFamily="18" charset="0"/>
              </a:rPr>
              <a:t>: headers repetitive comprimate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Server Push</a:t>
            </a:r>
            <a:r>
              <a:rPr lang="ro-RO" altLang="en-US" sz="1800" dirty="0">
                <a:latin typeface="Cambria" panose="02040503050406030204" pitchFamily="18" charset="0"/>
              </a:rPr>
              <a:t>: serverul trimite resurse fără a fi cerute</a:t>
            </a:r>
          </a:p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HTTP/3 / QUIC (2022, RFC 9114) — revoluție: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Bazat pe UDP</a:t>
            </a:r>
            <a:r>
              <a:rPr lang="ro-RO" altLang="en-US" sz="1800" dirty="0">
                <a:latin typeface="Cambria" panose="02040503050406030204" pitchFamily="18" charset="0"/>
              </a:rPr>
              <a:t> în loc de TCP — elimină latența handshake-ului TCP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TLS 1.3 integrat</a:t>
            </a:r>
            <a:r>
              <a:rPr lang="ro-RO" altLang="en-US" sz="1800" dirty="0">
                <a:latin typeface="Cambria" panose="02040503050406030204" pitchFamily="18" charset="0"/>
              </a:rPr>
              <a:t> — 0-RTT sau 1-RTT pentru conexiuni cunoscute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Streams independente</a:t>
            </a:r>
            <a:r>
              <a:rPr lang="ro-RO" altLang="en-US" sz="1800" dirty="0">
                <a:latin typeface="Cambria" panose="02040503050406030204" pitchFamily="18" charset="0"/>
              </a:rPr>
              <a:t>: un pachet pierdut nu blochează alte streams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Connection migration</a:t>
            </a:r>
            <a:r>
              <a:rPr lang="ro-RO" altLang="en-US" sz="1800" dirty="0">
                <a:latin typeface="Cambria" panose="02040503050406030204" pitchFamily="18" charset="0"/>
              </a:rPr>
              <a:t>: schimbi Wi-Fi → 4G fără a pierde conexiunea!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Verificare suport HTTP/3: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curl -I --http3 https://www.google.com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# dacă curl suportă QUIC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nmap --script http-methods google.com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17784"/>
            <a:ext cx="8229600" cy="838200"/>
          </a:xfrm>
        </p:spPr>
        <p:txBody>
          <a:bodyPr/>
          <a:lstStyle/>
          <a:p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Socket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p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rogramming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—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c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um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e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xpune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SO r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ețeaua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a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plicațiilor</a:t>
            </a:r>
            <a:endParaRPr lang="ro-RO" altLang="en-US" sz="28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5440362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Un 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socket</a:t>
            </a:r>
            <a:r>
              <a:rPr lang="ro-RO" altLang="en-US" sz="1800" dirty="0">
                <a:latin typeface="Cambria" panose="02040503050406030204" pitchFamily="18" charset="0"/>
              </a:rPr>
              <a:t> este endpoint-ul unei conexiuni de rețea — abstractizare oferită de SO: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Server TCP simplu în Python: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import socket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srv = socket.socket(socket.AF_INET, socket.SOCK_STREAM)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srv.bind(('0.0.0.0', 8080))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srv.listen(5)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# max 5 conexiuni în așteptare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conn, addr = srv.accept()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data = conn.recv(1024)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conn.send(b'Hello!')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Tipuri de socket-uri: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SOCK_STREAM (TCP)</a:t>
            </a:r>
            <a:r>
              <a:rPr lang="ro-RO" altLang="en-US" sz="1800" dirty="0">
                <a:latin typeface="Cambria" panose="02040503050406030204" pitchFamily="18" charset="0"/>
              </a:rPr>
              <a:t> — conexiune fiabilă, ordonată (HTTP, SSH, FTP)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SOCK_DGRAM (UDP)</a:t>
            </a:r>
            <a:r>
              <a:rPr lang="ro-RO" altLang="en-US" sz="1800" dirty="0">
                <a:latin typeface="Cambria" panose="02040503050406030204" pitchFamily="18" charset="0"/>
              </a:rPr>
              <a:t> — fără conexiune, rapid (DNS, streaming, gaming)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AF_UNIX (domain socket)</a:t>
            </a:r>
            <a:r>
              <a:rPr lang="ro-RO" altLang="en-US" sz="1800" dirty="0">
                <a:latin typeface="Cambria" panose="02040503050406030204" pitchFamily="18" charset="0"/>
              </a:rPr>
              <a:t> — comunicare între procese pe același calculator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Vizualizare socket-uri active: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ss -tuln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   # Linux: socket-uri în așteptare (înlocuiește netstat)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ss -tup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    # cu PID-ul procesului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lsof -i :80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# ce proces folosește portul 80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Get-NetTCPConnection -State Listen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838200"/>
          </a:xfrm>
        </p:spPr>
        <p:txBody>
          <a:bodyPr/>
          <a:lstStyle/>
          <a:p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Wi-Fi Modern — Standarde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a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ctuale</a:t>
            </a:r>
            <a:endParaRPr lang="ro-RO" altLang="en-US" sz="28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65762" y="685800"/>
            <a:ext cx="8678238" cy="62484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Evoluția standardelor Wi-Fi: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┌──────────┬──────┬────────────┬────────────┬──────────────────────┐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│Standard  │An    │Frecvență   │Viteză max  │Utilizare     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├──────────┼──────┼────────────┼────────────┼──────────────────────┤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│802.11n   │2009  │2.4/5 GHz   │600 Mbps    │Încă prezent (legacy)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│802.11ac  │2013  │5 GHz       │3.5 Gbps    │Wi-Fi 5 — foarte comun│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│802.11ax  │2019  │2.4/5/6 GHz │9.6 Gbps    │Wi-Fi 6/6E — actual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│802.11be  │2024  │2.4/5/6 GHz │46 Gbps     │Wi-Fi 7 — flagship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└──────────┴──────┴────────────┴────────────┴──────────────────────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Securitate Wi-Fi — evoluție critică: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WEP (1997)</a:t>
            </a:r>
            <a:r>
              <a:rPr lang="ro-RO" altLang="en-US" sz="1800" dirty="0">
                <a:latin typeface="Cambria" panose="02040503050406030204" pitchFamily="18" charset="0"/>
              </a:rPr>
              <a:t> — spart în minute, abandonat complet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WPA/WPA2-Personal (2004)</a:t>
            </a:r>
            <a:r>
              <a:rPr lang="ro-RO" altLang="en-US" sz="1800" dirty="0">
                <a:latin typeface="Cambria" panose="02040503050406030204" pitchFamily="18" charset="0"/>
              </a:rPr>
              <a:t> — TKIP/AES; vulnerabil la atacuri dicționar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solidFill>
                  <a:srgbClr val="4A7C59"/>
                </a:solidFill>
                <a:latin typeface="Cambria" panose="02040503050406030204" pitchFamily="18" charset="0"/>
              </a:rPr>
              <a:t>WPA3 (2018) — standard obligatoriu din 2020:</a:t>
            </a:r>
          </a:p>
          <a:p>
            <a:pPr marL="6858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SAE (Simultaneous Authentication of Equals)</a:t>
            </a:r>
            <a:r>
              <a:rPr lang="ro-RO" altLang="en-US" sz="1800" dirty="0">
                <a:latin typeface="Cambria" panose="02040503050406030204" pitchFamily="18" charset="0"/>
              </a:rPr>
              <a:t> — înlocuiește handshake-ul PSK vulnerabil</a:t>
            </a:r>
          </a:p>
          <a:p>
            <a:pPr marL="6858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Forward secrecy</a:t>
            </a:r>
            <a:r>
              <a:rPr lang="ro-RO" altLang="en-US" sz="1800" dirty="0">
                <a:latin typeface="Cambria" panose="02040503050406030204" pitchFamily="18" charset="0"/>
              </a:rPr>
              <a:t> — cheia sesiunii se schimbă, traficul trecut nu poate fi decriptat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Verificare: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iwconfig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  # Linux: informații interfață wireless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iw dev wlan0 link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# detalii conexiune curentă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netsh wlan show interfaces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Comenzi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p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ractice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de 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r</a:t>
            </a:r>
            <a:r>
              <a:rPr lang="ro-RO" altLang="en-US" sz="2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ețea</a:t>
            </a:r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 — Linux și Windows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838200"/>
            <a:ext cx="8686800" cy="60198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Configurare și diagnosticare: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# Linux — comanda modernă (înlocuiește ifconfig/route):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ip addr show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  # adrese IP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ip route show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 # tabela de rutare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ip link set eth0 up/down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# activare/dezactivare interfață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Diagnosticare conectivitate: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ping -c 4 8.8.8.8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# test conectivitate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traceroute google.com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# ruta pachetelor (Linux)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tracert google.com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# echivalent Windows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mtr google.com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  # ping + traceroute combinat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DNS și socket-uri: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dig google.com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 # rezolvare DNS detaliată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nslookup -type=MX gmail.com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# record MX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ss -tuln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        # porturi deschise (înlocuiește netstat)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nmap -sV localhost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# scanare servicii locale</a:t>
            </a:r>
          </a:p>
          <a:p>
            <a:pPr marL="0" indent="0">
              <a:buNone/>
            </a:pPr>
            <a:r>
              <a:rPr lang="ro-RO" altLang="en-US" sz="18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PowerShell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 Windows: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Test-NetConnection google.com -Port 443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Get-NetIPConfiguration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# echivalent ipconfig detaliat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Resolve-DnsName google.com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Get-NetTCPConnection | Where-Object State -eq Established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SDN — Software Defined Networking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SDN separă 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planul de control</a:t>
            </a:r>
            <a:r>
              <a:rPr lang="ro-RO" altLang="en-US" sz="1800" dirty="0">
                <a:latin typeface="Cambria" panose="02040503050406030204" pitchFamily="18" charset="0"/>
              </a:rPr>
              <a:t> (decizii de rutare) de 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planul de date</a:t>
            </a:r>
            <a:r>
              <a:rPr lang="ro-RO" altLang="en-US" sz="1800" dirty="0">
                <a:latin typeface="Cambria" panose="02040503050406030204" pitchFamily="18" charset="0"/>
              </a:rPr>
              <a:t> (transmiterea pachetelor):</a:t>
            </a:r>
          </a:p>
          <a:p>
            <a:pPr marL="342900" indent="0">
              <a:buNone/>
            </a:pPr>
            <a:r>
              <a:rPr lang="en-US" sz="1500" dirty="0" err="1">
                <a:solidFill>
                  <a:srgbClr val="7B2C2C"/>
                </a:solidFill>
                <a:latin typeface="Courier New" pitchFamily="49" charset="0"/>
              </a:rPr>
              <a:t>Rețea</a:t>
            </a: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tradițională:        Rețea SDN: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┌──────────────────┐       ┌──────────────────────┐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Router/Switch    │       │ Controler SDN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+ Routing table  │       │ (viziune globală)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+ Forwarding     │       └──────────┬───────────┘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(totul în box)   │                  │ OpenFlow API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└──────────────────┘    ┌─────┴──┬──────┴──┐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                     │Switch  │Switch   │Switch│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                     │(doar   │(doar    │(doar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                     │forward)│forward) │fwd.) │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De ce contează SDN?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Orchestrare centralizată</a:t>
            </a:r>
            <a:r>
              <a:rPr lang="ro-RO" altLang="en-US" sz="1800" dirty="0">
                <a:latin typeface="Cambria" panose="02040503050406030204" pitchFamily="18" charset="0"/>
              </a:rPr>
              <a:t> — rețeaua se configurează ca</a:t>
            </a:r>
            <a:r>
              <a:rPr lang="en-US" altLang="en-US" sz="1800" dirty="0">
                <a:latin typeface="Cambria" panose="02040503050406030204" pitchFamily="18" charset="0"/>
              </a:rPr>
              <a:t> </a:t>
            </a:r>
            <a:r>
              <a:rPr lang="ro-RO" altLang="en-US" sz="1800" dirty="0">
                <a:latin typeface="Cambria" panose="02040503050406030204" pitchFamily="18" charset="0"/>
              </a:rPr>
              <a:t>și codul (infrastructure as code)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Baza cloud-ului modern</a:t>
            </a:r>
            <a:r>
              <a:rPr lang="ro-RO" altLang="en-US" sz="1800" dirty="0">
                <a:latin typeface="Cambria" panose="02040503050406030204" pitchFamily="18" charset="0"/>
              </a:rPr>
              <a:t>: AWS VPC, Azure VNet, Google Cloud Networking sunt toate SDN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Kubernetes networking</a:t>
            </a:r>
            <a:r>
              <a:rPr lang="ro-RO" altLang="en-US" sz="1800" dirty="0">
                <a:latin typeface="Cambria" panose="02040503050406030204" pitchFamily="18" charset="0"/>
              </a:rPr>
              <a:t> (Calico, Flannel, Cilium) folosesc SDN pentru pod-to-pod communication</a:t>
            </a:r>
          </a:p>
          <a:p>
            <a:pPr>
              <a:buNone/>
            </a:pPr>
            <a:endParaRPr lang="ro-RO" sz="1800" dirty="0"/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Legătura cu SO: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Linux: </a:t>
            </a:r>
            <a:r>
              <a:rPr lang="ro-RO" altLang="en-US" sz="1800" b="1" dirty="0">
                <a:latin typeface="Cambria" panose="02040503050406030204" pitchFamily="18" charset="0"/>
              </a:rPr>
              <a:t>Open vSwitch (OVS)</a:t>
            </a:r>
            <a:r>
              <a:rPr lang="ro-RO" altLang="en-US" sz="1800" dirty="0">
                <a:latin typeface="Cambria" panose="02040503050406030204" pitchFamily="18" charset="0"/>
              </a:rPr>
              <a:t> + eBPF/XDP pentru dataplane ultra-rapid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Windows: </a:t>
            </a:r>
            <a:r>
              <a:rPr lang="ro-RO" altLang="en-US" sz="1800" b="1" dirty="0">
                <a:latin typeface="Cambria" panose="02040503050406030204" pitchFamily="18" charset="0"/>
              </a:rPr>
              <a:t>Hyper-V Virtual Switch</a:t>
            </a:r>
            <a:r>
              <a:rPr lang="ro-RO" altLang="en-US" sz="1800" dirty="0">
                <a:latin typeface="Cambria" panose="02040503050406030204" pitchFamily="18" charset="0"/>
              </a:rPr>
              <a:t> + Azure SDN pentru datacenter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68330" y="-152400"/>
            <a:ext cx="8229600" cy="838200"/>
          </a:xfrm>
        </p:spPr>
        <p:txBody>
          <a:bodyPr/>
          <a:lstStyle/>
          <a:p>
            <a:r>
              <a:rPr lang="ro-RO" altLang="en-US" sz="2800" b="1" dirty="0">
                <a:solidFill>
                  <a:srgbClr val="C00000"/>
                </a:solidFill>
                <a:latin typeface="Cambria" panose="02040503050406030204" pitchFamily="18" charset="0"/>
              </a:rPr>
              <a:t>Rezumat — Stiva de rețea modernă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685800"/>
            <a:ext cx="8686800" cy="6000108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Cum se leagă toate conceptele studiate:</a:t>
            </a:r>
          </a:p>
          <a:p>
            <a:pPr marL="342900" indent="0">
              <a:buNone/>
            </a:pPr>
            <a:r>
              <a:rPr lang="en-US" sz="1500" dirty="0" err="1">
                <a:solidFill>
                  <a:srgbClr val="7B2C2C"/>
                </a:solidFill>
                <a:latin typeface="Courier New" pitchFamily="49" charset="0"/>
              </a:rPr>
              <a:t>Utilizator</a:t>
            </a: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deschide https://www.ase.ro</a:t>
            </a:r>
          </a:p>
          <a:p>
            <a:pPr marL="342900" indent="0">
              <a:buNone/>
            </a:pPr>
            <a:endParaRPr lang="en-US" sz="1500" dirty="0">
              <a:solidFill>
                <a:srgbClr val="7B2C2C"/>
              </a:solidFill>
              <a:latin typeface="Courier New" pitchFamily="49" charset="0"/>
            </a:endParaRP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1. DNS (DoH)    → rezolvă ase.ro → 193.226.34.67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2. TCP/QUIC     → handshake cu serverul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3. TLS 1.3      → negociere criptare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4. HTTP/2 sau 3 → cerere GET /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5. NAT/Router   → traducere 192.168.x.x → IP public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6. IPv4/IPv6    → rutare pachete prin Internet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7. TCP/IP Stack → kernel SO gestionează socketul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8. NDIS 6.x     → driverul NIC trimite pe cablu/Wi-Fi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Fiecare strat corespunde unui nivel OSI/TCP/IP: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Application:</a:t>
            </a:r>
            <a:r>
              <a:rPr lang="ro-RO" altLang="en-US" sz="1800" dirty="0">
                <a:latin typeface="Cambria" panose="02040503050406030204" pitchFamily="18" charset="0"/>
              </a:rPr>
              <a:t> HTTP/3, DNS, TLS, SSH, SMTP, FTP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Transport:</a:t>
            </a:r>
            <a:r>
              <a:rPr lang="ro-RO" altLang="en-US" sz="1800" dirty="0">
                <a:latin typeface="Cambria" panose="02040503050406030204" pitchFamily="18" charset="0"/>
              </a:rPr>
              <a:t> TCP, UDP, QUIC (port sursa + destinatie)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Internet:</a:t>
            </a:r>
            <a:r>
              <a:rPr lang="ro-RO" altLang="en-US" sz="1800" dirty="0">
                <a:latin typeface="Cambria" panose="02040503050406030204" pitchFamily="18" charset="0"/>
              </a:rPr>
              <a:t> IPv4, IPv6, ICMP, rutare, NAT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Network Access:</a:t>
            </a:r>
            <a:r>
              <a:rPr lang="ro-RO" altLang="en-US" sz="1800" dirty="0">
                <a:latin typeface="Cambria" panose="02040503050406030204" pitchFamily="18" charset="0"/>
              </a:rPr>
              <a:t> Ethernet, Wi-Fi 6E/7, fibra optică, drivere NDIS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Resurse </a:t>
            </a:r>
            <a:r>
              <a:rPr lang="en-US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utile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Documente RFC: https://www.rfc-editor.org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Wireshark (analizor pachete): https://www.wireshark.org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dirty="0">
                <a:latin typeface="Cambria" panose="02040503050406030204" pitchFamily="18" charset="0"/>
              </a:rPr>
              <a:t>Cisco NetAcad (cursuri gratuite): https://www.netacad.com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Garamond" pitchFamily="18" charset="0"/>
              </a:rPr>
              <a:t>Model arhitectural de re</a:t>
            </a:r>
            <a:r>
              <a:rPr lang="ro-RO" altLang="en-US">
                <a:latin typeface="Garamond" pitchFamily="18" charset="0"/>
              </a:rPr>
              <a:t>ţea</a:t>
            </a:r>
            <a:endParaRPr lang="en-US" altLang="en-US">
              <a:latin typeface="Garamond" pitchFamily="18" charset="0"/>
            </a:endParaRP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8229600" cy="532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2000" b="1" dirty="0">
                <a:latin typeface="Garamond" pitchFamily="18" charset="0"/>
              </a:rPr>
              <a:t>Ce este un “model a</a:t>
            </a:r>
            <a:r>
              <a:rPr lang="en-US" altLang="en-US" sz="2000" b="1" dirty="0" err="1">
                <a:latin typeface="Garamond" pitchFamily="18" charset="0"/>
              </a:rPr>
              <a:t>rhitectural</a:t>
            </a:r>
            <a:r>
              <a:rPr lang="ro-RO" altLang="en-US" sz="2000" b="1" dirty="0">
                <a:latin typeface="Garamond" pitchFamily="18" charset="0"/>
              </a:rPr>
              <a:t>”</a:t>
            </a:r>
            <a:r>
              <a:rPr lang="en-US" altLang="en-US" sz="2000" b="1" dirty="0">
                <a:latin typeface="Garamond" pitchFamily="18" charset="0"/>
              </a:rPr>
              <a:t>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2000" dirty="0">
                <a:latin typeface="Garamond" pitchFamily="18" charset="0"/>
              </a:rPr>
              <a:t>Un</a:t>
            </a:r>
            <a:r>
              <a:rPr lang="en-US" altLang="en-US" sz="2000" dirty="0">
                <a:latin typeface="Garamond" pitchFamily="18" charset="0"/>
              </a:rPr>
              <a:t> </a:t>
            </a:r>
            <a:r>
              <a:rPr lang="ro-RO" altLang="en-US" sz="2000" i="1" dirty="0">
                <a:latin typeface="Garamond" pitchFamily="18" charset="0"/>
              </a:rPr>
              <a:t>model</a:t>
            </a:r>
            <a:r>
              <a:rPr lang="ro-RO" altLang="en-US" sz="2000" dirty="0">
                <a:latin typeface="Garamond" pitchFamily="18" charset="0"/>
              </a:rPr>
              <a:t> </a:t>
            </a:r>
            <a:r>
              <a:rPr lang="en-US" altLang="en-US" sz="2000" i="1" dirty="0" err="1">
                <a:latin typeface="Garamond" pitchFamily="18" charset="0"/>
              </a:rPr>
              <a:t>arhitectural</a:t>
            </a:r>
            <a:r>
              <a:rPr lang="en-US" altLang="en-US" sz="2000" i="1" dirty="0">
                <a:latin typeface="Garamond" pitchFamily="18" charset="0"/>
              </a:rPr>
              <a:t> </a:t>
            </a:r>
            <a:r>
              <a:rPr lang="ro-RO" altLang="en-US" sz="2000" dirty="0">
                <a:latin typeface="Garamond" pitchFamily="18" charset="0"/>
              </a:rPr>
              <a:t>oferă</a:t>
            </a:r>
            <a:r>
              <a:rPr lang="en-US" altLang="en-US" sz="2000" dirty="0">
                <a:latin typeface="Garamond" pitchFamily="18" charset="0"/>
              </a:rPr>
              <a:t> </a:t>
            </a:r>
            <a:r>
              <a:rPr lang="ro-RO" altLang="en-US" sz="2000" dirty="0">
                <a:latin typeface="Garamond" pitchFamily="18" charset="0"/>
              </a:rPr>
              <a:t>un cadru general de referinţă pentru problemele legate de comunicaţiile în reţea. Un astfel de model este folosit nu doar pentru a explica protocoalele de comunicaţie, ci şi pentru dezvoltarea acestora</a:t>
            </a:r>
            <a:r>
              <a:rPr lang="en-US" altLang="en-US" sz="2000" dirty="0">
                <a:latin typeface="Garamond" pitchFamily="18" charset="0"/>
              </a:rPr>
              <a:t>.</a:t>
            </a:r>
            <a:endParaRPr lang="ro-RO" altLang="en-US" sz="2000" dirty="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o-RO" altLang="en-US" sz="2000" dirty="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Garamond" pitchFamily="18" charset="0"/>
              </a:rPr>
              <a:t>M</a:t>
            </a:r>
            <a:r>
              <a:rPr lang="ro-RO" altLang="en-US" sz="2000" dirty="0">
                <a:latin typeface="Garamond" pitchFamily="18" charset="0"/>
              </a:rPr>
              <a:t>odel</a:t>
            </a:r>
            <a:r>
              <a:rPr lang="en-US" altLang="en-US" sz="2000" dirty="0" err="1">
                <a:latin typeface="Garamond" pitchFamily="18" charset="0"/>
              </a:rPr>
              <a:t>ul</a:t>
            </a:r>
            <a:r>
              <a:rPr lang="en-US" altLang="en-US" sz="2000" dirty="0">
                <a:latin typeface="Garamond" pitchFamily="18" charset="0"/>
              </a:rPr>
              <a:t> </a:t>
            </a:r>
            <a:r>
              <a:rPr lang="en-US" altLang="en-US" sz="2000" dirty="0" err="1">
                <a:latin typeface="Garamond" pitchFamily="18" charset="0"/>
              </a:rPr>
              <a:t>arhitectural</a:t>
            </a:r>
            <a:r>
              <a:rPr lang="ro-RO" altLang="en-US" sz="2000" dirty="0">
                <a:latin typeface="Garamond" pitchFamily="18" charset="0"/>
              </a:rPr>
              <a:t> separă funcţiile asigurate de protocoalele de comunicaţie în nivele separate (şi mai uşor administrabile)</a:t>
            </a:r>
            <a:r>
              <a:rPr lang="en-US" altLang="en-US" sz="2000" dirty="0">
                <a:latin typeface="Garamond" pitchFamily="18" charset="0"/>
              </a:rPr>
              <a:t>.</a:t>
            </a:r>
            <a:endParaRPr lang="ro-RO" altLang="en-US" sz="2000" dirty="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o-RO" altLang="en-US" sz="2000" dirty="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2000" dirty="0">
                <a:latin typeface="Garamond" pitchFamily="18" charset="0"/>
              </a:rPr>
              <a:t>Fiecare nivel are un rol</a:t>
            </a:r>
            <a:r>
              <a:rPr lang="en-US" altLang="en-US" sz="2000" dirty="0">
                <a:latin typeface="Garamond" pitchFamily="18" charset="0"/>
              </a:rPr>
              <a:t>/</a:t>
            </a:r>
            <a:r>
              <a:rPr lang="en-US" altLang="en-US" sz="2000" dirty="0" err="1">
                <a:latin typeface="Garamond" pitchFamily="18" charset="0"/>
              </a:rPr>
              <a:t>roluri</a:t>
            </a:r>
            <a:r>
              <a:rPr lang="ro-RO" altLang="en-US" sz="2000" dirty="0">
                <a:latin typeface="Garamond" pitchFamily="18" charset="0"/>
              </a:rPr>
              <a:t> specific</a:t>
            </a:r>
            <a:r>
              <a:rPr lang="en-US" altLang="en-US" sz="2000" dirty="0">
                <a:latin typeface="Garamond" pitchFamily="18" charset="0"/>
              </a:rPr>
              <a:t>(e)</a:t>
            </a:r>
            <a:r>
              <a:rPr lang="ro-RO" altLang="en-US" sz="2000" dirty="0">
                <a:latin typeface="Garamond" pitchFamily="18" charset="0"/>
              </a:rPr>
              <a:t> în procesul de comunicaţie de-a lungul reţelei</a:t>
            </a:r>
            <a:r>
              <a:rPr lang="en-US" altLang="en-US" sz="2000" dirty="0">
                <a:latin typeface="Garamond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br>
              <a:rPr lang="en-US" altLang="en-US" sz="2000" dirty="0">
                <a:latin typeface="Garamond" pitchFamily="18" charset="0"/>
              </a:rPr>
            </a:br>
            <a:r>
              <a:rPr lang="en-US" altLang="en-US" sz="2000" b="1" dirty="0">
                <a:latin typeface="Garamond" pitchFamily="18" charset="0"/>
              </a:rPr>
              <a:t>D</a:t>
            </a:r>
            <a:r>
              <a:rPr lang="ro-RO" altLang="en-US" sz="2000" b="1" dirty="0">
                <a:latin typeface="Garamond" pitchFamily="18" charset="0"/>
              </a:rPr>
              <a:t>e</a:t>
            </a:r>
            <a:r>
              <a:rPr lang="en-US" altLang="en-US" sz="2000" b="1" dirty="0" err="1">
                <a:latin typeface="Garamond" pitchFamily="18" charset="0"/>
              </a:rPr>
              <a:t>fini</a:t>
            </a:r>
            <a:r>
              <a:rPr lang="ro-RO" altLang="en-US" sz="2000" b="1" dirty="0">
                <a:latin typeface="Garamond" pitchFamily="18" charset="0"/>
              </a:rPr>
              <a:t>ţii – concepte de bază: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2000" b="1" dirty="0">
                <a:latin typeface="Garamond" pitchFamily="18" charset="0"/>
              </a:rPr>
              <a:t>	- Protocol de reţea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2000" b="1" dirty="0">
                <a:latin typeface="Garamond" pitchFamily="18" charset="0"/>
              </a:rPr>
              <a:t>	- Tipuri de comunicaţii/transmisii de date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2000" b="1" dirty="0">
                <a:latin typeface="Garamond" pitchFamily="18" charset="0"/>
              </a:rPr>
              <a:t>	- Lăţime de bandă/Throughput/Goodput</a:t>
            </a:r>
            <a:endParaRPr lang="en-US" altLang="en-US" sz="2000" b="1" dirty="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latin typeface="Garamond" pitchFamily="18" charset="0"/>
              </a:rPr>
              <a:t>Modelul</a:t>
            </a:r>
            <a:r>
              <a:rPr lang="en-US" altLang="en-US" dirty="0">
                <a:latin typeface="Garamond" pitchFamily="18" charset="0"/>
              </a:rPr>
              <a:t> ISO-OSI</a:t>
            </a:r>
          </a:p>
        </p:txBody>
      </p:sp>
      <p:sp>
        <p:nvSpPr>
          <p:cNvPr id="3075" name="Text Box 46"/>
          <p:cNvSpPr txBox="1">
            <a:spLocks noChangeArrowheads="1"/>
          </p:cNvSpPr>
          <p:nvPr/>
        </p:nvSpPr>
        <p:spPr bwMode="auto">
          <a:xfrm>
            <a:off x="1433513" y="1560513"/>
            <a:ext cx="7177087" cy="450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2400" b="1">
                <a:solidFill>
                  <a:srgbClr val="CC3300"/>
                </a:solidFill>
                <a:latin typeface="Garamond" pitchFamily="18" charset="0"/>
              </a:rPr>
              <a:t>De ce un model pe nivele</a:t>
            </a:r>
            <a:r>
              <a:rPr lang="en-US" altLang="en-US" sz="2400" b="1">
                <a:solidFill>
                  <a:srgbClr val="CC3300"/>
                </a:solidFill>
                <a:latin typeface="Garamond" pitchFamily="18" charset="0"/>
              </a:rPr>
              <a:t>?</a:t>
            </a:r>
            <a:endParaRPr lang="ro-RO" altLang="en-US" sz="2400" b="1">
              <a:solidFill>
                <a:srgbClr val="CC3300"/>
              </a:solidFill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solidFill>
                <a:srgbClr val="CC3300"/>
              </a:solidFill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200">
                <a:latin typeface="Garamond" pitchFamily="18" charset="0"/>
              </a:rPr>
              <a:t>Reduce complexitatea</a:t>
            </a:r>
            <a:endParaRPr lang="ro-RO" altLang="en-US" sz="220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en-US" altLang="en-US" sz="220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200">
                <a:latin typeface="Garamond" pitchFamily="18" charset="0"/>
              </a:rPr>
              <a:t>Standardizea</a:t>
            </a:r>
            <a:r>
              <a:rPr lang="ro-RO" altLang="en-US" sz="2200">
                <a:latin typeface="Garamond" pitchFamily="18" charset="0"/>
              </a:rPr>
              <a:t>ză </a:t>
            </a:r>
            <a:r>
              <a:rPr lang="en-US" altLang="en-US" sz="2200">
                <a:latin typeface="Garamond" pitchFamily="18" charset="0"/>
              </a:rPr>
              <a:t>interf</a:t>
            </a:r>
            <a:r>
              <a:rPr lang="ro-RO" altLang="en-US" sz="2200">
                <a:latin typeface="Garamond" pitchFamily="18" charset="0"/>
              </a:rPr>
              <a:t>eţele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en-US" altLang="en-US" sz="220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200">
                <a:latin typeface="Garamond" pitchFamily="18" charset="0"/>
              </a:rPr>
              <a:t>Facilite</a:t>
            </a:r>
            <a:r>
              <a:rPr lang="ro-RO" altLang="en-US" sz="2200">
                <a:latin typeface="Garamond" pitchFamily="18" charset="0"/>
              </a:rPr>
              <a:t>ază concepţia </a:t>
            </a:r>
            <a:r>
              <a:rPr lang="en-US" altLang="en-US" sz="2200">
                <a:latin typeface="Garamond" pitchFamily="18" charset="0"/>
              </a:rPr>
              <a:t>modular</a:t>
            </a:r>
            <a:r>
              <a:rPr lang="ro-RO" altLang="en-US" sz="2200">
                <a:latin typeface="Garamond" pitchFamily="18" charset="0"/>
              </a:rPr>
              <a:t>ă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en-US" altLang="en-US" sz="220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ro-RO" altLang="en-US" sz="2200">
                <a:latin typeface="Garamond" pitchFamily="18" charset="0"/>
              </a:rPr>
              <a:t>Asigură tehnologii interoperabile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en-US" altLang="en-US" sz="220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200">
                <a:latin typeface="Garamond" pitchFamily="18" charset="0"/>
              </a:rPr>
              <a:t>Acceler</a:t>
            </a:r>
            <a:r>
              <a:rPr lang="ro-RO" altLang="en-US" sz="2200">
                <a:latin typeface="Garamond" pitchFamily="18" charset="0"/>
              </a:rPr>
              <a:t>ează evoluţia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en-US" altLang="en-US" sz="2200">
              <a:latin typeface="Garamond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o-RO" altLang="en-US" sz="2200">
                <a:latin typeface="Garamond" pitchFamily="18" charset="0"/>
              </a:rPr>
              <a:t>- </a:t>
            </a:r>
            <a:r>
              <a:rPr lang="en-US" altLang="en-US" sz="2200">
                <a:latin typeface="Garamond" pitchFamily="18" charset="0"/>
              </a:rPr>
              <a:t>Simplifi</a:t>
            </a:r>
            <a:r>
              <a:rPr lang="ro-RO" altLang="en-US" sz="2200">
                <a:latin typeface="Garamond" pitchFamily="18" charset="0"/>
              </a:rPr>
              <a:t>că şi ajută procesul de predare/învăţare</a:t>
            </a:r>
            <a:endParaRPr lang="en-US" altLang="en-US" sz="220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Garamond" pitchFamily="18" charset="0"/>
              </a:rPr>
              <a:t>Modelul OSI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863600" y="1828800"/>
            <a:ext cx="7442200" cy="495300"/>
            <a:chOff x="702" y="1902"/>
            <a:chExt cx="4688" cy="312"/>
          </a:xfrm>
        </p:grpSpPr>
        <p:sp>
          <p:nvSpPr>
            <p:cNvPr id="4139" name="Text Box 4"/>
            <p:cNvSpPr txBox="1">
              <a:spLocks noChangeArrowheads="1"/>
            </p:cNvSpPr>
            <p:nvPr/>
          </p:nvSpPr>
          <p:spPr bwMode="auto">
            <a:xfrm>
              <a:off x="702" y="1902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Aplica</a:t>
              </a:r>
              <a:r>
                <a:rPr lang="ro-RO" altLang="en-US" sz="2400" b="1">
                  <a:solidFill>
                    <a:schemeClr val="hlink"/>
                  </a:solidFill>
                  <a:latin typeface="Garamond" pitchFamily="18" charset="0"/>
                </a:rPr>
                <a:t>ţ</a:t>
              </a: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ie</a:t>
              </a:r>
            </a:p>
          </p:txBody>
        </p:sp>
        <p:sp>
          <p:nvSpPr>
            <p:cNvPr id="4140" name="Text Box 5"/>
            <p:cNvSpPr txBox="1">
              <a:spLocks noChangeArrowheads="1"/>
            </p:cNvSpPr>
            <p:nvPr/>
          </p:nvSpPr>
          <p:spPr bwMode="auto">
            <a:xfrm>
              <a:off x="3854" y="1902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Aplica</a:t>
              </a:r>
              <a:r>
                <a:rPr lang="ro-RO" altLang="en-US" sz="2400" b="1">
                  <a:solidFill>
                    <a:schemeClr val="hlink"/>
                  </a:solidFill>
                  <a:latin typeface="Garamond" pitchFamily="18" charset="0"/>
                </a:rPr>
                <a:t>ţ</a:t>
              </a: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ie</a:t>
              </a:r>
            </a:p>
          </p:txBody>
        </p:sp>
      </p:grp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863600" y="2324100"/>
            <a:ext cx="7442200" cy="495300"/>
            <a:chOff x="702" y="2214"/>
            <a:chExt cx="4688" cy="312"/>
          </a:xfrm>
        </p:grpSpPr>
        <p:sp>
          <p:nvSpPr>
            <p:cNvPr id="4137" name="Text Box 7"/>
            <p:cNvSpPr txBox="1">
              <a:spLocks noChangeArrowheads="1"/>
            </p:cNvSpPr>
            <p:nvPr/>
          </p:nvSpPr>
          <p:spPr bwMode="auto">
            <a:xfrm>
              <a:off x="702" y="2214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Prezentare</a:t>
              </a:r>
            </a:p>
          </p:txBody>
        </p:sp>
        <p:sp>
          <p:nvSpPr>
            <p:cNvPr id="4138" name="Text Box 8"/>
            <p:cNvSpPr txBox="1">
              <a:spLocks noChangeArrowheads="1"/>
            </p:cNvSpPr>
            <p:nvPr/>
          </p:nvSpPr>
          <p:spPr bwMode="auto">
            <a:xfrm>
              <a:off x="3854" y="2214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Prezentare</a:t>
              </a:r>
            </a:p>
          </p:txBody>
        </p:sp>
      </p:grpSp>
      <p:grpSp>
        <p:nvGrpSpPr>
          <p:cNvPr id="9225" name="Group 9"/>
          <p:cNvGrpSpPr>
            <a:grpSpLocks/>
          </p:cNvGrpSpPr>
          <p:nvPr/>
        </p:nvGrpSpPr>
        <p:grpSpPr bwMode="auto">
          <a:xfrm>
            <a:off x="863600" y="2798763"/>
            <a:ext cx="7442200" cy="495300"/>
            <a:chOff x="702" y="2513"/>
            <a:chExt cx="4688" cy="312"/>
          </a:xfrm>
        </p:grpSpPr>
        <p:sp>
          <p:nvSpPr>
            <p:cNvPr id="4135" name="Text Box 10"/>
            <p:cNvSpPr txBox="1">
              <a:spLocks noChangeArrowheads="1"/>
            </p:cNvSpPr>
            <p:nvPr/>
          </p:nvSpPr>
          <p:spPr bwMode="auto">
            <a:xfrm>
              <a:off x="702" y="2513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Sesiune</a:t>
              </a:r>
            </a:p>
          </p:txBody>
        </p:sp>
        <p:sp>
          <p:nvSpPr>
            <p:cNvPr id="4136" name="Text Box 11"/>
            <p:cNvSpPr txBox="1">
              <a:spLocks noChangeArrowheads="1"/>
            </p:cNvSpPr>
            <p:nvPr/>
          </p:nvSpPr>
          <p:spPr bwMode="auto">
            <a:xfrm>
              <a:off x="3854" y="2513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Sesiune</a:t>
              </a:r>
            </a:p>
          </p:txBody>
        </p:sp>
      </p:grpSp>
      <p:grpSp>
        <p:nvGrpSpPr>
          <p:cNvPr id="9228" name="Group 12"/>
          <p:cNvGrpSpPr>
            <a:grpSpLocks/>
          </p:cNvGrpSpPr>
          <p:nvPr/>
        </p:nvGrpSpPr>
        <p:grpSpPr bwMode="auto">
          <a:xfrm>
            <a:off x="863600" y="3276600"/>
            <a:ext cx="7442200" cy="495300"/>
            <a:chOff x="702" y="2814"/>
            <a:chExt cx="4688" cy="312"/>
          </a:xfrm>
        </p:grpSpPr>
        <p:sp>
          <p:nvSpPr>
            <p:cNvPr id="4133" name="Text Box 13"/>
            <p:cNvSpPr txBox="1">
              <a:spLocks noChangeArrowheads="1"/>
            </p:cNvSpPr>
            <p:nvPr/>
          </p:nvSpPr>
          <p:spPr bwMode="auto">
            <a:xfrm>
              <a:off x="702" y="2814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Transport</a:t>
              </a:r>
            </a:p>
          </p:txBody>
        </p:sp>
        <p:sp>
          <p:nvSpPr>
            <p:cNvPr id="4134" name="Text Box 14"/>
            <p:cNvSpPr txBox="1">
              <a:spLocks noChangeArrowheads="1"/>
            </p:cNvSpPr>
            <p:nvPr/>
          </p:nvSpPr>
          <p:spPr bwMode="auto">
            <a:xfrm>
              <a:off x="3854" y="2814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Transport</a:t>
              </a:r>
            </a:p>
          </p:txBody>
        </p:sp>
      </p:grpSp>
      <p:grpSp>
        <p:nvGrpSpPr>
          <p:cNvPr id="9231" name="Group 15"/>
          <p:cNvGrpSpPr>
            <a:grpSpLocks/>
          </p:cNvGrpSpPr>
          <p:nvPr/>
        </p:nvGrpSpPr>
        <p:grpSpPr bwMode="auto">
          <a:xfrm>
            <a:off x="863600" y="3771900"/>
            <a:ext cx="7442200" cy="495300"/>
            <a:chOff x="702" y="3126"/>
            <a:chExt cx="4688" cy="312"/>
          </a:xfrm>
        </p:grpSpPr>
        <p:sp>
          <p:nvSpPr>
            <p:cNvPr id="4131" name="Text Box 16"/>
            <p:cNvSpPr txBox="1">
              <a:spLocks noChangeArrowheads="1"/>
            </p:cNvSpPr>
            <p:nvPr/>
          </p:nvSpPr>
          <p:spPr bwMode="auto">
            <a:xfrm>
              <a:off x="702" y="3126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Re</a:t>
              </a:r>
              <a:r>
                <a:rPr lang="ro-RO" altLang="en-US" sz="2400" b="1">
                  <a:solidFill>
                    <a:schemeClr val="hlink"/>
                  </a:solidFill>
                  <a:latin typeface="Garamond" pitchFamily="18" charset="0"/>
                </a:rPr>
                <a:t>ţ</a:t>
              </a: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ea</a:t>
              </a:r>
            </a:p>
          </p:txBody>
        </p:sp>
        <p:sp>
          <p:nvSpPr>
            <p:cNvPr id="4132" name="Text Box 17"/>
            <p:cNvSpPr txBox="1">
              <a:spLocks noChangeArrowheads="1"/>
            </p:cNvSpPr>
            <p:nvPr/>
          </p:nvSpPr>
          <p:spPr bwMode="auto">
            <a:xfrm>
              <a:off x="3854" y="3126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Re</a:t>
              </a:r>
              <a:r>
                <a:rPr lang="ro-RO" altLang="en-US" sz="2400" b="1">
                  <a:solidFill>
                    <a:schemeClr val="hlink"/>
                  </a:solidFill>
                  <a:latin typeface="Garamond" pitchFamily="18" charset="0"/>
                </a:rPr>
                <a:t>ţ</a:t>
              </a: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ea</a:t>
              </a:r>
            </a:p>
          </p:txBody>
        </p:sp>
      </p:grpSp>
      <p:grpSp>
        <p:nvGrpSpPr>
          <p:cNvPr id="9234" name="Group 18"/>
          <p:cNvGrpSpPr>
            <a:grpSpLocks/>
          </p:cNvGrpSpPr>
          <p:nvPr/>
        </p:nvGrpSpPr>
        <p:grpSpPr bwMode="auto">
          <a:xfrm>
            <a:off x="863600" y="4267200"/>
            <a:ext cx="7442200" cy="434975"/>
            <a:chOff x="702" y="3438"/>
            <a:chExt cx="4688" cy="274"/>
          </a:xfrm>
        </p:grpSpPr>
        <p:sp>
          <p:nvSpPr>
            <p:cNvPr id="4129" name="Text Box 19"/>
            <p:cNvSpPr txBox="1">
              <a:spLocks noChangeArrowheads="1"/>
            </p:cNvSpPr>
            <p:nvPr/>
          </p:nvSpPr>
          <p:spPr bwMode="auto">
            <a:xfrm>
              <a:off x="702" y="3438"/>
              <a:ext cx="1536" cy="27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chemeClr val="hlink"/>
                  </a:solidFill>
                  <a:latin typeface="Garamond" pitchFamily="18" charset="0"/>
                </a:rPr>
                <a:t>Leg</a:t>
              </a:r>
              <a:r>
                <a:rPr lang="ro-RO" altLang="en-US" sz="2000" b="1">
                  <a:solidFill>
                    <a:schemeClr val="hlink"/>
                  </a:solidFill>
                  <a:latin typeface="Garamond" pitchFamily="18" charset="0"/>
                </a:rPr>
                <a:t>ă</a:t>
              </a:r>
              <a:r>
                <a:rPr lang="en-US" altLang="en-US" sz="2000" b="1">
                  <a:solidFill>
                    <a:schemeClr val="hlink"/>
                  </a:solidFill>
                  <a:latin typeface="Garamond" pitchFamily="18" charset="0"/>
                </a:rPr>
                <a:t>tur</a:t>
              </a:r>
              <a:r>
                <a:rPr lang="ro-RO" altLang="en-US" sz="2000" b="1">
                  <a:solidFill>
                    <a:schemeClr val="hlink"/>
                  </a:solidFill>
                  <a:latin typeface="Garamond" pitchFamily="18" charset="0"/>
                </a:rPr>
                <a:t>ă</a:t>
              </a:r>
              <a:r>
                <a:rPr lang="en-US" altLang="en-US" sz="2000" b="1">
                  <a:solidFill>
                    <a:schemeClr val="hlink"/>
                  </a:solidFill>
                  <a:latin typeface="Garamond" pitchFamily="18" charset="0"/>
                </a:rPr>
                <a:t> de date</a:t>
              </a:r>
            </a:p>
          </p:txBody>
        </p:sp>
        <p:sp>
          <p:nvSpPr>
            <p:cNvPr id="4130" name="Text Box 20"/>
            <p:cNvSpPr txBox="1">
              <a:spLocks noChangeArrowheads="1"/>
            </p:cNvSpPr>
            <p:nvPr/>
          </p:nvSpPr>
          <p:spPr bwMode="auto">
            <a:xfrm>
              <a:off x="3854" y="3438"/>
              <a:ext cx="1536" cy="27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chemeClr val="hlink"/>
                  </a:solidFill>
                  <a:latin typeface="Garamond" pitchFamily="18" charset="0"/>
                </a:rPr>
                <a:t>Leg</a:t>
              </a:r>
              <a:r>
                <a:rPr lang="ro-RO" altLang="en-US" sz="2000" b="1">
                  <a:solidFill>
                    <a:schemeClr val="hlink"/>
                  </a:solidFill>
                  <a:latin typeface="Garamond" pitchFamily="18" charset="0"/>
                </a:rPr>
                <a:t>ă</a:t>
              </a:r>
              <a:r>
                <a:rPr lang="en-US" altLang="en-US" sz="2000" b="1">
                  <a:solidFill>
                    <a:schemeClr val="hlink"/>
                  </a:solidFill>
                  <a:latin typeface="Garamond" pitchFamily="18" charset="0"/>
                </a:rPr>
                <a:t>tur</a:t>
              </a:r>
              <a:r>
                <a:rPr lang="ro-RO" altLang="en-US" sz="2000" b="1">
                  <a:solidFill>
                    <a:schemeClr val="hlink"/>
                  </a:solidFill>
                  <a:latin typeface="Garamond" pitchFamily="18" charset="0"/>
                </a:rPr>
                <a:t>ă</a:t>
              </a:r>
              <a:r>
                <a:rPr lang="en-US" altLang="en-US" sz="2000" b="1">
                  <a:solidFill>
                    <a:schemeClr val="hlink"/>
                  </a:solidFill>
                  <a:latin typeface="Garamond" pitchFamily="18" charset="0"/>
                </a:rPr>
                <a:t> de date</a:t>
              </a:r>
            </a:p>
          </p:txBody>
        </p:sp>
      </p:grpSp>
      <p:grpSp>
        <p:nvGrpSpPr>
          <p:cNvPr id="9237" name="Group 21"/>
          <p:cNvGrpSpPr>
            <a:grpSpLocks/>
          </p:cNvGrpSpPr>
          <p:nvPr/>
        </p:nvGrpSpPr>
        <p:grpSpPr bwMode="auto">
          <a:xfrm>
            <a:off x="863600" y="4745038"/>
            <a:ext cx="7442200" cy="495300"/>
            <a:chOff x="702" y="3739"/>
            <a:chExt cx="4688" cy="312"/>
          </a:xfrm>
        </p:grpSpPr>
        <p:sp>
          <p:nvSpPr>
            <p:cNvPr id="4127" name="Text Box 22"/>
            <p:cNvSpPr txBox="1">
              <a:spLocks noChangeArrowheads="1"/>
            </p:cNvSpPr>
            <p:nvPr/>
          </p:nvSpPr>
          <p:spPr bwMode="auto">
            <a:xfrm>
              <a:off x="702" y="3739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Fizic</a:t>
              </a:r>
            </a:p>
          </p:txBody>
        </p:sp>
        <p:sp>
          <p:nvSpPr>
            <p:cNvPr id="4128" name="Text Box 23"/>
            <p:cNvSpPr txBox="1">
              <a:spLocks noChangeArrowheads="1"/>
            </p:cNvSpPr>
            <p:nvPr/>
          </p:nvSpPr>
          <p:spPr bwMode="auto">
            <a:xfrm>
              <a:off x="3854" y="3739"/>
              <a:ext cx="1536" cy="3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chemeClr val="hlink"/>
                  </a:solidFill>
                  <a:latin typeface="Garamond" pitchFamily="18" charset="0"/>
                </a:rPr>
                <a:t>Fizic</a:t>
              </a:r>
            </a:p>
          </p:txBody>
        </p:sp>
      </p:grpSp>
      <p:grpSp>
        <p:nvGrpSpPr>
          <p:cNvPr id="9240" name="Group 24"/>
          <p:cNvGrpSpPr>
            <a:grpSpLocks/>
          </p:cNvGrpSpPr>
          <p:nvPr/>
        </p:nvGrpSpPr>
        <p:grpSpPr bwMode="auto">
          <a:xfrm>
            <a:off x="3382963" y="1871663"/>
            <a:ext cx="2381250" cy="365125"/>
            <a:chOff x="2289" y="1929"/>
            <a:chExt cx="1500" cy="230"/>
          </a:xfrm>
        </p:grpSpPr>
        <p:sp>
          <p:nvSpPr>
            <p:cNvPr id="4125" name="Line 25"/>
            <p:cNvSpPr>
              <a:spLocks noChangeShapeType="1"/>
            </p:cNvSpPr>
            <p:nvPr/>
          </p:nvSpPr>
          <p:spPr bwMode="auto">
            <a:xfrm>
              <a:off x="2289" y="2061"/>
              <a:ext cx="15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26" name="Text Box 26"/>
            <p:cNvSpPr txBox="1">
              <a:spLocks noChangeArrowheads="1"/>
            </p:cNvSpPr>
            <p:nvPr/>
          </p:nvSpPr>
          <p:spPr bwMode="auto">
            <a:xfrm>
              <a:off x="2786" y="1929"/>
              <a:ext cx="474" cy="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latin typeface="Garamond" pitchFamily="18" charset="0"/>
                </a:rPr>
                <a:t>Date</a:t>
              </a:r>
            </a:p>
          </p:txBody>
        </p:sp>
      </p:grpSp>
      <p:grpSp>
        <p:nvGrpSpPr>
          <p:cNvPr id="9243" name="Group 27"/>
          <p:cNvGrpSpPr>
            <a:grpSpLocks/>
          </p:cNvGrpSpPr>
          <p:nvPr/>
        </p:nvGrpSpPr>
        <p:grpSpPr bwMode="auto">
          <a:xfrm>
            <a:off x="3382963" y="3265488"/>
            <a:ext cx="2381250" cy="365125"/>
            <a:chOff x="2289" y="2807"/>
            <a:chExt cx="1500" cy="230"/>
          </a:xfrm>
        </p:grpSpPr>
        <p:sp>
          <p:nvSpPr>
            <p:cNvPr id="4123" name="Line 28"/>
            <p:cNvSpPr>
              <a:spLocks noChangeShapeType="1"/>
            </p:cNvSpPr>
            <p:nvPr/>
          </p:nvSpPr>
          <p:spPr bwMode="auto">
            <a:xfrm>
              <a:off x="2289" y="2968"/>
              <a:ext cx="15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24" name="Text Box 29"/>
            <p:cNvSpPr txBox="1">
              <a:spLocks noChangeArrowheads="1"/>
            </p:cNvSpPr>
            <p:nvPr/>
          </p:nvSpPr>
          <p:spPr bwMode="auto">
            <a:xfrm>
              <a:off x="2562" y="2807"/>
              <a:ext cx="980" cy="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latin typeface="Garamond" pitchFamily="18" charset="0"/>
                </a:rPr>
                <a:t>Segmente</a:t>
              </a:r>
            </a:p>
          </p:txBody>
        </p:sp>
      </p:grpSp>
      <p:grpSp>
        <p:nvGrpSpPr>
          <p:cNvPr id="9246" name="Group 30"/>
          <p:cNvGrpSpPr>
            <a:grpSpLocks/>
          </p:cNvGrpSpPr>
          <p:nvPr/>
        </p:nvGrpSpPr>
        <p:grpSpPr bwMode="auto">
          <a:xfrm>
            <a:off x="3382963" y="3767138"/>
            <a:ext cx="2381250" cy="365125"/>
            <a:chOff x="2289" y="3123"/>
            <a:chExt cx="1500" cy="230"/>
          </a:xfrm>
        </p:grpSpPr>
        <p:sp>
          <p:nvSpPr>
            <p:cNvPr id="4121" name="Line 31"/>
            <p:cNvSpPr>
              <a:spLocks noChangeShapeType="1"/>
            </p:cNvSpPr>
            <p:nvPr/>
          </p:nvSpPr>
          <p:spPr bwMode="auto">
            <a:xfrm>
              <a:off x="2289" y="3271"/>
              <a:ext cx="15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22" name="Text Box 32"/>
            <p:cNvSpPr txBox="1">
              <a:spLocks noChangeArrowheads="1"/>
            </p:cNvSpPr>
            <p:nvPr/>
          </p:nvSpPr>
          <p:spPr bwMode="auto">
            <a:xfrm>
              <a:off x="2660" y="3123"/>
              <a:ext cx="777" cy="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latin typeface="Garamond" pitchFamily="18" charset="0"/>
                </a:rPr>
                <a:t>Pachete</a:t>
              </a:r>
            </a:p>
          </p:txBody>
        </p:sp>
      </p:grpSp>
      <p:grpSp>
        <p:nvGrpSpPr>
          <p:cNvPr id="9249" name="Group 33"/>
          <p:cNvGrpSpPr>
            <a:grpSpLocks/>
          </p:cNvGrpSpPr>
          <p:nvPr/>
        </p:nvGrpSpPr>
        <p:grpSpPr bwMode="auto">
          <a:xfrm>
            <a:off x="3382963" y="4271963"/>
            <a:ext cx="2381250" cy="365125"/>
            <a:chOff x="2289" y="3441"/>
            <a:chExt cx="1500" cy="230"/>
          </a:xfrm>
        </p:grpSpPr>
        <p:sp>
          <p:nvSpPr>
            <p:cNvPr id="4119" name="Line 34"/>
            <p:cNvSpPr>
              <a:spLocks noChangeShapeType="1"/>
            </p:cNvSpPr>
            <p:nvPr/>
          </p:nvSpPr>
          <p:spPr bwMode="auto">
            <a:xfrm>
              <a:off x="2289" y="3588"/>
              <a:ext cx="15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20" name="Text Box 35"/>
            <p:cNvSpPr txBox="1">
              <a:spLocks noChangeArrowheads="1"/>
            </p:cNvSpPr>
            <p:nvPr/>
          </p:nvSpPr>
          <p:spPr bwMode="auto">
            <a:xfrm>
              <a:off x="2708" y="3441"/>
              <a:ext cx="734" cy="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latin typeface="Garamond" pitchFamily="18" charset="0"/>
                </a:rPr>
                <a:t>Cadre</a:t>
              </a:r>
            </a:p>
          </p:txBody>
        </p:sp>
      </p:grpSp>
      <p:grpSp>
        <p:nvGrpSpPr>
          <p:cNvPr id="9252" name="Group 36"/>
          <p:cNvGrpSpPr>
            <a:grpSpLocks/>
          </p:cNvGrpSpPr>
          <p:nvPr/>
        </p:nvGrpSpPr>
        <p:grpSpPr bwMode="auto">
          <a:xfrm>
            <a:off x="3382963" y="4775200"/>
            <a:ext cx="2381250" cy="365125"/>
            <a:chOff x="2289" y="3758"/>
            <a:chExt cx="1500" cy="230"/>
          </a:xfrm>
        </p:grpSpPr>
        <p:sp>
          <p:nvSpPr>
            <p:cNvPr id="4117" name="Line 37"/>
            <p:cNvSpPr>
              <a:spLocks noChangeShapeType="1"/>
            </p:cNvSpPr>
            <p:nvPr/>
          </p:nvSpPr>
          <p:spPr bwMode="auto">
            <a:xfrm>
              <a:off x="2289" y="3890"/>
              <a:ext cx="15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18" name="Text Box 38"/>
            <p:cNvSpPr txBox="1">
              <a:spLocks noChangeArrowheads="1"/>
            </p:cNvSpPr>
            <p:nvPr/>
          </p:nvSpPr>
          <p:spPr bwMode="auto">
            <a:xfrm>
              <a:off x="2861" y="3758"/>
              <a:ext cx="417" cy="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latin typeface="Garamond" pitchFamily="18" charset="0"/>
                </a:rPr>
                <a:t>Bi</a:t>
              </a:r>
              <a:r>
                <a:rPr lang="ro-RO" altLang="en-US" sz="2400" b="1">
                  <a:latin typeface="Garamond" pitchFamily="18" charset="0"/>
                </a:rPr>
                <a:t>ţ</a:t>
              </a:r>
              <a:r>
                <a:rPr lang="en-US" altLang="en-US" sz="2400" b="1">
                  <a:latin typeface="Garamond" pitchFamily="18" charset="0"/>
                </a:rPr>
                <a:t>i</a:t>
              </a:r>
            </a:p>
          </p:txBody>
        </p:sp>
      </p:grpSp>
      <p:grpSp>
        <p:nvGrpSpPr>
          <p:cNvPr id="9255" name="Group 39"/>
          <p:cNvGrpSpPr>
            <a:grpSpLocks/>
          </p:cNvGrpSpPr>
          <p:nvPr/>
        </p:nvGrpSpPr>
        <p:grpSpPr bwMode="auto">
          <a:xfrm>
            <a:off x="3382963" y="2352675"/>
            <a:ext cx="2381250" cy="365125"/>
            <a:chOff x="2289" y="2232"/>
            <a:chExt cx="1500" cy="230"/>
          </a:xfrm>
        </p:grpSpPr>
        <p:sp>
          <p:nvSpPr>
            <p:cNvPr id="4115" name="Line 40"/>
            <p:cNvSpPr>
              <a:spLocks noChangeShapeType="1"/>
            </p:cNvSpPr>
            <p:nvPr/>
          </p:nvSpPr>
          <p:spPr bwMode="auto">
            <a:xfrm>
              <a:off x="2289" y="2364"/>
              <a:ext cx="15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16" name="Text Box 41"/>
            <p:cNvSpPr txBox="1">
              <a:spLocks noChangeArrowheads="1"/>
            </p:cNvSpPr>
            <p:nvPr/>
          </p:nvSpPr>
          <p:spPr bwMode="auto">
            <a:xfrm>
              <a:off x="2786" y="2232"/>
              <a:ext cx="474" cy="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latin typeface="Garamond" pitchFamily="18" charset="0"/>
                </a:rPr>
                <a:t>Date</a:t>
              </a:r>
            </a:p>
          </p:txBody>
        </p:sp>
      </p:grpSp>
      <p:grpSp>
        <p:nvGrpSpPr>
          <p:cNvPr id="9258" name="Group 42"/>
          <p:cNvGrpSpPr>
            <a:grpSpLocks/>
          </p:cNvGrpSpPr>
          <p:nvPr/>
        </p:nvGrpSpPr>
        <p:grpSpPr bwMode="auto">
          <a:xfrm>
            <a:off x="3382963" y="2832100"/>
            <a:ext cx="2381250" cy="365125"/>
            <a:chOff x="2289" y="2534"/>
            <a:chExt cx="1500" cy="230"/>
          </a:xfrm>
        </p:grpSpPr>
        <p:sp>
          <p:nvSpPr>
            <p:cNvPr id="4113" name="Line 43"/>
            <p:cNvSpPr>
              <a:spLocks noChangeShapeType="1"/>
            </p:cNvSpPr>
            <p:nvPr/>
          </p:nvSpPr>
          <p:spPr bwMode="auto">
            <a:xfrm>
              <a:off x="2289" y="2666"/>
              <a:ext cx="15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14" name="Text Box 44"/>
            <p:cNvSpPr txBox="1">
              <a:spLocks noChangeArrowheads="1"/>
            </p:cNvSpPr>
            <p:nvPr/>
          </p:nvSpPr>
          <p:spPr bwMode="auto">
            <a:xfrm>
              <a:off x="2786" y="2534"/>
              <a:ext cx="474" cy="2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latin typeface="Garamond" pitchFamily="18" charset="0"/>
                </a:rPr>
                <a:t>Date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Garamond" pitchFamily="18" charset="0"/>
              </a:rPr>
              <a:t>Modelul TCP/IP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0D7D5C-181A-4F5E-B30E-D23474975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676400"/>
            <a:ext cx="2809875" cy="3905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212437-BCFA-4481-AB2F-23AC0117A704}"/>
              </a:ext>
            </a:extLst>
          </p:cNvPr>
          <p:cNvSpPr txBox="1"/>
          <p:nvPr/>
        </p:nvSpPr>
        <p:spPr>
          <a:xfrm>
            <a:off x="2971800" y="4144962"/>
            <a:ext cx="571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2000" b="1" dirty="0"/>
              <a:t>Nivelul acces la rețea </a:t>
            </a:r>
            <a:r>
              <a:rPr lang="ro-RO" sz="2000" dirty="0"/>
              <a:t>ocupă de problemele pe care le întâmpină un pachet IP pentru a realiza o conexiune fizică. Include detaliile caracteristice nivelului fizic și legătură de date din modelul de referință OSI.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12BBCC-D0FA-4272-A5DE-978A5932922D}"/>
              </a:ext>
            </a:extLst>
          </p:cNvPr>
          <p:cNvSpPr txBox="1"/>
          <p:nvPr/>
        </p:nvSpPr>
        <p:spPr>
          <a:xfrm>
            <a:off x="2971800" y="2559912"/>
            <a:ext cx="60483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/>
              <a:t>Nivelul</a:t>
            </a:r>
            <a:r>
              <a:rPr lang="en-US" sz="2000" b="1" dirty="0"/>
              <a:t> Internet </a:t>
            </a:r>
            <a:r>
              <a:rPr lang="ro-RO" sz="2000" dirty="0"/>
              <a:t>se ocupă cu transmiterea pachetelor de date de la sursă către destinație, independent de calea urmată. Protocolul specific acestui nivel este Internet Protocol (IP).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Garamond" pitchFamily="18" charset="0"/>
              </a:rPr>
              <a:t>Modelul TCP/IP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0D7D5C-181A-4F5E-B30E-D23474975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03" y="1476375"/>
            <a:ext cx="2809875" cy="3905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5BD1AF7-6135-4429-944D-BB2FDE3345D7}"/>
              </a:ext>
            </a:extLst>
          </p:cNvPr>
          <p:cNvSpPr txBox="1"/>
          <p:nvPr/>
        </p:nvSpPr>
        <p:spPr>
          <a:xfrm>
            <a:off x="3012578" y="3355368"/>
            <a:ext cx="5715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2000" b="1" dirty="0"/>
              <a:t>Nivelul transport </a:t>
            </a:r>
            <a:r>
              <a:rPr lang="ro-RO" sz="2000" dirty="0"/>
              <a:t>se ocupă de problemele legate de performanțele sistemului, controlul fluxului și corectarea greșelilor. Unul din protocoalele ce activează la acest nivel este </a:t>
            </a:r>
            <a:r>
              <a:rPr lang="ro-RO" sz="2000" dirty="0" err="1"/>
              <a:t>Transmission</a:t>
            </a:r>
            <a:r>
              <a:rPr lang="ro-RO" sz="2000" dirty="0"/>
              <a:t> Control Protocol (TCP).</a:t>
            </a:r>
          </a:p>
          <a:p>
            <a:pPr algn="just"/>
            <a:r>
              <a:rPr lang="ro-RO" sz="2000" dirty="0"/>
              <a:t>TCP este un protocol orientat pe conexiune. Propune dialogul dintre sursă </a:t>
            </a:r>
            <a:r>
              <a:rPr lang="ro-RO" sz="2000" dirty="0" err="1"/>
              <a:t>şi</a:t>
            </a:r>
            <a:r>
              <a:rPr lang="ro-RO" sz="2000" dirty="0"/>
              <a:t> </a:t>
            </a:r>
            <a:r>
              <a:rPr lang="ro-RO" sz="2000" dirty="0" err="1"/>
              <a:t>destinaţie</a:t>
            </a:r>
            <a:r>
              <a:rPr lang="ro-RO" sz="2000" dirty="0"/>
              <a:t> în timpul în care împachetează datele provenite de la nivelul </a:t>
            </a:r>
            <a:r>
              <a:rPr lang="ro-RO" sz="2000" dirty="0" err="1"/>
              <a:t>aplicaţie</a:t>
            </a:r>
            <a:r>
              <a:rPr lang="ro-RO" sz="2000" dirty="0"/>
              <a:t> în </a:t>
            </a:r>
            <a:r>
              <a:rPr lang="ro-RO" sz="2000" dirty="0" err="1"/>
              <a:t>unităţi</a:t>
            </a:r>
            <a:r>
              <a:rPr lang="ro-RO" sz="2000" dirty="0"/>
              <a:t> numite segmente.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E26AAC-4D9E-4ACD-8E7B-92B5CC2153A0}"/>
              </a:ext>
            </a:extLst>
          </p:cNvPr>
          <p:cNvSpPr txBox="1"/>
          <p:nvPr/>
        </p:nvSpPr>
        <p:spPr>
          <a:xfrm>
            <a:off x="3012578" y="1144559"/>
            <a:ext cx="5715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2000" b="1" dirty="0"/>
              <a:t>Nivelul </a:t>
            </a:r>
            <a:r>
              <a:rPr lang="ro-RO" sz="2000" b="1" dirty="0" err="1"/>
              <a:t>aplicaţie</a:t>
            </a:r>
            <a:r>
              <a:rPr lang="ro-RO" sz="2000" b="1" dirty="0"/>
              <a:t> </a:t>
            </a:r>
            <a:r>
              <a:rPr lang="ro-RO" sz="2000" dirty="0"/>
              <a:t>tratează protocoalele de nivel înalt, probleme de reprezentare, codificare </a:t>
            </a:r>
            <a:r>
              <a:rPr lang="ro-RO" sz="2000" dirty="0" err="1"/>
              <a:t>şi</a:t>
            </a:r>
            <a:r>
              <a:rPr lang="ro-RO" sz="2000" dirty="0"/>
              <a:t> control al dialogului. </a:t>
            </a:r>
          </a:p>
          <a:p>
            <a:pPr algn="just"/>
            <a:r>
              <a:rPr lang="ro-RO" sz="2000" dirty="0"/>
              <a:t>Modelul TCP/IP combină toate problemele aflate în legătură cu nivelul </a:t>
            </a:r>
            <a:r>
              <a:rPr lang="ro-RO" sz="2000" dirty="0" err="1"/>
              <a:t>aplicaţie</a:t>
            </a:r>
            <a:r>
              <a:rPr lang="ro-RO" sz="2000" dirty="0"/>
              <a:t> într-un singur nivel, asigurându-se că aceste date sunt corect împachetate pentru următorul nivel.</a:t>
            </a:r>
          </a:p>
        </p:txBody>
      </p:sp>
    </p:spTree>
    <p:extLst>
      <p:ext uri="{BB962C8B-B14F-4D97-AF65-F5344CB8AC3E}">
        <p14:creationId xmlns:p14="http://schemas.microsoft.com/office/powerpoint/2010/main" val="1440022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Garamond" pitchFamily="18" charset="0"/>
              </a:rPr>
              <a:t>Compara</a:t>
            </a:r>
            <a:r>
              <a:rPr lang="ro-RO" altLang="en-US">
                <a:latin typeface="Garamond" pitchFamily="18" charset="0"/>
              </a:rPr>
              <a:t>ţ</a:t>
            </a:r>
            <a:r>
              <a:rPr lang="en-US" altLang="en-US">
                <a:latin typeface="Garamond" pitchFamily="18" charset="0"/>
              </a:rPr>
              <a:t>ie</a:t>
            </a:r>
            <a:r>
              <a:rPr lang="ro-RO" altLang="en-US">
                <a:latin typeface="Garamond" pitchFamily="18" charset="0"/>
              </a:rPr>
              <a:t> </a:t>
            </a:r>
            <a:r>
              <a:rPr lang="en-US" altLang="en-US">
                <a:latin typeface="Garamond" pitchFamily="18" charset="0"/>
              </a:rPr>
              <a:t>OSI</a:t>
            </a:r>
            <a:r>
              <a:rPr lang="ro-RO" altLang="en-US">
                <a:latin typeface="Garamond" pitchFamily="18" charset="0"/>
              </a:rPr>
              <a:t> – TCP/IP</a:t>
            </a:r>
            <a:endParaRPr lang="en-US" altLang="en-US">
              <a:latin typeface="Garamond" pitchFamily="18" charset="0"/>
            </a:endParaRPr>
          </a:p>
        </p:txBody>
      </p:sp>
      <p:grpSp>
        <p:nvGrpSpPr>
          <p:cNvPr id="6147" name="Group 45"/>
          <p:cNvGrpSpPr>
            <a:grpSpLocks/>
          </p:cNvGrpSpPr>
          <p:nvPr/>
        </p:nvGrpSpPr>
        <p:grpSpPr bwMode="auto">
          <a:xfrm>
            <a:off x="914400" y="1828800"/>
            <a:ext cx="7162800" cy="3200400"/>
            <a:chOff x="-3" y="-3"/>
            <a:chExt cx="3720" cy="3382"/>
          </a:xfrm>
        </p:grpSpPr>
        <p:grpSp>
          <p:nvGrpSpPr>
            <p:cNvPr id="6148" name="Group 46"/>
            <p:cNvGrpSpPr>
              <a:grpSpLocks/>
            </p:cNvGrpSpPr>
            <p:nvPr/>
          </p:nvGrpSpPr>
          <p:grpSpPr bwMode="auto">
            <a:xfrm>
              <a:off x="0" y="0"/>
              <a:ext cx="3714" cy="3376"/>
              <a:chOff x="0" y="0"/>
              <a:chExt cx="3714" cy="3376"/>
            </a:xfrm>
          </p:grpSpPr>
          <p:grpSp>
            <p:nvGrpSpPr>
              <p:cNvPr id="6150" name="Group 47"/>
              <p:cNvGrpSpPr>
                <a:grpSpLocks/>
              </p:cNvGrpSpPr>
              <p:nvPr/>
            </p:nvGrpSpPr>
            <p:grpSpPr bwMode="auto">
              <a:xfrm>
                <a:off x="0" y="0"/>
                <a:ext cx="1857" cy="422"/>
                <a:chOff x="0" y="0"/>
                <a:chExt cx="1857" cy="422"/>
              </a:xfrm>
            </p:grpSpPr>
            <p:sp>
              <p:nvSpPr>
                <p:cNvPr id="6189" name="Rectangle 4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857" cy="422"/>
                </a:xfrm>
                <a:prstGeom prst="rect">
                  <a:avLst/>
                </a:prstGeom>
                <a:solidFill>
                  <a:srgbClr val="CCCC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  <p:grpSp>
              <p:nvGrpSpPr>
                <p:cNvPr id="6190" name="Group 4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1857" cy="422"/>
                  <a:chOff x="0" y="0"/>
                  <a:chExt cx="1857" cy="422"/>
                </a:xfrm>
              </p:grpSpPr>
              <p:sp>
                <p:nvSpPr>
                  <p:cNvPr id="6191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1771" cy="422"/>
                  </a:xfrm>
                  <a:prstGeom prst="rect">
                    <a:avLst/>
                  </a:prstGeom>
                  <a:solidFill>
                    <a:srgbClr val="CCCCCC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0" tIns="0" rIns="0" bIns="0"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b="1">
                        <a:solidFill>
                          <a:srgbClr val="0000FF"/>
                        </a:solidFill>
                        <a:latin typeface="Garamond" pitchFamily="18" charset="0"/>
                        <a:cs typeface="Times New Roman" pitchFamily="18" charset="0"/>
                      </a:rPr>
                      <a:t>OSI</a:t>
                    </a:r>
                  </a:p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2400">
                      <a:latin typeface="Garamond" pitchFamily="18" charset="0"/>
                    </a:endParaRPr>
                  </a:p>
                </p:txBody>
              </p:sp>
              <p:sp>
                <p:nvSpPr>
                  <p:cNvPr id="6192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1857" cy="422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latin typeface="Garamond" pitchFamily="18" charset="0"/>
                    </a:endParaRPr>
                  </a:p>
                </p:txBody>
              </p:sp>
            </p:grpSp>
          </p:grpSp>
          <p:grpSp>
            <p:nvGrpSpPr>
              <p:cNvPr id="6151" name="Group 52"/>
              <p:cNvGrpSpPr>
                <a:grpSpLocks/>
              </p:cNvGrpSpPr>
              <p:nvPr/>
            </p:nvGrpSpPr>
            <p:grpSpPr bwMode="auto">
              <a:xfrm>
                <a:off x="1857" y="0"/>
                <a:ext cx="1857" cy="422"/>
                <a:chOff x="1857" y="0"/>
                <a:chExt cx="1857" cy="422"/>
              </a:xfrm>
            </p:grpSpPr>
            <p:sp>
              <p:nvSpPr>
                <p:cNvPr id="6185" name="Rectangle 53"/>
                <p:cNvSpPr>
                  <a:spLocks noChangeArrowheads="1"/>
                </p:cNvSpPr>
                <p:nvPr/>
              </p:nvSpPr>
              <p:spPr bwMode="auto">
                <a:xfrm>
                  <a:off x="1857" y="0"/>
                  <a:ext cx="1857" cy="422"/>
                </a:xfrm>
                <a:prstGeom prst="rect">
                  <a:avLst/>
                </a:prstGeom>
                <a:solidFill>
                  <a:srgbClr val="CCCC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  <p:grpSp>
              <p:nvGrpSpPr>
                <p:cNvPr id="6186" name="Group 54"/>
                <p:cNvGrpSpPr>
                  <a:grpSpLocks/>
                </p:cNvGrpSpPr>
                <p:nvPr/>
              </p:nvGrpSpPr>
              <p:grpSpPr bwMode="auto">
                <a:xfrm>
                  <a:off x="1857" y="0"/>
                  <a:ext cx="1857" cy="422"/>
                  <a:chOff x="1857" y="0"/>
                  <a:chExt cx="1857" cy="422"/>
                </a:xfrm>
              </p:grpSpPr>
              <p:sp>
                <p:nvSpPr>
                  <p:cNvPr id="6187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1900" y="0"/>
                    <a:ext cx="1771" cy="422"/>
                  </a:xfrm>
                  <a:prstGeom prst="rect">
                    <a:avLst/>
                  </a:prstGeom>
                  <a:solidFill>
                    <a:srgbClr val="CCCCCC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b="1">
                        <a:solidFill>
                          <a:srgbClr val="0000FF"/>
                        </a:solidFill>
                        <a:latin typeface="Garamond" pitchFamily="18" charset="0"/>
                        <a:cs typeface="Times New Roman" pitchFamily="18" charset="0"/>
                      </a:rPr>
                      <a:t>TCP / IP</a:t>
                    </a:r>
                  </a:p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2000">
                      <a:latin typeface="Garamond" pitchFamily="18" charset="0"/>
                    </a:endParaRPr>
                  </a:p>
                </p:txBody>
              </p:sp>
              <p:sp>
                <p:nvSpPr>
                  <p:cNvPr id="6188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1857" y="0"/>
                    <a:ext cx="1857" cy="422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lvl1pPr algn="l"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>
                      <a:latin typeface="Garamond" pitchFamily="18" charset="0"/>
                    </a:endParaRPr>
                  </a:p>
                </p:txBody>
              </p:sp>
            </p:grpSp>
          </p:grpSp>
          <p:grpSp>
            <p:nvGrpSpPr>
              <p:cNvPr id="6152" name="Group 57"/>
              <p:cNvGrpSpPr>
                <a:grpSpLocks/>
              </p:cNvGrpSpPr>
              <p:nvPr/>
            </p:nvGrpSpPr>
            <p:grpSpPr bwMode="auto">
              <a:xfrm>
                <a:off x="0" y="422"/>
                <a:ext cx="1857" cy="422"/>
                <a:chOff x="0" y="422"/>
                <a:chExt cx="1857" cy="422"/>
              </a:xfrm>
            </p:grpSpPr>
            <p:sp>
              <p:nvSpPr>
                <p:cNvPr id="6183" name="Rectangle 58"/>
                <p:cNvSpPr>
                  <a:spLocks noChangeArrowheads="1"/>
                </p:cNvSpPr>
                <p:nvPr/>
              </p:nvSpPr>
              <p:spPr bwMode="auto">
                <a:xfrm>
                  <a:off x="43" y="422"/>
                  <a:ext cx="1771" cy="4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Application (Layer7)</a:t>
                  </a:r>
                  <a:endParaRPr lang="en-US" altLang="en-US" sz="2400">
                    <a:latin typeface="Garamond" pitchFamily="18" charset="0"/>
                  </a:endParaRPr>
                </a:p>
              </p:txBody>
            </p:sp>
            <p:sp>
              <p:nvSpPr>
                <p:cNvPr id="6184" name="Rectangle 59"/>
                <p:cNvSpPr>
                  <a:spLocks noChangeArrowheads="1"/>
                </p:cNvSpPr>
                <p:nvPr/>
              </p:nvSpPr>
              <p:spPr bwMode="auto">
                <a:xfrm>
                  <a:off x="0" y="422"/>
                  <a:ext cx="185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53" name="Group 60"/>
              <p:cNvGrpSpPr>
                <a:grpSpLocks/>
              </p:cNvGrpSpPr>
              <p:nvPr/>
            </p:nvGrpSpPr>
            <p:grpSpPr bwMode="auto">
              <a:xfrm>
                <a:off x="1857" y="422"/>
                <a:ext cx="1857" cy="1266"/>
                <a:chOff x="1857" y="422"/>
                <a:chExt cx="1857" cy="1266"/>
              </a:xfrm>
            </p:grpSpPr>
            <p:sp>
              <p:nvSpPr>
                <p:cNvPr id="6181" name="Rectangle 61"/>
                <p:cNvSpPr>
                  <a:spLocks noChangeArrowheads="1"/>
                </p:cNvSpPr>
                <p:nvPr/>
              </p:nvSpPr>
              <p:spPr bwMode="auto">
                <a:xfrm>
                  <a:off x="1900" y="422"/>
                  <a:ext cx="1771" cy="12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Application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Garamond" pitchFamily="18" charset="0"/>
                  </a:endParaRPr>
                </a:p>
              </p:txBody>
            </p:sp>
            <p:sp>
              <p:nvSpPr>
                <p:cNvPr id="6182" name="Rectangle 62"/>
                <p:cNvSpPr>
                  <a:spLocks noChangeArrowheads="1"/>
                </p:cNvSpPr>
                <p:nvPr/>
              </p:nvSpPr>
              <p:spPr bwMode="auto">
                <a:xfrm>
                  <a:off x="1857" y="422"/>
                  <a:ext cx="1857" cy="126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54" name="Group 63"/>
              <p:cNvGrpSpPr>
                <a:grpSpLocks/>
              </p:cNvGrpSpPr>
              <p:nvPr/>
            </p:nvGrpSpPr>
            <p:grpSpPr bwMode="auto">
              <a:xfrm>
                <a:off x="0" y="844"/>
                <a:ext cx="1857" cy="422"/>
                <a:chOff x="0" y="844"/>
                <a:chExt cx="1857" cy="422"/>
              </a:xfrm>
            </p:grpSpPr>
            <p:sp>
              <p:nvSpPr>
                <p:cNvPr id="6179" name="Rectangle 64"/>
                <p:cNvSpPr>
                  <a:spLocks noChangeArrowheads="1"/>
                </p:cNvSpPr>
                <p:nvPr/>
              </p:nvSpPr>
              <p:spPr bwMode="auto">
                <a:xfrm>
                  <a:off x="43" y="844"/>
                  <a:ext cx="1771" cy="4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Presentation (Layer6)</a:t>
                  </a:r>
                  <a:endParaRPr lang="en-US" altLang="en-US" sz="2400">
                    <a:latin typeface="Garamond" pitchFamily="18" charset="0"/>
                  </a:endParaRPr>
                </a:p>
              </p:txBody>
            </p:sp>
            <p:sp>
              <p:nvSpPr>
                <p:cNvPr id="6180" name="Rectangle 65"/>
                <p:cNvSpPr>
                  <a:spLocks noChangeArrowheads="1"/>
                </p:cNvSpPr>
                <p:nvPr/>
              </p:nvSpPr>
              <p:spPr bwMode="auto">
                <a:xfrm>
                  <a:off x="0" y="844"/>
                  <a:ext cx="185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55" name="Group 66"/>
              <p:cNvGrpSpPr>
                <a:grpSpLocks/>
              </p:cNvGrpSpPr>
              <p:nvPr/>
            </p:nvGrpSpPr>
            <p:grpSpPr bwMode="auto">
              <a:xfrm>
                <a:off x="0" y="1266"/>
                <a:ext cx="1857" cy="422"/>
                <a:chOff x="0" y="1266"/>
                <a:chExt cx="1857" cy="422"/>
              </a:xfrm>
            </p:grpSpPr>
            <p:sp>
              <p:nvSpPr>
                <p:cNvPr id="6177" name="Rectangle 67"/>
                <p:cNvSpPr>
                  <a:spLocks noChangeArrowheads="1"/>
                </p:cNvSpPr>
                <p:nvPr/>
              </p:nvSpPr>
              <p:spPr bwMode="auto">
                <a:xfrm>
                  <a:off x="43" y="1266"/>
                  <a:ext cx="1771" cy="4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Session (Layer 5)</a:t>
                  </a:r>
                  <a:endParaRPr lang="en-US" altLang="en-US" sz="2400">
                    <a:latin typeface="Garamond" pitchFamily="18" charset="0"/>
                  </a:endParaRPr>
                </a:p>
              </p:txBody>
            </p:sp>
            <p:sp>
              <p:nvSpPr>
                <p:cNvPr id="6178" name="Rectangle 68"/>
                <p:cNvSpPr>
                  <a:spLocks noChangeArrowheads="1"/>
                </p:cNvSpPr>
                <p:nvPr/>
              </p:nvSpPr>
              <p:spPr bwMode="auto">
                <a:xfrm>
                  <a:off x="0" y="1266"/>
                  <a:ext cx="185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56" name="Group 69"/>
              <p:cNvGrpSpPr>
                <a:grpSpLocks/>
              </p:cNvGrpSpPr>
              <p:nvPr/>
            </p:nvGrpSpPr>
            <p:grpSpPr bwMode="auto">
              <a:xfrm>
                <a:off x="0" y="1688"/>
                <a:ext cx="1857" cy="422"/>
                <a:chOff x="0" y="1688"/>
                <a:chExt cx="1857" cy="422"/>
              </a:xfrm>
            </p:grpSpPr>
            <p:sp>
              <p:nvSpPr>
                <p:cNvPr id="6175" name="Rectangle 70"/>
                <p:cNvSpPr>
                  <a:spLocks noChangeArrowheads="1"/>
                </p:cNvSpPr>
                <p:nvPr/>
              </p:nvSpPr>
              <p:spPr bwMode="auto">
                <a:xfrm>
                  <a:off x="43" y="1688"/>
                  <a:ext cx="1771" cy="4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Transport  (Layer 4)</a:t>
                  </a:r>
                  <a:endParaRPr lang="en-US" altLang="en-US" sz="1800">
                    <a:latin typeface="Garamond" pitchFamily="18" charset="0"/>
                  </a:endParaRPr>
                </a:p>
              </p:txBody>
            </p:sp>
            <p:sp>
              <p:nvSpPr>
                <p:cNvPr id="6176" name="Rectangle 71"/>
                <p:cNvSpPr>
                  <a:spLocks noChangeArrowheads="1"/>
                </p:cNvSpPr>
                <p:nvPr/>
              </p:nvSpPr>
              <p:spPr bwMode="auto">
                <a:xfrm>
                  <a:off x="0" y="1688"/>
                  <a:ext cx="185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57" name="Group 72"/>
              <p:cNvGrpSpPr>
                <a:grpSpLocks/>
              </p:cNvGrpSpPr>
              <p:nvPr/>
            </p:nvGrpSpPr>
            <p:grpSpPr bwMode="auto">
              <a:xfrm>
                <a:off x="1857" y="1688"/>
                <a:ext cx="1857" cy="422"/>
                <a:chOff x="1857" y="1688"/>
                <a:chExt cx="1857" cy="422"/>
              </a:xfrm>
            </p:grpSpPr>
            <p:sp>
              <p:nvSpPr>
                <p:cNvPr id="6173" name="Rectangle 73"/>
                <p:cNvSpPr>
                  <a:spLocks noChangeArrowheads="1"/>
                </p:cNvSpPr>
                <p:nvPr/>
              </p:nvSpPr>
              <p:spPr bwMode="auto">
                <a:xfrm>
                  <a:off x="1900" y="1688"/>
                  <a:ext cx="1771" cy="4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Transport</a:t>
                  </a:r>
                  <a:endParaRPr lang="en-US" altLang="en-US" sz="1800">
                    <a:latin typeface="Garamond" pitchFamily="18" charset="0"/>
                  </a:endParaRPr>
                </a:p>
              </p:txBody>
            </p:sp>
            <p:sp>
              <p:nvSpPr>
                <p:cNvPr id="6174" name="Rectangle 74"/>
                <p:cNvSpPr>
                  <a:spLocks noChangeArrowheads="1"/>
                </p:cNvSpPr>
                <p:nvPr/>
              </p:nvSpPr>
              <p:spPr bwMode="auto">
                <a:xfrm>
                  <a:off x="1857" y="1688"/>
                  <a:ext cx="185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58" name="Group 75"/>
              <p:cNvGrpSpPr>
                <a:grpSpLocks/>
              </p:cNvGrpSpPr>
              <p:nvPr/>
            </p:nvGrpSpPr>
            <p:grpSpPr bwMode="auto">
              <a:xfrm>
                <a:off x="0" y="2110"/>
                <a:ext cx="1857" cy="422"/>
                <a:chOff x="0" y="2110"/>
                <a:chExt cx="1857" cy="422"/>
              </a:xfrm>
            </p:grpSpPr>
            <p:sp>
              <p:nvSpPr>
                <p:cNvPr id="6171" name="Rectangle 76"/>
                <p:cNvSpPr>
                  <a:spLocks noChangeArrowheads="1"/>
                </p:cNvSpPr>
                <p:nvPr/>
              </p:nvSpPr>
              <p:spPr bwMode="auto">
                <a:xfrm>
                  <a:off x="43" y="2110"/>
                  <a:ext cx="1771" cy="4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Network (Layer 3)</a:t>
                  </a:r>
                  <a:endParaRPr lang="en-US" altLang="en-US" sz="1800">
                    <a:latin typeface="Garamond" pitchFamily="18" charset="0"/>
                  </a:endParaRPr>
                </a:p>
              </p:txBody>
            </p:sp>
            <p:sp>
              <p:nvSpPr>
                <p:cNvPr id="6172" name="Rectangle 77"/>
                <p:cNvSpPr>
                  <a:spLocks noChangeArrowheads="1"/>
                </p:cNvSpPr>
                <p:nvPr/>
              </p:nvSpPr>
              <p:spPr bwMode="auto">
                <a:xfrm>
                  <a:off x="0" y="2110"/>
                  <a:ext cx="185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59" name="Group 78"/>
              <p:cNvGrpSpPr>
                <a:grpSpLocks/>
              </p:cNvGrpSpPr>
              <p:nvPr/>
            </p:nvGrpSpPr>
            <p:grpSpPr bwMode="auto">
              <a:xfrm>
                <a:off x="1857" y="2110"/>
                <a:ext cx="1857" cy="422"/>
                <a:chOff x="1857" y="2110"/>
                <a:chExt cx="1857" cy="422"/>
              </a:xfrm>
            </p:grpSpPr>
            <p:sp>
              <p:nvSpPr>
                <p:cNvPr id="6169" name="Rectangle 79"/>
                <p:cNvSpPr>
                  <a:spLocks noChangeArrowheads="1"/>
                </p:cNvSpPr>
                <p:nvPr/>
              </p:nvSpPr>
              <p:spPr bwMode="auto">
                <a:xfrm>
                  <a:off x="1900" y="2110"/>
                  <a:ext cx="1771" cy="4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Internet</a:t>
                  </a:r>
                  <a:endParaRPr lang="en-US" altLang="en-US" sz="2400">
                    <a:latin typeface="Garamond" pitchFamily="18" charset="0"/>
                  </a:endParaRPr>
                </a:p>
              </p:txBody>
            </p:sp>
            <p:sp>
              <p:nvSpPr>
                <p:cNvPr id="6170" name="Rectangle 80"/>
                <p:cNvSpPr>
                  <a:spLocks noChangeArrowheads="1"/>
                </p:cNvSpPr>
                <p:nvPr/>
              </p:nvSpPr>
              <p:spPr bwMode="auto">
                <a:xfrm>
                  <a:off x="1857" y="2110"/>
                  <a:ext cx="185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60" name="Group 81"/>
              <p:cNvGrpSpPr>
                <a:grpSpLocks/>
              </p:cNvGrpSpPr>
              <p:nvPr/>
            </p:nvGrpSpPr>
            <p:grpSpPr bwMode="auto">
              <a:xfrm>
                <a:off x="0" y="2532"/>
                <a:ext cx="1857" cy="422"/>
                <a:chOff x="0" y="2532"/>
                <a:chExt cx="1857" cy="422"/>
              </a:xfrm>
            </p:grpSpPr>
            <p:sp>
              <p:nvSpPr>
                <p:cNvPr id="6167" name="Rectangle 82"/>
                <p:cNvSpPr>
                  <a:spLocks noChangeArrowheads="1"/>
                </p:cNvSpPr>
                <p:nvPr/>
              </p:nvSpPr>
              <p:spPr bwMode="auto">
                <a:xfrm>
                  <a:off x="43" y="2532"/>
                  <a:ext cx="1771" cy="4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Data Link (Layer 2)</a:t>
                  </a:r>
                  <a:endParaRPr lang="en-US" altLang="en-US" sz="2400">
                    <a:latin typeface="Garamond" pitchFamily="18" charset="0"/>
                  </a:endParaRPr>
                </a:p>
              </p:txBody>
            </p:sp>
            <p:sp>
              <p:nvSpPr>
                <p:cNvPr id="6168" name="Rectangle 83"/>
                <p:cNvSpPr>
                  <a:spLocks noChangeArrowheads="1"/>
                </p:cNvSpPr>
                <p:nvPr/>
              </p:nvSpPr>
              <p:spPr bwMode="auto">
                <a:xfrm>
                  <a:off x="0" y="2532"/>
                  <a:ext cx="185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61" name="Group 84"/>
              <p:cNvGrpSpPr>
                <a:grpSpLocks/>
              </p:cNvGrpSpPr>
              <p:nvPr/>
            </p:nvGrpSpPr>
            <p:grpSpPr bwMode="auto">
              <a:xfrm>
                <a:off x="1857" y="2532"/>
                <a:ext cx="1857" cy="844"/>
                <a:chOff x="1857" y="2532"/>
                <a:chExt cx="1857" cy="844"/>
              </a:xfrm>
            </p:grpSpPr>
            <p:sp>
              <p:nvSpPr>
                <p:cNvPr id="6165" name="Rectangle 85"/>
                <p:cNvSpPr>
                  <a:spLocks noChangeArrowheads="1"/>
                </p:cNvSpPr>
                <p:nvPr/>
              </p:nvSpPr>
              <p:spPr bwMode="auto">
                <a:xfrm>
                  <a:off x="1900" y="2532"/>
                  <a:ext cx="1771" cy="8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ro-RO" altLang="en-US" sz="1800" b="1">
                      <a:latin typeface="Garamond" pitchFamily="18" charset="0"/>
                      <a:cs typeface="Times New Roman" pitchFamily="18" charset="0"/>
                    </a:rPr>
                    <a:t>Network access</a:t>
                  </a:r>
                  <a:endParaRPr lang="en-US" altLang="en-US" sz="2400">
                    <a:latin typeface="Garamond" pitchFamily="18" charset="0"/>
                  </a:endParaRPr>
                </a:p>
              </p:txBody>
            </p:sp>
            <p:sp>
              <p:nvSpPr>
                <p:cNvPr id="6166" name="Rectangle 86"/>
                <p:cNvSpPr>
                  <a:spLocks noChangeArrowheads="1"/>
                </p:cNvSpPr>
                <p:nvPr/>
              </p:nvSpPr>
              <p:spPr bwMode="auto">
                <a:xfrm>
                  <a:off x="1857" y="2532"/>
                  <a:ext cx="1857" cy="8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  <p:grpSp>
            <p:nvGrpSpPr>
              <p:cNvPr id="6162" name="Group 87"/>
              <p:cNvGrpSpPr>
                <a:grpSpLocks/>
              </p:cNvGrpSpPr>
              <p:nvPr/>
            </p:nvGrpSpPr>
            <p:grpSpPr bwMode="auto">
              <a:xfrm>
                <a:off x="0" y="2954"/>
                <a:ext cx="1857" cy="422"/>
                <a:chOff x="0" y="2954"/>
                <a:chExt cx="1857" cy="422"/>
              </a:xfrm>
            </p:grpSpPr>
            <p:sp>
              <p:nvSpPr>
                <p:cNvPr id="6163" name="Rectangle 88"/>
                <p:cNvSpPr>
                  <a:spLocks noChangeArrowheads="1"/>
                </p:cNvSpPr>
                <p:nvPr/>
              </p:nvSpPr>
              <p:spPr bwMode="auto">
                <a:xfrm>
                  <a:off x="43" y="2954"/>
                  <a:ext cx="1771" cy="4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>
                      <a:latin typeface="Garamond" pitchFamily="18" charset="0"/>
                      <a:cs typeface="Times New Roman" pitchFamily="18" charset="0"/>
                    </a:rPr>
                    <a:t>Physical (Layer 1)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Garamond" pitchFamily="18" charset="0"/>
                  </a:endParaRPr>
                </a:p>
              </p:txBody>
            </p:sp>
            <p:sp>
              <p:nvSpPr>
                <p:cNvPr id="6164" name="Rectangle 89"/>
                <p:cNvSpPr>
                  <a:spLocks noChangeArrowheads="1"/>
                </p:cNvSpPr>
                <p:nvPr/>
              </p:nvSpPr>
              <p:spPr bwMode="auto">
                <a:xfrm>
                  <a:off x="0" y="2954"/>
                  <a:ext cx="1857" cy="42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Garamond" pitchFamily="18" charset="0"/>
                  </a:endParaRPr>
                </a:p>
              </p:txBody>
            </p:sp>
          </p:grpSp>
        </p:grpSp>
        <p:sp>
          <p:nvSpPr>
            <p:cNvPr id="6149" name="Rectangle 90"/>
            <p:cNvSpPr>
              <a:spLocks noChangeArrowheads="1"/>
            </p:cNvSpPr>
            <p:nvPr/>
          </p:nvSpPr>
          <p:spPr bwMode="auto">
            <a:xfrm>
              <a:off x="-3" y="-3"/>
              <a:ext cx="3720" cy="3382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Garamond" pitchFamily="18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C00000"/>
                </a:solidFill>
                <a:latin typeface="Cambria" panose="02040503050406030204" pitchFamily="18" charset="0"/>
              </a:rPr>
              <a:t>Arhitectura de </a:t>
            </a:r>
            <a:r>
              <a:rPr lang="en-US" altLang="en-US" sz="3300" b="1" dirty="0">
                <a:solidFill>
                  <a:srgbClr val="C00000"/>
                </a:solidFill>
                <a:latin typeface="Cambria" panose="02040503050406030204" pitchFamily="18" charset="0"/>
              </a:rPr>
              <a:t>r</a:t>
            </a:r>
            <a:r>
              <a:rPr lang="ro-RO" altLang="en-US" sz="33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ețea</a:t>
            </a:r>
            <a:r>
              <a:rPr lang="ro-RO" altLang="en-US" sz="3300" b="1" dirty="0">
                <a:solidFill>
                  <a:srgbClr val="C00000"/>
                </a:solidFill>
                <a:latin typeface="Cambria" panose="02040503050406030204" pitchFamily="18" charset="0"/>
              </a:rPr>
              <a:t> Windows </a:t>
            </a:r>
            <a:br>
              <a:rPr lang="en-US" altLang="en-US" sz="3300" b="1" dirty="0">
                <a:solidFill>
                  <a:srgbClr val="C00000"/>
                </a:solidFill>
                <a:latin typeface="Cambria" panose="02040503050406030204" pitchFamily="18" charset="0"/>
              </a:rPr>
            </a:br>
            <a:r>
              <a:rPr lang="ro-RO" altLang="en-US" sz="3300" b="1" dirty="0">
                <a:solidFill>
                  <a:srgbClr val="C00000"/>
                </a:solidFill>
                <a:latin typeface="Cambria" panose="02040503050406030204" pitchFamily="18" charset="0"/>
              </a:rPr>
              <a:t>(NDIS 6.x / WSK)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TDI (Transport Driver Interface) a fost 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eliminat în Windows 8</a:t>
            </a:r>
            <a:r>
              <a:rPr lang="ro-RO" altLang="en-US" sz="1800" dirty="0">
                <a:latin typeface="Cambria" panose="02040503050406030204" pitchFamily="18" charset="0"/>
              </a:rPr>
              <a:t> și scos complet în Windows 11. </a:t>
            </a:r>
            <a:endParaRPr lang="en-US" altLang="en-US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Stiva de rețea modernă Windows: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Aplicații (Chrome, Edge, Outlook...)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↓ Winsock API (ws2_32.dll)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↓ Afd.sys — Ancillary Function Driver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↓ WSK — Winsock Kernel (kernel-mode socket API)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↓ TCP/IP Stack (tcpip.sys) — IPv4 + IPv6 dual-stack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↓ NDIS 6.x — Network Driver Interface Specification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↓ WFP — Windows Filtering Platform (firewall hooks)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  ↓ NIC Driver (miniport) → Hardware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Componente cheie moderne: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WSK (Winsock Kernel)</a:t>
            </a:r>
            <a:r>
              <a:rPr lang="ro-RO" altLang="en-US" sz="1800" dirty="0">
                <a:latin typeface="Cambria" panose="02040503050406030204" pitchFamily="18" charset="0"/>
              </a:rPr>
              <a:t> — înlocuiește TDI; API modern pentru drivere kernel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WFP (Windows Filtering Platform)</a:t>
            </a:r>
            <a:r>
              <a:rPr lang="ro-RO" altLang="en-US" sz="1800" dirty="0">
                <a:latin typeface="Cambria" panose="02040503050406030204" pitchFamily="18" charset="0"/>
              </a:rPr>
              <a:t> — baza Windows Firewall și a soluțiilor de securitate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NDIS 6.x</a:t>
            </a:r>
            <a:r>
              <a:rPr lang="ro-RO" altLang="en-US" sz="1800" dirty="0">
                <a:latin typeface="Cambria" panose="02040503050406030204" pitchFamily="18" charset="0"/>
              </a:rPr>
              <a:t> — suportă RSS (Receive Side Scaling), VMQ, SR-IOV pentru virtualizare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tcpip.sys</a:t>
            </a:r>
            <a:r>
              <a:rPr lang="ro-RO" altLang="en-US" sz="1800" dirty="0">
                <a:latin typeface="Cambria" panose="02040503050406030204" pitchFamily="18" charset="0"/>
              </a:rPr>
              <a:t> — suportă nativ dual-stack IPv4+IPv6, QUIC, TLS 1.3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ro-RO" altLang="en-US" sz="3300" b="1" dirty="0">
                <a:solidFill>
                  <a:srgbClr val="C00000"/>
                </a:solidFill>
                <a:latin typeface="Cambria" panose="02040503050406030204" pitchFamily="18" charset="0"/>
              </a:rPr>
              <a:t>IPv4 vs IPv6 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720338"/>
          </a:xfrm>
        </p:spPr>
        <p:txBody>
          <a:bodyPr/>
          <a:lstStyle/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Problema fundamentală:</a:t>
            </a:r>
            <a:r>
              <a:rPr lang="ro-RO" altLang="en-US" sz="1800" dirty="0">
                <a:latin typeface="Cambria" panose="02040503050406030204" pitchFamily="18" charset="0"/>
              </a:rPr>
              <a:t> IPv4 are ~4.3 miliarde de adrese — </a:t>
            </a: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epuizate oficial în 2011 la nivel global!</a:t>
            </a:r>
          </a:p>
          <a:p>
            <a:pPr marL="0" indent="0">
              <a:buNone/>
            </a:pPr>
            <a:r>
              <a:rPr lang="ro-RO" altLang="en-US" sz="1800" b="1" dirty="0">
                <a:latin typeface="Cambria" panose="02040503050406030204" pitchFamily="18" charset="0"/>
              </a:rPr>
              <a:t>Comparație: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┌──────────────────┬──────────────────────┬────────────────────────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Caracteristică   │ IPv4                 │ IPv6                 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├──────────────────┼──────────────────────┼────────────────────────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Lungime adresă   │ 32 biți (~4 mld.)    │ 128 </a:t>
            </a:r>
            <a:r>
              <a:rPr lang="en-US" sz="1500" dirty="0" err="1">
                <a:solidFill>
                  <a:srgbClr val="7B2C2C"/>
                </a:solidFill>
                <a:latin typeface="Courier New" pitchFamily="49" charset="0"/>
              </a:rPr>
              <a:t>biți</a:t>
            </a: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~340 </a:t>
            </a:r>
            <a:r>
              <a:rPr lang="en-US" sz="1500" dirty="0" err="1">
                <a:solidFill>
                  <a:srgbClr val="7B2C2C"/>
                </a:solidFill>
                <a:latin typeface="Courier New" pitchFamily="49" charset="0"/>
              </a:rPr>
              <a:t>undecil</a:t>
            </a: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.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Exemplu adresă   │ 192.168.1.100        │ 2001:db8::1          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NAT necesar?     │ Da 		     │ Nu </a:t>
            </a:r>
            <a:r>
              <a:rPr lang="en-US" sz="1500" dirty="0" err="1">
                <a:solidFill>
                  <a:srgbClr val="7B2C2C"/>
                </a:solidFill>
                <a:latin typeface="Courier New" pitchFamily="49" charset="0"/>
              </a:rPr>
              <a:t>este</a:t>
            </a: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neap. </a:t>
            </a:r>
            <a:r>
              <a:rPr lang="en-US" sz="1500" dirty="0" err="1">
                <a:solidFill>
                  <a:srgbClr val="7B2C2C"/>
                </a:solidFill>
                <a:latin typeface="Courier New" pitchFamily="49" charset="0"/>
              </a:rPr>
              <a:t>necesar</a:t>
            </a: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 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Configurare auto │ DHCP                 │ SLAAC          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Securitate IPsec │ Opțional             │ Integrat nativ         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│ Header           │ Variabil (opt.)      │ Fix 40 bytes, mai rapid      │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└──────────────────┴──────────────────────┴────────────────────────</a:t>
            </a:r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Situația actuală (2025):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~43% din traficul Google este IPv6</a:t>
            </a:r>
            <a:r>
              <a:rPr lang="ro-RO" altLang="en-US" sz="1800" dirty="0">
                <a:latin typeface="Cambria" panose="02040503050406030204" pitchFamily="18" charset="0"/>
              </a:rPr>
              <a:t>; România: ~35%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o-RO" altLang="en-US" sz="1800" b="1" dirty="0">
                <a:latin typeface="Cambria" panose="02040503050406030204" pitchFamily="18" charset="0"/>
              </a:rPr>
              <a:t>Dual-stack</a:t>
            </a:r>
            <a:r>
              <a:rPr lang="ro-RO" altLang="en-US" sz="1800" dirty="0">
                <a:latin typeface="Cambria" panose="02040503050406030204" pitchFamily="18" charset="0"/>
              </a:rPr>
              <a:t> — dispozitivele moderne suportă ambele</a:t>
            </a:r>
            <a:r>
              <a:rPr lang="en-US" altLang="en-US" sz="1800" dirty="0">
                <a:latin typeface="Cambria" panose="02040503050406030204" pitchFamily="18" charset="0"/>
              </a:rPr>
              <a:t> </a:t>
            </a:r>
            <a:r>
              <a:rPr lang="en-US" altLang="en-US" sz="1800" dirty="0" err="1">
                <a:latin typeface="Cambria" panose="02040503050406030204" pitchFamily="18" charset="0"/>
              </a:rPr>
              <a:t>variante</a:t>
            </a:r>
            <a:r>
              <a:rPr lang="ro-RO" altLang="en-US" sz="1800" dirty="0">
                <a:latin typeface="Cambria" panose="02040503050406030204" pitchFamily="18" charset="0"/>
              </a:rPr>
              <a:t> simultan</a:t>
            </a:r>
          </a:p>
          <a:p>
            <a:pPr>
              <a:buNone/>
            </a:pPr>
            <a:endParaRPr lang="ro-RO" sz="1800" dirty="0"/>
          </a:p>
          <a:p>
            <a:pPr marL="0" indent="0">
              <a:buNone/>
            </a:pPr>
            <a:r>
              <a:rPr lang="ro-RO" altLang="en-US" sz="1800" b="1" dirty="0">
                <a:solidFill>
                  <a:srgbClr val="C00000"/>
                </a:solidFill>
                <a:latin typeface="Cambria" panose="02040503050406030204" pitchFamily="18" charset="0"/>
              </a:rPr>
              <a:t>Comenzi practice: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ip addr show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   # Linux: ambele adrese IPv4 și IPv6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$ ping6 google.com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 # test IPv6</a:t>
            </a:r>
          </a:p>
          <a:p>
            <a:pPr marL="342900" indent="0">
              <a:buNone/>
            </a:pPr>
            <a:r>
              <a:rPr lang="en-US" sz="1500" dirty="0">
                <a:solidFill>
                  <a:srgbClr val="7B2C2C"/>
                </a:solidFill>
                <a:latin typeface="Courier New" pitchFamily="49" charset="0"/>
              </a:rPr>
              <a:t>PS&gt; Get-NetIPAddress</a:t>
            </a:r>
            <a:r>
              <a:rPr lang="en-US" sz="1500" dirty="0">
                <a:solidFill>
                  <a:srgbClr val="4A7C59"/>
                </a:solidFill>
                <a:latin typeface="Courier New" pitchFamily="49" charset="0"/>
              </a:rPr>
              <a:t>       # Windows: toate adresele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4381</TotalTime>
  <Words>2725</Words>
  <Application>Microsoft Office PowerPoint</Application>
  <PresentationFormat>On-screen Show (4:3)</PresentationFormat>
  <Paragraphs>314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Cambria</vt:lpstr>
      <vt:lpstr>Courier New</vt:lpstr>
      <vt:lpstr>Garamond</vt:lpstr>
      <vt:lpstr>Times New Roman</vt:lpstr>
      <vt:lpstr>Default Design</vt:lpstr>
      <vt:lpstr>PowerPoint Presentation</vt:lpstr>
      <vt:lpstr>Model arhitectural de reţea</vt:lpstr>
      <vt:lpstr>Modelul ISO-OSI</vt:lpstr>
      <vt:lpstr>Modelul OSI</vt:lpstr>
      <vt:lpstr>Modelul TCP/IP</vt:lpstr>
      <vt:lpstr>Modelul TCP/IP</vt:lpstr>
      <vt:lpstr>Comparaţie OSI – TCP/IP</vt:lpstr>
      <vt:lpstr>Arhitectura de rețea Windows  (NDIS 6.x / WSK)</vt:lpstr>
      <vt:lpstr>IPv4 vs IPv6 </vt:lpstr>
      <vt:lpstr>DHCP — Cum primește un calculator o adresă IP?</vt:lpstr>
      <vt:lpstr>DNS — Sistemul de nume de domenii</vt:lpstr>
      <vt:lpstr>TCP vs UDP — Când folosim ce? + QUIC</vt:lpstr>
      <vt:lpstr>NAT — Cum funcționează routerul de acasă?</vt:lpstr>
      <vt:lpstr>Evoluția protocoalelor web:  HTTP/1 → HTTP/2 → HTTP/3</vt:lpstr>
      <vt:lpstr>Socket programming — cum expune SO rețeaua aplicațiilor</vt:lpstr>
      <vt:lpstr>Wi-Fi Modern — Standarde actuale</vt:lpstr>
      <vt:lpstr>Comenzi practice de rețea — Linux și Windows</vt:lpstr>
      <vt:lpstr>SDN — Software Defined Networking</vt:lpstr>
      <vt:lpstr>Rezumat — Stiva de rețea modernă</vt:lpstr>
    </vt:vector>
  </TitlesOfParts>
  <Company>ASE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Conectarea la retea</dc:title>
  <dc:creator>RZ</dc:creator>
  <cp:lastModifiedBy>Administrator</cp:lastModifiedBy>
  <cp:revision>74</cp:revision>
  <dcterms:created xsi:type="dcterms:W3CDTF">2006-12-18T08:21:20Z</dcterms:created>
  <dcterms:modified xsi:type="dcterms:W3CDTF">2026-05-18T10:13:06Z</dcterms:modified>
</cp:coreProperties>
</file>