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88" r:id="rId2"/>
    <p:sldId id="281" r:id="rId3"/>
    <p:sldId id="256" r:id="rId4"/>
    <p:sldId id="282" r:id="rId5"/>
    <p:sldId id="258" r:id="rId6"/>
    <p:sldId id="271" r:id="rId7"/>
    <p:sldId id="274" r:id="rId8"/>
    <p:sldId id="275" r:id="rId9"/>
    <p:sldId id="272" r:id="rId10"/>
    <p:sldId id="276" r:id="rId11"/>
    <p:sldId id="273" r:id="rId12"/>
    <p:sldId id="290" r:id="rId13"/>
    <p:sldId id="291" r:id="rId14"/>
    <p:sldId id="296" r:id="rId15"/>
    <p:sldId id="297" r:id="rId16"/>
    <p:sldId id="283" r:id="rId17"/>
    <p:sldId id="289" r:id="rId18"/>
    <p:sldId id="286" r:id="rId19"/>
    <p:sldId id="284" r:id="rId20"/>
    <p:sldId id="285" r:id="rId21"/>
  </p:sldIdLst>
  <p:sldSz cx="9144000" cy="6858000" type="screen4x3"/>
  <p:notesSz cx="7010400" cy="9296400"/>
  <p:defaultTextStyle>
    <a:defPPr>
      <a:defRPr lang="en-US"/>
    </a:defPPr>
    <a:lvl1pPr algn="l" rtl="0" fontAlgn="base">
      <a:spcBef>
        <a:spcPct val="0"/>
      </a:spcBef>
      <a:spcAft>
        <a:spcPct val="0"/>
      </a:spcAft>
      <a:defRPr sz="1600" kern="1200">
        <a:solidFill>
          <a:schemeClr val="tx1"/>
        </a:solidFill>
        <a:latin typeface="Times New Roman" pitchFamily="18" charset="0"/>
        <a:ea typeface="+mn-ea"/>
        <a:cs typeface="+mn-cs"/>
      </a:defRPr>
    </a:lvl1pPr>
    <a:lvl2pPr marL="457200" algn="l" rtl="0" fontAlgn="base">
      <a:spcBef>
        <a:spcPct val="0"/>
      </a:spcBef>
      <a:spcAft>
        <a:spcPct val="0"/>
      </a:spcAft>
      <a:defRPr sz="1600" kern="1200">
        <a:solidFill>
          <a:schemeClr val="tx1"/>
        </a:solidFill>
        <a:latin typeface="Times New Roman" pitchFamily="18" charset="0"/>
        <a:ea typeface="+mn-ea"/>
        <a:cs typeface="+mn-cs"/>
      </a:defRPr>
    </a:lvl2pPr>
    <a:lvl3pPr marL="914400" algn="l" rtl="0" fontAlgn="base">
      <a:spcBef>
        <a:spcPct val="0"/>
      </a:spcBef>
      <a:spcAft>
        <a:spcPct val="0"/>
      </a:spcAft>
      <a:defRPr sz="1600" kern="1200">
        <a:solidFill>
          <a:schemeClr val="tx1"/>
        </a:solidFill>
        <a:latin typeface="Times New Roman" pitchFamily="18" charset="0"/>
        <a:ea typeface="+mn-ea"/>
        <a:cs typeface="+mn-cs"/>
      </a:defRPr>
    </a:lvl3pPr>
    <a:lvl4pPr marL="1371600" algn="l" rtl="0" fontAlgn="base">
      <a:spcBef>
        <a:spcPct val="0"/>
      </a:spcBef>
      <a:spcAft>
        <a:spcPct val="0"/>
      </a:spcAft>
      <a:defRPr sz="1600" kern="1200">
        <a:solidFill>
          <a:schemeClr val="tx1"/>
        </a:solidFill>
        <a:latin typeface="Times New Roman" pitchFamily="18" charset="0"/>
        <a:ea typeface="+mn-ea"/>
        <a:cs typeface="+mn-cs"/>
      </a:defRPr>
    </a:lvl4pPr>
    <a:lvl5pPr marL="1828800" algn="l" rtl="0" fontAlgn="base">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0000"/>
    <a:srgbClr val="FF0066"/>
    <a:srgbClr val="FF5050"/>
    <a:srgbClr val="FF99FF"/>
    <a:srgbClr val="FFFFCC"/>
    <a:srgbClr val="66FF9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22" autoAdjust="0"/>
    <p:restoredTop sz="98791" autoAdjust="0"/>
  </p:normalViewPr>
  <p:slideViewPr>
    <p:cSldViewPr>
      <p:cViewPr varScale="1">
        <p:scale>
          <a:sx n="73" d="100"/>
          <a:sy n="73" d="100"/>
        </p:scale>
        <p:origin x="948" y="4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28675"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28676"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28677"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Arial" charset="0"/>
              </a:defRPr>
            </a:lvl1pPr>
          </a:lstStyle>
          <a:p>
            <a:pPr>
              <a:defRPr/>
            </a:pPr>
            <a:fld id="{0C0814C6-197F-419E-88C9-CDAEC1D77820}" type="slidenum">
              <a:rPr lang="en-US"/>
              <a:pPr>
                <a:defRPr/>
              </a:pPr>
              <a:t>‹#›</a:t>
            </a:fld>
            <a:endParaRPr lang="en-US"/>
          </a:p>
        </p:txBody>
      </p:sp>
    </p:spTree>
    <p:extLst>
      <p:ext uri="{BB962C8B-B14F-4D97-AF65-F5344CB8AC3E}">
        <p14:creationId xmlns:p14="http://schemas.microsoft.com/office/powerpoint/2010/main" val="234176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a:defRPr sz="1200">
                <a:latin typeface="Arial" charset="0"/>
              </a:defRPr>
            </a:lvl1pPr>
          </a:lstStyle>
          <a:p>
            <a:pPr>
              <a:defRPr/>
            </a:pPr>
            <a:endParaRPr lang="en-US"/>
          </a:p>
        </p:txBody>
      </p:sp>
      <p:sp>
        <p:nvSpPr>
          <p:cNvPr id="14339" name="Rectangle 3"/>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a:defRPr sz="1200">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42" name="Rectangle 6"/>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a:defRPr sz="1200">
                <a:latin typeface="Arial" charset="0"/>
              </a:defRPr>
            </a:lvl1pPr>
          </a:lstStyle>
          <a:p>
            <a:pPr>
              <a:defRPr/>
            </a:pPr>
            <a:endParaRPr lang="en-US"/>
          </a:p>
        </p:txBody>
      </p:sp>
      <p:sp>
        <p:nvSpPr>
          <p:cNvPr id="14343" name="Rectangle 7"/>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a:defRPr sz="1200">
                <a:latin typeface="Arial" charset="0"/>
              </a:defRPr>
            </a:lvl1pPr>
          </a:lstStyle>
          <a:p>
            <a:pPr>
              <a:defRPr/>
            </a:pPr>
            <a:fld id="{0513A988-90FC-4C01-B1C0-3E938AF0E6FF}" type="slidenum">
              <a:rPr lang="en-US"/>
              <a:pPr>
                <a:defRPr/>
              </a:pPr>
              <a:t>‹#›</a:t>
            </a:fld>
            <a:endParaRPr lang="en-US"/>
          </a:p>
        </p:txBody>
      </p:sp>
    </p:spTree>
    <p:extLst>
      <p:ext uri="{BB962C8B-B14F-4D97-AF65-F5344CB8AC3E}">
        <p14:creationId xmlns:p14="http://schemas.microsoft.com/office/powerpoint/2010/main" val="33284620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o-RO" sz="1200" b="0" i="1" kern="1200" dirty="0">
                <a:solidFill>
                  <a:schemeClr val="tx1"/>
                </a:solidFill>
                <a:effectLst/>
                <a:latin typeface="Times New Roman" pitchFamily="18" charset="0"/>
                <a:ea typeface="+mn-ea"/>
                <a:cs typeface="+mn-cs"/>
              </a:rPr>
              <a:t>Definiție: </a:t>
            </a:r>
            <a:r>
              <a:rPr lang="en-US" sz="1200" b="0" i="1" kern="1200" dirty="0">
                <a:solidFill>
                  <a:schemeClr val="tx1"/>
                </a:solidFill>
                <a:effectLst/>
                <a:latin typeface="Times New Roman" pitchFamily="18" charset="0"/>
                <a:ea typeface="+mn-ea"/>
                <a:cs typeface="+mn-cs"/>
              </a:rPr>
              <a:t>O mul</a:t>
            </a:r>
            <a:r>
              <a:rPr lang="ro-RO" sz="1200" b="0" i="1" kern="1200" dirty="0">
                <a:solidFill>
                  <a:schemeClr val="tx1"/>
                </a:solidFill>
                <a:effectLst/>
                <a:latin typeface="Times New Roman" pitchFamily="18" charset="0"/>
                <a:ea typeface="+mn-ea"/>
                <a:cs typeface="+mn-cs"/>
              </a:rPr>
              <a:t>țime</a:t>
            </a:r>
            <a:r>
              <a:rPr lang="ro-RO" sz="1200" b="0" i="1" kern="1200" baseline="0" dirty="0">
                <a:solidFill>
                  <a:schemeClr val="tx1"/>
                </a:solidFill>
                <a:effectLst/>
                <a:latin typeface="Times New Roman" pitchFamily="18" charset="0"/>
                <a:ea typeface="+mn-ea"/>
                <a:cs typeface="+mn-cs"/>
              </a:rPr>
              <a:t> de procese se spune că este în </a:t>
            </a:r>
            <a:r>
              <a:rPr lang="ro-RO" sz="1200" b="1" i="1" kern="1200" baseline="0" dirty="0">
                <a:solidFill>
                  <a:schemeClr val="tx1"/>
                </a:solidFill>
                <a:effectLst/>
                <a:latin typeface="Times New Roman" pitchFamily="18" charset="0"/>
                <a:ea typeface="+mn-ea"/>
                <a:cs typeface="+mn-cs"/>
              </a:rPr>
              <a:t>stare de blocaj </a:t>
            </a:r>
            <a:r>
              <a:rPr lang="ro-RO" sz="1200" b="0" i="1" kern="1200" baseline="0" dirty="0">
                <a:solidFill>
                  <a:schemeClr val="tx1"/>
                </a:solidFill>
                <a:effectLst/>
                <a:latin typeface="Times New Roman" pitchFamily="18" charset="0"/>
                <a:ea typeface="+mn-ea"/>
                <a:cs typeface="+mn-cs"/>
              </a:rPr>
              <a:t>dacă fiecare proces din mulțime așteaptă producerea unui eveniment care poate fi cauzat </a:t>
            </a:r>
            <a:r>
              <a:rPr lang="ro-RO" sz="1200" b="1" i="1" kern="1200" baseline="0" dirty="0">
                <a:solidFill>
                  <a:schemeClr val="tx1"/>
                </a:solidFill>
                <a:effectLst/>
                <a:latin typeface="Times New Roman" pitchFamily="18" charset="0"/>
                <a:ea typeface="+mn-ea"/>
                <a:cs typeface="+mn-cs"/>
              </a:rPr>
              <a:t>doar </a:t>
            </a:r>
            <a:r>
              <a:rPr lang="ro-RO" sz="1200" b="1" i="1" kern="1200" dirty="0">
                <a:solidFill>
                  <a:schemeClr val="tx1"/>
                </a:solidFill>
                <a:effectLst/>
                <a:latin typeface="Times New Roman" pitchFamily="18" charset="0"/>
                <a:ea typeface="+mn-ea"/>
                <a:cs typeface="+mn-cs"/>
              </a:rPr>
              <a:t>de către alt proces</a:t>
            </a:r>
            <a:r>
              <a:rPr lang="ro-RO" sz="1200" b="0" i="1" kern="1200" dirty="0">
                <a:solidFill>
                  <a:schemeClr val="tx1"/>
                </a:solidFill>
                <a:effectLst/>
                <a:latin typeface="Times New Roman" pitchFamily="18" charset="0"/>
                <a:ea typeface="+mn-ea"/>
                <a:cs typeface="+mn-cs"/>
              </a:rPr>
              <a:t> din aceeași mulțime</a:t>
            </a:r>
            <a:r>
              <a:rPr lang="en-US" sz="1200" b="0" i="1" kern="1200" dirty="0">
                <a:solidFill>
                  <a:schemeClr val="tx1"/>
                </a:solidFill>
                <a:effectLst/>
                <a:latin typeface="Times New Roman" pitchFamily="18" charset="0"/>
                <a:ea typeface="+mn-ea"/>
                <a:cs typeface="+mn-cs"/>
              </a:rPr>
              <a:t>.</a:t>
            </a:r>
            <a:endParaRPr lang="en-US" dirty="0"/>
          </a:p>
        </p:txBody>
      </p:sp>
      <p:sp>
        <p:nvSpPr>
          <p:cNvPr id="4" name="Slide Number Placeholder 3"/>
          <p:cNvSpPr>
            <a:spLocks noGrp="1"/>
          </p:cNvSpPr>
          <p:nvPr>
            <p:ph type="sldNum" sz="quarter" idx="10"/>
          </p:nvPr>
        </p:nvSpPr>
        <p:spPr/>
        <p:txBody>
          <a:bodyPr/>
          <a:lstStyle/>
          <a:p>
            <a:pPr>
              <a:defRPr/>
            </a:pPr>
            <a:fld id="{0513A988-90FC-4C01-B1C0-3E938AF0E6FF}" type="slidenum">
              <a:rPr lang="en-US" smtClean="0"/>
              <a:pPr>
                <a:defRPr/>
              </a:pPr>
              <a:t>2</a:t>
            </a:fld>
            <a:endParaRPr lang="en-US" dirty="0"/>
          </a:p>
        </p:txBody>
      </p:sp>
    </p:spTree>
    <p:extLst>
      <p:ext uri="{BB962C8B-B14F-4D97-AF65-F5344CB8AC3E}">
        <p14:creationId xmlns:p14="http://schemas.microsoft.com/office/powerpoint/2010/main" val="3482862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p:spPr>
        <p:txBody>
          <a:bodyPr/>
          <a:lstStyle/>
          <a:p>
            <a:r>
              <a:rPr lang="en-US" altLang="en-US" dirty="0"/>
              <a:t>http://www.personal.kent.edu/~rmuhamma/OpSystems/Myos/deadlockCondition.htm</a:t>
            </a:r>
          </a:p>
        </p:txBody>
      </p:sp>
      <p:sp>
        <p:nvSpPr>
          <p:cNvPr id="18436" name="Slide Number Placeholder 3"/>
          <p:cNvSpPr>
            <a:spLocks noGrp="1"/>
          </p:cNvSpPr>
          <p:nvPr>
            <p:ph type="sldNum" sz="quarter" idx="5"/>
          </p:nvPr>
        </p:nvSpPr>
        <p:spPr>
          <a:noFill/>
        </p:spPr>
        <p:txBody>
          <a:bodyPr/>
          <a:lstStyle>
            <a:lvl1pPr defTabSz="931863" eaLnBrk="0" hangingPunct="0">
              <a:defRPr sz="1600">
                <a:solidFill>
                  <a:schemeClr val="tx1"/>
                </a:solidFill>
                <a:latin typeface="Times New Roman" pitchFamily="18" charset="0"/>
              </a:defRPr>
            </a:lvl1pPr>
            <a:lvl2pPr marL="742950" indent="-285750" defTabSz="931863" eaLnBrk="0" hangingPunct="0">
              <a:defRPr sz="1600">
                <a:solidFill>
                  <a:schemeClr val="tx1"/>
                </a:solidFill>
                <a:latin typeface="Times New Roman" pitchFamily="18" charset="0"/>
              </a:defRPr>
            </a:lvl2pPr>
            <a:lvl3pPr marL="1143000" indent="-228600" defTabSz="931863" eaLnBrk="0" hangingPunct="0">
              <a:defRPr sz="1600">
                <a:solidFill>
                  <a:schemeClr val="tx1"/>
                </a:solidFill>
                <a:latin typeface="Times New Roman" pitchFamily="18" charset="0"/>
              </a:defRPr>
            </a:lvl3pPr>
            <a:lvl4pPr marL="1600200" indent="-228600" defTabSz="931863" eaLnBrk="0" hangingPunct="0">
              <a:defRPr sz="1600">
                <a:solidFill>
                  <a:schemeClr val="tx1"/>
                </a:solidFill>
                <a:latin typeface="Times New Roman" pitchFamily="18" charset="0"/>
              </a:defRPr>
            </a:lvl4pPr>
            <a:lvl5pPr marL="2057400" indent="-228600" defTabSz="931863" eaLnBrk="0" hangingPunct="0">
              <a:defRPr sz="1600">
                <a:solidFill>
                  <a:schemeClr val="tx1"/>
                </a:solidFill>
                <a:latin typeface="Times New Roman" pitchFamily="18" charset="0"/>
              </a:defRPr>
            </a:lvl5pPr>
            <a:lvl6pPr marL="2514600" indent="-228600" defTabSz="931863" eaLnBrk="0" fontAlgn="base" hangingPunct="0">
              <a:spcBef>
                <a:spcPct val="0"/>
              </a:spcBef>
              <a:spcAft>
                <a:spcPct val="0"/>
              </a:spcAft>
              <a:defRPr sz="1600">
                <a:solidFill>
                  <a:schemeClr val="tx1"/>
                </a:solidFill>
                <a:latin typeface="Times New Roman" pitchFamily="18" charset="0"/>
              </a:defRPr>
            </a:lvl6pPr>
            <a:lvl7pPr marL="2971800" indent="-228600" defTabSz="931863" eaLnBrk="0" fontAlgn="base" hangingPunct="0">
              <a:spcBef>
                <a:spcPct val="0"/>
              </a:spcBef>
              <a:spcAft>
                <a:spcPct val="0"/>
              </a:spcAft>
              <a:defRPr sz="1600">
                <a:solidFill>
                  <a:schemeClr val="tx1"/>
                </a:solidFill>
                <a:latin typeface="Times New Roman" pitchFamily="18" charset="0"/>
              </a:defRPr>
            </a:lvl7pPr>
            <a:lvl8pPr marL="3429000" indent="-228600" defTabSz="931863" eaLnBrk="0" fontAlgn="base" hangingPunct="0">
              <a:spcBef>
                <a:spcPct val="0"/>
              </a:spcBef>
              <a:spcAft>
                <a:spcPct val="0"/>
              </a:spcAft>
              <a:defRPr sz="1600">
                <a:solidFill>
                  <a:schemeClr val="tx1"/>
                </a:solidFill>
                <a:latin typeface="Times New Roman" pitchFamily="18" charset="0"/>
              </a:defRPr>
            </a:lvl8pPr>
            <a:lvl9pPr marL="3886200" indent="-228600" defTabSz="931863" eaLnBrk="0" fontAlgn="base" hangingPunct="0">
              <a:spcBef>
                <a:spcPct val="0"/>
              </a:spcBef>
              <a:spcAft>
                <a:spcPct val="0"/>
              </a:spcAft>
              <a:defRPr sz="1600">
                <a:solidFill>
                  <a:schemeClr val="tx1"/>
                </a:solidFill>
                <a:latin typeface="Times New Roman" pitchFamily="18" charset="0"/>
              </a:defRPr>
            </a:lvl9pPr>
          </a:lstStyle>
          <a:p>
            <a:pPr eaLnBrk="1" hangingPunct="1"/>
            <a:fld id="{B5961884-3DEA-4FAA-9FB7-F393ADEE081C}" type="slidenum">
              <a:rPr lang="en-US" altLang="en-US" sz="1200" smtClean="0">
                <a:latin typeface="Arial" charset="0"/>
              </a:rPr>
              <a:pPr eaLnBrk="1" hangingPunct="1"/>
              <a:t>5</a:t>
            </a:fld>
            <a:endParaRPr lang="en-US" altLang="en-US" sz="120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Times New Roman" pitchFamily="18" charset="0"/>
              </a:defRPr>
            </a:lvl1pPr>
            <a:lvl2pPr marL="742950" indent="-285750" defTabSz="931863" eaLnBrk="0" hangingPunct="0">
              <a:spcBef>
                <a:spcPct val="30000"/>
              </a:spcBef>
              <a:defRPr sz="1200">
                <a:solidFill>
                  <a:schemeClr val="tx1"/>
                </a:solidFill>
                <a:latin typeface="Times New Roman" pitchFamily="18" charset="0"/>
              </a:defRPr>
            </a:lvl2pPr>
            <a:lvl3pPr marL="1143000" indent="-228600" defTabSz="931863" eaLnBrk="0" hangingPunct="0">
              <a:spcBef>
                <a:spcPct val="30000"/>
              </a:spcBef>
              <a:defRPr sz="1200">
                <a:solidFill>
                  <a:schemeClr val="tx1"/>
                </a:solidFill>
                <a:latin typeface="Times New Roman" pitchFamily="18" charset="0"/>
              </a:defRPr>
            </a:lvl3pPr>
            <a:lvl4pPr marL="1600200" indent="-228600" defTabSz="931863" eaLnBrk="0" hangingPunct="0">
              <a:spcBef>
                <a:spcPct val="30000"/>
              </a:spcBef>
              <a:defRPr sz="1200">
                <a:solidFill>
                  <a:schemeClr val="tx1"/>
                </a:solidFill>
                <a:latin typeface="Times New Roman" pitchFamily="18" charset="0"/>
              </a:defRPr>
            </a:lvl4pPr>
            <a:lvl5pPr marL="2057400" indent="-228600" defTabSz="931863" eaLnBrk="0" hangingPunct="0">
              <a:spcBef>
                <a:spcPct val="30000"/>
              </a:spcBef>
              <a:defRPr sz="1200">
                <a:solidFill>
                  <a:schemeClr val="tx1"/>
                </a:solidFill>
                <a:latin typeface="Times New Roman" pitchFamily="18" charset="0"/>
              </a:defRPr>
            </a:lvl5pPr>
            <a:lvl6pPr marL="2514600" indent="-228600" defTabSz="931863" eaLnBrk="0" fontAlgn="base" hangingPunct="0">
              <a:spcBef>
                <a:spcPct val="30000"/>
              </a:spcBef>
              <a:spcAft>
                <a:spcPct val="0"/>
              </a:spcAft>
              <a:defRPr sz="1200">
                <a:solidFill>
                  <a:schemeClr val="tx1"/>
                </a:solidFill>
                <a:latin typeface="Times New Roman" pitchFamily="18" charset="0"/>
              </a:defRPr>
            </a:lvl6pPr>
            <a:lvl7pPr marL="2971800" indent="-228600" defTabSz="931863" eaLnBrk="0" fontAlgn="base" hangingPunct="0">
              <a:spcBef>
                <a:spcPct val="30000"/>
              </a:spcBef>
              <a:spcAft>
                <a:spcPct val="0"/>
              </a:spcAft>
              <a:defRPr sz="1200">
                <a:solidFill>
                  <a:schemeClr val="tx1"/>
                </a:solidFill>
                <a:latin typeface="Times New Roman" pitchFamily="18" charset="0"/>
              </a:defRPr>
            </a:lvl7pPr>
            <a:lvl8pPr marL="3429000" indent="-228600" defTabSz="931863" eaLnBrk="0" fontAlgn="base" hangingPunct="0">
              <a:spcBef>
                <a:spcPct val="30000"/>
              </a:spcBef>
              <a:spcAft>
                <a:spcPct val="0"/>
              </a:spcAft>
              <a:defRPr sz="1200">
                <a:solidFill>
                  <a:schemeClr val="tx1"/>
                </a:solidFill>
                <a:latin typeface="Times New Roman" pitchFamily="18" charset="0"/>
              </a:defRPr>
            </a:lvl8pPr>
            <a:lvl9pPr marL="3886200" indent="-228600" defTabSz="93186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017B81E-CA50-4D46-A3E3-0DDD41D62572}" type="slidenum">
              <a:rPr lang="en-US" altLang="en-US" smtClean="0">
                <a:latin typeface="Arial" charset="0"/>
              </a:rPr>
              <a:pPr eaLnBrk="1" hangingPunct="1">
                <a:spcBef>
                  <a:spcPct val="0"/>
                </a:spcBef>
              </a:pPr>
              <a:t>16</a:t>
            </a:fld>
            <a:endParaRPr lang="en-US" altLang="en-US" dirty="0">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Times New Roman" pitchFamily="18" charset="0"/>
              </a:defRPr>
            </a:lvl1pPr>
            <a:lvl2pPr marL="742950" indent="-285750" defTabSz="931863" eaLnBrk="0" hangingPunct="0">
              <a:spcBef>
                <a:spcPct val="30000"/>
              </a:spcBef>
              <a:defRPr sz="1200">
                <a:solidFill>
                  <a:schemeClr val="tx1"/>
                </a:solidFill>
                <a:latin typeface="Times New Roman" pitchFamily="18" charset="0"/>
              </a:defRPr>
            </a:lvl2pPr>
            <a:lvl3pPr marL="1143000" indent="-228600" defTabSz="931863" eaLnBrk="0" hangingPunct="0">
              <a:spcBef>
                <a:spcPct val="30000"/>
              </a:spcBef>
              <a:defRPr sz="1200">
                <a:solidFill>
                  <a:schemeClr val="tx1"/>
                </a:solidFill>
                <a:latin typeface="Times New Roman" pitchFamily="18" charset="0"/>
              </a:defRPr>
            </a:lvl3pPr>
            <a:lvl4pPr marL="1600200" indent="-228600" defTabSz="931863" eaLnBrk="0" hangingPunct="0">
              <a:spcBef>
                <a:spcPct val="30000"/>
              </a:spcBef>
              <a:defRPr sz="1200">
                <a:solidFill>
                  <a:schemeClr val="tx1"/>
                </a:solidFill>
                <a:latin typeface="Times New Roman" pitchFamily="18" charset="0"/>
              </a:defRPr>
            </a:lvl4pPr>
            <a:lvl5pPr marL="2057400" indent="-228600" defTabSz="931863" eaLnBrk="0" hangingPunct="0">
              <a:spcBef>
                <a:spcPct val="30000"/>
              </a:spcBef>
              <a:defRPr sz="1200">
                <a:solidFill>
                  <a:schemeClr val="tx1"/>
                </a:solidFill>
                <a:latin typeface="Times New Roman" pitchFamily="18" charset="0"/>
              </a:defRPr>
            </a:lvl5pPr>
            <a:lvl6pPr marL="2514600" indent="-228600" defTabSz="931863" eaLnBrk="0" fontAlgn="base" hangingPunct="0">
              <a:spcBef>
                <a:spcPct val="30000"/>
              </a:spcBef>
              <a:spcAft>
                <a:spcPct val="0"/>
              </a:spcAft>
              <a:defRPr sz="1200">
                <a:solidFill>
                  <a:schemeClr val="tx1"/>
                </a:solidFill>
                <a:latin typeface="Times New Roman" pitchFamily="18" charset="0"/>
              </a:defRPr>
            </a:lvl6pPr>
            <a:lvl7pPr marL="2971800" indent="-228600" defTabSz="931863" eaLnBrk="0" fontAlgn="base" hangingPunct="0">
              <a:spcBef>
                <a:spcPct val="30000"/>
              </a:spcBef>
              <a:spcAft>
                <a:spcPct val="0"/>
              </a:spcAft>
              <a:defRPr sz="1200">
                <a:solidFill>
                  <a:schemeClr val="tx1"/>
                </a:solidFill>
                <a:latin typeface="Times New Roman" pitchFamily="18" charset="0"/>
              </a:defRPr>
            </a:lvl7pPr>
            <a:lvl8pPr marL="3429000" indent="-228600" defTabSz="931863" eaLnBrk="0" fontAlgn="base" hangingPunct="0">
              <a:spcBef>
                <a:spcPct val="30000"/>
              </a:spcBef>
              <a:spcAft>
                <a:spcPct val="0"/>
              </a:spcAft>
              <a:defRPr sz="1200">
                <a:solidFill>
                  <a:schemeClr val="tx1"/>
                </a:solidFill>
                <a:latin typeface="Times New Roman" pitchFamily="18" charset="0"/>
              </a:defRPr>
            </a:lvl8pPr>
            <a:lvl9pPr marL="3886200" indent="-228600" defTabSz="93186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017B81E-CA50-4D46-A3E3-0DDD41D62572}" type="slidenum">
              <a:rPr lang="en-US" altLang="en-US" smtClean="0">
                <a:latin typeface="Arial" charset="0"/>
              </a:rPr>
              <a:pPr eaLnBrk="1" hangingPunct="1">
                <a:spcBef>
                  <a:spcPct val="0"/>
                </a:spcBef>
              </a:pPr>
              <a:t>17</a:t>
            </a:fld>
            <a:endParaRPr lang="en-US" altLang="en-US">
              <a:latin typeface="Arial"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601139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31863" eaLnBrk="0" hangingPunct="0">
              <a:spcBef>
                <a:spcPct val="30000"/>
              </a:spcBef>
              <a:defRPr sz="1200">
                <a:solidFill>
                  <a:schemeClr val="tx1"/>
                </a:solidFill>
                <a:latin typeface="Times New Roman" pitchFamily="18" charset="0"/>
              </a:defRPr>
            </a:lvl1pPr>
            <a:lvl2pPr marL="742950" indent="-285750" defTabSz="931863" eaLnBrk="0" hangingPunct="0">
              <a:spcBef>
                <a:spcPct val="30000"/>
              </a:spcBef>
              <a:defRPr sz="1200">
                <a:solidFill>
                  <a:schemeClr val="tx1"/>
                </a:solidFill>
                <a:latin typeface="Times New Roman" pitchFamily="18" charset="0"/>
              </a:defRPr>
            </a:lvl2pPr>
            <a:lvl3pPr marL="1143000" indent="-228600" defTabSz="931863" eaLnBrk="0" hangingPunct="0">
              <a:spcBef>
                <a:spcPct val="30000"/>
              </a:spcBef>
              <a:defRPr sz="1200">
                <a:solidFill>
                  <a:schemeClr val="tx1"/>
                </a:solidFill>
                <a:latin typeface="Times New Roman" pitchFamily="18" charset="0"/>
              </a:defRPr>
            </a:lvl3pPr>
            <a:lvl4pPr marL="1600200" indent="-228600" defTabSz="931863" eaLnBrk="0" hangingPunct="0">
              <a:spcBef>
                <a:spcPct val="30000"/>
              </a:spcBef>
              <a:defRPr sz="1200">
                <a:solidFill>
                  <a:schemeClr val="tx1"/>
                </a:solidFill>
                <a:latin typeface="Times New Roman" pitchFamily="18" charset="0"/>
              </a:defRPr>
            </a:lvl4pPr>
            <a:lvl5pPr marL="2057400" indent="-228600" defTabSz="931863" eaLnBrk="0" hangingPunct="0">
              <a:spcBef>
                <a:spcPct val="30000"/>
              </a:spcBef>
              <a:defRPr sz="1200">
                <a:solidFill>
                  <a:schemeClr val="tx1"/>
                </a:solidFill>
                <a:latin typeface="Times New Roman" pitchFamily="18" charset="0"/>
              </a:defRPr>
            </a:lvl5pPr>
            <a:lvl6pPr marL="2514600" indent="-228600" defTabSz="931863" eaLnBrk="0" fontAlgn="base" hangingPunct="0">
              <a:spcBef>
                <a:spcPct val="30000"/>
              </a:spcBef>
              <a:spcAft>
                <a:spcPct val="0"/>
              </a:spcAft>
              <a:defRPr sz="1200">
                <a:solidFill>
                  <a:schemeClr val="tx1"/>
                </a:solidFill>
                <a:latin typeface="Times New Roman" pitchFamily="18" charset="0"/>
              </a:defRPr>
            </a:lvl6pPr>
            <a:lvl7pPr marL="2971800" indent="-228600" defTabSz="931863" eaLnBrk="0" fontAlgn="base" hangingPunct="0">
              <a:spcBef>
                <a:spcPct val="30000"/>
              </a:spcBef>
              <a:spcAft>
                <a:spcPct val="0"/>
              </a:spcAft>
              <a:defRPr sz="1200">
                <a:solidFill>
                  <a:schemeClr val="tx1"/>
                </a:solidFill>
                <a:latin typeface="Times New Roman" pitchFamily="18" charset="0"/>
              </a:defRPr>
            </a:lvl7pPr>
            <a:lvl8pPr marL="3429000" indent="-228600" defTabSz="931863" eaLnBrk="0" fontAlgn="base" hangingPunct="0">
              <a:spcBef>
                <a:spcPct val="30000"/>
              </a:spcBef>
              <a:spcAft>
                <a:spcPct val="0"/>
              </a:spcAft>
              <a:defRPr sz="1200">
                <a:solidFill>
                  <a:schemeClr val="tx1"/>
                </a:solidFill>
                <a:latin typeface="Times New Roman" pitchFamily="18" charset="0"/>
              </a:defRPr>
            </a:lvl8pPr>
            <a:lvl9pPr marL="3886200" indent="-228600" defTabSz="931863"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9068E21-BC4E-4B17-85EB-95267B0DF0EA}" type="slidenum">
              <a:rPr lang="en-US" altLang="en-US" smtClean="0">
                <a:latin typeface="Arial" charset="0"/>
              </a:rPr>
              <a:pPr eaLnBrk="1" hangingPunct="1">
                <a:spcBef>
                  <a:spcPct val="0"/>
                </a:spcBef>
              </a:pPr>
              <a:t>18</a:t>
            </a:fld>
            <a:endParaRPr lang="en-US" altLang="en-US">
              <a:latin typeface="Arial"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E79597A9-3BA0-4017-8448-96E01C3C20FE}" type="slidenum">
              <a:rPr lang="en-US"/>
              <a:pPr>
                <a:defRPr/>
              </a:pPr>
              <a:t>‹#›</a:t>
            </a:fld>
            <a:endParaRPr lang="en-US"/>
          </a:p>
        </p:txBody>
      </p:sp>
    </p:spTree>
    <p:extLst>
      <p:ext uri="{BB962C8B-B14F-4D97-AF65-F5344CB8AC3E}">
        <p14:creationId xmlns:p14="http://schemas.microsoft.com/office/powerpoint/2010/main" val="671678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A3FF83F5-E457-4F0F-98B7-0DA9F9133A50}" type="slidenum">
              <a:rPr lang="en-US"/>
              <a:pPr>
                <a:defRPr/>
              </a:pPr>
              <a:t>‹#›</a:t>
            </a:fld>
            <a:endParaRPr lang="en-US"/>
          </a:p>
        </p:txBody>
      </p:sp>
    </p:spTree>
    <p:extLst>
      <p:ext uri="{BB962C8B-B14F-4D97-AF65-F5344CB8AC3E}">
        <p14:creationId xmlns:p14="http://schemas.microsoft.com/office/powerpoint/2010/main" val="3629111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14FEDC08-196B-4C88-8C97-E4A14615B30B}" type="slidenum">
              <a:rPr lang="en-US"/>
              <a:pPr>
                <a:defRPr/>
              </a:pPr>
              <a:t>‹#›</a:t>
            </a:fld>
            <a:endParaRPr lang="en-US"/>
          </a:p>
        </p:txBody>
      </p:sp>
    </p:spTree>
    <p:extLst>
      <p:ext uri="{BB962C8B-B14F-4D97-AF65-F5344CB8AC3E}">
        <p14:creationId xmlns:p14="http://schemas.microsoft.com/office/powerpoint/2010/main" val="2689104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85A72E28-B186-4167-888E-2BDE27C7CFDD}" type="slidenum">
              <a:rPr lang="en-US"/>
              <a:pPr>
                <a:defRPr/>
              </a:pPr>
              <a:t>‹#›</a:t>
            </a:fld>
            <a:endParaRPr lang="en-US"/>
          </a:p>
        </p:txBody>
      </p:sp>
    </p:spTree>
    <p:extLst>
      <p:ext uri="{BB962C8B-B14F-4D97-AF65-F5344CB8AC3E}">
        <p14:creationId xmlns:p14="http://schemas.microsoft.com/office/powerpoint/2010/main" val="369676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854F562C-EE45-4DB9-8470-F6F78DFC1A14}" type="slidenum">
              <a:rPr lang="en-US"/>
              <a:pPr>
                <a:defRPr/>
              </a:pPr>
              <a:t>‹#›</a:t>
            </a:fld>
            <a:endParaRPr lang="en-US"/>
          </a:p>
        </p:txBody>
      </p:sp>
    </p:spTree>
    <p:extLst>
      <p:ext uri="{BB962C8B-B14F-4D97-AF65-F5344CB8AC3E}">
        <p14:creationId xmlns:p14="http://schemas.microsoft.com/office/powerpoint/2010/main" val="308029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1ED3BEDB-2948-4847-A42A-B904F2E3F286}" type="slidenum">
              <a:rPr lang="en-US"/>
              <a:pPr>
                <a:defRPr/>
              </a:pPr>
              <a:t>‹#›</a:t>
            </a:fld>
            <a:endParaRPr lang="en-US"/>
          </a:p>
        </p:txBody>
      </p:sp>
    </p:spTree>
    <p:extLst>
      <p:ext uri="{BB962C8B-B14F-4D97-AF65-F5344CB8AC3E}">
        <p14:creationId xmlns:p14="http://schemas.microsoft.com/office/powerpoint/2010/main" val="4182876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9" name="Rectangle 6"/>
          <p:cNvSpPr>
            <a:spLocks noGrp="1" noChangeArrowheads="1"/>
          </p:cNvSpPr>
          <p:nvPr>
            <p:ph type="sldNum" sz="quarter" idx="12"/>
          </p:nvPr>
        </p:nvSpPr>
        <p:spPr>
          <a:ln/>
        </p:spPr>
        <p:txBody>
          <a:bodyPr/>
          <a:lstStyle>
            <a:lvl1pPr>
              <a:defRPr/>
            </a:lvl1pPr>
          </a:lstStyle>
          <a:p>
            <a:pPr>
              <a:defRPr/>
            </a:pPr>
            <a:fld id="{3B0385EC-88A1-4207-8A06-61E668C02B04}" type="slidenum">
              <a:rPr lang="en-US"/>
              <a:pPr>
                <a:defRPr/>
              </a:pPr>
              <a:t>‹#›</a:t>
            </a:fld>
            <a:endParaRPr lang="en-US"/>
          </a:p>
        </p:txBody>
      </p:sp>
    </p:spTree>
    <p:extLst>
      <p:ext uri="{BB962C8B-B14F-4D97-AF65-F5344CB8AC3E}">
        <p14:creationId xmlns:p14="http://schemas.microsoft.com/office/powerpoint/2010/main" val="347032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5" name="Rectangle 6"/>
          <p:cNvSpPr>
            <a:spLocks noGrp="1" noChangeArrowheads="1"/>
          </p:cNvSpPr>
          <p:nvPr>
            <p:ph type="sldNum" sz="quarter" idx="12"/>
          </p:nvPr>
        </p:nvSpPr>
        <p:spPr>
          <a:ln/>
        </p:spPr>
        <p:txBody>
          <a:bodyPr/>
          <a:lstStyle>
            <a:lvl1pPr>
              <a:defRPr/>
            </a:lvl1pPr>
          </a:lstStyle>
          <a:p>
            <a:pPr>
              <a:defRPr/>
            </a:pPr>
            <a:fld id="{92CA2BE3-51B9-4116-A732-746174B1BB93}" type="slidenum">
              <a:rPr lang="en-US"/>
              <a:pPr>
                <a:defRPr/>
              </a:pPr>
              <a:t>‹#›</a:t>
            </a:fld>
            <a:endParaRPr lang="en-US"/>
          </a:p>
        </p:txBody>
      </p:sp>
    </p:spTree>
    <p:extLst>
      <p:ext uri="{BB962C8B-B14F-4D97-AF65-F5344CB8AC3E}">
        <p14:creationId xmlns:p14="http://schemas.microsoft.com/office/powerpoint/2010/main" val="1866733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4" name="Rectangle 6"/>
          <p:cNvSpPr>
            <a:spLocks noGrp="1" noChangeArrowheads="1"/>
          </p:cNvSpPr>
          <p:nvPr>
            <p:ph type="sldNum" sz="quarter" idx="12"/>
          </p:nvPr>
        </p:nvSpPr>
        <p:spPr>
          <a:ln/>
        </p:spPr>
        <p:txBody>
          <a:bodyPr/>
          <a:lstStyle>
            <a:lvl1pPr>
              <a:defRPr/>
            </a:lvl1pPr>
          </a:lstStyle>
          <a:p>
            <a:pPr>
              <a:defRPr/>
            </a:pPr>
            <a:fld id="{F7741619-FFD6-4898-B182-03D5A23FE5E4}" type="slidenum">
              <a:rPr lang="en-US"/>
              <a:pPr>
                <a:defRPr/>
              </a:pPr>
              <a:t>‹#›</a:t>
            </a:fld>
            <a:endParaRPr lang="en-US"/>
          </a:p>
        </p:txBody>
      </p:sp>
    </p:spTree>
    <p:extLst>
      <p:ext uri="{BB962C8B-B14F-4D97-AF65-F5344CB8AC3E}">
        <p14:creationId xmlns:p14="http://schemas.microsoft.com/office/powerpoint/2010/main" val="1551250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C7DF64CB-05B5-4BB1-8F79-BD13434632CF}" type="slidenum">
              <a:rPr lang="en-US"/>
              <a:pPr>
                <a:defRPr/>
              </a:pPr>
              <a:t>‹#›</a:t>
            </a:fld>
            <a:endParaRPr lang="en-US"/>
          </a:p>
        </p:txBody>
      </p:sp>
    </p:spTree>
    <p:extLst>
      <p:ext uri="{BB962C8B-B14F-4D97-AF65-F5344CB8AC3E}">
        <p14:creationId xmlns:p14="http://schemas.microsoft.com/office/powerpoint/2010/main" val="1684923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7F8EE837-D011-420E-A183-D739201911E2}" type="slidenum">
              <a:rPr lang="en-US"/>
              <a:pPr>
                <a:defRPr/>
              </a:pPr>
              <a:t>‹#›</a:t>
            </a:fld>
            <a:endParaRPr lang="en-US"/>
          </a:p>
        </p:txBody>
      </p:sp>
    </p:spTree>
    <p:extLst>
      <p:ext uri="{BB962C8B-B14F-4D97-AF65-F5344CB8AC3E}">
        <p14:creationId xmlns:p14="http://schemas.microsoft.com/office/powerpoint/2010/main" val="3765298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b="1">
                <a:latin typeface="+mn-lt"/>
              </a:defRPr>
            </a:lvl1pPr>
          </a:lstStyle>
          <a:p>
            <a:pPr>
              <a:defRPr/>
            </a:pPr>
            <a:r>
              <a:rPr lang="en-US"/>
              <a:t>Blocaje</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b="1">
                <a:latin typeface="+mn-lt"/>
              </a:defRPr>
            </a:lvl1pPr>
          </a:lstStyle>
          <a:p>
            <a:pPr>
              <a:defRPr/>
            </a:pPr>
            <a:fld id="{83D4187C-6A08-4F81-AD68-5E96B5097CB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eb.mit.edu/6.005/www/fa15/classes/23-lock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Dining_philosophers_proble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1"/>
          </p:nvPr>
        </p:nvSpPr>
        <p:spPr>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8D6E1D47-BD45-4DD3-AF0A-4B28FF829A50}" type="slidenum">
              <a:rPr lang="en-US" altLang="en-US">
                <a:latin typeface="Cambria" pitchFamily="18" charset="0"/>
              </a:rPr>
              <a:pPr/>
              <a:t>1</a:t>
            </a:fld>
            <a:endParaRPr lang="en-US" altLang="en-US" dirty="0">
              <a:latin typeface="Cambria" pitchFamily="18" charset="0"/>
            </a:endParaRPr>
          </a:p>
        </p:txBody>
      </p:sp>
      <p:sp>
        <p:nvSpPr>
          <p:cNvPr id="5" name="Rectangle 2"/>
          <p:cNvSpPr txBox="1">
            <a:spLocks noChangeArrowheads="1"/>
          </p:cNvSpPr>
          <p:nvPr/>
        </p:nvSpPr>
        <p:spPr bwMode="auto">
          <a:xfrm>
            <a:off x="304800" y="4953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ctr">
              <a:buFontTx/>
              <a:buNone/>
            </a:pP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Răzvan Daniel ZOTA</a:t>
            </a:r>
          </a:p>
          <a:p>
            <a:pPr algn="ctr">
              <a:buFontTx/>
              <a:buNone/>
            </a:pP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Facult</a:t>
            </a: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atea</a:t>
            </a: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 </a:t>
            </a: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de Cibernetic</a:t>
            </a: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ă, Statistică și Informatică Economică</a:t>
            </a:r>
          </a:p>
          <a:p>
            <a:pPr algn="ctr">
              <a:buFontTx/>
              <a:buNone/>
            </a:pPr>
            <a:r>
              <a:rPr lang="ro-RO" altLang="en-US" sz="2300" b="1" kern="0" dirty="0">
                <a:solidFill>
                  <a:srgbClr val="FF9933"/>
                </a:solidFill>
                <a:latin typeface="Cambria" panose="02040503050406030204" pitchFamily="18" charset="0"/>
                <a:ea typeface="Cambria" panose="02040503050406030204" pitchFamily="18" charset="0"/>
                <a:cs typeface="Times New Roman" pitchFamily="18" charset="0"/>
              </a:rPr>
              <a:t>zota@ase.ro</a:t>
            </a:r>
          </a:p>
          <a:p>
            <a:pPr algn="ctr">
              <a:buFontTx/>
              <a:buNone/>
            </a:pPr>
            <a:r>
              <a:rPr lang="ro-RO" altLang="en-US" sz="2300" b="1" kern="0" dirty="0">
                <a:latin typeface="Cambria" panose="02040503050406030204" pitchFamily="18" charset="0"/>
                <a:ea typeface="Cambria" panose="02040503050406030204" pitchFamily="18" charset="0"/>
                <a:cs typeface="Times New Roman" pitchFamily="18" charset="0"/>
              </a:rPr>
              <a:t>http</a:t>
            </a:r>
            <a:r>
              <a:rPr lang="en-US" altLang="en-US" sz="2300" b="1" kern="0" dirty="0">
                <a:latin typeface="Cambria" panose="02040503050406030204" pitchFamily="18" charset="0"/>
                <a:ea typeface="Cambria" panose="02040503050406030204" pitchFamily="18" charset="0"/>
                <a:cs typeface="Times New Roman" pitchFamily="18" charset="0"/>
              </a:rPr>
              <a:t>s</a:t>
            </a:r>
            <a:r>
              <a:rPr lang="ro-RO" altLang="en-US" sz="2300" b="1" kern="0" dirty="0">
                <a:latin typeface="Cambria" panose="02040503050406030204" pitchFamily="18" charset="0"/>
                <a:ea typeface="Cambria" panose="02040503050406030204" pitchFamily="18" charset="0"/>
                <a:cs typeface="Times New Roman" pitchFamily="18" charset="0"/>
              </a:rPr>
              <a:t>://zota.ase.ro/so</a:t>
            </a:r>
            <a:endParaRPr lang="ro-RO" altLang="en-US" sz="2300" b="1" kern="0" dirty="0">
              <a:solidFill>
                <a:srgbClr val="FF3300"/>
              </a:solidFill>
              <a:latin typeface="Cambria" panose="02040503050406030204" pitchFamily="18" charset="0"/>
              <a:ea typeface="Cambria" panose="02040503050406030204" pitchFamily="18" charset="0"/>
              <a:cs typeface="Times New Roman" pitchFamily="18" charset="0"/>
            </a:endParaRPr>
          </a:p>
        </p:txBody>
      </p:sp>
      <p:sp>
        <p:nvSpPr>
          <p:cNvPr id="7" name="Rectangle 7"/>
          <p:cNvSpPr txBox="1">
            <a:spLocks noChangeArrowheads="1"/>
          </p:cNvSpPr>
          <p:nvPr/>
        </p:nvSpPr>
        <p:spPr>
          <a:xfrm>
            <a:off x="647700" y="2304846"/>
            <a:ext cx="7772400" cy="1143000"/>
          </a:xfrm>
          <a:prstGeom prst="rect">
            <a:avLst/>
          </a:prstGeom>
          <a:noFill/>
        </p:spPr>
        <p:txBody>
          <a:bodyPr vert="horz" lIns="91440" tIns="45720" rIns="91440" bIns="45720" rtlCol="0" anchor="b">
            <a:noAutofit/>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auto">
              <a:spcBef>
                <a:spcPts val="0"/>
              </a:spcBef>
              <a:spcAft>
                <a:spcPts val="1200"/>
              </a:spcAft>
            </a:pPr>
            <a:r>
              <a:rPr lang="ro-RO" altLang="en-US" dirty="0">
                <a:solidFill>
                  <a:schemeClr val="tx1"/>
                </a:solidFill>
                <a:latin typeface="Cambria" panose="02040503050406030204" pitchFamily="18" charset="0"/>
                <a:ea typeface="Cambria" panose="02040503050406030204" pitchFamily="18" charset="0"/>
                <a:cs typeface="Times New Roman" pitchFamily="18" charset="0"/>
              </a:rPr>
              <a:t>Sisteme de operare</a:t>
            </a:r>
          </a:p>
          <a:p>
            <a:pPr algn="ctr" fontAlgn="auto">
              <a:spcBef>
                <a:spcPts val="0"/>
              </a:spcBef>
              <a:spcAft>
                <a:spcPts val="1200"/>
              </a:spcAft>
            </a:pPr>
            <a:r>
              <a:rPr lang="ro-RO" altLang="en-US" sz="3400" dirty="0">
                <a:solidFill>
                  <a:schemeClr val="tx1"/>
                </a:solidFill>
                <a:latin typeface="Cambria" panose="02040503050406030204" pitchFamily="18" charset="0"/>
                <a:ea typeface="Cambria" panose="02040503050406030204" pitchFamily="18" charset="0"/>
                <a:cs typeface="Times New Roman" pitchFamily="18" charset="0"/>
              </a:rPr>
              <a:t>Cursul #</a:t>
            </a:r>
            <a:r>
              <a:rPr lang="en-US" altLang="en-US" sz="3400" dirty="0">
                <a:solidFill>
                  <a:schemeClr val="tx1"/>
                </a:solidFill>
                <a:latin typeface="Cambria" panose="02040503050406030204" pitchFamily="18" charset="0"/>
                <a:ea typeface="Cambria" panose="02040503050406030204" pitchFamily="18" charset="0"/>
                <a:cs typeface="Times New Roman" pitchFamily="18" charset="0"/>
              </a:rPr>
              <a:t>8</a:t>
            </a:r>
            <a:br>
              <a:rPr lang="ro-RO" altLang="en-US" sz="3400" dirty="0">
                <a:solidFill>
                  <a:schemeClr val="tx1"/>
                </a:solidFill>
                <a:latin typeface="Cambria" panose="02040503050406030204" pitchFamily="18" charset="0"/>
                <a:ea typeface="Cambria" panose="02040503050406030204" pitchFamily="18" charset="0"/>
                <a:cs typeface="Times New Roman" pitchFamily="18" charset="0"/>
              </a:rPr>
            </a:br>
            <a:r>
              <a:rPr lang="ro-RO" altLang="en-US" sz="3400" dirty="0">
                <a:solidFill>
                  <a:srgbClr val="FF0000"/>
                </a:solidFill>
                <a:latin typeface="Cambria" panose="02040503050406030204" pitchFamily="18" charset="0"/>
                <a:ea typeface="Cambria" panose="02040503050406030204" pitchFamily="18" charset="0"/>
                <a:cs typeface="Times New Roman" pitchFamily="18" charset="0"/>
              </a:rPr>
              <a:t>Blocaje</a:t>
            </a:r>
            <a:r>
              <a:rPr lang="en-US" altLang="en-US" sz="3400" dirty="0">
                <a:solidFill>
                  <a:srgbClr val="FF0000"/>
                </a:solidFill>
                <a:latin typeface="Cambria" panose="02040503050406030204" pitchFamily="18" charset="0"/>
                <a:ea typeface="Cambria" panose="02040503050406030204" pitchFamily="18" charset="0"/>
                <a:cs typeface="Times New Roman" pitchFamily="18" charset="0"/>
              </a:rPr>
              <a:t> (Deadlocks)</a:t>
            </a:r>
            <a:endParaRPr lang="ro-RO" altLang="en-US" sz="3400" dirty="0">
              <a:solidFill>
                <a:srgbClr val="FF0000"/>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33548456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34F8D8B-310F-4F8D-8CE0-0804CF76F4C2}" type="slidenum">
              <a:rPr lang="en-US" altLang="en-US" sz="1600" smtClean="0">
                <a:latin typeface="Cambria" pitchFamily="18" charset="0"/>
              </a:rPr>
              <a:pPr eaLnBrk="1" hangingPunct="1">
                <a:spcBef>
                  <a:spcPct val="0"/>
                </a:spcBef>
                <a:buFontTx/>
                <a:buNone/>
              </a:pPr>
              <a:t>10</a:t>
            </a:fld>
            <a:endParaRPr lang="en-US" altLang="en-US" sz="1600">
              <a:latin typeface="Cambria" pitchFamily="18" charset="0"/>
            </a:endParaRPr>
          </a:p>
        </p:txBody>
      </p:sp>
      <p:sp>
        <p:nvSpPr>
          <p:cNvPr id="11267" name="Rectangle 3"/>
          <p:cNvSpPr>
            <a:spLocks noGrp="1" noChangeArrowheads="1"/>
          </p:cNvSpPr>
          <p:nvPr>
            <p:ph type="body" idx="1"/>
          </p:nvPr>
        </p:nvSpPr>
        <p:spPr>
          <a:xfrm>
            <a:off x="228600" y="1676400"/>
            <a:ext cx="8610600" cy="4114800"/>
          </a:xfrm>
        </p:spPr>
        <p:txBody>
          <a:bodyPr/>
          <a:lstStyle/>
          <a:p>
            <a:pPr marL="0" indent="0" algn="just" eaLnBrk="1" hangingPunct="1">
              <a:lnSpc>
                <a:spcPct val="90000"/>
              </a:lnSpc>
              <a:buFontTx/>
              <a:buNone/>
              <a:defRPr/>
            </a:pPr>
            <a:r>
              <a:rPr lang="en-US" altLang="en-US" sz="1800" dirty="0">
                <a:solidFill>
                  <a:schemeClr val="accent2"/>
                </a:solidFill>
                <a:latin typeface="Cambria" panose="02040503050406030204" pitchFamily="18" charset="0"/>
                <a:cs typeface="Times New Roman" pitchFamily="18" charset="0"/>
              </a:rPr>
              <a:t> </a:t>
            </a:r>
            <a:r>
              <a:rPr lang="ro-RO" altLang="en-US" sz="1800" dirty="0">
                <a:solidFill>
                  <a:schemeClr val="accent2"/>
                </a:solidFill>
                <a:latin typeface="Cambria" panose="02040503050406030204" pitchFamily="18" charset="0"/>
                <a:cs typeface="Times New Roman" pitchFamily="18" charset="0"/>
              </a:rPr>
              <a:t>Nu se permite apariţia niciuneia dintre cele 4 condiţii</a:t>
            </a:r>
            <a:r>
              <a:rPr lang="en-US" altLang="en-US" sz="1800" dirty="0">
                <a:solidFill>
                  <a:schemeClr val="accent2"/>
                </a:solidFill>
                <a:latin typeface="Cambria" panose="02040503050406030204" pitchFamily="18" charset="0"/>
                <a:cs typeface="Times New Roman" pitchFamily="18" charset="0"/>
              </a:rPr>
              <a:t>.</a:t>
            </a:r>
            <a:endParaRPr lang="en-US" altLang="en-US" sz="1800" dirty="0">
              <a:latin typeface="Cambria" panose="02040503050406030204" pitchFamily="18" charset="0"/>
              <a:cs typeface="Times New Roman" pitchFamily="18" charset="0"/>
            </a:endParaRPr>
          </a:p>
          <a:p>
            <a:pPr marL="0" indent="0" algn="just" eaLnBrk="1" hangingPunct="1">
              <a:lnSpc>
                <a:spcPct val="90000"/>
              </a:lnSpc>
              <a:buFont typeface="Wingdings" pitchFamily="2" charset="2"/>
              <a:buNone/>
              <a:defRPr/>
            </a:pPr>
            <a:r>
              <a:rPr lang="en-US" altLang="en-US" sz="1800" dirty="0">
                <a:latin typeface="Cambria" panose="02040503050406030204" pitchFamily="18" charset="0"/>
                <a:cs typeface="Times New Roman" pitchFamily="18" charset="0"/>
              </a:rPr>
              <a:t> </a:t>
            </a:r>
          </a:p>
          <a:p>
            <a:pPr marL="0" indent="0" algn="just" eaLnBrk="1" hangingPunct="1">
              <a:lnSpc>
                <a:spcPct val="90000"/>
              </a:lnSpc>
              <a:buFontTx/>
              <a:buNone/>
              <a:defRPr/>
            </a:pPr>
            <a:r>
              <a:rPr lang="ro-RO" altLang="en-US" sz="1800" b="1" dirty="0">
                <a:latin typeface="Cambria" panose="02040503050406030204" pitchFamily="18" charset="0"/>
                <a:cs typeface="Times New Roman" pitchFamily="18" charset="0"/>
              </a:rPr>
              <a:t>Fără preempţie</a:t>
            </a:r>
            <a:r>
              <a:rPr lang="en-US" altLang="en-US" sz="1800" b="1" dirty="0">
                <a:latin typeface="Cambria" panose="02040503050406030204" pitchFamily="18" charset="0"/>
                <a:cs typeface="Times New Roman" pitchFamily="18" charset="0"/>
              </a:rPr>
              <a:t>:</a:t>
            </a:r>
            <a:endParaRPr lang="en-US" altLang="en-US" sz="1800" dirty="0">
              <a:latin typeface="Cambria" panose="02040503050406030204" pitchFamily="18" charset="0"/>
              <a:cs typeface="Times New Roman" pitchFamily="18" charset="0"/>
            </a:endParaRPr>
          </a:p>
          <a:p>
            <a:pPr marL="0" indent="0" algn="just" eaLnBrk="1" hangingPunct="1">
              <a:lnSpc>
                <a:spcPct val="90000"/>
              </a:lnSpc>
              <a:buFontTx/>
              <a:buNone/>
              <a:defRPr/>
            </a:pPr>
            <a:r>
              <a:rPr lang="en-US" altLang="en-US" sz="1800" dirty="0">
                <a:latin typeface="Cambria" panose="02040503050406030204" pitchFamily="18" charset="0"/>
                <a:cs typeface="Times New Roman" pitchFamily="18" charset="0"/>
              </a:rPr>
              <a:t>a)</a:t>
            </a:r>
            <a:r>
              <a:rPr lang="ro-RO" altLang="en-US" sz="1800" dirty="0">
                <a:latin typeface="Cambria" panose="02040503050406030204" pitchFamily="18" charset="0"/>
                <a:cs typeface="Times New Roman" pitchFamily="18" charset="0"/>
              </a:rPr>
              <a:t> Se eliberează orice resursă care este deţinută dacă procesul nu poate obţine altă resursă</a:t>
            </a:r>
            <a:r>
              <a:rPr lang="en-US" altLang="en-US" sz="1800" dirty="0">
                <a:latin typeface="Cambria" panose="02040503050406030204" pitchFamily="18" charset="0"/>
                <a:cs typeface="Times New Roman" pitchFamily="18" charset="0"/>
              </a:rPr>
              <a:t>.</a:t>
            </a:r>
          </a:p>
          <a:p>
            <a:pPr marL="0" indent="0" algn="just" eaLnBrk="1" hangingPunct="1">
              <a:lnSpc>
                <a:spcPct val="90000"/>
              </a:lnSpc>
              <a:buFontTx/>
              <a:buNone/>
              <a:defRPr/>
            </a:pPr>
            <a:r>
              <a:rPr lang="en-US" altLang="en-US" sz="1800" dirty="0">
                <a:latin typeface="Cambria" panose="02040503050406030204" pitchFamily="18" charset="0"/>
                <a:cs typeface="Times New Roman" pitchFamily="18" charset="0"/>
              </a:rPr>
              <a:t>b) D</a:t>
            </a:r>
            <a:r>
              <a:rPr lang="ro-RO" altLang="en-US" sz="1800" dirty="0">
                <a:latin typeface="Cambria" panose="02040503050406030204" pitchFamily="18" charset="0"/>
                <a:cs typeface="Times New Roman" pitchFamily="18" charset="0"/>
              </a:rPr>
              <a:t>acă o resursă este deţinută de alt proces care este în stare de aşteptare pentru altă resursă, aceasta este</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“fur</a:t>
            </a:r>
            <a:r>
              <a:rPr lang="en-US" altLang="en-US" sz="1800" dirty="0">
                <a:latin typeface="Cambria" panose="02040503050406030204" pitchFamily="18" charset="0"/>
                <a:cs typeface="Times New Roman" pitchFamily="18" charset="0"/>
              </a:rPr>
              <a:t>at</a:t>
            </a:r>
            <a:r>
              <a:rPr lang="ro-RO" altLang="en-US" sz="1800" dirty="0">
                <a:latin typeface="Cambria" panose="02040503050406030204" pitchFamily="18" charset="0"/>
                <a:cs typeface="Times New Roman" pitchFamily="18" charset="0"/>
              </a:rPr>
              <a:t>ă”</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În caz contrar, se </a:t>
            </a:r>
            <a:r>
              <a:rPr lang="ro-RO" altLang="en-US" sz="1800" dirty="0" err="1">
                <a:latin typeface="Cambria" panose="02040503050406030204" pitchFamily="18" charset="0"/>
                <a:cs typeface="Times New Roman" pitchFamily="18" charset="0"/>
              </a:rPr>
              <a:t>aşteaptă</a:t>
            </a:r>
            <a:r>
              <a:rPr lang="ro-RO" altLang="en-US" sz="1800" dirty="0">
                <a:latin typeface="Cambria" panose="02040503050406030204" pitchFamily="18" charset="0"/>
                <a:cs typeface="Times New Roman" pitchFamily="18" charset="0"/>
              </a:rPr>
              <a:t> eliberarea resursei</a:t>
            </a:r>
            <a:r>
              <a:rPr lang="en-US" altLang="en-US" sz="1800" dirty="0">
                <a:latin typeface="Cambria" panose="02040503050406030204" pitchFamily="18" charset="0"/>
                <a:cs typeface="Times New Roman" pitchFamily="18" charset="0"/>
              </a:rPr>
              <a:t>.</a:t>
            </a:r>
          </a:p>
          <a:p>
            <a:pPr marL="0" indent="0" algn="just" eaLnBrk="1" hangingPunct="1">
              <a:lnSpc>
                <a:spcPct val="90000"/>
              </a:lnSpc>
              <a:buFontTx/>
              <a:buNone/>
              <a:defRPr/>
            </a:pPr>
            <a:r>
              <a:rPr lang="en-US" altLang="en-US" sz="1800" dirty="0">
                <a:latin typeface="Cambria" panose="02040503050406030204" pitchFamily="18" charset="0"/>
                <a:cs typeface="Times New Roman" pitchFamily="18" charset="0"/>
              </a:rPr>
              <a:t> </a:t>
            </a:r>
          </a:p>
          <a:p>
            <a:pPr marL="0" indent="0" algn="just" eaLnBrk="1" hangingPunct="1">
              <a:lnSpc>
                <a:spcPct val="90000"/>
              </a:lnSpc>
              <a:buFontTx/>
              <a:buNone/>
              <a:defRPr/>
            </a:pPr>
            <a:r>
              <a:rPr lang="ro-RO" altLang="en-US" sz="1800" b="1" dirty="0">
                <a:latin typeface="Cambria" panose="02040503050406030204" pitchFamily="18" charset="0"/>
                <a:cs typeface="Times New Roman" pitchFamily="18" charset="0"/>
              </a:rPr>
              <a:t>Aşteptarea circulară</a:t>
            </a:r>
            <a:r>
              <a:rPr lang="en-US" altLang="en-US" sz="1800" b="1" dirty="0">
                <a:latin typeface="Cambria" panose="02040503050406030204" pitchFamily="18" charset="0"/>
                <a:cs typeface="Times New Roman" pitchFamily="18" charset="0"/>
              </a:rPr>
              <a:t>:</a:t>
            </a:r>
            <a:endParaRPr lang="en-US" altLang="en-US" sz="1800" dirty="0">
              <a:latin typeface="Cambria" panose="02040503050406030204" pitchFamily="18" charset="0"/>
              <a:cs typeface="Times New Roman" pitchFamily="18" charset="0"/>
            </a:endParaRPr>
          </a:p>
          <a:p>
            <a:pPr marL="0" indent="0" algn="just" eaLnBrk="1" hangingPunct="1">
              <a:lnSpc>
                <a:spcPct val="90000"/>
              </a:lnSpc>
              <a:buFontTx/>
              <a:buNone/>
              <a:defRPr/>
            </a:pPr>
            <a:r>
              <a:rPr lang="en-US" altLang="en-US" sz="1800" dirty="0">
                <a:latin typeface="Cambria" panose="02040503050406030204" pitchFamily="18" charset="0"/>
                <a:cs typeface="Times New Roman" pitchFamily="18" charset="0"/>
              </a:rPr>
              <a:t>a)  </a:t>
            </a:r>
            <a:r>
              <a:rPr lang="ro-RO" altLang="en-US" sz="1800" dirty="0">
                <a:latin typeface="Cambria" panose="02040503050406030204" pitchFamily="18" charset="0"/>
                <a:cs typeface="Times New Roman" pitchFamily="18" charset="0"/>
              </a:rPr>
              <a:t>Numerotarea </a:t>
            </a:r>
            <a:r>
              <a:rPr lang="en-US" altLang="en-US" sz="1800" dirty="0">
                <a:latin typeface="Cambria" panose="02040503050406030204" pitchFamily="18" charset="0"/>
                <a:cs typeface="Times New Roman" pitchFamily="18" charset="0"/>
              </a:rPr>
              <a:t>res</a:t>
            </a:r>
            <a:r>
              <a:rPr lang="ro-RO" altLang="en-US" sz="1800" dirty="0">
                <a:latin typeface="Cambria" panose="02040503050406030204" pitchFamily="18" charset="0"/>
                <a:cs typeface="Times New Roman" pitchFamily="18" charset="0"/>
              </a:rPr>
              <a:t>urselor</a:t>
            </a:r>
            <a:r>
              <a:rPr lang="en-US" altLang="en-US" sz="1800" dirty="0">
                <a:latin typeface="Cambria" panose="02040503050406030204" pitchFamily="18" charset="0"/>
                <a:cs typeface="Times New Roman" pitchFamily="18" charset="0"/>
              </a:rPr>
              <a:t> </a:t>
            </a:r>
            <a:r>
              <a:rPr lang="ro-RO" altLang="en-US" sz="1800" dirty="0">
                <a:latin typeface="Cambria" panose="02040503050406030204" pitchFamily="18" charset="0"/>
                <a:cs typeface="Times New Roman" pitchFamily="18" charset="0"/>
              </a:rPr>
              <a:t>şi cererea lor în ordine crescătoare</a:t>
            </a:r>
            <a:r>
              <a:rPr lang="en-US" altLang="en-US" sz="1800" dirty="0">
                <a:latin typeface="Cambria" panose="02040503050406030204" pitchFamily="18" charset="0"/>
                <a:cs typeface="Times New Roman" pitchFamily="18" charset="0"/>
              </a:rPr>
              <a:t>.</a:t>
            </a:r>
          </a:p>
          <a:p>
            <a:pPr algn="just" eaLnBrk="1" hangingPunct="1">
              <a:lnSpc>
                <a:spcPct val="90000"/>
              </a:lnSpc>
              <a:buFontTx/>
              <a:buAutoNum type="alphaLcParenR" startAt="2"/>
              <a:defRPr/>
            </a:pPr>
            <a:r>
              <a:rPr lang="ro-RO" altLang="en-US" sz="1800" dirty="0">
                <a:latin typeface="Cambria" panose="02040503050406030204" pitchFamily="18" charset="0"/>
                <a:cs typeface="Times New Roman" pitchFamily="18" charset="0"/>
              </a:rPr>
              <a:t>Poate duce la o scădere a utilizării resurselor</a:t>
            </a:r>
            <a:r>
              <a:rPr lang="en-US" altLang="en-US" sz="1800" dirty="0">
                <a:latin typeface="Cambria" panose="02040503050406030204" pitchFamily="18" charset="0"/>
                <a:cs typeface="Times New Roman" pitchFamily="18" charset="0"/>
              </a:rPr>
              <a:t>; n</a:t>
            </a:r>
            <a:r>
              <a:rPr lang="ro-RO" altLang="en-US" sz="1800" dirty="0">
                <a:latin typeface="Cambria" panose="02040503050406030204" pitchFamily="18" charset="0"/>
                <a:cs typeface="Times New Roman" pitchFamily="18" charset="0"/>
              </a:rPr>
              <a:t>u este neapărat cea mai bună metodă de implementat</a:t>
            </a:r>
            <a:r>
              <a:rPr lang="en-US" altLang="en-US" sz="1800" dirty="0">
                <a:latin typeface="Cambria" panose="02040503050406030204" pitchFamily="18" charset="0"/>
                <a:cs typeface="Times New Roman" pitchFamily="18" charset="0"/>
              </a:rPr>
              <a:t>.</a:t>
            </a:r>
          </a:p>
          <a:p>
            <a:pPr marL="0" indent="0" algn="just" eaLnBrk="1" hangingPunct="1">
              <a:lnSpc>
                <a:spcPct val="90000"/>
              </a:lnSpc>
              <a:buFontTx/>
              <a:buNone/>
              <a:defRPr/>
            </a:pPr>
            <a:br>
              <a:rPr lang="en-US" altLang="en-US" sz="1800" dirty="0">
                <a:latin typeface="Cambria" panose="02040503050406030204" pitchFamily="18" charset="0"/>
                <a:cs typeface="Times New Roman" pitchFamily="18" charset="0"/>
              </a:rPr>
            </a:br>
            <a:endParaRPr lang="en-US" altLang="en-US" sz="1800" dirty="0">
              <a:latin typeface="Cambria" panose="02040503050406030204" pitchFamily="18" charset="0"/>
            </a:endParaRPr>
          </a:p>
        </p:txBody>
      </p:sp>
      <p:sp>
        <p:nvSpPr>
          <p:cNvPr id="11268" name="Text Box 7"/>
          <p:cNvSpPr txBox="1">
            <a:spLocks noChangeArrowheads="1"/>
          </p:cNvSpPr>
          <p:nvPr/>
        </p:nvSpPr>
        <p:spPr bwMode="auto">
          <a:xfrm>
            <a:off x="4495800" y="228600"/>
            <a:ext cx="411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solidFill>
                  <a:srgbClr val="FF0000"/>
                </a:solidFill>
                <a:latin typeface="Cambria" pitchFamily="18" charset="0"/>
              </a:rPr>
              <a:t>Preven</a:t>
            </a:r>
            <a:r>
              <a:rPr lang="ro-RO" altLang="en-US" sz="2800" b="1">
                <a:solidFill>
                  <a:srgbClr val="FF0000"/>
                </a:solidFill>
                <a:latin typeface="Cambria" pitchFamily="18" charset="0"/>
              </a:rPr>
              <a:t>irea blocajelor</a:t>
            </a:r>
            <a:endParaRPr lang="en-US" altLang="en-US" sz="2800" b="1">
              <a:solidFill>
                <a:srgbClr val="FF0000"/>
              </a:solidFill>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258D71A-C049-4EE5-BBBD-C1998D546ED9}" type="slidenum">
              <a:rPr lang="en-US" altLang="en-US" sz="1600" smtClean="0">
                <a:latin typeface="Cambria" pitchFamily="18" charset="0"/>
              </a:rPr>
              <a:pPr eaLnBrk="1" hangingPunct="1">
                <a:spcBef>
                  <a:spcPct val="0"/>
                </a:spcBef>
                <a:buFontTx/>
                <a:buNone/>
              </a:pPr>
              <a:t>11</a:t>
            </a:fld>
            <a:endParaRPr lang="en-US" altLang="en-US" sz="1600">
              <a:latin typeface="Cambria" pitchFamily="18" charset="0"/>
            </a:endParaRPr>
          </a:p>
        </p:txBody>
      </p:sp>
      <p:sp>
        <p:nvSpPr>
          <p:cNvPr id="12291" name="Rectangle 3"/>
          <p:cNvSpPr>
            <a:spLocks noGrp="1" noChangeArrowheads="1"/>
          </p:cNvSpPr>
          <p:nvPr>
            <p:ph type="body" idx="1"/>
          </p:nvPr>
        </p:nvSpPr>
        <p:spPr>
          <a:xfrm>
            <a:off x="228600" y="1219200"/>
            <a:ext cx="8915400" cy="4495800"/>
          </a:xfrm>
        </p:spPr>
        <p:txBody>
          <a:bodyPr/>
          <a:lstStyle/>
          <a:p>
            <a:pPr marL="0" indent="0" algn="just" eaLnBrk="1" hangingPunct="1">
              <a:lnSpc>
                <a:spcPct val="90000"/>
              </a:lnSpc>
              <a:buFontTx/>
              <a:buNone/>
            </a:pPr>
            <a:r>
              <a:rPr lang="ro-RO" altLang="en-US" sz="1800" dirty="0">
                <a:latin typeface="Cambria" pitchFamily="18" charset="0"/>
                <a:cs typeface="Times New Roman" pitchFamily="18" charset="0"/>
              </a:rPr>
              <a:t>Dacă putem cunoaşte de dinainte modul de utilizare al resurselor este posibil să </a:t>
            </a:r>
            <a:r>
              <a:rPr lang="en-US" altLang="en-US" sz="1800" dirty="0" err="1">
                <a:latin typeface="Cambria" pitchFamily="18" charset="0"/>
                <a:cs typeface="Times New Roman" pitchFamily="18" charset="0"/>
              </a:rPr>
              <a:t>determin</a:t>
            </a:r>
            <a:r>
              <a:rPr lang="ro-RO" altLang="en-US" sz="1800" dirty="0">
                <a:latin typeface="Cambria" pitchFamily="18" charset="0"/>
                <a:cs typeface="Times New Roman" pitchFamily="18" charset="0"/>
              </a:rPr>
              <a:t>ăm dacă poate apărea o stare “nesigură”</a:t>
            </a:r>
            <a:r>
              <a:rPr lang="en-US" altLang="en-US" sz="1800" dirty="0">
                <a:latin typeface="Cambria" pitchFamily="18" charset="0"/>
                <a:cs typeface="Times New Roman" pitchFamily="18" charset="0"/>
              </a:rPr>
              <a:t>.</a:t>
            </a:r>
          </a:p>
          <a:p>
            <a:pPr marL="0" indent="0" algn="just" eaLnBrk="1" hangingPunct="1">
              <a:lnSpc>
                <a:spcPct val="90000"/>
              </a:lnSpc>
              <a:buFontTx/>
              <a:buNone/>
            </a:pPr>
            <a:r>
              <a:rPr lang="en-US" altLang="en-US" sz="1800" dirty="0">
                <a:latin typeface="Cambria" pitchFamily="18" charset="0"/>
                <a:cs typeface="Times New Roman" pitchFamily="18" charset="0"/>
              </a:rPr>
              <a:t> </a:t>
            </a:r>
          </a:p>
          <a:p>
            <a:pPr marL="0" indent="0" algn="just" eaLnBrk="1" hangingPunct="1">
              <a:lnSpc>
                <a:spcPct val="90000"/>
              </a:lnSpc>
              <a:buFontTx/>
              <a:buNone/>
            </a:pPr>
            <a:r>
              <a:rPr lang="ro-RO" altLang="en-US" sz="1800" dirty="0">
                <a:latin typeface="Cambria" pitchFamily="18" charset="0"/>
                <a:cs typeface="Times New Roman" pitchFamily="18" charset="0"/>
              </a:rPr>
              <a:t>Stări posibile</a:t>
            </a:r>
            <a:r>
              <a:rPr lang="en-US" altLang="en-US" sz="1800" dirty="0">
                <a:latin typeface="Cambria" pitchFamily="18" charset="0"/>
                <a:cs typeface="Times New Roman" pitchFamily="18" charset="0"/>
              </a:rPr>
              <a:t>:</a:t>
            </a:r>
          </a:p>
          <a:p>
            <a:pPr marL="0" indent="0" algn="just" eaLnBrk="1" hangingPunct="1">
              <a:lnSpc>
                <a:spcPct val="90000"/>
              </a:lnSpc>
              <a:buFontTx/>
              <a:buNone/>
            </a:pPr>
            <a:r>
              <a:rPr lang="en-US" altLang="en-US" sz="1800" dirty="0">
                <a:latin typeface="Cambria" pitchFamily="18" charset="0"/>
                <a:cs typeface="Times New Roman" pitchFamily="18" charset="0"/>
              </a:rPr>
              <a:t> </a:t>
            </a:r>
          </a:p>
          <a:p>
            <a:pPr marL="2057400" lvl="1" indent="-1600200" algn="just" eaLnBrk="1" hangingPunct="1">
              <a:lnSpc>
                <a:spcPct val="90000"/>
              </a:lnSpc>
              <a:buFontTx/>
              <a:buNone/>
            </a:pPr>
            <a:r>
              <a:rPr lang="en-US" altLang="en-US" sz="1800" b="1" dirty="0">
                <a:latin typeface="Cambria" pitchFamily="18" charset="0"/>
                <a:cs typeface="Times New Roman" pitchFamily="18" charset="0"/>
              </a:rPr>
              <a:t>Deadlock</a:t>
            </a:r>
            <a:r>
              <a:rPr lang="en-US" altLang="en-US" sz="1800" dirty="0">
                <a:latin typeface="Cambria" pitchFamily="18" charset="0"/>
                <a:cs typeface="Times New Roman" pitchFamily="18" charset="0"/>
              </a:rPr>
              <a:t> 	N</a:t>
            </a:r>
            <a:r>
              <a:rPr lang="ro-RO" altLang="en-US" sz="1800" dirty="0">
                <a:latin typeface="Cambria" pitchFamily="18" charset="0"/>
                <a:cs typeface="Times New Roman" pitchFamily="18" charset="0"/>
              </a:rPr>
              <a:t>u se poate face nimic constructiv în continuare</a:t>
            </a:r>
            <a:r>
              <a:rPr lang="en-US" altLang="en-US" sz="1800" dirty="0">
                <a:latin typeface="Cambria" pitchFamily="18" charset="0"/>
                <a:cs typeface="Times New Roman" pitchFamily="18" charset="0"/>
              </a:rPr>
              <a:t>.</a:t>
            </a:r>
          </a:p>
          <a:p>
            <a:pPr marL="2057400" lvl="1" indent="-1600200" algn="just" eaLnBrk="1" hangingPunct="1">
              <a:lnSpc>
                <a:spcPct val="90000"/>
              </a:lnSpc>
              <a:buFontTx/>
              <a:buNone/>
            </a:pPr>
            <a:r>
              <a:rPr lang="en-US" altLang="en-US" sz="1800" dirty="0">
                <a:latin typeface="Cambria" pitchFamily="18" charset="0"/>
                <a:cs typeface="Times New Roman" pitchFamily="18" charset="0"/>
              </a:rPr>
              <a:t> </a:t>
            </a:r>
          </a:p>
          <a:p>
            <a:pPr marL="2057400" lvl="1" indent="-1600200" algn="just" eaLnBrk="1" hangingPunct="1">
              <a:lnSpc>
                <a:spcPct val="90000"/>
              </a:lnSpc>
              <a:buFontTx/>
              <a:buNone/>
            </a:pPr>
            <a:r>
              <a:rPr lang="ro-RO" altLang="en-US" sz="1800" b="1" dirty="0">
                <a:latin typeface="Cambria" pitchFamily="18" charset="0"/>
                <a:cs typeface="Times New Roman" pitchFamily="18" charset="0"/>
              </a:rPr>
              <a:t>Stare nesigură</a:t>
            </a:r>
            <a:r>
              <a:rPr lang="en-US" altLang="en-US" sz="1800" b="1" dirty="0">
                <a:latin typeface="Cambria" pitchFamily="18" charset="0"/>
                <a:cs typeface="Times New Roman" pitchFamily="18" charset="0"/>
              </a:rPr>
              <a:t> </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O stare în care </a:t>
            </a:r>
            <a:r>
              <a:rPr lang="ro-RO" altLang="en-US" sz="1800" b="1" dirty="0">
                <a:latin typeface="Cambria" pitchFamily="18" charset="0"/>
                <a:cs typeface="Times New Roman" pitchFamily="18" charset="0"/>
              </a:rPr>
              <a:t>poate apărea</a:t>
            </a:r>
            <a:r>
              <a:rPr lang="ro-RO" altLang="en-US" sz="1800" dirty="0">
                <a:latin typeface="Cambria" pitchFamily="18" charset="0"/>
                <a:cs typeface="Times New Roman" pitchFamily="18" charset="0"/>
              </a:rPr>
              <a:t> un blocaj</a:t>
            </a:r>
            <a:r>
              <a:rPr lang="en-US" altLang="en-US" sz="1800" dirty="0">
                <a:latin typeface="Cambria" pitchFamily="18" charset="0"/>
                <a:cs typeface="Times New Roman" pitchFamily="18" charset="0"/>
              </a:rPr>
              <a:t>.</a:t>
            </a:r>
          </a:p>
          <a:p>
            <a:pPr marL="2057400" lvl="1" indent="-1600200" algn="just" eaLnBrk="1" hangingPunct="1">
              <a:lnSpc>
                <a:spcPct val="90000"/>
              </a:lnSpc>
              <a:buFontTx/>
              <a:buNone/>
            </a:pPr>
            <a:r>
              <a:rPr lang="en-US" altLang="en-US" sz="1800" dirty="0">
                <a:latin typeface="Cambria" pitchFamily="18" charset="0"/>
                <a:cs typeface="Times New Roman" pitchFamily="18" charset="0"/>
              </a:rPr>
              <a:t> </a:t>
            </a:r>
          </a:p>
          <a:p>
            <a:pPr marL="2057400" lvl="1" indent="-1600200" algn="just" eaLnBrk="1" hangingPunct="1">
              <a:lnSpc>
                <a:spcPct val="90000"/>
              </a:lnSpc>
              <a:buFontTx/>
              <a:buNone/>
            </a:pPr>
            <a:r>
              <a:rPr lang="en-US" altLang="en-US" sz="1800" b="1" dirty="0">
                <a:latin typeface="Cambria" pitchFamily="18" charset="0"/>
                <a:cs typeface="Times New Roman" pitchFamily="18" charset="0"/>
              </a:rPr>
              <a:t>S</a:t>
            </a:r>
            <a:r>
              <a:rPr lang="ro-RO" altLang="en-US" sz="1800" b="1" dirty="0">
                <a:latin typeface="Cambria" pitchFamily="18" charset="0"/>
                <a:cs typeface="Times New Roman" pitchFamily="18" charset="0"/>
              </a:rPr>
              <a:t>tare</a:t>
            </a:r>
            <a:r>
              <a:rPr lang="en-US" altLang="en-US" sz="1800" b="1" dirty="0">
                <a:latin typeface="Cambria" pitchFamily="18" charset="0"/>
                <a:cs typeface="Times New Roman" pitchFamily="18" charset="0"/>
              </a:rPr>
              <a:t> </a:t>
            </a:r>
            <a:r>
              <a:rPr lang="ro-RO" altLang="en-US" sz="1800" b="1" dirty="0">
                <a:latin typeface="Cambria" pitchFamily="18" charset="0"/>
                <a:cs typeface="Times New Roman" pitchFamily="18" charset="0"/>
              </a:rPr>
              <a:t>sigură</a:t>
            </a:r>
            <a:r>
              <a:rPr lang="en-US" altLang="en-US" sz="1800" b="1" dirty="0">
                <a:latin typeface="Cambria" pitchFamily="18" charset="0"/>
                <a:cs typeface="Times New Roman" pitchFamily="18" charset="0"/>
              </a:rPr>
              <a:t> 	</a:t>
            </a:r>
            <a:r>
              <a:rPr lang="ro-RO" altLang="en-US" sz="1800" dirty="0">
                <a:latin typeface="Cambria" pitchFamily="18" charset="0"/>
                <a:cs typeface="Times New Roman" pitchFamily="18" charset="0"/>
              </a:rPr>
              <a:t>O stare se numeşte </a:t>
            </a:r>
            <a:r>
              <a:rPr lang="ro-RO" altLang="en-US" sz="1800" b="1" dirty="0">
                <a:latin typeface="Cambria" pitchFamily="18" charset="0"/>
                <a:cs typeface="Times New Roman" pitchFamily="18" charset="0"/>
              </a:rPr>
              <a:t>sigură </a:t>
            </a:r>
            <a:r>
              <a:rPr lang="ro-RO" altLang="en-US" sz="1800" dirty="0">
                <a:latin typeface="Cambria" pitchFamily="18" charset="0"/>
                <a:cs typeface="Times New Roman" pitchFamily="18" charset="0"/>
              </a:rPr>
              <a:t>dacă există o secvenţă de procese astfel încât există suficiente resurse pentru ca primul proces să se termine şi fiecare proces se termină şi eliberează resursele ce sunt necesare pentru ca următorul proces să se termine</a:t>
            </a:r>
            <a:r>
              <a:rPr lang="en-US" altLang="en-US" sz="1800" dirty="0">
                <a:latin typeface="Cambria" pitchFamily="18" charset="0"/>
                <a:cs typeface="Times New Roman" pitchFamily="18" charset="0"/>
              </a:rPr>
              <a:t>.</a:t>
            </a:r>
          </a:p>
          <a:p>
            <a:pPr marL="0" indent="0" algn="just" eaLnBrk="1" hangingPunct="1">
              <a:lnSpc>
                <a:spcPct val="90000"/>
              </a:lnSpc>
              <a:buFontTx/>
              <a:buNone/>
            </a:pPr>
            <a:r>
              <a:rPr lang="en-US" altLang="en-US" sz="1800" dirty="0">
                <a:latin typeface="Cambria" pitchFamily="18" charset="0"/>
                <a:cs typeface="Times New Roman" pitchFamily="18" charset="0"/>
              </a:rPr>
              <a:t> </a:t>
            </a:r>
          </a:p>
          <a:p>
            <a:pPr marL="0" indent="0" algn="just" eaLnBrk="1" hangingPunct="1">
              <a:lnSpc>
                <a:spcPct val="90000"/>
              </a:lnSpc>
              <a:buFontTx/>
              <a:buNone/>
            </a:pPr>
            <a:r>
              <a:rPr lang="ro-RO" altLang="en-US" sz="1800" dirty="0">
                <a:latin typeface="Cambria" pitchFamily="18" charset="0"/>
                <a:cs typeface="Times New Roman" pitchFamily="18" charset="0"/>
              </a:rPr>
              <a:t>Regulă simplă</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“dacă o cerere de alocare de resurse poate conduce la o stare nesigură, nu satisface acea cerere”</a:t>
            </a:r>
            <a:r>
              <a:rPr lang="en-US" altLang="en-US" sz="1800" dirty="0">
                <a:latin typeface="Cambria" pitchFamily="18" charset="0"/>
                <a:cs typeface="Times New Roman" pitchFamily="18" charset="0"/>
              </a:rPr>
              <a:t>.</a:t>
            </a:r>
          </a:p>
          <a:p>
            <a:pPr marL="0" indent="0" algn="just" eaLnBrk="1" hangingPunct="1">
              <a:lnSpc>
                <a:spcPct val="90000"/>
              </a:lnSpc>
              <a:buFontTx/>
              <a:buNone/>
            </a:pPr>
            <a:r>
              <a:rPr lang="en-US" altLang="en-US" sz="1800" dirty="0">
                <a:latin typeface="Cambria" pitchFamily="18" charset="0"/>
                <a:cs typeface="Times New Roman" pitchFamily="18" charset="0"/>
              </a:rPr>
              <a:t> </a:t>
            </a:r>
          </a:p>
          <a:p>
            <a:pPr marL="0" indent="0" algn="just" eaLnBrk="1" hangingPunct="1">
              <a:lnSpc>
                <a:spcPct val="90000"/>
              </a:lnSpc>
              <a:buFontTx/>
              <a:buNone/>
            </a:pPr>
            <a:r>
              <a:rPr lang="ro-RO" altLang="en-US" sz="1800" b="1" dirty="0">
                <a:solidFill>
                  <a:schemeClr val="accent2"/>
                </a:solidFill>
                <a:latin typeface="Cambria" pitchFamily="18" charset="0"/>
                <a:cs typeface="Times New Roman" pitchFamily="18" charset="0"/>
              </a:rPr>
              <a:t>Obs.</a:t>
            </a:r>
            <a:r>
              <a:rPr lang="en-US" altLang="en-US" sz="1800" b="1" dirty="0">
                <a:solidFill>
                  <a:schemeClr val="accent2"/>
                </a:solidFill>
                <a:latin typeface="Cambria" pitchFamily="18" charset="0"/>
                <a:cs typeface="Times New Roman" pitchFamily="18" charset="0"/>
              </a:rPr>
              <a:t> </a:t>
            </a:r>
            <a:r>
              <a:rPr lang="ro-RO" altLang="en-US" sz="1800" b="1" dirty="0">
                <a:solidFill>
                  <a:schemeClr val="accent2"/>
                </a:solidFill>
                <a:latin typeface="Cambria" pitchFamily="18" charset="0"/>
                <a:cs typeface="Times New Roman" pitchFamily="18" charset="0"/>
              </a:rPr>
              <a:t>Toate blocajele provin din stări nesigure, dar nu toate stările nesigure sunt blocaje</a:t>
            </a:r>
            <a:r>
              <a:rPr lang="en-US" altLang="en-US" sz="1800" b="1" dirty="0">
                <a:solidFill>
                  <a:schemeClr val="accent2"/>
                </a:solidFill>
                <a:latin typeface="Cambria" pitchFamily="18" charset="0"/>
                <a:cs typeface="Times New Roman" pitchFamily="18" charset="0"/>
              </a:rPr>
              <a:t>.</a:t>
            </a:r>
            <a:endParaRPr lang="en-US" altLang="en-US" sz="1800" dirty="0">
              <a:solidFill>
                <a:schemeClr val="accent2"/>
              </a:solidFill>
              <a:latin typeface="Cambria" pitchFamily="18" charset="0"/>
            </a:endParaRPr>
          </a:p>
        </p:txBody>
      </p:sp>
      <p:sp>
        <p:nvSpPr>
          <p:cNvPr id="12292" name="Text Box 8"/>
          <p:cNvSpPr txBox="1">
            <a:spLocks noChangeArrowheads="1"/>
          </p:cNvSpPr>
          <p:nvPr/>
        </p:nvSpPr>
        <p:spPr bwMode="auto">
          <a:xfrm>
            <a:off x="4495800" y="196850"/>
            <a:ext cx="411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a:solidFill>
                  <a:srgbClr val="FF0000"/>
                </a:solidFill>
                <a:latin typeface="Cambria" pitchFamily="18" charset="0"/>
              </a:rPr>
              <a:t>Evitarea blocajelor</a:t>
            </a:r>
            <a:endParaRPr lang="en-US" altLang="en-US" sz="2800" b="1">
              <a:solidFill>
                <a:srgbClr val="FF0000"/>
              </a:solidFill>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sz="3000" b="1" dirty="0">
                <a:solidFill>
                  <a:srgbClr val="C00000"/>
                </a:solidFill>
                <a:latin typeface="Cambria" panose="02040503050406030204" pitchFamily="18" charset="0"/>
              </a:rPr>
              <a:t>Detecția blocajelor</a:t>
            </a:r>
          </a:p>
        </p:txBody>
      </p:sp>
      <p:sp>
        <p:nvSpPr>
          <p:cNvPr id="3" name="Content"/>
          <p:cNvSpPr>
            <a:spLocks noGrp="1"/>
          </p:cNvSpPr>
          <p:nvPr>
            <p:ph idx="1"/>
          </p:nvPr>
        </p:nvSpPr>
        <p:spPr>
          <a:xfrm>
            <a:off x="457200" y="1143000"/>
            <a:ext cx="8229600" cy="4720338"/>
          </a:xfrm>
        </p:spPr>
        <p:txBody>
          <a:bodyPr/>
          <a:lstStyle/>
          <a:p>
            <a:pPr marL="0" indent="0">
              <a:buNone/>
            </a:pPr>
            <a:r>
              <a:rPr lang="ro-RO" altLang="en-US" sz="1800" dirty="0">
                <a:latin typeface="Cambria" panose="02040503050406030204" pitchFamily="18" charset="0"/>
              </a:rPr>
              <a:t>Sistemul trebuie să poată </a:t>
            </a:r>
            <a:r>
              <a:rPr lang="ro-RO" altLang="en-US" sz="1800" b="1" dirty="0">
                <a:latin typeface="Cambria" panose="02040503050406030204" pitchFamily="18" charset="0"/>
              </a:rPr>
              <a:t>detecta</a:t>
            </a:r>
            <a:r>
              <a:rPr lang="ro-RO" altLang="en-US" sz="1800" dirty="0">
                <a:latin typeface="Cambria" panose="02040503050406030204" pitchFamily="18" charset="0"/>
              </a:rPr>
              <a:t> când a apărut un blocaj și să identifice procesele și resursele implicate</a:t>
            </a:r>
          </a:p>
          <a:p>
            <a:pPr marL="0" indent="0">
              <a:buNone/>
            </a:pPr>
            <a:r>
              <a:rPr lang="ro-RO" altLang="en-US" sz="1800" b="1" dirty="0">
                <a:latin typeface="Cambria" panose="02040503050406030204" pitchFamily="18" charset="0"/>
              </a:rPr>
              <a:t>Algoritm de detecție cu o singură instanță per resursă:</a:t>
            </a:r>
          </a:p>
          <a:p>
            <a:pPr marL="342900" indent="-342900">
              <a:buFont typeface="Arial" panose="020B0604020202020204" pitchFamily="34" charset="0"/>
              <a:buChar char="•"/>
            </a:pPr>
            <a:r>
              <a:rPr lang="ro-RO" altLang="en-US" sz="1800" dirty="0">
                <a:latin typeface="Cambria" panose="02040503050406030204" pitchFamily="18" charset="0"/>
              </a:rPr>
              <a:t>Se construiește un </a:t>
            </a:r>
            <a:r>
              <a:rPr lang="ro-RO" altLang="en-US" sz="1800" b="1" dirty="0">
                <a:latin typeface="Cambria" panose="02040503050406030204" pitchFamily="18" charset="0"/>
              </a:rPr>
              <a:t>graf de așteptare</a:t>
            </a:r>
            <a:r>
              <a:rPr lang="ro-RO" altLang="en-US" sz="1800" dirty="0">
                <a:latin typeface="Cambria" panose="02040503050406030204" pitchFamily="18" charset="0"/>
              </a:rPr>
              <a:t> (wait-for graph) din graful de alocare a resurselor</a:t>
            </a:r>
          </a:p>
          <a:p>
            <a:pPr marL="342900" indent="-342900">
              <a:buFont typeface="Arial" panose="020B0604020202020204" pitchFamily="34" charset="0"/>
              <a:buChar char="•"/>
            </a:pPr>
            <a:r>
              <a:rPr lang="ro-RO" altLang="en-US" sz="1800" dirty="0">
                <a:latin typeface="Cambria" panose="02040503050406030204" pitchFamily="18" charset="0"/>
              </a:rPr>
              <a:t>Se elimină nodurile resurselor și se unesc muchiile</a:t>
            </a:r>
          </a:p>
          <a:p>
            <a:pPr marL="342900" indent="-342900">
              <a:buFont typeface="Arial" panose="020B0604020202020204" pitchFamily="34" charset="0"/>
              <a:buChar char="•"/>
            </a:pPr>
            <a:r>
              <a:rPr lang="ro-RO" altLang="en-US" sz="1800" dirty="0">
                <a:latin typeface="Cambria" panose="02040503050406030204" pitchFamily="18" charset="0"/>
              </a:rPr>
              <a:t>Un ciclu în graful de așteptare = </a:t>
            </a:r>
            <a:r>
              <a:rPr lang="ro-RO" altLang="en-US" sz="1800" b="1" dirty="0">
                <a:solidFill>
                  <a:srgbClr val="C00000"/>
                </a:solidFill>
                <a:latin typeface="Cambria" panose="02040503050406030204" pitchFamily="18" charset="0"/>
              </a:rPr>
              <a:t>blocaj confirmat!</a:t>
            </a:r>
          </a:p>
          <a:p>
            <a:pPr>
              <a:buNone/>
            </a:pPr>
            <a:endParaRPr lang="ro-RO" altLang="en-US" sz="1800" dirty="0"/>
          </a:p>
          <a:p>
            <a:pPr marL="0" indent="0">
              <a:buNone/>
            </a:pPr>
            <a:r>
              <a:rPr lang="ro-RO" altLang="en-US" sz="1800" b="1" dirty="0">
                <a:latin typeface="Cambria" panose="02040503050406030204" pitchFamily="18" charset="0"/>
              </a:rPr>
              <a:t>Algoritm de detecție cu multiple instanțe:</a:t>
            </a:r>
          </a:p>
          <a:p>
            <a:pPr marL="342900" indent="-342900">
              <a:buFont typeface="Arial" panose="020B0604020202020204" pitchFamily="34" charset="0"/>
              <a:buChar char="•"/>
            </a:pPr>
            <a:r>
              <a:rPr lang="en-US" altLang="en-US" sz="1800" dirty="0" err="1">
                <a:latin typeface="Cambria" panose="02040503050406030204" pitchFamily="18" charset="0"/>
              </a:rPr>
              <a:t>Foloseste</a:t>
            </a:r>
            <a:r>
              <a:rPr lang="ro-RO" altLang="en-US" sz="1800" dirty="0">
                <a:latin typeface="Cambria" panose="02040503050406030204" pitchFamily="18" charset="0"/>
              </a:rPr>
              <a:t> vectorii: </a:t>
            </a:r>
            <a:r>
              <a:rPr lang="ro-RO" altLang="en-US" sz="1800" b="1" dirty="0">
                <a:latin typeface="Cambria" panose="02040503050406030204" pitchFamily="18" charset="0"/>
              </a:rPr>
              <a:t>Available, Allocation, Request</a:t>
            </a:r>
          </a:p>
          <a:p>
            <a:pPr marL="342900" indent="-342900">
              <a:buFont typeface="Arial" panose="020B0604020202020204" pitchFamily="34" charset="0"/>
              <a:buChar char="•"/>
            </a:pPr>
            <a:r>
              <a:rPr lang="ro-RO" altLang="en-US" sz="1800" dirty="0">
                <a:latin typeface="Cambria" panose="02040503050406030204" pitchFamily="18" charset="0"/>
              </a:rPr>
              <a:t>Marchează procesele care pot fi satisfăcute și elibera resurse</a:t>
            </a:r>
          </a:p>
          <a:p>
            <a:pPr marL="342900" indent="-342900">
              <a:buFont typeface="Arial" panose="020B0604020202020204" pitchFamily="34" charset="0"/>
              <a:buChar char="•"/>
            </a:pPr>
            <a:r>
              <a:rPr lang="ro-RO" altLang="en-US" sz="1800" dirty="0">
                <a:latin typeface="Cambria" panose="02040503050406030204" pitchFamily="18" charset="0"/>
              </a:rPr>
              <a:t>Procesele nemarcate la final sunt </a:t>
            </a:r>
            <a:r>
              <a:rPr lang="ro-RO" altLang="en-US" sz="1800" b="1" dirty="0">
                <a:solidFill>
                  <a:srgbClr val="C00000"/>
                </a:solidFill>
                <a:latin typeface="Cambria" panose="02040503050406030204" pitchFamily="18" charset="0"/>
              </a:rPr>
              <a:t>blocate</a:t>
            </a:r>
          </a:p>
          <a:p>
            <a:pPr>
              <a:buNone/>
            </a:pPr>
            <a:endParaRPr lang="ro-RO" altLang="en-US" sz="1800" dirty="0"/>
          </a:p>
          <a:p>
            <a:pPr marL="0" indent="0">
              <a:buNone/>
            </a:pPr>
            <a:r>
              <a:rPr lang="ro-RO" altLang="en-US" sz="1800" b="1" dirty="0">
                <a:latin typeface="Cambria" panose="02040503050406030204" pitchFamily="18" charset="0"/>
              </a:rPr>
              <a:t>Când s</a:t>
            </a:r>
            <a:r>
              <a:rPr lang="en-US" altLang="en-US" sz="1800" b="1" dirty="0">
                <a:latin typeface="Cambria" panose="02040503050406030204" pitchFamily="18" charset="0"/>
              </a:rPr>
              <a:t>e </a:t>
            </a:r>
            <a:r>
              <a:rPr lang="en-US" altLang="en-US" sz="1800" b="1" dirty="0" err="1">
                <a:latin typeface="Cambria" panose="02040503050406030204" pitchFamily="18" charset="0"/>
              </a:rPr>
              <a:t>ruleaz</a:t>
            </a:r>
            <a:r>
              <a:rPr lang="ro-RO" altLang="en-US" sz="1800" b="1" dirty="0">
                <a:latin typeface="Cambria" panose="02040503050406030204" pitchFamily="18" charset="0"/>
              </a:rPr>
              <a:t>ă detecția?</a:t>
            </a:r>
          </a:p>
          <a:p>
            <a:pPr marL="342900" indent="-342900">
              <a:buFont typeface="Arial" panose="020B0604020202020204" pitchFamily="34" charset="0"/>
              <a:buChar char="•"/>
            </a:pPr>
            <a:r>
              <a:rPr lang="ro-RO" altLang="en-US" sz="1800" dirty="0">
                <a:latin typeface="Cambria" panose="02040503050406030204" pitchFamily="18" charset="0"/>
              </a:rPr>
              <a:t>La fiecare cerere de resursă → overhead mare dar detecție imediată</a:t>
            </a:r>
          </a:p>
          <a:p>
            <a:pPr marL="342900" indent="-342900">
              <a:buFont typeface="Arial" panose="020B0604020202020204" pitchFamily="34" charset="0"/>
              <a:buChar char="•"/>
            </a:pPr>
            <a:r>
              <a:rPr lang="ro-RO" altLang="en-US" sz="1800" dirty="0">
                <a:latin typeface="Cambria" panose="02040503050406030204" pitchFamily="18" charset="0"/>
              </a:rPr>
              <a:t>Periodic (ex: la fiecare N minute) → echilibru overhead/reactivitate</a:t>
            </a:r>
          </a:p>
          <a:p>
            <a:pPr marL="342900" indent="-342900">
              <a:buFont typeface="Arial" panose="020B0604020202020204" pitchFamily="34" charset="0"/>
              <a:buChar char="•"/>
            </a:pPr>
            <a:r>
              <a:rPr lang="ro-RO" altLang="en-US" sz="1800" dirty="0">
                <a:latin typeface="Cambria" panose="02040503050406030204" pitchFamily="18" charset="0"/>
              </a:rPr>
              <a:t>Când utilizarea CPU scade sub un prag → semn că procesele sunt blocate</a:t>
            </a:r>
          </a:p>
        </p:txBody>
      </p:sp>
    </p:spTree>
    <p:extLst>
      <p:ext uri="{BB962C8B-B14F-4D97-AF65-F5344CB8AC3E}">
        <p14:creationId xmlns:p14="http://schemas.microsoft.com/office/powerpoint/2010/main" val="2991461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sz="3000" b="1" dirty="0">
                <a:solidFill>
                  <a:srgbClr val="C00000"/>
                </a:solidFill>
                <a:latin typeface="Cambria" panose="02040503050406030204" pitchFamily="18" charset="0"/>
              </a:rPr>
              <a:t>Refacerea după </a:t>
            </a:r>
            <a:r>
              <a:rPr lang="en-US" altLang="en-US" sz="3000" b="1" dirty="0">
                <a:solidFill>
                  <a:srgbClr val="C00000"/>
                </a:solidFill>
                <a:latin typeface="Cambria" panose="02040503050406030204" pitchFamily="18" charset="0"/>
              </a:rPr>
              <a:t>un </a:t>
            </a:r>
            <a:r>
              <a:rPr lang="ro-RO" altLang="en-US" sz="3000" b="1" dirty="0">
                <a:solidFill>
                  <a:srgbClr val="C00000"/>
                </a:solidFill>
                <a:latin typeface="Cambria" panose="02040503050406030204" pitchFamily="18" charset="0"/>
              </a:rPr>
              <a:t>blocaj</a:t>
            </a:r>
          </a:p>
        </p:txBody>
      </p:sp>
      <p:sp>
        <p:nvSpPr>
          <p:cNvPr id="3" name="Content"/>
          <p:cNvSpPr>
            <a:spLocks noGrp="1"/>
          </p:cNvSpPr>
          <p:nvPr>
            <p:ph idx="1"/>
          </p:nvPr>
        </p:nvSpPr>
        <p:spPr>
          <a:xfrm>
            <a:off x="457200" y="1143000"/>
            <a:ext cx="8229600" cy="4720338"/>
          </a:xfrm>
        </p:spPr>
        <p:txBody>
          <a:bodyPr/>
          <a:lstStyle/>
          <a:p>
            <a:pPr marL="0" indent="0">
              <a:buNone/>
            </a:pPr>
            <a:r>
              <a:rPr lang="ro-RO" altLang="en-US" sz="1800" b="1" dirty="0">
                <a:latin typeface="Cambria" panose="02040503050406030204" pitchFamily="18" charset="0"/>
              </a:rPr>
              <a:t>Odată detectat blocajul, sistemul are două opțiuni principale:</a:t>
            </a:r>
          </a:p>
          <a:p>
            <a:pPr>
              <a:buNone/>
            </a:pPr>
            <a:endParaRPr lang="ro-RO" altLang="en-US" sz="1800" dirty="0"/>
          </a:p>
          <a:p>
            <a:pPr marL="0" indent="0">
              <a:buNone/>
            </a:pPr>
            <a:r>
              <a:rPr lang="ro-RO" altLang="en-US" sz="1800" b="1" dirty="0">
                <a:solidFill>
                  <a:srgbClr val="C00000"/>
                </a:solidFill>
                <a:latin typeface="Cambria" panose="02040503050406030204" pitchFamily="18" charset="0"/>
              </a:rPr>
              <a:t>1. Terminarea proceselor:</a:t>
            </a:r>
          </a:p>
          <a:p>
            <a:pPr marL="342900" indent="-342900">
              <a:buFont typeface="Arial" panose="020B0604020202020204" pitchFamily="34" charset="0"/>
              <a:buChar char="•"/>
            </a:pPr>
            <a:r>
              <a:rPr lang="ro-RO" altLang="en-US" sz="1800" b="1" dirty="0">
                <a:latin typeface="Cambria" panose="02040503050406030204" pitchFamily="18" charset="0"/>
              </a:rPr>
              <a:t>Abort all deadlocked processes</a:t>
            </a:r>
            <a:r>
              <a:rPr lang="ro-RO" altLang="en-US" sz="1800" dirty="0">
                <a:latin typeface="Cambria" panose="02040503050406030204" pitchFamily="18" charset="0"/>
              </a:rPr>
              <a:t> → simplu dar costisitor </a:t>
            </a:r>
          </a:p>
          <a:p>
            <a:pPr marL="342900" indent="-342900">
              <a:buFont typeface="Arial" panose="020B0604020202020204" pitchFamily="34" charset="0"/>
              <a:buChar char="•"/>
            </a:pPr>
            <a:r>
              <a:rPr lang="ro-RO" altLang="en-US" sz="1800" b="1" dirty="0">
                <a:latin typeface="Cambria" panose="02040503050406030204" pitchFamily="18" charset="0"/>
              </a:rPr>
              <a:t>Abort one at a time</a:t>
            </a:r>
            <a:r>
              <a:rPr lang="ro-RO" altLang="en-US" sz="1800" dirty="0">
                <a:latin typeface="Cambria" panose="02040503050406030204" pitchFamily="18" charset="0"/>
              </a:rPr>
              <a:t> → re-rulează algoritmul după fiecare terminare → scump</a:t>
            </a:r>
          </a:p>
          <a:p>
            <a:pPr marL="342900" indent="-342900">
              <a:buFont typeface="Arial" panose="020B0604020202020204" pitchFamily="34" charset="0"/>
              <a:buChar char="•"/>
            </a:pPr>
            <a:r>
              <a:rPr lang="ro-RO" altLang="en-US" sz="1800" dirty="0">
                <a:latin typeface="Cambria" panose="02040503050406030204" pitchFamily="18" charset="0"/>
              </a:rPr>
              <a:t>Criterii de selecție a victimei: prioritate, timp rulat, resurse folosite, câte procese ar fi eliberate</a:t>
            </a:r>
          </a:p>
          <a:p>
            <a:pPr>
              <a:buNone/>
            </a:pPr>
            <a:endParaRPr lang="ro-RO" altLang="en-US" sz="1800" dirty="0"/>
          </a:p>
          <a:p>
            <a:pPr marL="0" indent="0">
              <a:buNone/>
            </a:pPr>
            <a:r>
              <a:rPr lang="ro-RO" altLang="en-US" sz="1800" b="1" dirty="0">
                <a:solidFill>
                  <a:srgbClr val="C00000"/>
                </a:solidFill>
                <a:latin typeface="Cambria" panose="02040503050406030204" pitchFamily="18" charset="0"/>
              </a:rPr>
              <a:t>2. Preempția resurselor:</a:t>
            </a:r>
          </a:p>
          <a:p>
            <a:pPr marL="342900" indent="-342900">
              <a:buFont typeface="Arial" panose="020B0604020202020204" pitchFamily="34" charset="0"/>
              <a:buChar char="•"/>
            </a:pPr>
            <a:r>
              <a:rPr lang="ro-RO" altLang="en-US" sz="1800" dirty="0">
                <a:latin typeface="Cambria" panose="02040503050406030204" pitchFamily="18" charset="0"/>
              </a:rPr>
              <a:t>Selectează o </a:t>
            </a:r>
            <a:r>
              <a:rPr lang="ro-RO" altLang="en-US" sz="1800" b="1" dirty="0">
                <a:latin typeface="Cambria" panose="02040503050406030204" pitchFamily="18" charset="0"/>
              </a:rPr>
              <a:t>victimă</a:t>
            </a:r>
            <a:r>
              <a:rPr lang="ro-RO" altLang="en-US" sz="1800" dirty="0">
                <a:latin typeface="Cambria" panose="02040503050406030204" pitchFamily="18" charset="0"/>
              </a:rPr>
              <a:t> (procesul cu cost minim de rollback)</a:t>
            </a:r>
          </a:p>
          <a:p>
            <a:pPr marL="342900" indent="-342900">
              <a:buFont typeface="Arial" panose="020B0604020202020204" pitchFamily="34" charset="0"/>
              <a:buChar char="•"/>
            </a:pPr>
            <a:r>
              <a:rPr lang="ro-RO" altLang="en-US" sz="1800" b="1" dirty="0">
                <a:latin typeface="Cambria" panose="02040503050406030204" pitchFamily="18" charset="0"/>
              </a:rPr>
              <a:t>Rollback</a:t>
            </a:r>
            <a:r>
              <a:rPr lang="ro-RO" altLang="en-US" sz="1800" dirty="0">
                <a:latin typeface="Cambria" panose="02040503050406030204" pitchFamily="18" charset="0"/>
              </a:rPr>
              <a:t> → revine la o stare anterioară sigură (checkpoint)</a:t>
            </a:r>
          </a:p>
          <a:p>
            <a:pPr marL="342900" indent="-342900">
              <a:buFont typeface="Arial" panose="020B0604020202020204" pitchFamily="34" charset="0"/>
              <a:buChar char="•"/>
            </a:pPr>
            <a:r>
              <a:rPr lang="ro-RO" altLang="en-US" sz="1800" dirty="0">
                <a:latin typeface="Cambria" panose="02040503050406030204" pitchFamily="18" charset="0"/>
              </a:rPr>
              <a:t>Risc de </a:t>
            </a:r>
            <a:r>
              <a:rPr lang="ro-RO" altLang="en-US" sz="1800" b="1" dirty="0">
                <a:latin typeface="Cambria" panose="02040503050406030204" pitchFamily="18" charset="0"/>
              </a:rPr>
              <a:t>starvation</a:t>
            </a:r>
            <a:r>
              <a:rPr lang="ro-RO" altLang="en-US" sz="1800" dirty="0">
                <a:latin typeface="Cambria" panose="02040503050406030204" pitchFamily="18" charset="0"/>
              </a:rPr>
              <a:t> → același proces ales mereu ca victimă</a:t>
            </a:r>
          </a:p>
          <a:p>
            <a:pPr marL="342900" indent="-342900">
              <a:buFont typeface="Arial" panose="020B0604020202020204" pitchFamily="34" charset="0"/>
              <a:buChar char="•"/>
            </a:pPr>
            <a:r>
              <a:rPr lang="ro-RO" altLang="en-US" sz="1800" dirty="0">
                <a:latin typeface="Cambria" panose="02040503050406030204" pitchFamily="18" charset="0"/>
              </a:rPr>
              <a:t>Soluție: numărul de rollback-uri intră în calculul costului</a:t>
            </a:r>
          </a:p>
          <a:p>
            <a:pPr>
              <a:buNone/>
            </a:pPr>
            <a:endParaRPr lang="ro-RO" altLang="en-US" sz="1800" dirty="0"/>
          </a:p>
          <a:p>
            <a:pPr marL="0" indent="0">
              <a:buNone/>
            </a:pPr>
            <a:r>
              <a:rPr lang="ro-RO" altLang="en-US" sz="1800" b="1" dirty="0">
                <a:latin typeface="Cambria" panose="02040503050406030204" pitchFamily="18" charset="0"/>
              </a:rPr>
              <a:t>În practică (Linux/Windows):</a:t>
            </a:r>
          </a:p>
          <a:p>
            <a:pPr marL="342900" indent="0">
              <a:buNone/>
            </a:pPr>
            <a:r>
              <a:rPr lang="en-US" altLang="en-US" sz="1500" dirty="0">
                <a:solidFill>
                  <a:srgbClr val="7B2C2C"/>
                </a:solidFill>
                <a:latin typeface="Courier New" pitchFamily="49" charset="0"/>
              </a:rPr>
              <a:t>$ kill -9 PID</a:t>
            </a:r>
            <a:r>
              <a:rPr lang="en-US" altLang="en-US" sz="1500" dirty="0">
                <a:solidFill>
                  <a:srgbClr val="4A7C59"/>
                </a:solidFill>
                <a:latin typeface="Courier New" pitchFamily="49" charset="0"/>
              </a:rPr>
              <a:t>    # Linux: termină forțat procesul blocat</a:t>
            </a:r>
          </a:p>
          <a:p>
            <a:pPr marL="342900" indent="0">
              <a:buNone/>
            </a:pPr>
            <a:r>
              <a:rPr lang="en-US" altLang="en-US" sz="1500" dirty="0">
                <a:solidFill>
                  <a:srgbClr val="7B2C2C"/>
                </a:solidFill>
                <a:latin typeface="Courier New" pitchFamily="49" charset="0"/>
              </a:rPr>
              <a:t>PS&gt; Stop-Process -Id PID -Force</a:t>
            </a:r>
            <a:r>
              <a:rPr lang="en-US" altLang="en-US" sz="1500" dirty="0">
                <a:solidFill>
                  <a:srgbClr val="4A7C59"/>
                </a:solidFill>
                <a:latin typeface="Courier New" pitchFamily="49" charset="0"/>
              </a:rPr>
              <a:t>  # Windows PowerShell</a:t>
            </a:r>
          </a:p>
        </p:txBody>
      </p:sp>
    </p:spTree>
    <p:extLst>
      <p:ext uri="{BB962C8B-B14F-4D97-AF65-F5344CB8AC3E}">
        <p14:creationId xmlns:p14="http://schemas.microsoft.com/office/powerpoint/2010/main" val="1796418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sz="3000" b="1" dirty="0">
                <a:solidFill>
                  <a:srgbClr val="C00000"/>
                </a:solidFill>
                <a:latin typeface="Cambria" panose="02040503050406030204" pitchFamily="18" charset="0"/>
              </a:rPr>
              <a:t>Deadlock-uri în </a:t>
            </a:r>
            <a:r>
              <a:rPr lang="en-US" altLang="en-US" sz="3000" b="1" dirty="0">
                <a:solidFill>
                  <a:srgbClr val="C00000"/>
                </a:solidFill>
                <a:latin typeface="Cambria" panose="02040503050406030204" pitchFamily="18" charset="0"/>
              </a:rPr>
              <a:t>s</a:t>
            </a:r>
            <a:r>
              <a:rPr lang="ro-RO" altLang="en-US" sz="3000" b="1" dirty="0" err="1">
                <a:solidFill>
                  <a:srgbClr val="C00000"/>
                </a:solidFill>
                <a:latin typeface="Cambria" panose="02040503050406030204" pitchFamily="18" charset="0"/>
              </a:rPr>
              <a:t>isteme</a:t>
            </a:r>
            <a:r>
              <a:rPr lang="ro-RO" altLang="en-US" sz="3000" b="1" dirty="0">
                <a:solidFill>
                  <a:srgbClr val="C00000"/>
                </a:solidFill>
                <a:latin typeface="Cambria" panose="02040503050406030204" pitchFamily="18" charset="0"/>
              </a:rPr>
              <a:t> </a:t>
            </a:r>
            <a:r>
              <a:rPr lang="en-US" altLang="en-US" sz="3000" b="1" dirty="0">
                <a:solidFill>
                  <a:srgbClr val="C00000"/>
                </a:solidFill>
                <a:latin typeface="Cambria" panose="02040503050406030204" pitchFamily="18" charset="0"/>
              </a:rPr>
              <a:t>d</a:t>
            </a:r>
            <a:r>
              <a:rPr lang="ro-RO" altLang="en-US" sz="3000" b="1" dirty="0" err="1">
                <a:solidFill>
                  <a:srgbClr val="C00000"/>
                </a:solidFill>
                <a:latin typeface="Cambria" panose="02040503050406030204" pitchFamily="18" charset="0"/>
              </a:rPr>
              <a:t>istribuite</a:t>
            </a:r>
            <a:r>
              <a:rPr lang="ro-RO" altLang="en-US" sz="3000" b="1" dirty="0">
                <a:solidFill>
                  <a:srgbClr val="C00000"/>
                </a:solidFill>
                <a:latin typeface="Cambria" panose="02040503050406030204" pitchFamily="18" charset="0"/>
              </a:rPr>
              <a:t> și </a:t>
            </a:r>
            <a:r>
              <a:rPr lang="en-US" altLang="en-US" sz="3000" b="1" dirty="0">
                <a:solidFill>
                  <a:srgbClr val="C00000"/>
                </a:solidFill>
                <a:latin typeface="Cambria" panose="02040503050406030204" pitchFamily="18" charset="0"/>
              </a:rPr>
              <a:t>c</a:t>
            </a:r>
            <a:r>
              <a:rPr lang="ro-RO" altLang="en-US" sz="3000" b="1" dirty="0" err="1">
                <a:solidFill>
                  <a:srgbClr val="C00000"/>
                </a:solidFill>
                <a:latin typeface="Cambria" panose="02040503050406030204" pitchFamily="18" charset="0"/>
              </a:rPr>
              <a:t>loud</a:t>
            </a:r>
            <a:endParaRPr lang="ro-RO" altLang="en-US" sz="3000" b="1" dirty="0">
              <a:solidFill>
                <a:srgbClr val="C00000"/>
              </a:solidFill>
              <a:latin typeface="Cambria" panose="02040503050406030204" pitchFamily="18" charset="0"/>
            </a:endParaRPr>
          </a:p>
        </p:txBody>
      </p:sp>
      <p:sp>
        <p:nvSpPr>
          <p:cNvPr id="3" name="Content"/>
          <p:cNvSpPr>
            <a:spLocks noGrp="1"/>
          </p:cNvSpPr>
          <p:nvPr>
            <p:ph idx="1"/>
          </p:nvPr>
        </p:nvSpPr>
        <p:spPr>
          <a:xfrm>
            <a:off x="452846" y="1389653"/>
            <a:ext cx="8686800" cy="5440362"/>
          </a:xfrm>
        </p:spPr>
        <p:txBody>
          <a:bodyPr/>
          <a:lstStyle/>
          <a:p>
            <a:pPr marL="0" indent="0">
              <a:buNone/>
            </a:pPr>
            <a:r>
              <a:rPr lang="ro-RO" altLang="en-US" sz="1800" dirty="0">
                <a:latin typeface="Cambria" panose="02040503050406030204" pitchFamily="18" charset="0"/>
              </a:rPr>
              <a:t>Deadlock-urile devin </a:t>
            </a:r>
            <a:r>
              <a:rPr lang="ro-RO" altLang="en-US" sz="1800" b="1" dirty="0">
                <a:latin typeface="Cambria" panose="02040503050406030204" pitchFamily="18" charset="0"/>
              </a:rPr>
              <a:t>mult mai complexe</a:t>
            </a:r>
            <a:r>
              <a:rPr lang="ro-RO" altLang="en-US" sz="1800" dirty="0">
                <a:latin typeface="Cambria" panose="02040503050406030204" pitchFamily="18" charset="0"/>
              </a:rPr>
              <a:t> în sisteme distribuite deoarece nu există o stare globală centralizată:</a:t>
            </a:r>
          </a:p>
          <a:p>
            <a:pPr marL="0" indent="0">
              <a:buNone/>
            </a:pPr>
            <a:r>
              <a:rPr lang="ro-RO" altLang="en-US" sz="1800" b="1" dirty="0">
                <a:latin typeface="Cambria" panose="02040503050406030204" pitchFamily="18" charset="0"/>
              </a:rPr>
              <a:t>Tipuri de deadlock distribuit:</a:t>
            </a:r>
          </a:p>
          <a:p>
            <a:pPr marL="342900" indent="-342900">
              <a:buFont typeface="Arial" panose="020B0604020202020204" pitchFamily="34" charset="0"/>
              <a:buChar char="•"/>
            </a:pPr>
            <a:r>
              <a:rPr lang="ro-RO" altLang="en-US" sz="1800" b="1" dirty="0">
                <a:solidFill>
                  <a:srgbClr val="C00000"/>
                </a:solidFill>
                <a:latin typeface="Cambria" panose="02040503050406030204" pitchFamily="18" charset="0"/>
              </a:rPr>
              <a:t>Resource deadlock</a:t>
            </a:r>
            <a:r>
              <a:rPr lang="ro-RO" altLang="en-US" sz="1800" dirty="0">
                <a:latin typeface="Cambria" panose="02040503050406030204" pitchFamily="18" charset="0"/>
              </a:rPr>
              <a:t> – procese pe noduri diferite se blochează reciproc pe resurse</a:t>
            </a:r>
          </a:p>
          <a:p>
            <a:pPr marL="342900" indent="-342900">
              <a:buFont typeface="Arial" panose="020B0604020202020204" pitchFamily="34" charset="0"/>
              <a:buChar char="•"/>
            </a:pPr>
            <a:r>
              <a:rPr lang="ro-RO" altLang="en-US" sz="1800" b="1" dirty="0">
                <a:solidFill>
                  <a:srgbClr val="C00000"/>
                </a:solidFill>
                <a:latin typeface="Cambria" panose="02040503050406030204" pitchFamily="18" charset="0"/>
              </a:rPr>
              <a:t>Communication deadlock</a:t>
            </a:r>
            <a:r>
              <a:rPr lang="ro-RO" altLang="en-US" sz="1800" dirty="0">
                <a:latin typeface="Cambria" panose="02040503050406030204" pitchFamily="18" charset="0"/>
              </a:rPr>
              <a:t> – procese blocate așteptând mesaje de la altele</a:t>
            </a:r>
          </a:p>
          <a:p>
            <a:pPr marL="0" indent="0">
              <a:buNone/>
            </a:pPr>
            <a:r>
              <a:rPr lang="ro-RO" altLang="en-US" sz="1800" b="1" dirty="0">
                <a:latin typeface="Cambria" panose="02040503050406030204" pitchFamily="18" charset="0"/>
              </a:rPr>
              <a:t>Exemple:</a:t>
            </a:r>
          </a:p>
          <a:p>
            <a:pPr marL="342900" indent="-342900">
              <a:buFont typeface="Arial" panose="020B0604020202020204" pitchFamily="34" charset="0"/>
              <a:buChar char="•"/>
            </a:pPr>
            <a:r>
              <a:rPr lang="ro-RO" altLang="en-US" sz="1800" b="1" dirty="0">
                <a:latin typeface="Cambria" panose="02040503050406030204" pitchFamily="18" charset="0"/>
              </a:rPr>
              <a:t>Microservicii</a:t>
            </a:r>
            <a:r>
              <a:rPr lang="ro-RO" altLang="en-US" sz="1800" dirty="0">
                <a:latin typeface="Cambria" panose="02040503050406030204" pitchFamily="18" charset="0"/>
              </a:rPr>
              <a:t> – Service A apelează B care apelează A (deadlock circular în HTTP/gRPC)</a:t>
            </a:r>
          </a:p>
          <a:p>
            <a:pPr marL="342900" indent="-342900">
              <a:buFont typeface="Arial" panose="020B0604020202020204" pitchFamily="34" charset="0"/>
              <a:buChar char="•"/>
            </a:pPr>
            <a:r>
              <a:rPr lang="ro-RO" altLang="en-US" sz="1800" b="1" dirty="0">
                <a:latin typeface="Cambria" panose="02040503050406030204" pitchFamily="18" charset="0"/>
              </a:rPr>
              <a:t>Kubernetes</a:t>
            </a:r>
            <a:r>
              <a:rPr lang="ro-RO" altLang="en-US" sz="1800" dirty="0">
                <a:latin typeface="Cambria" panose="02040503050406030204" pitchFamily="18" charset="0"/>
              </a:rPr>
              <a:t> – Pod-uri care se blochează așteptând PersistentVolume ocupat de alt pod</a:t>
            </a:r>
          </a:p>
          <a:p>
            <a:pPr marL="342900" indent="-342900">
              <a:buFont typeface="Arial" panose="020B0604020202020204" pitchFamily="34" charset="0"/>
              <a:buChar char="•"/>
            </a:pPr>
            <a:r>
              <a:rPr lang="ro-RO" altLang="en-US" sz="1800" b="1" dirty="0">
                <a:latin typeface="Cambria" panose="02040503050406030204" pitchFamily="18" charset="0"/>
              </a:rPr>
              <a:t>Baze de date distribuite</a:t>
            </a:r>
            <a:r>
              <a:rPr lang="ro-RO" altLang="en-US" sz="1800" dirty="0">
                <a:latin typeface="Cambria" panose="02040503050406030204" pitchFamily="18" charset="0"/>
              </a:rPr>
              <a:t> – transacții cross-shard (ex: CockroachDB, Spanner)</a:t>
            </a:r>
          </a:p>
          <a:p>
            <a:pPr marL="0" indent="0">
              <a:buNone/>
            </a:pPr>
            <a:r>
              <a:rPr lang="ro-RO" altLang="en-US" sz="1800" b="1" dirty="0">
                <a:latin typeface="Cambria" panose="02040503050406030204" pitchFamily="18" charset="0"/>
              </a:rPr>
              <a:t>Soluții moderne:</a:t>
            </a:r>
          </a:p>
          <a:p>
            <a:pPr marL="342900" indent="-342900">
              <a:buFont typeface="Arial" panose="020B0604020202020204" pitchFamily="34" charset="0"/>
              <a:buChar char="•"/>
            </a:pPr>
            <a:r>
              <a:rPr lang="ro-RO" altLang="en-US" sz="1800" b="1" dirty="0">
                <a:latin typeface="Cambria" panose="02040503050406030204" pitchFamily="18" charset="0"/>
              </a:rPr>
              <a:t>Timeouts și Circuit Breaker</a:t>
            </a:r>
            <a:r>
              <a:rPr lang="ro-RO" altLang="en-US" sz="1800" dirty="0">
                <a:latin typeface="Cambria" panose="02040503050406030204" pitchFamily="18" charset="0"/>
              </a:rPr>
              <a:t> (Hystrix, Resilience4j) → dacă nu răspunde în N ms, eșuează elegant</a:t>
            </a:r>
          </a:p>
          <a:p>
            <a:pPr marL="342900" indent="-342900">
              <a:buFont typeface="Arial" panose="020B0604020202020204" pitchFamily="34" charset="0"/>
              <a:buChar char="•"/>
            </a:pPr>
            <a:r>
              <a:rPr lang="ro-RO" altLang="en-US" sz="1800" b="1" dirty="0">
                <a:latin typeface="Cambria" panose="02040503050406030204" pitchFamily="18" charset="0"/>
              </a:rPr>
              <a:t>Saga Pattern</a:t>
            </a:r>
            <a:r>
              <a:rPr lang="ro-RO" altLang="en-US" sz="1800" dirty="0">
                <a:latin typeface="Cambria" panose="02040503050406030204" pitchFamily="18" charset="0"/>
              </a:rPr>
              <a:t> – tranzacții distribuite prin compensații în loc de lock-uri globale</a:t>
            </a:r>
          </a:p>
          <a:p>
            <a:pPr marL="342900" indent="-342900">
              <a:buFont typeface="Arial" panose="020B0604020202020204" pitchFamily="34" charset="0"/>
              <a:buChar char="•"/>
            </a:pPr>
            <a:r>
              <a:rPr lang="ro-RO" altLang="en-US" sz="1800" b="1" dirty="0">
                <a:latin typeface="Cambria" panose="02040503050406030204" pitchFamily="18" charset="0"/>
              </a:rPr>
              <a:t>Lock-free data structures</a:t>
            </a:r>
            <a:r>
              <a:rPr lang="ro-RO" altLang="en-US" sz="1800" dirty="0">
                <a:latin typeface="Cambria" panose="02040503050406030204" pitchFamily="18" charset="0"/>
              </a:rPr>
              <a:t> – CAS (Compare-And-Swap) în loc de mutexuri</a:t>
            </a:r>
          </a:p>
        </p:txBody>
      </p:sp>
    </p:spTree>
    <p:extLst>
      <p:ext uri="{BB962C8B-B14F-4D97-AF65-F5344CB8AC3E}">
        <p14:creationId xmlns:p14="http://schemas.microsoft.com/office/powerpoint/2010/main" val="3833877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sz="3000" b="1" dirty="0">
                <a:solidFill>
                  <a:srgbClr val="C00000"/>
                </a:solidFill>
                <a:latin typeface="Cambria" panose="02040503050406030204" pitchFamily="18" charset="0"/>
              </a:rPr>
              <a:t>Detectare </a:t>
            </a:r>
            <a:r>
              <a:rPr lang="ro-RO" altLang="en-US" sz="3000" b="1" dirty="0" err="1">
                <a:solidFill>
                  <a:srgbClr val="C00000"/>
                </a:solidFill>
                <a:latin typeface="Cambria" panose="02040503050406030204" pitchFamily="18" charset="0"/>
              </a:rPr>
              <a:t>deadlock</a:t>
            </a:r>
            <a:r>
              <a:rPr lang="ro-RO" altLang="en-US" sz="3000" b="1" dirty="0">
                <a:solidFill>
                  <a:srgbClr val="C00000"/>
                </a:solidFill>
                <a:latin typeface="Cambria" panose="02040503050406030204" pitchFamily="18" charset="0"/>
              </a:rPr>
              <a:t>-uri – Linux</a:t>
            </a:r>
          </a:p>
        </p:txBody>
      </p:sp>
      <p:sp>
        <p:nvSpPr>
          <p:cNvPr id="3" name="Content"/>
          <p:cNvSpPr>
            <a:spLocks noGrp="1"/>
          </p:cNvSpPr>
          <p:nvPr>
            <p:ph idx="1"/>
          </p:nvPr>
        </p:nvSpPr>
        <p:spPr>
          <a:xfrm>
            <a:off x="457200" y="1143000"/>
            <a:ext cx="8610600" cy="4720338"/>
          </a:xfrm>
        </p:spPr>
        <p:txBody>
          <a:bodyPr/>
          <a:lstStyle/>
          <a:p>
            <a:pPr marL="0" indent="0">
              <a:buNone/>
            </a:pPr>
            <a:r>
              <a:rPr lang="ro-RO" altLang="en-US" sz="1800" b="1" dirty="0">
                <a:latin typeface="Cambria" panose="02040503050406030204" pitchFamily="18" charset="0"/>
              </a:rPr>
              <a:t>Linux oferă mai multe instrumente pentru detectarea blocajelor</a:t>
            </a:r>
          </a:p>
          <a:p>
            <a:pPr marL="0" indent="0">
              <a:buNone/>
            </a:pPr>
            <a:r>
              <a:rPr lang="ro-RO" altLang="en-US" sz="1800" b="1" dirty="0" err="1">
                <a:latin typeface="Cambria" panose="02040503050406030204" pitchFamily="18" charset="0"/>
              </a:rPr>
              <a:t>lockdep</a:t>
            </a:r>
            <a:r>
              <a:rPr lang="ro-RO" altLang="en-US" sz="1800" b="1" dirty="0">
                <a:latin typeface="Cambria" panose="02040503050406030204" pitchFamily="18" charset="0"/>
              </a:rPr>
              <a:t> – detectorul de </a:t>
            </a:r>
            <a:r>
              <a:rPr lang="ro-RO" altLang="en-US" sz="1800" b="1" dirty="0" err="1">
                <a:latin typeface="Cambria" panose="02040503050406030204" pitchFamily="18" charset="0"/>
              </a:rPr>
              <a:t>deadlock</a:t>
            </a:r>
            <a:r>
              <a:rPr lang="ro-RO" altLang="en-US" sz="1800" b="1" dirty="0">
                <a:latin typeface="Cambria" panose="02040503050406030204" pitchFamily="18" charset="0"/>
              </a:rPr>
              <a:t>-uri din </a:t>
            </a:r>
            <a:r>
              <a:rPr lang="ro-RO" altLang="en-US" sz="1800" b="1" dirty="0" err="1">
                <a:latin typeface="Cambria" panose="02040503050406030204" pitchFamily="18" charset="0"/>
              </a:rPr>
              <a:t>kernel</a:t>
            </a:r>
            <a:r>
              <a:rPr lang="ro-RO" altLang="en-US" sz="1800" b="1" dirty="0">
                <a:latin typeface="Cambria" panose="02040503050406030204" pitchFamily="18" charset="0"/>
              </a:rPr>
              <a:t>:</a:t>
            </a:r>
          </a:p>
          <a:p>
            <a:pPr marL="342900" indent="0">
              <a:buNone/>
            </a:pPr>
            <a:r>
              <a:rPr lang="en-US" altLang="en-US" sz="1500" dirty="0">
                <a:solidFill>
                  <a:srgbClr val="7B2C2C"/>
                </a:solidFill>
                <a:latin typeface="Courier New" pitchFamily="49" charset="0"/>
              </a:rPr>
              <a:t># Activare în kernel config:</a:t>
            </a:r>
          </a:p>
          <a:p>
            <a:pPr marL="342900" indent="0">
              <a:buNone/>
            </a:pPr>
            <a:r>
              <a:rPr lang="en-US" altLang="en-US" sz="1500" dirty="0">
                <a:solidFill>
                  <a:srgbClr val="7B2C2C"/>
                </a:solidFill>
                <a:latin typeface="Courier New" pitchFamily="49" charset="0"/>
              </a:rPr>
              <a:t>CONFIG_LOCKDEP=y</a:t>
            </a:r>
          </a:p>
          <a:p>
            <a:pPr marL="342900" indent="0">
              <a:buNone/>
            </a:pPr>
            <a:r>
              <a:rPr lang="en-US" altLang="en-US" sz="1500" dirty="0">
                <a:solidFill>
                  <a:srgbClr val="7B2C2C"/>
                </a:solidFill>
                <a:latin typeface="Courier New" pitchFamily="49" charset="0"/>
              </a:rPr>
              <a:t>CONFIG_DEBUG_LOCK_ALLOC=y</a:t>
            </a:r>
          </a:p>
          <a:p>
            <a:pPr marL="342900" indent="0">
              <a:buNone/>
            </a:pPr>
            <a:r>
              <a:rPr lang="en-US" altLang="en-US" sz="1500" dirty="0">
                <a:solidFill>
                  <a:srgbClr val="7B2C2C"/>
                </a:solidFill>
                <a:latin typeface="Courier New" pitchFamily="49" charset="0"/>
              </a:rPr>
              <a:t># Deadlock-urile detectate apar în dmesg:</a:t>
            </a:r>
          </a:p>
          <a:p>
            <a:pPr marL="342900" indent="0">
              <a:buNone/>
            </a:pPr>
            <a:r>
              <a:rPr lang="en-US" altLang="en-US" sz="1500" dirty="0">
                <a:solidFill>
                  <a:srgbClr val="7B2C2C"/>
                </a:solidFill>
                <a:latin typeface="Courier New" pitchFamily="49" charset="0"/>
              </a:rPr>
              <a:t>$ dmesg | grep -i 'deadlock\|circular'</a:t>
            </a:r>
          </a:p>
          <a:p>
            <a:pPr marL="0" indent="0">
              <a:buNone/>
            </a:pPr>
            <a:r>
              <a:rPr lang="ro-RO" altLang="en-US" sz="1800" b="1" dirty="0">
                <a:latin typeface="Cambria" panose="02040503050406030204" pitchFamily="18" charset="0"/>
              </a:rPr>
              <a:t>Detectare procese blocate:</a:t>
            </a:r>
          </a:p>
          <a:p>
            <a:pPr marL="342900" indent="0">
              <a:buNone/>
            </a:pPr>
            <a:r>
              <a:rPr lang="en-US" altLang="en-US" sz="1500" dirty="0">
                <a:solidFill>
                  <a:srgbClr val="7B2C2C"/>
                </a:solidFill>
                <a:latin typeface="Courier New" pitchFamily="49" charset="0"/>
              </a:rPr>
              <a:t># Procese în stare D (uninterruptible sleep = adesea blocate pe I/O/lock)</a:t>
            </a:r>
          </a:p>
          <a:p>
            <a:pPr marL="342900" indent="0">
              <a:buNone/>
            </a:pPr>
            <a:r>
              <a:rPr lang="en-US" altLang="en-US" sz="1500" dirty="0">
                <a:solidFill>
                  <a:srgbClr val="7B2C2C"/>
                </a:solidFill>
                <a:latin typeface="Courier New" pitchFamily="49" charset="0"/>
              </a:rPr>
              <a:t>$ ps aux | awk '$8 == "D"'</a:t>
            </a:r>
          </a:p>
          <a:p>
            <a:pPr marL="342900" indent="0">
              <a:buNone/>
            </a:pPr>
            <a:r>
              <a:rPr lang="en-US" altLang="en-US" sz="1500" dirty="0">
                <a:solidFill>
                  <a:srgbClr val="7B2C2C"/>
                </a:solidFill>
                <a:latin typeface="Courier New" pitchFamily="49" charset="0"/>
              </a:rPr>
              <a:t>$ cat /proc/PID/wchan  # ce syscall așteaptă procesul</a:t>
            </a:r>
          </a:p>
          <a:p>
            <a:pPr marL="342900" indent="0">
              <a:buNone/>
            </a:pPr>
            <a:r>
              <a:rPr lang="en-US" altLang="en-US" sz="1500" dirty="0">
                <a:solidFill>
                  <a:srgbClr val="7B2C2C"/>
                </a:solidFill>
                <a:latin typeface="Courier New" pitchFamily="49" charset="0"/>
              </a:rPr>
              <a:t>$ cat /proc/PID/status | grep State</a:t>
            </a:r>
          </a:p>
          <a:p>
            <a:pPr marL="0" indent="0">
              <a:buNone/>
            </a:pPr>
            <a:r>
              <a:rPr lang="ro-RO" altLang="en-US" sz="1800" b="1" dirty="0">
                <a:latin typeface="Cambria" panose="02040503050406030204" pitchFamily="18" charset="0"/>
              </a:rPr>
              <a:t>Vizualizare lock-uri kernel:</a:t>
            </a:r>
          </a:p>
          <a:p>
            <a:pPr marL="342900" indent="0">
              <a:buNone/>
            </a:pPr>
            <a:r>
              <a:rPr lang="en-US" altLang="en-US" sz="1500" dirty="0">
                <a:solidFill>
                  <a:srgbClr val="7B2C2C"/>
                </a:solidFill>
                <a:latin typeface="Courier New" pitchFamily="49" charset="0"/>
              </a:rPr>
              <a:t>$ cat /proc/lockdep_stats</a:t>
            </a:r>
          </a:p>
          <a:p>
            <a:pPr marL="342900" indent="0">
              <a:buNone/>
            </a:pPr>
            <a:r>
              <a:rPr lang="en-US" altLang="en-US" sz="1500" dirty="0">
                <a:solidFill>
                  <a:srgbClr val="7B2C2C"/>
                </a:solidFill>
                <a:latin typeface="Courier New" pitchFamily="49" charset="0"/>
              </a:rPr>
              <a:t>$ cat /proc/lock_stat</a:t>
            </a:r>
          </a:p>
          <a:p>
            <a:pPr marL="0" indent="0">
              <a:buNone/>
            </a:pPr>
            <a:r>
              <a:rPr lang="ro-RO" altLang="en-US" sz="1800" dirty="0" err="1">
                <a:latin typeface="Cambria" panose="02040503050406030204" pitchFamily="18" charset="0"/>
              </a:rPr>
              <a:t>Tool</a:t>
            </a:r>
            <a:r>
              <a:rPr lang="ro-RO" altLang="en-US" sz="1800" dirty="0">
                <a:latin typeface="Cambria" panose="02040503050406030204" pitchFamily="18" charset="0"/>
              </a:rPr>
              <a:t> modern – </a:t>
            </a:r>
            <a:r>
              <a:rPr lang="ro-RO" altLang="en-US" sz="1800" b="1" dirty="0" err="1">
                <a:latin typeface="Cambria" panose="02040503050406030204" pitchFamily="18" charset="0"/>
              </a:rPr>
              <a:t>perf</a:t>
            </a:r>
            <a:r>
              <a:rPr lang="en-US" altLang="en-US" sz="1800" b="1" dirty="0">
                <a:latin typeface="Cambria" panose="02040503050406030204" pitchFamily="18" charset="0"/>
              </a:rPr>
              <a:t> </a:t>
            </a:r>
            <a:r>
              <a:rPr lang="en-US" altLang="en-US" sz="1800" dirty="0">
                <a:latin typeface="Cambria" panose="02040503050406030204" pitchFamily="18" charset="0"/>
              </a:rPr>
              <a:t>(</a:t>
            </a:r>
            <a:r>
              <a:rPr lang="ro-RO" sz="1800" dirty="0"/>
              <a:t>Performance </a:t>
            </a:r>
            <a:r>
              <a:rPr lang="ro-RO" sz="1800" dirty="0" err="1"/>
              <a:t>Counters</a:t>
            </a:r>
            <a:r>
              <a:rPr lang="ro-RO" sz="1800" dirty="0"/>
              <a:t> for Linux)</a:t>
            </a:r>
            <a:r>
              <a:rPr lang="en-US" altLang="en-US" sz="1800" dirty="0">
                <a:latin typeface="Cambria" panose="02040503050406030204" pitchFamily="18" charset="0"/>
              </a:rPr>
              <a:t>)</a:t>
            </a:r>
            <a:r>
              <a:rPr lang="ro-RO" altLang="en-US" sz="1800" dirty="0">
                <a:latin typeface="Cambria" panose="02040503050406030204" pitchFamily="18" charset="0"/>
              </a:rPr>
              <a:t>:</a:t>
            </a:r>
          </a:p>
          <a:p>
            <a:pPr marL="342900" indent="0">
              <a:buNone/>
            </a:pPr>
            <a:r>
              <a:rPr lang="en-US" altLang="en-US" sz="1500" dirty="0">
                <a:solidFill>
                  <a:srgbClr val="7B2C2C"/>
                </a:solidFill>
                <a:latin typeface="Courier New" pitchFamily="49" charset="0"/>
              </a:rPr>
              <a:t>$ perf lock record -a -- sleep 5</a:t>
            </a:r>
          </a:p>
          <a:p>
            <a:pPr marL="342900" indent="0">
              <a:buNone/>
            </a:pPr>
            <a:r>
              <a:rPr lang="en-US" altLang="en-US" sz="1500" dirty="0">
                <a:solidFill>
                  <a:srgbClr val="7B2C2C"/>
                </a:solidFill>
                <a:latin typeface="Courier New" pitchFamily="49" charset="0"/>
              </a:rPr>
              <a:t>$ perf lock report</a:t>
            </a:r>
          </a:p>
        </p:txBody>
      </p:sp>
    </p:spTree>
    <p:extLst>
      <p:ext uri="{BB962C8B-B14F-4D97-AF65-F5344CB8AC3E}">
        <p14:creationId xmlns:p14="http://schemas.microsoft.com/office/powerpoint/2010/main" val="32877535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AB8F87D-6811-42F9-BC9D-5D0FFCAF7DB9}" type="slidenum">
              <a:rPr lang="en-US" altLang="en-US" sz="1600" smtClean="0">
                <a:latin typeface="Cambria" pitchFamily="18" charset="0"/>
              </a:rPr>
              <a:pPr eaLnBrk="1" hangingPunct="1">
                <a:spcBef>
                  <a:spcPct val="0"/>
                </a:spcBef>
                <a:buFontTx/>
                <a:buNone/>
              </a:pPr>
              <a:t>16</a:t>
            </a:fld>
            <a:endParaRPr lang="en-US" altLang="en-US" sz="1600">
              <a:latin typeface="Cambria" pitchFamily="18" charset="0"/>
            </a:endParaRPr>
          </a:p>
        </p:txBody>
      </p:sp>
      <p:sp>
        <p:nvSpPr>
          <p:cNvPr id="13315" name="Rectangle 2"/>
          <p:cNvSpPr>
            <a:spLocks noGrp="1" noChangeArrowheads="1"/>
          </p:cNvSpPr>
          <p:nvPr>
            <p:ph type="body" idx="1"/>
          </p:nvPr>
        </p:nvSpPr>
        <p:spPr>
          <a:xfrm>
            <a:off x="152400" y="990600"/>
            <a:ext cx="8915400" cy="4495800"/>
          </a:xfrm>
        </p:spPr>
        <p:txBody>
          <a:bodyPr/>
          <a:lstStyle/>
          <a:p>
            <a:pPr marL="0" indent="0" algn="just" eaLnBrk="1" hangingPunct="1">
              <a:lnSpc>
                <a:spcPct val="90000"/>
              </a:lnSpc>
              <a:buFontTx/>
              <a:buNone/>
              <a:defRPr/>
            </a:pPr>
            <a:endParaRPr lang="en-US" altLang="en-US" sz="2200" dirty="0">
              <a:latin typeface="Cambria" panose="02040503050406030204" pitchFamily="18" charset="0"/>
              <a:cs typeface="Times New Roman" pitchFamily="18" charset="0"/>
            </a:endParaRPr>
          </a:p>
          <a:p>
            <a:pPr marL="0" indent="0" algn="just" eaLnBrk="1" hangingPunct="1">
              <a:lnSpc>
                <a:spcPct val="90000"/>
              </a:lnSpc>
              <a:buFontTx/>
              <a:buNone/>
              <a:defRPr/>
            </a:pPr>
            <a:r>
              <a:rPr lang="ro-RO" altLang="en-US" sz="2200" dirty="0">
                <a:latin typeface="Cambria" panose="02040503050406030204" pitchFamily="18" charset="0"/>
                <a:cs typeface="Times New Roman" pitchFamily="18" charset="0"/>
              </a:rPr>
              <a:t>În lumea </a:t>
            </a:r>
            <a:r>
              <a:rPr lang="en-US" altLang="en-US" sz="2200" dirty="0">
                <a:latin typeface="Cambria" panose="02040503050406030204" pitchFamily="18" charset="0"/>
                <a:cs typeface="Times New Roman" pitchFamily="18" charset="0"/>
              </a:rPr>
              <a:t>UNIX</a:t>
            </a:r>
            <a:r>
              <a:rPr lang="ro-RO" altLang="en-US" sz="2200" dirty="0">
                <a:latin typeface="Cambria" panose="02040503050406030204" pitchFamily="18" charset="0"/>
                <a:cs typeface="Times New Roman" pitchFamily="18" charset="0"/>
              </a:rPr>
              <a:t>/Linux</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există</a:t>
            </a:r>
            <a:r>
              <a:rPr lang="en-US" altLang="en-US" sz="2200" dirty="0">
                <a:latin typeface="Cambria" panose="02040503050406030204" pitchFamily="18" charset="0"/>
                <a:cs typeface="Times New Roman" pitchFamily="18" charset="0"/>
              </a:rPr>
              <a:t> mai </a:t>
            </a:r>
            <a:r>
              <a:rPr lang="ro-RO" altLang="en-US" sz="2200" dirty="0">
                <a:latin typeface="Cambria" panose="02040503050406030204" pitchFamily="18" charset="0"/>
                <a:cs typeface="Times New Roman" pitchFamily="18" charset="0"/>
              </a:rPr>
              <a:t>multe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mecanisme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pentru</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comunicarea</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și</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sincronizarea</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între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procese</a:t>
            </a:r>
            <a:r>
              <a:rPr lang="en-US" altLang="en-US" sz="2200" dirty="0">
                <a:latin typeface="Cambria" panose="02040503050406030204" pitchFamily="18" charset="0"/>
                <a:cs typeface="Times New Roman" pitchFamily="18" charset="0"/>
              </a:rPr>
              <a:t>:</a:t>
            </a:r>
          </a:p>
          <a:p>
            <a:pPr marL="2057400" lvl="1" indent="-1600200" algn="just" eaLnBrk="1" hangingPunct="1">
              <a:lnSpc>
                <a:spcPct val="90000"/>
              </a:lnSpc>
              <a:buFontTx/>
              <a:buNone/>
              <a:defRPr/>
            </a:pPr>
            <a:endParaRPr lang="en-US" altLang="en-US" sz="2200" b="1" dirty="0">
              <a:latin typeface="Cambria" panose="02040503050406030204" pitchFamily="18" charset="0"/>
              <a:cs typeface="Times New Roman" pitchFamily="18" charset="0"/>
            </a:endParaRPr>
          </a:p>
          <a:p>
            <a:pPr marL="0" indent="0" algn="just" eaLnBrk="1" hangingPunct="1">
              <a:lnSpc>
                <a:spcPct val="90000"/>
              </a:lnSpc>
              <a:defRPr/>
            </a:pPr>
            <a:r>
              <a:rPr lang="en-US" altLang="en-US" sz="2200" b="1" dirty="0">
                <a:latin typeface="Cambria" panose="02040503050406030204" pitchFamily="18" charset="0"/>
                <a:cs typeface="Times New Roman" pitchFamily="18" charset="0"/>
              </a:rPr>
              <a:t> Pipes</a:t>
            </a:r>
            <a:r>
              <a:rPr lang="en-US" altLang="en-US" sz="2200" dirty="0">
                <a:latin typeface="Cambria" panose="02040503050406030204" pitchFamily="18" charset="0"/>
                <a:cs typeface="Times New Roman" pitchFamily="18" charset="0"/>
              </a:rPr>
              <a:t> 	</a:t>
            </a:r>
            <a:endParaRPr lang="en-US" altLang="en-US" sz="2200" b="1" dirty="0">
              <a:latin typeface="Cambria" panose="02040503050406030204" pitchFamily="18" charset="0"/>
              <a:cs typeface="Times New Roman" pitchFamily="18" charset="0"/>
            </a:endParaRPr>
          </a:p>
          <a:p>
            <a:pPr marL="0" indent="0" algn="just" eaLnBrk="1" hangingPunct="1">
              <a:lnSpc>
                <a:spcPct val="90000"/>
              </a:lnSpc>
              <a:defRPr/>
            </a:pPr>
            <a:r>
              <a:rPr lang="en-US" altLang="en-US" sz="2200" b="1" dirty="0">
                <a:latin typeface="Cambria" panose="02040503050406030204" pitchFamily="18" charset="0"/>
                <a:cs typeface="Times New Roman" pitchFamily="18" charset="0"/>
              </a:rPr>
              <a:t> </a:t>
            </a:r>
            <a:r>
              <a:rPr lang="ro-RO" altLang="en-US" sz="2200" b="1" dirty="0">
                <a:latin typeface="Cambria" panose="02040503050406030204" pitchFamily="18" charset="0"/>
                <a:cs typeface="Times New Roman" pitchFamily="18" charset="0"/>
              </a:rPr>
              <a:t>Mesaje</a:t>
            </a:r>
            <a:r>
              <a:rPr lang="en-US" altLang="en-US" sz="2200" dirty="0">
                <a:latin typeface="Cambria" panose="02040503050406030204" pitchFamily="18" charset="0"/>
                <a:cs typeface="Times New Roman" pitchFamily="18" charset="0"/>
              </a:rPr>
              <a:t> </a:t>
            </a:r>
          </a:p>
          <a:p>
            <a:pPr marL="0" indent="0" algn="just" eaLnBrk="1" hangingPunct="1">
              <a:lnSpc>
                <a:spcPct val="90000"/>
              </a:lnSpc>
              <a:defRPr/>
            </a:pPr>
            <a:r>
              <a:rPr lang="en-US" altLang="en-US" sz="2200" b="1" dirty="0">
                <a:latin typeface="Cambria" panose="02040503050406030204" pitchFamily="18" charset="0"/>
                <a:cs typeface="Times New Roman" pitchFamily="18" charset="0"/>
              </a:rPr>
              <a:t> </a:t>
            </a:r>
            <a:r>
              <a:rPr lang="ro-RO" altLang="en-US" sz="2200" b="1" dirty="0">
                <a:latin typeface="Cambria" panose="02040503050406030204" pitchFamily="18" charset="0"/>
                <a:cs typeface="Times New Roman" pitchFamily="18" charset="0"/>
              </a:rPr>
              <a:t>Memorie</a:t>
            </a:r>
            <a:r>
              <a:rPr lang="en-US" altLang="en-US" sz="2200" b="1" dirty="0">
                <a:latin typeface="Cambria" panose="02040503050406030204" pitchFamily="18" charset="0"/>
                <a:cs typeface="Times New Roman" pitchFamily="18" charset="0"/>
              </a:rPr>
              <a:t> </a:t>
            </a:r>
            <a:r>
              <a:rPr lang="ro-RO" altLang="en-US" sz="2200" b="1" dirty="0">
                <a:latin typeface="Cambria" panose="02040503050406030204" pitchFamily="18" charset="0"/>
                <a:cs typeface="Times New Roman" pitchFamily="18" charset="0"/>
              </a:rPr>
              <a:t>partajată</a:t>
            </a:r>
            <a:r>
              <a:rPr lang="en-US" altLang="en-US" sz="2200" dirty="0">
                <a:latin typeface="Cambria" panose="02040503050406030204" pitchFamily="18" charset="0"/>
                <a:cs typeface="Times New Roman" pitchFamily="18" charset="0"/>
              </a:rPr>
              <a:t>	</a:t>
            </a:r>
          </a:p>
          <a:p>
            <a:pPr marL="0" indent="0" algn="just" eaLnBrk="1" hangingPunct="1">
              <a:lnSpc>
                <a:spcPct val="90000"/>
              </a:lnSpc>
              <a:defRPr/>
            </a:pPr>
            <a:r>
              <a:rPr lang="en-US" altLang="en-US" sz="2200" b="1" dirty="0">
                <a:latin typeface="Cambria" panose="02040503050406030204" pitchFamily="18" charset="0"/>
                <a:cs typeface="Times New Roman" pitchFamily="18" charset="0"/>
              </a:rPr>
              <a:t> </a:t>
            </a:r>
            <a:r>
              <a:rPr lang="ro-RO" altLang="en-US" sz="2200" b="1" dirty="0">
                <a:latin typeface="Cambria" panose="02040503050406030204" pitchFamily="18" charset="0"/>
                <a:cs typeface="Times New Roman" pitchFamily="18" charset="0"/>
              </a:rPr>
              <a:t>Semafoare</a:t>
            </a:r>
            <a:r>
              <a:rPr lang="en-US" altLang="en-US" sz="2200" dirty="0">
                <a:latin typeface="Cambria" panose="02040503050406030204" pitchFamily="18" charset="0"/>
                <a:cs typeface="Times New Roman" pitchFamily="18" charset="0"/>
              </a:rPr>
              <a:t> </a:t>
            </a:r>
          </a:p>
          <a:p>
            <a:pPr marL="0" indent="0" algn="just" eaLnBrk="1" hangingPunct="1">
              <a:lnSpc>
                <a:spcPct val="90000"/>
              </a:lnSpc>
              <a:defRPr/>
            </a:pPr>
            <a:r>
              <a:rPr lang="en-US" altLang="en-US" sz="2200" b="1" dirty="0">
                <a:latin typeface="Cambria" panose="02040503050406030204" pitchFamily="18" charset="0"/>
                <a:cs typeface="Times New Roman" pitchFamily="18" charset="0"/>
              </a:rPr>
              <a:t> </a:t>
            </a:r>
            <a:r>
              <a:rPr lang="ro-RO" altLang="en-US" sz="2200" b="1" dirty="0">
                <a:latin typeface="Cambria" panose="02040503050406030204" pitchFamily="18" charset="0"/>
                <a:cs typeface="Times New Roman" pitchFamily="18" charset="0"/>
              </a:rPr>
              <a:t>Semnale</a:t>
            </a:r>
            <a:r>
              <a:rPr lang="en-US" altLang="en-US" sz="2200" b="1" dirty="0">
                <a:latin typeface="Cambria" panose="02040503050406030204" pitchFamily="18" charset="0"/>
                <a:cs typeface="Times New Roman" pitchFamily="18" charset="0"/>
              </a:rPr>
              <a:t> 	</a:t>
            </a:r>
          </a:p>
          <a:p>
            <a:pPr marL="2057400" lvl="1" indent="-1600200" algn="just" eaLnBrk="1" hangingPunct="1">
              <a:lnSpc>
                <a:spcPct val="90000"/>
              </a:lnSpc>
              <a:buFontTx/>
              <a:buNone/>
              <a:defRPr/>
            </a:pPr>
            <a:endParaRPr lang="en-US" altLang="en-US" sz="2000" b="1" dirty="0">
              <a:latin typeface="Cambria" panose="02040503050406030204" pitchFamily="18" charset="0"/>
              <a:cs typeface="Times New Roman" pitchFamily="18" charset="0"/>
            </a:endParaRPr>
          </a:p>
        </p:txBody>
      </p:sp>
      <p:sp>
        <p:nvSpPr>
          <p:cNvPr id="13316" name="Text Box 3"/>
          <p:cNvSpPr txBox="1">
            <a:spLocks noChangeArrowheads="1"/>
          </p:cNvSpPr>
          <p:nvPr/>
        </p:nvSpPr>
        <p:spPr bwMode="auto">
          <a:xfrm>
            <a:off x="990600" y="196850"/>
            <a:ext cx="7543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dirty="0">
                <a:solidFill>
                  <a:srgbClr val="FF0000"/>
                </a:solidFill>
                <a:latin typeface="Cambria" pitchFamily="18" charset="0"/>
              </a:rPr>
              <a:t>Mecanisme</a:t>
            </a:r>
            <a:r>
              <a:rPr lang="en-US" altLang="en-US" sz="2800" b="1" dirty="0">
                <a:solidFill>
                  <a:srgbClr val="FF0000"/>
                </a:solidFill>
                <a:latin typeface="Cambria" pitchFamily="18" charset="0"/>
              </a:rPr>
              <a:t> de </a:t>
            </a:r>
            <a:r>
              <a:rPr lang="ro-RO" altLang="en-US" sz="2800" b="1" dirty="0">
                <a:solidFill>
                  <a:srgbClr val="FF0000"/>
                </a:solidFill>
                <a:latin typeface="Cambria" pitchFamily="18" charset="0"/>
              </a:rPr>
              <a:t>concurență</a:t>
            </a:r>
            <a:r>
              <a:rPr lang="en-US" altLang="en-US" sz="2800" b="1" dirty="0">
                <a:solidFill>
                  <a:srgbClr val="FF0000"/>
                </a:solidFill>
                <a:latin typeface="Cambria" pitchFamily="18" charset="0"/>
              </a:rPr>
              <a:t> a </a:t>
            </a:r>
            <a:r>
              <a:rPr lang="ro-RO" altLang="en-US" sz="2800" b="1" dirty="0">
                <a:solidFill>
                  <a:srgbClr val="FF0000"/>
                </a:solidFill>
                <a:latin typeface="Cambria" pitchFamily="18" charset="0"/>
              </a:rPr>
              <a:t>proceselor</a:t>
            </a:r>
            <a:r>
              <a:rPr lang="en-US" altLang="en-US" sz="2800" b="1" dirty="0">
                <a:solidFill>
                  <a:srgbClr val="FF0000"/>
                </a:solidFill>
                <a:latin typeface="Cambria" pitchFamily="18" charset="0"/>
              </a:rPr>
              <a:t> </a:t>
            </a:r>
            <a:r>
              <a:rPr lang="ro-RO" altLang="en-US" sz="2800" b="1" dirty="0">
                <a:solidFill>
                  <a:srgbClr val="FF0000"/>
                </a:solidFill>
                <a:latin typeface="Cambria" pitchFamily="18" charset="0"/>
              </a:rPr>
              <a:t>î</a:t>
            </a:r>
            <a:r>
              <a:rPr lang="en-US" altLang="en-US" sz="2800" b="1" dirty="0">
                <a:solidFill>
                  <a:srgbClr val="FF0000"/>
                </a:solidFill>
                <a:latin typeface="Cambria" pitchFamily="18" charset="0"/>
              </a:rPr>
              <a:t>n UNIX/Linux</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AB8F87D-6811-42F9-BC9D-5D0FFCAF7DB9}" type="slidenum">
              <a:rPr lang="en-US" altLang="en-US" sz="1600" smtClean="0">
                <a:latin typeface="Cambria" pitchFamily="18" charset="0"/>
              </a:rPr>
              <a:pPr eaLnBrk="1" hangingPunct="1">
                <a:spcBef>
                  <a:spcPct val="0"/>
                </a:spcBef>
                <a:buFontTx/>
                <a:buNone/>
              </a:pPr>
              <a:t>17</a:t>
            </a:fld>
            <a:endParaRPr lang="en-US" altLang="en-US" sz="1600" dirty="0">
              <a:latin typeface="Cambria" pitchFamily="18" charset="0"/>
            </a:endParaRPr>
          </a:p>
        </p:txBody>
      </p:sp>
      <p:sp>
        <p:nvSpPr>
          <p:cNvPr id="13315" name="Rectangle 2"/>
          <p:cNvSpPr>
            <a:spLocks noGrp="1" noChangeArrowheads="1"/>
          </p:cNvSpPr>
          <p:nvPr>
            <p:ph type="body" idx="1"/>
          </p:nvPr>
        </p:nvSpPr>
        <p:spPr>
          <a:xfrm>
            <a:off x="152400" y="990600"/>
            <a:ext cx="8915400" cy="4495800"/>
          </a:xfrm>
        </p:spPr>
        <p:txBody>
          <a:bodyPr/>
          <a:lstStyle/>
          <a:p>
            <a:pPr marL="2057400" lvl="1" indent="-1600200" algn="just" eaLnBrk="1" hangingPunct="1">
              <a:lnSpc>
                <a:spcPct val="90000"/>
              </a:lnSpc>
              <a:buFontTx/>
              <a:buNone/>
              <a:defRPr/>
            </a:pPr>
            <a:endParaRPr lang="en-US" altLang="en-US" sz="2000" b="1"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en-US" altLang="en-US" sz="2200" b="1" dirty="0">
                <a:latin typeface="Cambria" panose="02040503050406030204" pitchFamily="18" charset="0"/>
                <a:cs typeface="Times New Roman" pitchFamily="18" charset="0"/>
              </a:rPr>
              <a:t>Pipes – </a:t>
            </a:r>
            <a:r>
              <a:rPr lang="en-US" altLang="en-US" sz="2200" dirty="0">
                <a:latin typeface="Cambria" panose="02040503050406030204" pitchFamily="18" charset="0"/>
                <a:cs typeface="Times New Roman" pitchFamily="18" charset="0"/>
              </a:rPr>
              <a:t>buffer circular </a:t>
            </a:r>
            <a:r>
              <a:rPr lang="en-US" altLang="en-US" sz="2200" dirty="0" err="1">
                <a:latin typeface="Cambria" panose="02040503050406030204" pitchFamily="18" charset="0"/>
                <a:cs typeface="Times New Roman" pitchFamily="18" charset="0"/>
              </a:rPr>
              <a:t>ce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permite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comunicarea</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err="1">
                <a:latin typeface="Cambria" panose="02040503050406030204" pitchFamily="18" charset="0"/>
                <a:cs typeface="Times New Roman" pitchFamily="18" charset="0"/>
              </a:rPr>
              <a:t>ntre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dou</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baza</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procesului</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produc</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tor-</a:t>
            </a:r>
            <a:r>
              <a:rPr lang="en-US" altLang="en-US" sz="2200" dirty="0" err="1">
                <a:latin typeface="Cambria" panose="02040503050406030204" pitchFamily="18" charset="0"/>
                <a:cs typeface="Times New Roman" pitchFamily="18" charset="0"/>
              </a:rPr>
              <a:t>consumator</a:t>
            </a:r>
            <a:r>
              <a:rPr lang="en-US" altLang="en-US" sz="2200" dirty="0">
                <a:latin typeface="Cambria" panose="02040503050406030204" pitchFamily="18" charset="0"/>
                <a:cs typeface="Times New Roman" pitchFamily="18" charset="0"/>
              </a:rPr>
              <a:t>” – </a:t>
            </a:r>
            <a:r>
              <a:rPr lang="en-US" altLang="en-US" sz="2200" dirty="0" err="1">
                <a:latin typeface="Cambria" panose="02040503050406030204" pitchFamily="18" charset="0"/>
                <a:cs typeface="Times New Roman" pitchFamily="18" charset="0"/>
              </a:rPr>
              <a:t>coad</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de tip FIFO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care un </a:t>
            </a:r>
            <a:r>
              <a:rPr lang="en-US" altLang="en-US" sz="2200" dirty="0" err="1">
                <a:latin typeface="Cambria" panose="02040503050406030204" pitchFamily="18" charset="0"/>
                <a:cs typeface="Times New Roman" pitchFamily="18" charset="0"/>
              </a:rPr>
              <a:t>proces</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trimite</a:t>
            </a:r>
            <a:r>
              <a:rPr lang="en-US" altLang="en-US" sz="2200" dirty="0">
                <a:latin typeface="Cambria" panose="02040503050406030204" pitchFamily="18" charset="0"/>
                <a:cs typeface="Times New Roman" pitchFamily="18" charset="0"/>
              </a:rPr>
              <a:t> un </a:t>
            </a:r>
            <a:r>
              <a:rPr lang="en-US" altLang="en-US" sz="2200" dirty="0" err="1">
                <a:latin typeface="Cambria" panose="02040503050406030204" pitchFamily="18" charset="0"/>
                <a:cs typeface="Times New Roman" pitchFamily="18" charset="0"/>
              </a:rPr>
              <a:t>mesaj</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spre</a:t>
            </a:r>
            <a:r>
              <a:rPr lang="en-US" altLang="en-US" sz="2200" dirty="0">
                <a:latin typeface="Cambria" panose="02040503050406030204" pitchFamily="18" charset="0"/>
                <a:cs typeface="Times New Roman" pitchFamily="18" charset="0"/>
              </a:rPr>
              <a:t> alt </a:t>
            </a:r>
            <a:r>
              <a:rPr lang="en-US" altLang="en-US" sz="2200" dirty="0" err="1">
                <a:latin typeface="Cambria" panose="02040503050406030204" pitchFamily="18" charset="0"/>
                <a:cs typeface="Times New Roman" pitchFamily="18" charset="0"/>
              </a:rPr>
              <a:t>proces</a:t>
            </a:r>
            <a:r>
              <a:rPr lang="ro-RO" altLang="en-US" sz="2200" dirty="0">
                <a:latin typeface="Cambria" panose="02040503050406030204" pitchFamily="18" charset="0"/>
                <a:cs typeface="Times New Roman" pitchFamily="18" charset="0"/>
              </a:rPr>
              <a:t>.</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Atunci</a:t>
            </a:r>
            <a:r>
              <a:rPr lang="en-US" altLang="en-US" sz="2200" dirty="0">
                <a:latin typeface="Cambria" panose="02040503050406030204" pitchFamily="18" charset="0"/>
                <a:cs typeface="Times New Roman" pitchFamily="18" charset="0"/>
              </a:rPr>
              <a:t> c</a:t>
            </a:r>
            <a:r>
              <a:rPr lang="ro-RO" altLang="en-US" sz="2200" dirty="0">
                <a:latin typeface="Cambria" panose="02040503050406030204" pitchFamily="18" charset="0"/>
                <a:cs typeface="Times New Roman" pitchFamily="18" charset="0"/>
              </a:rPr>
              <a:t>ând este creat un </a:t>
            </a:r>
            <a:r>
              <a:rPr lang="ro-RO" altLang="en-US" sz="2200" i="1" dirty="0">
                <a:latin typeface="Cambria" panose="02040503050406030204" pitchFamily="18" charset="0"/>
                <a:cs typeface="Times New Roman" pitchFamily="18" charset="0"/>
              </a:rPr>
              <a:t>pipe</a:t>
            </a:r>
            <a:r>
              <a:rPr lang="ro-RO" altLang="en-US" sz="2200" dirty="0">
                <a:latin typeface="Cambria" panose="02040503050406030204" pitchFamily="18" charset="0"/>
                <a:cs typeface="Times New Roman" pitchFamily="18" charset="0"/>
              </a:rPr>
              <a:t>, acesta are o dimensiune fixă în octeţi. În momentul în care un proces încearcă să scrie în </a:t>
            </a:r>
            <a:r>
              <a:rPr lang="ro-RO" altLang="en-US" sz="2200" i="1" dirty="0">
                <a:latin typeface="Cambria" panose="02040503050406030204" pitchFamily="18" charset="0"/>
                <a:cs typeface="Times New Roman" pitchFamily="18" charset="0"/>
              </a:rPr>
              <a:t>pipe</a:t>
            </a:r>
            <a:r>
              <a:rPr lang="ro-RO" altLang="en-US" sz="2200" dirty="0">
                <a:latin typeface="Cambria" panose="02040503050406030204" pitchFamily="18" charset="0"/>
                <a:cs typeface="Times New Roman" pitchFamily="18" charset="0"/>
              </a:rPr>
              <a:t>, cererea de scriere este executată imediat (dacă există suficient </a:t>
            </a:r>
            <a:r>
              <a:rPr lang="ro-RO" altLang="en-US" sz="2200" dirty="0" err="1">
                <a:latin typeface="Cambria" panose="02040503050406030204" pitchFamily="18" charset="0"/>
                <a:cs typeface="Times New Roman" pitchFamily="18" charset="0"/>
              </a:rPr>
              <a:t>spaţiu</a:t>
            </a:r>
            <a:r>
              <a:rPr lang="ro-RO" altLang="en-US" sz="2200" dirty="0">
                <a:latin typeface="Cambria" panose="02040503050406030204" pitchFamily="18" charset="0"/>
                <a:cs typeface="Times New Roman" pitchFamily="18" charset="0"/>
              </a:rPr>
              <a:t>; în caz contrar, procesul este blocat). </a:t>
            </a:r>
          </a:p>
          <a:p>
            <a:pPr marL="0" lvl="1" indent="0" algn="just" eaLnBrk="1" hangingPunct="1">
              <a:lnSpc>
                <a:spcPct val="90000"/>
              </a:lnSpc>
              <a:spcBef>
                <a:spcPts val="0"/>
              </a:spcBef>
              <a:buFontTx/>
              <a:buNone/>
              <a:defRPr/>
            </a:pPr>
            <a:endParaRPr lang="ro-RO"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ro-RO" altLang="en-US" sz="2200" dirty="0">
                <a:latin typeface="Cambria" panose="02040503050406030204" pitchFamily="18" charset="0"/>
                <a:cs typeface="Times New Roman" pitchFamily="18" charset="0"/>
              </a:rPr>
              <a:t>În mod asemănător, un proces ce necesită o operaţie de citire este blocat în cazul în care încearcă să citească mai mulţi octeţi decât există în </a:t>
            </a:r>
            <a:r>
              <a:rPr lang="ro-RO" altLang="en-US" sz="2200" i="1" dirty="0">
                <a:latin typeface="Cambria" panose="02040503050406030204" pitchFamily="18" charset="0"/>
                <a:cs typeface="Times New Roman" pitchFamily="18" charset="0"/>
              </a:rPr>
              <a:t>pipe</a:t>
            </a:r>
            <a:r>
              <a:rPr lang="ro-RO" altLang="en-US" sz="2200" dirty="0">
                <a:latin typeface="Cambria" panose="02040503050406030204" pitchFamily="18" charset="0"/>
                <a:cs typeface="Times New Roman" pitchFamily="18" charset="0"/>
              </a:rPr>
              <a:t> – în caz contrar, cererea de citire este executată imediat.</a:t>
            </a:r>
            <a:endParaRPr lang="en-US"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endParaRPr lang="ro-RO"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en-US" altLang="en-US" sz="2200" dirty="0">
                <a:latin typeface="Cambria" panose="02040503050406030204" pitchFamily="18" charset="0"/>
                <a:cs typeface="Times New Roman" pitchFamily="18" charset="0"/>
              </a:rPr>
              <a:t>SO </a:t>
            </a:r>
            <a:r>
              <a:rPr lang="en-US" altLang="en-US" sz="2200" dirty="0" err="1">
                <a:latin typeface="Cambria" panose="02040503050406030204" pitchFamily="18" charset="0"/>
                <a:cs typeface="Times New Roman" pitchFamily="18" charset="0"/>
              </a:rPr>
              <a:t>aplic</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a:t>
            </a:r>
            <a:r>
              <a:rPr lang="en-US" altLang="en-US" sz="2200" dirty="0" err="1">
                <a:latin typeface="Cambria" panose="02040503050406030204" pitchFamily="18" charset="0"/>
                <a:cs typeface="Times New Roman" pitchFamily="18" charset="0"/>
              </a:rPr>
              <a:t>acest</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caz</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excluziunea</a:t>
            </a:r>
            <a:r>
              <a:rPr lang="en-US" altLang="en-US" sz="2200" dirty="0">
                <a:latin typeface="Cambria" panose="02040503050406030204" pitchFamily="18" charset="0"/>
                <a:cs typeface="Times New Roman" pitchFamily="18" charset="0"/>
              </a:rPr>
              <a:t> mutual</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 </a:t>
            </a:r>
            <a:r>
              <a:rPr lang="en-US" altLang="en-US" sz="2200" dirty="0" err="1">
                <a:latin typeface="Cambria" panose="02040503050406030204" pitchFamily="18" charset="0"/>
                <a:cs typeface="Times New Roman" pitchFamily="18" charset="0"/>
              </a:rPr>
              <a:t>doar</a:t>
            </a:r>
            <a:r>
              <a:rPr lang="en-US" altLang="en-US" sz="2200" dirty="0">
                <a:latin typeface="Cambria" panose="02040503050406030204" pitchFamily="18" charset="0"/>
                <a:cs typeface="Times New Roman" pitchFamily="18" charset="0"/>
              </a:rPr>
              <a:t> un </a:t>
            </a:r>
            <a:r>
              <a:rPr lang="en-US" altLang="en-US" sz="2200" dirty="0" err="1">
                <a:latin typeface="Cambria" panose="02040503050406030204" pitchFamily="18" charset="0"/>
                <a:cs typeface="Times New Roman" pitchFamily="18" charset="0"/>
              </a:rPr>
              <a:t>singur</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poate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accesa</a:t>
            </a:r>
            <a:r>
              <a:rPr lang="en-US" altLang="en-US" sz="2200" dirty="0">
                <a:latin typeface="Cambria" panose="02040503050406030204" pitchFamily="18" charset="0"/>
                <a:cs typeface="Times New Roman" pitchFamily="18" charset="0"/>
              </a:rPr>
              <a:t> pipe-</a:t>
            </a:r>
            <a:r>
              <a:rPr lang="en-US" altLang="en-US" sz="2200" dirty="0" err="1">
                <a:latin typeface="Cambria" panose="02040503050406030204" pitchFamily="18" charset="0"/>
                <a:cs typeface="Times New Roman" pitchFamily="18" charset="0"/>
              </a:rPr>
              <a:t>ul</a:t>
            </a:r>
            <a:r>
              <a:rPr lang="en-US" altLang="en-US" sz="2200" dirty="0">
                <a:latin typeface="Cambria" panose="02040503050406030204" pitchFamily="18" charset="0"/>
                <a:cs typeface="Times New Roman" pitchFamily="18" charset="0"/>
              </a:rPr>
              <a:t> la un moment dat.</a:t>
            </a:r>
          </a:p>
        </p:txBody>
      </p:sp>
      <p:sp>
        <p:nvSpPr>
          <p:cNvPr id="13316" name="Text Box 3"/>
          <p:cNvSpPr txBox="1">
            <a:spLocks noChangeArrowheads="1"/>
          </p:cNvSpPr>
          <p:nvPr/>
        </p:nvSpPr>
        <p:spPr bwMode="auto">
          <a:xfrm>
            <a:off x="990600" y="196850"/>
            <a:ext cx="7543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dirty="0" err="1">
                <a:solidFill>
                  <a:srgbClr val="FF0000"/>
                </a:solidFill>
                <a:latin typeface="Cambria" pitchFamily="18" charset="0"/>
              </a:rPr>
              <a:t>Mecanisme</a:t>
            </a:r>
            <a:r>
              <a:rPr lang="en-US" altLang="en-US" sz="2800" b="1" dirty="0">
                <a:solidFill>
                  <a:srgbClr val="FF0000"/>
                </a:solidFill>
                <a:latin typeface="Cambria" pitchFamily="18" charset="0"/>
              </a:rPr>
              <a:t> de </a:t>
            </a:r>
            <a:r>
              <a:rPr lang="en-US" altLang="en-US" sz="2800" b="1" dirty="0" err="1">
                <a:solidFill>
                  <a:srgbClr val="FF0000"/>
                </a:solidFill>
                <a:latin typeface="Cambria" pitchFamily="18" charset="0"/>
              </a:rPr>
              <a:t>concuren</a:t>
            </a:r>
            <a:r>
              <a:rPr lang="ro-RO" altLang="en-US" sz="2800" b="1" dirty="0">
                <a:solidFill>
                  <a:srgbClr val="FF0000"/>
                </a:solidFill>
                <a:latin typeface="Cambria" pitchFamily="18" charset="0"/>
              </a:rPr>
              <a:t>ţă</a:t>
            </a:r>
            <a:r>
              <a:rPr lang="en-US" altLang="en-US" sz="2800" b="1" dirty="0">
                <a:solidFill>
                  <a:srgbClr val="FF0000"/>
                </a:solidFill>
                <a:latin typeface="Cambria" pitchFamily="18" charset="0"/>
              </a:rPr>
              <a:t> a </a:t>
            </a:r>
            <a:r>
              <a:rPr lang="en-US" altLang="en-US" sz="2800" b="1" dirty="0" err="1">
                <a:solidFill>
                  <a:srgbClr val="FF0000"/>
                </a:solidFill>
                <a:latin typeface="Cambria" pitchFamily="18" charset="0"/>
              </a:rPr>
              <a:t>proceselor</a:t>
            </a:r>
            <a:r>
              <a:rPr lang="en-US" altLang="en-US" sz="2800" b="1" dirty="0">
                <a:solidFill>
                  <a:srgbClr val="FF0000"/>
                </a:solidFill>
                <a:latin typeface="Cambria" pitchFamily="18" charset="0"/>
              </a:rPr>
              <a:t> </a:t>
            </a:r>
            <a:r>
              <a:rPr lang="ro-RO" altLang="en-US" sz="2800" b="1" dirty="0">
                <a:solidFill>
                  <a:srgbClr val="FF0000"/>
                </a:solidFill>
                <a:latin typeface="Cambria" pitchFamily="18" charset="0"/>
              </a:rPr>
              <a:t>î</a:t>
            </a:r>
            <a:r>
              <a:rPr lang="en-US" altLang="en-US" sz="2800" b="1" dirty="0">
                <a:solidFill>
                  <a:srgbClr val="FF0000"/>
                </a:solidFill>
                <a:latin typeface="Cambria" pitchFamily="18" charset="0"/>
              </a:rPr>
              <a:t>n UNIX/Linux</a:t>
            </a:r>
          </a:p>
        </p:txBody>
      </p:sp>
    </p:spTree>
    <p:extLst>
      <p:ext uri="{BB962C8B-B14F-4D97-AF65-F5344CB8AC3E}">
        <p14:creationId xmlns:p14="http://schemas.microsoft.com/office/powerpoint/2010/main" val="2307454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A0795464-B420-456F-AF18-4F9CC6888F37}" type="slidenum">
              <a:rPr lang="en-US" altLang="en-US" sz="1600" smtClean="0">
                <a:latin typeface="Cambria" pitchFamily="18" charset="0"/>
              </a:rPr>
              <a:pPr eaLnBrk="1" hangingPunct="1">
                <a:spcBef>
                  <a:spcPct val="0"/>
                </a:spcBef>
                <a:buFontTx/>
                <a:buNone/>
              </a:pPr>
              <a:t>18</a:t>
            </a:fld>
            <a:endParaRPr lang="en-US" altLang="en-US" sz="1600">
              <a:latin typeface="Cambria" pitchFamily="18" charset="0"/>
            </a:endParaRPr>
          </a:p>
        </p:txBody>
      </p:sp>
      <p:sp>
        <p:nvSpPr>
          <p:cNvPr id="14339" name="Rectangle 2"/>
          <p:cNvSpPr>
            <a:spLocks noGrp="1" noChangeArrowheads="1"/>
          </p:cNvSpPr>
          <p:nvPr>
            <p:ph type="body" idx="1"/>
          </p:nvPr>
        </p:nvSpPr>
        <p:spPr>
          <a:xfrm>
            <a:off x="152400" y="1219200"/>
            <a:ext cx="8915400" cy="4495800"/>
          </a:xfrm>
        </p:spPr>
        <p:txBody>
          <a:bodyPr/>
          <a:lstStyle/>
          <a:p>
            <a:pPr marL="0" lvl="1" indent="0" algn="just" eaLnBrk="1" hangingPunct="1">
              <a:lnSpc>
                <a:spcPct val="90000"/>
              </a:lnSpc>
              <a:spcBef>
                <a:spcPts val="0"/>
              </a:spcBef>
              <a:buFontTx/>
              <a:buNone/>
              <a:defRPr/>
            </a:pPr>
            <a:endParaRPr lang="en-US" altLang="en-US" sz="2200" b="1"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endParaRPr lang="en-US" altLang="en-US" sz="2200" b="1"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ro-RO" altLang="en-US" sz="2200" b="1" dirty="0">
                <a:latin typeface="Cambria" panose="02040503050406030204" pitchFamily="18" charset="0"/>
                <a:cs typeface="Times New Roman" pitchFamily="18" charset="0"/>
              </a:rPr>
              <a:t>Mesaje</a:t>
            </a:r>
            <a:r>
              <a:rPr lang="en-US" altLang="en-US" sz="2200" b="1" dirty="0">
                <a:latin typeface="Cambria" panose="02040503050406030204" pitchFamily="18" charset="0"/>
                <a:cs typeface="Times New Roman" pitchFamily="18" charset="0"/>
              </a:rPr>
              <a:t> – </a:t>
            </a:r>
            <a:r>
              <a:rPr lang="ro-RO" altLang="en-US" sz="2200" dirty="0">
                <a:latin typeface="Cambria" panose="02040503050406030204" pitchFamily="18" charset="0"/>
                <a:cs typeface="Times New Roman" pitchFamily="18" charset="0"/>
              </a:rPr>
              <a:t>Un mesaj este</a:t>
            </a:r>
            <a:r>
              <a:rPr lang="en-US" altLang="en-US" sz="2200" dirty="0">
                <a:latin typeface="Cambria" panose="02040503050406030204" pitchFamily="18" charset="0"/>
                <a:cs typeface="Times New Roman" pitchFamily="18" charset="0"/>
              </a:rPr>
              <a:t> un bloc de text de un </a:t>
            </a:r>
            <a:r>
              <a:rPr lang="ro-RO" altLang="en-US" sz="2200" dirty="0">
                <a:latin typeface="Cambria" panose="02040503050406030204" pitchFamily="18" charset="0"/>
                <a:cs typeface="Times New Roman" pitchFamily="18" charset="0"/>
              </a:rPr>
              <a:t>anumit</a:t>
            </a:r>
            <a:r>
              <a:rPr lang="en-US" altLang="en-US" sz="2200" dirty="0">
                <a:latin typeface="Cambria" panose="02040503050406030204" pitchFamily="18" charset="0"/>
                <a:cs typeface="Times New Roman" pitchFamily="18" charset="0"/>
              </a:rPr>
              <a:t> tip. </a:t>
            </a:r>
            <a:r>
              <a:rPr lang="ro-RO" altLang="en-US" sz="2200" dirty="0">
                <a:latin typeface="Cambria" panose="02040503050406030204" pitchFamily="18" charset="0"/>
                <a:cs typeface="Times New Roman" pitchFamily="18" charset="0"/>
              </a:rPr>
              <a:t>SO </a:t>
            </a:r>
            <a:r>
              <a:rPr lang="en-US" altLang="en-US" sz="2200" dirty="0">
                <a:latin typeface="Cambria" panose="02040503050406030204" pitchFamily="18" charset="0"/>
                <a:cs typeface="Times New Roman" pitchFamily="18" charset="0"/>
              </a:rPr>
              <a:t>UNIX </a:t>
            </a:r>
            <a:r>
              <a:rPr lang="en-US" altLang="en-US" sz="2200" dirty="0" err="1">
                <a:latin typeface="Cambria" panose="02040503050406030204" pitchFamily="18" charset="0"/>
                <a:cs typeface="Times New Roman" pitchFamily="18" charset="0"/>
              </a:rPr>
              <a:t>ofer</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apelurile</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sistem</a:t>
            </a:r>
            <a:r>
              <a:rPr lang="en-US" altLang="en-US" sz="2200" dirty="0">
                <a:latin typeface="Cambria" panose="02040503050406030204" pitchFamily="18" charset="0"/>
                <a:cs typeface="Times New Roman" pitchFamily="18" charset="0"/>
              </a:rPr>
              <a:t> </a:t>
            </a:r>
            <a:r>
              <a:rPr lang="en-US" altLang="en-US" sz="2200" b="1" i="1" dirty="0" err="1">
                <a:latin typeface="Cambria" panose="02040503050406030204" pitchFamily="18" charset="0"/>
                <a:cs typeface="Times New Roman" pitchFamily="18" charset="0"/>
              </a:rPr>
              <a:t>msgsnd</a:t>
            </a:r>
            <a:r>
              <a:rPr lang="en-US" altLang="en-US" sz="2200" i="1"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ş</a:t>
            </a:r>
            <a:r>
              <a:rPr lang="en-US" altLang="en-US" sz="2200" dirty="0" err="1">
                <a:latin typeface="Cambria" panose="02040503050406030204" pitchFamily="18" charset="0"/>
                <a:cs typeface="Times New Roman" pitchFamily="18" charset="0"/>
              </a:rPr>
              <a:t>i</a:t>
            </a:r>
            <a:r>
              <a:rPr lang="ro-RO" altLang="en-US" sz="2200" dirty="0">
                <a:latin typeface="Cambria" panose="02040503050406030204" pitchFamily="18" charset="0"/>
                <a:cs typeface="Times New Roman" pitchFamily="18" charset="0"/>
              </a:rPr>
              <a:t> </a:t>
            </a:r>
            <a:r>
              <a:rPr lang="en-US" altLang="en-US" sz="2200" b="1" i="1" dirty="0" err="1">
                <a:latin typeface="Cambria" panose="02040503050406030204" pitchFamily="18" charset="0"/>
                <a:cs typeface="Times New Roman" pitchFamily="18" charset="0"/>
              </a:rPr>
              <a:t>msgrcv</a:t>
            </a:r>
            <a:r>
              <a:rPr lang="en-US" altLang="en-US" sz="2200" i="1"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pentru</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transferul</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mesaje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Fiecare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a:t>
            </a:r>
            <a:r>
              <a:rPr lang="en-US" altLang="en-US" sz="2200" dirty="0">
                <a:latin typeface="Cambria" panose="02040503050406030204" pitchFamily="18" charset="0"/>
                <a:cs typeface="Times New Roman" pitchFamily="18" charset="0"/>
              </a:rPr>
              <a:t> are o </a:t>
            </a:r>
            <a:r>
              <a:rPr lang="en-US" altLang="en-US" sz="2200" dirty="0" err="1">
                <a:latin typeface="Cambria" panose="02040503050406030204" pitchFamily="18" charset="0"/>
                <a:cs typeface="Times New Roman" pitchFamily="18" charset="0"/>
              </a:rPr>
              <a:t>coad</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mesaje</a:t>
            </a:r>
            <a:r>
              <a:rPr lang="en-US" altLang="en-US" sz="2200" dirty="0">
                <a:latin typeface="Cambria" panose="02040503050406030204" pitchFamily="18" charset="0"/>
                <a:cs typeface="Times New Roman" pitchFamily="18" charset="0"/>
              </a:rPr>
              <a:t> care </a:t>
            </a:r>
            <a:r>
              <a:rPr lang="en-US" altLang="en-US" sz="2200" dirty="0" err="1">
                <a:latin typeface="Cambria" panose="02040503050406030204" pitchFamily="18" charset="0"/>
                <a:cs typeface="Times New Roman" pitchFamily="18" charset="0"/>
              </a:rPr>
              <a:t>func</a:t>
            </a:r>
            <a:r>
              <a:rPr lang="ro-RO" altLang="en-US" sz="2200" dirty="0">
                <a:latin typeface="Cambria" panose="02040503050406030204" pitchFamily="18" charset="0"/>
                <a:cs typeface="Times New Roman" pitchFamily="18" charset="0"/>
              </a:rPr>
              <a:t>ţ</a:t>
            </a:r>
            <a:r>
              <a:rPr lang="en-US" altLang="en-US" sz="2200" dirty="0" err="1">
                <a:latin typeface="Cambria" panose="02040503050406030204" pitchFamily="18" charset="0"/>
                <a:cs typeface="Times New Roman" pitchFamily="18" charset="0"/>
              </a:rPr>
              <a:t>ioneaz</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asemene</a:t>
            </a:r>
            <a:r>
              <a:rPr lang="en-US" altLang="en-US" sz="2200" dirty="0">
                <a:latin typeface="Cambria" panose="02040503050406030204" pitchFamily="18" charset="0"/>
                <a:cs typeface="Times New Roman" pitchFamily="18" charset="0"/>
              </a:rPr>
              <a:t>a </a:t>
            </a:r>
            <a:r>
              <a:rPr lang="ro-RO" altLang="en-US" sz="2200" dirty="0">
                <a:latin typeface="Cambria" panose="02040503050406030204" pitchFamily="18" charset="0"/>
                <a:cs typeface="Times New Roman" pitchFamily="18" charset="0"/>
              </a:rPr>
              <a:t>unei</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cuti</a:t>
            </a:r>
            <a:r>
              <a:rPr lang="ro-RO" altLang="en-US" sz="2200" dirty="0">
                <a:latin typeface="Cambria" panose="02040503050406030204" pitchFamily="18" charset="0"/>
                <a:cs typeface="Times New Roman" pitchFamily="18" charset="0"/>
              </a:rPr>
              <a:t>i</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po</a:t>
            </a:r>
            <a:r>
              <a:rPr lang="ro-RO" altLang="en-US" sz="2200" dirty="0">
                <a:latin typeface="Cambria" panose="02040503050406030204" pitchFamily="18" charset="0"/>
                <a:cs typeface="Times New Roman" pitchFamily="18" charset="0"/>
              </a:rPr>
              <a:t>ş</a:t>
            </a:r>
            <a:r>
              <a:rPr lang="en-US" altLang="en-US" sz="2200" dirty="0" err="1">
                <a:latin typeface="Cambria" panose="02040503050406030204" pitchFamily="18" charset="0"/>
                <a:cs typeface="Times New Roman" pitchFamily="18" charset="0"/>
              </a:rPr>
              <a:t>tal</a:t>
            </a:r>
            <a:r>
              <a:rPr lang="ro-RO" altLang="en-US" sz="2200" dirty="0">
                <a:latin typeface="Cambria" panose="02040503050406030204" pitchFamily="18" charset="0"/>
                <a:cs typeface="Times New Roman" pitchFamily="18" charset="0"/>
              </a:rPr>
              <a:t>e</a:t>
            </a:r>
            <a:r>
              <a:rPr lang="en-US" altLang="en-US" sz="2200" dirty="0">
                <a:latin typeface="Cambria" panose="02040503050406030204" pitchFamily="18" charset="0"/>
                <a:cs typeface="Times New Roman" pitchFamily="18" charset="0"/>
              </a:rPr>
              <a:t>.</a:t>
            </a:r>
          </a:p>
          <a:p>
            <a:pPr marL="0" lvl="1" indent="0" algn="just" eaLnBrk="1" hangingPunct="1">
              <a:lnSpc>
                <a:spcPct val="90000"/>
              </a:lnSpc>
              <a:spcBef>
                <a:spcPts val="0"/>
              </a:spcBef>
              <a:buFontTx/>
              <a:buNone/>
              <a:defRPr/>
            </a:pPr>
            <a:endParaRPr lang="ro-RO"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ro-RO" altLang="en-US" sz="2200" b="1" dirty="0">
                <a:latin typeface="Cambria" panose="02040503050406030204" pitchFamily="18" charset="0"/>
                <a:cs typeface="Times New Roman" pitchFamily="18" charset="0"/>
              </a:rPr>
              <a:t>Memorie</a:t>
            </a:r>
            <a:r>
              <a:rPr lang="en-US" altLang="en-US" sz="2200" b="1" dirty="0">
                <a:latin typeface="Cambria" panose="02040503050406030204" pitchFamily="18" charset="0"/>
                <a:cs typeface="Times New Roman" pitchFamily="18" charset="0"/>
              </a:rPr>
              <a:t> </a:t>
            </a:r>
            <a:r>
              <a:rPr lang="en-US" altLang="en-US" sz="2200" b="1" dirty="0" err="1">
                <a:latin typeface="Cambria" panose="02040503050406030204" pitchFamily="18" charset="0"/>
                <a:cs typeface="Times New Roman" pitchFamily="18" charset="0"/>
              </a:rPr>
              <a:t>partajat</a:t>
            </a:r>
            <a:r>
              <a:rPr lang="ro-RO" altLang="en-US" sz="2200" b="1" dirty="0">
                <a:latin typeface="Cambria" panose="02040503050406030204" pitchFamily="18" charset="0"/>
                <a:cs typeface="Times New Roman" pitchFamily="18" charset="0"/>
              </a:rPr>
              <a:t>ă</a:t>
            </a:r>
            <a:r>
              <a:rPr lang="en-US" altLang="en-US" sz="2200" b="1" dirty="0">
                <a:latin typeface="Cambria" panose="02040503050406030204" pitchFamily="18" charset="0"/>
                <a:cs typeface="Times New Roman" pitchFamily="18" charset="0"/>
              </a:rPr>
              <a:t> – </a:t>
            </a:r>
            <a:r>
              <a:rPr lang="en-US" altLang="en-US" sz="2200" dirty="0" err="1">
                <a:latin typeface="Cambria" panose="02040503050406030204" pitchFamily="18" charset="0"/>
                <a:cs typeface="Times New Roman" pitchFamily="18" charset="0"/>
              </a:rPr>
              <a:t>reprezint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cea</a:t>
            </a:r>
            <a:r>
              <a:rPr lang="en-US" altLang="en-US" sz="2200" dirty="0">
                <a:latin typeface="Cambria" panose="02040503050406030204" pitchFamily="18" charset="0"/>
                <a:cs typeface="Times New Roman" pitchFamily="18" charset="0"/>
              </a:rPr>
              <a:t> mai rapid</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form</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comunicare</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err="1">
                <a:latin typeface="Cambria" panose="02040503050406030204" pitchFamily="18" charset="0"/>
                <a:cs typeface="Times New Roman" pitchFamily="18" charset="0"/>
              </a:rPr>
              <a:t>ntre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oferit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de UNIX. Exist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a:t>
            </a:r>
            <a:r>
              <a:rPr lang="ro-RO" altLang="en-US" sz="2200" dirty="0">
                <a:latin typeface="Cambria" panose="02040503050406030204" pitchFamily="18" charset="0"/>
                <a:cs typeface="Times New Roman" pitchFamily="18" charset="0"/>
              </a:rPr>
              <a:t>acest</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sens</a:t>
            </a:r>
            <a:r>
              <a:rPr lang="en-US" altLang="en-US" sz="2200" dirty="0">
                <a:latin typeface="Cambria" panose="02040503050406030204" pitchFamily="18" charset="0"/>
                <a:cs typeface="Times New Roman" pitchFamily="18" charset="0"/>
              </a:rPr>
              <a:t> un bloc </a:t>
            </a:r>
            <a:r>
              <a:rPr lang="en-US" altLang="en-US" sz="2200" dirty="0" err="1">
                <a:latin typeface="Cambria" panose="02040503050406030204" pitchFamily="18" charset="0"/>
                <a:cs typeface="Times New Roman" pitchFamily="18" charset="0"/>
              </a:rPr>
              <a:t>comun</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memorie</a:t>
            </a:r>
            <a:r>
              <a:rPr lang="en-US" altLang="en-US" sz="2200" dirty="0">
                <a:latin typeface="Cambria" panose="02040503050406030204" pitchFamily="18" charset="0"/>
                <a:cs typeface="Times New Roman" pitchFamily="18" charset="0"/>
              </a:rPr>
              <a:t> virtual</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partajat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de mai </a:t>
            </a:r>
            <a:r>
              <a:rPr lang="en-US" altLang="en-US" sz="2200" dirty="0" err="1">
                <a:latin typeface="Cambria" panose="02040503050406030204" pitchFamily="18" charset="0"/>
                <a:cs typeface="Times New Roman" pitchFamily="18" charset="0"/>
              </a:rPr>
              <a:t>multe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Procesele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citesc</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sau</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scriu</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spa</a:t>
            </a:r>
            <a:r>
              <a:rPr lang="ro-RO" altLang="en-US" sz="2200" dirty="0">
                <a:latin typeface="Cambria" panose="02040503050406030204" pitchFamily="18" charset="0"/>
                <a:cs typeface="Times New Roman" pitchFamily="18" charset="0"/>
              </a:rPr>
              <a:t>ţ</a:t>
            </a:r>
            <a:r>
              <a:rPr lang="en-US" altLang="en-US" sz="2200" dirty="0" err="1">
                <a:latin typeface="Cambria" panose="02040503050406030204" pitchFamily="18" charset="0"/>
                <a:cs typeface="Times New Roman" pitchFamily="18" charset="0"/>
              </a:rPr>
              <a:t>iul</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comun</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memorie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folosind</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acelea</a:t>
            </a:r>
            <a:r>
              <a:rPr lang="ro-RO" altLang="en-US" sz="2200" dirty="0">
                <a:latin typeface="Cambria" panose="02040503050406030204" pitchFamily="18" charset="0"/>
                <a:cs typeface="Times New Roman" pitchFamily="18" charset="0"/>
              </a:rPr>
              <a:t>ş</a:t>
            </a:r>
            <a:r>
              <a:rPr lang="en-US" altLang="en-US" sz="2200" dirty="0" err="1">
                <a:latin typeface="Cambria" panose="02040503050406030204" pitchFamily="18" charset="0"/>
                <a:cs typeface="Times New Roman" pitchFamily="18" charset="0"/>
              </a:rPr>
              <a:t>i</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instruc</a:t>
            </a:r>
            <a:r>
              <a:rPr lang="ro-RO" altLang="en-US" sz="2200" dirty="0">
                <a:latin typeface="Cambria" panose="02040503050406030204" pitchFamily="18" charset="0"/>
                <a:cs typeface="Times New Roman" pitchFamily="18" charset="0"/>
              </a:rPr>
              <a:t>ţ</a:t>
            </a:r>
            <a:r>
              <a:rPr lang="en-US" altLang="en-US" sz="2200" dirty="0" err="1">
                <a:latin typeface="Cambria" panose="02040503050406030204" pitchFamily="18" charset="0"/>
                <a:cs typeface="Times New Roman" pitchFamily="18" charset="0"/>
              </a:rPr>
              <a:t>iuni</a:t>
            </a:r>
            <a:r>
              <a:rPr lang="en-US" altLang="en-US" sz="2200" dirty="0">
                <a:latin typeface="Cambria" panose="02040503050406030204" pitchFamily="18" charset="0"/>
                <a:cs typeface="Times New Roman" pitchFamily="18" charset="0"/>
              </a:rPr>
              <a:t> cu care </a:t>
            </a:r>
            <a:r>
              <a:rPr lang="en-US" altLang="en-US" sz="2200" dirty="0" err="1">
                <a:latin typeface="Cambria" panose="02040503050406030204" pitchFamily="18" charset="0"/>
                <a:cs typeface="Times New Roman" pitchFamily="18" charset="0"/>
              </a:rPr>
              <a:t>citesc</a:t>
            </a:r>
            <a:r>
              <a:rPr lang="en-US" altLang="en-US" sz="2200" dirty="0">
                <a:latin typeface="Cambria" panose="02040503050406030204" pitchFamily="18" charset="0"/>
                <a:cs typeface="Times New Roman" pitchFamily="18" charset="0"/>
              </a:rPr>
              <a:t>/</a:t>
            </a:r>
            <a:r>
              <a:rPr lang="en-US" altLang="en-US" sz="2200" dirty="0" err="1">
                <a:latin typeface="Cambria" panose="02040503050406030204" pitchFamily="18" charset="0"/>
                <a:cs typeface="Times New Roman" pitchFamily="18" charset="0"/>
              </a:rPr>
              <a:t>scriu</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alte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por</a:t>
            </a:r>
            <a:r>
              <a:rPr lang="ro-RO" altLang="en-US" sz="2200" dirty="0">
                <a:latin typeface="Cambria" panose="02040503050406030204" pitchFamily="18" charset="0"/>
                <a:cs typeface="Times New Roman" pitchFamily="18" charset="0"/>
              </a:rPr>
              <a:t>ţ</a:t>
            </a:r>
            <a:r>
              <a:rPr lang="en-US" altLang="en-US" sz="2200" dirty="0" err="1">
                <a:latin typeface="Cambria" panose="02040503050406030204" pitchFamily="18" charset="0"/>
                <a:cs typeface="Times New Roman" pitchFamily="18" charset="0"/>
              </a:rPr>
              <a:t>iuni</a:t>
            </a:r>
            <a:r>
              <a:rPr lang="en-US" altLang="en-US" sz="2200" dirty="0">
                <a:latin typeface="Cambria" panose="02040503050406030204" pitchFamily="18" charset="0"/>
                <a:cs typeface="Times New Roman" pitchFamily="18" charset="0"/>
              </a:rPr>
              <a:t> de </a:t>
            </a:r>
            <a:r>
              <a:rPr lang="en-US" altLang="en-US" sz="2200" dirty="0" err="1">
                <a:latin typeface="Cambria" panose="02040503050406030204" pitchFamily="18" charset="0"/>
                <a:cs typeface="Times New Roman" pitchFamily="18" charset="0"/>
              </a:rPr>
              <a:t>memorie</a:t>
            </a:r>
            <a:r>
              <a:rPr lang="en-US" altLang="en-US" sz="2200" dirty="0">
                <a:latin typeface="Cambria" panose="02040503050406030204" pitchFamily="18" charset="0"/>
                <a:cs typeface="Times New Roman" pitchFamily="18" charset="0"/>
              </a:rPr>
              <a:t> virtual</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endParaRPr lang="ro-RO"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endParaRPr lang="ro-RO" altLang="en-US" sz="2200" dirty="0">
              <a:latin typeface="Cambria" panose="02040503050406030204" pitchFamily="18" charset="0"/>
              <a:cs typeface="Times New Roman" pitchFamily="18" charset="0"/>
            </a:endParaRPr>
          </a:p>
          <a:p>
            <a:pPr marL="0" lvl="1" indent="0" algn="just" eaLnBrk="1" hangingPunct="1">
              <a:lnSpc>
                <a:spcPct val="90000"/>
              </a:lnSpc>
              <a:spcBef>
                <a:spcPts val="0"/>
              </a:spcBef>
              <a:buFontTx/>
              <a:buNone/>
              <a:defRPr/>
            </a:pPr>
            <a:r>
              <a:rPr lang="en-US" altLang="en-US" sz="2200" dirty="0" err="1">
                <a:latin typeface="Cambria" panose="02040503050406030204" pitchFamily="18" charset="0"/>
                <a:cs typeface="Times New Roman" pitchFamily="18" charset="0"/>
              </a:rPr>
              <a:t>Permisiunile</a:t>
            </a:r>
            <a:r>
              <a:rPr lang="en-US" altLang="en-US" sz="2200" dirty="0">
                <a:latin typeface="Cambria" panose="02040503050406030204" pitchFamily="18" charset="0"/>
                <a:cs typeface="Times New Roman" pitchFamily="18" charset="0"/>
              </a:rPr>
              <a:t> sunt </a:t>
            </a:r>
            <a:r>
              <a:rPr lang="en-US" altLang="en-US" sz="2200" i="1" dirty="0">
                <a:latin typeface="Cambria" panose="02040503050406030204" pitchFamily="18" charset="0"/>
                <a:cs typeface="Times New Roman" pitchFamily="18" charset="0"/>
              </a:rPr>
              <a:t>read-only</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sau</a:t>
            </a:r>
            <a:r>
              <a:rPr lang="en-US" altLang="en-US" sz="2200" dirty="0">
                <a:latin typeface="Cambria" panose="02040503050406030204" pitchFamily="18" charset="0"/>
                <a:cs typeface="Times New Roman" pitchFamily="18" charset="0"/>
              </a:rPr>
              <a:t> </a:t>
            </a:r>
            <a:r>
              <a:rPr lang="en-US" altLang="en-US" sz="2200" i="1" dirty="0">
                <a:latin typeface="Cambria" panose="02040503050406030204" pitchFamily="18" charset="0"/>
                <a:cs typeface="Times New Roman" pitchFamily="18" charset="0"/>
              </a:rPr>
              <a:t>read-write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pentru</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fiecare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a:t>
            </a:r>
            <a:r>
              <a:rPr lang="en-US" altLang="en-US" sz="2200" dirty="0">
                <a:latin typeface="Cambria" panose="02040503050406030204" pitchFamily="18" charset="0"/>
                <a:cs typeface="Times New Roman" pitchFamily="18" charset="0"/>
              </a:rPr>
              <a:t> </a:t>
            </a:r>
            <a:r>
              <a:rPr lang="ro-RO" altLang="en-US" sz="2200" dirty="0">
                <a:latin typeface="Cambria" panose="02040503050406030204" pitchFamily="18" charset="0"/>
                <a:cs typeface="Times New Roman" pitchFamily="18" charset="0"/>
              </a:rPr>
              <a:t>î</a:t>
            </a:r>
            <a:r>
              <a:rPr lang="en-US" altLang="en-US" sz="2200" dirty="0">
                <a:latin typeface="Cambria" panose="02040503050406030204" pitchFamily="18" charset="0"/>
                <a:cs typeface="Times New Roman" pitchFamily="18" charset="0"/>
              </a:rPr>
              <a:t>n parte. </a:t>
            </a:r>
            <a:r>
              <a:rPr lang="en-US" altLang="en-US" sz="2200" dirty="0" err="1">
                <a:latin typeface="Cambria" panose="02040503050406030204" pitchFamily="18" charset="0"/>
                <a:cs typeface="Times New Roman" pitchFamily="18" charset="0"/>
              </a:rPr>
              <a:t>Excluderea</a:t>
            </a:r>
            <a:r>
              <a:rPr lang="en-US" altLang="en-US" sz="2200" dirty="0">
                <a:latin typeface="Cambria" panose="02040503050406030204" pitchFamily="18" charset="0"/>
                <a:cs typeface="Times New Roman" pitchFamily="18" charset="0"/>
              </a:rPr>
              <a:t> mutual</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este</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asigurat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pentru</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procesele</a:t>
            </a:r>
            <a:r>
              <a:rPr lang="en-US" altLang="en-US" sz="2200" dirty="0">
                <a:latin typeface="Cambria" panose="02040503050406030204" pitchFamily="18" charset="0"/>
                <a:cs typeface="Times New Roman" pitchFamily="18" charset="0"/>
              </a:rPr>
              <a:t> care </a:t>
            </a:r>
            <a:r>
              <a:rPr lang="en-US" altLang="en-US" sz="2200" dirty="0" err="1">
                <a:latin typeface="Cambria" panose="02040503050406030204" pitchFamily="18" charset="0"/>
                <a:cs typeface="Times New Roman" pitchFamily="18" charset="0"/>
              </a:rPr>
              <a:t>folosesc</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memoria</a:t>
            </a:r>
            <a:r>
              <a:rPr lang="en-US" altLang="en-US" sz="2200" dirty="0">
                <a:latin typeface="Cambria" panose="02040503050406030204" pitchFamily="18" charset="0"/>
                <a:cs typeface="Times New Roman" pitchFamily="18" charset="0"/>
              </a:rPr>
              <a:t> </a:t>
            </a:r>
            <a:r>
              <a:rPr lang="en-US" altLang="en-US" sz="2200" dirty="0" err="1">
                <a:latin typeface="Cambria" panose="02040503050406030204" pitchFamily="18" charset="0"/>
                <a:cs typeface="Times New Roman" pitchFamily="18" charset="0"/>
              </a:rPr>
              <a:t>partajat</a:t>
            </a:r>
            <a:r>
              <a:rPr lang="ro-RO" altLang="en-US" sz="2200" dirty="0">
                <a:latin typeface="Cambria" panose="02040503050406030204" pitchFamily="18" charset="0"/>
                <a:cs typeface="Times New Roman" pitchFamily="18" charset="0"/>
              </a:rPr>
              <a:t>ă</a:t>
            </a:r>
            <a:r>
              <a:rPr lang="en-US" altLang="en-US" sz="2200" dirty="0">
                <a:latin typeface="Cambria" panose="02040503050406030204" pitchFamily="18" charset="0"/>
                <a:cs typeface="Times New Roman" pitchFamily="18" charset="0"/>
              </a:rPr>
              <a:t>.</a:t>
            </a:r>
          </a:p>
          <a:p>
            <a:pPr marL="2057400" lvl="1" indent="-1600200" algn="just" eaLnBrk="1" hangingPunct="1">
              <a:lnSpc>
                <a:spcPct val="90000"/>
              </a:lnSpc>
              <a:buFontTx/>
              <a:buNone/>
              <a:defRPr/>
            </a:pPr>
            <a:endParaRPr lang="en-US" altLang="en-US" sz="2200" b="1" dirty="0">
              <a:latin typeface="Cambria" panose="02040503050406030204" pitchFamily="18" charset="0"/>
              <a:cs typeface="Times New Roman" pitchFamily="18" charset="0"/>
            </a:endParaRPr>
          </a:p>
        </p:txBody>
      </p:sp>
      <p:sp>
        <p:nvSpPr>
          <p:cNvPr id="14340" name="Text Box 3"/>
          <p:cNvSpPr txBox="1">
            <a:spLocks noChangeArrowheads="1"/>
          </p:cNvSpPr>
          <p:nvPr/>
        </p:nvSpPr>
        <p:spPr bwMode="auto">
          <a:xfrm>
            <a:off x="990600" y="196850"/>
            <a:ext cx="7543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solidFill>
                  <a:srgbClr val="FF0000"/>
                </a:solidFill>
                <a:latin typeface="Cambria" pitchFamily="18" charset="0"/>
              </a:rPr>
              <a:t>Mecanisme de concuren</a:t>
            </a:r>
            <a:r>
              <a:rPr lang="ro-RO" altLang="en-US" sz="2800" b="1">
                <a:solidFill>
                  <a:srgbClr val="FF0000"/>
                </a:solidFill>
                <a:latin typeface="Cambria" pitchFamily="18" charset="0"/>
              </a:rPr>
              <a:t>ţă</a:t>
            </a:r>
            <a:r>
              <a:rPr lang="en-US" altLang="en-US" sz="2800" b="1">
                <a:solidFill>
                  <a:srgbClr val="FF0000"/>
                </a:solidFill>
                <a:latin typeface="Cambria" pitchFamily="18" charset="0"/>
              </a:rPr>
              <a:t> a proceselor </a:t>
            </a:r>
            <a:r>
              <a:rPr lang="ro-RO" altLang="en-US" sz="2800" b="1">
                <a:solidFill>
                  <a:srgbClr val="FF0000"/>
                </a:solidFill>
                <a:latin typeface="Cambria" pitchFamily="18" charset="0"/>
              </a:rPr>
              <a:t>î</a:t>
            </a:r>
            <a:r>
              <a:rPr lang="en-US" altLang="en-US" sz="2800" b="1">
                <a:solidFill>
                  <a:srgbClr val="FF0000"/>
                </a:solidFill>
                <a:latin typeface="Cambria" pitchFamily="18" charset="0"/>
              </a:rPr>
              <a:t>n UNIX</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513B712E-6126-477B-BB05-0FC876CC3FDC}" type="slidenum">
              <a:rPr lang="en-US" altLang="en-US" sz="1600" smtClean="0">
                <a:latin typeface="Cambria" pitchFamily="18" charset="0"/>
              </a:rPr>
              <a:pPr eaLnBrk="1" hangingPunct="1">
                <a:spcBef>
                  <a:spcPct val="0"/>
                </a:spcBef>
                <a:buFontTx/>
                <a:buNone/>
              </a:pPr>
              <a:t>19</a:t>
            </a:fld>
            <a:endParaRPr lang="en-US" altLang="en-US" sz="1600">
              <a:latin typeface="Cambria" pitchFamily="18" charset="0"/>
            </a:endParaRPr>
          </a:p>
        </p:txBody>
      </p:sp>
      <p:sp>
        <p:nvSpPr>
          <p:cNvPr id="15363" name="Rectangle 2"/>
          <p:cNvSpPr>
            <a:spLocks noGrp="1" noChangeArrowheads="1"/>
          </p:cNvSpPr>
          <p:nvPr>
            <p:ph type="body" idx="1"/>
          </p:nvPr>
        </p:nvSpPr>
        <p:spPr>
          <a:xfrm>
            <a:off x="228600" y="1219200"/>
            <a:ext cx="8915400" cy="4495800"/>
          </a:xfrm>
        </p:spPr>
        <p:txBody>
          <a:bodyPr/>
          <a:lstStyle/>
          <a:p>
            <a:pPr marL="0" lvl="1" indent="0" algn="just" eaLnBrk="1" hangingPunct="1">
              <a:lnSpc>
                <a:spcPct val="80000"/>
              </a:lnSpc>
              <a:spcBef>
                <a:spcPct val="0"/>
              </a:spcBef>
              <a:buFontTx/>
              <a:buNone/>
            </a:pPr>
            <a:endParaRPr lang="en-US" altLang="en-US" sz="2200" b="1" dirty="0">
              <a:latin typeface="Cambria" pitchFamily="18" charset="0"/>
              <a:cs typeface="Times New Roman" pitchFamily="18" charset="0"/>
            </a:endParaRPr>
          </a:p>
          <a:p>
            <a:pPr marL="0" lvl="1" indent="0" algn="just" eaLnBrk="1" hangingPunct="1">
              <a:lnSpc>
                <a:spcPct val="80000"/>
              </a:lnSpc>
              <a:spcBef>
                <a:spcPct val="0"/>
              </a:spcBef>
              <a:buFontTx/>
              <a:buNone/>
            </a:pPr>
            <a:endParaRPr lang="ro-RO" altLang="en-US" sz="2200" b="1" dirty="0">
              <a:latin typeface="Cambria" pitchFamily="18" charset="0"/>
              <a:cs typeface="Times New Roman" pitchFamily="18" charset="0"/>
            </a:endParaRPr>
          </a:p>
          <a:p>
            <a:pPr marL="0" lvl="1" indent="0" algn="just" eaLnBrk="1" hangingPunct="1">
              <a:lnSpc>
                <a:spcPct val="80000"/>
              </a:lnSpc>
              <a:spcBef>
                <a:spcPct val="0"/>
              </a:spcBef>
              <a:buFontTx/>
              <a:buNone/>
            </a:pPr>
            <a:r>
              <a:rPr lang="ro-RO" altLang="en-US" sz="2200" b="1" dirty="0">
                <a:latin typeface="Cambria" pitchFamily="18" charset="0"/>
                <a:cs typeface="Times New Roman" pitchFamily="18" charset="0"/>
              </a:rPr>
              <a:t>Semafoare</a:t>
            </a:r>
            <a:r>
              <a:rPr lang="en-US" altLang="en-US" sz="2200" b="1" dirty="0">
                <a:latin typeface="Cambria" pitchFamily="18" charset="0"/>
                <a:cs typeface="Times New Roman" pitchFamily="18" charset="0"/>
              </a:rPr>
              <a:t> – </a:t>
            </a:r>
            <a:r>
              <a:rPr lang="ro-RO" altLang="en-US" sz="2200" dirty="0">
                <a:latin typeface="Cambria" pitchFamily="18" charset="0"/>
                <a:cs typeface="Times New Roman" pitchFamily="18" charset="0"/>
              </a:rPr>
              <a:t>reprezintă</a:t>
            </a:r>
            <a:r>
              <a:rPr lang="en-US" altLang="en-US" sz="2200" dirty="0">
                <a:latin typeface="Cambria" pitchFamily="18" charset="0"/>
                <a:cs typeface="Times New Roman" pitchFamily="18" charset="0"/>
              </a:rPr>
              <a:t> o </a:t>
            </a:r>
            <a:r>
              <a:rPr lang="ro-RO" altLang="en-US" sz="2200" dirty="0">
                <a:latin typeface="Cambria" pitchFamily="18" charset="0"/>
                <a:cs typeface="Times New Roman" pitchFamily="18" charset="0"/>
              </a:rPr>
              <a:t>generalizare</a:t>
            </a:r>
            <a:r>
              <a:rPr lang="en-US" altLang="en-US" sz="2200" dirty="0">
                <a:latin typeface="Cambria" pitchFamily="18" charset="0"/>
                <a:cs typeface="Times New Roman" pitchFamily="18" charset="0"/>
              </a:rPr>
              <a:t> a </a:t>
            </a:r>
            <a:r>
              <a:rPr lang="ro-RO" altLang="en-US" sz="2200" dirty="0">
                <a:latin typeface="Cambria" pitchFamily="18" charset="0"/>
                <a:cs typeface="Times New Roman" pitchFamily="18" charset="0"/>
              </a:rPr>
              <a:t>primitivelor</a:t>
            </a:r>
            <a:r>
              <a:rPr lang="en-US" altLang="en-US" sz="2200" dirty="0">
                <a:latin typeface="Cambria" pitchFamily="18" charset="0"/>
                <a:cs typeface="Times New Roman" pitchFamily="18" charset="0"/>
              </a:rPr>
              <a:t> de </a:t>
            </a:r>
            <a:r>
              <a:rPr lang="ro-RO" altLang="en-US" sz="2200" dirty="0">
                <a:latin typeface="Cambria" pitchFamily="18" charset="0"/>
                <a:cs typeface="Times New Roman" pitchFamily="18" charset="0"/>
              </a:rPr>
              <a:t>sistem</a:t>
            </a:r>
            <a:r>
              <a:rPr lang="en-US" altLang="en-US" sz="2200" dirty="0">
                <a:latin typeface="Cambria" pitchFamily="18" charset="0"/>
                <a:cs typeface="Times New Roman" pitchFamily="18" charset="0"/>
              </a:rPr>
              <a:t> </a:t>
            </a:r>
            <a:r>
              <a:rPr lang="en-US" altLang="en-US" sz="2200" i="1" dirty="0">
                <a:latin typeface="Cambria" pitchFamily="18" charset="0"/>
                <a:cs typeface="Times New Roman" pitchFamily="18" charset="0"/>
              </a:rPr>
              <a:t>wait</a:t>
            </a:r>
            <a:r>
              <a:rPr lang="ro-RO" altLang="en-US" sz="2200" i="1" dirty="0">
                <a:latin typeface="Cambria" pitchFamily="18" charset="0"/>
                <a:cs typeface="Times New Roman" pitchFamily="18" charset="0"/>
              </a:rPr>
              <a:t> </a:t>
            </a:r>
            <a:r>
              <a:rPr lang="ro-RO" altLang="en-US" sz="2200" dirty="0" err="1">
                <a:latin typeface="Cambria" pitchFamily="18" charset="0"/>
                <a:cs typeface="Times New Roman" pitchFamily="18" charset="0"/>
              </a:rPr>
              <a:t>ş</a:t>
            </a:r>
            <a:r>
              <a:rPr lang="en-US" altLang="en-US" sz="2200" dirty="0" err="1">
                <a:latin typeface="Cambria" pitchFamily="18" charset="0"/>
                <a:cs typeface="Times New Roman" pitchFamily="18" charset="0"/>
              </a:rPr>
              <a:t>i</a:t>
            </a:r>
            <a:r>
              <a:rPr lang="en-US" altLang="en-US" sz="2200" dirty="0">
                <a:latin typeface="Cambria" pitchFamily="18" charset="0"/>
                <a:cs typeface="Times New Roman" pitchFamily="18" charset="0"/>
              </a:rPr>
              <a:t> </a:t>
            </a:r>
            <a:r>
              <a:rPr lang="en-US" altLang="en-US" sz="2200" i="1" dirty="0">
                <a:latin typeface="Cambria" pitchFamily="18" charset="0"/>
                <a:cs typeface="Times New Roman" pitchFamily="18" charset="0"/>
              </a:rPr>
              <a:t>signal. </a:t>
            </a:r>
            <a:r>
              <a:rPr lang="ro-RO" altLang="en-US" sz="2200" dirty="0">
                <a:latin typeface="Cambria" pitchFamily="18" charset="0"/>
                <a:cs typeface="Times New Roman" pitchFamily="18" charset="0"/>
              </a:rPr>
              <a:t>Kernelul</a:t>
            </a:r>
            <a:r>
              <a:rPr lang="en-US" altLang="en-US" sz="2200" dirty="0">
                <a:latin typeface="Cambria" pitchFamily="18" charset="0"/>
                <a:cs typeface="Times New Roman" pitchFamily="18" charset="0"/>
              </a:rPr>
              <a:t> face </a:t>
            </a:r>
            <a:r>
              <a:rPr lang="ro-RO" altLang="en-US" sz="2200" dirty="0">
                <a:latin typeface="Cambria" pitchFamily="18" charset="0"/>
                <a:cs typeface="Times New Roman" pitchFamily="18" charset="0"/>
              </a:rPr>
              <a:t>toate</a:t>
            </a:r>
            <a:r>
              <a:rPr lang="en-US" altLang="en-US" sz="2200" dirty="0">
                <a:latin typeface="Cambria" pitchFamily="18" charset="0"/>
                <a:cs typeface="Times New Roman" pitchFamily="18" charset="0"/>
              </a:rPr>
              <a:t> opera</a:t>
            </a:r>
            <a:r>
              <a:rPr lang="ro-RO" altLang="en-US" sz="2200" dirty="0">
                <a:latin typeface="Cambria" pitchFamily="18" charset="0"/>
                <a:cs typeface="Times New Roman" pitchFamily="18" charset="0"/>
              </a:rPr>
              <a:t>ţiile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una</a:t>
            </a:r>
            <a:r>
              <a:rPr lang="en-US" altLang="en-US" sz="2200" dirty="0">
                <a:latin typeface="Cambria" pitchFamily="18" charset="0"/>
                <a:cs typeface="Times New Roman" pitchFamily="18" charset="0"/>
              </a:rPr>
              <a:t> c</a:t>
            </a:r>
            <a:r>
              <a:rPr lang="ro-RO" altLang="en-US" sz="2200" dirty="0">
                <a:latin typeface="Cambria" pitchFamily="18" charset="0"/>
                <a:cs typeface="Times New Roman" pitchFamily="18" charset="0"/>
              </a:rPr>
              <a:t>âte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una</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şi</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nici</a:t>
            </a:r>
            <a:r>
              <a:rPr lang="en-US" altLang="en-US" sz="2200" dirty="0">
                <a:latin typeface="Cambria" pitchFamily="18" charset="0"/>
                <a:cs typeface="Times New Roman" pitchFamily="18" charset="0"/>
              </a:rPr>
              <a:t> un </a:t>
            </a:r>
            <a:r>
              <a:rPr lang="en-US" altLang="en-US" sz="2200" dirty="0" err="1">
                <a:latin typeface="Cambria" pitchFamily="18" charset="0"/>
                <a:cs typeface="Times New Roman" pitchFamily="18" charset="0"/>
              </a:rPr>
              <a:t>proces</a:t>
            </a:r>
            <a:r>
              <a:rPr lang="en-US" altLang="en-US" sz="2200" dirty="0">
                <a:latin typeface="Cambria" pitchFamily="18" charset="0"/>
                <a:cs typeface="Times New Roman" pitchFamily="18" charset="0"/>
              </a:rPr>
              <a:t> nu </a:t>
            </a:r>
            <a:r>
              <a:rPr lang="en-US" altLang="en-US" sz="2200" dirty="0" err="1">
                <a:latin typeface="Cambria" pitchFamily="18" charset="0"/>
                <a:cs typeface="Times New Roman" pitchFamily="18" charset="0"/>
              </a:rPr>
              <a:t>poate</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accesa</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semaforul</a:t>
            </a:r>
            <a:r>
              <a:rPr lang="en-US" altLang="en-US" sz="2200" dirty="0">
                <a:latin typeface="Cambria" pitchFamily="18" charset="0"/>
                <a:cs typeface="Times New Roman" pitchFamily="18" charset="0"/>
              </a:rPr>
              <a:t> p</a:t>
            </a:r>
            <a:r>
              <a:rPr lang="ro-RO" altLang="en-US" sz="2200" dirty="0">
                <a:latin typeface="Cambria" pitchFamily="18" charset="0"/>
                <a:cs typeface="Times New Roman" pitchFamily="18" charset="0"/>
              </a:rPr>
              <a:t>â</a:t>
            </a:r>
            <a:r>
              <a:rPr lang="en-US" altLang="en-US" sz="2200" dirty="0">
                <a:latin typeface="Cambria" pitchFamily="18" charset="0"/>
                <a:cs typeface="Times New Roman" pitchFamily="18" charset="0"/>
              </a:rPr>
              <a:t>n</a:t>
            </a:r>
            <a:r>
              <a:rPr lang="ro-RO" altLang="en-US" sz="2200" dirty="0">
                <a:latin typeface="Cambria" pitchFamily="18" charset="0"/>
                <a:cs typeface="Times New Roman" pitchFamily="18" charset="0"/>
              </a:rPr>
              <a:t>ă</a:t>
            </a:r>
            <a:r>
              <a:rPr lang="en-US" altLang="en-US" sz="2200" dirty="0">
                <a:latin typeface="Cambria" pitchFamily="18" charset="0"/>
                <a:cs typeface="Times New Roman" pitchFamily="18" charset="0"/>
              </a:rPr>
              <a:t> c</a:t>
            </a:r>
            <a:r>
              <a:rPr lang="ro-RO" altLang="en-US" sz="2200" dirty="0">
                <a:latin typeface="Cambria" pitchFamily="18" charset="0"/>
                <a:cs typeface="Times New Roman" pitchFamily="18" charset="0"/>
              </a:rPr>
              <a:t>â</a:t>
            </a:r>
            <a:r>
              <a:rPr lang="en-US" altLang="en-US" sz="2200" dirty="0" err="1">
                <a:latin typeface="Cambria" pitchFamily="18" charset="0"/>
                <a:cs typeface="Times New Roman" pitchFamily="18" charset="0"/>
              </a:rPr>
              <a:t>nd</a:t>
            </a:r>
            <a:r>
              <a:rPr lang="en-US" altLang="en-US" sz="2200" dirty="0">
                <a:latin typeface="Cambria" pitchFamily="18" charset="0"/>
                <a:cs typeface="Times New Roman" pitchFamily="18" charset="0"/>
              </a:rPr>
              <a:t> nu </a:t>
            </a:r>
            <a:r>
              <a:rPr lang="en-US" altLang="en-US" sz="2200" dirty="0" err="1">
                <a:latin typeface="Cambria" pitchFamily="18" charset="0"/>
                <a:cs typeface="Times New Roman" pitchFamily="18" charset="0"/>
              </a:rPr>
              <a:t>sunt</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î</a:t>
            </a:r>
            <a:r>
              <a:rPr lang="en-US" altLang="en-US" sz="2200" dirty="0" err="1">
                <a:latin typeface="Cambria" pitchFamily="18" charset="0"/>
                <a:cs typeface="Times New Roman" pitchFamily="18" charset="0"/>
              </a:rPr>
              <a:t>nd</a:t>
            </a:r>
            <a:r>
              <a:rPr lang="ro-RO" altLang="en-US" sz="2200" dirty="0">
                <a:latin typeface="Cambria" pitchFamily="18" charset="0"/>
                <a:cs typeface="Times New Roman" pitchFamily="18" charset="0"/>
              </a:rPr>
              <a:t>eplinite</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toate</a:t>
            </a:r>
            <a:r>
              <a:rPr lang="en-US" altLang="en-US" sz="2200" dirty="0">
                <a:latin typeface="Cambria" pitchFamily="18" charset="0"/>
                <a:cs typeface="Times New Roman" pitchFamily="18" charset="0"/>
              </a:rPr>
              <a:t> opera</a:t>
            </a:r>
            <a:r>
              <a:rPr lang="ro-RO" altLang="en-US" sz="2200" dirty="0">
                <a:latin typeface="Cambria" pitchFamily="18" charset="0"/>
                <a:cs typeface="Times New Roman" pitchFamily="18" charset="0"/>
              </a:rPr>
              <a:t>ţ</a:t>
            </a:r>
            <a:r>
              <a:rPr lang="en-US" altLang="en-US" sz="2200" dirty="0" err="1">
                <a:latin typeface="Cambria" pitchFamily="18" charset="0"/>
                <a:cs typeface="Times New Roman" pitchFamily="18" charset="0"/>
              </a:rPr>
              <a:t>iile</a:t>
            </a:r>
            <a:r>
              <a:rPr lang="en-US" altLang="en-US" sz="2200" dirty="0">
                <a:latin typeface="Cambria" pitchFamily="18" charset="0"/>
                <a:cs typeface="Times New Roman" pitchFamily="18" charset="0"/>
              </a:rPr>
              <a:t>. </a:t>
            </a:r>
          </a:p>
          <a:p>
            <a:pPr marL="0" lvl="1" indent="0" algn="just" eaLnBrk="1" hangingPunct="1">
              <a:lnSpc>
                <a:spcPct val="80000"/>
              </a:lnSpc>
              <a:spcBef>
                <a:spcPct val="0"/>
              </a:spcBef>
              <a:buFontTx/>
              <a:buNone/>
            </a:pPr>
            <a:endParaRPr lang="ro-RO" altLang="en-US" sz="2200" b="1" dirty="0">
              <a:latin typeface="Cambria" pitchFamily="18" charset="0"/>
              <a:cs typeface="Times New Roman" pitchFamily="18" charset="0"/>
            </a:endParaRPr>
          </a:p>
          <a:p>
            <a:pPr marL="0" lvl="1" indent="0" algn="just" eaLnBrk="1" hangingPunct="1">
              <a:lnSpc>
                <a:spcPct val="80000"/>
              </a:lnSpc>
              <a:spcBef>
                <a:spcPct val="0"/>
              </a:spcBef>
              <a:buFontTx/>
              <a:buNone/>
            </a:pPr>
            <a:endParaRPr lang="en-US" altLang="en-US" sz="2200" b="1" dirty="0">
              <a:latin typeface="Cambria" pitchFamily="18" charset="0"/>
              <a:cs typeface="Times New Roman" pitchFamily="18" charset="0"/>
            </a:endParaRPr>
          </a:p>
          <a:p>
            <a:pPr marL="0" lvl="1" indent="0" algn="just" eaLnBrk="1" hangingPunct="1">
              <a:lnSpc>
                <a:spcPct val="80000"/>
              </a:lnSpc>
              <a:spcBef>
                <a:spcPct val="0"/>
              </a:spcBef>
              <a:buFontTx/>
              <a:buNone/>
            </a:pPr>
            <a:r>
              <a:rPr lang="ro-RO" altLang="en-US" sz="2200" b="1" dirty="0">
                <a:latin typeface="Cambria" pitchFamily="18" charset="0"/>
                <a:cs typeface="Times New Roman" pitchFamily="18" charset="0"/>
              </a:rPr>
              <a:t>Semnale</a:t>
            </a:r>
            <a:r>
              <a:rPr lang="en-US" altLang="en-US" sz="2200" b="1" dirty="0">
                <a:latin typeface="Cambria" pitchFamily="18" charset="0"/>
                <a:cs typeface="Times New Roman" pitchFamily="18" charset="0"/>
              </a:rPr>
              <a:t> – </a:t>
            </a:r>
            <a:r>
              <a:rPr lang="en-US" altLang="en-US" sz="2200" dirty="0">
                <a:latin typeface="Cambria" pitchFamily="18" charset="0"/>
                <a:cs typeface="Times New Roman" pitchFamily="18" charset="0"/>
              </a:rPr>
              <a:t>un </a:t>
            </a:r>
            <a:r>
              <a:rPr lang="ro-RO" altLang="en-US" sz="2200" dirty="0">
                <a:latin typeface="Cambria" pitchFamily="18" charset="0"/>
                <a:cs typeface="Times New Roman" pitchFamily="18" charset="0"/>
              </a:rPr>
              <a:t>semnal</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este</a:t>
            </a:r>
            <a:r>
              <a:rPr lang="en-US" altLang="en-US" sz="2200" dirty="0">
                <a:latin typeface="Cambria" pitchFamily="18" charset="0"/>
                <a:cs typeface="Times New Roman" pitchFamily="18" charset="0"/>
              </a:rPr>
              <a:t> un </a:t>
            </a:r>
            <a:r>
              <a:rPr lang="ro-RO" altLang="en-US" sz="2200" dirty="0">
                <a:latin typeface="Cambria" pitchFamily="18" charset="0"/>
                <a:cs typeface="Times New Roman" pitchFamily="18" charset="0"/>
              </a:rPr>
              <a:t>mecanism</a:t>
            </a:r>
            <a:r>
              <a:rPr lang="en-US" altLang="en-US" sz="2200" dirty="0">
                <a:latin typeface="Cambria" pitchFamily="18" charset="0"/>
                <a:cs typeface="Times New Roman" pitchFamily="18" charset="0"/>
              </a:rPr>
              <a:t> software </a:t>
            </a:r>
            <a:r>
              <a:rPr lang="en-US" altLang="en-US" sz="2200" dirty="0" err="1">
                <a:latin typeface="Cambria" pitchFamily="18" charset="0"/>
                <a:cs typeface="Times New Roman" pitchFamily="18" charset="0"/>
              </a:rPr>
              <a:t>ce</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informeaz</a:t>
            </a:r>
            <a:r>
              <a:rPr lang="ro-RO" altLang="en-US" sz="2200" dirty="0">
                <a:latin typeface="Cambria" pitchFamily="18" charset="0"/>
                <a:cs typeface="Times New Roman" pitchFamily="18" charset="0"/>
              </a:rPr>
              <a:t>ă</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procesul</a:t>
            </a:r>
            <a:r>
              <a:rPr lang="en-US" altLang="en-US" sz="2200" dirty="0">
                <a:latin typeface="Cambria" pitchFamily="18" charset="0"/>
                <a:cs typeface="Times New Roman" pitchFamily="18" charset="0"/>
              </a:rPr>
              <a:t> de </a:t>
            </a:r>
            <a:r>
              <a:rPr lang="en-US" altLang="en-US" sz="2200" dirty="0" err="1">
                <a:latin typeface="Cambria" pitchFamily="18" charset="0"/>
                <a:cs typeface="Times New Roman" pitchFamily="18" charset="0"/>
              </a:rPr>
              <a:t>apari</a:t>
            </a:r>
            <a:r>
              <a:rPr lang="ro-RO" altLang="en-US" sz="2200" dirty="0">
                <a:latin typeface="Cambria" pitchFamily="18" charset="0"/>
                <a:cs typeface="Times New Roman" pitchFamily="18" charset="0"/>
              </a:rPr>
              <a:t>ţ</a:t>
            </a:r>
            <a:r>
              <a:rPr lang="en-US" altLang="en-US" sz="2200" dirty="0" err="1">
                <a:latin typeface="Cambria" pitchFamily="18" charset="0"/>
                <a:cs typeface="Times New Roman" pitchFamily="18" charset="0"/>
              </a:rPr>
              <a:t>ia</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unui</a:t>
            </a:r>
            <a:r>
              <a:rPr lang="en-US" altLang="en-US" sz="2200" dirty="0">
                <a:latin typeface="Cambria" pitchFamily="18" charset="0"/>
                <a:cs typeface="Times New Roman" pitchFamily="18" charset="0"/>
              </a:rPr>
              <a:t> e</a:t>
            </a:r>
            <a:r>
              <a:rPr lang="ro-RO" altLang="en-US" sz="2200" dirty="0">
                <a:latin typeface="Cambria" pitchFamily="18" charset="0"/>
                <a:cs typeface="Times New Roman" pitchFamily="18" charset="0"/>
              </a:rPr>
              <a:t>v</a:t>
            </a:r>
            <a:r>
              <a:rPr lang="en-US" altLang="en-US" sz="2200" dirty="0" err="1">
                <a:latin typeface="Cambria" pitchFamily="18" charset="0"/>
                <a:cs typeface="Times New Roman" pitchFamily="18" charset="0"/>
              </a:rPr>
              <a:t>eniment</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asincron</a:t>
            </a:r>
            <a:r>
              <a:rPr lang="en-US" altLang="en-US" sz="2200" dirty="0">
                <a:latin typeface="Cambria" pitchFamily="18" charset="0"/>
                <a:cs typeface="Times New Roman" pitchFamily="18" charset="0"/>
              </a:rPr>
              <a:t>. Un </a:t>
            </a:r>
            <a:r>
              <a:rPr lang="en-US" altLang="en-US" sz="2200" dirty="0" err="1">
                <a:latin typeface="Cambria" pitchFamily="18" charset="0"/>
                <a:cs typeface="Times New Roman" pitchFamily="18" charset="0"/>
              </a:rPr>
              <a:t>semnal</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este</a:t>
            </a:r>
            <a:r>
              <a:rPr lang="en-US" altLang="en-US" sz="2200" dirty="0">
                <a:latin typeface="Cambria" pitchFamily="18" charset="0"/>
                <a:cs typeface="Times New Roman" pitchFamily="18" charset="0"/>
              </a:rPr>
              <a:t> similar cu o </a:t>
            </a:r>
            <a:r>
              <a:rPr lang="ro-RO" altLang="en-US" sz="2200" dirty="0">
                <a:latin typeface="Cambria" pitchFamily="18" charset="0"/>
                <a:cs typeface="Times New Roman" pitchFamily="18" charset="0"/>
              </a:rPr>
              <a:t>î</a:t>
            </a:r>
            <a:r>
              <a:rPr lang="en-US" altLang="en-US" sz="2200" dirty="0" err="1">
                <a:latin typeface="Cambria" pitchFamily="18" charset="0"/>
                <a:cs typeface="Times New Roman" pitchFamily="18" charset="0"/>
              </a:rPr>
              <a:t>ntrerupere</a:t>
            </a:r>
            <a:r>
              <a:rPr lang="en-US" altLang="en-US" sz="2200" dirty="0">
                <a:latin typeface="Cambria" pitchFamily="18" charset="0"/>
                <a:cs typeface="Times New Roman" pitchFamily="18" charset="0"/>
              </a:rPr>
              <a:t> hardware </a:t>
            </a:r>
            <a:r>
              <a:rPr lang="en-US" altLang="en-US" sz="2200" dirty="0" err="1">
                <a:latin typeface="Cambria" pitchFamily="18" charset="0"/>
                <a:cs typeface="Times New Roman" pitchFamily="18" charset="0"/>
              </a:rPr>
              <a:t>dar</a:t>
            </a:r>
            <a:r>
              <a:rPr lang="en-US" altLang="en-US" sz="2200" dirty="0">
                <a:latin typeface="Cambria" pitchFamily="18" charset="0"/>
                <a:cs typeface="Times New Roman" pitchFamily="18" charset="0"/>
              </a:rPr>
              <a:t> nu </a:t>
            </a:r>
            <a:r>
              <a:rPr lang="en-US" altLang="en-US" sz="2200" dirty="0" err="1">
                <a:latin typeface="Cambria" pitchFamily="18" charset="0"/>
                <a:cs typeface="Times New Roman" pitchFamily="18" charset="0"/>
              </a:rPr>
              <a:t>implic</a:t>
            </a:r>
            <a:r>
              <a:rPr lang="ro-RO" altLang="en-US" sz="2200" dirty="0">
                <a:latin typeface="Cambria" pitchFamily="18" charset="0"/>
                <a:cs typeface="Times New Roman" pitchFamily="18" charset="0"/>
              </a:rPr>
              <a:t>ă</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priorit</a:t>
            </a:r>
            <a:r>
              <a:rPr lang="ro-RO" altLang="en-US" sz="2200" dirty="0">
                <a:latin typeface="Cambria" pitchFamily="18" charset="0"/>
                <a:cs typeface="Times New Roman" pitchFamily="18" charset="0"/>
              </a:rPr>
              <a:t>ăţ</a:t>
            </a:r>
            <a:r>
              <a:rPr lang="en-US" altLang="en-US" sz="2200" dirty="0" err="1">
                <a:latin typeface="Cambria" pitchFamily="18" charset="0"/>
                <a:cs typeface="Times New Roman" pitchFamily="18" charset="0"/>
              </a:rPr>
              <a:t>i</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toate</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semnalele</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sunt</a:t>
            </a:r>
            <a:r>
              <a:rPr lang="en-US" altLang="en-US" sz="2200" dirty="0">
                <a:latin typeface="Cambria" pitchFamily="18" charset="0"/>
                <a:cs typeface="Times New Roman" pitchFamily="18" charset="0"/>
              </a:rPr>
              <a:t> considerate </a:t>
            </a:r>
            <a:r>
              <a:rPr lang="ro-RO" altLang="en-US" sz="2200" dirty="0">
                <a:latin typeface="Cambria" pitchFamily="18" charset="0"/>
                <a:cs typeface="Times New Roman" pitchFamily="18" charset="0"/>
              </a:rPr>
              <a:t>“</a:t>
            </a:r>
            <a:r>
              <a:rPr lang="en-US" altLang="en-US" sz="2200" dirty="0" err="1">
                <a:latin typeface="Cambria" pitchFamily="18" charset="0"/>
                <a:cs typeface="Times New Roman" pitchFamily="18" charset="0"/>
              </a:rPr>
              <a:t>egale</a:t>
            </a:r>
            <a:r>
              <a:rPr lang="ro-RO" altLang="en-US" sz="2200" dirty="0">
                <a:latin typeface="Cambria" pitchFamily="18" charset="0"/>
                <a:cs typeface="Times New Roman" pitchFamily="18" charset="0"/>
              </a:rPr>
              <a:t>”</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Semnalele</a:t>
            </a:r>
            <a:r>
              <a:rPr lang="en-US" altLang="en-US" sz="2200" dirty="0">
                <a:latin typeface="Cambria" pitchFamily="18" charset="0"/>
                <a:cs typeface="Times New Roman" pitchFamily="18" charset="0"/>
              </a:rPr>
              <a:t> care </a:t>
            </a:r>
            <a:r>
              <a:rPr lang="en-US" altLang="en-US" sz="2200" dirty="0" err="1">
                <a:latin typeface="Cambria" pitchFamily="18" charset="0"/>
                <a:cs typeface="Times New Roman" pitchFamily="18" charset="0"/>
              </a:rPr>
              <a:t>apar</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î</a:t>
            </a:r>
            <a:r>
              <a:rPr lang="en-US" altLang="en-US" sz="2200" dirty="0">
                <a:latin typeface="Cambria" pitchFamily="18" charset="0"/>
                <a:cs typeface="Times New Roman" pitchFamily="18" charset="0"/>
              </a:rPr>
              <a:t>n </a:t>
            </a:r>
            <a:r>
              <a:rPr lang="en-US" altLang="en-US" sz="2200" dirty="0" err="1">
                <a:latin typeface="Cambria" pitchFamily="18" charset="0"/>
                <a:cs typeface="Times New Roman" pitchFamily="18" charset="0"/>
              </a:rPr>
              <a:t>acela</a:t>
            </a:r>
            <a:r>
              <a:rPr lang="ro-RO" altLang="en-US" sz="2200" dirty="0">
                <a:latin typeface="Cambria" pitchFamily="18" charset="0"/>
                <a:cs typeface="Times New Roman" pitchFamily="18" charset="0"/>
              </a:rPr>
              <a:t>ş</a:t>
            </a:r>
            <a:r>
              <a:rPr lang="en-US" altLang="en-US" sz="2200" dirty="0" err="1">
                <a:latin typeface="Cambria" pitchFamily="18" charset="0"/>
                <a:cs typeface="Times New Roman" pitchFamily="18" charset="0"/>
              </a:rPr>
              <a:t>i</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timp</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sunt</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prezentate</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unui</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proces</a:t>
            </a:r>
            <a:r>
              <a:rPr lang="en-US" altLang="en-US" sz="2200" dirty="0">
                <a:latin typeface="Cambria" pitchFamily="18" charset="0"/>
                <a:cs typeface="Times New Roman" pitchFamily="18" charset="0"/>
              </a:rPr>
              <a:t> </a:t>
            </a:r>
            <a:r>
              <a:rPr lang="en-US" altLang="en-US" sz="2200" dirty="0" err="1">
                <a:latin typeface="Cambria" pitchFamily="18" charset="0"/>
                <a:cs typeface="Times New Roman" pitchFamily="18" charset="0"/>
              </a:rPr>
              <a:t>pe</a:t>
            </a:r>
            <a:r>
              <a:rPr lang="en-US" altLang="en-US" sz="2200" dirty="0">
                <a:latin typeface="Cambria" pitchFamily="18" charset="0"/>
                <a:cs typeface="Times New Roman" pitchFamily="18" charset="0"/>
              </a:rPr>
              <a:t> r</a:t>
            </a:r>
            <a:r>
              <a:rPr lang="ro-RO" altLang="en-US" sz="2200" dirty="0">
                <a:latin typeface="Cambria" pitchFamily="18" charset="0"/>
                <a:cs typeface="Times New Roman" pitchFamily="18" charset="0"/>
              </a:rPr>
              <a:t>â</a:t>
            </a:r>
            <a:r>
              <a:rPr lang="en-US" altLang="en-US" sz="2200" dirty="0" err="1">
                <a:latin typeface="Cambria" pitchFamily="18" charset="0"/>
                <a:cs typeface="Times New Roman" pitchFamily="18" charset="0"/>
              </a:rPr>
              <a:t>nd</a:t>
            </a:r>
            <a:r>
              <a:rPr lang="en-US" altLang="en-US" sz="2200" dirty="0">
                <a:latin typeface="Cambria" pitchFamily="18" charset="0"/>
                <a:cs typeface="Times New Roman" pitchFamily="18" charset="0"/>
              </a:rPr>
              <a:t>, f</a:t>
            </a:r>
            <a:r>
              <a:rPr lang="ro-RO" altLang="en-US" sz="2200" dirty="0">
                <a:latin typeface="Cambria" pitchFamily="18" charset="0"/>
                <a:cs typeface="Times New Roman" pitchFamily="18" charset="0"/>
              </a:rPr>
              <a:t>ă</a:t>
            </a:r>
            <a:r>
              <a:rPr lang="en-US" altLang="en-US" sz="2200" dirty="0">
                <a:latin typeface="Cambria" pitchFamily="18" charset="0"/>
                <a:cs typeface="Times New Roman" pitchFamily="18" charset="0"/>
              </a:rPr>
              <a:t>r</a:t>
            </a:r>
            <a:r>
              <a:rPr lang="ro-RO" altLang="en-US" sz="2200" dirty="0">
                <a:latin typeface="Cambria" pitchFamily="18" charset="0"/>
                <a:cs typeface="Times New Roman" pitchFamily="18" charset="0"/>
              </a:rPr>
              <a:t>ă</a:t>
            </a:r>
            <a:r>
              <a:rPr lang="en-US" altLang="en-US" sz="2200" dirty="0">
                <a:latin typeface="Cambria" pitchFamily="18" charset="0"/>
                <a:cs typeface="Times New Roman" pitchFamily="18" charset="0"/>
              </a:rPr>
              <a:t> a se </a:t>
            </a:r>
            <a:r>
              <a:rPr lang="en-US" altLang="en-US" sz="2200" dirty="0" err="1">
                <a:latin typeface="Cambria" pitchFamily="18" charset="0"/>
                <a:cs typeface="Times New Roman" pitchFamily="18" charset="0"/>
              </a:rPr>
              <a:t>stabili</a:t>
            </a:r>
            <a:r>
              <a:rPr lang="en-US" altLang="en-US" sz="2200" dirty="0">
                <a:latin typeface="Cambria" pitchFamily="18" charset="0"/>
                <a:cs typeface="Times New Roman" pitchFamily="18" charset="0"/>
              </a:rPr>
              <a:t> o </a:t>
            </a:r>
            <a:r>
              <a:rPr lang="ro-RO" altLang="en-US" sz="2200" dirty="0">
                <a:latin typeface="Cambria" pitchFamily="18" charset="0"/>
                <a:cs typeface="Times New Roman" pitchFamily="18" charset="0"/>
              </a:rPr>
              <a:t>ordine bazată</a:t>
            </a:r>
            <a:r>
              <a:rPr lang="en-US" altLang="en-US" sz="2200" dirty="0">
                <a:latin typeface="Cambria" pitchFamily="18" charset="0"/>
                <a:cs typeface="Times New Roman" pitchFamily="18" charset="0"/>
              </a:rPr>
              <a:t> </a:t>
            </a:r>
            <a:r>
              <a:rPr lang="ro-RO" altLang="en-US" sz="2200" dirty="0">
                <a:latin typeface="Cambria" pitchFamily="18" charset="0"/>
                <a:cs typeface="Times New Roman" pitchFamily="18" charset="0"/>
              </a:rPr>
              <a:t>pe priorități</a:t>
            </a:r>
            <a:r>
              <a:rPr lang="en-US" altLang="en-US" sz="2200" dirty="0">
                <a:latin typeface="Cambria" pitchFamily="18" charset="0"/>
                <a:cs typeface="Times New Roman" pitchFamily="18" charset="0"/>
              </a:rPr>
              <a:t>.</a:t>
            </a:r>
          </a:p>
          <a:p>
            <a:pPr marL="0" lvl="1" indent="0" algn="just" eaLnBrk="1" hangingPunct="1">
              <a:lnSpc>
                <a:spcPct val="80000"/>
              </a:lnSpc>
              <a:spcBef>
                <a:spcPct val="0"/>
              </a:spcBef>
              <a:buFontTx/>
              <a:buNone/>
            </a:pPr>
            <a:endParaRPr lang="ro-RO" altLang="en-US" sz="2200" dirty="0">
              <a:latin typeface="Cambria" pitchFamily="18" charset="0"/>
              <a:cs typeface="Times New Roman" pitchFamily="18" charset="0"/>
            </a:endParaRPr>
          </a:p>
          <a:p>
            <a:pPr marL="0" lvl="1" indent="0" algn="just" eaLnBrk="1" hangingPunct="1">
              <a:lnSpc>
                <a:spcPct val="80000"/>
              </a:lnSpc>
              <a:spcBef>
                <a:spcPct val="0"/>
              </a:spcBef>
              <a:buFontTx/>
              <a:buNone/>
            </a:pPr>
            <a:r>
              <a:rPr lang="ro-RO" altLang="en-US" sz="2200" dirty="0">
                <a:latin typeface="Cambria" pitchFamily="18" charset="0"/>
                <a:cs typeface="Times New Roman" pitchFamily="18" charset="0"/>
              </a:rPr>
              <a:t>Procesele pot trimite semnale unele altora sau acestea sunt trimise de către kernel. Un semnal este livrat prin actualizarea unui câmp în tabela de procese a procesului ce recepţionează acel semnal.</a:t>
            </a:r>
            <a:endParaRPr lang="en-US" altLang="en-US" sz="2200" dirty="0">
              <a:latin typeface="Cambria" pitchFamily="18" charset="0"/>
              <a:cs typeface="Times New Roman" pitchFamily="18" charset="0"/>
            </a:endParaRPr>
          </a:p>
        </p:txBody>
      </p:sp>
      <p:sp>
        <p:nvSpPr>
          <p:cNvPr id="15364" name="Text Box 3"/>
          <p:cNvSpPr txBox="1">
            <a:spLocks noChangeArrowheads="1"/>
          </p:cNvSpPr>
          <p:nvPr/>
        </p:nvSpPr>
        <p:spPr bwMode="auto">
          <a:xfrm>
            <a:off x="1066800" y="196850"/>
            <a:ext cx="7543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solidFill>
                  <a:srgbClr val="FF0000"/>
                </a:solidFill>
                <a:latin typeface="Cambria" pitchFamily="18" charset="0"/>
              </a:rPr>
              <a:t>Mecanisme de concuren</a:t>
            </a:r>
            <a:r>
              <a:rPr lang="ro-RO" altLang="en-US" sz="2800" b="1">
                <a:solidFill>
                  <a:srgbClr val="FF0000"/>
                </a:solidFill>
                <a:latin typeface="Cambria" pitchFamily="18" charset="0"/>
              </a:rPr>
              <a:t>ţă</a:t>
            </a:r>
            <a:r>
              <a:rPr lang="en-US" altLang="en-US" sz="2800" b="1">
                <a:solidFill>
                  <a:srgbClr val="FF0000"/>
                </a:solidFill>
                <a:latin typeface="Cambria" pitchFamily="18" charset="0"/>
              </a:rPr>
              <a:t> a proceselor </a:t>
            </a:r>
            <a:r>
              <a:rPr lang="ro-RO" altLang="en-US" sz="2800" b="1">
                <a:solidFill>
                  <a:srgbClr val="FF0000"/>
                </a:solidFill>
                <a:latin typeface="Cambria" pitchFamily="18" charset="0"/>
              </a:rPr>
              <a:t>î</a:t>
            </a:r>
            <a:r>
              <a:rPr lang="en-US" altLang="en-US" sz="2800" b="1">
                <a:solidFill>
                  <a:srgbClr val="FF0000"/>
                </a:solidFill>
                <a:latin typeface="Cambria" pitchFamily="18" charset="0"/>
              </a:rPr>
              <a:t>n UNIX</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A45930B-B25B-450A-B071-4221BDCB8962}" type="slidenum">
              <a:rPr lang="en-US" altLang="en-US" sz="1600" smtClean="0">
                <a:latin typeface="Cambria" pitchFamily="18" charset="0"/>
              </a:rPr>
              <a:pPr eaLnBrk="1" hangingPunct="1">
                <a:spcBef>
                  <a:spcPct val="0"/>
                </a:spcBef>
                <a:buFontTx/>
                <a:buNone/>
              </a:pPr>
              <a:t>2</a:t>
            </a:fld>
            <a:endParaRPr lang="en-US" altLang="en-US" sz="1600" dirty="0">
              <a:latin typeface="Cambria" pitchFamily="18" charset="0"/>
            </a:endParaRPr>
          </a:p>
        </p:txBody>
      </p:sp>
      <p:sp>
        <p:nvSpPr>
          <p:cNvPr id="3075" name="Rectangle 1026"/>
          <p:cNvSpPr>
            <a:spLocks noGrp="1" noChangeArrowheads="1"/>
          </p:cNvSpPr>
          <p:nvPr>
            <p:ph type="body" idx="1"/>
          </p:nvPr>
        </p:nvSpPr>
        <p:spPr>
          <a:xfrm>
            <a:off x="3132" y="1447800"/>
            <a:ext cx="8988468" cy="4724400"/>
          </a:xfrm>
        </p:spPr>
        <p:txBody>
          <a:bodyPr/>
          <a:lstStyle/>
          <a:p>
            <a:pPr algn="ctr" eaLnBrk="1" hangingPunct="1">
              <a:lnSpc>
                <a:spcPct val="90000"/>
              </a:lnSpc>
              <a:buFontTx/>
              <a:buNone/>
            </a:pPr>
            <a:endParaRPr lang="en-US" altLang="en-US" sz="2800" b="1" dirty="0">
              <a:solidFill>
                <a:schemeClr val="accent2"/>
              </a:solidFill>
              <a:latin typeface="Cambria" pitchFamily="18" charset="0"/>
            </a:endParaRPr>
          </a:p>
          <a:p>
            <a:pPr eaLnBrk="1" hangingPunct="1">
              <a:lnSpc>
                <a:spcPct val="90000"/>
              </a:lnSpc>
            </a:pPr>
            <a:r>
              <a:rPr lang="ro-RO" altLang="en-US" sz="2800" b="1" dirty="0">
                <a:latin typeface="Cambria" pitchFamily="18" charset="0"/>
                <a:cs typeface="Times New Roman" pitchFamily="18" charset="0"/>
              </a:rPr>
              <a:t>C</a:t>
            </a:r>
            <a:r>
              <a:rPr lang="en-US" altLang="en-US" sz="2800" b="1" dirty="0">
                <a:latin typeface="Cambria" pitchFamily="18" charset="0"/>
                <a:cs typeface="Times New Roman" pitchFamily="18" charset="0"/>
              </a:rPr>
              <a:t>e </a:t>
            </a:r>
            <a:r>
              <a:rPr lang="en-US" altLang="en-US" sz="2800" b="1" dirty="0" err="1">
                <a:latin typeface="Cambria" pitchFamily="18" charset="0"/>
                <a:cs typeface="Times New Roman" pitchFamily="18" charset="0"/>
              </a:rPr>
              <a:t>este</a:t>
            </a:r>
            <a:r>
              <a:rPr lang="en-US" altLang="en-US" sz="2800" b="1" dirty="0">
                <a:latin typeface="Cambria" pitchFamily="18" charset="0"/>
                <a:cs typeface="Times New Roman" pitchFamily="18" charset="0"/>
              </a:rPr>
              <a:t> un </a:t>
            </a:r>
            <a:r>
              <a:rPr lang="en-US" altLang="en-US" sz="2800" b="1" dirty="0" err="1">
                <a:latin typeface="Cambria" pitchFamily="18" charset="0"/>
                <a:cs typeface="Times New Roman" pitchFamily="18" charset="0"/>
              </a:rPr>
              <a:t>blocaj</a:t>
            </a:r>
            <a:r>
              <a:rPr lang="en-US" altLang="en-US" sz="2800" b="1" dirty="0">
                <a:latin typeface="Cambria" pitchFamily="18" charset="0"/>
                <a:cs typeface="Times New Roman" pitchFamily="18" charset="0"/>
              </a:rPr>
              <a:t>?</a:t>
            </a:r>
          </a:p>
          <a:p>
            <a:pPr eaLnBrk="1" hangingPunct="1">
              <a:lnSpc>
                <a:spcPct val="90000"/>
              </a:lnSpc>
            </a:pPr>
            <a:r>
              <a:rPr lang="en-US" altLang="en-US" sz="2800" b="1" dirty="0">
                <a:latin typeface="Cambria" pitchFamily="18" charset="0"/>
                <a:cs typeface="Times New Roman" pitchFamily="18" charset="0"/>
              </a:rPr>
              <a:t>“</a:t>
            </a:r>
            <a:r>
              <a:rPr lang="vi-VN" altLang="en-US" sz="2800" b="1" dirty="0">
                <a:latin typeface="Cambria" pitchFamily="18" charset="0"/>
                <a:cs typeface="Times New Roman" pitchFamily="18" charset="0"/>
              </a:rPr>
              <a:t>Un bloca</a:t>
            </a:r>
            <a:r>
              <a:rPr lang="en-US" altLang="en-US" sz="2800" b="1" dirty="0">
                <a:latin typeface="Cambria" pitchFamily="18" charset="0"/>
                <a:cs typeface="Times New Roman" pitchFamily="18" charset="0"/>
              </a:rPr>
              <a:t>j</a:t>
            </a:r>
            <a:r>
              <a:rPr lang="vi-VN" altLang="en-US" sz="2800" b="1" dirty="0">
                <a:latin typeface="Cambria" pitchFamily="18" charset="0"/>
                <a:cs typeface="Times New Roman" pitchFamily="18" charset="0"/>
              </a:rPr>
              <a:t> </a:t>
            </a:r>
            <a:r>
              <a:rPr lang="en-US" altLang="en-US" sz="2800" b="1" dirty="0" err="1">
                <a:latin typeface="Cambria" pitchFamily="18" charset="0"/>
                <a:cs typeface="Times New Roman" pitchFamily="18" charset="0"/>
              </a:rPr>
              <a:t>reprezint</a:t>
            </a:r>
            <a:r>
              <a:rPr lang="ro-RO" altLang="en-US" sz="2800" b="1" dirty="0">
                <a:latin typeface="Cambria" pitchFamily="18" charset="0"/>
                <a:cs typeface="Times New Roman" pitchFamily="18" charset="0"/>
              </a:rPr>
              <a:t>ă</a:t>
            </a:r>
            <a:r>
              <a:rPr lang="vi-VN" altLang="en-US" sz="2800" b="1" dirty="0">
                <a:latin typeface="Cambria" pitchFamily="18" charset="0"/>
                <a:cs typeface="Times New Roman" pitchFamily="18" charset="0"/>
              </a:rPr>
              <a:t> o stare în care fiecare membru al unui grup de acțiuni așteaptă ca un alt membru să elibereze un blocaj”</a:t>
            </a:r>
            <a:endParaRPr lang="en-US" altLang="en-US" sz="2800" b="1" dirty="0">
              <a:latin typeface="Cambria" pitchFamily="18" charset="0"/>
              <a:cs typeface="Times New Roman" pitchFamily="18" charset="0"/>
            </a:endParaRPr>
          </a:p>
          <a:p>
            <a:pPr eaLnBrk="1" hangingPunct="1">
              <a:lnSpc>
                <a:spcPct val="90000"/>
              </a:lnSpc>
            </a:pPr>
            <a:endParaRPr lang="ro-RO" altLang="en-US" sz="2800" b="1" dirty="0">
              <a:latin typeface="Cambria" pitchFamily="18" charset="0"/>
              <a:cs typeface="Times New Roman" pitchFamily="18" charset="0"/>
            </a:endParaRPr>
          </a:p>
          <a:p>
            <a:pPr eaLnBrk="1" hangingPunct="1">
              <a:lnSpc>
                <a:spcPct val="90000"/>
              </a:lnSpc>
            </a:pPr>
            <a:r>
              <a:rPr lang="ro-RO" altLang="en-US" sz="2800" b="1" dirty="0">
                <a:latin typeface="Cambria" pitchFamily="18" charset="0"/>
                <a:cs typeface="Times New Roman" pitchFamily="18" charset="0"/>
              </a:rPr>
              <a:t>Sunt posibile două abordări:</a:t>
            </a:r>
            <a:endParaRPr lang="en-US" altLang="en-US" sz="2800" b="1" dirty="0">
              <a:latin typeface="Cambria" pitchFamily="18" charset="0"/>
              <a:cs typeface="Times New Roman" pitchFamily="18" charset="0"/>
            </a:endParaRPr>
          </a:p>
          <a:p>
            <a:pPr lvl="1" eaLnBrk="1" hangingPunct="1">
              <a:lnSpc>
                <a:spcPct val="90000"/>
              </a:lnSpc>
            </a:pPr>
            <a:r>
              <a:rPr lang="ro-RO" altLang="en-US" b="1" dirty="0">
                <a:latin typeface="Cambria" pitchFamily="18" charset="0"/>
                <a:cs typeface="Times New Roman" pitchFamily="18" charset="0"/>
              </a:rPr>
              <a:t>În siguranţă</a:t>
            </a:r>
            <a:r>
              <a:rPr lang="en-US" altLang="en-US" b="1" dirty="0">
                <a:latin typeface="Cambria" pitchFamily="18" charset="0"/>
                <a:cs typeface="Times New Roman" pitchFamily="18" charset="0"/>
              </a:rPr>
              <a:t>:  </a:t>
            </a:r>
            <a:r>
              <a:rPr lang="ro-RO" altLang="en-US" b="1" dirty="0">
                <a:latin typeface="Cambria" pitchFamily="18" charset="0"/>
                <a:cs typeface="Times New Roman" pitchFamily="18" charset="0"/>
              </a:rPr>
              <a:t>prevenirea şi evitarea blocajelor</a:t>
            </a:r>
            <a:endParaRPr lang="en-US" altLang="en-US" b="1" dirty="0">
              <a:latin typeface="Cambria" pitchFamily="18" charset="0"/>
              <a:cs typeface="Times New Roman" pitchFamily="18" charset="0"/>
            </a:endParaRPr>
          </a:p>
          <a:p>
            <a:pPr lvl="1" eaLnBrk="1" hangingPunct="1">
              <a:lnSpc>
                <a:spcPct val="90000"/>
              </a:lnSpc>
            </a:pPr>
            <a:r>
              <a:rPr lang="ro-RO" altLang="en-US" b="1" dirty="0">
                <a:latin typeface="Cambria" pitchFamily="18" charset="0"/>
                <a:cs typeface="Times New Roman" pitchFamily="18" charset="0"/>
              </a:rPr>
              <a:t>În pericol</a:t>
            </a:r>
            <a:r>
              <a:rPr lang="en-US" altLang="en-US" b="1" dirty="0">
                <a:latin typeface="Cambria" pitchFamily="18" charset="0"/>
                <a:cs typeface="Times New Roman" pitchFamily="18" charset="0"/>
              </a:rPr>
              <a:t>:  </a:t>
            </a:r>
            <a:r>
              <a:rPr lang="ro-RO" altLang="en-US" b="1" dirty="0">
                <a:latin typeface="Cambria" pitchFamily="18" charset="0"/>
                <a:cs typeface="Times New Roman" pitchFamily="18" charset="0"/>
              </a:rPr>
              <a:t>se permite apariţia unui blocaj</a:t>
            </a:r>
            <a:r>
              <a:rPr lang="en-US" altLang="en-US" b="1" dirty="0">
                <a:latin typeface="Cambria" pitchFamily="18" charset="0"/>
                <a:cs typeface="Times New Roman" pitchFamily="18" charset="0"/>
              </a:rPr>
              <a:t>,</a:t>
            </a:r>
            <a:r>
              <a:rPr lang="ro-RO" altLang="en-US" b="1" dirty="0">
                <a:latin typeface="Cambria" pitchFamily="18" charset="0"/>
                <a:cs typeface="Times New Roman" pitchFamily="18" charset="0"/>
              </a:rPr>
              <a:t> apoi se detecteză şi se rezolvă problema</a:t>
            </a:r>
            <a:r>
              <a:rPr lang="en-US" altLang="en-US" b="1" dirty="0">
                <a:latin typeface="Cambria" pitchFamily="18" charset="0"/>
                <a:cs typeface="Times New Roman" pitchFamily="18" charset="0"/>
              </a:rPr>
              <a:t>.</a:t>
            </a:r>
            <a:endParaRPr lang="en-US" altLang="en-US" b="1" dirty="0">
              <a:latin typeface="Cambria" pitchFamily="18" charset="0"/>
            </a:endParaRPr>
          </a:p>
        </p:txBody>
      </p:sp>
      <p:sp>
        <p:nvSpPr>
          <p:cNvPr id="3076" name="Rectangle 1027"/>
          <p:cNvSpPr>
            <a:spLocks noChangeArrowheads="1"/>
          </p:cNvSpPr>
          <p:nvPr/>
        </p:nvSpPr>
        <p:spPr bwMode="auto">
          <a:xfrm>
            <a:off x="914400" y="381000"/>
            <a:ext cx="7772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pPr>
            <a:r>
              <a:rPr lang="en-US" altLang="en-US" sz="4400" b="1">
                <a:latin typeface="Cambria" pitchFamily="18" charset="0"/>
              </a:rPr>
              <a:t>Blocaje (Deadlocks)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65D705FD-FAAA-4122-86EF-F869CC413BA1}" type="slidenum">
              <a:rPr lang="en-US" altLang="en-US" sz="1600" smtClean="0">
                <a:latin typeface="Cambria" pitchFamily="18" charset="0"/>
              </a:rPr>
              <a:pPr eaLnBrk="1" hangingPunct="1">
                <a:spcBef>
                  <a:spcPct val="0"/>
                </a:spcBef>
                <a:buFontTx/>
                <a:buNone/>
              </a:pPr>
              <a:t>20</a:t>
            </a:fld>
            <a:endParaRPr lang="en-US" altLang="en-US" sz="1600">
              <a:latin typeface="Cambria" pitchFamily="18" charset="0"/>
            </a:endParaRPr>
          </a:p>
        </p:txBody>
      </p:sp>
      <p:sp>
        <p:nvSpPr>
          <p:cNvPr id="16387" name="Rectangle 2"/>
          <p:cNvSpPr>
            <a:spLocks noGrp="1" noChangeArrowheads="1"/>
          </p:cNvSpPr>
          <p:nvPr>
            <p:ph type="body" idx="1"/>
          </p:nvPr>
        </p:nvSpPr>
        <p:spPr>
          <a:xfrm>
            <a:off x="533400" y="1219200"/>
            <a:ext cx="7848600" cy="4495800"/>
          </a:xfrm>
        </p:spPr>
        <p:txBody>
          <a:bodyPr/>
          <a:lstStyle/>
          <a:p>
            <a:pPr marL="2057400" lvl="1" indent="-1600200" algn="just" eaLnBrk="1" hangingPunct="1">
              <a:buFontTx/>
              <a:buNone/>
            </a:pPr>
            <a:endParaRPr lang="ro-RO" sz="2000" dirty="0">
              <a:latin typeface="Cambria" panose="02040503050406030204" pitchFamily="18" charset="0"/>
              <a:ea typeface="Cambria" panose="02040503050406030204" pitchFamily="18" charset="0"/>
            </a:endParaRPr>
          </a:p>
          <a:p>
            <a:pPr marL="2057400" lvl="1" indent="-1600200" algn="just" eaLnBrk="1" hangingPunct="1">
              <a:buFontTx/>
              <a:buNone/>
            </a:pPr>
            <a:r>
              <a:rPr lang="en-US" sz="2000" dirty="0" err="1">
                <a:latin typeface="Cambria" panose="02040503050406030204" pitchFamily="18" charset="0"/>
                <a:ea typeface="Cambria" panose="02040503050406030204" pitchFamily="18" charset="0"/>
              </a:rPr>
              <a:t>Surs</a:t>
            </a:r>
            <a:r>
              <a:rPr lang="ro-RO" sz="2000" dirty="0">
                <a:latin typeface="Cambria" panose="02040503050406030204" pitchFamily="18" charset="0"/>
                <a:ea typeface="Cambria" panose="02040503050406030204" pitchFamily="18" charset="0"/>
              </a:rPr>
              <a:t>ă de informații suplimentare pentru sincronizare și blocaje</a:t>
            </a:r>
            <a:r>
              <a:rPr lang="en-US" sz="2000" i="1" dirty="0">
                <a:latin typeface="Cambria" panose="02040503050406030204" pitchFamily="18" charset="0"/>
                <a:ea typeface="Cambria" panose="02040503050406030204" pitchFamily="18" charset="0"/>
              </a:rPr>
              <a:t>:</a:t>
            </a:r>
          </a:p>
          <a:p>
            <a:pPr marL="2057400" lvl="1" indent="-1600200" algn="just" eaLnBrk="1" hangingPunct="1">
              <a:spcBef>
                <a:spcPts val="1200"/>
              </a:spcBef>
              <a:buFontTx/>
              <a:buNone/>
            </a:pPr>
            <a:r>
              <a:rPr lang="en-US" sz="2000" dirty="0">
                <a:latin typeface="Cambria" panose="02040503050406030204" pitchFamily="18" charset="0"/>
                <a:ea typeface="Cambria" panose="02040503050406030204" pitchFamily="18" charset="0"/>
                <a:hlinkClick r:id="rId2"/>
              </a:rPr>
              <a:t>https://web.mit.edu/6.005/www/fa15/classes/23-locks/</a:t>
            </a:r>
            <a:endParaRPr lang="en-US" altLang="en-US" sz="2000" b="1" dirty="0">
              <a:latin typeface="Cambria" panose="02040503050406030204" pitchFamily="18" charset="0"/>
              <a:ea typeface="Cambria" panose="02040503050406030204" pitchFamily="18" charset="0"/>
            </a:endParaRPr>
          </a:p>
          <a:p>
            <a:pPr marL="2057400" lvl="1" indent="-1600200" algn="just" eaLnBrk="1" hangingPunct="1">
              <a:buFontTx/>
              <a:buNone/>
            </a:pPr>
            <a:endParaRPr lang="en-US" altLang="en-US" sz="2000" b="1" dirty="0">
              <a:latin typeface="Cambria" panose="02040503050406030204" pitchFamily="18" charset="0"/>
              <a:ea typeface="Cambria" panose="02040503050406030204" pitchFamily="18" charset="0"/>
            </a:endParaRPr>
          </a:p>
          <a:p>
            <a:pPr marL="2057400" lvl="1" indent="-1600200" algn="just" eaLnBrk="1" hangingPunct="1">
              <a:buFontTx/>
              <a:buNone/>
            </a:pPr>
            <a:endParaRPr lang="en-US" altLang="en-US" sz="2000" b="1" dirty="0">
              <a:latin typeface="Cambria" panose="02040503050406030204" pitchFamily="18" charset="0"/>
              <a:ea typeface="Cambria" panose="02040503050406030204" pitchFamily="18" charset="0"/>
            </a:endParaRPr>
          </a:p>
        </p:txBody>
      </p:sp>
      <p:sp>
        <p:nvSpPr>
          <p:cNvPr id="16388" name="Text Box 3"/>
          <p:cNvSpPr txBox="1">
            <a:spLocks noChangeArrowheads="1"/>
          </p:cNvSpPr>
          <p:nvPr/>
        </p:nvSpPr>
        <p:spPr bwMode="auto">
          <a:xfrm>
            <a:off x="1066800" y="196850"/>
            <a:ext cx="7543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dirty="0">
                <a:solidFill>
                  <a:srgbClr val="FF0000"/>
                </a:solidFill>
                <a:latin typeface="Cambria" pitchFamily="18" charset="0"/>
              </a:rPr>
              <a:t>Sursă web.mit.edu</a:t>
            </a:r>
            <a:endParaRPr lang="en-US" altLang="en-US" sz="2800" b="1" dirty="0">
              <a:solidFill>
                <a:srgbClr val="FF0000"/>
              </a:solidFill>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F264514F-2DB5-4977-8F04-75E36A2C9B49}" type="slidenum">
              <a:rPr lang="en-US" altLang="en-US" sz="1600" smtClean="0">
                <a:latin typeface="Cambria" pitchFamily="18" charset="0"/>
              </a:rPr>
              <a:pPr eaLnBrk="1" hangingPunct="1">
                <a:spcBef>
                  <a:spcPct val="0"/>
                </a:spcBef>
                <a:buFontTx/>
                <a:buNone/>
              </a:pPr>
              <a:t>3</a:t>
            </a:fld>
            <a:endParaRPr lang="en-US" altLang="en-US" sz="1600" dirty="0">
              <a:latin typeface="Cambria" pitchFamily="18" charset="0"/>
            </a:endParaRPr>
          </a:p>
        </p:txBody>
      </p:sp>
      <p:sp>
        <p:nvSpPr>
          <p:cNvPr id="4099" name="Rectangle 2"/>
          <p:cNvSpPr>
            <a:spLocks noGrp="1" noChangeArrowheads="1"/>
          </p:cNvSpPr>
          <p:nvPr>
            <p:ph type="title"/>
          </p:nvPr>
        </p:nvSpPr>
        <p:spPr>
          <a:xfrm>
            <a:off x="685800" y="304800"/>
            <a:ext cx="7772400" cy="838200"/>
          </a:xfrm>
        </p:spPr>
        <p:txBody>
          <a:bodyPr/>
          <a:lstStyle/>
          <a:p>
            <a:pPr eaLnBrk="1" hangingPunct="1"/>
            <a:r>
              <a:rPr lang="ro-RO" altLang="en-US" b="1" dirty="0">
                <a:latin typeface="Cambria" pitchFamily="18" charset="0"/>
              </a:rPr>
              <a:t>Blocaje</a:t>
            </a:r>
            <a:endParaRPr lang="en-US" altLang="en-US" b="1" dirty="0">
              <a:latin typeface="Cambria" pitchFamily="18" charset="0"/>
            </a:endParaRPr>
          </a:p>
        </p:txBody>
      </p:sp>
      <p:sp>
        <p:nvSpPr>
          <p:cNvPr id="2051" name="Rectangle 3"/>
          <p:cNvSpPr>
            <a:spLocks noGrp="1" noChangeArrowheads="1"/>
          </p:cNvSpPr>
          <p:nvPr>
            <p:ph type="body" idx="1"/>
          </p:nvPr>
        </p:nvSpPr>
        <p:spPr>
          <a:xfrm>
            <a:off x="304800" y="1295400"/>
            <a:ext cx="8686800" cy="5410200"/>
          </a:xfrm>
        </p:spPr>
        <p:txBody>
          <a:bodyPr/>
          <a:lstStyle/>
          <a:p>
            <a:pPr marL="533400" indent="-533400" algn="just" eaLnBrk="1" hangingPunct="1">
              <a:lnSpc>
                <a:spcPct val="90000"/>
              </a:lnSpc>
              <a:buFontTx/>
              <a:buNone/>
              <a:defRPr/>
            </a:pPr>
            <a:r>
              <a:rPr lang="en-US" sz="2200" b="1" dirty="0">
                <a:solidFill>
                  <a:srgbClr val="66FF99"/>
                </a:solidFill>
                <a:latin typeface="Cambria" panose="02040503050406030204" pitchFamily="18" charset="0"/>
                <a:cs typeface="Times New Roman" pitchFamily="18" charset="0"/>
              </a:rPr>
              <a:t> </a:t>
            </a:r>
            <a:r>
              <a:rPr lang="en-US" sz="2200" b="1" dirty="0">
                <a:effectLst>
                  <a:outerShdw blurRad="38100" dist="38100" dir="2700000" algn="tl">
                    <a:srgbClr val="C0C0C0"/>
                  </a:outerShdw>
                </a:effectLst>
                <a:latin typeface="Cambria" panose="02040503050406030204" pitchFamily="18" charset="0"/>
                <a:cs typeface="Times New Roman" pitchFamily="18" charset="0"/>
              </a:rPr>
              <a:t>E</a:t>
            </a:r>
            <a:r>
              <a:rPr lang="ro-RO" sz="2200" b="1" dirty="0">
                <a:effectLst>
                  <a:outerShdw blurRad="38100" dist="38100" dir="2700000" algn="tl">
                    <a:srgbClr val="C0C0C0"/>
                  </a:outerShdw>
                </a:effectLst>
                <a:latin typeface="Cambria" panose="02040503050406030204" pitchFamily="18" charset="0"/>
                <a:cs typeface="Times New Roman" pitchFamily="18" charset="0"/>
              </a:rPr>
              <a:t>xemple</a:t>
            </a:r>
            <a:r>
              <a:rPr lang="en-US" sz="2200" b="1" dirty="0">
                <a:effectLst>
                  <a:outerShdw blurRad="38100" dist="38100" dir="2700000" algn="tl">
                    <a:srgbClr val="C0C0C0"/>
                  </a:outerShdw>
                </a:effectLst>
                <a:latin typeface="Cambria" panose="02040503050406030204" pitchFamily="18" charset="0"/>
                <a:cs typeface="Times New Roman" pitchFamily="18" charset="0"/>
              </a:rPr>
              <a:t> din </a:t>
            </a:r>
            <a:r>
              <a:rPr lang="en-US" sz="2200" b="1" dirty="0" err="1">
                <a:effectLst>
                  <a:outerShdw blurRad="38100" dist="38100" dir="2700000" algn="tl">
                    <a:srgbClr val="C0C0C0"/>
                  </a:outerShdw>
                </a:effectLst>
                <a:latin typeface="Cambria" panose="02040503050406030204" pitchFamily="18" charset="0"/>
                <a:cs typeface="Times New Roman" pitchFamily="18" charset="0"/>
              </a:rPr>
              <a:t>lumea</a:t>
            </a:r>
            <a:r>
              <a:rPr lang="en-US" sz="2200" b="1" dirty="0">
                <a:effectLst>
                  <a:outerShdw blurRad="38100" dist="38100" dir="2700000" algn="tl">
                    <a:srgbClr val="C0C0C0"/>
                  </a:outerShdw>
                </a:effectLst>
                <a:latin typeface="Cambria" panose="02040503050406030204" pitchFamily="18" charset="0"/>
                <a:cs typeface="Times New Roman" pitchFamily="18" charset="0"/>
              </a:rPr>
              <a:t> real</a:t>
            </a:r>
            <a:r>
              <a:rPr lang="ro-RO" sz="2200" b="1" dirty="0">
                <a:effectLst>
                  <a:outerShdw blurRad="38100" dist="38100" dir="2700000" algn="tl">
                    <a:srgbClr val="C0C0C0"/>
                  </a:outerShdw>
                </a:effectLst>
                <a:latin typeface="Cambria" panose="02040503050406030204" pitchFamily="18" charset="0"/>
                <a:cs typeface="Times New Roman" pitchFamily="18" charset="0"/>
              </a:rPr>
              <a:t>ă</a:t>
            </a:r>
            <a:r>
              <a:rPr lang="en-US" sz="2200" b="1" dirty="0">
                <a:effectLst>
                  <a:outerShdw blurRad="38100" dist="38100" dir="2700000" algn="tl">
                    <a:srgbClr val="C0C0C0"/>
                  </a:outerShdw>
                </a:effectLst>
                <a:latin typeface="Cambria" panose="02040503050406030204" pitchFamily="18" charset="0"/>
                <a:cs typeface="Times New Roman" pitchFamily="18" charset="0"/>
              </a:rPr>
              <a:t>:</a:t>
            </a:r>
          </a:p>
          <a:p>
            <a:pPr marL="533400" indent="-533400" algn="just" eaLnBrk="1" hangingPunct="1">
              <a:lnSpc>
                <a:spcPct val="90000"/>
              </a:lnSpc>
              <a:buFontTx/>
              <a:buNone/>
              <a:defRPr/>
            </a:pPr>
            <a:r>
              <a:rPr lang="en-US" sz="2200" dirty="0">
                <a:latin typeface="Cambria" panose="02040503050406030204" pitchFamily="18" charset="0"/>
                <a:cs typeface="Times New Roman" pitchFamily="18" charset="0"/>
              </a:rPr>
              <a:t> </a:t>
            </a:r>
          </a:p>
          <a:p>
            <a:pPr marL="533400" indent="-533400" algn="just" eaLnBrk="1" hangingPunct="1">
              <a:lnSpc>
                <a:spcPct val="90000"/>
              </a:lnSpc>
              <a:defRPr/>
            </a:pPr>
            <a:r>
              <a:rPr lang="en-US" sz="2200" dirty="0">
                <a:latin typeface="Cambria" panose="02040503050406030204" pitchFamily="18" charset="0"/>
                <a:cs typeface="Times New Roman" pitchFamily="18" charset="0"/>
              </a:rPr>
              <a:t>“</a:t>
            </a:r>
            <a:r>
              <a:rPr lang="ro-RO" sz="2200" dirty="0">
                <a:latin typeface="Cambria" panose="02040503050406030204" pitchFamily="18" charset="0"/>
                <a:cs typeface="Times New Roman" pitchFamily="18" charset="0"/>
              </a:rPr>
              <a:t>E nevoie de bani pentru a face bani</a:t>
            </a:r>
            <a:r>
              <a:rPr lang="en-US" sz="2200" dirty="0">
                <a:latin typeface="Cambria" panose="02040503050406030204" pitchFamily="18" charset="0"/>
                <a:cs typeface="Times New Roman" pitchFamily="18" charset="0"/>
              </a:rPr>
              <a:t>"</a:t>
            </a:r>
          </a:p>
          <a:p>
            <a:pPr marL="533400" indent="-533400" algn="just" eaLnBrk="1" hangingPunct="1">
              <a:lnSpc>
                <a:spcPct val="90000"/>
              </a:lnSpc>
              <a:buFontTx/>
              <a:buNone/>
              <a:defRPr/>
            </a:pPr>
            <a:endParaRPr lang="en-US" sz="2200" dirty="0">
              <a:latin typeface="Cambria" panose="02040503050406030204" pitchFamily="18" charset="0"/>
              <a:cs typeface="Times New Roman" pitchFamily="18" charset="0"/>
            </a:endParaRPr>
          </a:p>
          <a:p>
            <a:pPr marL="533400" indent="-533400" algn="just" eaLnBrk="1" hangingPunct="1">
              <a:lnSpc>
                <a:spcPct val="90000"/>
              </a:lnSpc>
              <a:defRPr/>
            </a:pPr>
            <a:r>
              <a:rPr lang="ro-RO" sz="2200" dirty="0">
                <a:latin typeface="Cambria" panose="02040503050406030204" pitchFamily="18" charset="0"/>
                <a:cs typeface="Times New Roman" pitchFamily="18" charset="0"/>
              </a:rPr>
              <a:t>Nu poţi avea un job fără experienţă</a:t>
            </a:r>
            <a:r>
              <a:rPr lang="en-US" sz="2200" dirty="0">
                <a:latin typeface="Cambria" panose="02040503050406030204" pitchFamily="18" charset="0"/>
                <a:cs typeface="Times New Roman" pitchFamily="18" charset="0"/>
              </a:rPr>
              <a:t>; </a:t>
            </a:r>
            <a:r>
              <a:rPr lang="ro-RO" sz="2200" dirty="0">
                <a:latin typeface="Cambria" panose="02040503050406030204" pitchFamily="18" charset="0"/>
                <a:cs typeface="Times New Roman" pitchFamily="18" charset="0"/>
              </a:rPr>
              <a:t>nu poţi avea experienţă fără a avea un </a:t>
            </a:r>
            <a:r>
              <a:rPr lang="en-US" sz="2200" dirty="0">
                <a:latin typeface="Cambria" panose="02040503050406030204" pitchFamily="18" charset="0"/>
                <a:cs typeface="Times New Roman" pitchFamily="18" charset="0"/>
              </a:rPr>
              <a:t>job</a:t>
            </a:r>
          </a:p>
          <a:p>
            <a:pPr marL="533400" indent="-533400" algn="just" eaLnBrk="1" hangingPunct="1">
              <a:lnSpc>
                <a:spcPct val="90000"/>
              </a:lnSpc>
              <a:buFontTx/>
              <a:buNone/>
              <a:defRPr/>
            </a:pPr>
            <a:r>
              <a:rPr lang="en-US" sz="2200" dirty="0">
                <a:latin typeface="Cambria" panose="02040503050406030204" pitchFamily="18" charset="0"/>
                <a:cs typeface="Times New Roman" pitchFamily="18" charset="0"/>
              </a:rPr>
              <a:t> </a:t>
            </a:r>
          </a:p>
          <a:p>
            <a:pPr marL="533400" indent="-533400" algn="just" eaLnBrk="1" hangingPunct="1">
              <a:lnSpc>
                <a:spcPct val="90000"/>
              </a:lnSpc>
              <a:buFontTx/>
              <a:buNone/>
              <a:defRPr/>
            </a:pPr>
            <a:r>
              <a:rPr lang="ro-RO" sz="2200" dirty="0">
                <a:latin typeface="Cambria" panose="02040503050406030204" pitchFamily="18" charset="0"/>
                <a:cs typeface="Times New Roman" pitchFamily="18" charset="0"/>
              </a:rPr>
              <a:t>Cauza blocajelor</a:t>
            </a:r>
            <a:r>
              <a:rPr lang="en-US" sz="2200" dirty="0">
                <a:latin typeface="Cambria" panose="02040503050406030204" pitchFamily="18" charset="0"/>
                <a:cs typeface="Times New Roman" pitchFamily="18" charset="0"/>
              </a:rPr>
              <a:t>: </a:t>
            </a:r>
            <a:r>
              <a:rPr lang="ro-RO" sz="2200" dirty="0">
                <a:latin typeface="Cambria" panose="02040503050406030204" pitchFamily="18" charset="0"/>
                <a:cs typeface="Times New Roman" pitchFamily="18" charset="0"/>
              </a:rPr>
              <a:t>fiecare proces are nevoie de ce oferă alt proces</a:t>
            </a:r>
            <a:r>
              <a:rPr lang="en-US" sz="2200" dirty="0">
                <a:latin typeface="Cambria" panose="02040503050406030204" pitchFamily="18" charset="0"/>
                <a:cs typeface="Times New Roman" pitchFamily="18" charset="0"/>
              </a:rPr>
              <a:t>.  </a:t>
            </a:r>
          </a:p>
          <a:p>
            <a:pPr marL="533400" indent="-533400" algn="just" eaLnBrk="1" hangingPunct="1">
              <a:lnSpc>
                <a:spcPct val="90000"/>
              </a:lnSpc>
              <a:buFontTx/>
              <a:buNone/>
              <a:defRPr/>
            </a:pPr>
            <a:r>
              <a:rPr lang="ro-RO" sz="2200" dirty="0">
                <a:latin typeface="Cambria" panose="02040503050406030204" pitchFamily="18" charset="0"/>
                <a:cs typeface="Times New Roman" pitchFamily="18" charset="0"/>
              </a:rPr>
              <a:t>Acest fapt are ca rezultat partajarea resurselor (memorie</a:t>
            </a:r>
            <a:r>
              <a:rPr lang="en-US" sz="2200" dirty="0">
                <a:latin typeface="Cambria" panose="02040503050406030204" pitchFamily="18" charset="0"/>
                <a:cs typeface="Times New Roman" pitchFamily="18" charset="0"/>
              </a:rPr>
              <a:t>, </a:t>
            </a:r>
            <a:r>
              <a:rPr lang="ro-RO" sz="2200" dirty="0">
                <a:latin typeface="Cambria" panose="02040503050406030204" pitchFamily="18" charset="0"/>
                <a:cs typeface="Times New Roman" pitchFamily="18" charset="0"/>
              </a:rPr>
              <a:t>echipamente</a:t>
            </a:r>
            <a:r>
              <a:rPr lang="en-US" sz="2200" dirty="0">
                <a:latin typeface="Cambria" panose="02040503050406030204" pitchFamily="18" charset="0"/>
                <a:cs typeface="Times New Roman" pitchFamily="18" charset="0"/>
              </a:rPr>
              <a:t>, l</a:t>
            </a:r>
            <a:r>
              <a:rPr lang="ro-RO" sz="2200" dirty="0">
                <a:latin typeface="Cambria" panose="02040503050406030204" pitchFamily="18" charset="0"/>
                <a:cs typeface="Times New Roman" pitchFamily="18" charset="0"/>
              </a:rPr>
              <a:t>egături de comunicaţie, etc)</a:t>
            </a:r>
            <a:r>
              <a:rPr lang="en-US" sz="2200" dirty="0">
                <a:latin typeface="Cambria" panose="02040503050406030204" pitchFamily="18" charset="0"/>
                <a:cs typeface="Times New Roman" pitchFamily="18" charset="0"/>
              </a:rPr>
              <a:t>.</a:t>
            </a:r>
          </a:p>
          <a:p>
            <a:pPr marL="533400" indent="-533400" algn="just" eaLnBrk="1" hangingPunct="1">
              <a:lnSpc>
                <a:spcPct val="90000"/>
              </a:lnSpc>
              <a:buFontTx/>
              <a:buNone/>
              <a:defRPr/>
            </a:pPr>
            <a:r>
              <a:rPr lang="ro-RO" sz="2200" dirty="0">
                <a:latin typeface="Cambria" panose="02040503050406030204" pitchFamily="18" charset="0"/>
                <a:cs typeface="Times New Roman" pitchFamily="18" charset="0"/>
              </a:rPr>
              <a:t>În cazul unei operări normale</a:t>
            </a:r>
            <a:r>
              <a:rPr lang="en-US" sz="2200" dirty="0">
                <a:latin typeface="Cambria" panose="02040503050406030204" pitchFamily="18" charset="0"/>
                <a:cs typeface="Times New Roman" pitchFamily="18" charset="0"/>
              </a:rPr>
              <a:t>,</a:t>
            </a:r>
            <a:r>
              <a:rPr lang="ro-RO" sz="2200" dirty="0">
                <a:latin typeface="Cambria" panose="02040503050406030204" pitchFamily="18" charset="0"/>
                <a:cs typeface="Times New Roman" pitchFamily="18" charset="0"/>
              </a:rPr>
              <a:t> alocarea resurselor s</a:t>
            </a:r>
            <a:r>
              <a:rPr lang="en-US" sz="2200" dirty="0">
                <a:latin typeface="Cambria" panose="02040503050406030204" pitchFamily="18" charset="0"/>
                <a:cs typeface="Times New Roman" pitchFamily="18" charset="0"/>
              </a:rPr>
              <a:t>e </a:t>
            </a:r>
            <a:r>
              <a:rPr lang="ro-RO" sz="2200" dirty="0">
                <a:latin typeface="Cambria" panose="02040503050406030204" pitchFamily="18" charset="0"/>
                <a:cs typeface="Times New Roman" pitchFamily="18" charset="0"/>
              </a:rPr>
              <a:t>realizează în modul următor</a:t>
            </a:r>
            <a:r>
              <a:rPr lang="en-US" sz="2200" dirty="0">
                <a:latin typeface="Cambria" panose="02040503050406030204" pitchFamily="18" charset="0"/>
                <a:cs typeface="Times New Roman" pitchFamily="18" charset="0"/>
              </a:rPr>
              <a:t>:</a:t>
            </a:r>
          </a:p>
          <a:p>
            <a:pPr marL="914400" lvl="1" indent="-457200" algn="just" eaLnBrk="1" hangingPunct="1">
              <a:lnSpc>
                <a:spcPct val="90000"/>
              </a:lnSpc>
              <a:buFontTx/>
              <a:buAutoNum type="arabicPeriod"/>
              <a:defRPr/>
            </a:pPr>
            <a:r>
              <a:rPr lang="ro-RO" sz="2200" dirty="0">
                <a:latin typeface="Cambria" panose="02040503050406030204" pitchFamily="18" charset="0"/>
                <a:cs typeface="Times New Roman" pitchFamily="18" charset="0"/>
              </a:rPr>
              <a:t>Are loc o cerere a resursei</a:t>
            </a:r>
            <a:r>
              <a:rPr lang="en-US" sz="2200" dirty="0">
                <a:latin typeface="Cambria" panose="02040503050406030204" pitchFamily="18" charset="0"/>
                <a:cs typeface="Times New Roman" pitchFamily="18" charset="0"/>
              </a:rPr>
              <a:t>.</a:t>
            </a:r>
          </a:p>
          <a:p>
            <a:pPr marL="914400" lvl="1" indent="-457200" algn="just" eaLnBrk="1" hangingPunct="1">
              <a:lnSpc>
                <a:spcPct val="90000"/>
              </a:lnSpc>
              <a:buFontTx/>
              <a:buAutoNum type="arabicPeriod"/>
              <a:defRPr/>
            </a:pPr>
            <a:r>
              <a:rPr lang="ro-RO" sz="2200" dirty="0">
                <a:latin typeface="Cambria" panose="02040503050406030204" pitchFamily="18" charset="0"/>
                <a:cs typeface="Times New Roman" pitchFamily="18" charset="0"/>
              </a:rPr>
              <a:t>Se foloseşte resursa</a:t>
            </a:r>
            <a:r>
              <a:rPr lang="en-US" sz="2200" dirty="0">
                <a:latin typeface="Cambria" panose="02040503050406030204" pitchFamily="18" charset="0"/>
                <a:cs typeface="Times New Roman" pitchFamily="18" charset="0"/>
              </a:rPr>
              <a:t>.</a:t>
            </a:r>
          </a:p>
          <a:p>
            <a:pPr marL="914400" lvl="1" indent="-457200" algn="just" eaLnBrk="1" hangingPunct="1">
              <a:lnSpc>
                <a:spcPct val="90000"/>
              </a:lnSpc>
              <a:buFontTx/>
              <a:buAutoNum type="arabicPeriod"/>
              <a:defRPr/>
            </a:pPr>
            <a:r>
              <a:rPr lang="ro-RO" sz="2200" dirty="0">
                <a:latin typeface="Cambria" panose="02040503050406030204" pitchFamily="18" charset="0"/>
                <a:cs typeface="Times New Roman" pitchFamily="18" charset="0"/>
              </a:rPr>
              <a:t>Se eliberează resursa</a:t>
            </a:r>
            <a:r>
              <a:rPr lang="en-US" sz="2200" dirty="0">
                <a:latin typeface="Cambria" panose="02040503050406030204" pitchFamily="18" charset="0"/>
                <a:cs typeface="Times New Roman" pitchFamily="18" charset="0"/>
              </a:rPr>
              <a:t>.</a:t>
            </a:r>
            <a:endParaRPr lang="en-US" sz="2200"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92F026A-DD3A-46D2-9E48-F7828C34567E}" type="slidenum">
              <a:rPr lang="en-US" altLang="en-US" sz="1600" smtClean="0">
                <a:latin typeface="Cambria" pitchFamily="18" charset="0"/>
              </a:rPr>
              <a:pPr eaLnBrk="1" hangingPunct="1">
                <a:spcBef>
                  <a:spcPct val="0"/>
                </a:spcBef>
                <a:buFontTx/>
                <a:buNone/>
              </a:pPr>
              <a:t>4</a:t>
            </a:fld>
            <a:endParaRPr lang="en-US" altLang="en-US" sz="1600">
              <a:latin typeface="Cambria" pitchFamily="18" charset="0"/>
            </a:endParaRPr>
          </a:p>
        </p:txBody>
      </p:sp>
      <p:sp>
        <p:nvSpPr>
          <p:cNvPr id="5123" name="Rectangle 3"/>
          <p:cNvSpPr>
            <a:spLocks noGrp="1" noChangeArrowheads="1"/>
          </p:cNvSpPr>
          <p:nvPr>
            <p:ph type="body" idx="1"/>
          </p:nvPr>
        </p:nvSpPr>
        <p:spPr>
          <a:xfrm>
            <a:off x="381000" y="3276600"/>
            <a:ext cx="8382000" cy="2819400"/>
          </a:xfrm>
        </p:spPr>
        <p:txBody>
          <a:bodyPr/>
          <a:lstStyle/>
          <a:p>
            <a:pPr eaLnBrk="1" hangingPunct="1"/>
            <a:r>
              <a:rPr lang="ro-RO" altLang="en-US" sz="2000" dirty="0">
                <a:latin typeface="Cambria" pitchFamily="18" charset="0"/>
              </a:rPr>
              <a:t>Trafic</a:t>
            </a:r>
            <a:r>
              <a:rPr lang="en-US" altLang="en-US" sz="2000" dirty="0">
                <a:latin typeface="Cambria" pitchFamily="18" charset="0"/>
              </a:rPr>
              <a:t> </a:t>
            </a:r>
            <a:r>
              <a:rPr lang="ro-RO" altLang="en-US" sz="2000" dirty="0">
                <a:latin typeface="Cambria" pitchFamily="18" charset="0"/>
              </a:rPr>
              <a:t>doar într-o direcţie</a:t>
            </a:r>
            <a:r>
              <a:rPr lang="en-US" altLang="en-US" sz="2000" dirty="0">
                <a:latin typeface="Cambria" pitchFamily="18" charset="0"/>
              </a:rPr>
              <a:t>.</a:t>
            </a:r>
          </a:p>
          <a:p>
            <a:pPr eaLnBrk="1" hangingPunct="1"/>
            <a:r>
              <a:rPr lang="ro-RO" altLang="en-US" sz="2000" dirty="0">
                <a:latin typeface="Cambria" pitchFamily="18" charset="0"/>
              </a:rPr>
              <a:t>Fiecare secţiune a podului poate fi considerată ca o resursă</a:t>
            </a:r>
            <a:r>
              <a:rPr lang="en-US" altLang="en-US" sz="2000" dirty="0">
                <a:latin typeface="Cambria" pitchFamily="18" charset="0"/>
              </a:rPr>
              <a:t>.</a:t>
            </a:r>
          </a:p>
          <a:p>
            <a:pPr eaLnBrk="1" hangingPunct="1"/>
            <a:r>
              <a:rPr lang="ro-RO" altLang="en-US" sz="2000" dirty="0">
                <a:latin typeface="Cambria" pitchFamily="18" charset="0"/>
              </a:rPr>
              <a:t>Dacă apare un blocaj poate fi rezolvat dacă una</a:t>
            </a:r>
            <a:r>
              <a:rPr lang="en-US" altLang="en-US" sz="2000" dirty="0">
                <a:latin typeface="Cambria" pitchFamily="18" charset="0"/>
              </a:rPr>
              <a:t> </a:t>
            </a:r>
            <a:r>
              <a:rPr lang="ro-RO" altLang="en-US" sz="2000" dirty="0">
                <a:latin typeface="Cambria" pitchFamily="18" charset="0"/>
              </a:rPr>
              <a:t>dintre maşini dă înapoi </a:t>
            </a:r>
            <a:r>
              <a:rPr lang="en-US" altLang="en-US" sz="2000" dirty="0">
                <a:latin typeface="Cambria" pitchFamily="18" charset="0"/>
              </a:rPr>
              <a:t>(</a:t>
            </a:r>
            <a:r>
              <a:rPr lang="ro-RO" altLang="en-US" sz="2000" dirty="0">
                <a:latin typeface="Cambria" pitchFamily="18" charset="0"/>
              </a:rPr>
              <a:t>preempţia resurselor</a:t>
            </a:r>
            <a:r>
              <a:rPr lang="en-US" altLang="en-US" sz="2000" dirty="0">
                <a:latin typeface="Cambria" pitchFamily="18" charset="0"/>
              </a:rPr>
              <a:t>).</a:t>
            </a:r>
          </a:p>
          <a:p>
            <a:pPr eaLnBrk="1" hangingPunct="1"/>
            <a:r>
              <a:rPr lang="ro-RO" altLang="en-US" sz="2000" dirty="0">
                <a:latin typeface="Cambria" pitchFamily="18" charset="0"/>
              </a:rPr>
              <a:t>Mai multe maşini trebuie să se întoarcă dacă apare un blocaj</a:t>
            </a:r>
            <a:r>
              <a:rPr lang="en-US" altLang="en-US" sz="2000" dirty="0">
                <a:latin typeface="Cambria" pitchFamily="18" charset="0"/>
              </a:rPr>
              <a:t>.</a:t>
            </a:r>
          </a:p>
          <a:p>
            <a:pPr eaLnBrk="1" hangingPunct="1"/>
            <a:r>
              <a:rPr lang="ro-RO" altLang="en-US" sz="2000" dirty="0">
                <a:latin typeface="Cambria" pitchFamily="18" charset="0"/>
              </a:rPr>
              <a:t>Poate apărea fenomenul de “starvation”</a:t>
            </a:r>
            <a:r>
              <a:rPr lang="en-US" altLang="en-US" sz="2000" dirty="0">
                <a:latin typeface="Cambria" pitchFamily="18" charset="0"/>
              </a:rPr>
              <a:t>.</a:t>
            </a:r>
          </a:p>
          <a:p>
            <a:pPr eaLnBrk="1" hangingPunct="1"/>
            <a:endParaRPr lang="en-US" altLang="en-US" sz="2000" dirty="0">
              <a:latin typeface="Cambria" pitchFamily="18" charset="0"/>
            </a:endParaRPr>
          </a:p>
          <a:p>
            <a:pPr eaLnBrk="1" hangingPunct="1">
              <a:buFontTx/>
              <a:buNone/>
            </a:pPr>
            <a:r>
              <a:rPr lang="ro-RO" altLang="en-US" sz="2000" dirty="0">
                <a:latin typeface="Cambria" pitchFamily="18" charset="0"/>
              </a:rPr>
              <a:t>A se vedea</a:t>
            </a:r>
            <a:r>
              <a:rPr lang="en-US" altLang="en-US" sz="2000" dirty="0">
                <a:latin typeface="Cambria" pitchFamily="18" charset="0"/>
              </a:rPr>
              <a:t> </a:t>
            </a:r>
            <a:r>
              <a:rPr lang="ro-RO" altLang="en-US" sz="2000" dirty="0">
                <a:latin typeface="Cambria" pitchFamily="18" charset="0"/>
              </a:rPr>
              <a:t>ş</a:t>
            </a:r>
            <a:r>
              <a:rPr lang="en-US" altLang="en-US" sz="2000" dirty="0" err="1">
                <a:latin typeface="Cambria" pitchFamily="18" charset="0"/>
              </a:rPr>
              <a:t>i</a:t>
            </a:r>
            <a:r>
              <a:rPr lang="ro-RO" altLang="en-US" sz="2000" dirty="0">
                <a:latin typeface="Cambria" pitchFamily="18" charset="0"/>
              </a:rPr>
              <a:t> problema celor 5 filozofi: (</a:t>
            </a:r>
            <a:r>
              <a:rPr lang="ro-RO" altLang="en-US" sz="2000" dirty="0">
                <a:latin typeface="Cambria" pitchFamily="18" charset="0"/>
                <a:hlinkClick r:id="rId2"/>
              </a:rPr>
              <a:t>http://en.wikipedia.org/wiki/Dining_philosophers_problem</a:t>
            </a:r>
            <a:r>
              <a:rPr lang="ro-RO" altLang="en-US" sz="2000" dirty="0">
                <a:latin typeface="Cambria" pitchFamily="18" charset="0"/>
              </a:rPr>
              <a:t>)</a:t>
            </a:r>
            <a:endParaRPr lang="en-US" altLang="en-US" sz="2000" dirty="0">
              <a:latin typeface="Cambria" pitchFamily="18" charset="0"/>
            </a:endParaRPr>
          </a:p>
        </p:txBody>
      </p:sp>
      <p:grpSp>
        <p:nvGrpSpPr>
          <p:cNvPr id="5124" name="Group 4"/>
          <p:cNvGrpSpPr>
            <a:grpSpLocks/>
          </p:cNvGrpSpPr>
          <p:nvPr/>
        </p:nvGrpSpPr>
        <p:grpSpPr bwMode="auto">
          <a:xfrm>
            <a:off x="1266825" y="1600200"/>
            <a:ext cx="6276975" cy="1371600"/>
            <a:chOff x="798" y="1008"/>
            <a:chExt cx="3954" cy="864"/>
          </a:xfrm>
        </p:grpSpPr>
        <p:grpSp>
          <p:nvGrpSpPr>
            <p:cNvPr id="5126" name="Group 5"/>
            <p:cNvGrpSpPr>
              <a:grpSpLocks/>
            </p:cNvGrpSpPr>
            <p:nvPr/>
          </p:nvGrpSpPr>
          <p:grpSpPr bwMode="auto">
            <a:xfrm>
              <a:off x="816" y="1008"/>
              <a:ext cx="3936" cy="240"/>
              <a:chOff x="672" y="1008"/>
              <a:chExt cx="3936" cy="240"/>
            </a:xfrm>
          </p:grpSpPr>
          <p:sp>
            <p:nvSpPr>
              <p:cNvPr id="5150" name="Line 6"/>
              <p:cNvSpPr>
                <a:spLocks noChangeShapeType="1"/>
              </p:cNvSpPr>
              <p:nvPr/>
            </p:nvSpPr>
            <p:spPr bwMode="auto">
              <a:xfrm>
                <a:off x="672" y="1008"/>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1" name="Line 7"/>
              <p:cNvSpPr>
                <a:spLocks noChangeShapeType="1"/>
              </p:cNvSpPr>
              <p:nvPr/>
            </p:nvSpPr>
            <p:spPr bwMode="auto">
              <a:xfrm>
                <a:off x="1824" y="1008"/>
                <a:ext cx="384"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2" name="Line 8"/>
              <p:cNvSpPr>
                <a:spLocks noChangeShapeType="1"/>
              </p:cNvSpPr>
              <p:nvPr/>
            </p:nvSpPr>
            <p:spPr bwMode="auto">
              <a:xfrm>
                <a:off x="2208" y="1248"/>
                <a:ext cx="8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3" name="Line 9"/>
              <p:cNvSpPr>
                <a:spLocks noChangeShapeType="1"/>
              </p:cNvSpPr>
              <p:nvPr/>
            </p:nvSpPr>
            <p:spPr bwMode="auto">
              <a:xfrm flipV="1">
                <a:off x="3072" y="1026"/>
                <a:ext cx="384" cy="2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54" name="Line 10"/>
              <p:cNvSpPr>
                <a:spLocks noChangeShapeType="1"/>
              </p:cNvSpPr>
              <p:nvPr/>
            </p:nvSpPr>
            <p:spPr bwMode="auto">
              <a:xfrm>
                <a:off x="3456" y="1020"/>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27" name="Group 11"/>
            <p:cNvGrpSpPr>
              <a:grpSpLocks/>
            </p:cNvGrpSpPr>
            <p:nvPr/>
          </p:nvGrpSpPr>
          <p:grpSpPr bwMode="auto">
            <a:xfrm flipV="1">
              <a:off x="816" y="1632"/>
              <a:ext cx="3936" cy="240"/>
              <a:chOff x="672" y="1008"/>
              <a:chExt cx="3936" cy="240"/>
            </a:xfrm>
          </p:grpSpPr>
          <p:sp>
            <p:nvSpPr>
              <p:cNvPr id="5145" name="Line 12"/>
              <p:cNvSpPr>
                <a:spLocks noChangeShapeType="1"/>
              </p:cNvSpPr>
              <p:nvPr/>
            </p:nvSpPr>
            <p:spPr bwMode="auto">
              <a:xfrm>
                <a:off x="672" y="1008"/>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6" name="Line 13"/>
              <p:cNvSpPr>
                <a:spLocks noChangeShapeType="1"/>
              </p:cNvSpPr>
              <p:nvPr/>
            </p:nvSpPr>
            <p:spPr bwMode="auto">
              <a:xfrm>
                <a:off x="1824" y="1008"/>
                <a:ext cx="384"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7" name="Line 14"/>
              <p:cNvSpPr>
                <a:spLocks noChangeShapeType="1"/>
              </p:cNvSpPr>
              <p:nvPr/>
            </p:nvSpPr>
            <p:spPr bwMode="auto">
              <a:xfrm>
                <a:off x="2208" y="1248"/>
                <a:ext cx="8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8" name="Line 15"/>
              <p:cNvSpPr>
                <a:spLocks noChangeShapeType="1"/>
              </p:cNvSpPr>
              <p:nvPr/>
            </p:nvSpPr>
            <p:spPr bwMode="auto">
              <a:xfrm flipV="1">
                <a:off x="3072" y="1026"/>
                <a:ext cx="384" cy="22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49" name="Line 16"/>
              <p:cNvSpPr>
                <a:spLocks noChangeShapeType="1"/>
              </p:cNvSpPr>
              <p:nvPr/>
            </p:nvSpPr>
            <p:spPr bwMode="auto">
              <a:xfrm>
                <a:off x="3456" y="1020"/>
                <a:ext cx="115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128" name="Group 17"/>
            <p:cNvGrpSpPr>
              <a:grpSpLocks/>
            </p:cNvGrpSpPr>
            <p:nvPr/>
          </p:nvGrpSpPr>
          <p:grpSpPr bwMode="auto">
            <a:xfrm>
              <a:off x="1512" y="1614"/>
              <a:ext cx="288" cy="162"/>
              <a:chOff x="1056" y="1614"/>
              <a:chExt cx="288" cy="162"/>
            </a:xfrm>
          </p:grpSpPr>
          <p:sp>
            <p:nvSpPr>
              <p:cNvPr id="5143" name="Rectangle 18"/>
              <p:cNvSpPr>
                <a:spLocks noChangeArrowheads="1"/>
              </p:cNvSpPr>
              <p:nvPr/>
            </p:nvSpPr>
            <p:spPr bwMode="auto">
              <a:xfrm>
                <a:off x="1056" y="1614"/>
                <a:ext cx="288" cy="1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sp>
            <p:nvSpPr>
              <p:cNvPr id="5144" name="Rectangle 19"/>
              <p:cNvSpPr>
                <a:spLocks noChangeArrowheads="1"/>
              </p:cNvSpPr>
              <p:nvPr/>
            </p:nvSpPr>
            <p:spPr bwMode="auto">
              <a:xfrm>
                <a:off x="1206" y="1638"/>
                <a:ext cx="66" cy="11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grpSp>
        <p:sp>
          <p:nvSpPr>
            <p:cNvPr id="5129" name="Line 20"/>
            <p:cNvSpPr>
              <a:spLocks noChangeShapeType="1"/>
            </p:cNvSpPr>
            <p:nvPr/>
          </p:nvSpPr>
          <p:spPr bwMode="auto">
            <a:xfrm>
              <a:off x="798" y="1428"/>
              <a:ext cx="127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Line 21"/>
            <p:cNvSpPr>
              <a:spLocks noChangeShapeType="1"/>
            </p:cNvSpPr>
            <p:nvPr/>
          </p:nvSpPr>
          <p:spPr bwMode="auto">
            <a:xfrm>
              <a:off x="3444" y="1422"/>
              <a:ext cx="1272"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5131" name="Group 22"/>
            <p:cNvGrpSpPr>
              <a:grpSpLocks/>
            </p:cNvGrpSpPr>
            <p:nvPr/>
          </p:nvGrpSpPr>
          <p:grpSpPr bwMode="auto">
            <a:xfrm>
              <a:off x="2382" y="1344"/>
              <a:ext cx="288" cy="162"/>
              <a:chOff x="1056" y="1614"/>
              <a:chExt cx="288" cy="162"/>
            </a:xfrm>
          </p:grpSpPr>
          <p:sp>
            <p:nvSpPr>
              <p:cNvPr id="5141" name="Rectangle 23"/>
              <p:cNvSpPr>
                <a:spLocks noChangeArrowheads="1"/>
              </p:cNvSpPr>
              <p:nvPr/>
            </p:nvSpPr>
            <p:spPr bwMode="auto">
              <a:xfrm>
                <a:off x="1056" y="1614"/>
                <a:ext cx="288" cy="1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sp>
            <p:nvSpPr>
              <p:cNvPr id="5142" name="Rectangle 24"/>
              <p:cNvSpPr>
                <a:spLocks noChangeArrowheads="1"/>
              </p:cNvSpPr>
              <p:nvPr/>
            </p:nvSpPr>
            <p:spPr bwMode="auto">
              <a:xfrm>
                <a:off x="1206" y="1638"/>
                <a:ext cx="66" cy="11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grpSp>
        <p:grpSp>
          <p:nvGrpSpPr>
            <p:cNvPr id="5132" name="Group 25"/>
            <p:cNvGrpSpPr>
              <a:grpSpLocks/>
            </p:cNvGrpSpPr>
            <p:nvPr/>
          </p:nvGrpSpPr>
          <p:grpSpPr bwMode="auto">
            <a:xfrm flipH="1">
              <a:off x="2838" y="1344"/>
              <a:ext cx="288" cy="162"/>
              <a:chOff x="1056" y="1614"/>
              <a:chExt cx="288" cy="162"/>
            </a:xfrm>
          </p:grpSpPr>
          <p:sp>
            <p:nvSpPr>
              <p:cNvPr id="5139" name="Rectangle 26"/>
              <p:cNvSpPr>
                <a:spLocks noChangeArrowheads="1"/>
              </p:cNvSpPr>
              <p:nvPr/>
            </p:nvSpPr>
            <p:spPr bwMode="auto">
              <a:xfrm>
                <a:off x="1056" y="1614"/>
                <a:ext cx="288" cy="1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sp>
            <p:nvSpPr>
              <p:cNvPr id="5140" name="Rectangle 27"/>
              <p:cNvSpPr>
                <a:spLocks noChangeArrowheads="1"/>
              </p:cNvSpPr>
              <p:nvPr/>
            </p:nvSpPr>
            <p:spPr bwMode="auto">
              <a:xfrm>
                <a:off x="1206" y="1638"/>
                <a:ext cx="66" cy="11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grpSp>
        <p:grpSp>
          <p:nvGrpSpPr>
            <p:cNvPr id="5133" name="Group 28"/>
            <p:cNvGrpSpPr>
              <a:grpSpLocks/>
            </p:cNvGrpSpPr>
            <p:nvPr/>
          </p:nvGrpSpPr>
          <p:grpSpPr bwMode="auto">
            <a:xfrm flipH="1">
              <a:off x="3822" y="1140"/>
              <a:ext cx="288" cy="162"/>
              <a:chOff x="1056" y="1614"/>
              <a:chExt cx="288" cy="162"/>
            </a:xfrm>
          </p:grpSpPr>
          <p:sp>
            <p:nvSpPr>
              <p:cNvPr id="5137" name="Rectangle 29"/>
              <p:cNvSpPr>
                <a:spLocks noChangeArrowheads="1"/>
              </p:cNvSpPr>
              <p:nvPr/>
            </p:nvSpPr>
            <p:spPr bwMode="auto">
              <a:xfrm>
                <a:off x="1056" y="1614"/>
                <a:ext cx="288" cy="1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sp>
            <p:nvSpPr>
              <p:cNvPr id="5138" name="Rectangle 30"/>
              <p:cNvSpPr>
                <a:spLocks noChangeArrowheads="1"/>
              </p:cNvSpPr>
              <p:nvPr/>
            </p:nvSpPr>
            <p:spPr bwMode="auto">
              <a:xfrm>
                <a:off x="1206" y="1638"/>
                <a:ext cx="66" cy="11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grpSp>
        <p:grpSp>
          <p:nvGrpSpPr>
            <p:cNvPr id="5134" name="Group 31"/>
            <p:cNvGrpSpPr>
              <a:grpSpLocks/>
            </p:cNvGrpSpPr>
            <p:nvPr/>
          </p:nvGrpSpPr>
          <p:grpSpPr bwMode="auto">
            <a:xfrm flipH="1">
              <a:off x="4248" y="1140"/>
              <a:ext cx="288" cy="162"/>
              <a:chOff x="1056" y="1614"/>
              <a:chExt cx="288" cy="162"/>
            </a:xfrm>
          </p:grpSpPr>
          <p:sp>
            <p:nvSpPr>
              <p:cNvPr id="5135" name="Rectangle 32"/>
              <p:cNvSpPr>
                <a:spLocks noChangeArrowheads="1"/>
              </p:cNvSpPr>
              <p:nvPr/>
            </p:nvSpPr>
            <p:spPr bwMode="auto">
              <a:xfrm>
                <a:off x="1056" y="1614"/>
                <a:ext cx="288" cy="1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sp>
            <p:nvSpPr>
              <p:cNvPr id="5136" name="Rectangle 33"/>
              <p:cNvSpPr>
                <a:spLocks noChangeArrowheads="1"/>
              </p:cNvSpPr>
              <p:nvPr/>
            </p:nvSpPr>
            <p:spPr bwMode="auto">
              <a:xfrm>
                <a:off x="1206" y="1638"/>
                <a:ext cx="66" cy="11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en-US" altLang="en-US" sz="1600">
                  <a:latin typeface="Cambria" pitchFamily="18" charset="0"/>
                </a:endParaRPr>
              </a:p>
            </p:txBody>
          </p:sp>
        </p:grpSp>
      </p:grpSp>
      <p:sp>
        <p:nvSpPr>
          <p:cNvPr id="5125" name="Text Box 35"/>
          <p:cNvSpPr txBox="1">
            <a:spLocks noChangeArrowheads="1"/>
          </p:cNvSpPr>
          <p:nvPr/>
        </p:nvSpPr>
        <p:spPr bwMode="auto">
          <a:xfrm>
            <a:off x="914400" y="304800"/>
            <a:ext cx="754380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3500" b="1" dirty="0">
                <a:solidFill>
                  <a:srgbClr val="FF0000"/>
                </a:solidFill>
                <a:latin typeface="Cambria" pitchFamily="18" charset="0"/>
              </a:rPr>
              <a:t>Ex</a:t>
            </a:r>
            <a:r>
              <a:rPr lang="ro-RO" altLang="en-US" sz="3500" b="1" dirty="0">
                <a:solidFill>
                  <a:srgbClr val="FF0000"/>
                </a:solidFill>
                <a:latin typeface="Cambria" pitchFamily="18" charset="0"/>
              </a:rPr>
              <a:t>emplu – trecerea peste un pod</a:t>
            </a:r>
            <a:endParaRPr lang="en-US" altLang="en-US" sz="3500" b="1" dirty="0">
              <a:solidFill>
                <a:srgbClr val="FF0000"/>
              </a:solidFill>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AE02622-C4B9-46DD-8090-6E833F2E65EB}" type="slidenum">
              <a:rPr lang="en-US" altLang="en-US" sz="1600" smtClean="0">
                <a:latin typeface="Cambria" pitchFamily="18" charset="0"/>
              </a:rPr>
              <a:pPr eaLnBrk="1" hangingPunct="1">
                <a:spcBef>
                  <a:spcPct val="0"/>
                </a:spcBef>
                <a:buFontTx/>
                <a:buNone/>
              </a:pPr>
              <a:t>5</a:t>
            </a:fld>
            <a:endParaRPr lang="en-US" altLang="en-US" sz="1600">
              <a:latin typeface="Cambria" pitchFamily="18" charset="0"/>
            </a:endParaRPr>
          </a:p>
        </p:txBody>
      </p:sp>
      <p:sp>
        <p:nvSpPr>
          <p:cNvPr id="6147" name="Rectangle 3"/>
          <p:cNvSpPr>
            <a:spLocks noGrp="1" noChangeArrowheads="1"/>
          </p:cNvSpPr>
          <p:nvPr>
            <p:ph type="body" idx="1"/>
          </p:nvPr>
        </p:nvSpPr>
        <p:spPr>
          <a:xfrm>
            <a:off x="228600" y="914400"/>
            <a:ext cx="8610600" cy="1011238"/>
          </a:xfrm>
        </p:spPr>
        <p:txBody>
          <a:bodyPr/>
          <a:lstStyle/>
          <a:p>
            <a:pPr marL="0" indent="0" algn="just" eaLnBrk="1" hangingPunct="1">
              <a:lnSpc>
                <a:spcPct val="90000"/>
              </a:lnSpc>
              <a:buFontTx/>
              <a:buNone/>
            </a:pPr>
            <a:r>
              <a:rPr lang="ro-RO" altLang="en-US" sz="2000" b="1" dirty="0">
                <a:solidFill>
                  <a:schemeClr val="accent2"/>
                </a:solidFill>
                <a:latin typeface="Cambria" pitchFamily="18" charset="0"/>
                <a:cs typeface="Times New Roman" pitchFamily="18" charset="0"/>
              </a:rPr>
              <a:t>Condiţii necesare</a:t>
            </a:r>
            <a:r>
              <a:rPr lang="en-US" altLang="en-US" sz="2000" dirty="0">
                <a:latin typeface="Cambria" pitchFamily="18" charset="0"/>
                <a:cs typeface="Times New Roman" pitchFamily="18" charset="0"/>
              </a:rPr>
              <a:t> (Coffman - 1971)</a:t>
            </a:r>
          </a:p>
          <a:p>
            <a:pPr marL="0" indent="0" algn="just" eaLnBrk="1" hangingPunct="1">
              <a:lnSpc>
                <a:spcPct val="90000"/>
              </a:lnSpc>
              <a:buFontTx/>
              <a:buNone/>
            </a:pPr>
            <a:r>
              <a:rPr lang="en-US" altLang="en-US" sz="2000" dirty="0" err="1">
                <a:latin typeface="Cambria" pitchFamily="18" charset="0"/>
                <a:cs typeface="Times New Roman" pitchFamily="18" charset="0"/>
              </a:rPr>
              <a:t>Urm</a:t>
            </a:r>
            <a:r>
              <a:rPr lang="ro-RO" altLang="en-US" sz="2000" dirty="0" err="1">
                <a:latin typeface="Cambria" pitchFamily="18" charset="0"/>
                <a:cs typeface="Times New Roman" pitchFamily="18" charset="0"/>
              </a:rPr>
              <a:t>ătoarele</a:t>
            </a:r>
            <a:r>
              <a:rPr lang="ro-RO" altLang="en-US" sz="2000" dirty="0">
                <a:latin typeface="Cambria" pitchFamily="18" charset="0"/>
                <a:cs typeface="Times New Roman" pitchFamily="18" charset="0"/>
              </a:rPr>
              <a:t> 4</a:t>
            </a:r>
            <a:r>
              <a:rPr lang="en-US" altLang="en-US" sz="2000" dirty="0">
                <a:latin typeface="Cambria" pitchFamily="18" charset="0"/>
                <a:cs typeface="Times New Roman" pitchFamily="18" charset="0"/>
              </a:rPr>
              <a:t> </a:t>
            </a:r>
            <a:r>
              <a:rPr lang="en-US" altLang="en-US" sz="2000" dirty="0" err="1">
                <a:latin typeface="Cambria" pitchFamily="18" charset="0"/>
                <a:cs typeface="Times New Roman" pitchFamily="18" charset="0"/>
              </a:rPr>
              <a:t>condi</a:t>
            </a:r>
            <a:r>
              <a:rPr lang="ro-RO" altLang="en-US" sz="2000" dirty="0">
                <a:latin typeface="Cambria" pitchFamily="18" charset="0"/>
                <a:cs typeface="Times New Roman" pitchFamily="18" charset="0"/>
              </a:rPr>
              <a:t>ț</a:t>
            </a:r>
            <a:r>
              <a:rPr lang="en-US" altLang="en-US" sz="2000" dirty="0">
                <a:latin typeface="Cambria" pitchFamily="18" charset="0"/>
                <a:cs typeface="Times New Roman" pitchFamily="18" charset="0"/>
              </a:rPr>
              <a:t>ii</a:t>
            </a:r>
            <a:r>
              <a:rPr lang="ro-RO" altLang="en-US" sz="2000" dirty="0">
                <a:latin typeface="Cambria" pitchFamily="18" charset="0"/>
                <a:cs typeface="Times New Roman" pitchFamily="18" charset="0"/>
              </a:rPr>
              <a:t> trebuie să se întâmple simultan pentru ca să apară un deadlock</a:t>
            </a:r>
            <a:r>
              <a:rPr lang="en-US" altLang="en-US" sz="2000" dirty="0">
                <a:latin typeface="Cambria" pitchFamily="18" charset="0"/>
                <a:cs typeface="Times New Roman" pitchFamily="18" charset="0"/>
              </a:rPr>
              <a:t>:</a:t>
            </a:r>
          </a:p>
          <a:p>
            <a:pPr marL="0" indent="0" algn="just" eaLnBrk="1" hangingPunct="1">
              <a:lnSpc>
                <a:spcPct val="90000"/>
              </a:lnSpc>
              <a:buFontTx/>
              <a:buNone/>
            </a:pPr>
            <a:endParaRPr lang="en-US" altLang="en-US" sz="2000" dirty="0">
              <a:latin typeface="Cambria" pitchFamily="18" charset="0"/>
            </a:endParaRPr>
          </a:p>
        </p:txBody>
      </p:sp>
      <p:sp>
        <p:nvSpPr>
          <p:cNvPr id="6148" name="Text Box 4"/>
          <p:cNvSpPr txBox="1">
            <a:spLocks noChangeArrowheads="1"/>
          </p:cNvSpPr>
          <p:nvPr/>
        </p:nvSpPr>
        <p:spPr bwMode="auto">
          <a:xfrm>
            <a:off x="4267200" y="304800"/>
            <a:ext cx="449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a:solidFill>
                  <a:srgbClr val="FF0000"/>
                </a:solidFill>
                <a:latin typeface="Cambria" pitchFamily="18" charset="0"/>
              </a:rPr>
              <a:t>Caracterizarea blocajelor</a:t>
            </a:r>
            <a:endParaRPr lang="en-US" altLang="en-US" sz="2800" b="1">
              <a:solidFill>
                <a:srgbClr val="FF0000"/>
              </a:solidFill>
              <a:latin typeface="Cambria" pitchFamily="18" charset="0"/>
            </a:endParaRPr>
          </a:p>
        </p:txBody>
      </p:sp>
      <p:sp>
        <p:nvSpPr>
          <p:cNvPr id="6149" name="Rectangle 5"/>
          <p:cNvSpPr>
            <a:spLocks noChangeArrowheads="1"/>
          </p:cNvSpPr>
          <p:nvPr/>
        </p:nvSpPr>
        <p:spPr bwMode="auto">
          <a:xfrm>
            <a:off x="304800" y="1828800"/>
            <a:ext cx="8686800" cy="4495800"/>
          </a:xfrm>
          <a:prstGeom prst="rect">
            <a:avLst/>
          </a:prstGeom>
          <a:solidFill>
            <a:srgbClr val="FF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lnSpc>
                <a:spcPct val="90000"/>
              </a:lnSpc>
              <a:buFontTx/>
              <a:buNone/>
            </a:pPr>
            <a:r>
              <a:rPr lang="en-US" altLang="en-US" sz="2000" b="1">
                <a:latin typeface="Cambria" pitchFamily="18" charset="0"/>
                <a:cs typeface="Times New Roman" pitchFamily="18" charset="0"/>
              </a:rPr>
              <a:t>“</a:t>
            </a:r>
            <a:r>
              <a:rPr lang="ro-RO" altLang="en-US" sz="2000" b="1">
                <a:latin typeface="Cambria" pitchFamily="18" charset="0"/>
                <a:cs typeface="Times New Roman" pitchFamily="18" charset="0"/>
              </a:rPr>
              <a:t>Excluderea mutuală</a:t>
            </a:r>
            <a:r>
              <a:rPr lang="en-US" altLang="en-US" sz="2000" b="1">
                <a:latin typeface="Cambria" pitchFamily="18" charset="0"/>
                <a:cs typeface="Times New Roman" pitchFamily="18" charset="0"/>
              </a:rPr>
              <a:t>”</a:t>
            </a:r>
            <a:endParaRPr lang="en-US" altLang="en-US" sz="2000">
              <a:latin typeface="Cambria" pitchFamily="18" charset="0"/>
              <a:cs typeface="Times New Roman" pitchFamily="18" charset="0"/>
            </a:endParaRPr>
          </a:p>
          <a:p>
            <a:pPr algn="just" eaLnBrk="1" hangingPunct="1">
              <a:lnSpc>
                <a:spcPct val="90000"/>
              </a:lnSpc>
              <a:buFontTx/>
              <a:buNone/>
            </a:pPr>
            <a:r>
              <a:rPr lang="ro-RO" altLang="en-US" sz="2000">
                <a:latin typeface="Cambria" pitchFamily="18" charset="0"/>
                <a:cs typeface="Times New Roman" pitchFamily="18" charset="0"/>
              </a:rPr>
              <a:t>Una sau mai multe resurse trebuie să fie de</a:t>
            </a:r>
            <a:r>
              <a:rPr lang="ro-RO" altLang="en-US" sz="2000">
                <a:latin typeface="Cambria" pitchFamily="18" charset="0"/>
              </a:rPr>
              <a:t>ţ</a:t>
            </a:r>
            <a:r>
              <a:rPr lang="ro-RO" altLang="en-US" sz="2000">
                <a:latin typeface="Cambria" pitchFamily="18" charset="0"/>
                <a:cs typeface="Times New Roman" pitchFamily="18" charset="0"/>
              </a:rPr>
              <a:t>inute de către un </a:t>
            </a:r>
            <a:r>
              <a:rPr lang="en-US" altLang="en-US" sz="2000">
                <a:latin typeface="Cambria" pitchFamily="18" charset="0"/>
                <a:cs typeface="Times New Roman" pitchFamily="18" charset="0"/>
              </a:rPr>
              <a:t>proces</a:t>
            </a:r>
            <a:r>
              <a:rPr lang="ro-RO" altLang="en-US" sz="2000">
                <a:latin typeface="Cambria" pitchFamily="18" charset="0"/>
                <a:cs typeface="Times New Roman" pitchFamily="18" charset="0"/>
              </a:rPr>
              <a:t> într-un mod ne-partajabil</a:t>
            </a:r>
            <a:r>
              <a:rPr lang="en-US" altLang="en-US" sz="2000">
                <a:latin typeface="Cambria" pitchFamily="18" charset="0"/>
                <a:cs typeface="Times New Roman" pitchFamily="18" charset="0"/>
              </a:rPr>
              <a:t> (exclusiv)</a:t>
            </a:r>
            <a:r>
              <a:rPr lang="ro-RO" altLang="en-US" sz="2000">
                <a:latin typeface="Cambria" pitchFamily="18" charset="0"/>
                <a:cs typeface="Times New Roman" pitchFamily="18" charset="0"/>
              </a:rPr>
              <a:t>.</a:t>
            </a:r>
            <a:endParaRPr lang="en-US" altLang="en-US" sz="2000">
              <a:latin typeface="Cambria" pitchFamily="18" charset="0"/>
              <a:cs typeface="Times New Roman" pitchFamily="18" charset="0"/>
            </a:endParaRPr>
          </a:p>
          <a:p>
            <a:pPr algn="just" eaLnBrk="1" hangingPunct="1">
              <a:lnSpc>
                <a:spcPct val="90000"/>
              </a:lnSpc>
              <a:buFontTx/>
              <a:buNone/>
            </a:pPr>
            <a:r>
              <a:rPr lang="en-US" altLang="en-US" sz="2000">
                <a:latin typeface="Cambria" pitchFamily="18" charset="0"/>
                <a:cs typeface="Times New Roman" pitchFamily="18" charset="0"/>
              </a:rPr>
              <a:t> </a:t>
            </a:r>
          </a:p>
          <a:p>
            <a:pPr algn="just" eaLnBrk="1" hangingPunct="1">
              <a:lnSpc>
                <a:spcPct val="90000"/>
              </a:lnSpc>
              <a:buFontTx/>
              <a:buNone/>
            </a:pPr>
            <a:r>
              <a:rPr lang="ro-RO" altLang="en-US" sz="2000" b="1">
                <a:latin typeface="Cambria" pitchFamily="18" charset="0"/>
                <a:cs typeface="Times New Roman" pitchFamily="18" charset="0"/>
              </a:rPr>
              <a:t>“</a:t>
            </a:r>
            <a:r>
              <a:rPr lang="en-US" altLang="en-US" sz="2000" b="1">
                <a:latin typeface="Cambria" pitchFamily="18" charset="0"/>
                <a:cs typeface="Times New Roman" pitchFamily="18" charset="0"/>
              </a:rPr>
              <a:t>Hold and Wait</a:t>
            </a:r>
            <a:r>
              <a:rPr lang="ro-RO" altLang="en-US" sz="2000" b="1">
                <a:latin typeface="Cambria" pitchFamily="18" charset="0"/>
                <a:cs typeface="Times New Roman" pitchFamily="18" charset="0"/>
              </a:rPr>
              <a:t>”</a:t>
            </a:r>
            <a:endParaRPr lang="en-US" altLang="en-US" sz="2000">
              <a:latin typeface="Cambria" pitchFamily="18" charset="0"/>
              <a:cs typeface="Times New Roman" pitchFamily="18" charset="0"/>
            </a:endParaRPr>
          </a:p>
          <a:p>
            <a:pPr algn="just" eaLnBrk="1" hangingPunct="1">
              <a:lnSpc>
                <a:spcPct val="90000"/>
              </a:lnSpc>
              <a:buFontTx/>
              <a:buNone/>
            </a:pPr>
            <a:r>
              <a:rPr lang="ro-RO" altLang="en-US" sz="2000">
                <a:latin typeface="Cambria" pitchFamily="18" charset="0"/>
                <a:cs typeface="Times New Roman" pitchFamily="18" charset="0"/>
              </a:rPr>
              <a:t>Un</a:t>
            </a:r>
            <a:r>
              <a:rPr lang="en-US" altLang="en-US" sz="2000">
                <a:latin typeface="Cambria" pitchFamily="18" charset="0"/>
                <a:cs typeface="Times New Roman" pitchFamily="18" charset="0"/>
              </a:rPr>
              <a:t> proces</a:t>
            </a:r>
            <a:r>
              <a:rPr lang="ro-RO" altLang="en-US" sz="2000">
                <a:latin typeface="Cambria" pitchFamily="18" charset="0"/>
                <a:cs typeface="Times New Roman" pitchFamily="18" charset="0"/>
              </a:rPr>
              <a:t> de</a:t>
            </a:r>
            <a:r>
              <a:rPr lang="ro-RO" altLang="en-US" sz="2000">
                <a:latin typeface="Cambria" pitchFamily="18" charset="0"/>
              </a:rPr>
              <a:t>ţ</a:t>
            </a:r>
            <a:r>
              <a:rPr lang="ro-RO" altLang="en-US" sz="2000">
                <a:latin typeface="Cambria" pitchFamily="18" charset="0"/>
                <a:cs typeface="Times New Roman" pitchFamily="18" charset="0"/>
              </a:rPr>
              <a:t>ine o resursă în timp ce a</a:t>
            </a:r>
            <a:r>
              <a:rPr lang="ro-RO" altLang="en-US" sz="2000">
                <a:latin typeface="Cambria" pitchFamily="18" charset="0"/>
              </a:rPr>
              <a:t>ş</a:t>
            </a:r>
            <a:r>
              <a:rPr lang="ro-RO" altLang="en-US" sz="2000">
                <a:latin typeface="Cambria" pitchFamily="18" charset="0"/>
                <a:cs typeface="Times New Roman" pitchFamily="18" charset="0"/>
              </a:rPr>
              <a:t>teaptă eliberarea altei resurse</a:t>
            </a:r>
            <a:r>
              <a:rPr lang="en-US" altLang="en-US" sz="2000">
                <a:latin typeface="Cambria" pitchFamily="18" charset="0"/>
                <a:cs typeface="Times New Roman" pitchFamily="18" charset="0"/>
              </a:rPr>
              <a:t>.</a:t>
            </a:r>
          </a:p>
          <a:p>
            <a:pPr algn="just" eaLnBrk="1" hangingPunct="1">
              <a:lnSpc>
                <a:spcPct val="90000"/>
              </a:lnSpc>
              <a:buFontTx/>
              <a:buNone/>
            </a:pPr>
            <a:r>
              <a:rPr lang="en-US" altLang="en-US" sz="2000">
                <a:latin typeface="Cambria" pitchFamily="18" charset="0"/>
                <a:cs typeface="Times New Roman" pitchFamily="18" charset="0"/>
              </a:rPr>
              <a:t> </a:t>
            </a:r>
          </a:p>
          <a:p>
            <a:pPr algn="just" eaLnBrk="1" hangingPunct="1">
              <a:lnSpc>
                <a:spcPct val="90000"/>
              </a:lnSpc>
              <a:buFontTx/>
              <a:buNone/>
            </a:pPr>
            <a:r>
              <a:rPr lang="ro-RO" altLang="en-US" sz="2000" b="1">
                <a:latin typeface="Cambria" pitchFamily="18" charset="0"/>
                <a:cs typeface="Times New Roman" pitchFamily="18" charset="0"/>
              </a:rPr>
              <a:t>Fără preemţie</a:t>
            </a:r>
            <a:endParaRPr lang="en-US" altLang="en-US" sz="2000">
              <a:latin typeface="Cambria" pitchFamily="18" charset="0"/>
              <a:cs typeface="Times New Roman" pitchFamily="18" charset="0"/>
            </a:endParaRPr>
          </a:p>
          <a:p>
            <a:pPr algn="just" eaLnBrk="1" hangingPunct="1">
              <a:lnSpc>
                <a:spcPct val="90000"/>
              </a:lnSpc>
              <a:buFontTx/>
              <a:buNone/>
            </a:pPr>
            <a:r>
              <a:rPr lang="ro-RO" altLang="en-US" sz="2000">
                <a:latin typeface="Cambria" pitchFamily="18" charset="0"/>
                <a:cs typeface="Times New Roman" pitchFamily="18" charset="0"/>
              </a:rPr>
              <a:t>Nu există decât eliberarea voluntară a unei resurse </a:t>
            </a:r>
            <a:r>
              <a:rPr lang="en-US" altLang="en-US" sz="2000">
                <a:latin typeface="Cambria" pitchFamily="18" charset="0"/>
                <a:cs typeface="Times New Roman" pitchFamily="18" charset="0"/>
              </a:rPr>
              <a:t>– n</a:t>
            </a:r>
            <a:r>
              <a:rPr lang="ro-RO" altLang="en-US" sz="2000">
                <a:latin typeface="Cambria" pitchFamily="18" charset="0"/>
                <a:cs typeface="Times New Roman" pitchFamily="18" charset="0"/>
              </a:rPr>
              <a:t>imeni altcineva nu poate for</a:t>
            </a:r>
            <a:r>
              <a:rPr lang="ro-RO" altLang="en-US" sz="2000">
                <a:latin typeface="Cambria" pitchFamily="18" charset="0"/>
              </a:rPr>
              <a:t>ţ</a:t>
            </a:r>
            <a:r>
              <a:rPr lang="ro-RO" altLang="en-US" sz="2000">
                <a:latin typeface="Cambria" pitchFamily="18" charset="0"/>
                <a:cs typeface="Times New Roman" pitchFamily="18" charset="0"/>
              </a:rPr>
              <a:t>a eliberarea resursei</a:t>
            </a:r>
            <a:r>
              <a:rPr lang="en-US" altLang="en-US" sz="2000">
                <a:latin typeface="Cambria" pitchFamily="18" charset="0"/>
                <a:cs typeface="Times New Roman" pitchFamily="18" charset="0"/>
              </a:rPr>
              <a:t>.</a:t>
            </a:r>
          </a:p>
          <a:p>
            <a:pPr algn="just" eaLnBrk="1" hangingPunct="1">
              <a:lnSpc>
                <a:spcPct val="90000"/>
              </a:lnSpc>
              <a:buFontTx/>
              <a:buNone/>
            </a:pPr>
            <a:r>
              <a:rPr lang="en-US" altLang="en-US" sz="2000">
                <a:latin typeface="Cambria" pitchFamily="18" charset="0"/>
                <a:cs typeface="Times New Roman" pitchFamily="18" charset="0"/>
              </a:rPr>
              <a:t> </a:t>
            </a:r>
          </a:p>
          <a:p>
            <a:pPr algn="just" eaLnBrk="1" hangingPunct="1">
              <a:lnSpc>
                <a:spcPct val="90000"/>
              </a:lnSpc>
              <a:buFontTx/>
              <a:buNone/>
            </a:pPr>
            <a:r>
              <a:rPr lang="ro-RO" altLang="en-US" sz="2000" b="1">
                <a:latin typeface="Cambria" pitchFamily="18" charset="0"/>
                <a:cs typeface="Times New Roman" pitchFamily="18" charset="0"/>
              </a:rPr>
              <a:t>Aşteptare c</a:t>
            </a:r>
            <a:r>
              <a:rPr lang="en-US" altLang="en-US" sz="2000" b="1">
                <a:latin typeface="Cambria" pitchFamily="18" charset="0"/>
                <a:cs typeface="Times New Roman" pitchFamily="18" charset="0"/>
              </a:rPr>
              <a:t>ircular</a:t>
            </a:r>
            <a:r>
              <a:rPr lang="ro-RO" altLang="en-US" sz="2000" b="1">
                <a:latin typeface="Cambria" pitchFamily="18" charset="0"/>
                <a:cs typeface="Times New Roman" pitchFamily="18" charset="0"/>
              </a:rPr>
              <a:t>ă</a:t>
            </a:r>
            <a:endParaRPr lang="en-US" altLang="en-US" sz="2000">
              <a:latin typeface="Cambria" pitchFamily="18" charset="0"/>
              <a:cs typeface="Times New Roman" pitchFamily="18" charset="0"/>
            </a:endParaRPr>
          </a:p>
          <a:p>
            <a:pPr algn="just" eaLnBrk="1" hangingPunct="1">
              <a:lnSpc>
                <a:spcPct val="90000"/>
              </a:lnSpc>
              <a:buFontTx/>
              <a:buNone/>
            </a:pPr>
            <a:r>
              <a:rPr lang="en-US" altLang="en-US" sz="2000">
                <a:latin typeface="Cambria" pitchFamily="18" charset="0"/>
                <a:cs typeface="Times New Roman" pitchFamily="18" charset="0"/>
              </a:rPr>
              <a:t>Proces</a:t>
            </a:r>
            <a:r>
              <a:rPr lang="ro-RO" altLang="en-US" sz="2000">
                <a:latin typeface="Cambria" pitchFamily="18" charset="0"/>
                <a:cs typeface="Times New Roman" pitchFamily="18" charset="0"/>
              </a:rPr>
              <a:t>ul</a:t>
            </a:r>
            <a:r>
              <a:rPr lang="en-US" altLang="en-US" sz="2000">
                <a:latin typeface="Cambria" pitchFamily="18" charset="0"/>
                <a:cs typeface="Times New Roman" pitchFamily="18" charset="0"/>
              </a:rPr>
              <a:t> A </a:t>
            </a:r>
            <a:r>
              <a:rPr lang="ro-RO" altLang="en-US" sz="2000">
                <a:latin typeface="Cambria" pitchFamily="18" charset="0"/>
                <a:cs typeface="Times New Roman" pitchFamily="18" charset="0"/>
              </a:rPr>
              <a:t>a</a:t>
            </a:r>
            <a:r>
              <a:rPr lang="ro-RO" altLang="en-US" sz="2000">
                <a:latin typeface="Cambria" pitchFamily="18" charset="0"/>
              </a:rPr>
              <a:t>ş</a:t>
            </a:r>
            <a:r>
              <a:rPr lang="ro-RO" altLang="en-US" sz="2000">
                <a:latin typeface="Cambria" pitchFamily="18" charset="0"/>
                <a:cs typeface="Times New Roman" pitchFamily="18" charset="0"/>
              </a:rPr>
              <a:t>teaptă pentru p</a:t>
            </a:r>
            <a:r>
              <a:rPr lang="en-US" altLang="en-US" sz="2000">
                <a:latin typeface="Cambria" pitchFamily="18" charset="0"/>
                <a:cs typeface="Times New Roman" pitchFamily="18" charset="0"/>
              </a:rPr>
              <a:t>roces</a:t>
            </a:r>
            <a:r>
              <a:rPr lang="ro-RO" altLang="en-US" sz="2000">
                <a:latin typeface="Cambria" pitchFamily="18" charset="0"/>
                <a:cs typeface="Times New Roman" pitchFamily="18" charset="0"/>
              </a:rPr>
              <a:t>ul</a:t>
            </a:r>
            <a:r>
              <a:rPr lang="en-US" altLang="en-US" sz="2000">
                <a:latin typeface="Cambria" pitchFamily="18" charset="0"/>
                <a:cs typeface="Times New Roman" pitchFamily="18" charset="0"/>
              </a:rPr>
              <a:t> B </a:t>
            </a:r>
            <a:r>
              <a:rPr lang="ro-RO" altLang="en-US" sz="2000">
                <a:latin typeface="Cambria" pitchFamily="18" charset="0"/>
                <a:cs typeface="Times New Roman" pitchFamily="18" charset="0"/>
              </a:rPr>
              <a:t>care a</a:t>
            </a:r>
            <a:r>
              <a:rPr lang="ro-RO" altLang="en-US" sz="2000">
                <a:latin typeface="Cambria" pitchFamily="18" charset="0"/>
              </a:rPr>
              <a:t>ş</a:t>
            </a:r>
            <a:r>
              <a:rPr lang="ro-RO" altLang="en-US" sz="2000">
                <a:latin typeface="Cambria" pitchFamily="18" charset="0"/>
                <a:cs typeface="Times New Roman" pitchFamily="18" charset="0"/>
              </a:rPr>
              <a:t>teaptă pentru p</a:t>
            </a:r>
            <a:r>
              <a:rPr lang="en-US" altLang="en-US" sz="2000">
                <a:latin typeface="Cambria" pitchFamily="18" charset="0"/>
                <a:cs typeface="Times New Roman" pitchFamily="18" charset="0"/>
              </a:rPr>
              <a:t>roces</a:t>
            </a:r>
            <a:r>
              <a:rPr lang="ro-RO" altLang="en-US" sz="2000">
                <a:latin typeface="Cambria" pitchFamily="18" charset="0"/>
                <a:cs typeface="Times New Roman" pitchFamily="18" charset="0"/>
              </a:rPr>
              <a:t>ul</a:t>
            </a:r>
            <a:r>
              <a:rPr lang="en-US" altLang="en-US" sz="2000">
                <a:latin typeface="Cambria" pitchFamily="18" charset="0"/>
                <a:cs typeface="Times New Roman" pitchFamily="18" charset="0"/>
              </a:rPr>
              <a:t> C .... </a:t>
            </a:r>
            <a:r>
              <a:rPr lang="ro-RO" altLang="en-US" sz="2000">
                <a:latin typeface="Cambria" pitchFamily="18" charset="0"/>
                <a:cs typeface="Times New Roman" pitchFamily="18" charset="0"/>
              </a:rPr>
              <a:t>care a</a:t>
            </a:r>
            <a:r>
              <a:rPr lang="ro-RO" altLang="en-US" sz="2000">
                <a:latin typeface="Cambria" pitchFamily="18" charset="0"/>
              </a:rPr>
              <a:t>ş</a:t>
            </a:r>
            <a:r>
              <a:rPr lang="ro-RO" altLang="en-US" sz="2000">
                <a:latin typeface="Cambria" pitchFamily="18" charset="0"/>
                <a:cs typeface="Times New Roman" pitchFamily="18" charset="0"/>
              </a:rPr>
              <a:t>teaptă pentru p</a:t>
            </a:r>
            <a:r>
              <a:rPr lang="en-US" altLang="en-US" sz="2000">
                <a:latin typeface="Cambria" pitchFamily="18" charset="0"/>
                <a:cs typeface="Times New Roman" pitchFamily="18" charset="0"/>
              </a:rPr>
              <a:t>roces</a:t>
            </a:r>
            <a:r>
              <a:rPr lang="ro-RO" altLang="en-US" sz="2000">
                <a:latin typeface="Cambria" pitchFamily="18" charset="0"/>
                <a:cs typeface="Times New Roman" pitchFamily="18" charset="0"/>
              </a:rPr>
              <a:t>ul</a:t>
            </a:r>
            <a:r>
              <a:rPr lang="en-US" altLang="en-US" sz="2000">
                <a:latin typeface="Cambria" pitchFamily="18" charset="0"/>
                <a:cs typeface="Times New Roman" pitchFamily="18" charset="0"/>
              </a:rPr>
              <a:t> 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C8055284-F8B4-4F39-AD18-9E008F9CD2C8}" type="slidenum">
              <a:rPr lang="en-US" altLang="en-US" sz="1600" smtClean="0">
                <a:latin typeface="Cambria" pitchFamily="18" charset="0"/>
              </a:rPr>
              <a:pPr eaLnBrk="1" hangingPunct="1">
                <a:spcBef>
                  <a:spcPct val="0"/>
                </a:spcBef>
                <a:buFontTx/>
                <a:buNone/>
              </a:pPr>
              <a:t>6</a:t>
            </a:fld>
            <a:endParaRPr lang="en-US" altLang="en-US" sz="1600">
              <a:latin typeface="Cambria" pitchFamily="18" charset="0"/>
            </a:endParaRPr>
          </a:p>
        </p:txBody>
      </p:sp>
      <p:sp>
        <p:nvSpPr>
          <p:cNvPr id="7171" name="Rectangle 3"/>
          <p:cNvSpPr>
            <a:spLocks noGrp="1" noChangeArrowheads="1"/>
          </p:cNvSpPr>
          <p:nvPr>
            <p:ph type="body" idx="1"/>
          </p:nvPr>
        </p:nvSpPr>
        <p:spPr>
          <a:xfrm>
            <a:off x="457200" y="1143000"/>
            <a:ext cx="8610600" cy="4114800"/>
          </a:xfrm>
        </p:spPr>
        <p:txBody>
          <a:bodyPr/>
          <a:lstStyle/>
          <a:p>
            <a:pPr marL="0" indent="0" algn="just" eaLnBrk="1" hangingPunct="1">
              <a:lnSpc>
                <a:spcPct val="90000"/>
              </a:lnSpc>
              <a:buFontTx/>
              <a:buNone/>
            </a:pPr>
            <a:r>
              <a:rPr lang="ro-RO" altLang="en-US" sz="2000">
                <a:latin typeface="Cambria" pitchFamily="18" charset="0"/>
                <a:cs typeface="Times New Roman" pitchFamily="18" charset="0"/>
              </a:rPr>
              <a:t>O modalitate vizuală </a:t>
            </a:r>
            <a:r>
              <a:rPr lang="en-US" altLang="en-US" sz="2000">
                <a:latin typeface="Cambria" pitchFamily="18" charset="0"/>
                <a:cs typeface="Times New Roman" pitchFamily="18" charset="0"/>
              </a:rPr>
              <a:t>(matemat</a:t>
            </a:r>
            <a:r>
              <a:rPr lang="ro-RO" altLang="en-US" sz="2000">
                <a:latin typeface="Cambria" pitchFamily="18" charset="0"/>
                <a:cs typeface="Times New Roman" pitchFamily="18" charset="0"/>
              </a:rPr>
              <a:t>ică</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de a determina apariţia (sau posibilitatea apariţiei) unui blocaj</a:t>
            </a:r>
            <a:r>
              <a:rPr lang="en-US" altLang="en-US" sz="2000">
                <a:latin typeface="Cambria" pitchFamily="18" charset="0"/>
                <a:cs typeface="Times New Roman" pitchFamily="18" charset="0"/>
              </a:rPr>
              <a:t>.</a:t>
            </a:r>
          </a:p>
          <a:p>
            <a:pPr marL="0" indent="0" algn="just" eaLnBrk="1" hangingPunct="1">
              <a:lnSpc>
                <a:spcPct val="90000"/>
              </a:lnSpc>
              <a:buFontTx/>
              <a:buNone/>
            </a:pPr>
            <a:r>
              <a:rPr lang="en-US" altLang="en-US" sz="2000">
                <a:latin typeface="Cambria" pitchFamily="18" charset="0"/>
                <a:cs typeface="Times New Roman" pitchFamily="18" charset="0"/>
              </a:rPr>
              <a:t> </a:t>
            </a:r>
          </a:p>
          <a:p>
            <a:pPr lvl="1" algn="just" eaLnBrk="1" hangingPunct="1">
              <a:lnSpc>
                <a:spcPct val="90000"/>
              </a:lnSpc>
              <a:buFontTx/>
              <a:buNone/>
            </a:pPr>
            <a:r>
              <a:rPr lang="en-US" altLang="en-US" sz="2000" b="1">
                <a:latin typeface="Cambria" pitchFamily="18" charset="0"/>
                <a:cs typeface="Times New Roman" pitchFamily="18" charset="0"/>
              </a:rPr>
              <a:t>G = ( </a:t>
            </a:r>
            <a:r>
              <a:rPr lang="ro-RO" altLang="en-US" sz="2000" b="1">
                <a:latin typeface="Cambria" pitchFamily="18" charset="0"/>
                <a:cs typeface="Times New Roman" pitchFamily="18" charset="0"/>
              </a:rPr>
              <a:t>N</a:t>
            </a:r>
            <a:r>
              <a:rPr lang="en-US" altLang="en-US" sz="2000" b="1">
                <a:latin typeface="Cambria" pitchFamily="18" charset="0"/>
                <a:cs typeface="Times New Roman" pitchFamily="18" charset="0"/>
              </a:rPr>
              <a:t>, </a:t>
            </a:r>
            <a:r>
              <a:rPr lang="ro-RO" altLang="en-US" sz="2000" b="1">
                <a:latin typeface="Cambria" pitchFamily="18" charset="0"/>
                <a:cs typeface="Times New Roman" pitchFamily="18" charset="0"/>
              </a:rPr>
              <a:t>M</a:t>
            </a:r>
            <a:r>
              <a:rPr lang="en-US" altLang="en-US" sz="2000" b="1">
                <a:latin typeface="Cambria" pitchFamily="18" charset="0"/>
                <a:cs typeface="Times New Roman" pitchFamily="18" charset="0"/>
              </a:rPr>
              <a:t> )</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noduri şi muchii</a:t>
            </a:r>
            <a:r>
              <a:rPr lang="en-US" altLang="en-US" sz="2000">
                <a:latin typeface="Cambria" pitchFamily="18" charset="0"/>
                <a:cs typeface="Times New Roman" pitchFamily="18" charset="0"/>
              </a:rPr>
              <a:t>.</a:t>
            </a:r>
          </a:p>
          <a:p>
            <a:pPr lvl="1" algn="just" eaLnBrk="1" hangingPunct="1">
              <a:lnSpc>
                <a:spcPct val="90000"/>
              </a:lnSpc>
              <a:buFontTx/>
              <a:buNone/>
            </a:pPr>
            <a:r>
              <a:rPr lang="en-US" altLang="en-US" sz="2000">
                <a:latin typeface="Cambria" pitchFamily="18" charset="0"/>
                <a:cs typeface="Times New Roman" pitchFamily="18" charset="0"/>
              </a:rPr>
              <a:t> </a:t>
            </a:r>
          </a:p>
          <a:p>
            <a:pPr lvl="1" algn="just" eaLnBrk="1" hangingPunct="1">
              <a:lnSpc>
                <a:spcPct val="90000"/>
              </a:lnSpc>
              <a:buFontTx/>
              <a:buNone/>
            </a:pPr>
            <a:r>
              <a:rPr lang="ro-RO" altLang="en-US" sz="2000">
                <a:latin typeface="Cambria" pitchFamily="18" charset="0"/>
                <a:cs typeface="Times New Roman" pitchFamily="18" charset="0"/>
              </a:rPr>
              <a:t>N</a:t>
            </a:r>
            <a:r>
              <a:rPr lang="en-US" altLang="en-US" sz="2000">
                <a:latin typeface="Cambria" pitchFamily="18" charset="0"/>
                <a:cs typeface="Times New Roman" pitchFamily="18" charset="0"/>
              </a:rPr>
              <a:t> 		Nod</a:t>
            </a:r>
            <a:r>
              <a:rPr lang="ro-RO" altLang="en-US" sz="2000">
                <a:latin typeface="Cambria" pitchFamily="18" charset="0"/>
                <a:cs typeface="Times New Roman" pitchFamily="18" charset="0"/>
              </a:rPr>
              <a:t>urile sunt </a:t>
            </a:r>
            <a:r>
              <a:rPr lang="en-US" altLang="en-US" sz="2000">
                <a:latin typeface="Cambria" pitchFamily="18" charset="0"/>
                <a:cs typeface="Times New Roman" pitchFamily="18" charset="0"/>
              </a:rPr>
              <a:t>procese = {P1, P2, P3, ...} </a:t>
            </a:r>
            <a:r>
              <a:rPr lang="ro-RO" altLang="en-US" sz="2000">
                <a:latin typeface="Cambria" pitchFamily="18" charset="0"/>
                <a:cs typeface="Times New Roman" pitchFamily="18" charset="0"/>
              </a:rPr>
              <a:t>şi tipuri de resurse </a:t>
            </a:r>
            <a:r>
              <a:rPr lang="en-US" altLang="en-US" sz="2000">
                <a:latin typeface="Cambria" pitchFamily="18" charset="0"/>
                <a:cs typeface="Times New Roman" pitchFamily="18" charset="0"/>
              </a:rPr>
              <a:t>{R1, R2, ...}</a:t>
            </a:r>
          </a:p>
          <a:p>
            <a:pPr lvl="1" algn="just" eaLnBrk="1" hangingPunct="1">
              <a:lnSpc>
                <a:spcPct val="90000"/>
              </a:lnSpc>
              <a:buFontTx/>
              <a:buNone/>
            </a:pPr>
            <a:r>
              <a:rPr lang="en-US" altLang="en-US" sz="2000">
                <a:latin typeface="Cambria" pitchFamily="18" charset="0"/>
                <a:cs typeface="Times New Roman" pitchFamily="18" charset="0"/>
              </a:rPr>
              <a:t> </a:t>
            </a:r>
          </a:p>
          <a:p>
            <a:pPr lvl="1" algn="just" eaLnBrk="1" hangingPunct="1">
              <a:lnSpc>
                <a:spcPct val="90000"/>
              </a:lnSpc>
              <a:buFontTx/>
              <a:buNone/>
            </a:pPr>
            <a:r>
              <a:rPr lang="ro-RO" altLang="en-US" sz="2000">
                <a:latin typeface="Cambria" pitchFamily="18" charset="0"/>
                <a:cs typeface="Times New Roman" pitchFamily="18" charset="0"/>
              </a:rPr>
              <a:t>M</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Muchiile sunt </a:t>
            </a:r>
            <a:r>
              <a:rPr lang="en-US" altLang="en-US" sz="2000">
                <a:latin typeface="Cambria" pitchFamily="18" charset="0"/>
                <a:cs typeface="Times New Roman" pitchFamily="18" charset="0"/>
              </a:rPr>
              <a:t>( Pi, Rj ) </a:t>
            </a:r>
            <a:r>
              <a:rPr lang="ro-RO" altLang="en-US" sz="2000">
                <a:latin typeface="Cambria" pitchFamily="18" charset="0"/>
                <a:cs typeface="Times New Roman" pitchFamily="18" charset="0"/>
              </a:rPr>
              <a:t>sau</a:t>
            </a:r>
            <a:r>
              <a:rPr lang="en-US" altLang="en-US" sz="2000">
                <a:latin typeface="Cambria" pitchFamily="18" charset="0"/>
                <a:cs typeface="Times New Roman" pitchFamily="18" charset="0"/>
              </a:rPr>
              <a:t> ( Ri, Pj )</a:t>
            </a:r>
          </a:p>
          <a:p>
            <a:pPr marL="0" indent="0" algn="just" eaLnBrk="1" hangingPunct="1">
              <a:lnSpc>
                <a:spcPct val="90000"/>
              </a:lnSpc>
              <a:buFontTx/>
              <a:buNone/>
            </a:pPr>
            <a:r>
              <a:rPr lang="en-US" altLang="en-US" sz="2000">
                <a:latin typeface="Cambria" pitchFamily="18" charset="0"/>
                <a:cs typeface="Times New Roman" pitchFamily="18" charset="0"/>
              </a:rPr>
              <a:t> </a:t>
            </a:r>
          </a:p>
          <a:p>
            <a:pPr marL="0" indent="0" algn="just" eaLnBrk="1" hangingPunct="1">
              <a:lnSpc>
                <a:spcPct val="90000"/>
              </a:lnSpc>
              <a:buFontTx/>
              <a:buNone/>
            </a:pPr>
            <a:r>
              <a:rPr lang="ro-RO" altLang="en-US" sz="2000">
                <a:latin typeface="Cambria" pitchFamily="18" charset="0"/>
                <a:cs typeface="Times New Roman" pitchFamily="18" charset="0"/>
              </a:rPr>
              <a:t>O săgeată de la un </a:t>
            </a:r>
            <a:r>
              <a:rPr lang="en-US" altLang="en-US" sz="2000" b="1">
                <a:latin typeface="Cambria" pitchFamily="18" charset="0"/>
                <a:cs typeface="Times New Roman" pitchFamily="18" charset="0"/>
              </a:rPr>
              <a:t>proces</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către o </a:t>
            </a:r>
            <a:r>
              <a:rPr lang="en-US" altLang="en-US" sz="2000" b="1">
                <a:latin typeface="Cambria" pitchFamily="18" charset="0"/>
                <a:cs typeface="Times New Roman" pitchFamily="18" charset="0"/>
              </a:rPr>
              <a:t>res</a:t>
            </a:r>
            <a:r>
              <a:rPr lang="ro-RO" altLang="en-US" sz="2000" b="1">
                <a:latin typeface="Cambria" pitchFamily="18" charset="0"/>
                <a:cs typeface="Times New Roman" pitchFamily="18" charset="0"/>
              </a:rPr>
              <a:t>ursă</a:t>
            </a:r>
            <a:r>
              <a:rPr lang="en-US" altLang="en-US" sz="2000">
                <a:latin typeface="Cambria" pitchFamily="18" charset="0"/>
                <a:cs typeface="Times New Roman" pitchFamily="18" charset="0"/>
              </a:rPr>
              <a:t> indic</a:t>
            </a:r>
            <a:r>
              <a:rPr lang="ro-RO" altLang="en-US" sz="2000">
                <a:latin typeface="Cambria" pitchFamily="18" charset="0"/>
                <a:cs typeface="Times New Roman" pitchFamily="18" charset="0"/>
              </a:rPr>
              <a:t>ă faptul că procesul</a:t>
            </a:r>
            <a:r>
              <a:rPr lang="en-US" altLang="en-US" sz="2000">
                <a:latin typeface="Cambria" pitchFamily="18" charset="0"/>
                <a:cs typeface="Times New Roman" pitchFamily="18" charset="0"/>
              </a:rPr>
              <a:t> </a:t>
            </a:r>
            <a:r>
              <a:rPr lang="ro-RO" altLang="en-US" sz="2000" b="1">
                <a:latin typeface="Cambria" pitchFamily="18" charset="0"/>
                <a:cs typeface="Times New Roman" pitchFamily="18" charset="0"/>
              </a:rPr>
              <a:t>a</a:t>
            </a:r>
            <a:r>
              <a:rPr lang="en-US" altLang="en-US" sz="2000" b="1">
                <a:latin typeface="Cambria" pitchFamily="18" charset="0"/>
                <a:cs typeface="Times New Roman" pitchFamily="18" charset="0"/>
              </a:rPr>
              <a:t>re</a:t>
            </a:r>
            <a:r>
              <a:rPr lang="ro-RO" altLang="en-US" sz="2000" b="1">
                <a:latin typeface="Cambria" pitchFamily="18" charset="0"/>
                <a:cs typeface="Times New Roman" pitchFamily="18" charset="0"/>
              </a:rPr>
              <a:t> nevoie </a:t>
            </a:r>
            <a:r>
              <a:rPr lang="ro-RO" altLang="en-US" sz="2000">
                <a:latin typeface="Cambria" pitchFamily="18" charset="0"/>
                <a:cs typeface="Times New Roman" pitchFamily="18" charset="0"/>
              </a:rPr>
              <a:t>de acea resursă</a:t>
            </a:r>
            <a:r>
              <a:rPr lang="en-US" altLang="en-US" sz="2000">
                <a:latin typeface="Cambria" pitchFamily="18" charset="0"/>
                <a:cs typeface="Times New Roman" pitchFamily="18" charset="0"/>
              </a:rPr>
              <a:t>.  </a:t>
            </a:r>
            <a:endParaRPr lang="ro-RO" altLang="en-US" sz="2000">
              <a:latin typeface="Cambria" pitchFamily="18" charset="0"/>
              <a:cs typeface="Times New Roman" pitchFamily="18" charset="0"/>
            </a:endParaRPr>
          </a:p>
          <a:p>
            <a:pPr marL="0" indent="0" algn="just" eaLnBrk="1" hangingPunct="1">
              <a:lnSpc>
                <a:spcPct val="90000"/>
              </a:lnSpc>
              <a:buFontTx/>
              <a:buNone/>
            </a:pPr>
            <a:r>
              <a:rPr lang="ro-RO" altLang="en-US" sz="2000">
                <a:latin typeface="Cambria" pitchFamily="18" charset="0"/>
                <a:cs typeface="Times New Roman" pitchFamily="18" charset="0"/>
              </a:rPr>
              <a:t>O săgeată de la o </a:t>
            </a:r>
            <a:r>
              <a:rPr lang="en-US" altLang="en-US" sz="2000" b="1">
                <a:latin typeface="Cambria" pitchFamily="18" charset="0"/>
                <a:cs typeface="Times New Roman" pitchFamily="18" charset="0"/>
              </a:rPr>
              <a:t>res</a:t>
            </a:r>
            <a:r>
              <a:rPr lang="ro-RO" altLang="en-US" sz="2000" b="1">
                <a:latin typeface="Cambria" pitchFamily="18" charset="0"/>
                <a:cs typeface="Times New Roman" pitchFamily="18" charset="0"/>
              </a:rPr>
              <a:t>ursă</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către un</a:t>
            </a:r>
            <a:r>
              <a:rPr lang="en-US" altLang="en-US" sz="2000">
                <a:latin typeface="Cambria" pitchFamily="18" charset="0"/>
                <a:cs typeface="Times New Roman" pitchFamily="18" charset="0"/>
              </a:rPr>
              <a:t> </a:t>
            </a:r>
            <a:r>
              <a:rPr lang="en-US" altLang="en-US" sz="2000" b="1">
                <a:latin typeface="Cambria" pitchFamily="18" charset="0"/>
                <a:cs typeface="Times New Roman" pitchFamily="18" charset="0"/>
              </a:rPr>
              <a:t>proces</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indică faptul că o instanţă a resursei a fost </a:t>
            </a:r>
            <a:r>
              <a:rPr lang="en-US" altLang="en-US" sz="2000" b="1">
                <a:latin typeface="Cambria" pitchFamily="18" charset="0"/>
                <a:cs typeface="Times New Roman" pitchFamily="18" charset="0"/>
              </a:rPr>
              <a:t>aloca</a:t>
            </a:r>
            <a:r>
              <a:rPr lang="ro-RO" altLang="en-US" sz="2000" b="1">
                <a:latin typeface="Cambria" pitchFamily="18" charset="0"/>
                <a:cs typeface="Times New Roman" pitchFamily="18" charset="0"/>
              </a:rPr>
              <a:t>tă</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acelui proces</a:t>
            </a:r>
            <a:r>
              <a:rPr lang="en-US" altLang="en-US" sz="2000">
                <a:latin typeface="Cambria" pitchFamily="18" charset="0"/>
                <a:cs typeface="Times New Roman" pitchFamily="18" charset="0"/>
              </a:rPr>
              <a:t>.</a:t>
            </a:r>
          </a:p>
          <a:p>
            <a:pPr marL="0" indent="0" algn="just" eaLnBrk="1" hangingPunct="1">
              <a:lnSpc>
                <a:spcPct val="90000"/>
              </a:lnSpc>
              <a:buFontTx/>
              <a:buNone/>
            </a:pPr>
            <a:r>
              <a:rPr lang="en-US" altLang="en-US" sz="2000">
                <a:latin typeface="Cambria" pitchFamily="18" charset="0"/>
                <a:cs typeface="Times New Roman" pitchFamily="18" charset="0"/>
              </a:rPr>
              <a:t> </a:t>
            </a:r>
          </a:p>
          <a:p>
            <a:pPr marL="0" indent="0" algn="just" eaLnBrk="1" hangingPunct="1">
              <a:lnSpc>
                <a:spcPct val="90000"/>
              </a:lnSpc>
              <a:buFontTx/>
              <a:buNone/>
            </a:pPr>
            <a:r>
              <a:rPr lang="en-US" altLang="en-US" sz="2000">
                <a:latin typeface="Cambria" pitchFamily="18" charset="0"/>
                <a:cs typeface="Times New Roman" pitchFamily="18" charset="0"/>
              </a:rPr>
              <a:t>Proces</a:t>
            </a:r>
            <a:r>
              <a:rPr lang="ro-RO" altLang="en-US" sz="2000">
                <a:latin typeface="Cambria" pitchFamily="18" charset="0"/>
                <a:cs typeface="Times New Roman" pitchFamily="18" charset="0"/>
              </a:rPr>
              <a:t>ul este un cerc</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tipul de resursă este un pătrat</a:t>
            </a:r>
            <a:r>
              <a:rPr lang="en-US" altLang="en-US" sz="2000">
                <a:latin typeface="Cambria" pitchFamily="18" charset="0"/>
                <a:cs typeface="Times New Roman" pitchFamily="18" charset="0"/>
              </a:rPr>
              <a:t>; </a:t>
            </a:r>
            <a:r>
              <a:rPr lang="ro-RO" altLang="en-US" sz="2000">
                <a:latin typeface="Cambria" pitchFamily="18" charset="0"/>
                <a:cs typeface="Times New Roman" pitchFamily="18" charset="0"/>
              </a:rPr>
              <a:t>punctele reprezintă numărul instanţelor resursei de un anumit tip</a:t>
            </a:r>
            <a:r>
              <a:rPr lang="en-US" altLang="en-US" sz="2000">
                <a:latin typeface="Cambria" pitchFamily="18" charset="0"/>
                <a:cs typeface="Times New Roman" pitchFamily="18" charset="0"/>
              </a:rPr>
              <a:t>. </a:t>
            </a:r>
          </a:p>
        </p:txBody>
      </p:sp>
      <p:sp>
        <p:nvSpPr>
          <p:cNvPr id="7172" name="Text Box 4"/>
          <p:cNvSpPr txBox="1">
            <a:spLocks noChangeArrowheads="1"/>
          </p:cNvSpPr>
          <p:nvPr/>
        </p:nvSpPr>
        <p:spPr bwMode="auto">
          <a:xfrm>
            <a:off x="1905000" y="228600"/>
            <a:ext cx="56388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dirty="0">
                <a:solidFill>
                  <a:srgbClr val="FF0000"/>
                </a:solidFill>
                <a:latin typeface="Cambria" pitchFamily="18" charset="0"/>
              </a:rPr>
              <a:t>Graful alocării resurselor</a:t>
            </a:r>
            <a:endParaRPr lang="en-US" altLang="en-US" sz="2800" b="1" dirty="0">
              <a:solidFill>
                <a:srgbClr val="FF0000"/>
              </a:solidFill>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71C06F4F-3351-4FCB-B808-0CED54BCCCB9}" type="slidenum">
              <a:rPr lang="en-US" altLang="en-US" sz="1800" smtClean="0">
                <a:latin typeface="Cambria" pitchFamily="18" charset="0"/>
              </a:rPr>
              <a:pPr eaLnBrk="1" hangingPunct="1">
                <a:spcBef>
                  <a:spcPct val="0"/>
                </a:spcBef>
                <a:buFontTx/>
                <a:buNone/>
              </a:pPr>
              <a:t>7</a:t>
            </a:fld>
            <a:endParaRPr lang="en-US" altLang="en-US" sz="1800">
              <a:latin typeface="Cambria" pitchFamily="18" charset="0"/>
            </a:endParaRPr>
          </a:p>
        </p:txBody>
      </p:sp>
      <p:sp>
        <p:nvSpPr>
          <p:cNvPr id="8195" name="Rectangle 3"/>
          <p:cNvSpPr>
            <a:spLocks noGrp="1" noChangeArrowheads="1"/>
          </p:cNvSpPr>
          <p:nvPr>
            <p:ph type="body" idx="1"/>
          </p:nvPr>
        </p:nvSpPr>
        <p:spPr>
          <a:xfrm>
            <a:off x="609600" y="990600"/>
            <a:ext cx="7391400" cy="1371600"/>
          </a:xfrm>
        </p:spPr>
        <p:txBody>
          <a:bodyPr/>
          <a:lstStyle/>
          <a:p>
            <a:pPr marL="0" indent="0" algn="just" eaLnBrk="1" hangingPunct="1"/>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Dacă graful nu are cicluri</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nici un proces nu este blocat</a:t>
            </a:r>
            <a:r>
              <a:rPr lang="en-US" altLang="en-US" sz="1800" dirty="0">
                <a:latin typeface="Cambria" pitchFamily="18" charset="0"/>
                <a:cs typeface="Times New Roman" pitchFamily="18" charset="0"/>
              </a:rPr>
              <a:t>.</a:t>
            </a:r>
          </a:p>
          <a:p>
            <a:pPr marL="0" indent="0" algn="just" eaLnBrk="1" hangingPunct="1"/>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Dacă apare un ciclu, atunci</a:t>
            </a:r>
            <a:r>
              <a:rPr lang="en-US" altLang="en-US" sz="1800" dirty="0">
                <a:latin typeface="Cambria" pitchFamily="18" charset="0"/>
                <a:cs typeface="Times New Roman" pitchFamily="18" charset="0"/>
              </a:rPr>
              <a:t>:</a:t>
            </a:r>
          </a:p>
          <a:p>
            <a:pPr lvl="1" algn="just" eaLnBrk="1" hangingPunct="1">
              <a:buFontTx/>
              <a:buNone/>
            </a:pPr>
            <a:r>
              <a:rPr lang="en-US" altLang="en-US" sz="1800" dirty="0">
                <a:latin typeface="Cambria" pitchFamily="18" charset="0"/>
                <a:cs typeface="Times New Roman" pitchFamily="18" charset="0"/>
              </a:rPr>
              <a:t>a) </a:t>
            </a:r>
            <a:r>
              <a:rPr lang="ro-RO" altLang="en-US" sz="1800" dirty="0">
                <a:latin typeface="Cambria" pitchFamily="18" charset="0"/>
                <a:cs typeface="Times New Roman" pitchFamily="18" charset="0"/>
              </a:rPr>
              <a:t>Dacă tipurile de resurse au mai multe instanţe</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atunci POATE exista un blocaj</a:t>
            </a:r>
            <a:r>
              <a:rPr lang="en-US" altLang="en-US" sz="1800" dirty="0">
                <a:latin typeface="Cambria" pitchFamily="18" charset="0"/>
                <a:cs typeface="Times New Roman" pitchFamily="18" charset="0"/>
              </a:rPr>
              <a:t>.</a:t>
            </a:r>
          </a:p>
          <a:p>
            <a:pPr lvl="1" algn="just" eaLnBrk="1" hangingPunct="1">
              <a:buFontTx/>
              <a:buNone/>
            </a:pPr>
            <a:r>
              <a:rPr lang="en-US" altLang="en-US" sz="1800" dirty="0">
                <a:latin typeface="Cambria" pitchFamily="18" charset="0"/>
                <a:cs typeface="Times New Roman" pitchFamily="18" charset="0"/>
              </a:rPr>
              <a:t>b) </a:t>
            </a:r>
            <a:r>
              <a:rPr lang="ro-RO" altLang="en-US" sz="1800" dirty="0">
                <a:latin typeface="Cambria" pitchFamily="18" charset="0"/>
                <a:cs typeface="Times New Roman" pitchFamily="18" charset="0"/>
              </a:rPr>
              <a:t>Dacă fiecare tip de resursă are o singură instanţă</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apare un blocaj</a:t>
            </a:r>
            <a:r>
              <a:rPr lang="en-US" altLang="en-US" sz="1800" dirty="0">
                <a:latin typeface="Cambria" pitchFamily="18" charset="0"/>
                <a:cs typeface="Times New Roman" pitchFamily="18" charset="0"/>
              </a:rPr>
              <a:t>.</a:t>
            </a:r>
            <a:endParaRPr lang="en-US" altLang="en-US" sz="1800" dirty="0">
              <a:latin typeface="Cambria" pitchFamily="18" charset="0"/>
            </a:endParaRPr>
          </a:p>
        </p:txBody>
      </p:sp>
      <p:pic>
        <p:nvPicPr>
          <p:cNvPr id="819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l="23024" t="871" r="23206" b="1060"/>
          <a:stretch>
            <a:fillRect/>
          </a:stretch>
        </p:blipFill>
        <p:spPr bwMode="auto">
          <a:xfrm>
            <a:off x="4419600" y="2590800"/>
            <a:ext cx="2343150" cy="3419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7" name="Text Box 10"/>
          <p:cNvSpPr txBox="1">
            <a:spLocks noChangeArrowheads="1"/>
          </p:cNvSpPr>
          <p:nvPr/>
        </p:nvSpPr>
        <p:spPr bwMode="auto">
          <a:xfrm>
            <a:off x="609600" y="3559175"/>
            <a:ext cx="264953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ro-RO" altLang="en-US" sz="1800">
                <a:latin typeface="Cambria" pitchFamily="18" charset="0"/>
              </a:rPr>
              <a:t>Graful alocării resurselor</a:t>
            </a:r>
            <a:endParaRPr lang="en-US" altLang="en-US" sz="1800">
              <a:latin typeface="Cambria" pitchFamily="18" charset="0"/>
            </a:endParaRPr>
          </a:p>
        </p:txBody>
      </p:sp>
      <p:sp>
        <p:nvSpPr>
          <p:cNvPr id="8198" name="Line 11"/>
          <p:cNvSpPr>
            <a:spLocks noChangeShapeType="1"/>
          </p:cNvSpPr>
          <p:nvPr/>
        </p:nvSpPr>
        <p:spPr bwMode="auto">
          <a:xfrm>
            <a:off x="3429000" y="3733800"/>
            <a:ext cx="838200"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8199" name="Text Box 12"/>
          <p:cNvSpPr txBox="1">
            <a:spLocks noChangeArrowheads="1"/>
          </p:cNvSpPr>
          <p:nvPr/>
        </p:nvSpPr>
        <p:spPr bwMode="auto">
          <a:xfrm>
            <a:off x="7146925" y="4414838"/>
            <a:ext cx="13067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b="1">
                <a:solidFill>
                  <a:schemeClr val="accent2"/>
                </a:solidFill>
                <a:latin typeface="Cambria" pitchFamily="18" charset="0"/>
              </a:rPr>
              <a:t>P2 </a:t>
            </a:r>
            <a:r>
              <a:rPr lang="ro-RO" altLang="en-US" sz="1800" b="1">
                <a:solidFill>
                  <a:schemeClr val="accent2"/>
                </a:solidFill>
                <a:latin typeface="Cambria" pitchFamily="18" charset="0"/>
              </a:rPr>
              <a:t>cere</a:t>
            </a:r>
            <a:r>
              <a:rPr lang="en-US" altLang="en-US" sz="1800" b="1">
                <a:solidFill>
                  <a:schemeClr val="accent2"/>
                </a:solidFill>
                <a:latin typeface="Cambria" pitchFamily="18" charset="0"/>
              </a:rPr>
              <a:t> </a:t>
            </a:r>
            <a:r>
              <a:rPr lang="ro-RO" altLang="en-US" sz="1800" b="1">
                <a:solidFill>
                  <a:schemeClr val="accent2"/>
                </a:solidFill>
                <a:latin typeface="Cambria" pitchFamily="18" charset="0"/>
              </a:rPr>
              <a:t>R</a:t>
            </a:r>
            <a:r>
              <a:rPr lang="en-US" altLang="en-US" sz="1800" b="1">
                <a:solidFill>
                  <a:schemeClr val="accent2"/>
                </a:solidFill>
                <a:latin typeface="Cambria" pitchFamily="18" charset="0"/>
              </a:rPr>
              <a:t>3</a:t>
            </a:r>
          </a:p>
        </p:txBody>
      </p:sp>
      <p:sp>
        <p:nvSpPr>
          <p:cNvPr id="8200" name="Text Box 13"/>
          <p:cNvSpPr txBox="1">
            <a:spLocks noChangeArrowheads="1"/>
          </p:cNvSpPr>
          <p:nvPr/>
        </p:nvSpPr>
        <p:spPr bwMode="auto">
          <a:xfrm>
            <a:off x="7223125" y="2738438"/>
            <a:ext cx="20024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en-US" sz="1800" b="1">
                <a:solidFill>
                  <a:schemeClr val="accent2"/>
                </a:solidFill>
                <a:latin typeface="Cambria" pitchFamily="18" charset="0"/>
              </a:rPr>
              <a:t>R3 </a:t>
            </a:r>
            <a:r>
              <a:rPr lang="ro-RO" altLang="en-US" sz="1800" b="1">
                <a:solidFill>
                  <a:schemeClr val="accent2"/>
                </a:solidFill>
                <a:latin typeface="Cambria" pitchFamily="18" charset="0"/>
              </a:rPr>
              <a:t>atribuit lui </a:t>
            </a:r>
            <a:r>
              <a:rPr lang="en-US" altLang="en-US" sz="1800" b="1">
                <a:solidFill>
                  <a:schemeClr val="accent2"/>
                </a:solidFill>
                <a:latin typeface="Cambria" pitchFamily="18" charset="0"/>
              </a:rPr>
              <a:t>P3</a:t>
            </a:r>
          </a:p>
        </p:txBody>
      </p:sp>
      <p:sp>
        <p:nvSpPr>
          <p:cNvPr id="8201" name="Freeform 15"/>
          <p:cNvSpPr>
            <a:spLocks/>
          </p:cNvSpPr>
          <p:nvPr/>
        </p:nvSpPr>
        <p:spPr bwMode="auto">
          <a:xfrm>
            <a:off x="5791200" y="3581400"/>
            <a:ext cx="1295400" cy="914400"/>
          </a:xfrm>
          <a:custGeom>
            <a:avLst/>
            <a:gdLst>
              <a:gd name="T0" fmla="*/ 2147483647 w 816"/>
              <a:gd name="T1" fmla="*/ 2147483647 h 576"/>
              <a:gd name="T2" fmla="*/ 2147483647 w 816"/>
              <a:gd name="T3" fmla="*/ 2147483647 h 576"/>
              <a:gd name="T4" fmla="*/ 2147483647 w 816"/>
              <a:gd name="T5" fmla="*/ 2147483647 h 576"/>
              <a:gd name="T6" fmla="*/ 2147483647 w 816"/>
              <a:gd name="T7" fmla="*/ 2147483647 h 576"/>
              <a:gd name="T8" fmla="*/ 0 w 816"/>
              <a:gd name="T9" fmla="*/ 0 h 57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16" h="576">
                <a:moveTo>
                  <a:pt x="816" y="576"/>
                </a:moveTo>
                <a:cubicBezTo>
                  <a:pt x="668" y="564"/>
                  <a:pt x="520" y="552"/>
                  <a:pt x="432" y="528"/>
                </a:cubicBezTo>
                <a:cubicBezTo>
                  <a:pt x="344" y="504"/>
                  <a:pt x="336" y="488"/>
                  <a:pt x="288" y="432"/>
                </a:cubicBezTo>
                <a:cubicBezTo>
                  <a:pt x="240" y="376"/>
                  <a:pt x="192" y="264"/>
                  <a:pt x="144" y="192"/>
                </a:cubicBezTo>
                <a:cubicBezTo>
                  <a:pt x="96" y="120"/>
                  <a:pt x="24" y="32"/>
                  <a:pt x="0" y="0"/>
                </a:cubicBezTo>
              </a:path>
            </a:pathLst>
          </a:custGeom>
          <a:noFill/>
          <a:ln w="38100" cmpd="sng">
            <a:solidFill>
              <a:schemeClr val="accent2"/>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8202" name="Line 16"/>
          <p:cNvSpPr>
            <a:spLocks noChangeShapeType="1"/>
          </p:cNvSpPr>
          <p:nvPr/>
        </p:nvSpPr>
        <p:spPr bwMode="auto">
          <a:xfrm flipH="1">
            <a:off x="6477000" y="2971800"/>
            <a:ext cx="762000" cy="4572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800"/>
          </a:p>
        </p:txBody>
      </p:sp>
      <p:sp>
        <p:nvSpPr>
          <p:cNvPr id="8203" name="Text Box 17"/>
          <p:cNvSpPr txBox="1">
            <a:spLocks noChangeArrowheads="1"/>
          </p:cNvSpPr>
          <p:nvPr/>
        </p:nvSpPr>
        <p:spPr bwMode="auto">
          <a:xfrm>
            <a:off x="1524000" y="253910"/>
            <a:ext cx="61722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ro-RO" altLang="en-US" sz="2800" b="1" dirty="0">
                <a:solidFill>
                  <a:srgbClr val="FF0000"/>
                </a:solidFill>
                <a:latin typeface="Cambria" pitchFamily="18" charset="0"/>
              </a:rPr>
              <a:t>Graful alocării resurselor</a:t>
            </a:r>
            <a:endParaRPr lang="en-US" altLang="en-US" sz="2800" b="1" dirty="0">
              <a:solidFill>
                <a:srgbClr val="FF0000"/>
              </a:solidFill>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D73E680A-583A-4887-A125-F93A993AD54D}" type="slidenum">
              <a:rPr lang="en-US" altLang="en-US" sz="1600" smtClean="0">
                <a:latin typeface="Cambria" pitchFamily="18" charset="0"/>
              </a:rPr>
              <a:pPr eaLnBrk="1" hangingPunct="1">
                <a:spcBef>
                  <a:spcPct val="0"/>
                </a:spcBef>
                <a:buFontTx/>
                <a:buNone/>
              </a:pPr>
              <a:t>8</a:t>
            </a:fld>
            <a:endParaRPr lang="en-US" altLang="en-US" sz="1600">
              <a:latin typeface="Cambria" pitchFamily="18" charset="0"/>
            </a:endParaRPr>
          </a:p>
        </p:txBody>
      </p:sp>
      <p:sp>
        <p:nvSpPr>
          <p:cNvPr id="9219" name="Rectangle 3"/>
          <p:cNvSpPr>
            <a:spLocks noGrp="1" noChangeArrowheads="1"/>
          </p:cNvSpPr>
          <p:nvPr>
            <p:ph type="body" idx="1"/>
          </p:nvPr>
        </p:nvSpPr>
        <p:spPr>
          <a:xfrm>
            <a:off x="533400" y="457200"/>
            <a:ext cx="8458200" cy="5486400"/>
          </a:xfrm>
        </p:spPr>
        <p:txBody>
          <a:bodyPr/>
          <a:lstStyle/>
          <a:p>
            <a:pPr marL="0" indent="0" algn="ctr" eaLnBrk="1" hangingPunct="1">
              <a:lnSpc>
                <a:spcPct val="80000"/>
              </a:lnSpc>
              <a:buFontTx/>
              <a:buNone/>
            </a:pPr>
            <a:r>
              <a:rPr lang="ro-RO" altLang="en-US" sz="3300" b="1" dirty="0">
                <a:solidFill>
                  <a:schemeClr val="accent2"/>
                </a:solidFill>
                <a:latin typeface="Cambria" pitchFamily="18" charset="0"/>
                <a:cs typeface="Times New Roman" pitchFamily="18" charset="0"/>
              </a:rPr>
              <a:t>Strategii generale de abordare a blocajelor</a:t>
            </a:r>
            <a:endParaRPr lang="en-US" altLang="en-US" sz="3300" dirty="0">
              <a:latin typeface="Cambria" pitchFamily="18" charset="0"/>
              <a:cs typeface="Times New Roman" pitchFamily="18" charset="0"/>
            </a:endParaRP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0" indent="0" algn="just" eaLnBrk="1" hangingPunct="1">
              <a:lnSpc>
                <a:spcPct val="80000"/>
              </a:lnSpc>
              <a:buFontTx/>
              <a:buNone/>
            </a:pPr>
            <a:r>
              <a:rPr lang="ro-RO" altLang="en-US" sz="1800" dirty="0">
                <a:latin typeface="Cambria" pitchFamily="18" charset="0"/>
                <a:cs typeface="Times New Roman" pitchFamily="18" charset="0"/>
              </a:rPr>
              <a:t>3 metode generale</a:t>
            </a:r>
            <a:r>
              <a:rPr lang="en-US" altLang="en-US" sz="1800" dirty="0">
                <a:latin typeface="Cambria" pitchFamily="18" charset="0"/>
                <a:cs typeface="Times New Roman" pitchFamily="18" charset="0"/>
              </a:rPr>
              <a:t>:</a:t>
            </a: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0" indent="0" algn="just" eaLnBrk="1" hangingPunct="1">
              <a:lnSpc>
                <a:spcPct val="80000"/>
              </a:lnSpc>
              <a:buFontTx/>
              <a:buNone/>
            </a:pPr>
            <a:r>
              <a:rPr lang="ro-RO" altLang="en-US" sz="1800" dirty="0">
                <a:latin typeface="Cambria" pitchFamily="18" charset="0"/>
                <a:cs typeface="Times New Roman" pitchFamily="18" charset="0"/>
              </a:rPr>
              <a:t>- </a:t>
            </a:r>
            <a:r>
              <a:rPr lang="en-US" altLang="en-US" sz="1800" b="1" dirty="0" err="1">
                <a:latin typeface="Cambria" pitchFamily="18" charset="0"/>
                <a:cs typeface="Times New Roman" pitchFamily="18" charset="0"/>
              </a:rPr>
              <a:t>Ignor</a:t>
            </a:r>
            <a:r>
              <a:rPr lang="ro-RO" altLang="en-US" sz="1800" b="1" dirty="0">
                <a:latin typeface="Cambria" pitchFamily="18" charset="0"/>
                <a:cs typeface="Times New Roman" pitchFamily="18" charset="0"/>
              </a:rPr>
              <a:t>area</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blocajelor.</a:t>
            </a:r>
            <a:endParaRPr lang="en-US" altLang="en-US" sz="1800" dirty="0">
              <a:latin typeface="Cambria" pitchFamily="18" charset="0"/>
              <a:cs typeface="Times New Roman" pitchFamily="18" charset="0"/>
            </a:endParaRPr>
          </a:p>
          <a:p>
            <a:pPr marL="0" indent="0" algn="just" eaLnBrk="1" hangingPunct="1">
              <a:lnSpc>
                <a:spcPct val="80000"/>
              </a:lnSpc>
              <a:buFontTx/>
              <a:buNone/>
            </a:pPr>
            <a:endParaRPr lang="en-US" altLang="en-US" sz="1800" dirty="0">
              <a:latin typeface="Cambria" pitchFamily="18" charset="0"/>
              <a:cs typeface="Times New Roman" pitchFamily="18" charset="0"/>
            </a:endParaRPr>
          </a:p>
          <a:p>
            <a:pPr marL="0" indent="0" algn="just" eaLnBrk="1" hangingPunct="1">
              <a:lnSpc>
                <a:spcPct val="80000"/>
              </a:lnSpc>
              <a:buFontTx/>
              <a:buNone/>
            </a:pPr>
            <a:r>
              <a:rPr lang="ro-RO" altLang="en-US" sz="1800" dirty="0">
                <a:latin typeface="Cambria" pitchFamily="18" charset="0"/>
                <a:cs typeface="Times New Roman" pitchFamily="18" charset="0"/>
              </a:rPr>
              <a:t>-  Asigurarea faptului că blocajul nu poate surveni </a:t>
            </a:r>
            <a:r>
              <a:rPr lang="ro-RO" altLang="en-US" sz="1800" b="1" dirty="0">
                <a:latin typeface="Cambria" pitchFamily="18" charset="0"/>
                <a:cs typeface="Times New Roman" pitchFamily="18" charset="0"/>
              </a:rPr>
              <a:t>niciodată</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prin:</a:t>
            </a:r>
            <a:endParaRPr lang="en-US" altLang="en-US" sz="1800" dirty="0">
              <a:latin typeface="Cambria" pitchFamily="18" charset="0"/>
              <a:cs typeface="Times New Roman" pitchFamily="18" charset="0"/>
            </a:endParaRP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r>
              <a:rPr lang="en-US" altLang="en-US" sz="1800" b="1" dirty="0" err="1">
                <a:latin typeface="Cambria" pitchFamily="18" charset="0"/>
                <a:cs typeface="Times New Roman" pitchFamily="18" charset="0"/>
              </a:rPr>
              <a:t>Preve</a:t>
            </a:r>
            <a:r>
              <a:rPr lang="ro-RO" altLang="en-US" sz="1800" b="1" dirty="0">
                <a:latin typeface="Cambria" pitchFamily="18" charset="0"/>
                <a:cs typeface="Times New Roman" pitchFamily="18" charset="0"/>
              </a:rPr>
              <a:t>nire</a:t>
            </a:r>
            <a:r>
              <a:rPr lang="en-US" altLang="en-US" sz="1800" dirty="0">
                <a:latin typeface="Cambria" pitchFamily="18" charset="0"/>
                <a:cs typeface="Times New Roman" pitchFamily="18" charset="0"/>
              </a:rPr>
              <a:t> 	</a:t>
            </a:r>
            <a:r>
              <a:rPr lang="en-US" altLang="en-US" sz="1800" dirty="0" err="1">
                <a:latin typeface="Cambria" pitchFamily="18" charset="0"/>
                <a:cs typeface="Times New Roman" pitchFamily="18" charset="0"/>
              </a:rPr>
              <a:t>Preve</a:t>
            </a:r>
            <a:r>
              <a:rPr lang="ro-RO" altLang="en-US" sz="1800" dirty="0">
                <a:latin typeface="Cambria" pitchFamily="18" charset="0"/>
                <a:cs typeface="Times New Roman" pitchFamily="18" charset="0"/>
              </a:rPr>
              <a:t>nirea apariţiei uneia dintre cele </a:t>
            </a:r>
            <a:r>
              <a:rPr lang="en-US" altLang="en-US" sz="1800" dirty="0">
                <a:latin typeface="Cambria" pitchFamily="18" charset="0"/>
                <a:cs typeface="Times New Roman" pitchFamily="18" charset="0"/>
              </a:rPr>
              <a:t>4 </a:t>
            </a:r>
            <a:r>
              <a:rPr lang="en-US" altLang="en-US" sz="1800" dirty="0" err="1">
                <a:latin typeface="Cambria" pitchFamily="18" charset="0"/>
                <a:cs typeface="Times New Roman" pitchFamily="18" charset="0"/>
              </a:rPr>
              <a:t>condi</a:t>
            </a:r>
            <a:r>
              <a:rPr lang="ro-RO" altLang="en-US" sz="1800" dirty="0">
                <a:latin typeface="Cambria" pitchFamily="18" charset="0"/>
                <a:cs typeface="Times New Roman" pitchFamily="18" charset="0"/>
              </a:rPr>
              <a:t>ţii (</a:t>
            </a:r>
            <a:r>
              <a:rPr lang="ro-RO" altLang="en-US" sz="1800" b="1" dirty="0">
                <a:latin typeface="Cambria" pitchFamily="18" charset="0"/>
                <a:cs typeface="Times New Roman" pitchFamily="18" charset="0"/>
              </a:rPr>
              <a:t>Excluderea mutuală,“</a:t>
            </a:r>
            <a:r>
              <a:rPr lang="en-US" altLang="en-US" sz="1800" b="1" dirty="0">
                <a:latin typeface="Cambria" pitchFamily="18" charset="0"/>
                <a:cs typeface="Times New Roman" pitchFamily="18" charset="0"/>
              </a:rPr>
              <a:t>Hold and Wait</a:t>
            </a:r>
            <a:r>
              <a:rPr lang="ro-RO" altLang="en-US" sz="1800" b="1" dirty="0">
                <a:latin typeface="Cambria" pitchFamily="18" charset="0"/>
                <a:cs typeface="Times New Roman" pitchFamily="18" charset="0"/>
              </a:rPr>
              <a:t>”, Fără preemţie, Aşteptare c</a:t>
            </a:r>
            <a:r>
              <a:rPr lang="en-US" altLang="en-US" sz="1800" b="1" dirty="0" err="1">
                <a:latin typeface="Cambria" pitchFamily="18" charset="0"/>
                <a:cs typeface="Times New Roman" pitchFamily="18" charset="0"/>
              </a:rPr>
              <a:t>ircular</a:t>
            </a:r>
            <a:r>
              <a:rPr lang="ro-RO" altLang="en-US" sz="1800" b="1" dirty="0">
                <a:latin typeface="Cambria" pitchFamily="18" charset="0"/>
                <a:cs typeface="Times New Roman" pitchFamily="18" charset="0"/>
              </a:rPr>
              <a:t>ă</a:t>
            </a:r>
            <a:r>
              <a:rPr lang="ro-RO" altLang="en-US" sz="1800" dirty="0">
                <a:latin typeface="Cambria" pitchFamily="18" charset="0"/>
                <a:cs typeface="Times New Roman" pitchFamily="18" charset="0"/>
              </a:rPr>
              <a:t>)</a:t>
            </a:r>
            <a:r>
              <a:rPr lang="en-US" altLang="en-US" sz="1800" dirty="0">
                <a:latin typeface="Cambria" pitchFamily="18" charset="0"/>
                <a:cs typeface="Times New Roman" pitchFamily="18" charset="0"/>
              </a:rPr>
              <a:t>.</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r>
              <a:rPr lang="ro-RO" altLang="en-US" sz="1800" b="1" dirty="0">
                <a:latin typeface="Cambria" pitchFamily="18" charset="0"/>
                <a:cs typeface="Times New Roman" pitchFamily="18" charset="0"/>
              </a:rPr>
              <a:t>Evitare</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Se permit condiţiile de deadlock dar se calculează ciclurile de apariţie a acestora şi se opresc operaţiile periculoase (ce pot conduce la un deadlock)</a:t>
            </a:r>
            <a:r>
              <a:rPr lang="en-US" altLang="en-US" sz="1800" dirty="0">
                <a:latin typeface="Cambria" pitchFamily="18" charset="0"/>
                <a:cs typeface="Times New Roman" pitchFamily="18" charset="0"/>
              </a:rPr>
              <a:t>.</a:t>
            </a: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0" indent="0" algn="just" eaLnBrk="1" hangingPunct="1">
              <a:lnSpc>
                <a:spcPct val="80000"/>
              </a:lnSpc>
              <a:buFontTx/>
              <a:buNone/>
            </a:pPr>
            <a:r>
              <a:rPr lang="ro-RO" altLang="en-US" sz="1800" b="1" dirty="0">
                <a:latin typeface="Cambria" pitchFamily="18" charset="0"/>
                <a:cs typeface="Times New Roman" pitchFamily="18" charset="0"/>
              </a:rPr>
              <a:t>- Se permite</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apariţia blocajelor. În acest caz se folosesc</a:t>
            </a:r>
            <a:r>
              <a:rPr lang="en-US" altLang="en-US" sz="1800" dirty="0">
                <a:latin typeface="Cambria" pitchFamily="18" charset="0"/>
                <a:cs typeface="Times New Roman" pitchFamily="18" charset="0"/>
              </a:rPr>
              <a:t>:</a:t>
            </a:r>
          </a:p>
          <a:p>
            <a:pPr marL="0" indent="0" algn="just" eaLnBrk="1" hangingPunct="1">
              <a:lnSpc>
                <a:spcPct val="80000"/>
              </a:lnSpc>
              <a:buFontTx/>
              <a:buNone/>
            </a:pPr>
            <a:r>
              <a:rPr lang="en-US" altLang="en-US" sz="1800" dirty="0">
                <a:latin typeface="Cambria" pitchFamily="18" charset="0"/>
                <a:cs typeface="Times New Roman" pitchFamily="18" charset="0"/>
              </a:rPr>
              <a:t> </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r>
              <a:rPr lang="en-US" altLang="en-US" sz="1800" b="1" dirty="0" err="1">
                <a:latin typeface="Cambria" pitchFamily="18" charset="0"/>
                <a:cs typeface="Times New Roman" pitchFamily="18" charset="0"/>
              </a:rPr>
              <a:t>Detec</a:t>
            </a:r>
            <a:r>
              <a:rPr lang="ro-RO" altLang="en-US" sz="1800" b="1" dirty="0">
                <a:latin typeface="Cambria" pitchFamily="18" charset="0"/>
                <a:cs typeface="Times New Roman" pitchFamily="18" charset="0"/>
              </a:rPr>
              <a:t>ţia</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Se ştie momentul în care a apărut un blocaj</a:t>
            </a:r>
            <a:r>
              <a:rPr lang="en-US" altLang="en-US" sz="1800" dirty="0">
                <a:latin typeface="Cambria" pitchFamily="18" charset="0"/>
                <a:cs typeface="Times New Roman" pitchFamily="18" charset="0"/>
              </a:rPr>
              <a:t>.</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p>
          <a:p>
            <a:pPr marL="1943100" lvl="1" indent="-1485900" algn="just" eaLnBrk="1" hangingPunct="1">
              <a:lnSpc>
                <a:spcPct val="80000"/>
              </a:lnSpc>
              <a:buFontTx/>
              <a:buNone/>
            </a:pPr>
            <a:r>
              <a:rPr lang="en-US" altLang="en-US" sz="1800" dirty="0">
                <a:latin typeface="Cambria" pitchFamily="18" charset="0"/>
                <a:cs typeface="Times New Roman" pitchFamily="18" charset="0"/>
              </a:rPr>
              <a:t> </a:t>
            </a:r>
            <a:r>
              <a:rPr lang="en-US" altLang="en-US" sz="1800" b="1" dirty="0">
                <a:latin typeface="Cambria" pitchFamily="18" charset="0"/>
                <a:cs typeface="Times New Roman" pitchFamily="18" charset="0"/>
              </a:rPr>
              <a:t>Re</a:t>
            </a:r>
            <a:r>
              <a:rPr lang="ro-RO" altLang="en-US" sz="1800" b="1" dirty="0">
                <a:latin typeface="Cambria" pitchFamily="18" charset="0"/>
                <a:cs typeface="Times New Roman" pitchFamily="18" charset="0"/>
              </a:rPr>
              <a:t>facerea</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Se “refac” resursele</a:t>
            </a:r>
            <a:r>
              <a:rPr lang="en-US" altLang="en-US" sz="1800" dirty="0">
                <a:latin typeface="Cambria"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fld id="{11D9E063-E600-4992-A433-C8BD2279131E}" type="slidenum">
              <a:rPr lang="en-US" altLang="en-US" sz="1600" smtClean="0">
                <a:latin typeface="Cambria" pitchFamily="18" charset="0"/>
              </a:rPr>
              <a:pPr eaLnBrk="1" hangingPunct="1">
                <a:spcBef>
                  <a:spcPct val="0"/>
                </a:spcBef>
                <a:buFontTx/>
                <a:buNone/>
              </a:pPr>
              <a:t>9</a:t>
            </a:fld>
            <a:endParaRPr lang="en-US" altLang="en-US" sz="1600">
              <a:latin typeface="Cambria" pitchFamily="18" charset="0"/>
            </a:endParaRPr>
          </a:p>
        </p:txBody>
      </p:sp>
      <p:sp>
        <p:nvSpPr>
          <p:cNvPr id="10243" name="Rectangle 3"/>
          <p:cNvSpPr>
            <a:spLocks noGrp="1" noChangeArrowheads="1"/>
          </p:cNvSpPr>
          <p:nvPr>
            <p:ph type="body" idx="1"/>
          </p:nvPr>
        </p:nvSpPr>
        <p:spPr>
          <a:xfrm>
            <a:off x="228600" y="1828800"/>
            <a:ext cx="8610600" cy="4114800"/>
          </a:xfrm>
        </p:spPr>
        <p:txBody>
          <a:bodyPr/>
          <a:lstStyle/>
          <a:p>
            <a:pPr marL="0" indent="0" algn="just" eaLnBrk="1" hangingPunct="1">
              <a:lnSpc>
                <a:spcPct val="90000"/>
              </a:lnSpc>
              <a:buFontTx/>
              <a:buNone/>
            </a:pPr>
            <a:r>
              <a:rPr lang="en-US" altLang="en-US" sz="1800" dirty="0">
                <a:solidFill>
                  <a:schemeClr val="accent2"/>
                </a:solidFill>
                <a:latin typeface="Cambria" pitchFamily="18" charset="0"/>
                <a:cs typeface="Times New Roman" pitchFamily="18" charset="0"/>
              </a:rPr>
              <a:t> </a:t>
            </a:r>
            <a:r>
              <a:rPr lang="ro-RO" altLang="en-US" sz="1800" dirty="0">
                <a:solidFill>
                  <a:schemeClr val="accent2"/>
                </a:solidFill>
                <a:latin typeface="Cambria" pitchFamily="18" charset="0"/>
                <a:cs typeface="Times New Roman" pitchFamily="18" charset="0"/>
              </a:rPr>
              <a:t>Nu se permite apariţia niciuneia dintre cele 4 condiţii</a:t>
            </a:r>
            <a:r>
              <a:rPr lang="en-US" altLang="en-US" sz="1800" dirty="0">
                <a:solidFill>
                  <a:schemeClr val="accent2"/>
                </a:solidFill>
                <a:latin typeface="Cambria" pitchFamily="18" charset="0"/>
                <a:cs typeface="Times New Roman" pitchFamily="18" charset="0"/>
              </a:rPr>
              <a:t>.</a:t>
            </a:r>
            <a:endParaRPr lang="en-US" altLang="en-US" sz="1800" dirty="0">
              <a:latin typeface="Cambria" pitchFamily="18" charset="0"/>
              <a:cs typeface="Times New Roman" pitchFamily="18" charset="0"/>
            </a:endParaRPr>
          </a:p>
          <a:p>
            <a:pPr marL="0" indent="0" algn="just" eaLnBrk="1" hangingPunct="1">
              <a:lnSpc>
                <a:spcPct val="90000"/>
              </a:lnSpc>
              <a:buFont typeface="Wingdings" pitchFamily="2" charset="2"/>
              <a:buChar char="§"/>
            </a:pPr>
            <a:endParaRPr lang="en-US" altLang="en-US" sz="1800" dirty="0">
              <a:latin typeface="Cambria" pitchFamily="18" charset="0"/>
              <a:cs typeface="Times New Roman" pitchFamily="18" charset="0"/>
            </a:endParaRPr>
          </a:p>
          <a:p>
            <a:pPr marL="0" indent="0" algn="just" eaLnBrk="1" hangingPunct="1">
              <a:lnSpc>
                <a:spcPct val="90000"/>
              </a:lnSpc>
              <a:buFontTx/>
              <a:buNone/>
            </a:pPr>
            <a:r>
              <a:rPr lang="ro-RO" altLang="en-US" sz="1800" b="1" dirty="0">
                <a:latin typeface="Cambria" pitchFamily="18" charset="0"/>
                <a:cs typeface="Times New Roman" pitchFamily="18" charset="0"/>
              </a:rPr>
              <a:t>Excluderea m</a:t>
            </a:r>
            <a:r>
              <a:rPr lang="en-US" altLang="en-US" sz="1800" b="1" dirty="0" err="1">
                <a:latin typeface="Cambria" pitchFamily="18" charset="0"/>
                <a:cs typeface="Times New Roman" pitchFamily="18" charset="0"/>
              </a:rPr>
              <a:t>utual</a:t>
            </a:r>
            <a:r>
              <a:rPr lang="ro-RO" altLang="en-US" sz="1800" b="1" dirty="0">
                <a:latin typeface="Cambria" pitchFamily="18" charset="0"/>
                <a:cs typeface="Times New Roman" pitchFamily="18" charset="0"/>
              </a:rPr>
              <a:t>ă</a:t>
            </a:r>
            <a:r>
              <a:rPr lang="en-US" altLang="en-US" sz="1800" b="1" dirty="0">
                <a:latin typeface="Cambria" pitchFamily="18" charset="0"/>
                <a:cs typeface="Times New Roman" pitchFamily="18" charset="0"/>
              </a:rPr>
              <a:t>:</a:t>
            </a:r>
            <a:endParaRPr lang="en-US" altLang="en-US" sz="1800" dirty="0">
              <a:latin typeface="Cambria" pitchFamily="18" charset="0"/>
              <a:cs typeface="Times New Roman" pitchFamily="18" charset="0"/>
            </a:endParaRPr>
          </a:p>
          <a:p>
            <a:pPr marL="857250" lvl="1" indent="-400050" algn="just" eaLnBrk="1" hangingPunct="1">
              <a:lnSpc>
                <a:spcPct val="90000"/>
              </a:lnSpc>
              <a:buFont typeface="Wingdings" pitchFamily="2" charset="2"/>
              <a:buNone/>
            </a:pPr>
            <a:r>
              <a:rPr lang="en-US" altLang="en-US" sz="1800" dirty="0">
                <a:latin typeface="Cambria" pitchFamily="18" charset="0"/>
                <a:cs typeface="Times New Roman" pitchFamily="18" charset="0"/>
              </a:rPr>
              <a:t>a)  </a:t>
            </a:r>
            <a:r>
              <a:rPr lang="ro-RO" altLang="en-US" sz="1800" dirty="0">
                <a:latin typeface="Cambria" pitchFamily="18" charset="0"/>
                <a:cs typeface="Times New Roman" pitchFamily="18" charset="0"/>
              </a:rPr>
              <a:t>Are loc automat pentru imprimante şi alte echipamente ne-partajabile</a:t>
            </a:r>
            <a:r>
              <a:rPr lang="en-US" altLang="en-US" sz="1800" dirty="0">
                <a:latin typeface="Cambria" pitchFamily="18" charset="0"/>
                <a:cs typeface="Times New Roman" pitchFamily="18" charset="0"/>
              </a:rPr>
              <a:t>.</a:t>
            </a:r>
          </a:p>
          <a:p>
            <a:pPr marL="857250" lvl="1" indent="-400050" algn="just" eaLnBrk="1" hangingPunct="1">
              <a:lnSpc>
                <a:spcPct val="90000"/>
              </a:lnSpc>
              <a:buFont typeface="Wingdings" pitchFamily="2" charset="2"/>
              <a:buNone/>
            </a:pPr>
            <a:r>
              <a:rPr lang="en-US" altLang="en-US" sz="1800" dirty="0">
                <a:latin typeface="Cambria" pitchFamily="18" charset="0"/>
                <a:cs typeface="Times New Roman" pitchFamily="18" charset="0"/>
              </a:rPr>
              <a:t>b) </a:t>
            </a:r>
            <a:r>
              <a:rPr lang="ro-RO" altLang="en-US" sz="1800" dirty="0">
                <a:latin typeface="Cambria" pitchFamily="18" charset="0"/>
                <a:cs typeface="Times New Roman" pitchFamily="18" charset="0"/>
              </a:rPr>
              <a:t>Entităţile de tipul fişierelor </a:t>
            </a:r>
            <a:r>
              <a:rPr lang="en-US" altLang="en-US" sz="1800" b="1" i="1" dirty="0">
                <a:latin typeface="Cambria" pitchFamily="18" charset="0"/>
                <a:cs typeface="Times New Roman" pitchFamily="18" charset="0"/>
              </a:rPr>
              <a:t>read only</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nu au nevoie de excludere mutuală, nefiind susceptibile la blocaje.</a:t>
            </a:r>
            <a:endParaRPr lang="en-US" altLang="en-US" sz="1800" dirty="0">
              <a:latin typeface="Cambria" pitchFamily="18" charset="0"/>
              <a:cs typeface="Times New Roman" pitchFamily="18" charset="0"/>
            </a:endParaRPr>
          </a:p>
          <a:p>
            <a:pPr marL="0" indent="0" algn="just" eaLnBrk="1" hangingPunct="1">
              <a:lnSpc>
                <a:spcPct val="90000"/>
              </a:lnSpc>
              <a:buFontTx/>
              <a:buNone/>
            </a:pPr>
            <a:r>
              <a:rPr lang="en-US" altLang="en-US" sz="1800" dirty="0">
                <a:latin typeface="Cambria" pitchFamily="18" charset="0"/>
                <a:cs typeface="Times New Roman" pitchFamily="18" charset="0"/>
              </a:rPr>
              <a:t> </a:t>
            </a:r>
          </a:p>
          <a:p>
            <a:pPr marL="0" indent="0" algn="just" eaLnBrk="1" hangingPunct="1">
              <a:lnSpc>
                <a:spcPct val="90000"/>
              </a:lnSpc>
              <a:buFontTx/>
              <a:buNone/>
            </a:pPr>
            <a:r>
              <a:rPr lang="ro-RO" altLang="en-US" sz="1800" b="1" dirty="0">
                <a:latin typeface="Cambria" pitchFamily="18" charset="0"/>
                <a:cs typeface="Times New Roman" pitchFamily="18" charset="0"/>
              </a:rPr>
              <a:t>“</a:t>
            </a:r>
            <a:r>
              <a:rPr lang="en-US" altLang="en-US" sz="1800" b="1" dirty="0">
                <a:latin typeface="Cambria" pitchFamily="18" charset="0"/>
                <a:cs typeface="Times New Roman" pitchFamily="18" charset="0"/>
              </a:rPr>
              <a:t>Hold and wait</a:t>
            </a:r>
            <a:r>
              <a:rPr lang="ro-RO" altLang="en-US" sz="1800" b="1" dirty="0">
                <a:latin typeface="Cambria" pitchFamily="18" charset="0"/>
                <a:cs typeface="Times New Roman" pitchFamily="18" charset="0"/>
              </a:rPr>
              <a:t>”</a:t>
            </a:r>
            <a:r>
              <a:rPr lang="en-US" altLang="en-US" sz="1800" b="1" dirty="0">
                <a:latin typeface="Cambria" pitchFamily="18" charset="0"/>
                <a:cs typeface="Times New Roman" pitchFamily="18" charset="0"/>
              </a:rPr>
              <a:t>:</a:t>
            </a:r>
            <a:endParaRPr lang="en-US" altLang="en-US" sz="1800" dirty="0">
              <a:latin typeface="Cambria" pitchFamily="18" charset="0"/>
              <a:cs typeface="Times New Roman" pitchFamily="18" charset="0"/>
            </a:endParaRPr>
          </a:p>
          <a:p>
            <a:pPr marL="857250" lvl="1" indent="-400050" algn="just" eaLnBrk="1" hangingPunct="1">
              <a:lnSpc>
                <a:spcPct val="90000"/>
              </a:lnSpc>
              <a:buFont typeface="Wingdings" pitchFamily="2" charset="2"/>
              <a:buNone/>
            </a:pPr>
            <a:r>
              <a:rPr lang="en-US" altLang="en-US" sz="1800" dirty="0">
                <a:latin typeface="Cambria" pitchFamily="18" charset="0"/>
                <a:cs typeface="Times New Roman" pitchFamily="18" charset="0"/>
              </a:rPr>
              <a:t>a)  </a:t>
            </a:r>
            <a:r>
              <a:rPr lang="ro-RO" altLang="en-US" sz="1800" dirty="0">
                <a:latin typeface="Cambria" pitchFamily="18" charset="0"/>
                <a:cs typeface="Times New Roman" pitchFamily="18" charset="0"/>
              </a:rPr>
              <a:t>Se strâng toate resursele înaintea execuţiei</a:t>
            </a:r>
            <a:r>
              <a:rPr lang="en-US" altLang="en-US" sz="1800" dirty="0">
                <a:latin typeface="Cambria" pitchFamily="18" charset="0"/>
                <a:cs typeface="Times New Roman" pitchFamily="18" charset="0"/>
              </a:rPr>
              <a:t>.</a:t>
            </a:r>
          </a:p>
          <a:p>
            <a:pPr marL="857250" lvl="1" indent="-400050" algn="just" eaLnBrk="1" hangingPunct="1">
              <a:lnSpc>
                <a:spcPct val="90000"/>
              </a:lnSpc>
              <a:buFont typeface="Wingdings" pitchFamily="2" charset="2"/>
              <a:buNone/>
            </a:pPr>
            <a:r>
              <a:rPr lang="en-US" altLang="en-US" sz="1800" dirty="0">
                <a:latin typeface="Cambria" pitchFamily="18" charset="0"/>
                <a:cs typeface="Times New Roman" pitchFamily="18" charset="0"/>
              </a:rPr>
              <a:t>b)  </a:t>
            </a:r>
            <a:r>
              <a:rPr lang="ro-RO" altLang="en-US" sz="1800" dirty="0">
                <a:latin typeface="Cambria" pitchFamily="18" charset="0"/>
                <a:cs typeface="Times New Roman" pitchFamily="18" charset="0"/>
              </a:rPr>
              <a:t>O anumită resursă poate fi cerută doar când nimeni nu o deţine</a:t>
            </a:r>
            <a:r>
              <a:rPr lang="en-US" altLang="en-US" sz="1800" dirty="0">
                <a:latin typeface="Cambria" pitchFamily="18" charset="0"/>
                <a:cs typeface="Times New Roman" pitchFamily="18" charset="0"/>
              </a:rPr>
              <a:t>.  </a:t>
            </a:r>
            <a:r>
              <a:rPr lang="ro-RO" altLang="en-US" sz="1800" dirty="0">
                <a:latin typeface="Cambria" pitchFamily="18" charset="0"/>
                <a:cs typeface="Times New Roman" pitchFamily="18" charset="0"/>
              </a:rPr>
              <a:t>O secvenţă de resurse este totdeauna cerută începând cu prima</a:t>
            </a:r>
            <a:r>
              <a:rPr lang="en-US" altLang="en-US" sz="1800" dirty="0">
                <a:latin typeface="Cambria" pitchFamily="18" charset="0"/>
                <a:cs typeface="Times New Roman" pitchFamily="18" charset="0"/>
              </a:rPr>
              <a:t>.</a:t>
            </a:r>
          </a:p>
          <a:p>
            <a:pPr marL="857250" lvl="1" indent="-400050" algn="just" eaLnBrk="1" hangingPunct="1">
              <a:lnSpc>
                <a:spcPct val="90000"/>
              </a:lnSpc>
              <a:buFont typeface="Wingdings" pitchFamily="2" charset="2"/>
              <a:buNone/>
            </a:pPr>
            <a:r>
              <a:rPr lang="en-US" altLang="en-US" sz="1800" dirty="0">
                <a:latin typeface="Cambria" pitchFamily="18" charset="0"/>
                <a:cs typeface="Times New Roman" pitchFamily="18" charset="0"/>
              </a:rPr>
              <a:t>c)   </a:t>
            </a:r>
            <a:r>
              <a:rPr lang="ro-RO" altLang="en-US" sz="1800" dirty="0">
                <a:latin typeface="Cambria" pitchFamily="18" charset="0"/>
                <a:cs typeface="Times New Roman" pitchFamily="18" charset="0"/>
              </a:rPr>
              <a:t>Gradul de utilizare este scăzut, poate apărea fenomenul de “</a:t>
            </a:r>
            <a:r>
              <a:rPr lang="en-US" altLang="en-US" sz="1800" dirty="0">
                <a:latin typeface="Cambria" pitchFamily="18" charset="0"/>
                <a:cs typeface="Times New Roman" pitchFamily="18" charset="0"/>
              </a:rPr>
              <a:t>starvation</a:t>
            </a:r>
            <a:r>
              <a:rPr lang="ro-RO" altLang="en-US" sz="1800" dirty="0">
                <a:latin typeface="Cambria" pitchFamily="18" charset="0"/>
                <a:cs typeface="Times New Roman" pitchFamily="18" charset="0"/>
              </a:rPr>
              <a:t>”</a:t>
            </a:r>
            <a:r>
              <a:rPr lang="en-US" altLang="en-US" sz="1800" dirty="0">
                <a:latin typeface="Cambria" pitchFamily="18" charset="0"/>
                <a:cs typeface="Times New Roman" pitchFamily="18" charset="0"/>
              </a:rPr>
              <a:t>.</a:t>
            </a:r>
          </a:p>
          <a:p>
            <a:pPr marL="0" indent="0" algn="just" eaLnBrk="1" hangingPunct="1">
              <a:lnSpc>
                <a:spcPct val="90000"/>
              </a:lnSpc>
              <a:buFontTx/>
              <a:buNone/>
            </a:pPr>
            <a:r>
              <a:rPr lang="en-US" altLang="en-US" sz="1800" dirty="0">
                <a:latin typeface="Cambria" pitchFamily="18" charset="0"/>
                <a:cs typeface="Times New Roman" pitchFamily="18" charset="0"/>
              </a:rPr>
              <a:t> </a:t>
            </a:r>
          </a:p>
        </p:txBody>
      </p:sp>
      <p:sp>
        <p:nvSpPr>
          <p:cNvPr id="10244" name="Text Box 8"/>
          <p:cNvSpPr txBox="1">
            <a:spLocks noChangeArrowheads="1"/>
          </p:cNvSpPr>
          <p:nvPr/>
        </p:nvSpPr>
        <p:spPr bwMode="auto">
          <a:xfrm>
            <a:off x="4495800" y="381000"/>
            <a:ext cx="411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2800" b="1">
                <a:solidFill>
                  <a:srgbClr val="FF0000"/>
                </a:solidFill>
                <a:latin typeface="Cambria" pitchFamily="18" charset="0"/>
              </a:rPr>
              <a:t>Preven</a:t>
            </a:r>
            <a:r>
              <a:rPr lang="ro-RO" altLang="en-US" sz="2800" b="1">
                <a:solidFill>
                  <a:srgbClr val="FF0000"/>
                </a:solidFill>
                <a:latin typeface="Cambria" pitchFamily="18" charset="0"/>
              </a:rPr>
              <a:t>irea blocajelor</a:t>
            </a:r>
            <a:endParaRPr lang="en-US" altLang="en-US" sz="2800" b="1">
              <a:solidFill>
                <a:srgbClr val="FF0000"/>
              </a:solidFill>
              <a:latin typeface="Cambria"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7243</TotalTime>
  <Words>2351</Words>
  <Application>Microsoft Office PowerPoint</Application>
  <PresentationFormat>On-screen Show (4:3)</PresentationFormat>
  <Paragraphs>250</Paragraphs>
  <Slides>20</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Cambria</vt:lpstr>
      <vt:lpstr>Courier New</vt:lpstr>
      <vt:lpstr>Times New Roman</vt:lpstr>
      <vt:lpstr>Wingdings</vt:lpstr>
      <vt:lpstr>Default Design</vt:lpstr>
      <vt:lpstr>PowerPoint Presentation</vt:lpstr>
      <vt:lpstr>PowerPoint Presentation</vt:lpstr>
      <vt:lpstr>Blocaje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Detecția blocajelor</vt:lpstr>
      <vt:lpstr>Refacerea după un blocaj</vt:lpstr>
      <vt:lpstr>Deadlock-uri în sisteme distribuite și cloud</vt:lpstr>
      <vt:lpstr>Detectare deadlock-uri – Linux</vt:lpstr>
      <vt:lpstr>PowerPoint Presentation</vt:lpstr>
      <vt:lpstr>PowerPoint Presentation</vt:lpstr>
      <vt:lpstr>PowerPoint Presentation</vt:lpstr>
      <vt:lpstr>PowerPoint Presentation</vt:lpstr>
      <vt:lpstr>PowerPoint Presentation</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Blocaje</dc:title>
  <dc:subject>SO</dc:subject>
  <dc:creator>RZ</dc:creator>
  <cp:keywords>SO</cp:keywords>
  <cp:lastModifiedBy>Administrator</cp:lastModifiedBy>
  <cp:revision>167</cp:revision>
  <dcterms:created xsi:type="dcterms:W3CDTF">2000-12-15T21:00:26Z</dcterms:created>
  <dcterms:modified xsi:type="dcterms:W3CDTF">2026-04-15T14:05:45Z</dcterms:modified>
  <cp:category>SO</cp:category>
</cp:coreProperties>
</file>