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81" r:id="rId2"/>
    <p:sldId id="275" r:id="rId3"/>
    <p:sldId id="273" r:id="rId4"/>
    <p:sldId id="258" r:id="rId5"/>
    <p:sldId id="278" r:id="rId6"/>
    <p:sldId id="276" r:id="rId7"/>
    <p:sldId id="259" r:id="rId8"/>
    <p:sldId id="268" r:id="rId9"/>
    <p:sldId id="261" r:id="rId10"/>
    <p:sldId id="257" r:id="rId11"/>
    <p:sldId id="269" r:id="rId12"/>
    <p:sldId id="262" r:id="rId13"/>
    <p:sldId id="263" r:id="rId14"/>
    <p:sldId id="264" r:id="rId15"/>
    <p:sldId id="272" r:id="rId16"/>
    <p:sldId id="265" r:id="rId17"/>
    <p:sldId id="277" r:id="rId18"/>
    <p:sldId id="266" r:id="rId19"/>
    <p:sldId id="279" r:id="rId20"/>
    <p:sldId id="280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5" r:id="rId33"/>
    <p:sldId id="296" r:id="rId3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74" autoAdjust="0"/>
    <p:restoredTop sz="78422" autoAdjust="0"/>
  </p:normalViewPr>
  <p:slideViewPr>
    <p:cSldViewPr>
      <p:cViewPr varScale="1">
        <p:scale>
          <a:sx n="57" d="100"/>
          <a:sy n="57" d="100"/>
        </p:scale>
        <p:origin x="1420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334AA798-5853-4160-9F5E-831E74A84D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647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DA2F7DB-B86A-4A70-9583-7BC09359D1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271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Multitasking </a:t>
            </a:r>
            <a:r>
              <a:rPr lang="en-US" dirty="0" err="1"/>
              <a:t>preemptiv</a:t>
            </a:r>
            <a:endParaRPr lang="en-US" dirty="0"/>
          </a:p>
          <a:p>
            <a:r>
              <a:rPr lang="en-US" dirty="0"/>
              <a:t>non-</a:t>
            </a:r>
            <a:r>
              <a:rPr lang="en-US" dirty="0" err="1"/>
              <a:t>preemptiv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A2F7DB-B86A-4A70-9583-7BC09359D18C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290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Calculati</a:t>
            </a:r>
            <a:r>
              <a:rPr lang="en-US" dirty="0"/>
              <a:t> </a:t>
            </a:r>
            <a:r>
              <a:rPr lang="en-US" dirty="0" err="1"/>
              <a:t>timpul</a:t>
            </a:r>
            <a:r>
              <a:rPr lang="en-US" dirty="0"/>
              <a:t> </a:t>
            </a:r>
            <a:r>
              <a:rPr lang="en-US" dirty="0" err="1"/>
              <a:t>mediu</a:t>
            </a:r>
            <a:r>
              <a:rPr lang="en-US" dirty="0"/>
              <a:t> de </a:t>
            </a:r>
            <a:r>
              <a:rPr lang="en-US" dirty="0" err="1"/>
              <a:t>asteptare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:</a:t>
            </a:r>
          </a:p>
          <a:p>
            <a:pPr marL="228600" indent="-228600">
              <a:buAutoNum type="alphaLcParenR"/>
            </a:pPr>
            <a:r>
              <a:rPr lang="en-US" dirty="0" err="1"/>
              <a:t>cuantum</a:t>
            </a:r>
            <a:r>
              <a:rPr lang="en-US" dirty="0"/>
              <a:t>=3  20</a:t>
            </a:r>
          </a:p>
          <a:p>
            <a:pPr marL="228600" indent="-228600">
              <a:buAutoNum type="alphaLcParenR"/>
            </a:pPr>
            <a:r>
              <a:rPr lang="en-US" dirty="0" err="1"/>
              <a:t>Cuantum</a:t>
            </a:r>
            <a:r>
              <a:rPr lang="en-US" dirty="0"/>
              <a:t>=5  17.5</a:t>
            </a:r>
          </a:p>
          <a:p>
            <a:pPr marL="228600" indent="-228600">
              <a:buAutoNum type="alphaLcParenR"/>
            </a:pPr>
            <a:r>
              <a:rPr lang="en-US" dirty="0" err="1"/>
              <a:t>Cuantum</a:t>
            </a:r>
            <a:r>
              <a:rPr lang="en-US" dirty="0"/>
              <a:t>=6   18.5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  <a:defRPr/>
            </a:pPr>
            <a:r>
              <a:rPr lang="en-US" dirty="0" err="1"/>
              <a:t>Cuantum</a:t>
            </a:r>
            <a:r>
              <a:rPr lang="en-US" dirty="0"/>
              <a:t>=8</a:t>
            </a:r>
            <a:r>
              <a:rPr lang="en-US" baseline="0" dirty="0"/>
              <a:t> ?  16.25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A2F7DB-B86A-4A70-9583-7BC09359D18C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270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1165081-7B5C-485F-884D-A054233937D5}" type="slidenum">
              <a:rPr lang="en-US" altLang="en-US" sz="1200" smtClean="0">
                <a:latin typeface="Times New Roman" pitchFamily="18" charset="0"/>
              </a:rPr>
              <a:pPr/>
              <a:t>17</a:t>
            </a:fld>
            <a:endParaRPr lang="en-US" altLang="en-US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7B63F-D7EF-48EF-B377-ED5C00A91B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85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E654F-B337-4E82-B777-5BA705C4CC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977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F9F43-0F0F-482C-887E-DC4F786FE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34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EAA04-E5C2-4AD4-8445-936CDC5CFB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703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813AE-2AD3-4FB8-8748-08D5706EDD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00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6D5C9-94C9-43E3-A55A-AF3F09E74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71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F496A-8244-4806-AF72-F8461665B8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16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80FBB-B5E1-4FA4-934E-01901877E5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74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7F338-363A-4C07-AE70-67A5B68255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67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0E605-3D5C-4352-8D03-1C01318BA5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971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525DF-F2EA-4ECD-A323-C87CD0D23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3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1"/>
            </a:lvl1pPr>
          </a:lstStyle>
          <a:p>
            <a:pPr>
              <a:defRPr/>
            </a:pPr>
            <a:fld id="{AA97CEE9-111D-4FE2-BA13-A65493CBB3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8D6E1D47-BD45-4DD3-AF0A-4B28FF829A50}" type="slidenum">
              <a:rPr lang="en-US" altLang="en-US">
                <a:latin typeface="Cambria" pitchFamily="18" charset="0"/>
              </a:rPr>
              <a:pPr/>
              <a:t>1</a:t>
            </a:fld>
            <a:endParaRPr lang="en-US" altLang="en-US" dirty="0">
              <a:latin typeface="Cambria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" y="4953000"/>
            <a:ext cx="8458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r>
              <a:rPr lang="ro-RO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Răzvan Daniel ZOTA</a:t>
            </a:r>
          </a:p>
          <a:p>
            <a:pPr algn="ctr">
              <a:buFontTx/>
              <a:buNone/>
            </a:pPr>
            <a:r>
              <a:rPr lang="ro-RO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Facult</a:t>
            </a:r>
            <a:r>
              <a:rPr lang="en-US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atea</a:t>
            </a:r>
            <a:r>
              <a:rPr lang="ro-RO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de Cibernetic</a:t>
            </a:r>
            <a:r>
              <a:rPr lang="ro-RO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ă, Statistică și Informatică Economică</a:t>
            </a:r>
          </a:p>
          <a:p>
            <a:pPr algn="ctr">
              <a:buFontTx/>
              <a:buNone/>
            </a:pPr>
            <a:r>
              <a:rPr lang="ro-RO" altLang="en-US" sz="2300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zota@ase.ro</a:t>
            </a:r>
          </a:p>
          <a:p>
            <a:pPr algn="ctr">
              <a:buFontTx/>
              <a:buNone/>
            </a:pPr>
            <a:r>
              <a:rPr lang="ro-RO" altLang="en-US" sz="2300" b="1" kern="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https://zota.ase.ro/so</a:t>
            </a:r>
            <a:endParaRPr lang="ro-RO" altLang="en-US" sz="2300" b="1" kern="0" dirty="0">
              <a:solidFill>
                <a:srgbClr val="FF33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/>
        </p:nvSpPr>
        <p:spPr>
          <a:xfrm>
            <a:off x="647700" y="2304846"/>
            <a:ext cx="77724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1200"/>
              </a:spcAft>
            </a:pPr>
            <a:r>
              <a:rPr lang="ro-RO" alt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Sisteme de operare</a:t>
            </a:r>
          </a:p>
          <a:p>
            <a:pPr algn="ctr" fontAlgn="auto">
              <a:spcBef>
                <a:spcPts val="0"/>
              </a:spcBef>
              <a:spcAft>
                <a:spcPts val="1200"/>
              </a:spcAft>
            </a:pPr>
            <a:r>
              <a:rPr lang="ro-RO" altLang="en-US" sz="3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Cursul #8</a:t>
            </a:r>
            <a:br>
              <a:rPr lang="ro-RO" altLang="en-US" sz="3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</a:br>
            <a:r>
              <a:rPr lang="ro-RO" altLang="en-US" sz="3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Planificarea proceselor</a:t>
            </a:r>
          </a:p>
        </p:txBody>
      </p:sp>
    </p:spTree>
    <p:extLst>
      <p:ext uri="{BB962C8B-B14F-4D97-AF65-F5344CB8AC3E}">
        <p14:creationId xmlns:p14="http://schemas.microsoft.com/office/powerpoint/2010/main" val="4093681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3FB440-6887-4653-A145-811D180A9810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6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4876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o-RO" altLang="en-US" sz="2400" b="1" dirty="0">
                <a:solidFill>
                  <a:schemeClr val="accent2"/>
                </a:solidFill>
                <a:latin typeface="Garamond" pitchFamily="18" charset="0"/>
              </a:rPr>
              <a:t>Algoritmi preemtivi</a:t>
            </a:r>
            <a:r>
              <a:rPr lang="en-US" altLang="en-US" sz="2400" b="1" dirty="0">
                <a:solidFill>
                  <a:schemeClr val="accent2"/>
                </a:solidFill>
                <a:latin typeface="Garamond" pitchFamily="18" charset="0"/>
              </a:rPr>
              <a:t>:</a:t>
            </a:r>
            <a:endParaRPr lang="en-US" altLang="en-US" sz="2400" b="1" dirty="0">
              <a:latin typeface="Garamond" pitchFamily="18" charset="0"/>
            </a:endParaRPr>
          </a:p>
          <a:p>
            <a:pPr>
              <a:lnSpc>
                <a:spcPct val="80000"/>
              </a:lnSpc>
            </a:pPr>
            <a:endParaRPr lang="en-US" altLang="en-US" sz="2200" dirty="0">
              <a:latin typeface="Garamond" pitchFamily="18" charset="0"/>
            </a:endParaRPr>
          </a:p>
          <a:p>
            <a:pPr>
              <a:lnSpc>
                <a:spcPct val="80000"/>
              </a:lnSpc>
              <a:buFont typeface="Symbol" pitchFamily="18" charset="2"/>
              <a:buChar char="·"/>
            </a:pPr>
            <a:r>
              <a:rPr lang="ro-RO" altLang="en-US" sz="2400" dirty="0">
                <a:latin typeface="Garamond" pitchFamily="18" charset="0"/>
              </a:rPr>
              <a:t>Se scoate procesul din execuţie în momentul în care un alt proces cu prioritate mai mare este gata de execuţie</a:t>
            </a:r>
            <a:r>
              <a:rPr lang="en-US" altLang="en-US" sz="2400" dirty="0">
                <a:latin typeface="Garamond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en-US" altLang="en-US" sz="2400" dirty="0">
              <a:latin typeface="Garamond" pitchFamily="18" charset="0"/>
            </a:endParaRPr>
          </a:p>
          <a:p>
            <a:pPr>
              <a:lnSpc>
                <a:spcPct val="80000"/>
              </a:lnSpc>
              <a:buFont typeface="Symbol" pitchFamily="18" charset="2"/>
              <a:buChar char="·"/>
            </a:pPr>
            <a:r>
              <a:rPr lang="ro-RO" altLang="en-US" sz="2400" dirty="0">
                <a:latin typeface="Garamond" pitchFamily="18" charset="0"/>
              </a:rPr>
              <a:t>Se poate aplica atât în cazul </a:t>
            </a:r>
            <a:r>
              <a:rPr lang="en-US" altLang="en-US" sz="2400" dirty="0">
                <a:latin typeface="Garamond" pitchFamily="18" charset="0"/>
              </a:rPr>
              <a:t>SJF </a:t>
            </a:r>
            <a:r>
              <a:rPr lang="ro-RO" altLang="en-US" sz="2400" dirty="0">
                <a:latin typeface="Garamond" pitchFamily="18" charset="0"/>
              </a:rPr>
              <a:t>cât şi în cazul planificării pe bază de priorităţi.</a:t>
            </a:r>
            <a:endParaRPr lang="en-US" altLang="en-US" sz="2400" dirty="0">
              <a:latin typeface="Garamond" pitchFamily="18" charset="0"/>
            </a:endParaRPr>
          </a:p>
          <a:p>
            <a:pPr>
              <a:lnSpc>
                <a:spcPct val="80000"/>
              </a:lnSpc>
            </a:pPr>
            <a:endParaRPr lang="en-US" altLang="en-US" sz="2400" dirty="0">
              <a:latin typeface="Garamond" pitchFamily="18" charset="0"/>
            </a:endParaRPr>
          </a:p>
          <a:p>
            <a:pPr>
              <a:lnSpc>
                <a:spcPct val="80000"/>
              </a:lnSpc>
              <a:buFont typeface="Symbol" pitchFamily="18" charset="2"/>
              <a:buChar char="·"/>
            </a:pPr>
            <a:r>
              <a:rPr lang="ro-RO" altLang="en-US" sz="2400" dirty="0">
                <a:latin typeface="Garamond" pitchFamily="18" charset="0"/>
              </a:rPr>
              <a:t>Se evită acapararea UCP de către un proces</a:t>
            </a:r>
            <a:endParaRPr lang="en-US" altLang="en-US" sz="2400" dirty="0">
              <a:latin typeface="Garamond" pitchFamily="18" charset="0"/>
            </a:endParaRPr>
          </a:p>
          <a:p>
            <a:pPr>
              <a:lnSpc>
                <a:spcPct val="80000"/>
              </a:lnSpc>
            </a:pPr>
            <a:endParaRPr lang="en-US" altLang="en-US" sz="2400" dirty="0">
              <a:latin typeface="Garamond" pitchFamily="18" charset="0"/>
            </a:endParaRPr>
          </a:p>
          <a:p>
            <a:pPr>
              <a:lnSpc>
                <a:spcPct val="80000"/>
              </a:lnSpc>
              <a:buFont typeface="Symbol" pitchFamily="18" charset="2"/>
              <a:buChar char="·"/>
            </a:pPr>
            <a:r>
              <a:rPr lang="ro-RO" altLang="en-US" sz="2400" dirty="0">
                <a:latin typeface="Garamond" pitchFamily="18" charset="0"/>
              </a:rPr>
              <a:t>Pe maşinile de implementează </a:t>
            </a:r>
            <a:r>
              <a:rPr lang="en-US" altLang="en-US" sz="2400" i="1" dirty="0">
                <a:latin typeface="Garamond" pitchFamily="18" charset="0"/>
              </a:rPr>
              <a:t>time sharing</a:t>
            </a:r>
            <a:r>
              <a:rPr lang="ro-RO" altLang="en-US" sz="2400" dirty="0">
                <a:latin typeface="Garamond" pitchFamily="18" charset="0"/>
              </a:rPr>
              <a:t> este necesară</a:t>
            </a:r>
            <a:r>
              <a:rPr lang="en-US" altLang="en-US" sz="2400" dirty="0">
                <a:latin typeface="Garamond" pitchFamily="18" charset="0"/>
              </a:rPr>
              <a:t> </a:t>
            </a:r>
            <a:r>
              <a:rPr lang="ro-RO" altLang="en-US" sz="2400" dirty="0">
                <a:latin typeface="Garamond" pitchFamily="18" charset="0"/>
              </a:rPr>
              <a:t>această schemă deoarece </a:t>
            </a:r>
            <a:r>
              <a:rPr lang="en-US" altLang="en-US" sz="2400" dirty="0">
                <a:latin typeface="Garamond" pitchFamily="18" charset="0"/>
              </a:rPr>
              <a:t>U</a:t>
            </a:r>
            <a:r>
              <a:rPr lang="ro-RO" altLang="en-US" sz="2400" dirty="0">
                <a:latin typeface="Garamond" pitchFamily="18" charset="0"/>
              </a:rPr>
              <a:t>CP trebuie protejată de către procesele cu priorităţi mici</a:t>
            </a:r>
            <a:r>
              <a:rPr lang="en-US" altLang="en-US" sz="2400" dirty="0">
                <a:latin typeface="Garamond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en-US" altLang="en-US" sz="2400" dirty="0">
              <a:latin typeface="Garamond" pitchFamily="18" charset="0"/>
            </a:endParaRPr>
          </a:p>
          <a:p>
            <a:pPr>
              <a:lnSpc>
                <a:spcPct val="80000"/>
              </a:lnSpc>
              <a:buFont typeface="Symbol" pitchFamily="18" charset="2"/>
              <a:buChar char="·"/>
            </a:pPr>
            <a:r>
              <a:rPr lang="ro-RO" altLang="en-US" sz="2400" dirty="0">
                <a:latin typeface="Garamond" pitchFamily="18" charset="0"/>
              </a:rPr>
              <a:t>Dacă se acordă job-urilor scurte o prioritate mai mare</a:t>
            </a:r>
            <a:r>
              <a:rPr lang="en-US" altLang="en-US" sz="2400" dirty="0">
                <a:latin typeface="Garamond" pitchFamily="18" charset="0"/>
              </a:rPr>
              <a:t>–</a:t>
            </a:r>
            <a:r>
              <a:rPr lang="ro-RO" altLang="en-US" sz="2400" dirty="0">
                <a:latin typeface="Garamond" pitchFamily="18" charset="0"/>
              </a:rPr>
              <a:t>timpul de răspuns este mai bun.</a:t>
            </a:r>
            <a:endParaRPr lang="en-US" altLang="en-US" sz="2400" dirty="0">
              <a:latin typeface="Garamond" pitchFamily="18" charset="0"/>
            </a:endParaRPr>
          </a:p>
          <a:p>
            <a:pPr>
              <a:lnSpc>
                <a:spcPct val="80000"/>
              </a:lnSpc>
            </a:pPr>
            <a:endParaRPr lang="en-US" altLang="en-US" sz="2200" dirty="0">
              <a:latin typeface="Garamond" pitchFamily="18" charset="0"/>
            </a:endParaRPr>
          </a:p>
        </p:txBody>
      </p:sp>
      <p:sp>
        <p:nvSpPr>
          <p:cNvPr id="11268" name="Rectangle 9"/>
          <p:cNvSpPr>
            <a:spLocks noChangeArrowheads="1"/>
          </p:cNvSpPr>
          <p:nvPr/>
        </p:nvSpPr>
        <p:spPr bwMode="auto">
          <a:xfrm>
            <a:off x="533400" y="304800"/>
            <a:ext cx="8001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o-RO" altLang="en-US" sz="3300" b="1" dirty="0">
                <a:solidFill>
                  <a:schemeClr val="tx2"/>
                </a:solidFill>
                <a:latin typeface="Garamond" pitchFamily="18" charset="0"/>
              </a:rPr>
              <a:t>Algoritmi preemtivi de planificare</a:t>
            </a:r>
            <a:endParaRPr lang="en-US" altLang="en-US" sz="3300" b="1" dirty="0">
              <a:solidFill>
                <a:schemeClr val="tx2"/>
              </a:solidFill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E2ACBD-309B-4CBD-B210-B9B6CA00C4A3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600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04800" y="1447800"/>
            <a:ext cx="86106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95288" indent="-3952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604963" indent="-35242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</a:pPr>
            <a:r>
              <a:rPr lang="en-US" altLang="en-US" sz="1800" b="1" dirty="0">
                <a:latin typeface="Garamond" pitchFamily="18" charset="0"/>
              </a:rPr>
              <a:t>E</a:t>
            </a:r>
            <a:r>
              <a:rPr lang="ro-RO" altLang="en-US" sz="1800" b="1" dirty="0">
                <a:latin typeface="Garamond" pitchFamily="18" charset="0"/>
              </a:rPr>
              <a:t>xemplu</a:t>
            </a:r>
            <a:r>
              <a:rPr lang="en-US" altLang="en-US" sz="1800" b="1" dirty="0">
                <a:latin typeface="Garamond" pitchFamily="18" charset="0"/>
              </a:rPr>
              <a:t>:</a:t>
            </a: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 		</a:t>
            </a:r>
            <a:r>
              <a:rPr lang="ro-RO" altLang="en-US" sz="1600" b="1" dirty="0">
                <a:latin typeface="Garamond" pitchFamily="18" charset="0"/>
              </a:rPr>
              <a:t>Procesul</a:t>
            </a:r>
            <a:r>
              <a:rPr lang="en-US" altLang="en-US" sz="1600" b="1" dirty="0">
                <a:latin typeface="Garamond" pitchFamily="18" charset="0"/>
              </a:rPr>
              <a:t>  		</a:t>
            </a:r>
            <a:r>
              <a:rPr lang="ro-RO" altLang="en-US" sz="1600" b="1" dirty="0">
                <a:latin typeface="Garamond" pitchFamily="18" charset="0"/>
              </a:rPr>
              <a:t>Timpul</a:t>
            </a:r>
            <a:r>
              <a:rPr lang="en-US" altLang="en-US" sz="1600" b="1" dirty="0">
                <a:latin typeface="Garamond" pitchFamily="18" charset="0"/>
              </a:rPr>
              <a:t> 		</a:t>
            </a:r>
            <a:r>
              <a:rPr lang="ro-RO" altLang="en-US" sz="1600" b="1" dirty="0">
                <a:latin typeface="Garamond" pitchFamily="18" charset="0"/>
              </a:rPr>
              <a:t>Timpul</a:t>
            </a:r>
            <a:r>
              <a:rPr lang="en-US" altLang="en-US" sz="1600" b="1" dirty="0">
                <a:latin typeface="Garamond" pitchFamily="18" charset="0"/>
              </a:rPr>
              <a:t> </a:t>
            </a: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  			             	</a:t>
            </a:r>
            <a:r>
              <a:rPr lang="ro-RO" altLang="en-US" sz="1600" b="1" dirty="0">
                <a:latin typeface="Garamond" pitchFamily="18" charset="0"/>
              </a:rPr>
              <a:t>sosirii</a:t>
            </a:r>
            <a:r>
              <a:rPr lang="en-US" altLang="en-US" sz="1600" b="1" dirty="0">
                <a:latin typeface="Garamond" pitchFamily="18" charset="0"/>
              </a:rPr>
              <a:t>		</a:t>
            </a:r>
            <a:r>
              <a:rPr lang="ro-RO" altLang="en-US" sz="1600" b="1" dirty="0">
                <a:latin typeface="Garamond" pitchFamily="18" charset="0"/>
              </a:rPr>
              <a:t>de serviciu</a:t>
            </a:r>
            <a:endParaRPr lang="en-US" altLang="en-US" sz="1600" b="1" dirty="0">
              <a:latin typeface="Garamond" pitchFamily="18" charset="0"/>
            </a:endParaRP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 	    1 		    0 		      8</a:t>
            </a: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	    2 		    1 		      4</a:t>
            </a: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 	    3 		    2 		      9</a:t>
            </a: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 	    4 		    3 		      5</a:t>
            </a:r>
            <a:endParaRPr lang="en-US" altLang="en-US" sz="1600" dirty="0">
              <a:latin typeface="Garamond" pitchFamily="18" charset="0"/>
            </a:endParaRP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609600" y="4191000"/>
            <a:ext cx="8229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 dirty="0">
              <a:latin typeface="Garamond" pitchFamily="18" charset="0"/>
            </a:endParaRPr>
          </a:p>
        </p:txBody>
      </p:sp>
      <p:sp>
        <p:nvSpPr>
          <p:cNvPr id="12293" name="Line 6"/>
          <p:cNvSpPr>
            <a:spLocks noChangeShapeType="1"/>
          </p:cNvSpPr>
          <p:nvPr/>
        </p:nvSpPr>
        <p:spPr bwMode="auto">
          <a:xfrm>
            <a:off x="6096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94" name="Line 7"/>
          <p:cNvSpPr>
            <a:spLocks noChangeShapeType="1"/>
          </p:cNvSpPr>
          <p:nvPr/>
        </p:nvSpPr>
        <p:spPr bwMode="auto">
          <a:xfrm>
            <a:off x="88392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95" name="Line 8"/>
          <p:cNvSpPr>
            <a:spLocks noChangeShapeType="1"/>
          </p:cNvSpPr>
          <p:nvPr/>
        </p:nvSpPr>
        <p:spPr bwMode="auto">
          <a:xfrm>
            <a:off x="22098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96" name="Line 9"/>
          <p:cNvSpPr>
            <a:spLocks noChangeShapeType="1"/>
          </p:cNvSpPr>
          <p:nvPr/>
        </p:nvSpPr>
        <p:spPr bwMode="auto">
          <a:xfrm>
            <a:off x="38100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97" name="Line 10"/>
          <p:cNvSpPr>
            <a:spLocks noChangeShapeType="1"/>
          </p:cNvSpPr>
          <p:nvPr/>
        </p:nvSpPr>
        <p:spPr bwMode="auto">
          <a:xfrm>
            <a:off x="64770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98" name="Text Box 11"/>
          <p:cNvSpPr txBox="1">
            <a:spLocks noChangeArrowheads="1"/>
          </p:cNvSpPr>
          <p:nvPr/>
        </p:nvSpPr>
        <p:spPr bwMode="auto">
          <a:xfrm>
            <a:off x="457200" y="5037138"/>
            <a:ext cx="268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0</a:t>
            </a:r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2057400" y="5037138"/>
            <a:ext cx="268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5</a:t>
            </a:r>
          </a:p>
        </p:txBody>
      </p:sp>
      <p:sp>
        <p:nvSpPr>
          <p:cNvPr id="12300" name="Text Box 13"/>
          <p:cNvSpPr txBox="1">
            <a:spLocks noChangeArrowheads="1"/>
          </p:cNvSpPr>
          <p:nvPr/>
        </p:nvSpPr>
        <p:spPr bwMode="auto">
          <a:xfrm>
            <a:off x="3657600" y="5037138"/>
            <a:ext cx="3381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10</a:t>
            </a:r>
          </a:p>
        </p:txBody>
      </p:sp>
      <p:sp>
        <p:nvSpPr>
          <p:cNvPr id="12301" name="Text Box 14"/>
          <p:cNvSpPr txBox="1">
            <a:spLocks noChangeArrowheads="1"/>
          </p:cNvSpPr>
          <p:nvPr/>
        </p:nvSpPr>
        <p:spPr bwMode="auto">
          <a:xfrm>
            <a:off x="6248400" y="5113338"/>
            <a:ext cx="3381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17</a:t>
            </a:r>
          </a:p>
        </p:txBody>
      </p:sp>
      <p:sp>
        <p:nvSpPr>
          <p:cNvPr id="12302" name="Text Box 15"/>
          <p:cNvSpPr txBox="1">
            <a:spLocks noChangeArrowheads="1"/>
          </p:cNvSpPr>
          <p:nvPr/>
        </p:nvSpPr>
        <p:spPr bwMode="auto">
          <a:xfrm>
            <a:off x="8686800" y="5037138"/>
            <a:ext cx="352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26</a:t>
            </a:r>
          </a:p>
        </p:txBody>
      </p:sp>
      <p:sp>
        <p:nvSpPr>
          <p:cNvPr id="12303" name="Text Box 16"/>
          <p:cNvSpPr txBox="1">
            <a:spLocks noChangeArrowheads="1"/>
          </p:cNvSpPr>
          <p:nvPr/>
        </p:nvSpPr>
        <p:spPr bwMode="auto">
          <a:xfrm>
            <a:off x="13716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P2</a:t>
            </a:r>
          </a:p>
        </p:txBody>
      </p:sp>
      <p:sp>
        <p:nvSpPr>
          <p:cNvPr id="12304" name="Text Box 17"/>
          <p:cNvSpPr txBox="1">
            <a:spLocks noChangeArrowheads="1"/>
          </p:cNvSpPr>
          <p:nvPr/>
        </p:nvSpPr>
        <p:spPr bwMode="auto">
          <a:xfrm>
            <a:off x="28194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P4</a:t>
            </a:r>
          </a:p>
        </p:txBody>
      </p:sp>
      <p:sp>
        <p:nvSpPr>
          <p:cNvPr id="12305" name="Text Box 18"/>
          <p:cNvSpPr txBox="1">
            <a:spLocks noChangeArrowheads="1"/>
          </p:cNvSpPr>
          <p:nvPr/>
        </p:nvSpPr>
        <p:spPr bwMode="auto">
          <a:xfrm>
            <a:off x="5029200" y="4354513"/>
            <a:ext cx="390525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P1</a:t>
            </a:r>
          </a:p>
        </p:txBody>
      </p:sp>
      <p:sp>
        <p:nvSpPr>
          <p:cNvPr id="12306" name="Text Box 19"/>
          <p:cNvSpPr txBox="1">
            <a:spLocks noChangeArrowheads="1"/>
          </p:cNvSpPr>
          <p:nvPr/>
        </p:nvSpPr>
        <p:spPr bwMode="auto">
          <a:xfrm>
            <a:off x="76962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P3</a:t>
            </a:r>
          </a:p>
        </p:txBody>
      </p:sp>
      <p:sp>
        <p:nvSpPr>
          <p:cNvPr id="12307" name="Text Box 20"/>
          <p:cNvSpPr txBox="1">
            <a:spLocks noChangeArrowheads="1"/>
          </p:cNvSpPr>
          <p:nvPr/>
        </p:nvSpPr>
        <p:spPr bwMode="auto">
          <a:xfrm>
            <a:off x="517525" y="3630613"/>
            <a:ext cx="156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o-RO" altLang="en-US" sz="1800" b="1" dirty="0">
                <a:latin typeface="Garamond" pitchFamily="18" charset="0"/>
              </a:rPr>
              <a:t>SJF p</a:t>
            </a:r>
            <a:r>
              <a:rPr lang="en-US" altLang="en-US" sz="1800" b="1" dirty="0">
                <a:latin typeface="Garamond" pitchFamily="18" charset="0"/>
              </a:rPr>
              <a:t>reemptiv</a:t>
            </a:r>
          </a:p>
        </p:txBody>
      </p:sp>
      <p:sp>
        <p:nvSpPr>
          <p:cNvPr id="12308" name="Text Box 21"/>
          <p:cNvSpPr txBox="1">
            <a:spLocks noChangeArrowheads="1"/>
          </p:cNvSpPr>
          <p:nvPr/>
        </p:nvSpPr>
        <p:spPr bwMode="auto">
          <a:xfrm>
            <a:off x="228600" y="5573713"/>
            <a:ext cx="89153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o-RO" altLang="en-US" sz="2000" b="1" dirty="0">
                <a:latin typeface="Garamond" pitchFamily="18" charset="0"/>
              </a:rPr>
              <a:t>Timpul mediu de rezidență</a:t>
            </a:r>
            <a:r>
              <a:rPr lang="en-US" altLang="en-US" sz="2000" b="1" dirty="0">
                <a:latin typeface="Garamond" pitchFamily="18" charset="0"/>
              </a:rPr>
              <a:t> = ( (5-1) + (10-3) + (17-0) + (26-2) )/4 = 52/4 = 13.0</a:t>
            </a:r>
          </a:p>
        </p:txBody>
      </p:sp>
      <p:sp>
        <p:nvSpPr>
          <p:cNvPr id="12309" name="Text Box 22"/>
          <p:cNvSpPr txBox="1">
            <a:spLocks noChangeArrowheads="1"/>
          </p:cNvSpPr>
          <p:nvPr/>
        </p:nvSpPr>
        <p:spPr bwMode="auto">
          <a:xfrm>
            <a:off x="685800" y="4354513"/>
            <a:ext cx="390525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P1</a:t>
            </a:r>
          </a:p>
        </p:txBody>
      </p:sp>
      <p:sp>
        <p:nvSpPr>
          <p:cNvPr id="12310" name="Line 23"/>
          <p:cNvSpPr>
            <a:spLocks noChangeShapeType="1"/>
          </p:cNvSpPr>
          <p:nvPr/>
        </p:nvSpPr>
        <p:spPr bwMode="auto">
          <a:xfrm>
            <a:off x="11430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311" name="Text Box 24"/>
          <p:cNvSpPr txBox="1">
            <a:spLocks noChangeArrowheads="1"/>
          </p:cNvSpPr>
          <p:nvPr/>
        </p:nvSpPr>
        <p:spPr bwMode="auto">
          <a:xfrm>
            <a:off x="990600" y="5037138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1</a:t>
            </a:r>
          </a:p>
        </p:txBody>
      </p:sp>
      <p:sp>
        <p:nvSpPr>
          <p:cNvPr id="12312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4495800" cy="914400"/>
          </a:xfrm>
          <a:noFill/>
        </p:spPr>
        <p:txBody>
          <a:bodyPr/>
          <a:lstStyle/>
          <a:p>
            <a:r>
              <a:rPr lang="ro-RO" altLang="en-US" sz="3300" b="1" dirty="0">
                <a:latin typeface="Garamond" pitchFamily="18" charset="0"/>
              </a:rPr>
              <a:t>Planificarea UC</a:t>
            </a:r>
            <a:r>
              <a:rPr lang="en-US" altLang="en-US" sz="3300" b="1" dirty="0">
                <a:latin typeface="Garamond" pitchFamily="18" charset="0"/>
              </a:rPr>
              <a:t>P</a:t>
            </a:r>
          </a:p>
        </p:txBody>
      </p:sp>
      <p:sp>
        <p:nvSpPr>
          <p:cNvPr id="12313" name="Text Box 30"/>
          <p:cNvSpPr txBox="1">
            <a:spLocks noChangeArrowheads="1"/>
          </p:cNvSpPr>
          <p:nvPr/>
        </p:nvSpPr>
        <p:spPr bwMode="auto">
          <a:xfrm>
            <a:off x="4610100" y="381000"/>
            <a:ext cx="403701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o-RO" altLang="en-US" sz="2800" b="1" dirty="0">
                <a:solidFill>
                  <a:srgbClr val="FF0000"/>
                </a:solidFill>
                <a:latin typeface="Garamond" pitchFamily="18" charset="0"/>
              </a:rPr>
              <a:t>Exemplu de planificare SJF</a:t>
            </a:r>
            <a:endParaRPr lang="en-US" altLang="en-US" sz="2800" b="1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39AB7C-203E-4A17-A809-EB182FBD5E6B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600" dirty="0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21129" y="1447800"/>
            <a:ext cx="8610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</a:pPr>
            <a:r>
              <a:rPr lang="ro-RO" altLang="en-US" sz="2400" b="1" dirty="0">
                <a:solidFill>
                  <a:schemeClr val="accent2"/>
                </a:solidFill>
                <a:latin typeface="Garamond" pitchFamily="18" charset="0"/>
              </a:rPr>
              <a:t>Planificarea pe bază de priorităţi</a:t>
            </a:r>
            <a:r>
              <a:rPr lang="en-US" altLang="en-US" sz="2400" b="1" dirty="0">
                <a:solidFill>
                  <a:schemeClr val="accent2"/>
                </a:solidFill>
                <a:latin typeface="Garamond" pitchFamily="18" charset="0"/>
              </a:rPr>
              <a:t>:</a:t>
            </a:r>
            <a:endParaRPr lang="en-US" altLang="en-US" sz="2400" b="1" dirty="0">
              <a:latin typeface="Garamond" pitchFamily="18" charset="0"/>
            </a:endParaRPr>
          </a:p>
          <a:p>
            <a:pPr algn="just"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  <a:p>
            <a:pPr algn="just">
              <a:buFont typeface="Symbol" pitchFamily="18" charset="2"/>
              <a:buChar char="·"/>
            </a:pPr>
            <a:r>
              <a:rPr lang="ro-RO" altLang="en-US" sz="2200" dirty="0">
                <a:latin typeface="Garamond" pitchFamily="18" charset="0"/>
              </a:rPr>
              <a:t>Se atribuie o prioritate fiecărui proces</a:t>
            </a:r>
            <a:r>
              <a:rPr lang="en-US" altLang="en-US" sz="2200" dirty="0">
                <a:latin typeface="Garamond" pitchFamily="18" charset="0"/>
              </a:rPr>
              <a:t>. </a:t>
            </a:r>
            <a:r>
              <a:rPr lang="ro-RO" altLang="en-US" sz="2200" dirty="0">
                <a:latin typeface="Garamond" pitchFamily="18" charset="0"/>
              </a:rPr>
              <a:t>Planificarea selectează </a:t>
            </a:r>
            <a:r>
              <a:rPr lang="en-US" altLang="en-US" sz="2200" dirty="0">
                <a:latin typeface="Garamond" pitchFamily="18" charset="0"/>
              </a:rPr>
              <a:t>primul </a:t>
            </a:r>
            <a:r>
              <a:rPr lang="ro-RO" altLang="en-US" sz="2200" dirty="0">
                <a:latin typeface="Garamond" pitchFamily="18" charset="0"/>
              </a:rPr>
              <a:t>proces</a:t>
            </a:r>
            <a:r>
              <a:rPr lang="en-US" altLang="en-US" sz="2200" dirty="0">
                <a:latin typeface="Garamond" pitchFamily="18" charset="0"/>
              </a:rPr>
              <a:t> </a:t>
            </a:r>
            <a:r>
              <a:rPr lang="ro-RO" altLang="en-US" sz="2200" dirty="0">
                <a:latin typeface="Garamond" pitchFamily="18" charset="0"/>
              </a:rPr>
              <a:t>cu prioritate</a:t>
            </a:r>
            <a:r>
              <a:rPr lang="en-US" altLang="en-US" sz="2200" dirty="0">
                <a:latin typeface="Garamond" pitchFamily="18" charset="0"/>
              </a:rPr>
              <a:t>a </a:t>
            </a:r>
            <a:r>
              <a:rPr lang="ro-RO" altLang="en-US" sz="2200" dirty="0">
                <a:latin typeface="Garamond" pitchFamily="18" charset="0"/>
              </a:rPr>
              <a:t>cea mai mare.</a:t>
            </a:r>
            <a:r>
              <a:rPr lang="en-US" altLang="en-US" sz="2200" dirty="0">
                <a:latin typeface="Garamond" pitchFamily="18" charset="0"/>
              </a:rPr>
              <a:t> </a:t>
            </a:r>
            <a:r>
              <a:rPr lang="ro-RO" altLang="en-US" sz="2200" dirty="0">
                <a:latin typeface="Garamond" pitchFamily="18" charset="0"/>
              </a:rPr>
              <a:t>Toate procesele cu aceeaşi prioritate sunt tratate conform algoritmului FIFO.</a:t>
            </a:r>
            <a:endParaRPr lang="en-US" altLang="en-US" sz="2200" dirty="0">
              <a:latin typeface="Garamond" pitchFamily="18" charset="0"/>
            </a:endParaRPr>
          </a:p>
          <a:p>
            <a:pPr algn="just">
              <a:buFont typeface="Symbol" pitchFamily="18" charset="2"/>
              <a:buChar char="·"/>
            </a:pPr>
            <a:r>
              <a:rPr lang="en-US" altLang="en-US" sz="2200" dirty="0">
                <a:latin typeface="Garamond" pitchFamily="18" charset="0"/>
              </a:rPr>
              <a:t>Priorit</a:t>
            </a:r>
            <a:r>
              <a:rPr lang="ro-RO" altLang="en-US" sz="2200" dirty="0">
                <a:latin typeface="Garamond" pitchFamily="18" charset="0"/>
              </a:rPr>
              <a:t>atea poate fi atribuită de către utilizator</a:t>
            </a:r>
            <a:r>
              <a:rPr lang="en-US" altLang="en-US" sz="2200" dirty="0">
                <a:latin typeface="Garamond" pitchFamily="18" charset="0"/>
              </a:rPr>
              <a:t> </a:t>
            </a:r>
            <a:r>
              <a:rPr lang="ro-RO" altLang="en-US" sz="2200" dirty="0">
                <a:latin typeface="Garamond" pitchFamily="18" charset="0"/>
              </a:rPr>
              <a:t>sau prin intermediul unui mecanism implicit</a:t>
            </a:r>
            <a:r>
              <a:rPr lang="en-US" altLang="en-US" sz="2200" dirty="0">
                <a:latin typeface="Garamond" pitchFamily="18" charset="0"/>
              </a:rPr>
              <a:t>.  </a:t>
            </a:r>
            <a:r>
              <a:rPr lang="ro-RO" altLang="en-US" sz="2200" dirty="0">
                <a:latin typeface="Garamond" pitchFamily="18" charset="0"/>
              </a:rPr>
              <a:t>Sistemul poate determina </a:t>
            </a:r>
            <a:r>
              <a:rPr lang="en-US" altLang="en-US" sz="2200" dirty="0">
                <a:latin typeface="Garamond" pitchFamily="18" charset="0"/>
              </a:rPr>
              <a:t>priorit</a:t>
            </a:r>
            <a:r>
              <a:rPr lang="ro-RO" altLang="en-US" sz="2200" dirty="0">
                <a:latin typeface="Garamond" pitchFamily="18" charset="0"/>
              </a:rPr>
              <a:t>atea pe baza necesităţilor de memorie, </a:t>
            </a:r>
            <a:r>
              <a:rPr lang="en-US" altLang="en-US" sz="2200" dirty="0">
                <a:latin typeface="Garamond" pitchFamily="18" charset="0"/>
              </a:rPr>
              <a:t>a </a:t>
            </a:r>
            <a:r>
              <a:rPr lang="ro-RO" altLang="en-US" sz="2200" dirty="0">
                <a:latin typeface="Garamond" pitchFamily="18" charset="0"/>
              </a:rPr>
              <a:t>limitelor de timp</a:t>
            </a:r>
            <a:r>
              <a:rPr lang="en-US" altLang="en-US" sz="2200" dirty="0">
                <a:latin typeface="Garamond" pitchFamily="18" charset="0"/>
              </a:rPr>
              <a:t> </a:t>
            </a:r>
            <a:r>
              <a:rPr lang="ro-RO" altLang="en-US" sz="2200" dirty="0">
                <a:latin typeface="Garamond" pitchFamily="18" charset="0"/>
              </a:rPr>
              <a:t>sau a altor resurse</a:t>
            </a:r>
            <a:r>
              <a:rPr lang="en-US" altLang="en-US" sz="2200" dirty="0">
                <a:latin typeface="Garamond" pitchFamily="18" charset="0"/>
              </a:rPr>
              <a:t>.</a:t>
            </a:r>
            <a:endParaRPr lang="ro-RO" altLang="en-US" sz="2200" dirty="0">
              <a:latin typeface="Garamond" pitchFamily="18" charset="0"/>
            </a:endParaRPr>
          </a:p>
          <a:p>
            <a:pPr algn="just">
              <a:buFont typeface="Symbol" pitchFamily="18" charset="2"/>
              <a:buChar char="·"/>
            </a:pPr>
            <a:r>
              <a:rPr lang="en-US" altLang="en-US" sz="2200" b="1" i="1" dirty="0">
                <a:latin typeface="Garamond" pitchFamily="18" charset="0"/>
              </a:rPr>
              <a:t>Starvation</a:t>
            </a:r>
            <a:r>
              <a:rPr lang="en-US" altLang="en-US" sz="2200" i="1" dirty="0">
                <a:latin typeface="Garamond" pitchFamily="18" charset="0"/>
              </a:rPr>
              <a:t> </a:t>
            </a:r>
            <a:r>
              <a:rPr lang="ro-RO" altLang="en-US" sz="2200" dirty="0">
                <a:latin typeface="Garamond" pitchFamily="18" charset="0"/>
              </a:rPr>
              <a:t>– fenomenul ce apare atunci când un proces cu o prioritate scăzută nu apucă să se execute niciodată</a:t>
            </a:r>
            <a:r>
              <a:rPr lang="en-US" altLang="en-US" sz="2200" dirty="0">
                <a:latin typeface="Garamond" pitchFamily="18" charset="0"/>
              </a:rPr>
              <a:t>. Solu</a:t>
            </a:r>
            <a:r>
              <a:rPr lang="ro-RO" altLang="en-US" sz="2200" dirty="0">
                <a:latin typeface="Garamond" pitchFamily="18" charset="0"/>
              </a:rPr>
              <a:t>ţia</a:t>
            </a:r>
            <a:r>
              <a:rPr lang="en-US" altLang="en-US" sz="2200" dirty="0">
                <a:latin typeface="Garamond" pitchFamily="18" charset="0"/>
              </a:rPr>
              <a:t>: </a:t>
            </a:r>
            <a:r>
              <a:rPr lang="ro-RO" altLang="en-US" sz="2200" dirty="0">
                <a:latin typeface="Garamond" pitchFamily="18" charset="0"/>
              </a:rPr>
              <a:t>implementarea unei variabile ce va stoca “vârsta”</a:t>
            </a:r>
            <a:r>
              <a:rPr lang="en-US" altLang="en-US" sz="2200" dirty="0">
                <a:latin typeface="Garamond" pitchFamily="18" charset="0"/>
              </a:rPr>
              <a:t>.</a:t>
            </a:r>
          </a:p>
          <a:p>
            <a:pPr algn="just">
              <a:buFont typeface="Symbol" pitchFamily="18" charset="2"/>
              <a:buChar char="·"/>
            </a:pPr>
            <a:r>
              <a:rPr lang="ro-RO" altLang="en-US" sz="2200" dirty="0">
                <a:latin typeface="Garamond" pitchFamily="18" charset="0"/>
              </a:rPr>
              <a:t>Se asigură un echilibru între acordarea răspunsului favorabil pentru job-urile </a:t>
            </a:r>
            <a:r>
              <a:rPr lang="en-US" altLang="en-US" sz="2200" dirty="0">
                <a:latin typeface="Garamond" pitchFamily="18" charset="0"/>
              </a:rPr>
              <a:t>interactive, </a:t>
            </a:r>
            <a:r>
              <a:rPr lang="ro-RO" altLang="en-US" sz="2200" dirty="0">
                <a:latin typeface="Garamond" pitchFamily="18" charset="0"/>
              </a:rPr>
              <a:t>fără a apare fenomenul de “starvation” pentru  job-urile </a:t>
            </a:r>
            <a:r>
              <a:rPr lang="en-US" altLang="en-US" sz="2200" dirty="0">
                <a:latin typeface="Garamond" pitchFamily="18" charset="0"/>
              </a:rPr>
              <a:t>batch.</a:t>
            </a:r>
          </a:p>
          <a:p>
            <a:pPr algn="just"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</p:txBody>
      </p:sp>
      <p:sp>
        <p:nvSpPr>
          <p:cNvPr id="13316" name="Rectangle 9"/>
          <p:cNvSpPr>
            <a:spLocks noGrp="1" noChangeArrowheads="1"/>
          </p:cNvSpPr>
          <p:nvPr>
            <p:ph type="ctrTitle"/>
          </p:nvPr>
        </p:nvSpPr>
        <p:spPr>
          <a:xfrm>
            <a:off x="990600" y="457200"/>
            <a:ext cx="7315200" cy="914400"/>
          </a:xfrm>
          <a:noFill/>
        </p:spPr>
        <p:txBody>
          <a:bodyPr/>
          <a:lstStyle/>
          <a:p>
            <a:r>
              <a:rPr lang="ro-RO" altLang="en-US" sz="3300" b="1" dirty="0">
                <a:latin typeface="Garamond" pitchFamily="18" charset="0"/>
              </a:rPr>
              <a:t>Planificarea pe bază de priorități</a:t>
            </a:r>
            <a:endParaRPr lang="en-US" altLang="en-US" sz="3300" b="1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507818-B7AA-4FE2-A7CF-8D7C48D10436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600" dirty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05800" cy="4800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o-RO" altLang="en-US" sz="2200" b="1" dirty="0">
                <a:solidFill>
                  <a:schemeClr val="accent2"/>
                </a:solidFill>
                <a:latin typeface="Garamond" pitchFamily="18" charset="0"/>
              </a:rPr>
              <a:t>Coada circulară (</a:t>
            </a:r>
            <a:r>
              <a:rPr lang="en-US" altLang="en-US" sz="2200" b="1" dirty="0">
                <a:solidFill>
                  <a:schemeClr val="accent2"/>
                </a:solidFill>
                <a:latin typeface="Garamond" pitchFamily="18" charset="0"/>
              </a:rPr>
              <a:t>ROUND ROBIN</a:t>
            </a:r>
            <a:r>
              <a:rPr lang="ro-RO" altLang="en-US" sz="2200" b="1" dirty="0">
                <a:solidFill>
                  <a:schemeClr val="accent2"/>
                </a:solidFill>
                <a:latin typeface="Garamond" pitchFamily="18" charset="0"/>
              </a:rPr>
              <a:t>)</a:t>
            </a:r>
            <a:endParaRPr lang="en-US" altLang="en-US" sz="2200" dirty="0">
              <a:latin typeface="Garamond" pitchFamily="18" charset="0"/>
            </a:endParaRPr>
          </a:p>
          <a:p>
            <a:pPr lvl="1">
              <a:lnSpc>
                <a:spcPct val="90000"/>
              </a:lnSpc>
              <a:buFont typeface="Symbol" pitchFamily="18" charset="2"/>
              <a:buChar char="·"/>
            </a:pPr>
            <a:r>
              <a:rPr lang="ro-RO" altLang="en-US" sz="2200" dirty="0">
                <a:latin typeface="Garamond" pitchFamily="18" charset="0"/>
              </a:rPr>
              <a:t>Foloseşte un </a:t>
            </a:r>
            <a:r>
              <a:rPr lang="en-US" altLang="en-US" sz="2200" dirty="0">
                <a:latin typeface="Garamond" pitchFamily="18" charset="0"/>
              </a:rPr>
              <a:t>timer </a:t>
            </a:r>
            <a:r>
              <a:rPr lang="ro-RO" altLang="en-US" sz="2200" dirty="0">
                <a:latin typeface="Garamond" pitchFamily="18" charset="0"/>
              </a:rPr>
              <a:t>pentru generarea unei întreruperi după un timp prestabilit</a:t>
            </a:r>
            <a:r>
              <a:rPr lang="en-US" altLang="en-US" sz="2200" dirty="0">
                <a:latin typeface="Garamond" pitchFamily="18" charset="0"/>
              </a:rPr>
              <a:t>. </a:t>
            </a:r>
            <a:r>
              <a:rPr lang="ro-RO" altLang="en-US" sz="2200" dirty="0">
                <a:latin typeface="Garamond" pitchFamily="18" charset="0"/>
              </a:rPr>
              <a:t>Asigură multitasking-ul p</a:t>
            </a:r>
            <a:r>
              <a:rPr lang="en-US" altLang="en-US" sz="2200" dirty="0">
                <a:latin typeface="Garamond" pitchFamily="18" charset="0"/>
              </a:rPr>
              <a:t>reempt</a:t>
            </a:r>
            <a:r>
              <a:rPr lang="ro-RO" altLang="en-US" sz="2200" dirty="0">
                <a:latin typeface="Garamond" pitchFamily="18" charset="0"/>
              </a:rPr>
              <a:t>iv dacă un task depăşeşte cuantumul de timp alocat</a:t>
            </a:r>
            <a:r>
              <a:rPr lang="en-US" altLang="en-US" sz="2200" dirty="0">
                <a:latin typeface="Garamond" pitchFamily="18" charset="0"/>
              </a:rPr>
              <a:t>.</a:t>
            </a:r>
          </a:p>
          <a:p>
            <a:pPr lvl="1">
              <a:lnSpc>
                <a:spcPct val="90000"/>
              </a:lnSpc>
              <a:buFont typeface="Symbol" pitchFamily="18" charset="2"/>
              <a:buChar char="·"/>
            </a:pPr>
            <a:r>
              <a:rPr lang="ro-RO" altLang="en-US" sz="2200" dirty="0">
                <a:latin typeface="Garamond" pitchFamily="18" charset="0"/>
              </a:rPr>
              <a:t>În slide-ul 15 testăm exemplul anterior pentru un c</a:t>
            </a:r>
            <a:r>
              <a:rPr lang="en-US" altLang="en-US" sz="2200" dirty="0">
                <a:latin typeface="Garamond" pitchFamily="18" charset="0"/>
              </a:rPr>
              <a:t>uantum = 4 sec</a:t>
            </a:r>
            <a:r>
              <a:rPr lang="ro-RO" altLang="en-US" sz="2200" dirty="0">
                <a:latin typeface="Garamond" pitchFamily="18" charset="0"/>
              </a:rPr>
              <a:t>.</a:t>
            </a:r>
            <a:endParaRPr lang="en-US" altLang="en-US" sz="2200" dirty="0">
              <a:latin typeface="Garamond" pitchFamily="18" charset="0"/>
            </a:endParaRPr>
          </a:p>
          <a:p>
            <a:pPr lvl="2">
              <a:lnSpc>
                <a:spcPct val="90000"/>
              </a:lnSpc>
            </a:pPr>
            <a:endParaRPr lang="en-US" altLang="en-US" sz="2200" dirty="0">
              <a:latin typeface="Garamond" pitchFamily="18" charset="0"/>
            </a:endParaRPr>
          </a:p>
          <a:p>
            <a:pPr lvl="1">
              <a:lnSpc>
                <a:spcPct val="90000"/>
              </a:lnSpc>
              <a:buFont typeface="Symbol" pitchFamily="18" charset="2"/>
              <a:buChar char="·"/>
            </a:pPr>
            <a:r>
              <a:rPr lang="en-US" altLang="en-US" sz="2200" dirty="0">
                <a:latin typeface="Garamond" pitchFamily="18" charset="0"/>
              </a:rPr>
              <a:t>Defini</a:t>
            </a:r>
            <a:r>
              <a:rPr lang="ro-RO" altLang="en-US" sz="2200" dirty="0">
                <a:latin typeface="Garamond" pitchFamily="18" charset="0"/>
              </a:rPr>
              <a:t>ţii</a:t>
            </a:r>
            <a:r>
              <a:rPr lang="en-US" altLang="en-US" sz="2200" dirty="0">
                <a:latin typeface="Garamond" pitchFamily="18" charset="0"/>
              </a:rPr>
              <a:t>:</a:t>
            </a:r>
          </a:p>
          <a:p>
            <a:pPr lvl="2">
              <a:lnSpc>
                <a:spcPct val="90000"/>
              </a:lnSpc>
            </a:pPr>
            <a:r>
              <a:rPr lang="ro-RO" altLang="en-US" sz="2200" b="1" dirty="0">
                <a:latin typeface="Garamond" pitchFamily="18" charset="0"/>
              </a:rPr>
              <a:t>Comutare de c</a:t>
            </a:r>
            <a:r>
              <a:rPr lang="en-US" altLang="en-US" sz="2200" b="1" dirty="0">
                <a:latin typeface="Garamond" pitchFamily="18" charset="0"/>
              </a:rPr>
              <a:t>ontext</a:t>
            </a:r>
            <a:r>
              <a:rPr lang="ro-RO" altLang="en-US" sz="2200" b="1" dirty="0">
                <a:latin typeface="Garamond" pitchFamily="18" charset="0"/>
              </a:rPr>
              <a:t> - </a:t>
            </a:r>
            <a:r>
              <a:rPr lang="ro-RO" altLang="en-US" sz="2200" dirty="0">
                <a:latin typeface="Garamond" pitchFamily="18" charset="0"/>
              </a:rPr>
              <a:t>Modificarea stării de rulare a procesorului de la un proces către altul (modificarea</a:t>
            </a:r>
            <a:r>
              <a:rPr lang="en-US" altLang="en-US" sz="2200" dirty="0">
                <a:latin typeface="Garamond" pitchFamily="18" charset="0"/>
              </a:rPr>
              <a:t> memor</a:t>
            </a:r>
            <a:r>
              <a:rPr lang="ro-RO" altLang="en-US" sz="2200" dirty="0">
                <a:latin typeface="Garamond" pitchFamily="18" charset="0"/>
              </a:rPr>
              <a:t>iei)</a:t>
            </a:r>
            <a:r>
              <a:rPr lang="en-US" altLang="en-US" sz="2200" dirty="0">
                <a:latin typeface="Garamond" pitchFamily="18" charset="0"/>
              </a:rPr>
              <a:t>.</a:t>
            </a:r>
          </a:p>
          <a:p>
            <a:pPr lvl="2">
              <a:lnSpc>
                <a:spcPct val="90000"/>
              </a:lnSpc>
            </a:pPr>
            <a:r>
              <a:rPr lang="en-US" altLang="en-US" sz="2200" b="1" dirty="0">
                <a:latin typeface="Garamond" pitchFamily="18" charset="0"/>
              </a:rPr>
              <a:t>Partajarea procesorului </a:t>
            </a:r>
            <a:r>
              <a:rPr lang="ro-RO" altLang="en-US" sz="2200" b="1" dirty="0">
                <a:latin typeface="Garamond" pitchFamily="18" charset="0"/>
              </a:rPr>
              <a:t>- </a:t>
            </a:r>
            <a:r>
              <a:rPr lang="en-US" altLang="en-US" sz="2200" dirty="0">
                <a:latin typeface="Garamond" pitchFamily="18" charset="0"/>
              </a:rPr>
              <a:t>Utilizarea unui cuantum a.</a:t>
            </a:r>
            <a:r>
              <a:rPr lang="ro-RO" altLang="en-US" sz="2200" dirty="0">
                <a:latin typeface="Garamond" pitchFamily="18" charset="0"/>
              </a:rPr>
              <a:t>î. fiecare proces rulează la o frecvenţă de </a:t>
            </a:r>
            <a:r>
              <a:rPr lang="en-US" altLang="en-US" sz="2200" dirty="0">
                <a:latin typeface="Garamond" pitchFamily="18" charset="0"/>
              </a:rPr>
              <a:t>1/n.</a:t>
            </a:r>
          </a:p>
          <a:p>
            <a:pPr lvl="2">
              <a:lnSpc>
                <a:spcPct val="90000"/>
              </a:lnSpc>
            </a:pPr>
            <a:r>
              <a:rPr lang="ro-RO" altLang="en-US" sz="2200" b="1" dirty="0">
                <a:latin typeface="Garamond" pitchFamily="18" charset="0"/>
              </a:rPr>
              <a:t>Latenţa de replanificare - </a:t>
            </a:r>
            <a:r>
              <a:rPr lang="ro-RO" altLang="en-US" sz="2200" dirty="0">
                <a:latin typeface="Garamond" pitchFamily="18" charset="0"/>
              </a:rPr>
              <a:t>Reprezintă timpul de aşteptare din momentul în care un proces face o cerere de rulare şi până în momentul în care</a:t>
            </a:r>
            <a:r>
              <a:rPr lang="en-US" altLang="en-US" sz="2200" dirty="0">
                <a:latin typeface="Garamond" pitchFamily="18" charset="0"/>
              </a:rPr>
              <a:t> </a:t>
            </a:r>
            <a:r>
              <a:rPr lang="ro-RO" altLang="en-US" sz="2200" dirty="0">
                <a:latin typeface="Garamond" pitchFamily="18" charset="0"/>
              </a:rPr>
              <a:t>obţine controlul UCP (rulează)</a:t>
            </a:r>
            <a:r>
              <a:rPr lang="en-US" altLang="en-US" sz="2200" dirty="0">
                <a:latin typeface="Garamond" pitchFamily="18" charset="0"/>
              </a:rPr>
              <a:t>.</a:t>
            </a:r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533400" y="304800"/>
            <a:ext cx="7924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o-RO" altLang="en-US" sz="3300" b="1" dirty="0">
                <a:solidFill>
                  <a:schemeClr val="tx2"/>
                </a:solidFill>
                <a:latin typeface="Garamond" pitchFamily="18" charset="0"/>
              </a:rPr>
              <a:t>Planificarea UC</a:t>
            </a:r>
            <a:r>
              <a:rPr lang="en-US" altLang="en-US" sz="3300" b="1" dirty="0">
                <a:solidFill>
                  <a:schemeClr val="tx2"/>
                </a:solidFill>
                <a:latin typeface="Garamond" pitchFamily="18" charset="0"/>
              </a:rPr>
              <a:t>P</a:t>
            </a:r>
            <a:r>
              <a:rPr lang="ro-RO" altLang="en-US" sz="3300" b="1" dirty="0">
                <a:solidFill>
                  <a:schemeClr val="tx2"/>
                </a:solidFill>
                <a:latin typeface="Garamond" pitchFamily="18" charset="0"/>
              </a:rPr>
              <a:t> – Round Robin</a:t>
            </a:r>
            <a:endParaRPr lang="en-US" altLang="en-US" sz="3300" b="1" dirty="0">
              <a:solidFill>
                <a:schemeClr val="tx2"/>
              </a:solidFill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5D18572-031F-47F3-972B-ADEEC0BC9666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600" dirty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3886200"/>
          </a:xfrm>
        </p:spPr>
        <p:txBody>
          <a:bodyPr/>
          <a:lstStyle/>
          <a:p>
            <a:pPr>
              <a:buFontTx/>
              <a:buNone/>
            </a:pPr>
            <a:r>
              <a:rPr lang="ro-RO" altLang="en-US" sz="2400" b="1" dirty="0">
                <a:solidFill>
                  <a:schemeClr val="accent2"/>
                </a:solidFill>
                <a:latin typeface="Garamond" pitchFamily="18" charset="0"/>
              </a:rPr>
              <a:t>Coada circulară (</a:t>
            </a:r>
            <a:r>
              <a:rPr lang="en-US" altLang="en-US" sz="2400" b="1" dirty="0">
                <a:solidFill>
                  <a:schemeClr val="accent2"/>
                </a:solidFill>
                <a:latin typeface="Garamond" pitchFamily="18" charset="0"/>
              </a:rPr>
              <a:t>ROUND ROBIN</a:t>
            </a:r>
            <a:r>
              <a:rPr lang="ro-RO" altLang="en-US" sz="2400" b="1" dirty="0">
                <a:solidFill>
                  <a:schemeClr val="accent2"/>
                </a:solidFill>
                <a:latin typeface="Garamond" pitchFamily="18" charset="0"/>
              </a:rPr>
              <a:t>)</a:t>
            </a:r>
            <a:endParaRPr lang="en-US" altLang="en-US" sz="2400" b="1" dirty="0">
              <a:latin typeface="Garamond" pitchFamily="18" charset="0"/>
            </a:endParaRPr>
          </a:p>
          <a:p>
            <a:pPr>
              <a:buFontTx/>
              <a:buNone/>
            </a:pPr>
            <a:r>
              <a:rPr lang="ro-RO" altLang="en-US" sz="2400" dirty="0">
                <a:latin typeface="Garamond" pitchFamily="18" charset="0"/>
              </a:rPr>
              <a:t>Se alege un cuantum de timp</a:t>
            </a:r>
            <a:endParaRPr lang="en-US" altLang="en-US" sz="2400" dirty="0">
              <a:latin typeface="Garamond" pitchFamily="18" charset="0"/>
            </a:endParaRPr>
          </a:p>
          <a:p>
            <a:pPr lvl="2"/>
            <a:r>
              <a:rPr lang="ro-RO" altLang="en-US" dirty="0">
                <a:latin typeface="Garamond" pitchFamily="18" charset="0"/>
              </a:rPr>
              <a:t>Dacă acesta este prea scurt – se va pierde prea mult timp cu comutarea contextului</a:t>
            </a:r>
          </a:p>
          <a:p>
            <a:pPr lvl="2"/>
            <a:r>
              <a:rPr lang="en-US" altLang="en-US" dirty="0">
                <a:latin typeface="Garamond" pitchFamily="18" charset="0"/>
              </a:rPr>
              <a:t> </a:t>
            </a:r>
            <a:r>
              <a:rPr lang="ro-RO" altLang="en-US" dirty="0">
                <a:latin typeface="Garamond" pitchFamily="18" charset="0"/>
              </a:rPr>
              <a:t>Dacă acesta este prea lung</a:t>
            </a:r>
            <a:r>
              <a:rPr lang="en-US" altLang="en-US" dirty="0">
                <a:latin typeface="Garamond" pitchFamily="18" charset="0"/>
              </a:rPr>
              <a:t> – </a:t>
            </a:r>
            <a:r>
              <a:rPr lang="ro-RO" altLang="en-US" dirty="0">
                <a:latin typeface="Garamond" pitchFamily="18" charset="0"/>
              </a:rPr>
              <a:t>latenţa de replanificare este prea mare</a:t>
            </a:r>
            <a:r>
              <a:rPr lang="en-US" altLang="en-US" dirty="0">
                <a:latin typeface="Garamond" pitchFamily="18" charset="0"/>
              </a:rPr>
              <a:t>. </a:t>
            </a:r>
            <a:r>
              <a:rPr lang="ro-RO" altLang="en-US" dirty="0">
                <a:latin typeface="Garamond" pitchFamily="18" charset="0"/>
              </a:rPr>
              <a:t>Dacă multe procese doresc UCP</a:t>
            </a:r>
            <a:r>
              <a:rPr lang="en-US" altLang="en-US" dirty="0">
                <a:latin typeface="Garamond" pitchFamily="18" charset="0"/>
              </a:rPr>
              <a:t>, </a:t>
            </a:r>
            <a:r>
              <a:rPr lang="ro-RO" altLang="en-US" dirty="0">
                <a:latin typeface="Garamond" pitchFamily="18" charset="0"/>
              </a:rPr>
              <a:t>atunci se pierde prea mult timp ca acestea să acceseze UCP şi se ajunge la cazul FIFO</a:t>
            </a:r>
            <a:r>
              <a:rPr lang="en-US" altLang="en-US" dirty="0">
                <a:latin typeface="Garamond" pitchFamily="18" charset="0"/>
              </a:rPr>
              <a:t>.</a:t>
            </a:r>
          </a:p>
          <a:p>
            <a:pPr lvl="2"/>
            <a:r>
              <a:rPr lang="ro-RO" altLang="en-US" dirty="0">
                <a:latin typeface="Garamond" pitchFamily="18" charset="0"/>
              </a:rPr>
              <a:t>De regulă, se ajustează a.î. majoritatea proceselor</a:t>
            </a:r>
            <a:r>
              <a:rPr lang="en-US" altLang="en-US" dirty="0">
                <a:latin typeface="Garamond" pitchFamily="18" charset="0"/>
              </a:rPr>
              <a:t> </a:t>
            </a:r>
            <a:r>
              <a:rPr lang="ro-RO" altLang="en-US" dirty="0">
                <a:latin typeface="Garamond" pitchFamily="18" charset="0"/>
              </a:rPr>
              <a:t>să nu îşi utilizeze timpul într-un singur cuantum.</a:t>
            </a:r>
            <a:r>
              <a:rPr lang="en-US" altLang="en-US" dirty="0">
                <a:latin typeface="Garamond" pitchFamily="18" charset="0"/>
              </a:rPr>
              <a:t>  </a:t>
            </a:r>
          </a:p>
          <a:p>
            <a:endParaRPr lang="en-US" altLang="en-US" sz="2000" dirty="0">
              <a:latin typeface="Garamond" pitchFamily="18" charset="0"/>
            </a:endParaRPr>
          </a:p>
        </p:txBody>
      </p:sp>
      <p:sp>
        <p:nvSpPr>
          <p:cNvPr id="15364" name="Rectangle 7"/>
          <p:cNvSpPr>
            <a:spLocks noChangeArrowheads="1"/>
          </p:cNvSpPr>
          <p:nvPr/>
        </p:nvSpPr>
        <p:spPr bwMode="auto">
          <a:xfrm>
            <a:off x="762000" y="304800"/>
            <a:ext cx="7467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endParaRPr lang="ro-RO" altLang="en-US" sz="3300" b="1" dirty="0">
              <a:solidFill>
                <a:schemeClr val="tx2"/>
              </a:solidFill>
              <a:latin typeface="Garamond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o-RO" altLang="en-US" sz="3300" b="1" dirty="0">
                <a:solidFill>
                  <a:schemeClr val="tx2"/>
                </a:solidFill>
                <a:latin typeface="Garamond" pitchFamily="18" charset="0"/>
              </a:rPr>
              <a:t>Planificarea UC</a:t>
            </a:r>
            <a:r>
              <a:rPr lang="en-US" altLang="en-US" sz="3300" b="1" dirty="0">
                <a:solidFill>
                  <a:schemeClr val="tx2"/>
                </a:solidFill>
                <a:latin typeface="Garamond" pitchFamily="18" charset="0"/>
              </a:rPr>
              <a:t>P</a:t>
            </a:r>
            <a:r>
              <a:rPr lang="ro-RO" altLang="en-US" sz="3300" b="1" dirty="0">
                <a:solidFill>
                  <a:schemeClr val="tx2"/>
                </a:solidFill>
                <a:latin typeface="Garamond" pitchFamily="18" charset="0"/>
              </a:rPr>
              <a:t> – Round Robin</a:t>
            </a:r>
            <a:endParaRPr lang="en-US" altLang="en-US" sz="3300" b="1" dirty="0">
              <a:solidFill>
                <a:schemeClr val="tx2"/>
              </a:solidFill>
              <a:latin typeface="Garamond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300" b="1" dirty="0">
              <a:solidFill>
                <a:schemeClr val="tx2"/>
              </a:solidFill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9DD81D-BF7B-4C3F-A39A-51CDC180EA4A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600" dirty="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04800" y="1447800"/>
            <a:ext cx="58674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95288" indent="-3952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800100" indent="-177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E</a:t>
            </a:r>
            <a:r>
              <a:rPr lang="ro-RO" altLang="en-US" sz="1600" b="1">
                <a:latin typeface="Garamond" pitchFamily="18" charset="0"/>
              </a:rPr>
              <a:t>xemplu</a:t>
            </a:r>
            <a:r>
              <a:rPr lang="en-US" altLang="en-US" sz="1600" b="1" dirty="0">
                <a:latin typeface="Garamond" pitchFamily="18" charset="0"/>
              </a:rPr>
              <a:t>:</a:t>
            </a:r>
          </a:p>
          <a:p>
            <a:pPr lvl="1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 		Process  	</a:t>
            </a:r>
            <a:r>
              <a:rPr lang="ro-RO" altLang="en-US" sz="1600" b="1">
                <a:latin typeface="Garamond" pitchFamily="18" charset="0"/>
              </a:rPr>
              <a:t>	Timpul de</a:t>
            </a:r>
            <a:r>
              <a:rPr lang="en-US" altLang="en-US" sz="1600" b="1" dirty="0">
                <a:latin typeface="Garamond" pitchFamily="18" charset="0"/>
              </a:rPr>
              <a:t>		</a:t>
            </a:r>
            <a:r>
              <a:rPr lang="ro-RO" altLang="en-US" sz="1600" b="1">
                <a:latin typeface="Garamond" pitchFamily="18" charset="0"/>
              </a:rPr>
              <a:t>Timpul</a:t>
            </a:r>
            <a:r>
              <a:rPr lang="en-US" altLang="en-US" sz="1600" b="1" dirty="0">
                <a:latin typeface="Garamond" pitchFamily="18" charset="0"/>
              </a:rPr>
              <a:t> </a:t>
            </a:r>
          </a:p>
          <a:p>
            <a:pPr lvl="1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  			             	</a:t>
            </a:r>
            <a:r>
              <a:rPr lang="ro-RO" altLang="en-US" sz="1600" b="1">
                <a:latin typeface="Garamond" pitchFamily="18" charset="0"/>
              </a:rPr>
              <a:t>sosire</a:t>
            </a:r>
            <a:r>
              <a:rPr lang="en-US" altLang="en-US" sz="1600" b="1" dirty="0">
                <a:latin typeface="Garamond" pitchFamily="18" charset="0"/>
              </a:rPr>
              <a:t>		</a:t>
            </a:r>
            <a:r>
              <a:rPr lang="ro-RO" altLang="en-US" sz="1600" b="1">
                <a:latin typeface="Garamond" pitchFamily="18" charset="0"/>
              </a:rPr>
              <a:t>de serviciu</a:t>
            </a:r>
            <a:endParaRPr lang="en-US" altLang="en-US" sz="1600" b="1" dirty="0">
              <a:latin typeface="Garamond" pitchFamily="18" charset="0"/>
            </a:endParaRPr>
          </a:p>
          <a:p>
            <a:pPr lvl="1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 	    1 		    0 		      8</a:t>
            </a:r>
          </a:p>
          <a:p>
            <a:pPr lvl="1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	    2 		    1 		      4</a:t>
            </a:r>
          </a:p>
          <a:p>
            <a:pPr lvl="1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 	    3 		    2 		      9</a:t>
            </a:r>
          </a:p>
          <a:p>
            <a:pPr lvl="1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 	    4 		    3 		      5</a:t>
            </a:r>
            <a:endParaRPr lang="en-US" altLang="en-US" sz="1600" dirty="0">
              <a:latin typeface="Garamond" pitchFamily="18" charset="0"/>
            </a:endParaRP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609600" y="4191000"/>
            <a:ext cx="8229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 dirty="0">
              <a:latin typeface="Garamond" pitchFamily="18" charset="0"/>
            </a:endParaRPr>
          </a:p>
        </p:txBody>
      </p:sp>
      <p:sp>
        <p:nvSpPr>
          <p:cNvPr id="16389" name="Line 6"/>
          <p:cNvSpPr>
            <a:spLocks noChangeShapeType="1"/>
          </p:cNvSpPr>
          <p:nvPr/>
        </p:nvSpPr>
        <p:spPr bwMode="auto">
          <a:xfrm>
            <a:off x="6096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90" name="Line 7"/>
          <p:cNvSpPr>
            <a:spLocks noChangeShapeType="1"/>
          </p:cNvSpPr>
          <p:nvPr/>
        </p:nvSpPr>
        <p:spPr bwMode="auto">
          <a:xfrm>
            <a:off x="88392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91" name="Line 8"/>
          <p:cNvSpPr>
            <a:spLocks noChangeShapeType="1"/>
          </p:cNvSpPr>
          <p:nvPr/>
        </p:nvSpPr>
        <p:spPr bwMode="auto">
          <a:xfrm>
            <a:off x="25146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92" name="Line 9"/>
          <p:cNvSpPr>
            <a:spLocks noChangeShapeType="1"/>
          </p:cNvSpPr>
          <p:nvPr/>
        </p:nvSpPr>
        <p:spPr bwMode="auto">
          <a:xfrm>
            <a:off x="38100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93" name="Line 10"/>
          <p:cNvSpPr>
            <a:spLocks noChangeShapeType="1"/>
          </p:cNvSpPr>
          <p:nvPr/>
        </p:nvSpPr>
        <p:spPr bwMode="auto">
          <a:xfrm>
            <a:off x="51054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94" name="Text Box 11"/>
          <p:cNvSpPr txBox="1">
            <a:spLocks noChangeArrowheads="1"/>
          </p:cNvSpPr>
          <p:nvPr/>
        </p:nvSpPr>
        <p:spPr bwMode="auto">
          <a:xfrm>
            <a:off x="457200" y="5037138"/>
            <a:ext cx="268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0</a:t>
            </a:r>
          </a:p>
        </p:txBody>
      </p:sp>
      <p:sp>
        <p:nvSpPr>
          <p:cNvPr id="16395" name="Text Box 12"/>
          <p:cNvSpPr txBox="1">
            <a:spLocks noChangeArrowheads="1"/>
          </p:cNvSpPr>
          <p:nvPr/>
        </p:nvSpPr>
        <p:spPr bwMode="auto">
          <a:xfrm>
            <a:off x="2362200" y="5037138"/>
            <a:ext cx="268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8</a:t>
            </a:r>
          </a:p>
        </p:txBody>
      </p:sp>
      <p:sp>
        <p:nvSpPr>
          <p:cNvPr id="16396" name="Text Box 13"/>
          <p:cNvSpPr txBox="1">
            <a:spLocks noChangeArrowheads="1"/>
          </p:cNvSpPr>
          <p:nvPr/>
        </p:nvSpPr>
        <p:spPr bwMode="auto">
          <a:xfrm>
            <a:off x="3657600" y="5037138"/>
            <a:ext cx="3381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12</a:t>
            </a:r>
          </a:p>
        </p:txBody>
      </p:sp>
      <p:sp>
        <p:nvSpPr>
          <p:cNvPr id="16397" name="Text Box 14"/>
          <p:cNvSpPr txBox="1">
            <a:spLocks noChangeArrowheads="1"/>
          </p:cNvSpPr>
          <p:nvPr/>
        </p:nvSpPr>
        <p:spPr bwMode="auto">
          <a:xfrm>
            <a:off x="4876800" y="5037138"/>
            <a:ext cx="3381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16</a:t>
            </a:r>
          </a:p>
        </p:txBody>
      </p:sp>
      <p:sp>
        <p:nvSpPr>
          <p:cNvPr id="16398" name="Text Box 15"/>
          <p:cNvSpPr txBox="1">
            <a:spLocks noChangeArrowheads="1"/>
          </p:cNvSpPr>
          <p:nvPr/>
        </p:nvSpPr>
        <p:spPr bwMode="auto">
          <a:xfrm>
            <a:off x="8686800" y="5037138"/>
            <a:ext cx="352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26</a:t>
            </a:r>
          </a:p>
        </p:txBody>
      </p:sp>
      <p:sp>
        <p:nvSpPr>
          <p:cNvPr id="16399" name="Text Box 16"/>
          <p:cNvSpPr txBox="1">
            <a:spLocks noChangeArrowheads="1"/>
          </p:cNvSpPr>
          <p:nvPr/>
        </p:nvSpPr>
        <p:spPr bwMode="auto">
          <a:xfrm>
            <a:off x="17526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P2</a:t>
            </a:r>
          </a:p>
        </p:txBody>
      </p:sp>
      <p:sp>
        <p:nvSpPr>
          <p:cNvPr id="16400" name="Text Box 17"/>
          <p:cNvSpPr txBox="1">
            <a:spLocks noChangeArrowheads="1"/>
          </p:cNvSpPr>
          <p:nvPr/>
        </p:nvSpPr>
        <p:spPr bwMode="auto">
          <a:xfrm>
            <a:off x="28194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P3</a:t>
            </a:r>
          </a:p>
        </p:txBody>
      </p:sp>
      <p:sp>
        <p:nvSpPr>
          <p:cNvPr id="16401" name="Text Box 18"/>
          <p:cNvSpPr txBox="1">
            <a:spLocks noChangeArrowheads="1"/>
          </p:cNvSpPr>
          <p:nvPr/>
        </p:nvSpPr>
        <p:spPr bwMode="auto">
          <a:xfrm>
            <a:off x="42672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P4</a:t>
            </a:r>
          </a:p>
        </p:txBody>
      </p:sp>
      <p:sp>
        <p:nvSpPr>
          <p:cNvPr id="16402" name="Text Box 19"/>
          <p:cNvSpPr txBox="1">
            <a:spLocks noChangeArrowheads="1"/>
          </p:cNvSpPr>
          <p:nvPr/>
        </p:nvSpPr>
        <p:spPr bwMode="auto">
          <a:xfrm>
            <a:off x="5562600" y="4354513"/>
            <a:ext cx="390525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P1</a:t>
            </a:r>
          </a:p>
        </p:txBody>
      </p:sp>
      <p:sp>
        <p:nvSpPr>
          <p:cNvPr id="16403" name="Text Box 20"/>
          <p:cNvSpPr txBox="1">
            <a:spLocks noChangeArrowheads="1"/>
          </p:cNvSpPr>
          <p:nvPr/>
        </p:nvSpPr>
        <p:spPr bwMode="auto">
          <a:xfrm>
            <a:off x="517525" y="3630613"/>
            <a:ext cx="4244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Garamond" pitchFamily="18" charset="0"/>
              </a:rPr>
              <a:t>Round Robin, </a:t>
            </a:r>
            <a:r>
              <a:rPr lang="ro-RO" altLang="en-US" sz="1800" b="1" dirty="0">
                <a:latin typeface="Garamond" pitchFamily="18" charset="0"/>
              </a:rPr>
              <a:t>c</a:t>
            </a:r>
            <a:r>
              <a:rPr lang="en-US" altLang="en-US" sz="1800" b="1" dirty="0">
                <a:latin typeface="Garamond" pitchFamily="18" charset="0"/>
              </a:rPr>
              <a:t>uantum = 4, </a:t>
            </a:r>
            <a:r>
              <a:rPr lang="ro-RO" altLang="en-US" sz="1800" b="1" dirty="0">
                <a:latin typeface="Garamond" pitchFamily="18" charset="0"/>
              </a:rPr>
              <a:t>fără priorităţi</a:t>
            </a:r>
            <a:endParaRPr lang="en-US" altLang="en-US" sz="1800" b="1" dirty="0">
              <a:latin typeface="Garamond" pitchFamily="18" charset="0"/>
            </a:endParaRPr>
          </a:p>
        </p:txBody>
      </p:sp>
      <p:sp>
        <p:nvSpPr>
          <p:cNvPr id="16404" name="Text Box 21"/>
          <p:cNvSpPr txBox="1">
            <a:spLocks noChangeArrowheads="1"/>
          </p:cNvSpPr>
          <p:nvPr/>
        </p:nvSpPr>
        <p:spPr bwMode="auto">
          <a:xfrm>
            <a:off x="345989" y="5707062"/>
            <a:ext cx="87439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o-RO" altLang="en-US" sz="2000" b="1" dirty="0">
                <a:latin typeface="Garamond" pitchFamily="18" charset="0"/>
              </a:rPr>
              <a:t>Timpul mediu de rezidență</a:t>
            </a:r>
            <a:r>
              <a:rPr lang="en-US" altLang="en-US" sz="2000" b="1" dirty="0">
                <a:latin typeface="Garamond" pitchFamily="18" charset="0"/>
              </a:rPr>
              <a:t>= ( (20-0) + (8-1) + (26-2) + (25-3) )/4 = 74/4 = 18.5</a:t>
            </a:r>
          </a:p>
        </p:txBody>
      </p:sp>
      <p:sp>
        <p:nvSpPr>
          <p:cNvPr id="16405" name="Text Box 22"/>
          <p:cNvSpPr txBox="1">
            <a:spLocks noChangeArrowheads="1"/>
          </p:cNvSpPr>
          <p:nvPr/>
        </p:nvSpPr>
        <p:spPr bwMode="auto">
          <a:xfrm>
            <a:off x="685800" y="4354513"/>
            <a:ext cx="390525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P1</a:t>
            </a:r>
          </a:p>
        </p:txBody>
      </p:sp>
      <p:sp>
        <p:nvSpPr>
          <p:cNvPr id="16406" name="Line 23"/>
          <p:cNvSpPr>
            <a:spLocks noChangeShapeType="1"/>
          </p:cNvSpPr>
          <p:nvPr/>
        </p:nvSpPr>
        <p:spPr bwMode="auto">
          <a:xfrm>
            <a:off x="14478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407" name="Text Box 24"/>
          <p:cNvSpPr txBox="1">
            <a:spLocks noChangeArrowheads="1"/>
          </p:cNvSpPr>
          <p:nvPr/>
        </p:nvSpPr>
        <p:spPr bwMode="auto">
          <a:xfrm>
            <a:off x="1295400" y="5037138"/>
            <a:ext cx="268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4</a:t>
            </a:r>
          </a:p>
        </p:txBody>
      </p:sp>
      <p:sp>
        <p:nvSpPr>
          <p:cNvPr id="16408" name="Text Box 25"/>
          <p:cNvSpPr txBox="1">
            <a:spLocks noChangeArrowheads="1"/>
          </p:cNvSpPr>
          <p:nvPr/>
        </p:nvSpPr>
        <p:spPr bwMode="auto">
          <a:xfrm>
            <a:off x="66294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P3</a:t>
            </a:r>
          </a:p>
        </p:txBody>
      </p:sp>
      <p:sp>
        <p:nvSpPr>
          <p:cNvPr id="16409" name="Text Box 26"/>
          <p:cNvSpPr txBox="1">
            <a:spLocks noChangeArrowheads="1"/>
          </p:cNvSpPr>
          <p:nvPr/>
        </p:nvSpPr>
        <p:spPr bwMode="auto">
          <a:xfrm>
            <a:off x="74676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P4</a:t>
            </a:r>
          </a:p>
        </p:txBody>
      </p:sp>
      <p:sp>
        <p:nvSpPr>
          <p:cNvPr id="16410" name="Line 27"/>
          <p:cNvSpPr>
            <a:spLocks noChangeShapeType="1"/>
          </p:cNvSpPr>
          <p:nvPr/>
        </p:nvSpPr>
        <p:spPr bwMode="auto">
          <a:xfrm>
            <a:off x="63246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411" name="Text Box 28"/>
          <p:cNvSpPr txBox="1">
            <a:spLocks noChangeArrowheads="1"/>
          </p:cNvSpPr>
          <p:nvPr/>
        </p:nvSpPr>
        <p:spPr bwMode="auto">
          <a:xfrm>
            <a:off x="6096000" y="5037138"/>
            <a:ext cx="352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20</a:t>
            </a:r>
          </a:p>
        </p:txBody>
      </p:sp>
      <p:sp>
        <p:nvSpPr>
          <p:cNvPr id="16412" name="Line 29"/>
          <p:cNvSpPr>
            <a:spLocks noChangeShapeType="1"/>
          </p:cNvSpPr>
          <p:nvPr/>
        </p:nvSpPr>
        <p:spPr bwMode="auto">
          <a:xfrm>
            <a:off x="73152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413" name="Text Box 30"/>
          <p:cNvSpPr txBox="1">
            <a:spLocks noChangeArrowheads="1"/>
          </p:cNvSpPr>
          <p:nvPr/>
        </p:nvSpPr>
        <p:spPr bwMode="auto">
          <a:xfrm>
            <a:off x="7086600" y="5037138"/>
            <a:ext cx="352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24</a:t>
            </a:r>
          </a:p>
        </p:txBody>
      </p:sp>
      <p:sp>
        <p:nvSpPr>
          <p:cNvPr id="16414" name="Text Box 31"/>
          <p:cNvSpPr txBox="1">
            <a:spLocks noChangeArrowheads="1"/>
          </p:cNvSpPr>
          <p:nvPr/>
        </p:nvSpPr>
        <p:spPr bwMode="auto">
          <a:xfrm>
            <a:off x="7924800" y="5037138"/>
            <a:ext cx="352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25</a:t>
            </a:r>
          </a:p>
        </p:txBody>
      </p:sp>
      <p:sp>
        <p:nvSpPr>
          <p:cNvPr id="16415" name="Text Box 32"/>
          <p:cNvSpPr txBox="1">
            <a:spLocks noChangeArrowheads="1"/>
          </p:cNvSpPr>
          <p:nvPr/>
        </p:nvSpPr>
        <p:spPr bwMode="auto">
          <a:xfrm>
            <a:off x="83058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P3</a:t>
            </a:r>
          </a:p>
        </p:txBody>
      </p:sp>
      <p:sp>
        <p:nvSpPr>
          <p:cNvPr id="16416" name="Line 33"/>
          <p:cNvSpPr>
            <a:spLocks noChangeShapeType="1"/>
          </p:cNvSpPr>
          <p:nvPr/>
        </p:nvSpPr>
        <p:spPr bwMode="auto">
          <a:xfrm>
            <a:off x="80772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417" name="Rectangle 39"/>
          <p:cNvSpPr>
            <a:spLocks noGrp="1" noChangeArrowheads="1"/>
          </p:cNvSpPr>
          <p:nvPr>
            <p:ph type="ctrTitle"/>
          </p:nvPr>
        </p:nvSpPr>
        <p:spPr>
          <a:xfrm>
            <a:off x="680698" y="228600"/>
            <a:ext cx="7827508" cy="914400"/>
          </a:xfrm>
          <a:noFill/>
        </p:spPr>
        <p:txBody>
          <a:bodyPr/>
          <a:lstStyle/>
          <a:p>
            <a:r>
              <a:rPr lang="ro-RO" altLang="en-US" sz="3300" b="1" dirty="0">
                <a:latin typeface="Garamond" pitchFamily="18" charset="0"/>
              </a:rPr>
              <a:t>Exemplu de planificare Round Robin</a:t>
            </a:r>
            <a:endParaRPr lang="en-US" altLang="en-US" sz="3300" b="1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A87946-A1D9-4F66-9799-45C9F7D2B59B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600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5800" cy="2286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buFontTx/>
              <a:buNone/>
            </a:pPr>
            <a:r>
              <a:rPr lang="ro-RO" altLang="en-US" sz="2400" b="1" dirty="0">
                <a:solidFill>
                  <a:schemeClr val="accent2"/>
                </a:solidFill>
                <a:latin typeface="Garamond" pitchFamily="18" charset="0"/>
              </a:rPr>
              <a:t>Cozi multi nivel</a:t>
            </a:r>
            <a:endParaRPr lang="en-US" altLang="en-US" sz="2400" b="1" dirty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Symbol" pitchFamily="18" charset="2"/>
              <a:buChar char="·"/>
            </a:pPr>
            <a:r>
              <a:rPr lang="ro-RO" altLang="en-US" sz="2200" dirty="0">
                <a:latin typeface="Garamond" pitchFamily="18" charset="0"/>
              </a:rPr>
              <a:t>Fiecare coadă are propriul algoritm de planificare</a:t>
            </a:r>
            <a:endParaRPr lang="en-US" altLang="en-US" sz="2200" dirty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Symbol" pitchFamily="18" charset="2"/>
              <a:buChar char="·"/>
            </a:pPr>
            <a:r>
              <a:rPr lang="ro-RO" altLang="en-US" sz="2200" dirty="0">
                <a:latin typeface="Garamond" pitchFamily="18" charset="0"/>
              </a:rPr>
              <a:t>Alt algoritm </a:t>
            </a:r>
            <a:r>
              <a:rPr lang="en-US" altLang="en-US" sz="2200" dirty="0">
                <a:latin typeface="Garamond" pitchFamily="18" charset="0"/>
              </a:rPr>
              <a:t>(</a:t>
            </a:r>
            <a:r>
              <a:rPr lang="ro-RO" altLang="en-US" sz="2200" dirty="0">
                <a:latin typeface="Garamond" pitchFamily="18" charset="0"/>
              </a:rPr>
              <a:t>de regulă bazat pe priorităţi</a:t>
            </a:r>
            <a:r>
              <a:rPr lang="en-US" altLang="en-US" sz="2200" dirty="0">
                <a:latin typeface="Garamond" pitchFamily="18" charset="0"/>
              </a:rPr>
              <a:t>) </a:t>
            </a:r>
            <a:r>
              <a:rPr lang="ro-RO" altLang="en-US" sz="2200" dirty="0">
                <a:latin typeface="Garamond" pitchFamily="18" charset="0"/>
              </a:rPr>
              <a:t>asigură arbitrajul între cozi</a:t>
            </a:r>
            <a:endParaRPr lang="en-US" altLang="en-US" sz="2200" dirty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Symbol" pitchFamily="18" charset="2"/>
              <a:buChar char="·"/>
            </a:pPr>
            <a:r>
              <a:rPr lang="ro-RO" altLang="en-US" sz="2200" dirty="0">
                <a:latin typeface="Garamond" pitchFamily="18" charset="0"/>
              </a:rPr>
              <a:t>Se poate utiliza un</a:t>
            </a:r>
            <a:r>
              <a:rPr lang="en-US" altLang="en-US" sz="2200" dirty="0">
                <a:latin typeface="Garamond" pitchFamily="18" charset="0"/>
              </a:rPr>
              <a:t> feedback </a:t>
            </a:r>
            <a:r>
              <a:rPr lang="ro-RO" altLang="en-US" sz="2200" dirty="0">
                <a:latin typeface="Garamond" pitchFamily="18" charset="0"/>
              </a:rPr>
              <a:t>pentru a schimba coada</a:t>
            </a:r>
            <a:endParaRPr lang="en-US" altLang="en-US" sz="2200" dirty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Symbol" pitchFamily="18" charset="2"/>
              <a:buChar char="·"/>
            </a:pPr>
            <a:r>
              <a:rPr lang="en-US" altLang="en-US" sz="2200" dirty="0">
                <a:latin typeface="Garamond" pitchFamily="18" charset="0"/>
              </a:rPr>
              <a:t>Metod</a:t>
            </a:r>
            <a:r>
              <a:rPr lang="ro-RO" altLang="en-US" sz="2200" dirty="0">
                <a:latin typeface="Garamond" pitchFamily="18" charset="0"/>
              </a:rPr>
              <a:t>ă</a:t>
            </a:r>
            <a:r>
              <a:rPr lang="en-US" altLang="en-US" sz="2200" dirty="0">
                <a:latin typeface="Garamond" pitchFamily="18" charset="0"/>
              </a:rPr>
              <a:t> complex</a:t>
            </a:r>
            <a:r>
              <a:rPr lang="ro-RO" altLang="en-US" sz="2200" dirty="0">
                <a:latin typeface="Garamond" pitchFamily="18" charset="0"/>
              </a:rPr>
              <a:t>ă, dar flexibilă</a:t>
            </a:r>
            <a:endParaRPr lang="en-US" altLang="en-US" sz="2200" dirty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Symbol" pitchFamily="18" charset="2"/>
              <a:buChar char="·"/>
            </a:pPr>
            <a:r>
              <a:rPr lang="ro-RO" altLang="en-US" sz="2200" dirty="0">
                <a:latin typeface="Garamond" pitchFamily="18" charset="0"/>
              </a:rPr>
              <a:t>Astfel, se pot separa procesele de sistem</a:t>
            </a:r>
            <a:r>
              <a:rPr lang="en-US" altLang="en-US" sz="2200" dirty="0">
                <a:latin typeface="Garamond" pitchFamily="18" charset="0"/>
              </a:rPr>
              <a:t>,</a:t>
            </a:r>
            <a:r>
              <a:rPr lang="ro-RO" altLang="en-US" sz="2200" dirty="0">
                <a:latin typeface="Garamond" pitchFamily="18" charset="0"/>
              </a:rPr>
              <a:t> cele</a:t>
            </a:r>
            <a:r>
              <a:rPr lang="en-US" altLang="en-US" sz="2200" dirty="0">
                <a:latin typeface="Garamond" pitchFamily="18" charset="0"/>
              </a:rPr>
              <a:t> interactive, batch, favor</a:t>
            </a:r>
            <a:r>
              <a:rPr lang="ro-RO" altLang="en-US" sz="2200" dirty="0">
                <a:latin typeface="Garamond" pitchFamily="18" charset="0"/>
              </a:rPr>
              <a:t>izate sau nefavorizate</a:t>
            </a:r>
            <a:endParaRPr lang="en-US" altLang="en-US" sz="2200" dirty="0">
              <a:latin typeface="Garamond" pitchFamily="18" charset="0"/>
            </a:endParaRPr>
          </a:p>
        </p:txBody>
      </p:sp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" t="8675" r="571" b="9201"/>
          <a:stretch>
            <a:fillRect/>
          </a:stretch>
        </p:blipFill>
        <p:spPr bwMode="auto">
          <a:xfrm>
            <a:off x="1447800" y="3868737"/>
            <a:ext cx="6330950" cy="260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533400" y="304800"/>
            <a:ext cx="7931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o-RO" altLang="en-US" sz="3300" b="1" dirty="0">
                <a:solidFill>
                  <a:schemeClr val="tx2"/>
                </a:solidFill>
                <a:latin typeface="Garamond" pitchFamily="18" charset="0"/>
              </a:rPr>
              <a:t>Planificarea UC</a:t>
            </a:r>
            <a:r>
              <a:rPr lang="en-US" altLang="en-US" sz="3300" b="1" dirty="0">
                <a:solidFill>
                  <a:schemeClr val="tx2"/>
                </a:solidFill>
                <a:latin typeface="Garamond" pitchFamily="18" charset="0"/>
              </a:rPr>
              <a:t>P</a:t>
            </a:r>
            <a:r>
              <a:rPr lang="ro-RO" altLang="en-US" sz="3300" b="1" dirty="0">
                <a:solidFill>
                  <a:schemeClr val="tx2"/>
                </a:solidFill>
                <a:latin typeface="Garamond" pitchFamily="18" charset="0"/>
              </a:rPr>
              <a:t> – cozi de priorități</a:t>
            </a:r>
            <a:endParaRPr lang="en-US" altLang="en-US" sz="3300" b="1" dirty="0">
              <a:solidFill>
                <a:schemeClr val="tx2"/>
              </a:solidFill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C0D92D-A0E8-46DC-B009-D7684EC980C0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600" dirty="0"/>
          </a:p>
        </p:txBody>
      </p:sp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" t="22844" r="739" b="22809"/>
          <a:stretch>
            <a:fillRect/>
          </a:stretch>
        </p:blipFill>
        <p:spPr bwMode="auto">
          <a:xfrm>
            <a:off x="646113" y="2482850"/>
            <a:ext cx="8001000" cy="330835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533400" y="304800"/>
            <a:ext cx="7924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o-RO" altLang="en-US" sz="3300" b="1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Exemplu de priorități - Windows</a:t>
            </a:r>
            <a:endParaRPr lang="en-US" altLang="en-US" sz="3300" b="1" dirty="0">
              <a:solidFill>
                <a:schemeClr val="tx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581400" y="1981200"/>
            <a:ext cx="4343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  <a:defRPr/>
            </a:pPr>
            <a:r>
              <a:rPr lang="ro-RO" altLang="en-US" sz="2000" b="1" kern="0" dirty="0">
                <a:solidFill>
                  <a:schemeClr val="accent2"/>
                </a:solidFill>
                <a:latin typeface="Garamond" pitchFamily="18" charset="0"/>
              </a:rPr>
              <a:t>Clasa</a:t>
            </a:r>
            <a:r>
              <a:rPr lang="en-US" altLang="en-US" sz="2000" b="1" kern="0" dirty="0">
                <a:solidFill>
                  <a:schemeClr val="accent2"/>
                </a:solidFill>
                <a:latin typeface="Garamond" pitchFamily="18" charset="0"/>
              </a:rPr>
              <a:t> de p</a:t>
            </a:r>
            <a:r>
              <a:rPr lang="ro-RO" altLang="en-US" sz="2000" b="1" kern="0" dirty="0">
                <a:solidFill>
                  <a:schemeClr val="accent2"/>
                </a:solidFill>
                <a:latin typeface="Garamond" pitchFamily="18" charset="0"/>
              </a:rPr>
              <a:t>riorităţi </a:t>
            </a:r>
            <a:r>
              <a:rPr lang="en-US" altLang="en-US" sz="2000" b="1" kern="0" dirty="0">
                <a:solidFill>
                  <a:schemeClr val="accent2"/>
                </a:solidFill>
                <a:latin typeface="Garamond" pitchFamily="18" charset="0"/>
              </a:rPr>
              <a:t>a</a:t>
            </a:r>
            <a:r>
              <a:rPr lang="ro-RO" altLang="en-US" sz="2000" b="1" kern="0" dirty="0">
                <a:solidFill>
                  <a:schemeClr val="accent2"/>
                </a:solidFill>
                <a:latin typeface="Garamond" pitchFamily="18" charset="0"/>
              </a:rPr>
              <a:t>le</a:t>
            </a:r>
            <a:r>
              <a:rPr lang="en-US" altLang="en-US" sz="2000" b="1" kern="0" dirty="0">
                <a:solidFill>
                  <a:schemeClr val="accent2"/>
                </a:solidFill>
                <a:latin typeface="Garamond" pitchFamily="18" charset="0"/>
              </a:rPr>
              <a:t> </a:t>
            </a:r>
            <a:r>
              <a:rPr lang="ro-RO" altLang="en-US" sz="2000" b="1" kern="0" dirty="0">
                <a:solidFill>
                  <a:schemeClr val="accent2"/>
                </a:solidFill>
                <a:latin typeface="Garamond" pitchFamily="18" charset="0"/>
              </a:rPr>
              <a:t>proceselor</a:t>
            </a:r>
            <a:endParaRPr lang="ro-RO" altLang="en-US" sz="2000" b="1" kern="0" dirty="0">
              <a:latin typeface="Garamond" pitchFamily="18" charset="0"/>
            </a:endParaRPr>
          </a:p>
          <a:p>
            <a:pPr>
              <a:buFontTx/>
              <a:buNone/>
              <a:defRPr/>
            </a:pPr>
            <a:endParaRPr lang="en-US" altLang="en-US" sz="2000" b="1" kern="0" dirty="0">
              <a:latin typeface="Garamond" pitchFamily="18" charset="0"/>
            </a:endParaRPr>
          </a:p>
          <a:p>
            <a:pPr>
              <a:buFont typeface="Symbol" pitchFamily="18" charset="2"/>
              <a:buChar char="·"/>
              <a:defRPr/>
            </a:pPr>
            <a:endParaRPr lang="en-US" altLang="en-US" sz="2000" b="1" kern="0" dirty="0">
              <a:latin typeface="Garamond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81000" y="5867400"/>
            <a:ext cx="4343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  <a:defRPr/>
            </a:pPr>
            <a:r>
              <a:rPr lang="ro-RO" altLang="en-US" sz="2000" b="1" kern="0" dirty="0">
                <a:solidFill>
                  <a:schemeClr val="accent2"/>
                </a:solidFill>
                <a:latin typeface="Garamond" pitchFamily="18" charset="0"/>
              </a:rPr>
              <a:t>Nivelul de prioritate al thread-urilor</a:t>
            </a:r>
            <a:endParaRPr lang="ro-RO" altLang="en-US" sz="2000" b="1" kern="0" dirty="0">
              <a:latin typeface="Garamond" pitchFamily="18" charset="0"/>
            </a:endParaRPr>
          </a:p>
          <a:p>
            <a:pPr>
              <a:buFontTx/>
              <a:buNone/>
              <a:defRPr/>
            </a:pPr>
            <a:endParaRPr lang="en-US" altLang="en-US" sz="2000" b="1" kern="0" dirty="0">
              <a:latin typeface="Garamond" pitchFamily="18" charset="0"/>
            </a:endParaRPr>
          </a:p>
          <a:p>
            <a:pPr>
              <a:buFont typeface="Symbol" pitchFamily="18" charset="2"/>
              <a:buChar char="·"/>
              <a:defRPr/>
            </a:pPr>
            <a:endParaRPr lang="en-US" altLang="en-US" sz="2000" b="1" kern="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734" y="1317764"/>
            <a:ext cx="84216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https://learn.microsoft.com/windows/win32/procthread/scheduling-priorities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56C1EB-B1D6-4DC8-9C36-FAEE5356C0A4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600" dirty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305800" cy="3429000"/>
          </a:xfrm>
        </p:spPr>
        <p:txBody>
          <a:bodyPr/>
          <a:lstStyle/>
          <a:p>
            <a:pPr>
              <a:buFontTx/>
              <a:buNone/>
            </a:pPr>
            <a:r>
              <a:rPr lang="ro-RO" altLang="en-US" sz="2400" b="1" dirty="0">
                <a:solidFill>
                  <a:schemeClr val="accent2"/>
                </a:solidFill>
                <a:latin typeface="Garamond" pitchFamily="18" charset="0"/>
              </a:rPr>
              <a:t>	Planificarea în cazul multi-procesor</a:t>
            </a:r>
            <a:r>
              <a:rPr lang="en-US" altLang="en-US" sz="2400" b="1" dirty="0">
                <a:solidFill>
                  <a:schemeClr val="accent2"/>
                </a:solidFill>
                <a:latin typeface="Garamond" pitchFamily="18" charset="0"/>
              </a:rPr>
              <a:t>:</a:t>
            </a:r>
            <a:endParaRPr lang="en-US" altLang="en-US" sz="2400" b="1" dirty="0">
              <a:latin typeface="Garamond" pitchFamily="18" charset="0"/>
            </a:endParaRPr>
          </a:p>
          <a:p>
            <a:endParaRPr lang="en-US" altLang="en-US" sz="2400" dirty="0">
              <a:latin typeface="Garamond" pitchFamily="18" charset="0"/>
            </a:endParaRPr>
          </a:p>
          <a:p>
            <a:pPr lvl="1">
              <a:buFont typeface="Symbol" pitchFamily="18" charset="2"/>
              <a:buChar char="·"/>
            </a:pPr>
            <a:r>
              <a:rPr lang="ro-RO" altLang="en-US" sz="2400" dirty="0">
                <a:latin typeface="Garamond" pitchFamily="18" charset="0"/>
              </a:rPr>
              <a:t>Reguli diferite pentru procesoare identice sau nu</a:t>
            </a:r>
            <a:endParaRPr lang="en-US" altLang="en-US" sz="2400" dirty="0">
              <a:latin typeface="Garamond" pitchFamily="18" charset="0"/>
            </a:endParaRPr>
          </a:p>
          <a:p>
            <a:pPr lvl="1">
              <a:buFont typeface="Symbol" pitchFamily="18" charset="2"/>
              <a:buChar char="·"/>
            </a:pPr>
            <a:r>
              <a:rPr lang="ro-RO" altLang="en-US" sz="2400" dirty="0">
                <a:latin typeface="Garamond" pitchFamily="18" charset="0"/>
              </a:rPr>
              <a:t>Se utilizează balansarea încărcării în distri</a:t>
            </a:r>
            <a:r>
              <a:rPr lang="en-US" altLang="en-US" sz="2400" dirty="0">
                <a:latin typeface="Garamond" pitchFamily="18" charset="0"/>
              </a:rPr>
              <a:t>b</a:t>
            </a:r>
            <a:r>
              <a:rPr lang="ro-RO" altLang="en-US" sz="2400" dirty="0">
                <a:latin typeface="Garamond" pitchFamily="18" charset="0"/>
              </a:rPr>
              <a:t>uirea </a:t>
            </a:r>
            <a:r>
              <a:rPr lang="en-US" altLang="en-US" sz="2400" dirty="0">
                <a:latin typeface="Garamond" pitchFamily="18" charset="0"/>
              </a:rPr>
              <a:t>job-urilor,</a:t>
            </a:r>
            <a:r>
              <a:rPr lang="ro-RO" altLang="en-US" sz="2400" dirty="0">
                <a:latin typeface="Garamond" pitchFamily="18" charset="0"/>
              </a:rPr>
              <a:t> a.î.</a:t>
            </a:r>
            <a:r>
              <a:rPr lang="en-US" altLang="en-US" sz="2400" dirty="0">
                <a:latin typeface="Garamond" pitchFamily="18" charset="0"/>
              </a:rPr>
              <a:t> </a:t>
            </a:r>
            <a:r>
              <a:rPr lang="ro-RO" altLang="en-US" sz="2400" dirty="0">
                <a:latin typeface="Garamond" pitchFamily="18" charset="0"/>
              </a:rPr>
              <a:t>toate procesoarele să aibă aceeaşi cantitate de procesat</a:t>
            </a:r>
            <a:endParaRPr lang="en-US" altLang="en-US" sz="2400" dirty="0">
              <a:latin typeface="Garamond" pitchFamily="18" charset="0"/>
            </a:endParaRPr>
          </a:p>
          <a:p>
            <a:pPr lvl="1">
              <a:buFont typeface="Symbol" pitchFamily="18" charset="2"/>
              <a:buChar char="·"/>
            </a:pPr>
            <a:r>
              <a:rPr lang="ro-RO" altLang="en-US" sz="2400" dirty="0">
                <a:latin typeface="Garamond" pitchFamily="18" charset="0"/>
              </a:rPr>
              <a:t>Fiecare procesor face planificarea prin alegerea proceselor dintr-o coadă obişnuită de procese gata de execuţie </a:t>
            </a:r>
            <a:r>
              <a:rPr lang="en-US" altLang="en-US" sz="2400" dirty="0">
                <a:latin typeface="Garamond" pitchFamily="18" charset="0"/>
              </a:rPr>
              <a:t>(</a:t>
            </a:r>
            <a:r>
              <a:rPr lang="ro-RO" altLang="en-US" sz="2400" dirty="0">
                <a:latin typeface="Garamond" pitchFamily="18" charset="0"/>
              </a:rPr>
              <a:t>maşini pereche</a:t>
            </a:r>
            <a:r>
              <a:rPr lang="en-US" altLang="en-US" sz="2400" dirty="0">
                <a:latin typeface="Garamond" pitchFamily="18" charset="0"/>
              </a:rPr>
              <a:t>) </a:t>
            </a:r>
            <a:r>
              <a:rPr lang="ro-RO" altLang="en-US" sz="2400" dirty="0">
                <a:latin typeface="Garamond" pitchFamily="18" charset="0"/>
              </a:rPr>
              <a:t>SAU</a:t>
            </a:r>
            <a:r>
              <a:rPr lang="en-US" altLang="en-US" sz="2400" dirty="0">
                <a:latin typeface="Garamond" pitchFamily="18" charset="0"/>
              </a:rPr>
              <a:t> </a:t>
            </a:r>
            <a:r>
              <a:rPr lang="ro-RO" altLang="en-US" sz="2400" dirty="0">
                <a:latin typeface="Garamond" pitchFamily="18" charset="0"/>
              </a:rPr>
              <a:t>se poate utiliza un model master/slave</a:t>
            </a:r>
            <a:endParaRPr lang="en-US" altLang="en-US" sz="2000" dirty="0">
              <a:latin typeface="Garamond" pitchFamily="18" charset="0"/>
            </a:endParaRPr>
          </a:p>
          <a:p>
            <a:endParaRPr lang="en-US" altLang="en-US" sz="2400" dirty="0">
              <a:latin typeface="Garamond" pitchFamily="18" charset="0"/>
            </a:endParaRPr>
          </a:p>
        </p:txBody>
      </p:sp>
      <p:sp>
        <p:nvSpPr>
          <p:cNvPr id="19460" name="Rectangle 7"/>
          <p:cNvSpPr>
            <a:spLocks noChangeArrowheads="1"/>
          </p:cNvSpPr>
          <p:nvPr/>
        </p:nvSpPr>
        <p:spPr bwMode="auto">
          <a:xfrm>
            <a:off x="533400" y="304800"/>
            <a:ext cx="7924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o-RO" altLang="en-US" sz="3300" b="1" dirty="0">
                <a:solidFill>
                  <a:schemeClr val="tx2"/>
                </a:solidFill>
                <a:latin typeface="Garamond" pitchFamily="18" charset="0"/>
              </a:rPr>
              <a:t>Planificarea multi-procesor</a:t>
            </a:r>
            <a:endParaRPr lang="en-US" altLang="en-US" sz="3300" b="1" dirty="0">
              <a:solidFill>
                <a:schemeClr val="tx2"/>
              </a:solidFill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E4B1650-8286-4D5E-9447-C28264CDC64D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600" dirty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305800" cy="44958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Wikipedia despre p</a:t>
            </a:r>
            <a:r>
              <a:rPr lang="ro-RO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lanificarea </a:t>
            </a:r>
            <a:r>
              <a:rPr lang="en-US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UCP:</a:t>
            </a:r>
          </a:p>
          <a:p>
            <a:pPr>
              <a:defRPr/>
            </a:pPr>
            <a:r>
              <a:rPr lang="en-US" altLang="en-US" sz="2200" dirty="0">
                <a:latin typeface="Cambria" panose="02040503050406030204" pitchFamily="18" charset="0"/>
                <a:ea typeface="Cambria" panose="02040503050406030204" pitchFamily="18" charset="0"/>
              </a:rPr>
              <a:t>http://en.wikipedia.org/wiki/Scheduling_(computing)</a:t>
            </a:r>
          </a:p>
          <a:p>
            <a:pPr>
              <a:defRPr/>
            </a:pPr>
            <a:endParaRPr lang="en-US" alt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Procese, </a:t>
            </a:r>
            <a:r>
              <a:rPr lang="ro-RO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en-US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hread-uri</a:t>
            </a:r>
            <a:r>
              <a:rPr lang="ro-RO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j</a:t>
            </a:r>
            <a:r>
              <a:rPr lang="en-US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ob</a:t>
            </a:r>
            <a:r>
              <a:rPr lang="ro-RO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-uri și quantum</a:t>
            </a:r>
            <a:r>
              <a:rPr lang="en-US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o-RO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î</a:t>
            </a:r>
            <a:r>
              <a:rPr lang="en-US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ro-RO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Windows</a:t>
            </a:r>
            <a:r>
              <a:rPr lang="en-US" altLang="en-US" sz="2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altLang="en-US" sz="220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defRPr/>
            </a:pPr>
            <a:r>
              <a:rPr lang="en-US" altLang="en-US" sz="2200" dirty="0">
                <a:latin typeface="Cambria" panose="02040503050406030204" pitchFamily="18" charset="0"/>
                <a:ea typeface="Cambria" panose="02040503050406030204" pitchFamily="18" charset="0"/>
              </a:rPr>
              <a:t>https://learn.microsoft.com/windows/win32/procthread/about-processes-and-threads</a:t>
            </a:r>
          </a:p>
          <a:p>
            <a:pPr>
              <a:defRPr/>
            </a:pPr>
            <a:endParaRPr lang="en-US" alt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defRPr/>
            </a:pPr>
            <a:endParaRPr lang="en-US" alt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defRPr/>
            </a:pPr>
            <a:endParaRPr lang="en-US" alt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381000" y="384629"/>
            <a:ext cx="8458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o-RO" altLang="en-US" sz="3300" b="1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Planificarea UC</a:t>
            </a:r>
            <a:r>
              <a:rPr lang="en-US" altLang="en-US" sz="3300" b="1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lang="ro-RO" altLang="en-US" sz="3300" b="1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– alte resurse informaționale</a:t>
            </a:r>
            <a:endParaRPr lang="en-US" altLang="en-US" sz="3300" b="1" dirty="0">
              <a:solidFill>
                <a:schemeClr val="tx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DD8AC0-9297-4025-BA29-E3F9FCF23A2D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600" dirty="0"/>
          </a:p>
        </p:txBody>
      </p:sp>
      <p:sp>
        <p:nvSpPr>
          <p:cNvPr id="3075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458200" cy="3429000"/>
          </a:xfrm>
        </p:spPr>
        <p:txBody>
          <a:bodyPr/>
          <a:lstStyle/>
          <a:p>
            <a:pPr>
              <a:buFontTx/>
              <a:buNone/>
            </a:pPr>
            <a:endParaRPr lang="en-US" altLang="en-US" sz="2200" b="1" dirty="0">
              <a:solidFill>
                <a:schemeClr val="accent2"/>
              </a:solidFill>
              <a:latin typeface="Cambria" pitchFamily="18" charset="0"/>
            </a:endParaRPr>
          </a:p>
          <a:p>
            <a:pPr>
              <a:spcBef>
                <a:spcPct val="0"/>
              </a:spcBef>
            </a:pPr>
            <a:r>
              <a:rPr lang="ro-RO" altLang="en-US" sz="2200" b="1" dirty="0">
                <a:latin typeface="Cambria" pitchFamily="18" charset="0"/>
              </a:rPr>
              <a:t>Modalitatea prin care un proces este  ”ataşat” </a:t>
            </a:r>
            <a:r>
              <a:rPr lang="en-US" altLang="en-US" sz="2200" b="1" dirty="0">
                <a:latin typeface="Cambria" pitchFamily="18" charset="0"/>
              </a:rPr>
              <a:t>procesor</a:t>
            </a:r>
            <a:r>
              <a:rPr lang="ro-RO" altLang="en-US" sz="2200" b="1" dirty="0">
                <a:latin typeface="Cambria" pitchFamily="18" charset="0"/>
              </a:rPr>
              <a:t>ului</a:t>
            </a:r>
            <a:endParaRPr lang="en-US" altLang="en-US" sz="2200" b="1" dirty="0">
              <a:latin typeface="Cambria" pitchFamily="18" charset="0"/>
            </a:endParaRPr>
          </a:p>
          <a:p>
            <a:pPr>
              <a:spcBef>
                <a:spcPct val="0"/>
              </a:spcBef>
            </a:pPr>
            <a:endParaRPr lang="en-US" altLang="en-US" sz="2200" b="1" dirty="0">
              <a:latin typeface="Cambria" pitchFamily="18" charset="0"/>
            </a:endParaRPr>
          </a:p>
          <a:p>
            <a:pPr>
              <a:spcBef>
                <a:spcPct val="0"/>
              </a:spcBef>
            </a:pPr>
            <a:r>
              <a:rPr lang="ro-RO" altLang="en-US" sz="2200" b="1" dirty="0">
                <a:latin typeface="Cambria" pitchFamily="18" charset="0"/>
              </a:rPr>
              <a:t>Este centrată în jurul algoritmilor eficienţi</a:t>
            </a:r>
            <a:endParaRPr lang="en-US" altLang="en-US" sz="2200" b="1" dirty="0">
              <a:latin typeface="Cambria" pitchFamily="18" charset="0"/>
            </a:endParaRPr>
          </a:p>
          <a:p>
            <a:pPr>
              <a:spcBef>
                <a:spcPct val="0"/>
              </a:spcBef>
            </a:pPr>
            <a:endParaRPr lang="en-US" altLang="en-US" sz="2200" b="1" dirty="0">
              <a:latin typeface="Cambria" pitchFamily="18" charset="0"/>
            </a:endParaRPr>
          </a:p>
          <a:p>
            <a:pPr>
              <a:spcBef>
                <a:spcPct val="0"/>
              </a:spcBef>
            </a:pPr>
            <a:r>
              <a:rPr lang="ro-RO" altLang="en-US" sz="2200" b="1" dirty="0">
                <a:latin typeface="Cambria" pitchFamily="18" charset="0"/>
              </a:rPr>
              <a:t>Proiectarea unui planificator se ocupă cu asigurarea faptului că toate procesele utilizator au acces în mod corect la resurse</a:t>
            </a:r>
            <a:endParaRPr lang="en-US" altLang="en-US" sz="2200" b="1" dirty="0">
              <a:latin typeface="Cambria" pitchFamily="18" charset="0"/>
            </a:endParaRPr>
          </a:p>
          <a:p>
            <a:pPr>
              <a:spcBef>
                <a:spcPct val="0"/>
              </a:spcBef>
            </a:pPr>
            <a:endParaRPr lang="en-US" altLang="en-US" sz="2200" b="1" dirty="0">
              <a:latin typeface="Cambria" pitchFamily="18" charset="0"/>
            </a:endParaRPr>
          </a:p>
        </p:txBody>
      </p:sp>
      <p:sp>
        <p:nvSpPr>
          <p:cNvPr id="3076" name="Rectangle 1027"/>
          <p:cNvSpPr>
            <a:spLocks noChangeArrowheads="1"/>
          </p:cNvSpPr>
          <p:nvPr/>
        </p:nvSpPr>
        <p:spPr bwMode="auto">
          <a:xfrm>
            <a:off x="838200" y="381000"/>
            <a:ext cx="7772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o-RO" altLang="en-US" sz="3300" b="1" dirty="0">
                <a:latin typeface="Cambria" pitchFamily="18" charset="0"/>
              </a:rPr>
              <a:t>Planificarea p</a:t>
            </a:r>
            <a:r>
              <a:rPr lang="en-US" altLang="en-US" sz="3300" b="1" dirty="0">
                <a:latin typeface="Cambria" pitchFamily="18" charset="0"/>
              </a:rPr>
              <a:t>roces</a:t>
            </a:r>
            <a:r>
              <a:rPr lang="ro-RO" altLang="en-US" sz="3300" b="1" dirty="0">
                <a:latin typeface="Cambria" pitchFamily="18" charset="0"/>
              </a:rPr>
              <a:t>elor</a:t>
            </a:r>
            <a:endParaRPr lang="en-US" altLang="en-US" sz="3300" b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8D239AF-9B91-4C17-83E0-2A048383BA3C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600" dirty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534400" cy="3733800"/>
          </a:xfrm>
        </p:spPr>
        <p:txBody>
          <a:bodyPr/>
          <a:lstStyle/>
          <a:p>
            <a:pPr>
              <a:buFontTx/>
              <a:buNone/>
            </a:pPr>
            <a:r>
              <a:rPr lang="ro-RO" altLang="en-US" sz="2200" b="1" dirty="0">
                <a:solidFill>
                  <a:srgbClr val="0070C0"/>
                </a:solidFill>
                <a:latin typeface="Cambria" pitchFamily="18" charset="0"/>
              </a:rPr>
              <a:t>Despre crearea, monitorizarea și terminarea proceselor în Linux</a:t>
            </a:r>
            <a:r>
              <a:rPr lang="en-US" altLang="en-US" sz="2200" b="1" dirty="0">
                <a:solidFill>
                  <a:srgbClr val="0070C0"/>
                </a:solidFill>
                <a:latin typeface="Cambria" pitchFamily="18" charset="0"/>
              </a:rPr>
              <a:t>:</a:t>
            </a:r>
          </a:p>
          <a:p>
            <a:pPr>
              <a:buFontTx/>
              <a:buNone/>
            </a:pPr>
            <a:r>
              <a:rPr lang="en-US" altLang="en-US" sz="2200" b="1" dirty="0">
                <a:latin typeface="Cambria" pitchFamily="18" charset="0"/>
              </a:rPr>
              <a:t>https://developer.ibm.com/tutorials/l-lpic1-103-5/</a:t>
            </a:r>
          </a:p>
          <a:p>
            <a:pPr>
              <a:buFontTx/>
              <a:buNone/>
            </a:pPr>
            <a:endParaRPr lang="en-US" altLang="en-US" sz="2200" b="1" dirty="0">
              <a:solidFill>
                <a:srgbClr val="0070C0"/>
              </a:solidFill>
              <a:latin typeface="Cambria" pitchFamily="18" charset="0"/>
            </a:endParaRPr>
          </a:p>
          <a:p>
            <a:pPr>
              <a:buFontTx/>
              <a:buNone/>
            </a:pPr>
            <a:r>
              <a:rPr lang="ro-RO" altLang="en-US" sz="2200" b="1" dirty="0">
                <a:solidFill>
                  <a:srgbClr val="0070C0"/>
                </a:solidFill>
                <a:latin typeface="Cambria" pitchFamily="18" charset="0"/>
              </a:rPr>
              <a:t>Priorități în execuția proceselor în </a:t>
            </a:r>
            <a:r>
              <a:rPr lang="en-US" altLang="en-US" sz="2200" b="1" dirty="0">
                <a:solidFill>
                  <a:srgbClr val="0070C0"/>
                </a:solidFill>
                <a:latin typeface="Cambria" pitchFamily="18" charset="0"/>
              </a:rPr>
              <a:t>Linux:</a:t>
            </a:r>
          </a:p>
          <a:p>
            <a:pPr>
              <a:buFontTx/>
              <a:buNone/>
            </a:pPr>
            <a:r>
              <a:rPr lang="en-US" altLang="en-US" sz="2200" b="1" dirty="0">
                <a:latin typeface="Cambria" pitchFamily="18" charset="0"/>
              </a:rPr>
              <a:t>https://developer.ibm.com/tutorials/l-lpic1-103-6/</a:t>
            </a:r>
          </a:p>
          <a:p>
            <a:pPr>
              <a:buFontTx/>
              <a:buNone/>
            </a:pPr>
            <a:endParaRPr lang="en-US" altLang="en-US" sz="2200" b="1" dirty="0">
              <a:latin typeface="Cambria" pitchFamily="18" charset="0"/>
            </a:endParaRPr>
          </a:p>
          <a:p>
            <a:pPr>
              <a:buFont typeface="Symbol" pitchFamily="18" charset="2"/>
              <a:buChar char="·"/>
            </a:pPr>
            <a:endParaRPr lang="en-US" altLang="en-US" sz="2200" b="1" dirty="0">
              <a:latin typeface="Cambria" pitchFamily="18" charset="0"/>
            </a:endParaRPr>
          </a:p>
        </p:txBody>
      </p:sp>
      <p:sp>
        <p:nvSpPr>
          <p:cNvPr id="21508" name="Text Box 8"/>
          <p:cNvSpPr txBox="1">
            <a:spLocks noChangeArrowheads="1"/>
          </p:cNvSpPr>
          <p:nvPr/>
        </p:nvSpPr>
        <p:spPr bwMode="auto">
          <a:xfrm>
            <a:off x="1143000" y="533400"/>
            <a:ext cx="701040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o-RO" altLang="en-US" sz="3300" b="1" dirty="0">
                <a:latin typeface="Garamond" pitchFamily="18" charset="0"/>
              </a:rPr>
              <a:t>Administrarea proceselor în Linux</a:t>
            </a:r>
            <a:endParaRPr lang="en-US" altLang="en-US" sz="3300" b="1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r>
              <a:rPr lang="ro-RO" altLang="en-US" sz="3300" b="1" dirty="0">
                <a:solidFill>
                  <a:srgbClr val="2E5FA3"/>
                </a:solidFill>
                <a:latin typeface="Cambria" panose="02040503050406030204" pitchFamily="18" charset="0"/>
              </a:rPr>
              <a:t>CFS – Completely Fair Scheduler (Linux)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5486400"/>
          </a:xfrm>
        </p:spPr>
        <p:txBody>
          <a:bodyPr/>
          <a:lstStyle/>
          <a:p>
            <a:pPr marL="0" indent="0" algn="l">
              <a:buNone/>
            </a:pPr>
            <a:r>
              <a:rPr lang="ro-RO" altLang="en-US" sz="1800" dirty="0">
                <a:latin typeface="Cambria" panose="02040503050406030204" pitchFamily="18" charset="0"/>
              </a:rPr>
              <a:t>Introdus în </a:t>
            </a:r>
            <a:r>
              <a:rPr lang="ro-RO" altLang="en-US" sz="1800" b="1" dirty="0">
                <a:latin typeface="Cambria" panose="02040503050406030204" pitchFamily="18" charset="0"/>
              </a:rPr>
              <a:t>Linux 2.6.23 (2007)</a:t>
            </a:r>
            <a:r>
              <a:rPr lang="ro-RO" altLang="en-US" sz="1800" dirty="0">
                <a:latin typeface="Cambria" panose="02040503050406030204" pitchFamily="18" charset="0"/>
              </a:rPr>
              <a:t> și folosit până în Linux 6.5 ca scheduler implicit pentru procese normale:</a:t>
            </a:r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Principiu fundamental: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Nu folosește cuantum fix de timp ci un </a:t>
            </a:r>
            <a:r>
              <a:rPr lang="ro-RO" altLang="en-US" sz="1800" b="1" dirty="0">
                <a:latin typeface="Cambria" panose="02040503050406030204" pitchFamily="18" charset="0"/>
              </a:rPr>
              <a:t>vruntime (virtual runtime)</a:t>
            </a:r>
            <a:r>
              <a:rPr lang="ro-RO" altLang="en-US" sz="1800" dirty="0">
                <a:latin typeface="Cambria" panose="02040503050406030204" pitchFamily="18" charset="0"/>
              </a:rPr>
              <a:t> – timpul virtual de execuție per proces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Procesul cu cel mai mic vruntime este întotdeauna ales primul → echitate garantată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Folosește un </a:t>
            </a:r>
            <a:r>
              <a:rPr lang="ro-RO" altLang="en-US" sz="1800" b="1" dirty="0">
                <a:latin typeface="Cambria" panose="02040503050406030204" pitchFamily="18" charset="0"/>
              </a:rPr>
              <a:t>Red-Black Tree (arbore roșu-negru)</a:t>
            </a:r>
            <a:r>
              <a:rPr lang="ro-RO" altLang="en-US" sz="1800" dirty="0">
                <a:latin typeface="Cambria" panose="02040503050406030204" pitchFamily="18" charset="0"/>
              </a:rPr>
              <a:t> pentru a stoca procesele sortat după vruntime – O(log n) pentru insert/delete</a:t>
            </a:r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Comenzi asociate în Linux:</a:t>
            </a:r>
          </a:p>
          <a:p>
            <a:pPr marL="342900" indent="0" algn="l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$ cat /proc/schedstat</a:t>
            </a:r>
          </a:p>
          <a:p>
            <a:pPr marL="342900" indent="0" algn="l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$ chrt -p PID</a:t>
            </a:r>
            <a:r>
              <a:rPr lang="en-US" altLang="en-US" sz="1500" dirty="0">
                <a:solidFill>
                  <a:srgbClr val="4A7C59"/>
                </a:solidFill>
                <a:latin typeface="Courier New" pitchFamily="49" charset="0"/>
              </a:rPr>
              <a:t>           # politica de scheduling a unui proces</a:t>
            </a:r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Clase de scheduling Linux: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b="1" dirty="0">
                <a:solidFill>
                  <a:srgbClr val="7B2C2C"/>
                </a:solidFill>
                <a:latin typeface="Cambria" panose="02040503050406030204" pitchFamily="18" charset="0"/>
              </a:rPr>
              <a:t>SCHED_NORMAL</a:t>
            </a:r>
            <a:r>
              <a:rPr lang="ro-RO" altLang="en-US" sz="1800" dirty="0">
                <a:latin typeface="Cambria" panose="02040503050406030204" pitchFamily="18" charset="0"/>
              </a:rPr>
              <a:t> – procese obișnuite (CFS)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b="1" dirty="0">
                <a:solidFill>
                  <a:srgbClr val="7B2C2C"/>
                </a:solidFill>
                <a:latin typeface="Cambria" panose="02040503050406030204" pitchFamily="18" charset="0"/>
              </a:rPr>
              <a:t>SCHED_FIFO</a:t>
            </a:r>
            <a:r>
              <a:rPr lang="ro-RO" altLang="en-US" sz="1800" dirty="0">
                <a:latin typeface="Cambria" panose="02040503050406030204" pitchFamily="18" charset="0"/>
              </a:rPr>
              <a:t> – real-time, FIFO strict (necesită root)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b="1" dirty="0">
                <a:solidFill>
                  <a:srgbClr val="7B2C2C"/>
                </a:solidFill>
                <a:latin typeface="Cambria" panose="02040503050406030204" pitchFamily="18" charset="0"/>
              </a:rPr>
              <a:t>SCHED_RR</a:t>
            </a:r>
            <a:r>
              <a:rPr lang="ro-RO" altLang="en-US" sz="1800" dirty="0">
                <a:latin typeface="Cambria" panose="02040503050406030204" pitchFamily="18" charset="0"/>
              </a:rPr>
              <a:t> – real-time, Round Robin (necesită root)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b="1" dirty="0">
                <a:solidFill>
                  <a:srgbClr val="7B2C2C"/>
                </a:solidFill>
                <a:latin typeface="Cambria" panose="02040503050406030204" pitchFamily="18" charset="0"/>
              </a:rPr>
              <a:t>SCHED_BATCH</a:t>
            </a:r>
            <a:r>
              <a:rPr lang="ro-RO" altLang="en-US" sz="1800" dirty="0">
                <a:latin typeface="Cambria" panose="02040503050406030204" pitchFamily="18" charset="0"/>
              </a:rPr>
              <a:t> – procese batch, prioritate redusă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b="1" dirty="0">
                <a:solidFill>
                  <a:srgbClr val="7B2C2C"/>
                </a:solidFill>
                <a:latin typeface="Cambria" panose="02040503050406030204" pitchFamily="18" charset="0"/>
              </a:rPr>
              <a:t>SCHED_IDLE</a:t>
            </a:r>
            <a:r>
              <a:rPr lang="ro-RO" altLang="en-US" sz="1800" dirty="0">
                <a:latin typeface="Cambria" panose="02040503050406030204" pitchFamily="18" charset="0"/>
              </a:rPr>
              <a:t> – prioritate minimă absolută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r>
              <a:rPr lang="en-US" altLang="en-US" sz="2900" b="1" dirty="0" err="1">
                <a:solidFill>
                  <a:srgbClr val="2E5FA3"/>
                </a:solidFill>
                <a:latin typeface="Cambria" panose="02040503050406030204" pitchFamily="18" charset="0"/>
              </a:rPr>
              <a:t>Noutate</a:t>
            </a:r>
            <a:r>
              <a:rPr lang="en-US" altLang="en-US" sz="2900" b="1" dirty="0">
                <a:solidFill>
                  <a:srgbClr val="2E5FA3"/>
                </a:solidFill>
                <a:latin typeface="Cambria" panose="02040503050406030204" pitchFamily="18" charset="0"/>
              </a:rPr>
              <a:t>: </a:t>
            </a:r>
            <a:r>
              <a:rPr lang="ro-RO" altLang="en-US" sz="2900" b="1" dirty="0">
                <a:solidFill>
                  <a:srgbClr val="2E5FA3"/>
                </a:solidFill>
                <a:latin typeface="Cambria" panose="02040503050406030204" pitchFamily="18" charset="0"/>
              </a:rPr>
              <a:t>EEVDF – Noul Scheduler Linux 6.6+ (2023)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371600"/>
            <a:ext cx="8763000" cy="4495800"/>
          </a:xfrm>
        </p:spPr>
        <p:txBody>
          <a:bodyPr/>
          <a:lstStyle/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Earliest Eligible Virtual Deadline First</a:t>
            </a:r>
            <a:r>
              <a:rPr lang="ro-RO" altLang="en-US" sz="1800" dirty="0">
                <a:latin typeface="Cambria" panose="02040503050406030204" pitchFamily="18" charset="0"/>
              </a:rPr>
              <a:t> – </a:t>
            </a:r>
            <a:endParaRPr lang="en-US" altLang="en-US" sz="1800" dirty="0">
              <a:latin typeface="Cambria" panose="02040503050406030204" pitchFamily="18" charset="0"/>
            </a:endParaRPr>
          </a:p>
          <a:p>
            <a:pPr marL="0" indent="0" algn="l">
              <a:buNone/>
            </a:pPr>
            <a:r>
              <a:rPr lang="ro-RO" altLang="en-US" sz="1800" dirty="0">
                <a:latin typeface="Cambria" panose="02040503050406030204" pitchFamily="18" charset="0"/>
              </a:rPr>
              <a:t>înlocuiește CFS în </a:t>
            </a:r>
            <a:r>
              <a:rPr lang="ro-RO" altLang="en-US" sz="1800" b="1" dirty="0">
                <a:latin typeface="Cambria" panose="02040503050406030204" pitchFamily="18" charset="0"/>
              </a:rPr>
              <a:t>Linux 6.6 </a:t>
            </a:r>
            <a:r>
              <a:rPr lang="ro-RO" altLang="en-US" sz="1800" dirty="0">
                <a:latin typeface="Cambria" panose="02040503050406030204" pitchFamily="18" charset="0"/>
              </a:rPr>
              <a:t>(</a:t>
            </a:r>
            <a:r>
              <a:rPr lang="en-US" altLang="en-US" sz="1800" dirty="0">
                <a:latin typeface="Cambria" panose="02040503050406030204" pitchFamily="18" charset="0"/>
              </a:rPr>
              <a:t>din </a:t>
            </a:r>
            <a:r>
              <a:rPr lang="ro-RO" altLang="en-US" sz="1800" dirty="0">
                <a:latin typeface="Cambria" panose="02040503050406030204" pitchFamily="18" charset="0"/>
              </a:rPr>
              <a:t>noiembrie 2023):</a:t>
            </a:r>
          </a:p>
          <a:p>
            <a:pPr>
              <a:buNone/>
            </a:pPr>
            <a:endParaRPr lang="ro-RO" altLang="en-US" sz="1800" dirty="0"/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De ce s-a renunțat la CFS?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CFS era sensibil la </a:t>
            </a:r>
            <a:r>
              <a:rPr lang="ro-RO" altLang="en-US" sz="1800" b="1" dirty="0">
                <a:latin typeface="Cambria" panose="02040503050406030204" pitchFamily="18" charset="0"/>
              </a:rPr>
              <a:t>latency spikes</a:t>
            </a:r>
            <a:r>
              <a:rPr lang="ro-RO" altLang="en-US" sz="1800" dirty="0">
                <a:latin typeface="Cambria" panose="02040503050406030204" pitchFamily="18" charset="0"/>
              </a:rPr>
              <a:t> – procese interactive puteau suferi întârzieri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CFS nu gestiona bine procesele cu </a:t>
            </a:r>
            <a:r>
              <a:rPr lang="ro-RO" altLang="en-US" sz="1800" b="1" dirty="0">
                <a:latin typeface="Cambria" panose="02040503050406030204" pitchFamily="18" charset="0"/>
              </a:rPr>
              <a:t>cerințe de lățime de bandă variabile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EEVDF introduce conceptul de </a:t>
            </a:r>
            <a:r>
              <a:rPr lang="ro-RO" altLang="en-US" sz="1800" b="1" dirty="0">
                <a:latin typeface="Cambria" panose="02040503050406030204" pitchFamily="18" charset="0"/>
              </a:rPr>
              <a:t>deadline virtual</a:t>
            </a:r>
            <a:r>
              <a:rPr lang="ro-RO" altLang="en-US" sz="1800" dirty="0">
                <a:latin typeface="Cambria" panose="02040503050406030204" pitchFamily="18" charset="0"/>
              </a:rPr>
              <a:t> pe lângă vruntime</a:t>
            </a:r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Avantaje EEVDF față de CFS: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Latență mai mică pentru procese interactive (browsere, UI)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Mai bun pentru workload-uri mixte (gaming + background tasks)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Respectă mai strict </a:t>
            </a:r>
            <a:r>
              <a:rPr lang="ro-RO" altLang="en-US" sz="1800" b="1" dirty="0">
                <a:latin typeface="Cambria" panose="02040503050406030204" pitchFamily="18" charset="0"/>
              </a:rPr>
              <a:t>time slices solicitate</a:t>
            </a:r>
            <a:r>
              <a:rPr lang="ro-RO" altLang="en-US" sz="1800" dirty="0">
                <a:latin typeface="Cambria" panose="02040503050406030204" pitchFamily="18" charset="0"/>
              </a:rPr>
              <a:t> de procese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Compatibil cu toate API-urile existente (nicio schimbare pentru aplicații)</a:t>
            </a:r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Verificare versiune scheduler:</a:t>
            </a:r>
          </a:p>
          <a:p>
            <a:pPr marL="342900" indent="0" algn="l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$ uname -r</a:t>
            </a:r>
            <a:r>
              <a:rPr lang="en-US" altLang="en-US" sz="1500" dirty="0">
                <a:solidFill>
                  <a:srgbClr val="4A7C59"/>
                </a:solidFill>
                <a:latin typeface="Courier New" pitchFamily="49" charset="0"/>
              </a:rPr>
              <a:t>          # 6.6+ = EEVDF activ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Referință: Peter Zijlstra, </a:t>
            </a:r>
            <a:r>
              <a:rPr lang="ro-RO" altLang="en-US" sz="1800" b="1" i="1" dirty="0">
                <a:latin typeface="Cambria" panose="02040503050406030204" pitchFamily="18" charset="0"/>
              </a:rPr>
              <a:t>"EEVDF Scheduler"</a:t>
            </a:r>
            <a:r>
              <a:rPr lang="ro-RO" altLang="en-US" sz="1800" dirty="0">
                <a:latin typeface="Cambria" panose="02040503050406030204" pitchFamily="18" charset="0"/>
              </a:rPr>
              <a:t>, LWN.net, (https://lwn.net/Articles/969062/)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r>
              <a:rPr lang="ro-RO" altLang="en-US" sz="3300" b="1" dirty="0">
                <a:solidFill>
                  <a:srgbClr val="2E5FA3"/>
                </a:solidFill>
                <a:latin typeface="Cambria" panose="02040503050406030204" pitchFamily="18" charset="0"/>
              </a:rPr>
              <a:t>Planificarea modernă în Windows 11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068831"/>
            <a:ext cx="8229600" cy="4720338"/>
          </a:xfrm>
        </p:spPr>
        <p:txBody>
          <a:bodyPr/>
          <a:lstStyle/>
          <a:p>
            <a:pPr marL="0" indent="0" algn="l">
              <a:buNone/>
            </a:pPr>
            <a:r>
              <a:rPr lang="ro-RO" altLang="en-US" sz="1800" dirty="0">
                <a:latin typeface="Cambria" panose="02040503050406030204" pitchFamily="18" charset="0"/>
              </a:rPr>
              <a:t>Windows folosește un scheduler pe bază de </a:t>
            </a:r>
            <a:r>
              <a:rPr lang="ro-RO" altLang="en-US" sz="1800" b="1" dirty="0">
                <a:latin typeface="Cambria" panose="02040503050406030204" pitchFamily="18" charset="0"/>
              </a:rPr>
              <a:t>32 niveluri de prioritate</a:t>
            </a:r>
            <a:r>
              <a:rPr lang="ro-RO" altLang="en-US" sz="1800" dirty="0">
                <a:latin typeface="Cambria" panose="02040503050406030204" pitchFamily="18" charset="0"/>
              </a:rPr>
              <a:t> (0-31) cu preempțiune:</a:t>
            </a:r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Niveluri de prioritate: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b="1" dirty="0">
                <a:solidFill>
                  <a:srgbClr val="7B2C2C"/>
                </a:solidFill>
                <a:latin typeface="Cambria" panose="02040503050406030204" pitchFamily="18" charset="0"/>
              </a:rPr>
              <a:t>0</a:t>
            </a:r>
            <a:r>
              <a:rPr lang="ro-RO" altLang="en-US" sz="1800" dirty="0">
                <a:latin typeface="Cambria" panose="02040503050406030204" pitchFamily="18" charset="0"/>
              </a:rPr>
              <a:t> – rezervat pentru Zero Page Thread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b="1" dirty="0">
                <a:solidFill>
                  <a:srgbClr val="7B2C2C"/>
                </a:solidFill>
                <a:latin typeface="Cambria" panose="02040503050406030204" pitchFamily="18" charset="0"/>
              </a:rPr>
              <a:t>1-15</a:t>
            </a:r>
            <a:r>
              <a:rPr lang="ro-RO" altLang="en-US" sz="1800" dirty="0">
                <a:latin typeface="Cambria" panose="02040503050406030204" pitchFamily="18" charset="0"/>
              </a:rPr>
              <a:t> – procese normale (Dynamic Priority Range)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b="1" dirty="0">
                <a:solidFill>
                  <a:srgbClr val="7B2C2C"/>
                </a:solidFill>
                <a:latin typeface="Cambria" panose="02040503050406030204" pitchFamily="18" charset="0"/>
              </a:rPr>
              <a:t>16-31</a:t>
            </a:r>
            <a:r>
              <a:rPr lang="ro-RO" altLang="en-US" sz="1800" dirty="0">
                <a:latin typeface="Cambria" panose="02040503050406030204" pitchFamily="18" charset="0"/>
              </a:rPr>
              <a:t> – procese real-time (necesită SeIncreaseBasePriorityPrivilege)</a:t>
            </a:r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Inovații moderne Windows: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Power Throttling</a:t>
            </a:r>
            <a:r>
              <a:rPr lang="ro-RO" altLang="en-US" sz="1800" dirty="0">
                <a:latin typeface="Cambria" panose="02040503050406030204" pitchFamily="18" charset="0"/>
              </a:rPr>
              <a:t> (Windows 10+) – procesele în background primesc mai puțin CPU pentru economie de energie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Efficiency Cores (E-cores)</a:t>
            </a:r>
            <a:r>
              <a:rPr lang="ro-RO" altLang="en-US" sz="1800" dirty="0">
                <a:latin typeface="Cambria" panose="02040503050406030204" pitchFamily="18" charset="0"/>
              </a:rPr>
              <a:t> – Windows 11 direcționează background tasks pe E-cores (Intel 12th gen+)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Intel Thread Director</a:t>
            </a:r>
            <a:r>
              <a:rPr lang="ro-RO" altLang="en-US" sz="1800" dirty="0">
                <a:latin typeface="Cambria" panose="02040503050406030204" pitchFamily="18" charset="0"/>
              </a:rPr>
              <a:t> – cooperare hardware-software pentru plasarea optimă a thread-urilor</a:t>
            </a:r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Verificare prioritate în PowerShell:</a:t>
            </a:r>
          </a:p>
          <a:p>
            <a:pPr marL="342900" indent="0" algn="l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PS&gt; Get-Process | Select Name, PriorityClass | Sort PriorityClass</a:t>
            </a:r>
          </a:p>
          <a:p>
            <a:pPr marL="342900" indent="0" algn="l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PS&gt; (Get-Process -Name chrome).PriorityClass</a:t>
            </a:r>
          </a:p>
          <a:p>
            <a:pPr marL="342900" indent="0" algn="l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PS&gt; $p = Get-Process -Id 1234</a:t>
            </a:r>
          </a:p>
          <a:p>
            <a:pPr marL="342900" indent="0" algn="l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PS&gt; $p.PriorityClass = 'AboveNormal'</a:t>
            </a:r>
          </a:p>
          <a:p>
            <a:pPr marL="0" indent="0" algn="l">
              <a:buNone/>
            </a:pPr>
            <a:r>
              <a:rPr lang="ro-RO" altLang="en-US" sz="1600" i="1" dirty="0">
                <a:latin typeface="Cambria" panose="02040503050406030204" pitchFamily="18" charset="0"/>
              </a:rPr>
              <a:t> https://learn.microsoft.com/windows/win32/procthread/scheduling-priorities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16727"/>
            <a:ext cx="8229600" cy="838200"/>
          </a:xfrm>
        </p:spPr>
        <p:txBody>
          <a:bodyPr/>
          <a:lstStyle/>
          <a:p>
            <a:r>
              <a:rPr lang="ro-RO" altLang="en-US" sz="2900" b="1" dirty="0">
                <a:solidFill>
                  <a:srgbClr val="2E5FA3"/>
                </a:solidFill>
                <a:latin typeface="Cambria" panose="02040503050406030204" pitchFamily="18" charset="0"/>
              </a:rPr>
              <a:t>Planificarea Multi-core și NUMA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685800"/>
            <a:ext cx="8763000" cy="5791200"/>
          </a:xfrm>
        </p:spPr>
        <p:txBody>
          <a:bodyPr/>
          <a:lstStyle/>
          <a:p>
            <a:pPr algn="l"/>
            <a:r>
              <a:rPr lang="ro-RO" altLang="en-US" sz="2000" dirty="0">
                <a:latin typeface="Cambria" panose="02040503050406030204" pitchFamily="18" charset="0"/>
              </a:rPr>
              <a:t>Procesoarele moderne au zeci de nuclee → planificarea devine </a:t>
            </a:r>
            <a:r>
              <a:rPr lang="ro-RO" altLang="en-US" sz="2000" b="1" dirty="0">
                <a:latin typeface="Cambria" panose="02040503050406030204" pitchFamily="18" charset="0"/>
              </a:rPr>
              <a:t>mult mai complexă</a:t>
            </a:r>
            <a:r>
              <a:rPr lang="ro-RO" altLang="en-US" sz="2000" dirty="0">
                <a:latin typeface="Cambria" panose="02040503050406030204" pitchFamily="18" charset="0"/>
              </a:rPr>
              <a:t>:</a:t>
            </a:r>
          </a:p>
          <a:p>
            <a:pPr algn="l"/>
            <a:r>
              <a:rPr lang="ro-RO" altLang="en-US" sz="2000" b="1" dirty="0">
                <a:latin typeface="Cambria" panose="02040503050406030204" pitchFamily="18" charset="0"/>
              </a:rPr>
              <a:t>Probleme specifice </a:t>
            </a:r>
            <a:r>
              <a:rPr lang="ro-RO" altLang="en-US" sz="2000" b="1" dirty="0" err="1">
                <a:latin typeface="Cambria" panose="02040503050406030204" pitchFamily="18" charset="0"/>
              </a:rPr>
              <a:t>multi-core</a:t>
            </a:r>
            <a:r>
              <a:rPr lang="ro-RO" altLang="en-US" sz="2000" b="1" dirty="0">
                <a:latin typeface="Cambria" panose="02040503050406030204" pitchFamily="18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2000" b="1" dirty="0" err="1">
                <a:solidFill>
                  <a:srgbClr val="7B2C2C"/>
                </a:solidFill>
                <a:latin typeface="Cambria" panose="02040503050406030204" pitchFamily="18" charset="0"/>
              </a:rPr>
              <a:t>Load</a:t>
            </a:r>
            <a:r>
              <a:rPr lang="ro-RO" altLang="en-US" sz="2000" b="1" dirty="0">
                <a:solidFill>
                  <a:srgbClr val="7B2C2C"/>
                </a:solidFill>
                <a:latin typeface="Cambria" panose="02040503050406030204" pitchFamily="18" charset="0"/>
              </a:rPr>
              <a:t> </a:t>
            </a:r>
            <a:r>
              <a:rPr lang="ro-RO" altLang="en-US" sz="2000" b="1" dirty="0" err="1">
                <a:solidFill>
                  <a:srgbClr val="7B2C2C"/>
                </a:solidFill>
                <a:latin typeface="Cambria" panose="02040503050406030204" pitchFamily="18" charset="0"/>
              </a:rPr>
              <a:t>Balancing</a:t>
            </a:r>
            <a:r>
              <a:rPr lang="ro-RO" altLang="en-US" sz="2000" dirty="0">
                <a:latin typeface="Cambria" panose="02040503050406030204" pitchFamily="18" charset="0"/>
              </a:rPr>
              <a:t> – distribuția echitabilă a proceselor între nuclee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2000" b="1" dirty="0">
                <a:solidFill>
                  <a:srgbClr val="7B2C2C"/>
                </a:solidFill>
                <a:latin typeface="Cambria" panose="02040503050406030204" pitchFamily="18" charset="0"/>
              </a:rPr>
              <a:t>CPU </a:t>
            </a:r>
            <a:r>
              <a:rPr lang="ro-RO" altLang="en-US" sz="2000" b="1" dirty="0" err="1">
                <a:solidFill>
                  <a:srgbClr val="7B2C2C"/>
                </a:solidFill>
                <a:latin typeface="Cambria" panose="02040503050406030204" pitchFamily="18" charset="0"/>
              </a:rPr>
              <a:t>Affinity</a:t>
            </a:r>
            <a:r>
              <a:rPr lang="ro-RO" altLang="en-US" sz="2000" dirty="0">
                <a:latin typeface="Cambria" panose="02040503050406030204" pitchFamily="18" charset="0"/>
              </a:rPr>
              <a:t> – legarea unui proces de un nucleu specific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2000" b="1" dirty="0">
                <a:solidFill>
                  <a:srgbClr val="7B2C2C"/>
                </a:solidFill>
                <a:latin typeface="Cambria" panose="02040503050406030204" pitchFamily="18" charset="0"/>
              </a:rPr>
              <a:t>NUMA (Non-Uniform </a:t>
            </a:r>
            <a:r>
              <a:rPr lang="ro-RO" altLang="en-US" sz="2000" b="1" dirty="0" err="1">
                <a:solidFill>
                  <a:srgbClr val="7B2C2C"/>
                </a:solidFill>
                <a:latin typeface="Cambria" panose="02040503050406030204" pitchFamily="18" charset="0"/>
              </a:rPr>
              <a:t>Memory</a:t>
            </a:r>
            <a:r>
              <a:rPr lang="ro-RO" altLang="en-US" sz="2000" b="1" dirty="0">
                <a:solidFill>
                  <a:srgbClr val="7B2C2C"/>
                </a:solidFill>
                <a:latin typeface="Cambria" panose="02040503050406030204" pitchFamily="18" charset="0"/>
              </a:rPr>
              <a:t> Access)</a:t>
            </a:r>
            <a:r>
              <a:rPr lang="ro-RO" altLang="en-US" sz="2000" dirty="0">
                <a:latin typeface="Cambria" panose="02040503050406030204" pitchFamily="18" charset="0"/>
              </a:rPr>
              <a:t> – memoria este mai rapidă dacă este locală nucleului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2000" b="1" dirty="0">
                <a:solidFill>
                  <a:srgbClr val="7B2C2C"/>
                </a:solidFill>
                <a:latin typeface="Cambria" panose="02040503050406030204" pitchFamily="18" charset="0"/>
              </a:rPr>
              <a:t>Cache </a:t>
            </a:r>
            <a:r>
              <a:rPr lang="ro-RO" altLang="en-US" sz="2000" b="1" dirty="0" err="1">
                <a:solidFill>
                  <a:srgbClr val="7B2C2C"/>
                </a:solidFill>
                <a:latin typeface="Cambria" panose="02040503050406030204" pitchFamily="18" charset="0"/>
              </a:rPr>
              <a:t>Coherency</a:t>
            </a:r>
            <a:r>
              <a:rPr lang="ro-RO" altLang="en-US" sz="2000" dirty="0">
                <a:latin typeface="Cambria" panose="02040503050406030204" pitchFamily="18" charset="0"/>
              </a:rPr>
              <a:t> – migrarea procesului între nuclee invalidează cache-</a:t>
            </a:r>
            <a:r>
              <a:rPr lang="ro-RO" altLang="en-US" sz="2000" dirty="0" err="1">
                <a:latin typeface="Cambria" panose="02040503050406030204" pitchFamily="18" charset="0"/>
              </a:rPr>
              <a:t>ul</a:t>
            </a:r>
            <a:r>
              <a:rPr lang="ro-RO" altLang="en-US" sz="2000" dirty="0">
                <a:latin typeface="Cambria" panose="02040503050406030204" pitchFamily="18" charset="0"/>
              </a:rPr>
              <a:t> L1/L2</a:t>
            </a:r>
          </a:p>
          <a:p>
            <a:pPr algn="l"/>
            <a:r>
              <a:rPr lang="ro-RO" altLang="en-US" sz="2000" b="1" dirty="0">
                <a:latin typeface="Cambria" panose="02040503050406030204" pitchFamily="18" charset="0"/>
              </a:rPr>
              <a:t>Comenzi Linux pentru afinitate CPU:</a:t>
            </a:r>
          </a:p>
          <a:p>
            <a:pPr marL="342900" algn="l"/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$ taskset -c 0,1 ./program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   # </a:t>
            </a:r>
            <a:r>
              <a:rPr lang="en-US" altLang="en-US" sz="1800" dirty="0" err="1">
                <a:solidFill>
                  <a:srgbClr val="4A7C59"/>
                </a:solidFill>
                <a:latin typeface="Courier New" pitchFamily="49" charset="0"/>
              </a:rPr>
              <a:t>rulează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 pe CPU 0 </a:t>
            </a:r>
            <a:r>
              <a:rPr lang="en-US" altLang="en-US" sz="1800" dirty="0" err="1">
                <a:solidFill>
                  <a:srgbClr val="4A7C59"/>
                </a:solidFill>
                <a:latin typeface="Courier New" pitchFamily="49" charset="0"/>
              </a:rPr>
              <a:t>și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 1</a:t>
            </a:r>
          </a:p>
          <a:p>
            <a:pPr marL="342900" algn="l"/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$ taskset -p 0x3 PID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        # </a:t>
            </a:r>
            <a:r>
              <a:rPr lang="en-US" altLang="en-US" sz="1800" dirty="0" err="1">
                <a:solidFill>
                  <a:srgbClr val="4A7C59"/>
                </a:solidFill>
                <a:latin typeface="Courier New" pitchFamily="49" charset="0"/>
              </a:rPr>
              <a:t>setează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 </a:t>
            </a:r>
            <a:r>
              <a:rPr lang="en-US" altLang="en-US" sz="1800" dirty="0" err="1">
                <a:solidFill>
                  <a:srgbClr val="4A7C59"/>
                </a:solidFill>
                <a:latin typeface="Courier New" pitchFamily="49" charset="0"/>
              </a:rPr>
              <a:t>afinitate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 (bitmask)</a:t>
            </a:r>
          </a:p>
          <a:p>
            <a:pPr marL="342900" algn="l"/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$ </a:t>
            </a:r>
            <a:r>
              <a:rPr lang="en-US" altLang="en-US" sz="1800" dirty="0" err="1">
                <a:solidFill>
                  <a:srgbClr val="7B2C2C"/>
                </a:solidFill>
                <a:latin typeface="Courier New" pitchFamily="49" charset="0"/>
              </a:rPr>
              <a:t>numactl</a:t>
            </a:r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 --</a:t>
            </a:r>
            <a:r>
              <a:rPr lang="en-US" altLang="en-US" sz="1800" dirty="0" err="1">
                <a:solidFill>
                  <a:srgbClr val="7B2C2C"/>
                </a:solidFill>
                <a:latin typeface="Courier New" pitchFamily="49" charset="0"/>
              </a:rPr>
              <a:t>cpunodebind</a:t>
            </a:r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=0 ./prog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# NUMA: </a:t>
            </a:r>
            <a:r>
              <a:rPr lang="en-US" altLang="en-US" sz="1800" dirty="0" err="1">
                <a:solidFill>
                  <a:srgbClr val="4A7C59"/>
                </a:solidFill>
                <a:latin typeface="Courier New" pitchFamily="49" charset="0"/>
              </a:rPr>
              <a:t>forțează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 pe node 0</a:t>
            </a:r>
          </a:p>
          <a:p>
            <a:pPr marL="342900" algn="l"/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$ </a:t>
            </a:r>
            <a:r>
              <a:rPr lang="en-US" altLang="en-US" sz="1800" dirty="0" err="1">
                <a:solidFill>
                  <a:srgbClr val="7B2C2C"/>
                </a:solidFill>
                <a:latin typeface="Courier New" pitchFamily="49" charset="0"/>
              </a:rPr>
              <a:t>lscpu</a:t>
            </a:r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 | grep -E '</a:t>
            </a:r>
            <a:r>
              <a:rPr lang="en-US" altLang="en-US" sz="1800" dirty="0" err="1">
                <a:solidFill>
                  <a:srgbClr val="7B2C2C"/>
                </a:solidFill>
                <a:latin typeface="Courier New" pitchFamily="49" charset="0"/>
              </a:rPr>
              <a:t>CPU|Core|Socket</a:t>
            </a:r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'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# </a:t>
            </a:r>
            <a:r>
              <a:rPr lang="en-US" altLang="en-US" sz="1800" dirty="0" err="1">
                <a:solidFill>
                  <a:srgbClr val="4A7C59"/>
                </a:solidFill>
                <a:latin typeface="Courier New" pitchFamily="49" charset="0"/>
              </a:rPr>
              <a:t>topologie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 CPU</a:t>
            </a:r>
          </a:p>
          <a:p>
            <a:pPr algn="l"/>
            <a:r>
              <a:rPr lang="ro-RO" altLang="en-US" sz="2000" b="1" dirty="0">
                <a:latin typeface="Cambria" panose="02040503050406030204" pitchFamily="18" charset="0"/>
              </a:rPr>
              <a:t>Comenzi Windows:</a:t>
            </a:r>
          </a:p>
          <a:p>
            <a:pPr marL="342900" algn="l"/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PS&gt; $</a:t>
            </a:r>
            <a:r>
              <a:rPr lang="en-US" altLang="en-US" sz="1800" dirty="0" err="1">
                <a:solidFill>
                  <a:srgbClr val="7B2C2C"/>
                </a:solidFill>
                <a:latin typeface="Courier New" pitchFamily="49" charset="0"/>
              </a:rPr>
              <a:t>p.ProcessorAffinity</a:t>
            </a:r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 = 0x3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  # CPU 0 </a:t>
            </a:r>
            <a:r>
              <a:rPr lang="en-US" altLang="en-US" sz="1800" dirty="0" err="1">
                <a:solidFill>
                  <a:srgbClr val="4A7C59"/>
                </a:solidFill>
                <a:latin typeface="Courier New" pitchFamily="49" charset="0"/>
              </a:rPr>
              <a:t>și</a:t>
            </a:r>
            <a:r>
              <a:rPr lang="en-US" altLang="en-US" sz="1800" dirty="0">
                <a:solidFill>
                  <a:srgbClr val="4A7C59"/>
                </a:solidFill>
                <a:latin typeface="Courier New" pitchFamily="49" charset="0"/>
              </a:rPr>
              <a:t> 1</a:t>
            </a:r>
          </a:p>
          <a:p>
            <a:pPr marL="342900" algn="l"/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PS&gt; Start-Process prog.exe -</a:t>
            </a:r>
            <a:r>
              <a:rPr lang="en-US" altLang="en-US" sz="1800" dirty="0" err="1">
                <a:solidFill>
                  <a:srgbClr val="7B2C2C"/>
                </a:solidFill>
                <a:latin typeface="Courier New" pitchFamily="49" charset="0"/>
              </a:rPr>
              <a:t>ProcessorAffinity</a:t>
            </a:r>
            <a:r>
              <a:rPr lang="en-US" altLang="en-US" sz="1800" dirty="0">
                <a:solidFill>
                  <a:srgbClr val="7B2C2C"/>
                </a:solidFill>
                <a:latin typeface="Courier New" pitchFamily="49" charset="0"/>
              </a:rPr>
              <a:t> 3</a:t>
            </a:r>
            <a:endParaRPr lang="en-US" altLang="en-US" sz="2000" dirty="0">
              <a:solidFill>
                <a:srgbClr val="7B2C2C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r>
              <a:rPr lang="ro-RO" altLang="en-US" sz="3300" b="1" dirty="0">
                <a:solidFill>
                  <a:srgbClr val="2E5FA3"/>
                </a:solidFill>
                <a:latin typeface="Cambria" panose="02040503050406030204" pitchFamily="18" charset="0"/>
              </a:rPr>
              <a:t>Energy-Aware Scheduling (EAS) – Procesoare Hibride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143000"/>
            <a:ext cx="8610600" cy="4720338"/>
          </a:xfrm>
        </p:spPr>
        <p:txBody>
          <a:bodyPr/>
          <a:lstStyle/>
          <a:p>
            <a:pPr marL="0" indent="0" algn="just">
              <a:buNone/>
            </a:pPr>
            <a:r>
              <a:rPr lang="ro-RO" altLang="en-US" sz="2000" dirty="0">
                <a:latin typeface="Cambria" panose="02040503050406030204" pitchFamily="18" charset="0"/>
              </a:rPr>
              <a:t>Procesoarele moderne (Intel, ARM) au nuclee </a:t>
            </a:r>
            <a:r>
              <a:rPr lang="ro-RO" altLang="en-US" sz="2000" b="1" dirty="0">
                <a:latin typeface="Cambria" panose="02040503050406030204" pitchFamily="18" charset="0"/>
              </a:rPr>
              <a:t>eterogene</a:t>
            </a:r>
            <a:r>
              <a:rPr lang="ro-RO" altLang="en-US" sz="2000" dirty="0">
                <a:latin typeface="Cambria" panose="02040503050406030204" pitchFamily="18" charset="0"/>
              </a:rPr>
              <a:t> – performanță vs eficiență:</a:t>
            </a:r>
          </a:p>
          <a:p>
            <a:pPr marL="0" indent="0" algn="just">
              <a:buNone/>
            </a:pPr>
            <a:r>
              <a:rPr lang="ro-RO" altLang="en-US" sz="2000" b="1" dirty="0">
                <a:latin typeface="Cambria" panose="02040503050406030204" pitchFamily="18" charset="0"/>
              </a:rPr>
              <a:t>Arhitecturi hibride: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altLang="en-US" sz="2000" b="1" dirty="0">
                <a:latin typeface="Cambria" panose="02040503050406030204" pitchFamily="18" charset="0"/>
              </a:rPr>
              <a:t>Intel 12th gen+ (Alder Lake)</a:t>
            </a:r>
            <a:r>
              <a:rPr lang="ro-RO" altLang="en-US" sz="2000" dirty="0">
                <a:latin typeface="Cambria" panose="02040503050406030204" pitchFamily="18" charset="0"/>
              </a:rPr>
              <a:t>: P-cores (Performance) + E-cores (Efficiency)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altLang="en-US" sz="2000" b="1" dirty="0">
                <a:latin typeface="Cambria" panose="02040503050406030204" pitchFamily="18" charset="0"/>
              </a:rPr>
              <a:t>ARM big.LITTLE / DynamIQ</a:t>
            </a:r>
            <a:r>
              <a:rPr lang="ro-RO" altLang="en-US" sz="2000" dirty="0">
                <a:latin typeface="Cambria" panose="02040503050406030204" pitchFamily="18" charset="0"/>
              </a:rPr>
              <a:t>: nuclee mari (performanță) + nuclee mici (eficiență)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altLang="en-US" sz="2000" b="1" dirty="0">
                <a:latin typeface="Cambria" panose="02040503050406030204" pitchFamily="18" charset="0"/>
              </a:rPr>
              <a:t>Apple M-series</a:t>
            </a:r>
            <a:r>
              <a:rPr lang="ro-RO" altLang="en-US" sz="2000" dirty="0">
                <a:latin typeface="Cambria" panose="02040503050406030204" pitchFamily="18" charset="0"/>
              </a:rPr>
              <a:t>: Performance cores + Efficiency cores</a:t>
            </a:r>
          </a:p>
          <a:p>
            <a:pPr marL="0" indent="0" algn="just">
              <a:buNone/>
            </a:pPr>
            <a:r>
              <a:rPr lang="ro-RO" altLang="en-US" sz="2000" b="1" dirty="0">
                <a:latin typeface="Cambria" panose="02040503050406030204" pitchFamily="18" charset="0"/>
              </a:rPr>
              <a:t>Cum funcționează EAS: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altLang="en-US" sz="2000" b="1" dirty="0">
                <a:latin typeface="Cambria" panose="02040503050406030204" pitchFamily="18" charset="0"/>
              </a:rPr>
              <a:t>Foreground apps / jocuri</a:t>
            </a:r>
            <a:r>
              <a:rPr lang="ro-RO" altLang="en-US" sz="2000" dirty="0">
                <a:latin typeface="Cambria" panose="02040503050406030204" pitchFamily="18" charset="0"/>
              </a:rPr>
              <a:t> → P-cores / nuclee mari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altLang="en-US" sz="2000" b="1" dirty="0">
                <a:latin typeface="Cambria" panose="02040503050406030204" pitchFamily="18" charset="0"/>
              </a:rPr>
              <a:t>Background tasks / email</a:t>
            </a:r>
            <a:r>
              <a:rPr lang="ro-RO" altLang="en-US" sz="2000" dirty="0">
                <a:latin typeface="Cambria" panose="02040503050406030204" pitchFamily="18" charset="0"/>
              </a:rPr>
              <a:t> → E-cores / nuclee mici → consum energetic redus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altLang="en-US" sz="2000" b="1" dirty="0">
                <a:latin typeface="Cambria" panose="02040503050406030204" pitchFamily="18" charset="0"/>
              </a:rPr>
              <a:t>Linux EAS</a:t>
            </a:r>
            <a:r>
              <a:rPr lang="ro-RO" altLang="en-US" sz="2000" dirty="0">
                <a:latin typeface="Cambria" panose="02040503050406030204" pitchFamily="18" charset="0"/>
              </a:rPr>
              <a:t> (din 4.19) integrează costul energetic în decizia de scheduling</a:t>
            </a:r>
          </a:p>
          <a:p>
            <a:pPr algn="just">
              <a:buNone/>
            </a:pPr>
            <a:endParaRPr lang="ro-RO" altLang="en-US" sz="2000" dirty="0"/>
          </a:p>
          <a:p>
            <a:pPr algn="just"/>
            <a:r>
              <a:rPr lang="ro-RO" altLang="en-US" sz="2000" dirty="0">
                <a:latin typeface="Cambria" panose="02040503050406030204" pitchFamily="18" charset="0"/>
              </a:rPr>
              <a:t>Concluzie: Schedulerele moderne nu optimizează DOAR performanța ci și </a:t>
            </a:r>
            <a:r>
              <a:rPr lang="ro-RO" altLang="en-US" sz="2000" b="1" dirty="0">
                <a:latin typeface="Cambria" panose="02040503050406030204" pitchFamily="18" charset="0"/>
              </a:rPr>
              <a:t>consumul de energie și temperatura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r>
              <a:rPr lang="ro-RO" altLang="en-US" sz="3300" b="1" dirty="0">
                <a:solidFill>
                  <a:srgbClr val="2E5FA3"/>
                </a:solidFill>
                <a:latin typeface="Cambria" panose="02040503050406030204" pitchFamily="18" charset="0"/>
              </a:rPr>
              <a:t>Exercițiu 1 – Algoritmul FIFO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381000" y="1143000"/>
            <a:ext cx="8763000" cy="57912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Fie următoarele procese:</a:t>
            </a:r>
          </a:p>
          <a:p>
            <a:pPr>
              <a:buNone/>
            </a:pPr>
            <a:endParaRPr lang="ro-RO" altLang="en-US" sz="1800" dirty="0"/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┌─────────┬──────────────┬──────────────────┐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Proces  │ Timp sosire  │ Timp de serviciu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├─────────┼──────────────┼──────────────────┤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P1    │      0       │        6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P2    │      2       │        8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P3    │      4       │        3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P4    │      6       │        4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P5    │      8       │        2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└─────────┴──────────────┴──────────────────┘</a:t>
            </a:r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Cerințe: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Desenați diagrama Gantt pentru algoritmul FIFO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Calculați </a:t>
            </a:r>
            <a:r>
              <a:rPr lang="ro-RO" altLang="en-US" sz="1800" b="1" dirty="0">
                <a:latin typeface="Cambria" panose="02040503050406030204" pitchFamily="18" charset="0"/>
              </a:rPr>
              <a:t>timpul de așteptare</a:t>
            </a:r>
            <a:r>
              <a:rPr lang="ro-RO" altLang="en-US" sz="1800" dirty="0">
                <a:latin typeface="Cambria" panose="02040503050406030204" pitchFamily="18" charset="0"/>
              </a:rPr>
              <a:t> pentru fiecare proces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Calculați </a:t>
            </a:r>
            <a:r>
              <a:rPr lang="ro-RO" altLang="en-US" sz="1800" b="1" dirty="0">
                <a:latin typeface="Cambria" panose="02040503050406030204" pitchFamily="18" charset="0"/>
              </a:rPr>
              <a:t>timpul mediu de rezidență</a:t>
            </a:r>
            <a:r>
              <a:rPr lang="ro-RO" altLang="en-US" sz="1800" dirty="0">
                <a:latin typeface="Cambria" panose="02040503050406030204" pitchFamily="18" charset="0"/>
              </a:rPr>
              <a:t> (turnaround time)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Calculați </a:t>
            </a:r>
            <a:r>
              <a:rPr lang="ro-RO" altLang="en-US" sz="1800" b="1" dirty="0">
                <a:latin typeface="Cambria" panose="02040503050406030204" pitchFamily="18" charset="0"/>
              </a:rPr>
              <a:t>timpul mediu de așteptare</a:t>
            </a:r>
          </a:p>
          <a:p>
            <a:pPr marL="0" indent="0" algn="l">
              <a:buNone/>
            </a:pPr>
            <a:r>
              <a:rPr lang="ro-RO" altLang="en-US" sz="1800" b="1" dirty="0" err="1">
                <a:solidFill>
                  <a:srgbClr val="7B2C2C"/>
                </a:solidFill>
                <a:latin typeface="Cambria" panose="02040503050406030204" pitchFamily="18" charset="0"/>
              </a:rPr>
              <a:t>Hint</a:t>
            </a:r>
            <a:r>
              <a:rPr lang="ro-RO" altLang="en-US" sz="1800" b="1" dirty="0">
                <a:solidFill>
                  <a:srgbClr val="7B2C2C"/>
                </a:solidFill>
                <a:latin typeface="Cambria" panose="02040503050406030204" pitchFamily="18" charset="0"/>
              </a:rPr>
              <a:t>: </a:t>
            </a:r>
            <a:r>
              <a:rPr lang="ro-RO" altLang="en-US" sz="1800" dirty="0">
                <a:latin typeface="Cambria" panose="02040503050406030204" pitchFamily="18" charset="0"/>
              </a:rPr>
              <a:t>Timp rezidență = Timp terminare - Timp sosire</a:t>
            </a:r>
          </a:p>
          <a:p>
            <a:pPr marL="0" indent="0" algn="l">
              <a:buNone/>
            </a:pPr>
            <a:r>
              <a:rPr lang="ro-RO" altLang="en-US" sz="1800" dirty="0">
                <a:latin typeface="Cambria" panose="02040503050406030204" pitchFamily="18" charset="0"/>
              </a:rPr>
              <a:t>Timp așteptare = Timp rezidență - Timp serviciu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r>
              <a:rPr lang="ro-RO" altLang="en-US" sz="3300" b="1" dirty="0">
                <a:solidFill>
                  <a:srgbClr val="2E5FA3"/>
                </a:solidFill>
                <a:latin typeface="Cambria" panose="02040503050406030204" pitchFamily="18" charset="0"/>
              </a:rPr>
              <a:t>Soluție exercițiu 1 – FIFO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720338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Diagrama Gantt: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P1(6) | P2(8) | P3(3) | P4(4) | P5(2)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0       6      14      17      21      23</a:t>
            </a:r>
          </a:p>
          <a:p>
            <a:pPr>
              <a:buNone/>
            </a:pPr>
            <a:endParaRPr lang="ro-RO" altLang="en-US" sz="1800" dirty="0"/>
          </a:p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Calcul timpi: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┌──────┬────────┬──────────┬──────────┬──────────────┐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│Proces│Sosire  │Terminare │Rezidență │  Așteptare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├──────┼────────┼──────────┼──────────┼──────────────┤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P1  │   0    │    6     │  6-0=6   │   6-6=0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P2  │   2    │   14     │ 14-2=12  │  12-8 =4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P3  │   4    │   17     │ 17-4=13  │  13-3=10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P4  │   6    │   21     │ 21-6=15  │  15-4=11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P5  │   8    │   23     │ 23-8=15  │  15-2=13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└──────┴────────┴──────────┴──────────┴──────────────┘</a:t>
            </a:r>
          </a:p>
          <a:p>
            <a:pPr>
              <a:buNone/>
            </a:pPr>
            <a:endParaRPr lang="ro-RO" altLang="en-US" sz="1800" dirty="0"/>
          </a:p>
          <a:p>
            <a:pPr marL="0" indent="0">
              <a:buNone/>
            </a:pPr>
            <a:r>
              <a:rPr lang="ro-RO" altLang="en-US" sz="1800" dirty="0">
                <a:latin typeface="Cambria" panose="02040503050406030204" pitchFamily="18" charset="0"/>
              </a:rPr>
              <a:t>Timp mediu rezidență = (6+12+13+15+15)/5 = </a:t>
            </a: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61/5 = 12.2</a:t>
            </a:r>
          </a:p>
          <a:p>
            <a:pPr marL="0" indent="0">
              <a:buNone/>
            </a:pPr>
            <a:r>
              <a:rPr lang="ro-RO" altLang="en-US" sz="1800" dirty="0">
                <a:latin typeface="Cambria" panose="02040503050406030204" pitchFamily="18" charset="0"/>
              </a:rPr>
              <a:t>Timp mediu așteptare = (0+4+10+11+13)/5 = </a:t>
            </a: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38/5 = 7.6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r>
              <a:rPr lang="ro-RO" altLang="en-US" sz="2900" b="1" dirty="0">
                <a:solidFill>
                  <a:srgbClr val="2E5FA3"/>
                </a:solidFill>
                <a:latin typeface="Cambria" panose="02040503050406030204" pitchFamily="18" charset="0"/>
              </a:rPr>
              <a:t>Exercițiu 2 – SJF Non-Preemptiv și Preemptiv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7912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Folosind același set de procese: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┌─────────┬──────────────┬──────────────────┐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Proces  │ Timp sosire  │ Timp de serviciu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├─────────┼──────────────┼──────────────────┤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P1    │      0       │        6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P2    │      2       │        8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P3    │      4       │        3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P4    │      6       │        4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P5    │      8       │        2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└─────────┴──────────────┴──────────────────┘</a:t>
            </a:r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Cerințe: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Desenați diagrama Gantt pentru </a:t>
            </a:r>
            <a:r>
              <a:rPr lang="ro-RO" altLang="en-US" sz="1800" b="1" dirty="0">
                <a:latin typeface="Cambria" panose="02040503050406030204" pitchFamily="18" charset="0"/>
              </a:rPr>
              <a:t>SJF Non-Preemptiv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Desenați diagrama Gantt pentru </a:t>
            </a:r>
            <a:r>
              <a:rPr lang="ro-RO" altLang="en-US" sz="1800" b="1" dirty="0">
                <a:latin typeface="Cambria" panose="02040503050406030204" pitchFamily="18" charset="0"/>
              </a:rPr>
              <a:t>SJF Preemptiv (SRTF – Shortest Remaining Time First)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Calculați timpii medii de rezidență și așteptare pentru ambele variante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Comparați rezultatele cu FIFO din Exercițiul 1</a:t>
            </a:r>
          </a:p>
          <a:p>
            <a:pPr>
              <a:buNone/>
            </a:pPr>
            <a:endParaRPr lang="ro-RO" altLang="en-US" sz="1800" dirty="0"/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7B2C2C"/>
                </a:solidFill>
                <a:latin typeface="Cambria" panose="02040503050406030204" pitchFamily="18" charset="0"/>
              </a:rPr>
              <a:t>Hint SRTF: </a:t>
            </a:r>
            <a:r>
              <a:rPr lang="ro-RO" altLang="en-US" sz="1800" dirty="0">
                <a:latin typeface="Cambria" panose="02040503050406030204" pitchFamily="18" charset="0"/>
              </a:rPr>
              <a:t>La fiecare sosire de proces nou, compară burst-ul rămas al procesului curent cu burst-ul noului proces.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ro-RO" altLang="en-US" b="1" dirty="0">
                <a:solidFill>
                  <a:srgbClr val="2E5FA3"/>
                </a:solidFill>
                <a:latin typeface="Cambria" panose="02040503050406030204" pitchFamily="18" charset="0"/>
              </a:rPr>
              <a:t>Soluție Exercițiu 2 – SJF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152400" y="762000"/>
            <a:ext cx="8991600" cy="58674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SJF Non-Preemptiv: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t=0: P1 (singurul disponibil, rulează 6)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t=6: disponibili P2(8),P3(3),P4(4) → cel mai scurt=P3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t=9: disponibili P2(8),P4(4),P5(2) → </a:t>
            </a:r>
            <a:r>
              <a:rPr lang="en-US" altLang="en-US" sz="1500" dirty="0" err="1">
                <a:solidFill>
                  <a:srgbClr val="7B2C2C"/>
                </a:solidFill>
                <a:latin typeface="Courier New" pitchFamily="49" charset="0"/>
              </a:rPr>
              <a:t>cel</a:t>
            </a: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 </a:t>
            </a:r>
            <a:r>
              <a:rPr lang="en-US" altLang="en-US" sz="1500" dirty="0" err="1">
                <a:solidFill>
                  <a:srgbClr val="7B2C2C"/>
                </a:solidFill>
                <a:latin typeface="Courier New" pitchFamily="49" charset="0"/>
              </a:rPr>
              <a:t>mai</a:t>
            </a: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 </a:t>
            </a:r>
            <a:r>
              <a:rPr lang="en-US" altLang="en-US" sz="1500" dirty="0" err="1">
                <a:solidFill>
                  <a:srgbClr val="7B2C2C"/>
                </a:solidFill>
                <a:latin typeface="Courier New" pitchFamily="49" charset="0"/>
              </a:rPr>
              <a:t>scurt</a:t>
            </a: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 → P5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t=11: disponibili P2(8),P4(4) → P4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t=15: P2 singur → P2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P1  | P3 | P5 | P4 |    P2 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 0     6    9   11   15          23</a:t>
            </a:r>
          </a:p>
          <a:p>
            <a:pPr marL="0" indent="0">
              <a:buNone/>
            </a:pPr>
            <a:r>
              <a:rPr lang="ro-RO" altLang="en-US" sz="1800" dirty="0">
                <a:latin typeface="Cambria" panose="02040503050406030204" pitchFamily="18" charset="0"/>
              </a:rPr>
              <a:t>Timp mediu rezidență = (6+21+</a:t>
            </a:r>
            <a:r>
              <a:rPr lang="en-US" altLang="en-US" sz="1800" dirty="0">
                <a:latin typeface="Cambria" panose="02040503050406030204" pitchFamily="18" charset="0"/>
              </a:rPr>
              <a:t>5</a:t>
            </a:r>
            <a:r>
              <a:rPr lang="ro-RO" altLang="en-US" sz="1800" dirty="0">
                <a:latin typeface="Cambria" panose="02040503050406030204" pitchFamily="18" charset="0"/>
              </a:rPr>
              <a:t>+</a:t>
            </a:r>
            <a:r>
              <a:rPr lang="en-US" altLang="en-US" sz="1800" dirty="0">
                <a:latin typeface="Cambria" panose="02040503050406030204" pitchFamily="18" charset="0"/>
              </a:rPr>
              <a:t>9</a:t>
            </a:r>
            <a:r>
              <a:rPr lang="ro-RO" altLang="en-US" sz="1800" dirty="0">
                <a:latin typeface="Cambria" panose="02040503050406030204" pitchFamily="18" charset="0"/>
              </a:rPr>
              <a:t>+</a:t>
            </a:r>
            <a:r>
              <a:rPr lang="en-US" altLang="en-US" sz="1800" dirty="0">
                <a:latin typeface="Cambria" panose="02040503050406030204" pitchFamily="18" charset="0"/>
              </a:rPr>
              <a:t>3</a:t>
            </a:r>
            <a:r>
              <a:rPr lang="ro-RO" altLang="en-US" sz="1800" dirty="0">
                <a:latin typeface="Cambria" panose="02040503050406030204" pitchFamily="18" charset="0"/>
              </a:rPr>
              <a:t>)/5 = </a:t>
            </a:r>
            <a:r>
              <a:rPr lang="en-US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44</a:t>
            </a: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/5 = </a:t>
            </a:r>
            <a:r>
              <a:rPr lang="en-US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8</a:t>
            </a: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.</a:t>
            </a:r>
            <a:r>
              <a:rPr lang="en-US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8</a:t>
            </a:r>
            <a:endParaRPr lang="ro-RO" altLang="en-US" sz="1800" b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>
              <a:buNone/>
            </a:pPr>
            <a:endParaRPr lang="ro-RO" altLang="en-US" sz="1800" dirty="0"/>
          </a:p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SJF Preemptiv (SRTF):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t=0: P1(6)  t=2: P2(8) soseste, P1(4)&lt;P2(8) → P1 continua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t=4: P3(3) soseste, P3(3)&lt;P1(2 ramas)? NU → P1 continua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t=6: P1 </a:t>
            </a:r>
            <a:r>
              <a:rPr lang="en-US" altLang="en-US" sz="1500" dirty="0" err="1">
                <a:solidFill>
                  <a:srgbClr val="7B2C2C"/>
                </a:solidFill>
                <a:latin typeface="Courier New" pitchFamily="49" charset="0"/>
              </a:rPr>
              <a:t>termina</a:t>
            </a: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. Disponibili: P2(8),P3(3),P4(4) → P3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t=8: P5(2) soseste, P5(2)&lt;P3(1 ramas)? NU → P3 continua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t=9: P3 </a:t>
            </a:r>
            <a:r>
              <a:rPr lang="en-US" altLang="en-US" sz="1500" dirty="0" err="1">
                <a:solidFill>
                  <a:srgbClr val="7B2C2C"/>
                </a:solidFill>
                <a:latin typeface="Courier New" pitchFamily="49" charset="0"/>
              </a:rPr>
              <a:t>termina</a:t>
            </a: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. P2(8),P4(4),P5(2) → P5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t=11: P5 </a:t>
            </a:r>
            <a:r>
              <a:rPr lang="en-US" altLang="en-US" sz="1500" dirty="0" err="1">
                <a:solidFill>
                  <a:srgbClr val="7B2C2C"/>
                </a:solidFill>
                <a:latin typeface="Courier New" pitchFamily="49" charset="0"/>
              </a:rPr>
              <a:t>termina</a:t>
            </a: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 → P4 → P4 </a:t>
            </a:r>
            <a:r>
              <a:rPr lang="en-US" altLang="en-US" sz="1500" dirty="0" err="1">
                <a:solidFill>
                  <a:srgbClr val="7B2C2C"/>
                </a:solidFill>
                <a:latin typeface="Courier New" pitchFamily="49" charset="0"/>
              </a:rPr>
              <a:t>termina</a:t>
            </a: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 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t=15 → P2 → t=23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P1  |   P3| P5 | P4  |    P2 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0     6    9   11    15         23</a:t>
            </a:r>
          </a:p>
          <a:p>
            <a:pPr marL="0" indent="0">
              <a:buNone/>
            </a:pPr>
            <a:r>
              <a:rPr lang="ro-RO" altLang="en-US" sz="1800" dirty="0">
                <a:latin typeface="Cambria" panose="02040503050406030204" pitchFamily="18" charset="0"/>
              </a:rPr>
              <a:t>Timp mediu rezidență SRTF = </a:t>
            </a:r>
            <a:r>
              <a:rPr lang="en-US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la </a:t>
            </a:r>
            <a:r>
              <a:rPr lang="en-US" altLang="en-US" sz="1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fel</a:t>
            </a:r>
            <a:endParaRPr lang="ro-RO" altLang="en-US" sz="18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7E655E-9DF7-4553-BB1D-2B97CBA68167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600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52400"/>
            <a:ext cx="4495800" cy="914400"/>
          </a:xfrm>
        </p:spPr>
        <p:txBody>
          <a:bodyPr/>
          <a:lstStyle/>
          <a:p>
            <a:r>
              <a:rPr lang="ro-RO" altLang="en-US" sz="3300" b="1" dirty="0">
                <a:latin typeface="Cambria" pitchFamily="18" charset="0"/>
              </a:rPr>
              <a:t>Planificarea UC</a:t>
            </a:r>
            <a:r>
              <a:rPr lang="en-US" altLang="en-US" sz="3300" b="1" dirty="0">
                <a:latin typeface="Cambria" pitchFamily="18" charset="0"/>
              </a:rPr>
              <a:t>P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5410200" y="381227"/>
            <a:ext cx="32369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o-RO" altLang="en-US" sz="2800" b="1" dirty="0">
                <a:solidFill>
                  <a:srgbClr val="FF0000"/>
                </a:solidFill>
                <a:latin typeface="Cambria" pitchFamily="18" charset="0"/>
              </a:rPr>
              <a:t>Concepte (recap.)</a:t>
            </a:r>
            <a:endParaRPr lang="en-US" altLang="en-US" sz="28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4" t="10310" r="40599" b="52560"/>
          <a:stretch>
            <a:fillRect/>
          </a:stretch>
        </p:blipFill>
        <p:spPr bwMode="auto">
          <a:xfrm>
            <a:off x="6172200" y="1219200"/>
            <a:ext cx="2803525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228600" y="1295400"/>
            <a:ext cx="59436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228850" indent="-22288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10000"/>
              </a:lnSpc>
              <a:buFontTx/>
              <a:buNone/>
            </a:pPr>
            <a:r>
              <a:rPr lang="en-US" altLang="en-US" sz="1600" b="1" dirty="0">
                <a:latin typeface="Cambria" pitchFamily="18" charset="0"/>
              </a:rPr>
              <a:t>Multiprogr</a:t>
            </a:r>
            <a:r>
              <a:rPr lang="ro-RO" altLang="en-US" sz="1600" b="1" dirty="0">
                <a:latin typeface="Cambria" pitchFamily="18" charset="0"/>
              </a:rPr>
              <a:t>amarea</a:t>
            </a:r>
            <a:r>
              <a:rPr lang="en-US" altLang="en-US" sz="1600" dirty="0">
                <a:latin typeface="Cambria" pitchFamily="18" charset="0"/>
              </a:rPr>
              <a:t> 	</a:t>
            </a:r>
            <a:r>
              <a:rPr lang="ro-RO" altLang="en-US" sz="1600" dirty="0">
                <a:latin typeface="Cambria" pitchFamily="18" charset="0"/>
              </a:rPr>
              <a:t>Mai multe </a:t>
            </a:r>
            <a:r>
              <a:rPr lang="en-US" altLang="en-US" sz="1600" dirty="0">
                <a:latin typeface="Cambria" pitchFamily="18" charset="0"/>
              </a:rPr>
              <a:t>program</a:t>
            </a:r>
            <a:r>
              <a:rPr lang="ro-RO" altLang="en-US" sz="1600" dirty="0">
                <a:latin typeface="Cambria" pitchFamily="18" charset="0"/>
              </a:rPr>
              <a:t>e</a:t>
            </a:r>
            <a:r>
              <a:rPr lang="en-US" altLang="en-US" sz="1600" dirty="0">
                <a:latin typeface="Cambria" pitchFamily="18" charset="0"/>
              </a:rPr>
              <a:t> </a:t>
            </a:r>
            <a:r>
              <a:rPr lang="ro-RO" altLang="en-US" sz="1600" dirty="0">
                <a:latin typeface="Cambria" pitchFamily="18" charset="0"/>
              </a:rPr>
              <a:t>pot fi în memorie în acelaşi timp</a:t>
            </a:r>
            <a:r>
              <a:rPr lang="en-US" altLang="en-US" sz="1600" dirty="0">
                <a:latin typeface="Cambria" pitchFamily="18" charset="0"/>
              </a:rPr>
              <a:t>. </a:t>
            </a:r>
            <a:r>
              <a:rPr lang="ro-RO" altLang="en-US" sz="1600" dirty="0">
                <a:latin typeface="Cambria" pitchFamily="18" charset="0"/>
              </a:rPr>
              <a:t>Permite</a:t>
            </a:r>
            <a:r>
              <a:rPr lang="en-US" altLang="en-US" sz="1600" dirty="0">
                <a:latin typeface="Cambria" pitchFamily="18" charset="0"/>
              </a:rPr>
              <a:t> </a:t>
            </a:r>
            <a:r>
              <a:rPr lang="ro-RO" altLang="en-US" sz="1600" dirty="0">
                <a:latin typeface="Cambria" pitchFamily="18" charset="0"/>
              </a:rPr>
              <a:t>supra-alocarea</a:t>
            </a:r>
            <a:r>
              <a:rPr lang="en-US" altLang="en-US" sz="1600" dirty="0">
                <a:latin typeface="Cambria" pitchFamily="18" charset="0"/>
              </a:rPr>
              <a:t> </a:t>
            </a:r>
            <a:r>
              <a:rPr lang="ro-RO" altLang="en-US" sz="1600" dirty="0">
                <a:latin typeface="Cambria" pitchFamily="18" charset="0"/>
              </a:rPr>
              <a:t>UCP şi a </a:t>
            </a:r>
            <a:r>
              <a:rPr lang="en-US" altLang="en-US" sz="1600" dirty="0">
                <a:latin typeface="Cambria" pitchFamily="18" charset="0"/>
              </a:rPr>
              <a:t>I/O.</a:t>
            </a:r>
          </a:p>
          <a:p>
            <a:pPr algn="just">
              <a:lnSpc>
                <a:spcPct val="110000"/>
              </a:lnSpc>
              <a:buFontTx/>
              <a:buNone/>
            </a:pPr>
            <a:r>
              <a:rPr lang="en-US" altLang="en-US" sz="1600" b="1" dirty="0">
                <a:latin typeface="Cambria" pitchFamily="18" charset="0"/>
              </a:rPr>
              <a:t>Job</a:t>
            </a:r>
            <a:r>
              <a:rPr lang="ro-RO" altLang="en-US" sz="1600" b="1" dirty="0">
                <a:latin typeface="Cambria" pitchFamily="18" charset="0"/>
              </a:rPr>
              <a:t>-uri	</a:t>
            </a:r>
            <a:r>
              <a:rPr lang="ro-RO" altLang="en-US" sz="1600" dirty="0">
                <a:latin typeface="Cambria" pitchFamily="18" charset="0"/>
              </a:rPr>
              <a:t>Programe</a:t>
            </a:r>
            <a:r>
              <a:rPr lang="en-US" altLang="en-US" sz="1600" dirty="0">
                <a:latin typeface="Cambria" pitchFamily="18" charset="0"/>
              </a:rPr>
              <a:t> (</a:t>
            </a:r>
            <a:r>
              <a:rPr lang="ro-RO" altLang="en-US" sz="1600" dirty="0">
                <a:latin typeface="Cambria" pitchFamily="18" charset="0"/>
              </a:rPr>
              <a:t>de tip </a:t>
            </a:r>
            <a:r>
              <a:rPr lang="en-US" altLang="en-US" sz="1600" i="1" dirty="0">
                <a:latin typeface="Cambria" pitchFamily="18" charset="0"/>
              </a:rPr>
              <a:t>batch</a:t>
            </a:r>
            <a:r>
              <a:rPr lang="en-US" altLang="en-US" sz="1600" dirty="0">
                <a:latin typeface="Cambria" pitchFamily="18" charset="0"/>
              </a:rPr>
              <a:t>)</a:t>
            </a:r>
            <a:r>
              <a:rPr lang="ro-RO" altLang="en-US" sz="1600" dirty="0">
                <a:latin typeface="Cambria" pitchFamily="18" charset="0"/>
              </a:rPr>
              <a:t> ce rulează fără a fi nevoie de intervenţia utilizatorului</a:t>
            </a:r>
            <a:r>
              <a:rPr lang="en-US" altLang="en-US" sz="1600" dirty="0">
                <a:latin typeface="Cambria" pitchFamily="18" charset="0"/>
              </a:rPr>
              <a:t>.</a:t>
            </a:r>
          </a:p>
          <a:p>
            <a:pPr algn="just">
              <a:lnSpc>
                <a:spcPct val="110000"/>
              </a:lnSpc>
              <a:buFontTx/>
              <a:buNone/>
            </a:pPr>
            <a:r>
              <a:rPr lang="ro-RO" altLang="en-US" sz="1600" b="1" dirty="0">
                <a:latin typeface="Cambria" pitchFamily="18" charset="0"/>
              </a:rPr>
              <a:t>Programe </a:t>
            </a:r>
            <a:r>
              <a:rPr lang="ro-RO" altLang="en-US" sz="1600" b="1" i="1" dirty="0">
                <a:latin typeface="Cambria" pitchFamily="18" charset="0"/>
              </a:rPr>
              <a:t>utilizato</a:t>
            </a:r>
            <a:r>
              <a:rPr lang="en-US" altLang="en-US" sz="1600" b="1" i="1" dirty="0">
                <a:latin typeface="Cambria" pitchFamily="18" charset="0"/>
              </a:rPr>
              <a:t>r</a:t>
            </a:r>
            <a:r>
              <a:rPr lang="en-US" altLang="en-US" sz="1600" dirty="0">
                <a:latin typeface="Cambria" pitchFamily="18" charset="0"/>
              </a:rPr>
              <a:t> 	 </a:t>
            </a:r>
            <a:r>
              <a:rPr lang="ro-RO" altLang="en-US" sz="1600" dirty="0">
                <a:latin typeface="Cambria" pitchFamily="18" charset="0"/>
              </a:rPr>
              <a:t>Sunt programe </a:t>
            </a:r>
            <a:r>
              <a:rPr lang="en-US" altLang="en-US" sz="1600" dirty="0">
                <a:latin typeface="Cambria" pitchFamily="18" charset="0"/>
              </a:rPr>
              <a:t>(</a:t>
            </a:r>
            <a:r>
              <a:rPr lang="ro-RO" altLang="en-US" sz="1600" dirty="0">
                <a:latin typeface="Cambria" pitchFamily="18" charset="0"/>
              </a:rPr>
              <a:t>ce rulează pe baza conceptului de </a:t>
            </a:r>
            <a:r>
              <a:rPr lang="ro-RO" altLang="en-US" sz="1600" i="1" dirty="0">
                <a:latin typeface="Cambria" pitchFamily="18" charset="0"/>
              </a:rPr>
              <a:t>time sharing</a:t>
            </a:r>
            <a:r>
              <a:rPr lang="en-US" altLang="en-US" sz="1600" dirty="0">
                <a:latin typeface="Cambria" pitchFamily="18" charset="0"/>
              </a:rPr>
              <a:t>) </a:t>
            </a:r>
            <a:r>
              <a:rPr lang="ro-RO" altLang="en-US" sz="1600" dirty="0">
                <a:latin typeface="Cambria" pitchFamily="18" charset="0"/>
              </a:rPr>
              <a:t>ce pot avea nevoie de intervenţia utilizatorului</a:t>
            </a:r>
            <a:r>
              <a:rPr lang="en-US" altLang="en-US" sz="1600" dirty="0">
                <a:latin typeface="Cambria" pitchFamily="18" charset="0"/>
              </a:rPr>
              <a:t>.</a:t>
            </a:r>
          </a:p>
          <a:p>
            <a:pPr algn="just">
              <a:lnSpc>
                <a:spcPct val="110000"/>
              </a:lnSpc>
              <a:buFontTx/>
              <a:buNone/>
            </a:pPr>
            <a:r>
              <a:rPr lang="en-US" altLang="en-US" sz="1600" b="1" dirty="0">
                <a:latin typeface="Cambria" pitchFamily="18" charset="0"/>
              </a:rPr>
              <a:t>Proces</a:t>
            </a:r>
            <a:r>
              <a:rPr lang="en-US" altLang="en-US" sz="1600" dirty="0">
                <a:latin typeface="Cambria" pitchFamily="18" charset="0"/>
              </a:rPr>
              <a:t> 	</a:t>
            </a:r>
            <a:r>
              <a:rPr lang="ro-RO" altLang="en-US" sz="1600" dirty="0">
                <a:latin typeface="Cambria" pitchFamily="18" charset="0"/>
              </a:rPr>
              <a:t>ambele</a:t>
            </a:r>
            <a:endParaRPr lang="en-US" altLang="en-US" sz="1600" dirty="0">
              <a:latin typeface="Cambria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en-US" altLang="en-US" sz="1600" b="1" dirty="0">
                <a:latin typeface="Cambria" pitchFamily="18" charset="0"/>
              </a:rPr>
              <a:t>U</a:t>
            </a:r>
            <a:r>
              <a:rPr lang="ro-RO" altLang="en-US" sz="1600" b="1" dirty="0">
                <a:latin typeface="Cambria" pitchFamily="18" charset="0"/>
              </a:rPr>
              <a:t>CP</a:t>
            </a:r>
            <a:r>
              <a:rPr lang="en-US" altLang="en-US" sz="1600" b="1" dirty="0">
                <a:latin typeface="Cambria" pitchFamily="18" charset="0"/>
              </a:rPr>
              <a:t> - I/O burst cycle</a:t>
            </a:r>
            <a:r>
              <a:rPr lang="en-US" altLang="en-US" sz="1600" dirty="0">
                <a:latin typeface="Cambria" pitchFamily="18" charset="0"/>
              </a:rPr>
              <a:t> 	</a:t>
            </a:r>
            <a:r>
              <a:rPr lang="ro-RO" altLang="en-US" sz="1600" dirty="0">
                <a:latin typeface="Cambria" pitchFamily="18" charset="0"/>
              </a:rPr>
              <a:t>Reprezintă execuţia proceselor ce alternează între activitatea UCP şi a </a:t>
            </a:r>
            <a:r>
              <a:rPr lang="en-US" altLang="en-US" sz="1600" dirty="0">
                <a:latin typeface="Cambria" pitchFamily="18" charset="0"/>
              </a:rPr>
              <a:t>I/O.  </a:t>
            </a:r>
            <a:r>
              <a:rPr lang="ro-RO" altLang="en-US" sz="1600" dirty="0">
                <a:latin typeface="Cambria" pitchFamily="18" charset="0"/>
              </a:rPr>
              <a:t>Timpii asociați UCP sunt mult mai mici decât cei ai operaţiilor </a:t>
            </a:r>
            <a:r>
              <a:rPr lang="en-US" altLang="en-US" sz="1600" dirty="0">
                <a:latin typeface="Cambria" pitchFamily="18" charset="0"/>
              </a:rPr>
              <a:t>I/O.</a:t>
            </a:r>
          </a:p>
          <a:p>
            <a:pPr algn="just">
              <a:lnSpc>
                <a:spcPct val="110000"/>
              </a:lnSpc>
              <a:buFontTx/>
              <a:buNone/>
            </a:pPr>
            <a:r>
              <a:rPr lang="ro-RO" altLang="en-US" sz="1600" b="1" dirty="0">
                <a:latin typeface="Cambria" pitchFamily="18" charset="0"/>
              </a:rPr>
              <a:t>Planificare p</a:t>
            </a:r>
            <a:r>
              <a:rPr lang="en-US" altLang="en-US" sz="1600" b="1" dirty="0">
                <a:latin typeface="Cambria" pitchFamily="18" charset="0"/>
              </a:rPr>
              <a:t>reemptiv</a:t>
            </a:r>
            <a:r>
              <a:rPr lang="ro-RO" altLang="en-US" sz="1600" b="1" dirty="0">
                <a:latin typeface="Cambria" pitchFamily="18" charset="0"/>
              </a:rPr>
              <a:t>ă</a:t>
            </a:r>
            <a:r>
              <a:rPr lang="en-US" altLang="en-US" sz="1600" b="1" dirty="0">
                <a:latin typeface="Cambria" pitchFamily="18" charset="0"/>
              </a:rPr>
              <a:t> 	</a:t>
            </a:r>
            <a:r>
              <a:rPr lang="ro-RO" altLang="en-US" sz="1600" dirty="0">
                <a:latin typeface="Cambria" pitchFamily="18" charset="0"/>
              </a:rPr>
              <a:t>În acest caz o întrerupere determină oprirea procesului curent ce ocupă UCP şi are loc înlocuirea acestuia cu alt proces</a:t>
            </a:r>
            <a:r>
              <a:rPr lang="en-US" altLang="en-US" sz="1600" dirty="0"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r>
              <a:rPr lang="ro-RO" altLang="en-US" sz="3300" b="1" dirty="0">
                <a:solidFill>
                  <a:srgbClr val="2E5FA3"/>
                </a:solidFill>
                <a:latin typeface="Cambria" panose="02040503050406030204" pitchFamily="18" charset="0"/>
              </a:rPr>
              <a:t>Exercițiu 3 – Round Robin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143000"/>
            <a:ext cx="8610600" cy="57150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Fie setul de procese:</a:t>
            </a:r>
          </a:p>
          <a:p>
            <a:pPr>
              <a:buNone/>
            </a:pPr>
            <a:endParaRPr lang="ro-RO" altLang="en-US" sz="1800" dirty="0"/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┌─────────┬──────────────┬──────────────────┐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Proces  │ Timp sosire  │ Timp de serviciu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├─────────┼──────────────┼──────────────────┤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P1    │      0       │        10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P2    │      1       │        5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P3    │      3       │        8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│   P4    │      5       │        3         │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└─────────┴──────────────┴──────────────────┘</a:t>
            </a:r>
          </a:p>
          <a:p>
            <a:pPr>
              <a:buNone/>
            </a:pPr>
            <a:endParaRPr lang="ro-RO" altLang="en-US" sz="1800" dirty="0"/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Cerințe: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Aplicați Round Robin cu </a:t>
            </a:r>
            <a:r>
              <a:rPr lang="ro-RO" altLang="en-US" sz="1800" b="1" dirty="0">
                <a:latin typeface="Cambria" panose="02040503050406030204" pitchFamily="18" charset="0"/>
              </a:rPr>
              <a:t>cuantum = 3</a:t>
            </a:r>
            <a:r>
              <a:rPr lang="ro-RO" altLang="en-US" sz="1800" dirty="0">
                <a:latin typeface="Cambria" panose="02040503050406030204" pitchFamily="18" charset="0"/>
              </a:rPr>
              <a:t> și desenați diagrama Gantt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Aplicați Round Robin cu </a:t>
            </a:r>
            <a:r>
              <a:rPr lang="ro-RO" altLang="en-US" sz="1800" b="1" dirty="0">
                <a:latin typeface="Cambria" panose="02040503050406030204" pitchFamily="18" charset="0"/>
              </a:rPr>
              <a:t>cuantum = 5</a:t>
            </a:r>
            <a:r>
              <a:rPr lang="ro-RO" altLang="en-US" sz="1800" dirty="0">
                <a:latin typeface="Cambria" panose="02040503050406030204" pitchFamily="18" charset="0"/>
              </a:rPr>
              <a:t> și desenați diagrama Gantt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Calculați timpii medii de rezidență și așteptare pentru ambele cuantumuri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Care cuantum dă rezultate mai bune? Justificați.</a:t>
            </a:r>
          </a:p>
          <a:p>
            <a:pPr algn="l">
              <a:buNone/>
            </a:pPr>
            <a:endParaRPr lang="ro-RO" altLang="en-US" sz="1800" dirty="0"/>
          </a:p>
          <a:p>
            <a:pPr marL="0" indent="0" algn="l">
              <a:buNone/>
            </a:pPr>
            <a:r>
              <a:rPr lang="ro-RO" altLang="en-US" sz="1800" b="1" dirty="0">
                <a:solidFill>
                  <a:srgbClr val="7B2C2C"/>
                </a:solidFill>
                <a:latin typeface="Cambria" panose="02040503050406030204" pitchFamily="18" charset="0"/>
              </a:rPr>
              <a:t>Hint: </a:t>
            </a:r>
            <a:r>
              <a:rPr lang="ro-RO" altLang="en-US" sz="1800" dirty="0">
                <a:latin typeface="Cambria" panose="02040503050406030204" pitchFamily="18" charset="0"/>
              </a:rPr>
              <a:t>La Round Robin, dacă un proces sosește exact când se face comutarea, îl adaugăm la coadă DUPĂ procesul care a fost întrerupt (convenție standard).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r>
              <a:rPr lang="ro-RO" altLang="en-US" sz="3300" b="1" dirty="0">
                <a:solidFill>
                  <a:srgbClr val="2E5FA3"/>
                </a:solidFill>
                <a:latin typeface="Cambria" panose="02040503050406030204" pitchFamily="18" charset="0"/>
              </a:rPr>
              <a:t>Soluție exercițiu 3 – Round Robin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48006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Round Robin, cuantum = 3: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Coada: t=0[P1] t=1[P2] t=3[P3] t=5[P4]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|P1(3)|P2(3)|P3(3)|P4(3)|P1(3)|P2(2)|P3(3)|P1(4)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0     3     6     9    12    15    17    20    23(P1 gata)→P3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|...P3(2)|  P1 ramasese=10-3-3-1=3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Final: P1=23, P2=17, P3=26, P4=15</a:t>
            </a:r>
          </a:p>
          <a:p>
            <a:pPr marL="0" indent="0">
              <a:buNone/>
            </a:pPr>
            <a:r>
              <a:rPr lang="ro-RO" altLang="en-US" sz="1800" dirty="0">
                <a:latin typeface="Cambria" panose="02040503050406030204" pitchFamily="18" charset="0"/>
              </a:rPr>
              <a:t>Timp mediu rezidenta q=3 = (23+15+22+9)/4 = </a:t>
            </a:r>
            <a:r>
              <a:rPr lang="ro-RO" altLang="en-US" sz="1800" b="1" dirty="0">
                <a:latin typeface="Cambria" panose="02040503050406030204" pitchFamily="18" charset="0"/>
              </a:rPr>
              <a:t>69/4 = 17.25</a:t>
            </a:r>
          </a:p>
          <a:p>
            <a:pPr>
              <a:buNone/>
            </a:pPr>
            <a:endParaRPr lang="ro-RO" altLang="en-US" sz="1800" dirty="0"/>
          </a:p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Round Robin, cuantum = 5: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Coada: t=0[P1] t=1[P2] t=3[P3] t=5[P4]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  P1(5)  |  P2(5)  | P3(5) | P4(3)|P1(5)|P3(3)|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0          5        10       15      18    23    26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P1 finish=23, P2 finish=10, P3 finish=26, P4 finish=18</a:t>
            </a:r>
          </a:p>
          <a:p>
            <a:pPr marL="0" indent="0">
              <a:buNone/>
            </a:pPr>
            <a:r>
              <a:rPr lang="ro-RO" altLang="en-US" sz="1800" dirty="0">
                <a:latin typeface="Cambria" panose="02040503050406030204" pitchFamily="18" charset="0"/>
              </a:rPr>
              <a:t>Timp mediu rezidenta q=5 = (23+8+22+12)/4 = </a:t>
            </a:r>
            <a:r>
              <a:rPr lang="ro-RO" altLang="en-US" sz="1800" b="1" dirty="0">
                <a:latin typeface="Cambria" panose="02040503050406030204" pitchFamily="18" charset="0"/>
              </a:rPr>
              <a:t>65/4 = 16.25</a:t>
            </a:r>
          </a:p>
          <a:p>
            <a:pPr>
              <a:buNone/>
            </a:pPr>
            <a:endParaRPr lang="ro-RO" altLang="en-US" sz="1800" dirty="0"/>
          </a:p>
          <a:p>
            <a:pPr marL="0" indent="0" algn="l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Comparatie: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q=3: timp mediu 17.25 – comutari mai dese, overhead mai mare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q=5: timp mediu 16.25 – mai eficient pentru acest set de procese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Concluzie: cuantumul optim depinde de distributia burst-urilor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r>
              <a:rPr lang="ro-RO" altLang="en-US" sz="3300" b="1" dirty="0">
                <a:solidFill>
                  <a:srgbClr val="2E5FA3"/>
                </a:solidFill>
                <a:latin typeface="Cambria" panose="02040503050406030204" pitchFamily="18" charset="0"/>
              </a:rPr>
              <a:t>Exercițiu 4 – Comparație între algoritmi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981200"/>
            <a:ext cx="8686800" cy="4343400"/>
          </a:xfrm>
        </p:spPr>
        <p:txBody>
          <a:bodyPr/>
          <a:lstStyle/>
          <a:p>
            <a:r>
              <a:rPr lang="en-US" altLang="en-US" sz="1800" b="1" dirty="0">
                <a:latin typeface="Cambria" panose="02040503050406030204" pitchFamily="18" charset="0"/>
              </a:rPr>
              <a:t>Fie </a:t>
            </a:r>
            <a:r>
              <a:rPr lang="en-US" altLang="en-US" sz="1800" b="1" dirty="0" err="1">
                <a:latin typeface="Cambria" panose="02040503050406030204" pitchFamily="18" charset="0"/>
              </a:rPr>
              <a:t>urm</a:t>
            </a:r>
            <a:r>
              <a:rPr lang="ro-RO" altLang="en-US" sz="1800" b="1" dirty="0" err="1">
                <a:latin typeface="Cambria" panose="02040503050406030204" pitchFamily="18" charset="0"/>
              </a:rPr>
              <a:t>ătorul</a:t>
            </a:r>
            <a:r>
              <a:rPr lang="ro-RO" altLang="en-US" sz="1800" b="1" dirty="0">
                <a:latin typeface="Cambria" panose="02040503050406030204" pitchFamily="18" charset="0"/>
              </a:rPr>
              <a:t> set de procese:</a:t>
            </a:r>
          </a:p>
          <a:p>
            <a:pPr>
              <a:buNone/>
            </a:pPr>
            <a:endParaRPr lang="ro-RO" altLang="en-US" sz="1800" dirty="0"/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+---------+--------------+------------------+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Proces  | Timp sosire  | Timp de serviciu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+---------+--------------+------------------+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  P1    |      0       |        7      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  P2    |      2       |        3      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  P3    |      4       |        9      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  P4    |      6       |        2      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  P5    |      7       |        5      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+---------+--------------+------------------+</a:t>
            </a:r>
          </a:p>
          <a:p>
            <a:pPr>
              <a:buNone/>
            </a:pPr>
            <a:endParaRPr lang="ro-RO" altLang="en-US" sz="1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r>
              <a:rPr lang="ro-RO" altLang="en-US" sz="3300" b="1" dirty="0">
                <a:solidFill>
                  <a:srgbClr val="2E5FA3"/>
                </a:solidFill>
                <a:latin typeface="Cambria" panose="02040503050406030204" pitchFamily="18" charset="0"/>
              </a:rPr>
              <a:t>Exercițiu 4 – Comparație între algoritmi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80060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Calculați pentru fiecare algoritm timpi medii rezidență și așteptare: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FIFO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SJF Non-Preemptiv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SRTF (SJF Preemptiv)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Round Robin q=4</a:t>
            </a:r>
          </a:p>
          <a:p>
            <a:pPr>
              <a:buNone/>
            </a:pPr>
            <a:endParaRPr lang="ro-RO" altLang="en-US" sz="1800" dirty="0"/>
          </a:p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Completati tabelul comparativ: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+--------------+--------------------+----------------------+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 Algoritm    | T.med. rezidenta   |   T.med. asteptare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+--------------+--------------------+----------------------+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FIFO         |                    |                   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SJF Non-Pr.  |                    |                   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SRTF         |                    |                   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| Round Robin  |                    |                      |</a:t>
            </a:r>
          </a:p>
          <a:p>
            <a:pPr marL="342900" indent="0">
              <a:buNone/>
            </a:pPr>
            <a:r>
              <a:rPr lang="en-US" altLang="en-US" sz="1500" dirty="0">
                <a:solidFill>
                  <a:srgbClr val="7B2C2C"/>
                </a:solidFill>
                <a:latin typeface="Courier New" pitchFamily="49" charset="0"/>
              </a:rPr>
              <a:t>+--------------+--------------------+----------------------+</a:t>
            </a:r>
          </a:p>
        </p:txBody>
      </p:sp>
    </p:spTree>
    <p:extLst>
      <p:ext uri="{BB962C8B-B14F-4D97-AF65-F5344CB8AC3E}">
        <p14:creationId xmlns:p14="http://schemas.microsoft.com/office/powerpoint/2010/main" val="353505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99973A-8AA1-48CB-89FB-EC5067880B50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600" dirty="0"/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28600" y="1524000"/>
            <a:ext cx="8610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28800" indent="-1828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21717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3" algn="just">
              <a:lnSpc>
                <a:spcPct val="80000"/>
              </a:lnSpc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  <a:p>
            <a:pPr algn="just">
              <a:lnSpc>
                <a:spcPct val="70000"/>
              </a:lnSpc>
              <a:spcAft>
                <a:spcPts val="600"/>
              </a:spcAft>
              <a:buFontTx/>
              <a:buNone/>
            </a:pPr>
            <a:r>
              <a:rPr lang="ro-RO" altLang="en-US" sz="2200" b="1" dirty="0">
                <a:latin typeface="Garamond" pitchFamily="18" charset="0"/>
              </a:rPr>
              <a:t>Gradul de utilizare</a:t>
            </a:r>
            <a:r>
              <a:rPr lang="en-US" altLang="en-US" sz="2200" dirty="0">
                <a:latin typeface="Garamond" pitchFamily="18" charset="0"/>
              </a:rPr>
              <a:t> 	</a:t>
            </a:r>
            <a:r>
              <a:rPr lang="ro-RO" altLang="en-US" sz="2200" dirty="0">
                <a:latin typeface="Garamond" pitchFamily="18" charset="0"/>
              </a:rPr>
              <a:t>Fracţiunea de timp în care un dispozitiv este 	utilizat </a:t>
            </a:r>
            <a:r>
              <a:rPr lang="en-US" altLang="en-US" sz="2200" dirty="0">
                <a:latin typeface="Garamond" pitchFamily="18" charset="0"/>
              </a:rPr>
              <a:t>(tim</a:t>
            </a:r>
            <a:r>
              <a:rPr lang="ro-RO" altLang="en-US" sz="2200" dirty="0">
                <a:latin typeface="Garamond" pitchFamily="18" charset="0"/>
              </a:rPr>
              <a:t>p_utilizare</a:t>
            </a:r>
            <a:r>
              <a:rPr lang="en-US" altLang="en-US" sz="2200" dirty="0">
                <a:latin typeface="Garamond" pitchFamily="18" charset="0"/>
              </a:rPr>
              <a:t>/</a:t>
            </a:r>
            <a:r>
              <a:rPr lang="ro-RO" altLang="en-US" sz="2200" dirty="0">
                <a:latin typeface="Garamond" pitchFamily="18" charset="0"/>
              </a:rPr>
              <a:t>timp_total</a:t>
            </a:r>
            <a:r>
              <a:rPr lang="en-US" altLang="en-US" sz="2200" dirty="0">
                <a:latin typeface="Garamond" pitchFamily="18" charset="0"/>
              </a:rPr>
              <a:t>)</a:t>
            </a:r>
          </a:p>
          <a:p>
            <a:pPr lvl="3" algn="just">
              <a:lnSpc>
                <a:spcPct val="70000"/>
              </a:lnSpc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  <a:p>
            <a:pPr algn="just">
              <a:lnSpc>
                <a:spcPct val="70000"/>
              </a:lnSpc>
              <a:buFontTx/>
              <a:buNone/>
            </a:pPr>
            <a:r>
              <a:rPr lang="ro-RO" altLang="en-US" sz="2200" b="1" dirty="0">
                <a:latin typeface="Garamond" pitchFamily="18" charset="0"/>
              </a:rPr>
              <a:t>Throughput	</a:t>
            </a:r>
            <a:r>
              <a:rPr lang="en-US" altLang="en-US" sz="2200" b="1" dirty="0">
                <a:latin typeface="Garamond" pitchFamily="18" charset="0"/>
              </a:rPr>
              <a:t>	</a:t>
            </a:r>
            <a:r>
              <a:rPr lang="ro-RO" altLang="en-US" sz="2200" dirty="0">
                <a:latin typeface="Garamond" pitchFamily="18" charset="0"/>
              </a:rPr>
              <a:t>Numărul de job-uri terminate într-o perioadă de 	</a:t>
            </a:r>
            <a:r>
              <a:rPr lang="en-US" altLang="en-US" sz="2200" dirty="0">
                <a:latin typeface="Garamond" pitchFamily="18" charset="0"/>
              </a:rPr>
              <a:t>tim</a:t>
            </a:r>
            <a:r>
              <a:rPr lang="ro-RO" altLang="en-US" sz="2200" dirty="0">
                <a:latin typeface="Garamond" pitchFamily="18" charset="0"/>
              </a:rPr>
              <a:t>p</a:t>
            </a:r>
            <a:r>
              <a:rPr lang="en-US" altLang="en-US" sz="2200" dirty="0">
                <a:latin typeface="Garamond" pitchFamily="18" charset="0"/>
              </a:rPr>
              <a:t> (job</a:t>
            </a:r>
            <a:r>
              <a:rPr lang="ro-RO" altLang="en-US" sz="2200" dirty="0">
                <a:latin typeface="Garamond" pitchFamily="18" charset="0"/>
              </a:rPr>
              <a:t>-uri</a:t>
            </a:r>
            <a:r>
              <a:rPr lang="en-US" altLang="en-US" sz="2200" dirty="0">
                <a:latin typeface="Garamond" pitchFamily="18" charset="0"/>
              </a:rPr>
              <a:t>/sec</a:t>
            </a:r>
            <a:r>
              <a:rPr lang="ro-RO" altLang="en-US" sz="2200" dirty="0">
                <a:latin typeface="Garamond" pitchFamily="18" charset="0"/>
              </a:rPr>
              <a:t>u</a:t>
            </a:r>
            <a:r>
              <a:rPr lang="en-US" altLang="en-US" sz="2200" dirty="0">
                <a:latin typeface="Garamond" pitchFamily="18" charset="0"/>
              </a:rPr>
              <a:t>nd</a:t>
            </a:r>
            <a:r>
              <a:rPr lang="ro-RO" altLang="en-US" sz="2200" dirty="0">
                <a:latin typeface="Garamond" pitchFamily="18" charset="0"/>
              </a:rPr>
              <a:t>ă</a:t>
            </a:r>
            <a:r>
              <a:rPr lang="en-US" altLang="en-US" sz="2200" dirty="0">
                <a:latin typeface="Garamond" pitchFamily="18" charset="0"/>
              </a:rPr>
              <a:t> )</a:t>
            </a:r>
          </a:p>
          <a:p>
            <a:pPr lvl="3" algn="just">
              <a:lnSpc>
                <a:spcPct val="70000"/>
              </a:lnSpc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  <a:p>
            <a:pPr algn="just">
              <a:lnSpc>
                <a:spcPct val="70000"/>
              </a:lnSpc>
              <a:buFontTx/>
              <a:buNone/>
            </a:pPr>
            <a:r>
              <a:rPr lang="ro-RO" altLang="en-US" sz="2200" b="1" dirty="0">
                <a:latin typeface="Garamond" pitchFamily="18" charset="0"/>
              </a:rPr>
              <a:t>Timpul de serviciu</a:t>
            </a:r>
            <a:r>
              <a:rPr lang="en-US" altLang="en-US" sz="2200" b="1" dirty="0">
                <a:latin typeface="Garamond" pitchFamily="18" charset="0"/>
              </a:rPr>
              <a:t> </a:t>
            </a:r>
            <a:r>
              <a:rPr lang="en-US" altLang="en-US" sz="2200" dirty="0">
                <a:latin typeface="Garamond" pitchFamily="18" charset="0"/>
              </a:rPr>
              <a:t>	</a:t>
            </a:r>
            <a:r>
              <a:rPr lang="ro-RO" altLang="en-US" sz="2200" dirty="0">
                <a:latin typeface="Garamond" pitchFamily="18" charset="0"/>
              </a:rPr>
              <a:t>Timpul pe care îl necesită un dispozitiv pentru a 	rezolva 	o cerere</a:t>
            </a:r>
            <a:r>
              <a:rPr lang="en-US" altLang="en-US" sz="2200" dirty="0">
                <a:latin typeface="Garamond" pitchFamily="18" charset="0"/>
              </a:rPr>
              <a:t> (</a:t>
            </a:r>
            <a:r>
              <a:rPr lang="ro-RO" altLang="en-US" sz="2200" dirty="0">
                <a:latin typeface="Garamond" pitchFamily="18" charset="0"/>
              </a:rPr>
              <a:t>în </a:t>
            </a:r>
            <a:r>
              <a:rPr lang="en-US" altLang="en-US" sz="2200" dirty="0">
                <a:latin typeface="Garamond" pitchFamily="18" charset="0"/>
              </a:rPr>
              <a:t>sec</a:t>
            </a:r>
            <a:r>
              <a:rPr lang="ro-RO" altLang="en-US" sz="2200" dirty="0">
                <a:latin typeface="Garamond" pitchFamily="18" charset="0"/>
              </a:rPr>
              <a:t>unde</a:t>
            </a:r>
            <a:r>
              <a:rPr lang="en-US" altLang="en-US" sz="2200" dirty="0">
                <a:latin typeface="Garamond" pitchFamily="18" charset="0"/>
              </a:rPr>
              <a:t>)</a:t>
            </a:r>
          </a:p>
          <a:p>
            <a:pPr lvl="3" algn="just">
              <a:lnSpc>
                <a:spcPct val="70000"/>
              </a:lnSpc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  <a:p>
            <a:pPr algn="just">
              <a:lnSpc>
                <a:spcPct val="70000"/>
              </a:lnSpc>
              <a:buFontTx/>
              <a:buNone/>
            </a:pPr>
            <a:r>
              <a:rPr lang="ro-RO" altLang="en-US" sz="2200" b="1" dirty="0">
                <a:latin typeface="Garamond" pitchFamily="18" charset="0"/>
              </a:rPr>
              <a:t>Timpul de aşteptare în coadă</a:t>
            </a:r>
            <a:r>
              <a:rPr lang="en-US" altLang="en-US" sz="2200" dirty="0">
                <a:latin typeface="Garamond" pitchFamily="18" charset="0"/>
              </a:rPr>
              <a:t>  Tim</a:t>
            </a:r>
            <a:r>
              <a:rPr lang="ro-RO" altLang="en-US" sz="2200" dirty="0">
                <a:latin typeface="Garamond" pitchFamily="18" charset="0"/>
              </a:rPr>
              <a:t>pul petrecut în coada de aşteptare</a:t>
            </a:r>
            <a:r>
              <a:rPr lang="en-US" altLang="en-US" sz="2200" dirty="0">
                <a:latin typeface="Garamond" pitchFamily="18" charset="0"/>
              </a:rPr>
              <a:t> </a:t>
            </a:r>
            <a:r>
              <a:rPr lang="ro-RO" altLang="en-US" sz="2200" dirty="0">
                <a:latin typeface="Garamond" pitchFamily="18" charset="0"/>
              </a:rPr>
              <a:t>	</a:t>
            </a:r>
            <a:r>
              <a:rPr lang="en-US" altLang="en-US" sz="2200" dirty="0">
                <a:latin typeface="Garamond" pitchFamily="18" charset="0"/>
              </a:rPr>
              <a:t>(</a:t>
            </a:r>
            <a:r>
              <a:rPr lang="ro-RO" altLang="en-US" sz="2200" dirty="0">
                <a:latin typeface="Garamond" pitchFamily="18" charset="0"/>
              </a:rPr>
              <a:t>în </a:t>
            </a:r>
            <a:r>
              <a:rPr lang="en-US" altLang="en-US" sz="2200" dirty="0">
                <a:latin typeface="Garamond" pitchFamily="18" charset="0"/>
              </a:rPr>
              <a:t>sec</a:t>
            </a:r>
            <a:r>
              <a:rPr lang="ro-RO" altLang="en-US" sz="2200" dirty="0">
                <a:latin typeface="Garamond" pitchFamily="18" charset="0"/>
              </a:rPr>
              <a:t>unde</a:t>
            </a:r>
            <a:r>
              <a:rPr lang="en-US" altLang="en-US" sz="2200" dirty="0">
                <a:latin typeface="Garamond" pitchFamily="18" charset="0"/>
              </a:rPr>
              <a:t>)</a:t>
            </a:r>
          </a:p>
          <a:p>
            <a:pPr lvl="3" algn="just">
              <a:lnSpc>
                <a:spcPct val="70000"/>
              </a:lnSpc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</p:txBody>
      </p:sp>
      <p:sp>
        <p:nvSpPr>
          <p:cNvPr id="5124" name="Text Box 10"/>
          <p:cNvSpPr txBox="1">
            <a:spLocks noChangeArrowheads="1"/>
          </p:cNvSpPr>
          <p:nvPr/>
        </p:nvSpPr>
        <p:spPr bwMode="auto">
          <a:xfrm>
            <a:off x="4724400" y="304800"/>
            <a:ext cx="4419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Garamond" pitchFamily="18" charset="0"/>
              </a:rPr>
              <a:t>Criteri</a:t>
            </a:r>
            <a:r>
              <a:rPr lang="ro-RO" altLang="en-US" sz="2800" b="1" dirty="0">
                <a:solidFill>
                  <a:srgbClr val="FF0000"/>
                </a:solidFill>
                <a:latin typeface="Garamond" pitchFamily="18" charset="0"/>
              </a:rPr>
              <a:t>i utilizate pentru evaluarea performanţelor</a:t>
            </a:r>
            <a:endParaRPr lang="en-US" altLang="en-US" sz="28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5125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4495800" cy="914400"/>
          </a:xfrm>
          <a:noFill/>
        </p:spPr>
        <p:txBody>
          <a:bodyPr/>
          <a:lstStyle/>
          <a:p>
            <a:r>
              <a:rPr lang="ro-RO" altLang="en-US" sz="3300" b="1" dirty="0">
                <a:latin typeface="Garamond" pitchFamily="18" charset="0"/>
              </a:rPr>
              <a:t>Planificarea UC</a:t>
            </a:r>
            <a:r>
              <a:rPr lang="en-US" altLang="en-US" sz="3300" b="1" dirty="0">
                <a:latin typeface="Garamond" pitchFamily="18" charset="0"/>
              </a:rPr>
              <a:t>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F30DB39-F821-4CE2-83C3-4F65A4C4C954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600" dirty="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228600" y="1524000"/>
            <a:ext cx="8610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28800" indent="-1828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21717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3" algn="just">
              <a:lnSpc>
                <a:spcPct val="80000"/>
              </a:lnSpc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  <a:p>
            <a:pPr lvl="3" algn="just">
              <a:lnSpc>
                <a:spcPct val="70000"/>
              </a:lnSpc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  <a:p>
            <a:pPr algn="just">
              <a:lnSpc>
                <a:spcPct val="70000"/>
              </a:lnSpc>
              <a:buFontTx/>
              <a:buNone/>
            </a:pPr>
            <a:r>
              <a:rPr lang="ro-RO" altLang="en-US" sz="2200" b="1" dirty="0">
                <a:latin typeface="Garamond" pitchFamily="18" charset="0"/>
              </a:rPr>
              <a:t>Timpul de rezidenţă</a:t>
            </a:r>
            <a:r>
              <a:rPr lang="en-US" altLang="en-US" sz="2200" dirty="0">
                <a:latin typeface="Garamond" pitchFamily="18" charset="0"/>
              </a:rPr>
              <a:t> 	T</a:t>
            </a:r>
            <a:r>
              <a:rPr lang="ro-RO" altLang="en-US" sz="2200" dirty="0">
                <a:latin typeface="Garamond" pitchFamily="18" charset="0"/>
              </a:rPr>
              <a:t>impul petrecut</a:t>
            </a:r>
            <a:r>
              <a:rPr lang="en-US" altLang="en-US" sz="2200" dirty="0">
                <a:latin typeface="Garamond" pitchFamily="18" charset="0"/>
              </a:rPr>
              <a:t> </a:t>
            </a:r>
            <a:r>
              <a:rPr lang="ro-RO" altLang="en-US" sz="2200" dirty="0">
                <a:latin typeface="Garamond" pitchFamily="18" charset="0"/>
              </a:rPr>
              <a:t>de către o cerere la un dispozitiv</a:t>
            </a:r>
            <a:r>
              <a:rPr lang="en-US" altLang="en-US" sz="2200" dirty="0">
                <a:latin typeface="Garamond" pitchFamily="18" charset="0"/>
              </a:rPr>
              <a:t>.</a:t>
            </a:r>
            <a:endParaRPr lang="ro-RO" altLang="en-US" sz="2200" dirty="0">
              <a:latin typeface="Garamond" pitchFamily="18" charset="0"/>
            </a:endParaRPr>
          </a:p>
          <a:p>
            <a:pPr algn="just">
              <a:lnSpc>
                <a:spcPct val="70000"/>
              </a:lnSpc>
              <a:spcBef>
                <a:spcPts val="1200"/>
              </a:spcBef>
              <a:buFontTx/>
              <a:buNone/>
            </a:pPr>
            <a:r>
              <a:rPr lang="ro-RO" altLang="en-US" sz="2200" dirty="0">
                <a:latin typeface="Garamond" pitchFamily="18" charset="0"/>
              </a:rPr>
              <a:t>Timpul de rezidenţă</a:t>
            </a:r>
            <a:r>
              <a:rPr lang="en-US" altLang="en-US" sz="2200" dirty="0">
                <a:latin typeface="Garamond" pitchFamily="18" charset="0"/>
              </a:rPr>
              <a:t> = </a:t>
            </a:r>
            <a:r>
              <a:rPr lang="ro-RO" altLang="en-US" sz="2200" dirty="0">
                <a:latin typeface="Garamond" pitchFamily="18" charset="0"/>
              </a:rPr>
              <a:t>Timpul de servic</a:t>
            </a:r>
            <a:r>
              <a:rPr lang="en-US" altLang="en-US" sz="2200" dirty="0">
                <a:latin typeface="Garamond" pitchFamily="18" charset="0"/>
              </a:rPr>
              <a:t>i</a:t>
            </a:r>
            <a:r>
              <a:rPr lang="ro-RO" altLang="en-US" sz="2200" dirty="0">
                <a:latin typeface="Garamond" pitchFamily="18" charset="0"/>
              </a:rPr>
              <a:t>u </a:t>
            </a:r>
            <a:r>
              <a:rPr lang="en-US" altLang="en-US" sz="2200" dirty="0">
                <a:latin typeface="Garamond" pitchFamily="18" charset="0"/>
              </a:rPr>
              <a:t>+ </a:t>
            </a:r>
            <a:r>
              <a:rPr lang="ro-RO" altLang="en-US" sz="2200" dirty="0">
                <a:latin typeface="Garamond" pitchFamily="18" charset="0"/>
              </a:rPr>
              <a:t>Timpul de aşteptare în coadă</a:t>
            </a:r>
            <a:r>
              <a:rPr lang="en-US" altLang="en-US" sz="2200" dirty="0">
                <a:latin typeface="Garamond" pitchFamily="18" charset="0"/>
              </a:rPr>
              <a:t>.</a:t>
            </a:r>
          </a:p>
          <a:p>
            <a:pPr lvl="3" algn="just">
              <a:lnSpc>
                <a:spcPct val="70000"/>
              </a:lnSpc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  <a:p>
            <a:pPr algn="just">
              <a:lnSpc>
                <a:spcPct val="70000"/>
              </a:lnSpc>
              <a:buFontTx/>
              <a:buNone/>
            </a:pPr>
            <a:r>
              <a:rPr lang="ro-RO" altLang="en-US" sz="2200" b="1" dirty="0">
                <a:latin typeface="Garamond" pitchFamily="18" charset="0"/>
              </a:rPr>
              <a:t>Timpul de răspuns</a:t>
            </a:r>
            <a:r>
              <a:rPr lang="en-US" altLang="en-US" sz="2200" dirty="0">
                <a:latin typeface="Garamond" pitchFamily="18" charset="0"/>
              </a:rPr>
              <a:t> 	Ti</a:t>
            </a:r>
            <a:r>
              <a:rPr lang="ro-RO" altLang="en-US" sz="2200" dirty="0">
                <a:latin typeface="Garamond" pitchFamily="18" charset="0"/>
              </a:rPr>
              <a:t>mpul utilizat de către sistem pentru a răspunde 	unui job utilizator</a:t>
            </a:r>
            <a:r>
              <a:rPr lang="en-US" altLang="en-US" sz="2200" dirty="0">
                <a:latin typeface="Garamond" pitchFamily="18" charset="0"/>
              </a:rPr>
              <a:t> (sec</a:t>
            </a:r>
            <a:r>
              <a:rPr lang="ro-RO" altLang="en-US" sz="2200" dirty="0">
                <a:latin typeface="Garamond" pitchFamily="18" charset="0"/>
              </a:rPr>
              <a:t>unde</a:t>
            </a:r>
            <a:r>
              <a:rPr lang="en-US" altLang="en-US" sz="2200" dirty="0">
                <a:latin typeface="Garamond" pitchFamily="18" charset="0"/>
              </a:rPr>
              <a:t>)</a:t>
            </a:r>
            <a:r>
              <a:rPr lang="ro-RO" altLang="en-US" sz="2200" dirty="0">
                <a:latin typeface="Garamond" pitchFamily="18" charset="0"/>
              </a:rPr>
              <a:t>.</a:t>
            </a:r>
            <a:endParaRPr lang="en-US" altLang="en-US" sz="2200" dirty="0">
              <a:latin typeface="Garamond" pitchFamily="18" charset="0"/>
            </a:endParaRPr>
          </a:p>
          <a:p>
            <a:pPr algn="just">
              <a:lnSpc>
                <a:spcPct val="70000"/>
              </a:lnSpc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  <a:p>
            <a:pPr algn="just">
              <a:lnSpc>
                <a:spcPct val="70000"/>
              </a:lnSpc>
              <a:buFontTx/>
              <a:buNone/>
            </a:pPr>
            <a:r>
              <a:rPr lang="en-US" altLang="en-US" sz="2200" b="1" dirty="0">
                <a:latin typeface="Garamond" pitchFamily="18" charset="0"/>
              </a:rPr>
              <a:t>T</a:t>
            </a:r>
            <a:r>
              <a:rPr lang="ro-RO" altLang="en-US" sz="2200" b="1" dirty="0">
                <a:latin typeface="Garamond" pitchFamily="18" charset="0"/>
              </a:rPr>
              <a:t>impul de “gândire”</a:t>
            </a:r>
            <a:r>
              <a:rPr lang="en-US" altLang="en-US" sz="2200" dirty="0">
                <a:latin typeface="Garamond" pitchFamily="18" charset="0"/>
              </a:rPr>
              <a:t> 	T</a:t>
            </a:r>
            <a:r>
              <a:rPr lang="ro-RO" altLang="en-US" sz="2200" dirty="0">
                <a:latin typeface="Garamond" pitchFamily="18" charset="0"/>
              </a:rPr>
              <a:t>impul petrecut de utilizatorul unui sistem interactiv 	pentru a realiza următoarea cerere</a:t>
            </a:r>
            <a:r>
              <a:rPr lang="en-US" altLang="en-US" sz="2200" dirty="0">
                <a:latin typeface="Garamond" pitchFamily="18" charset="0"/>
              </a:rPr>
              <a:t> (sec</a:t>
            </a:r>
            <a:r>
              <a:rPr lang="ro-RO" altLang="en-US" sz="2200" dirty="0">
                <a:latin typeface="Garamond" pitchFamily="18" charset="0"/>
              </a:rPr>
              <a:t>unde</a:t>
            </a:r>
            <a:r>
              <a:rPr lang="en-US" altLang="en-US" sz="2200" dirty="0">
                <a:latin typeface="Garamond" pitchFamily="18" charset="0"/>
              </a:rPr>
              <a:t>)</a:t>
            </a:r>
            <a:r>
              <a:rPr lang="ro-RO" altLang="en-US" sz="2200" dirty="0">
                <a:latin typeface="Garamond" pitchFamily="18" charset="0"/>
              </a:rPr>
              <a:t>. </a:t>
            </a:r>
            <a:endParaRPr lang="en-US" altLang="en-US" sz="2200" dirty="0">
              <a:latin typeface="Garamond" pitchFamily="18" charset="0"/>
            </a:endParaRPr>
          </a:p>
          <a:p>
            <a:pPr lvl="3" algn="just">
              <a:lnSpc>
                <a:spcPct val="80000"/>
              </a:lnSpc>
              <a:buFontTx/>
              <a:buNone/>
            </a:pPr>
            <a:endParaRPr lang="en-US" altLang="en-US" sz="2200" dirty="0">
              <a:latin typeface="Garamond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ro-RO" altLang="en-US" sz="2200" dirty="0">
                <a:latin typeface="Garamond" pitchFamily="18" charset="0"/>
              </a:rPr>
              <a:t>Scopul principal este acela de a optimiza media</a:t>
            </a:r>
            <a:r>
              <a:rPr lang="en-US" altLang="en-US" sz="2200" dirty="0">
                <a:latin typeface="Garamond" pitchFamily="18" charset="0"/>
              </a:rPr>
              <a:t> acestor timpi</a:t>
            </a:r>
            <a:r>
              <a:rPr lang="ro-RO" altLang="en-US" sz="2200" dirty="0">
                <a:latin typeface="Garamond" pitchFamily="18" charset="0"/>
              </a:rPr>
              <a:t>.</a:t>
            </a:r>
            <a:endParaRPr lang="en-US" altLang="en-US" sz="2200" dirty="0">
              <a:latin typeface="Garamond" pitchFamily="18" charset="0"/>
            </a:endParaRP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4191000" y="228600"/>
            <a:ext cx="5029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Garamond" pitchFamily="18" charset="0"/>
              </a:rPr>
              <a:t>Criteri</a:t>
            </a:r>
            <a:r>
              <a:rPr lang="ro-RO" altLang="en-US" sz="2800" b="1" dirty="0">
                <a:solidFill>
                  <a:srgbClr val="FF0000"/>
                </a:solidFill>
                <a:latin typeface="Garamond" pitchFamily="18" charset="0"/>
              </a:rPr>
              <a:t>i pentru evaluarea performanţelor (cont.)</a:t>
            </a:r>
            <a:endParaRPr lang="en-US" altLang="en-US" sz="28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06829" y="260350"/>
            <a:ext cx="4495800" cy="914400"/>
          </a:xfrm>
          <a:noFill/>
        </p:spPr>
        <p:txBody>
          <a:bodyPr/>
          <a:lstStyle/>
          <a:p>
            <a:r>
              <a:rPr lang="ro-RO" altLang="en-US" sz="3300" b="1" dirty="0">
                <a:latin typeface="Garamond" pitchFamily="18" charset="0"/>
              </a:rPr>
              <a:t>Planificarea UC</a:t>
            </a:r>
            <a:r>
              <a:rPr lang="en-US" altLang="en-US" sz="3300" b="1" dirty="0">
                <a:latin typeface="Garamond" pitchFamily="18" charset="0"/>
              </a:rPr>
              <a:t>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ECE32D-4EB9-4E43-AAB7-98036499DB1E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600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228600" y="1295400"/>
            <a:ext cx="861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28800" indent="-1828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alt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r>
              <a:rPr lang="ro-RO" alt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ajoritatea proceselor nu îşi utilizează</a:t>
            </a:r>
            <a:r>
              <a:rPr lang="en-US" alt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o-RO" alt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pe deplin timpul alocat</a:t>
            </a:r>
            <a:r>
              <a:rPr lang="en-US" alt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" t="9616" r="389" b="9158"/>
          <a:stretch>
            <a:fillRect/>
          </a:stretch>
        </p:blipFill>
        <p:spPr bwMode="auto">
          <a:xfrm>
            <a:off x="1143000" y="1889125"/>
            <a:ext cx="6262688" cy="41306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133600" y="381000"/>
            <a:ext cx="4495800" cy="914400"/>
          </a:xfrm>
          <a:noFill/>
        </p:spPr>
        <p:txBody>
          <a:bodyPr/>
          <a:lstStyle/>
          <a:p>
            <a:r>
              <a:rPr lang="ro-RO" altLang="en-US" sz="3300" b="1" dirty="0">
                <a:latin typeface="Garamond" pitchFamily="18" charset="0"/>
              </a:rPr>
              <a:t>Planificarea UC</a:t>
            </a:r>
            <a:r>
              <a:rPr lang="en-US" altLang="en-US" sz="3300" b="1" dirty="0">
                <a:latin typeface="Garamond" pitchFamily="18" charset="0"/>
              </a:rPr>
              <a:t>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BAD5DA-5897-40AA-8655-D7FF924CD1F5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600" dirty="0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28600" y="1752600"/>
            <a:ext cx="8610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95288" indent="-3952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803275" indent="-177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</a:pPr>
            <a:r>
              <a:rPr lang="ro-RO" altLang="en-US" sz="2400" b="1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Primul venit, primul servit</a:t>
            </a:r>
            <a:r>
              <a:rPr lang="en-US" altLang="en-US" sz="2400" b="1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buFontTx/>
              <a:buNone/>
            </a:pP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>
              <a:buFont typeface="Symbol" pitchFamily="18" charset="2"/>
              <a:buChar char="·"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FIFO</a:t>
            </a:r>
            <a:r>
              <a:rPr lang="ro-RO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>
              <a:buFont typeface="Symbol" pitchFamily="18" charset="2"/>
              <a:buChar char="·"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Simpl</a:t>
            </a:r>
            <a:r>
              <a:rPr lang="ro-RO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u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o-RO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corect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o-RO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dar cu performanţe slabe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o-RO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Timpul mediu de aşteptare în coadă poate fi destul de mare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819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848600" cy="1143000"/>
          </a:xfrm>
          <a:noFill/>
        </p:spPr>
        <p:txBody>
          <a:bodyPr/>
          <a:lstStyle/>
          <a:p>
            <a:r>
              <a:rPr lang="ro-RO" altLang="en-US" sz="3300" b="1" dirty="0">
                <a:latin typeface="Garamond" pitchFamily="18" charset="0"/>
              </a:rPr>
              <a:t>Algoritmi de planificare - FIFO</a:t>
            </a:r>
            <a:endParaRPr lang="en-US" altLang="en-US" sz="3300" b="1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11F00E-9DC5-4D7B-9D65-019F09D76BA5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600" dirty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04800" y="1447800"/>
            <a:ext cx="86106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95288" indent="-3952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604963" indent="-35242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</a:pPr>
            <a:r>
              <a:rPr lang="en-US" altLang="en-US" sz="1800" b="1" dirty="0">
                <a:latin typeface="Garamond" pitchFamily="18" charset="0"/>
              </a:rPr>
              <a:t>E</a:t>
            </a:r>
            <a:r>
              <a:rPr lang="ro-RO" altLang="en-US" sz="1800" b="1" dirty="0">
                <a:latin typeface="Garamond" pitchFamily="18" charset="0"/>
              </a:rPr>
              <a:t>xemplu</a:t>
            </a:r>
            <a:r>
              <a:rPr lang="en-US" altLang="en-US" sz="1800" b="1" dirty="0">
                <a:latin typeface="Garamond" pitchFamily="18" charset="0"/>
              </a:rPr>
              <a:t>:</a:t>
            </a: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 		Proces</a:t>
            </a:r>
            <a:r>
              <a:rPr lang="ro-RO" altLang="en-US" sz="1600" b="1" dirty="0">
                <a:latin typeface="Garamond" pitchFamily="18" charset="0"/>
              </a:rPr>
              <a:t>ul</a:t>
            </a:r>
            <a:r>
              <a:rPr lang="en-US" altLang="en-US" sz="1600" b="1" dirty="0">
                <a:latin typeface="Garamond" pitchFamily="18" charset="0"/>
              </a:rPr>
              <a:t>  		</a:t>
            </a:r>
            <a:r>
              <a:rPr lang="ro-RO" altLang="en-US" sz="1600" b="1" dirty="0">
                <a:latin typeface="Garamond" pitchFamily="18" charset="0"/>
              </a:rPr>
              <a:t>Timpul</a:t>
            </a:r>
            <a:r>
              <a:rPr lang="en-US" altLang="en-US" sz="1600" b="1" dirty="0">
                <a:latin typeface="Garamond" pitchFamily="18" charset="0"/>
              </a:rPr>
              <a:t>		</a:t>
            </a:r>
            <a:r>
              <a:rPr lang="ro-RO" altLang="en-US" sz="1600" b="1" dirty="0">
                <a:latin typeface="Garamond" pitchFamily="18" charset="0"/>
              </a:rPr>
              <a:t>Timpul</a:t>
            </a:r>
            <a:r>
              <a:rPr lang="en-US" altLang="en-US" sz="1600" b="1" dirty="0">
                <a:latin typeface="Garamond" pitchFamily="18" charset="0"/>
              </a:rPr>
              <a:t> </a:t>
            </a: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  			             	</a:t>
            </a:r>
            <a:r>
              <a:rPr lang="ro-RO" altLang="en-US" sz="1600" b="1" dirty="0">
                <a:latin typeface="Garamond" pitchFamily="18" charset="0"/>
              </a:rPr>
              <a:t>sosirii</a:t>
            </a:r>
            <a:r>
              <a:rPr lang="en-US" altLang="en-US" sz="1600" b="1" dirty="0">
                <a:latin typeface="Garamond" pitchFamily="18" charset="0"/>
              </a:rPr>
              <a:t>	</a:t>
            </a:r>
            <a:r>
              <a:rPr lang="ro-RO" altLang="en-US" sz="1600" b="1" dirty="0">
                <a:latin typeface="Garamond" pitchFamily="18" charset="0"/>
              </a:rPr>
              <a:t>	de serviciu</a:t>
            </a:r>
            <a:endParaRPr lang="en-US" altLang="en-US" sz="1600" b="1" dirty="0">
              <a:latin typeface="Garamond" pitchFamily="18" charset="0"/>
            </a:endParaRP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 	    1 		    0 		      8</a:t>
            </a: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	    2 		    1 		      4</a:t>
            </a: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 	    3 		    2 		      9</a:t>
            </a:r>
          </a:p>
          <a:p>
            <a:pPr lvl="2" algn="just"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	 	    4 		    3 		      5</a:t>
            </a:r>
            <a:endParaRPr lang="en-US" altLang="en-US" sz="1600" dirty="0">
              <a:latin typeface="Garamond" pitchFamily="18" charset="0"/>
            </a:endParaRP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609600" y="4191000"/>
            <a:ext cx="8229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 dirty="0">
              <a:latin typeface="Garamond" pitchFamily="18" charset="0"/>
            </a:endParaRPr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>
            <a:off x="6096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2" name="Line 7"/>
          <p:cNvSpPr>
            <a:spLocks noChangeShapeType="1"/>
          </p:cNvSpPr>
          <p:nvPr/>
        </p:nvSpPr>
        <p:spPr bwMode="auto">
          <a:xfrm>
            <a:off x="88392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3" name="Line 8"/>
          <p:cNvSpPr>
            <a:spLocks noChangeShapeType="1"/>
          </p:cNvSpPr>
          <p:nvPr/>
        </p:nvSpPr>
        <p:spPr bwMode="auto">
          <a:xfrm>
            <a:off x="28194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4" name="Line 9"/>
          <p:cNvSpPr>
            <a:spLocks noChangeShapeType="1"/>
          </p:cNvSpPr>
          <p:nvPr/>
        </p:nvSpPr>
        <p:spPr bwMode="auto">
          <a:xfrm>
            <a:off x="42672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5" name="Line 10"/>
          <p:cNvSpPr>
            <a:spLocks noChangeShapeType="1"/>
          </p:cNvSpPr>
          <p:nvPr/>
        </p:nvSpPr>
        <p:spPr bwMode="auto">
          <a:xfrm>
            <a:off x="6781800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6" name="Text Box 11"/>
          <p:cNvSpPr txBox="1">
            <a:spLocks noChangeArrowheads="1"/>
          </p:cNvSpPr>
          <p:nvPr/>
        </p:nvSpPr>
        <p:spPr bwMode="auto">
          <a:xfrm>
            <a:off x="457200" y="5037138"/>
            <a:ext cx="268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0</a:t>
            </a:r>
          </a:p>
        </p:txBody>
      </p:sp>
      <p:sp>
        <p:nvSpPr>
          <p:cNvPr id="9227" name="Text Box 12"/>
          <p:cNvSpPr txBox="1">
            <a:spLocks noChangeArrowheads="1"/>
          </p:cNvSpPr>
          <p:nvPr/>
        </p:nvSpPr>
        <p:spPr bwMode="auto">
          <a:xfrm>
            <a:off x="2667000" y="5037138"/>
            <a:ext cx="268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8</a:t>
            </a:r>
          </a:p>
        </p:txBody>
      </p:sp>
      <p:sp>
        <p:nvSpPr>
          <p:cNvPr id="9228" name="Text Box 13"/>
          <p:cNvSpPr txBox="1">
            <a:spLocks noChangeArrowheads="1"/>
          </p:cNvSpPr>
          <p:nvPr/>
        </p:nvSpPr>
        <p:spPr bwMode="auto">
          <a:xfrm>
            <a:off x="4114800" y="5037138"/>
            <a:ext cx="3381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12</a:t>
            </a:r>
          </a:p>
        </p:txBody>
      </p:sp>
      <p:sp>
        <p:nvSpPr>
          <p:cNvPr id="9229" name="Text Box 14"/>
          <p:cNvSpPr txBox="1">
            <a:spLocks noChangeArrowheads="1"/>
          </p:cNvSpPr>
          <p:nvPr/>
        </p:nvSpPr>
        <p:spPr bwMode="auto">
          <a:xfrm>
            <a:off x="6629400" y="5037138"/>
            <a:ext cx="3381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21</a:t>
            </a:r>
          </a:p>
        </p:txBody>
      </p:sp>
      <p:sp>
        <p:nvSpPr>
          <p:cNvPr id="9230" name="Text Box 15"/>
          <p:cNvSpPr txBox="1">
            <a:spLocks noChangeArrowheads="1"/>
          </p:cNvSpPr>
          <p:nvPr/>
        </p:nvSpPr>
        <p:spPr bwMode="auto">
          <a:xfrm>
            <a:off x="8686800" y="5037138"/>
            <a:ext cx="352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Garamond" pitchFamily="18" charset="0"/>
              </a:rPr>
              <a:t>26</a:t>
            </a:r>
          </a:p>
        </p:txBody>
      </p:sp>
      <p:sp>
        <p:nvSpPr>
          <p:cNvPr id="9231" name="Text Box 17"/>
          <p:cNvSpPr txBox="1">
            <a:spLocks noChangeArrowheads="1"/>
          </p:cNvSpPr>
          <p:nvPr/>
        </p:nvSpPr>
        <p:spPr bwMode="auto">
          <a:xfrm>
            <a:off x="1371600" y="4354513"/>
            <a:ext cx="390525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P1</a:t>
            </a:r>
          </a:p>
        </p:txBody>
      </p:sp>
      <p:sp>
        <p:nvSpPr>
          <p:cNvPr id="9232" name="Text Box 18"/>
          <p:cNvSpPr txBox="1">
            <a:spLocks noChangeArrowheads="1"/>
          </p:cNvSpPr>
          <p:nvPr/>
        </p:nvSpPr>
        <p:spPr bwMode="auto">
          <a:xfrm>
            <a:off x="33528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P2</a:t>
            </a:r>
          </a:p>
        </p:txBody>
      </p:sp>
      <p:sp>
        <p:nvSpPr>
          <p:cNvPr id="9233" name="Text Box 19"/>
          <p:cNvSpPr txBox="1">
            <a:spLocks noChangeArrowheads="1"/>
          </p:cNvSpPr>
          <p:nvPr/>
        </p:nvSpPr>
        <p:spPr bwMode="auto">
          <a:xfrm>
            <a:off x="53340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P3</a:t>
            </a:r>
          </a:p>
        </p:txBody>
      </p:sp>
      <p:sp>
        <p:nvSpPr>
          <p:cNvPr id="9234" name="Text Box 20"/>
          <p:cNvSpPr txBox="1">
            <a:spLocks noChangeArrowheads="1"/>
          </p:cNvSpPr>
          <p:nvPr/>
        </p:nvSpPr>
        <p:spPr bwMode="auto">
          <a:xfrm>
            <a:off x="7696200" y="4354513"/>
            <a:ext cx="404813" cy="3365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Garamond" pitchFamily="18" charset="0"/>
              </a:rPr>
              <a:t>P4</a:t>
            </a:r>
          </a:p>
        </p:txBody>
      </p:sp>
      <p:sp>
        <p:nvSpPr>
          <p:cNvPr id="9235" name="Text Box 21"/>
          <p:cNvSpPr txBox="1">
            <a:spLocks noChangeArrowheads="1"/>
          </p:cNvSpPr>
          <p:nvPr/>
        </p:nvSpPr>
        <p:spPr bwMode="auto">
          <a:xfrm>
            <a:off x="517525" y="3630613"/>
            <a:ext cx="7381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Garamond" pitchFamily="18" charset="0"/>
              </a:rPr>
              <a:t>F</a:t>
            </a:r>
            <a:r>
              <a:rPr lang="ro-RO" altLang="en-US" sz="1800" b="1">
                <a:latin typeface="Garamond" pitchFamily="18" charset="0"/>
              </a:rPr>
              <a:t>IFO</a:t>
            </a:r>
            <a:endParaRPr lang="en-US" altLang="en-US" sz="1800" b="1" dirty="0">
              <a:latin typeface="Garamond" pitchFamily="18" charset="0"/>
            </a:endParaRPr>
          </a:p>
        </p:txBody>
      </p:sp>
      <p:sp>
        <p:nvSpPr>
          <p:cNvPr id="9236" name="Text Box 22"/>
          <p:cNvSpPr txBox="1">
            <a:spLocks noChangeArrowheads="1"/>
          </p:cNvSpPr>
          <p:nvPr/>
        </p:nvSpPr>
        <p:spPr bwMode="auto">
          <a:xfrm>
            <a:off x="249784" y="5611250"/>
            <a:ext cx="88834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o-RO" altLang="en-US" sz="2000" b="1" dirty="0">
                <a:latin typeface="Garamond" pitchFamily="18" charset="0"/>
              </a:rPr>
              <a:t>Timpul mediu de rezidență</a:t>
            </a:r>
            <a:r>
              <a:rPr lang="en-US" altLang="en-US" sz="2000" b="1" dirty="0">
                <a:latin typeface="Garamond" pitchFamily="18" charset="0"/>
              </a:rPr>
              <a:t> = ( (8-0) + (12-1) + (21-2) + (26-3) )/4 = 61/4 = 15.25</a:t>
            </a:r>
          </a:p>
        </p:txBody>
      </p:sp>
      <p:sp>
        <p:nvSpPr>
          <p:cNvPr id="9239" name="Rectangle 30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8153400" cy="838200"/>
          </a:xfrm>
          <a:noFill/>
        </p:spPr>
        <p:txBody>
          <a:bodyPr/>
          <a:lstStyle/>
          <a:p>
            <a:r>
              <a:rPr lang="ro-RO" altLang="en-US" sz="3300" b="1" dirty="0">
                <a:latin typeface="Garamond" pitchFamily="18" charset="0"/>
              </a:rPr>
              <a:t>Exemplu de planificare FIFO</a:t>
            </a:r>
            <a:endParaRPr lang="en-US" altLang="en-US" sz="3300" b="1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CF9B844-FAD5-4895-9D28-14EA630CF453}" type="slidenum">
              <a:rPr lang="en-US" altLang="en-US" sz="16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600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33400" y="1219200"/>
            <a:ext cx="83820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747713" indent="-7477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323975" indent="-4619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</a:pPr>
            <a:r>
              <a:rPr lang="ro-RO" altLang="en-US" sz="2400" b="1" dirty="0">
                <a:solidFill>
                  <a:schemeClr val="accent2"/>
                </a:solidFill>
                <a:latin typeface="Garamond" pitchFamily="18" charset="0"/>
              </a:rPr>
              <a:t>Cel mai scurt job primul (</a:t>
            </a:r>
            <a:r>
              <a:rPr lang="en-US" altLang="en-US" sz="2400" b="1" dirty="0">
                <a:solidFill>
                  <a:schemeClr val="accent2"/>
                </a:solidFill>
                <a:latin typeface="Garamond" pitchFamily="18" charset="0"/>
              </a:rPr>
              <a:t>SJ</a:t>
            </a:r>
            <a:r>
              <a:rPr lang="ro-RO" altLang="en-US" sz="2400" b="1" dirty="0">
                <a:solidFill>
                  <a:schemeClr val="accent2"/>
                </a:solidFill>
                <a:latin typeface="Garamond" pitchFamily="18" charset="0"/>
              </a:rPr>
              <a:t>F – Shortest Job First)</a:t>
            </a:r>
            <a:r>
              <a:rPr lang="en-US" altLang="en-US" sz="2400" b="1" dirty="0">
                <a:solidFill>
                  <a:schemeClr val="accent2"/>
                </a:solidFill>
                <a:latin typeface="Garamond" pitchFamily="18" charset="0"/>
              </a:rPr>
              <a:t>:</a:t>
            </a:r>
            <a:endParaRPr lang="en-US" altLang="en-US" sz="2400" b="1" dirty="0">
              <a:latin typeface="Garamond" pitchFamily="18" charset="0"/>
            </a:endParaRPr>
          </a:p>
          <a:p>
            <a:pPr algn="just">
              <a:buFontTx/>
              <a:buNone/>
            </a:pPr>
            <a:endParaRPr lang="en-US" altLang="en-US" sz="2000" dirty="0">
              <a:latin typeface="Garamond" pitchFamily="18" charset="0"/>
            </a:endParaRPr>
          </a:p>
          <a:p>
            <a:pPr lvl="1" algn="just">
              <a:buFont typeface="Symbol" pitchFamily="18" charset="2"/>
              <a:buChar char="·"/>
            </a:pPr>
            <a:r>
              <a:rPr lang="en-US" altLang="en-US" sz="2000" dirty="0">
                <a:latin typeface="Garamond" pitchFamily="18" charset="0"/>
              </a:rPr>
              <a:t>Optimal </a:t>
            </a:r>
            <a:r>
              <a:rPr lang="ro-RO" altLang="en-US" sz="2000" dirty="0">
                <a:latin typeface="Garamond" pitchFamily="18" charset="0"/>
              </a:rPr>
              <a:t>pentru minimizarea timpului de aşteptare în coadă dar </a:t>
            </a:r>
            <a:r>
              <a:rPr lang="en-US" altLang="en-US" sz="2000" dirty="0">
                <a:latin typeface="Garamond" pitchFamily="18" charset="0"/>
              </a:rPr>
              <a:t>imposib</a:t>
            </a:r>
            <a:r>
              <a:rPr lang="ro-RO" altLang="en-US" sz="2000" dirty="0">
                <a:latin typeface="Garamond" pitchFamily="18" charset="0"/>
              </a:rPr>
              <a:t>i</a:t>
            </a:r>
            <a:r>
              <a:rPr lang="en-US" altLang="en-US" sz="2000" dirty="0">
                <a:latin typeface="Garamond" pitchFamily="18" charset="0"/>
              </a:rPr>
              <a:t>l</a:t>
            </a:r>
            <a:r>
              <a:rPr lang="ro-RO" altLang="en-US" sz="2000" dirty="0">
                <a:latin typeface="Garamond" pitchFamily="18" charset="0"/>
              </a:rPr>
              <a:t> de</a:t>
            </a:r>
            <a:r>
              <a:rPr lang="en-US" altLang="en-US" sz="2000" dirty="0">
                <a:latin typeface="Garamond" pitchFamily="18" charset="0"/>
              </a:rPr>
              <a:t> implement</a:t>
            </a:r>
            <a:r>
              <a:rPr lang="ro-RO" altLang="en-US" sz="2000" dirty="0">
                <a:latin typeface="Garamond" pitchFamily="18" charset="0"/>
              </a:rPr>
              <a:t>at 100% în practică</a:t>
            </a:r>
            <a:r>
              <a:rPr lang="en-US" altLang="en-US" sz="2000" dirty="0">
                <a:latin typeface="Garamond" pitchFamily="18" charset="0"/>
              </a:rPr>
              <a:t>. </a:t>
            </a:r>
            <a:r>
              <a:rPr lang="ro-RO" altLang="en-US" sz="2000" dirty="0">
                <a:latin typeface="Garamond" pitchFamily="18" charset="0"/>
              </a:rPr>
              <a:t>Pentru a putea fi implementat, se încearcă să se prevadă următorul proces pe baza istoricului anterior</a:t>
            </a:r>
            <a:r>
              <a:rPr lang="en-US" altLang="en-US" sz="2000" dirty="0">
                <a:latin typeface="Garamond" pitchFamily="18" charset="0"/>
              </a:rPr>
              <a:t>.</a:t>
            </a:r>
          </a:p>
          <a:p>
            <a:pPr lvl="1" algn="just">
              <a:buFont typeface="Symbol" pitchFamily="18" charset="2"/>
              <a:buChar char="·"/>
            </a:pPr>
            <a:r>
              <a:rPr lang="en-US" altLang="en-US" sz="2000" dirty="0">
                <a:latin typeface="Garamond" pitchFamily="18" charset="0"/>
              </a:rPr>
              <a:t>Predic</a:t>
            </a:r>
            <a:r>
              <a:rPr lang="ro-RO" altLang="en-US" sz="2000" dirty="0">
                <a:latin typeface="Garamond" pitchFamily="18" charset="0"/>
              </a:rPr>
              <a:t>ţia timpului pe care procesul îl va utiliza la următoarea planificare se poate face după formula</a:t>
            </a:r>
            <a:r>
              <a:rPr lang="en-US" altLang="en-US" sz="2000" dirty="0">
                <a:latin typeface="Garamond" pitchFamily="18" charset="0"/>
              </a:rPr>
              <a:t>:</a:t>
            </a:r>
          </a:p>
          <a:p>
            <a:pPr algn="just">
              <a:spcBef>
                <a:spcPts val="1200"/>
              </a:spcBef>
              <a:buFontTx/>
              <a:buNone/>
            </a:pPr>
            <a:r>
              <a:rPr lang="en-US" altLang="en-US" sz="2000" dirty="0">
                <a:latin typeface="Garamond" pitchFamily="18" charset="0"/>
              </a:rPr>
              <a:t> 	</a:t>
            </a:r>
            <a:r>
              <a:rPr lang="en-US" altLang="en-US" sz="2000" b="1" dirty="0">
                <a:latin typeface="Garamond" pitchFamily="18" charset="0"/>
              </a:rPr>
              <a:t>t( n+1 ) 	= w * t( n ) + ( 1 - w )  * T( n )</a:t>
            </a:r>
          </a:p>
          <a:p>
            <a:pPr algn="just">
              <a:buFontTx/>
              <a:buNone/>
            </a:pPr>
            <a:r>
              <a:rPr lang="en-US" altLang="en-US" sz="2000" dirty="0">
                <a:latin typeface="Garamond" pitchFamily="18" charset="0"/>
              </a:rPr>
              <a:t> </a:t>
            </a:r>
            <a:r>
              <a:rPr lang="ro-RO" altLang="en-US" sz="2000" dirty="0">
                <a:latin typeface="Garamond" pitchFamily="18" charset="0"/>
              </a:rPr>
              <a:t>unde</a:t>
            </a:r>
            <a:r>
              <a:rPr lang="en-US" altLang="en-US" sz="2000" dirty="0">
                <a:latin typeface="Garamond" pitchFamily="18" charset="0"/>
              </a:rPr>
              <a:t>:  	t(n+1)     	tim</a:t>
            </a:r>
            <a:r>
              <a:rPr lang="ro-RO" altLang="en-US" sz="2000" dirty="0">
                <a:latin typeface="Garamond" pitchFamily="18" charset="0"/>
              </a:rPr>
              <a:t>pul următorului </a:t>
            </a:r>
            <a:r>
              <a:rPr lang="en-US" altLang="en-US" sz="2000" dirty="0">
                <a:latin typeface="Garamond" pitchFamily="18" charset="0"/>
              </a:rPr>
              <a:t>burst</a:t>
            </a:r>
          </a:p>
          <a:p>
            <a:pPr algn="just">
              <a:lnSpc>
                <a:spcPct val="120000"/>
              </a:lnSpc>
              <a:buFontTx/>
              <a:buNone/>
            </a:pPr>
            <a:r>
              <a:rPr lang="en-US" altLang="en-US" sz="2000" dirty="0">
                <a:latin typeface="Garamond" pitchFamily="18" charset="0"/>
              </a:rPr>
              <a:t> 	t(n)       	</a:t>
            </a:r>
            <a:r>
              <a:rPr lang="ro-RO" altLang="en-US" sz="2000" dirty="0">
                <a:latin typeface="Garamond" pitchFamily="18" charset="0"/>
              </a:rPr>
              <a:t>t</a:t>
            </a:r>
            <a:r>
              <a:rPr lang="en-US" altLang="en-US" sz="2000" dirty="0">
                <a:latin typeface="Garamond" pitchFamily="18" charset="0"/>
              </a:rPr>
              <a:t>im</a:t>
            </a:r>
            <a:r>
              <a:rPr lang="ro-RO" altLang="en-US" sz="2000" dirty="0">
                <a:latin typeface="Garamond" pitchFamily="18" charset="0"/>
              </a:rPr>
              <a:t>pul actualului</a:t>
            </a:r>
            <a:r>
              <a:rPr lang="en-US" altLang="en-US" sz="2000" dirty="0">
                <a:latin typeface="Garamond" pitchFamily="18" charset="0"/>
              </a:rPr>
              <a:t> burst</a:t>
            </a:r>
          </a:p>
          <a:p>
            <a:pPr algn="just">
              <a:lnSpc>
                <a:spcPct val="120000"/>
              </a:lnSpc>
              <a:buFontTx/>
              <a:buNone/>
            </a:pPr>
            <a:r>
              <a:rPr lang="en-US" altLang="en-US" sz="2000" dirty="0">
                <a:latin typeface="Garamond" pitchFamily="18" charset="0"/>
              </a:rPr>
              <a:t>	T(n)     	</a:t>
            </a:r>
            <a:r>
              <a:rPr lang="ro-RO" altLang="en-US" sz="2000" dirty="0">
                <a:latin typeface="Garamond" pitchFamily="18" charset="0"/>
              </a:rPr>
              <a:t>media </a:t>
            </a:r>
            <a:r>
              <a:rPr lang="en-US" altLang="en-US" sz="2000" dirty="0">
                <a:latin typeface="Garamond" pitchFamily="18" charset="0"/>
              </a:rPr>
              <a:t>burst</a:t>
            </a:r>
            <a:r>
              <a:rPr lang="ro-RO" altLang="en-US" sz="2000" dirty="0">
                <a:latin typeface="Garamond" pitchFamily="18" charset="0"/>
              </a:rPr>
              <a:t>-urilor anterioare</a:t>
            </a:r>
            <a:endParaRPr lang="en-US" altLang="en-US" sz="2000" dirty="0">
              <a:latin typeface="Garamond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en-US" altLang="en-US" sz="2000" dirty="0">
                <a:latin typeface="Garamond" pitchFamily="18" charset="0"/>
              </a:rPr>
              <a:t>	w       	</a:t>
            </a:r>
            <a:r>
              <a:rPr lang="ro-RO" altLang="en-US" sz="2000" dirty="0">
                <a:latin typeface="Garamond" pitchFamily="18" charset="0"/>
              </a:rPr>
              <a:t>factor de ponderare ce reflectă burst-urile </a:t>
            </a:r>
            <a:r>
              <a:rPr lang="en-US" altLang="en-US" sz="2000" dirty="0">
                <a:latin typeface="Garamond" pitchFamily="18" charset="0"/>
              </a:rPr>
              <a:t>curent</a:t>
            </a:r>
            <a:r>
              <a:rPr lang="ro-RO" altLang="en-US" sz="2000" dirty="0">
                <a:latin typeface="Garamond" pitchFamily="18" charset="0"/>
              </a:rPr>
              <a:t>e sau 			anterioare</a:t>
            </a:r>
            <a:r>
              <a:rPr lang="en-US" altLang="en-US" sz="2000" dirty="0">
                <a:latin typeface="Garamond" pitchFamily="18" charset="0"/>
              </a:rPr>
              <a:t>.</a:t>
            </a:r>
          </a:p>
          <a:p>
            <a:pPr algn="just">
              <a:buFontTx/>
              <a:buNone/>
            </a:pPr>
            <a:r>
              <a:rPr lang="en-US" altLang="en-US" sz="2000" dirty="0">
                <a:latin typeface="Garamond" pitchFamily="18" charset="0"/>
              </a:rPr>
              <a:t> </a:t>
            </a:r>
          </a:p>
        </p:txBody>
      </p:sp>
      <p:sp>
        <p:nvSpPr>
          <p:cNvPr id="10244" name="Rectangle 9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848600" cy="914400"/>
          </a:xfrm>
          <a:noFill/>
        </p:spPr>
        <p:txBody>
          <a:bodyPr/>
          <a:lstStyle/>
          <a:p>
            <a:r>
              <a:rPr lang="ro-RO" altLang="en-US" sz="3300" b="1" dirty="0">
                <a:latin typeface="Garamond" pitchFamily="18" charset="0"/>
              </a:rPr>
              <a:t>Algoritmi de planificare: SJF</a:t>
            </a:r>
            <a:endParaRPr lang="en-US" altLang="en-US" sz="3300" b="1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12218</TotalTime>
  <Words>3600</Words>
  <Application>Microsoft Office PowerPoint</Application>
  <PresentationFormat>On-screen Show (4:3)</PresentationFormat>
  <Paragraphs>442</Paragraphs>
  <Slides>33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Cambria</vt:lpstr>
      <vt:lpstr>Courier New</vt:lpstr>
      <vt:lpstr>Garamond</vt:lpstr>
      <vt:lpstr>Symbol</vt:lpstr>
      <vt:lpstr>Times New Roman</vt:lpstr>
      <vt:lpstr>Blank Presentation</vt:lpstr>
      <vt:lpstr>PowerPoint Presentation</vt:lpstr>
      <vt:lpstr>PowerPoint Presentation</vt:lpstr>
      <vt:lpstr>Planificarea UCP</vt:lpstr>
      <vt:lpstr>Planificarea UCP</vt:lpstr>
      <vt:lpstr>Planificarea UCP</vt:lpstr>
      <vt:lpstr>Planificarea UCP</vt:lpstr>
      <vt:lpstr>Algoritmi de planificare - FIFO</vt:lpstr>
      <vt:lpstr>Exemplu de planificare FIFO</vt:lpstr>
      <vt:lpstr>Algoritmi de planificare: SJF</vt:lpstr>
      <vt:lpstr>PowerPoint Presentation</vt:lpstr>
      <vt:lpstr>Planificarea UCP</vt:lpstr>
      <vt:lpstr>Planificarea pe bază de priorități</vt:lpstr>
      <vt:lpstr>PowerPoint Presentation</vt:lpstr>
      <vt:lpstr>PowerPoint Presentation</vt:lpstr>
      <vt:lpstr>Exemplu de planificare Round Robin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CFS – Completely Fair Scheduler (Linux)</vt:lpstr>
      <vt:lpstr>Noutate: EEVDF – Noul Scheduler Linux 6.6+ (2023)</vt:lpstr>
      <vt:lpstr>Planificarea modernă în Windows 11</vt:lpstr>
      <vt:lpstr>Planificarea Multi-core și NUMA</vt:lpstr>
      <vt:lpstr>Energy-Aware Scheduling (EAS) – Procesoare Hibride</vt:lpstr>
      <vt:lpstr>Exercițiu 1 – Algoritmul FIFO</vt:lpstr>
      <vt:lpstr>Soluție exercițiu 1 – FIFO</vt:lpstr>
      <vt:lpstr>Exercițiu 2 – SJF Non-Preemptiv și Preemptiv</vt:lpstr>
      <vt:lpstr>Soluție Exercițiu 2 – SJF</vt:lpstr>
      <vt:lpstr>Exercițiu 3 – Round Robin</vt:lpstr>
      <vt:lpstr>Soluție exercițiu 3 – Round Robin</vt:lpstr>
      <vt:lpstr>Exercițiu 4 – Comparație între algoritmi</vt:lpstr>
      <vt:lpstr>Exercițiu 4 – Comparație între algoritmi</vt:lpstr>
    </vt:vector>
  </TitlesOfParts>
  <Company>ASE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Planificarea UCP</dc:title>
  <dc:creator>RZ</dc:creator>
  <cp:lastModifiedBy>Administrator</cp:lastModifiedBy>
  <cp:revision>201</cp:revision>
  <dcterms:created xsi:type="dcterms:W3CDTF">2000-11-27T22:20:23Z</dcterms:created>
  <dcterms:modified xsi:type="dcterms:W3CDTF">2026-04-01T13:09:28Z</dcterms:modified>
</cp:coreProperties>
</file>