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29" r:id="rId1"/>
  </p:sldMasterIdLst>
  <p:notesMasterIdLst>
    <p:notesMasterId r:id="rId45"/>
  </p:notesMasterIdLst>
  <p:handoutMasterIdLst>
    <p:handoutMasterId r:id="rId46"/>
  </p:handoutMasterIdLst>
  <p:sldIdLst>
    <p:sldId id="280" r:id="rId2"/>
    <p:sldId id="281" r:id="rId3"/>
    <p:sldId id="256" r:id="rId4"/>
    <p:sldId id="282" r:id="rId5"/>
    <p:sldId id="291" r:id="rId6"/>
    <p:sldId id="283" r:id="rId7"/>
    <p:sldId id="293" r:id="rId8"/>
    <p:sldId id="292" r:id="rId9"/>
    <p:sldId id="286" r:id="rId10"/>
    <p:sldId id="294" r:id="rId11"/>
    <p:sldId id="287" r:id="rId12"/>
    <p:sldId id="288" r:id="rId13"/>
    <p:sldId id="312" r:id="rId14"/>
    <p:sldId id="313" r:id="rId15"/>
    <p:sldId id="289" r:id="rId16"/>
    <p:sldId id="268" r:id="rId17"/>
    <p:sldId id="257" r:id="rId18"/>
    <p:sldId id="270" r:id="rId19"/>
    <p:sldId id="271" r:id="rId20"/>
    <p:sldId id="279" r:id="rId21"/>
    <p:sldId id="259" r:id="rId22"/>
    <p:sldId id="295" r:id="rId23"/>
    <p:sldId id="290" r:id="rId24"/>
    <p:sldId id="258" r:id="rId25"/>
    <p:sldId id="260" r:id="rId26"/>
    <p:sldId id="262" r:id="rId27"/>
    <p:sldId id="296" r:id="rId28"/>
    <p:sldId id="297" r:id="rId29"/>
    <p:sldId id="26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4094" autoAdjust="0"/>
  </p:normalViewPr>
  <p:slideViewPr>
    <p:cSldViewPr>
      <p:cViewPr varScale="1">
        <p:scale>
          <a:sx n="61" d="100"/>
          <a:sy n="61" d="100"/>
        </p:scale>
        <p:origin x="1440" y="6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56" d="100"/>
          <a:sy n="56" d="100"/>
        </p:scale>
        <p:origin x="-1830"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8" Type="http://schemas.openxmlformats.org/officeDocument/2006/relationships/slide" Target="slides/slide23.xml"/><Relationship Id="rId13" Type="http://schemas.openxmlformats.org/officeDocument/2006/relationships/slide" Target="slides/slide28.xml"/><Relationship Id="rId3" Type="http://schemas.openxmlformats.org/officeDocument/2006/relationships/slide" Target="slides/slide18.xml"/><Relationship Id="rId7" Type="http://schemas.openxmlformats.org/officeDocument/2006/relationships/slide" Target="slides/slide22.xml"/><Relationship Id="rId12" Type="http://schemas.openxmlformats.org/officeDocument/2006/relationships/slide" Target="slides/slide27.xml"/><Relationship Id="rId2" Type="http://schemas.openxmlformats.org/officeDocument/2006/relationships/slide" Target="slides/slide17.xml"/><Relationship Id="rId1" Type="http://schemas.openxmlformats.org/officeDocument/2006/relationships/slide" Target="slides/slide16.xml"/><Relationship Id="rId6" Type="http://schemas.openxmlformats.org/officeDocument/2006/relationships/slide" Target="slides/slide21.xml"/><Relationship Id="rId11" Type="http://schemas.openxmlformats.org/officeDocument/2006/relationships/slide" Target="slides/slide26.xml"/><Relationship Id="rId5" Type="http://schemas.openxmlformats.org/officeDocument/2006/relationships/slide" Target="slides/slide20.xml"/><Relationship Id="rId10" Type="http://schemas.openxmlformats.org/officeDocument/2006/relationships/slide" Target="slides/slide25.xml"/><Relationship Id="rId4" Type="http://schemas.openxmlformats.org/officeDocument/2006/relationships/slide" Target="slides/slide19.xml"/><Relationship Id="rId9" Type="http://schemas.openxmlformats.org/officeDocument/2006/relationships/slide" Target="slides/slide24.xml"/><Relationship Id="rId14" Type="http://schemas.openxmlformats.org/officeDocument/2006/relationships/slide" Target="slides/slide2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Arial Unicode MS" pitchFamily="34" charset="-128"/>
              </a:defRPr>
            </a:lvl1pPr>
          </a:lstStyle>
          <a:p>
            <a:pPr>
              <a:defRPr/>
            </a:pPr>
            <a:endParaRPr lang="en-US"/>
          </a:p>
        </p:txBody>
      </p:sp>
      <p:sp>
        <p:nvSpPr>
          <p:cNvPr id="28675"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Arial Unicode MS" pitchFamily="34" charset="-128"/>
              </a:defRPr>
            </a:lvl1pPr>
          </a:lstStyle>
          <a:p>
            <a:pPr>
              <a:defRPr/>
            </a:pPr>
            <a:endParaRPr lang="en-US"/>
          </a:p>
        </p:txBody>
      </p:sp>
      <p:sp>
        <p:nvSpPr>
          <p:cNvPr id="28676"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Arial Unicode MS" pitchFamily="34" charset="-128"/>
              </a:defRPr>
            </a:lvl1pPr>
          </a:lstStyle>
          <a:p>
            <a:pPr>
              <a:defRPr/>
            </a:pPr>
            <a:endParaRPr lang="en-US"/>
          </a:p>
        </p:txBody>
      </p:sp>
      <p:sp>
        <p:nvSpPr>
          <p:cNvPr id="28677"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Arial Unicode MS" pitchFamily="34" charset="-128"/>
              </a:defRPr>
            </a:lvl1pPr>
          </a:lstStyle>
          <a:p>
            <a:pPr>
              <a:defRPr/>
            </a:pPr>
            <a:fld id="{B928872B-3370-4E75-9FBC-1C21E24EAAD4}" type="slidenum">
              <a:rPr lang="en-US"/>
              <a:pPr>
                <a:defRPr/>
              </a:pPr>
              <a:t>‹#›</a:t>
            </a:fld>
            <a:endParaRPr lang="en-US"/>
          </a:p>
        </p:txBody>
      </p:sp>
    </p:spTree>
    <p:extLst>
      <p:ext uri="{BB962C8B-B14F-4D97-AF65-F5344CB8AC3E}">
        <p14:creationId xmlns:p14="http://schemas.microsoft.com/office/powerpoint/2010/main" val="2966856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Times New Roman" pitchFamily="18"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Times New Roman" pitchFamily="18" charset="0"/>
              </a:defRPr>
            </a:lvl1pPr>
          </a:lstStyle>
          <a:p>
            <a:pPr>
              <a:defRPr/>
            </a:pPr>
            <a:fld id="{29AC1E67-294C-4B03-8D94-792641AF23CE}" type="slidenum">
              <a:rPr lang="en-US"/>
              <a:pPr>
                <a:defRPr/>
              </a:pPr>
              <a:t>‹#›</a:t>
            </a:fld>
            <a:endParaRPr lang="en-US"/>
          </a:p>
        </p:txBody>
      </p:sp>
    </p:spTree>
    <p:extLst>
      <p:ext uri="{BB962C8B-B14F-4D97-AF65-F5344CB8AC3E}">
        <p14:creationId xmlns:p14="http://schemas.microsoft.com/office/powerpoint/2010/main" val="23180938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3FFF127-8E61-4278-876E-C2869165293C}" type="slidenum">
              <a:rPr lang="en-US" smtClean="0"/>
              <a:pPr>
                <a:defRPr/>
              </a:pPr>
              <a:t>14</a:t>
            </a:fld>
            <a:endParaRPr lang="en-US" dirty="0"/>
          </a:p>
        </p:txBody>
      </p:sp>
    </p:spTree>
    <p:extLst>
      <p:ext uri="{BB962C8B-B14F-4D97-AF65-F5344CB8AC3E}">
        <p14:creationId xmlns:p14="http://schemas.microsoft.com/office/powerpoint/2010/main" val="3389141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pPr>
              <a:defRPr/>
            </a:pPr>
            <a:endParaRPr lang="en-US"/>
          </a:p>
        </p:txBody>
      </p:sp>
      <p:sp>
        <p:nvSpPr>
          <p:cNvPr id="2" name="Footer Placeholder 1"/>
          <p:cNvSpPr>
            <a:spLocks noGrp="1"/>
          </p:cNvSpPr>
          <p:nvPr>
            <p:ph type="ftr" sz="quarter" idx="11"/>
          </p:nvPr>
        </p:nvSpPr>
        <p:spPr/>
        <p:txBody>
          <a:bodyPr/>
          <a:lstStyle/>
          <a:p>
            <a:pPr>
              <a:defRPr/>
            </a:pPr>
            <a:endParaRPr lang="en-US"/>
          </a:p>
        </p:txBody>
      </p:sp>
      <p:sp>
        <p:nvSpPr>
          <p:cNvPr id="15" name="Slide Number Placeholder 14"/>
          <p:cNvSpPr>
            <a:spLocks noGrp="1"/>
          </p:cNvSpPr>
          <p:nvPr>
            <p:ph type="sldNum" sz="quarter" idx="12"/>
          </p:nvPr>
        </p:nvSpPr>
        <p:spPr>
          <a:xfrm>
            <a:off x="8229600" y="6473952"/>
            <a:ext cx="758952" cy="246888"/>
          </a:xfrm>
        </p:spPr>
        <p:txBody>
          <a:bodyPr/>
          <a:lstStyle/>
          <a:p>
            <a:pPr>
              <a:defRPr/>
            </a:pPr>
            <a:fld id="{57784F4D-886C-4326-A9DD-BE9422CA7C0C}"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7970B8B-83A4-41E9-B424-0D35A6226CA8}"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7970B8B-83A4-41E9-B424-0D35A6226CA8}"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97970B8B-83A4-41E9-B424-0D35A6226CA8}" type="datetimeFigureOut">
              <a:rPr lang="en-US" smtClean="0"/>
              <a:t>3/25/2026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5DCD7CF4-87FE-4F4B-AE16-71C51855D2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97970B8B-83A4-41E9-B424-0D35A6226CA8}" type="datetimeFigureOut">
              <a:rPr lang="en-US" smtClean="0"/>
              <a:t>3/25/2026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5DCD7CF4-87FE-4F4B-AE16-71C51855D2FE}"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97970B8B-83A4-41E9-B424-0D35A6226CA8}" type="datetimeFigureOut">
              <a:rPr lang="en-US" smtClean="0"/>
              <a:t>3/25/2026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97970B8B-83A4-41E9-B424-0D35A6226CA8}"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5DCD7CF4-87FE-4F4B-AE16-71C51855D2FE}"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97970B8B-83A4-41E9-B424-0D35A6226CA8}" type="datetimeFigureOut">
              <a:rPr lang="en-US" smtClean="0"/>
              <a:t>3/25/2026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970B8B-83A4-41E9-B424-0D35A6226CA8}" type="datetimeFigureOut">
              <a:rPr lang="en-US" smtClean="0"/>
              <a:t>3/25/2026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97970B8B-83A4-41E9-B424-0D35A6226CA8}" type="datetimeFigureOut">
              <a:rPr lang="en-US" smtClean="0"/>
              <a:t>3/25/2026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CD7CF4-87FE-4F4B-AE16-71C51855D2F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97970B8B-83A4-41E9-B424-0D35A6226CA8}"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DCD7CF4-87FE-4F4B-AE16-71C51855D2FE}"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970B8B-83A4-41E9-B424-0D35A6226CA8}" type="datetimeFigureOut">
              <a:rPr lang="en-US" smtClean="0"/>
              <a:t>3/25/2026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DCD7CF4-87FE-4F4B-AE16-71C51855D2FE}"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idx="1"/>
          </p:nvPr>
        </p:nvSpPr>
        <p:spPr>
          <a:xfrm>
            <a:off x="304800" y="4114800"/>
            <a:ext cx="8458200" cy="1219200"/>
          </a:xfrm>
        </p:spPr>
        <p:txBody>
          <a:bodyPr>
            <a:normAutofit fontScale="55000" lnSpcReduction="20000"/>
          </a:bodyPr>
          <a:lstStyle/>
          <a:p>
            <a:pPr algn="ctr">
              <a:buFontTx/>
              <a:buNone/>
            </a:pPr>
            <a:r>
              <a:rPr lang="en-US" altLang="en-US" b="1" dirty="0">
                <a:solidFill>
                  <a:srgbClr val="FF9933"/>
                </a:solidFill>
                <a:latin typeface="Cambria" panose="02040503050406030204" pitchFamily="18" charset="0"/>
                <a:cs typeface="Times New Roman" pitchFamily="18" charset="0"/>
              </a:rPr>
              <a:t>Răzvan Daniel ZOTA</a:t>
            </a:r>
          </a:p>
          <a:p>
            <a:pPr algn="ctr">
              <a:buFontTx/>
              <a:buNone/>
            </a:pPr>
            <a:r>
              <a:rPr lang="ro-RO" altLang="en-US" b="1" dirty="0">
                <a:solidFill>
                  <a:srgbClr val="FF9933"/>
                </a:solidFill>
                <a:latin typeface="Cambria" panose="02040503050406030204" pitchFamily="18" charset="0"/>
                <a:cs typeface="Times New Roman" pitchFamily="18" charset="0"/>
              </a:rPr>
              <a:t>Facultatea de Cibernetică</a:t>
            </a:r>
            <a:r>
              <a:rPr lang="en-US" altLang="en-US" b="1" dirty="0">
                <a:solidFill>
                  <a:srgbClr val="FF9933"/>
                </a:solidFill>
                <a:latin typeface="Cambria" panose="02040503050406030204" pitchFamily="18" charset="0"/>
                <a:cs typeface="Times New Roman" pitchFamily="18" charset="0"/>
              </a:rPr>
              <a:t>, </a:t>
            </a:r>
            <a:r>
              <a:rPr lang="ro-RO" altLang="en-US" b="1" dirty="0">
                <a:solidFill>
                  <a:srgbClr val="FF9933"/>
                </a:solidFill>
                <a:latin typeface="Cambria" panose="02040503050406030204" pitchFamily="18" charset="0"/>
                <a:cs typeface="Times New Roman" pitchFamily="18" charset="0"/>
              </a:rPr>
              <a:t>Statistică şi Informatică Economică</a:t>
            </a:r>
          </a:p>
          <a:p>
            <a:pPr algn="ctr">
              <a:buFontTx/>
              <a:buNone/>
            </a:pPr>
            <a:r>
              <a:rPr lang="en-US" altLang="en-US" sz="2400" b="1" dirty="0">
                <a:solidFill>
                  <a:srgbClr val="FF9933"/>
                </a:solidFill>
                <a:latin typeface="Cambria" panose="02040503050406030204" pitchFamily="18" charset="0"/>
                <a:cs typeface="Times New Roman" pitchFamily="18" charset="0"/>
              </a:rPr>
              <a:t>zota@ase.ro</a:t>
            </a:r>
          </a:p>
          <a:p>
            <a:pPr algn="ctr">
              <a:buFontTx/>
              <a:buNone/>
            </a:pPr>
            <a:endParaRPr lang="ro-RO" altLang="en-US" sz="2400" b="1" dirty="0">
              <a:latin typeface="Cambria" panose="02040503050406030204" pitchFamily="18" charset="0"/>
              <a:cs typeface="Times New Roman" pitchFamily="18" charset="0"/>
            </a:endParaRPr>
          </a:p>
          <a:p>
            <a:pPr algn="ctr">
              <a:buFontTx/>
              <a:buNone/>
            </a:pPr>
            <a:r>
              <a:rPr lang="en-US" altLang="en-US" sz="2400" b="1" dirty="0">
                <a:latin typeface="Cambria" panose="02040503050406030204" pitchFamily="18" charset="0"/>
                <a:cs typeface="Times New Roman" pitchFamily="18" charset="0"/>
              </a:rPr>
              <a:t>http</a:t>
            </a:r>
            <a:r>
              <a:rPr lang="ro-RO" altLang="en-US" sz="2400" b="1" dirty="0">
                <a:latin typeface="Cambria" panose="02040503050406030204" pitchFamily="18" charset="0"/>
                <a:cs typeface="Times New Roman" pitchFamily="18" charset="0"/>
              </a:rPr>
              <a:t>s</a:t>
            </a:r>
            <a:r>
              <a:rPr lang="en-US" altLang="en-US" sz="2400" b="1" dirty="0">
                <a:latin typeface="Cambria" panose="02040503050406030204" pitchFamily="18" charset="0"/>
                <a:cs typeface="Times New Roman" pitchFamily="18" charset="0"/>
              </a:rPr>
              <a:t>://zota.ase.ro/so</a:t>
            </a:r>
            <a:endParaRPr lang="en-US" altLang="en-US" sz="2400" b="1" dirty="0">
              <a:solidFill>
                <a:srgbClr val="FF3300"/>
              </a:solidFill>
              <a:latin typeface="Cambria" panose="02040503050406030204" pitchFamily="18" charset="0"/>
              <a:cs typeface="Times New Roman" pitchFamily="18" charset="0"/>
            </a:endParaRPr>
          </a:p>
        </p:txBody>
      </p:sp>
      <p:sp>
        <p:nvSpPr>
          <p:cNvPr id="2050"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BEF5892D-5D62-4D38-8C79-E6F944F2D8D9}" type="slidenum">
              <a:rPr lang="en-US" altLang="en-US" sz="1600" smtClean="0"/>
              <a:pPr>
                <a:spcBef>
                  <a:spcPct val="0"/>
                </a:spcBef>
                <a:buFontTx/>
                <a:buNone/>
              </a:pPr>
              <a:t>1</a:t>
            </a:fld>
            <a:endParaRPr lang="en-US" altLang="en-US" sz="1600" dirty="0"/>
          </a:p>
        </p:txBody>
      </p:sp>
      <p:sp>
        <p:nvSpPr>
          <p:cNvPr id="2052" name="Rectangle 3"/>
          <p:cNvSpPr>
            <a:spLocks noChangeArrowheads="1"/>
          </p:cNvSpPr>
          <p:nvPr/>
        </p:nvSpPr>
        <p:spPr bwMode="auto">
          <a:xfrm>
            <a:off x="152400" y="1524000"/>
            <a:ext cx="87630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3900" b="1" dirty="0">
                <a:latin typeface="Cambria" panose="02040503050406030204" pitchFamily="18" charset="0"/>
                <a:cs typeface="Times New Roman" pitchFamily="18" charset="0"/>
              </a:rPr>
              <a:t>Sisteme</a:t>
            </a:r>
            <a:r>
              <a:rPr lang="en-US" altLang="en-US" sz="3900" b="1" dirty="0">
                <a:latin typeface="Cambria" panose="02040503050406030204" pitchFamily="18" charset="0"/>
                <a:cs typeface="Times New Roman" pitchFamily="18" charset="0"/>
              </a:rPr>
              <a:t> de </a:t>
            </a:r>
            <a:r>
              <a:rPr lang="ro-RO" altLang="en-US" sz="3900" b="1" dirty="0">
                <a:latin typeface="Cambria" panose="02040503050406030204" pitchFamily="18" charset="0"/>
                <a:cs typeface="Times New Roman" pitchFamily="18" charset="0"/>
              </a:rPr>
              <a:t>operare</a:t>
            </a:r>
            <a:br>
              <a:rPr lang="en-US" altLang="en-US" sz="3900" dirty="0">
                <a:latin typeface="Cambria" panose="02040503050406030204" pitchFamily="18" charset="0"/>
                <a:cs typeface="Times New Roman" pitchFamily="18" charset="0"/>
              </a:rPr>
            </a:br>
            <a:r>
              <a:rPr lang="en-US" altLang="en-US" sz="2800" dirty="0">
                <a:latin typeface="Cambria" panose="02040503050406030204" pitchFamily="18" charset="0"/>
                <a:cs typeface="Times New Roman" pitchFamily="18" charset="0"/>
              </a:rPr>
              <a:t>Curs #</a:t>
            </a:r>
            <a:r>
              <a:rPr lang="ro-RO" altLang="en-US" sz="2800" dirty="0">
                <a:latin typeface="Cambria" panose="02040503050406030204" pitchFamily="18" charset="0"/>
                <a:cs typeface="Times New Roman" pitchFamily="18" charset="0"/>
              </a:rPr>
              <a:t>06</a:t>
            </a:r>
            <a:br>
              <a:rPr lang="en-US" altLang="en-US" sz="2800" dirty="0">
                <a:latin typeface="Cambria" panose="02040503050406030204" pitchFamily="18" charset="0"/>
                <a:cs typeface="Times New Roman" pitchFamily="18" charset="0"/>
              </a:rPr>
            </a:br>
            <a:r>
              <a:rPr lang="ro-RO" altLang="en-US" sz="2800" b="1" dirty="0">
                <a:latin typeface="Cambria" panose="02040503050406030204" pitchFamily="18" charset="0"/>
                <a:cs typeface="Times New Roman" pitchFamily="18" charset="0"/>
              </a:rPr>
              <a:t>Procese</a:t>
            </a:r>
            <a:r>
              <a:rPr lang="en-US" altLang="en-US" sz="2800" dirty="0">
                <a:latin typeface="Cambria" panose="02040503050406030204" pitchFamily="18" charset="0"/>
                <a:cs typeface="Times New Roman" pitchFamily="18" charset="0"/>
              </a:rPr>
              <a:t> </a:t>
            </a:r>
            <a:endParaRPr lang="en-US" altLang="en-US" sz="28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itchFamily="18" charset="0"/>
                <a:cs typeface="Times New Roman" pitchFamily="18" charset="0"/>
              </a:rPr>
              <a:t>“</a:t>
            </a:r>
            <a:r>
              <a:rPr lang="en-US" altLang="en-US" sz="2800" dirty="0" err="1">
                <a:latin typeface="Cambria" pitchFamily="18" charset="0"/>
                <a:cs typeface="Times New Roman" pitchFamily="18" charset="0"/>
              </a:rPr>
              <a:t>Urma</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unui proces</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(cont.)</a:t>
            </a:r>
            <a:endParaRPr lang="en-US" altLang="en-US" sz="2800" dirty="0">
              <a:latin typeface="Cambria" pitchFamily="18" charset="0"/>
              <a:cs typeface="Times New Roman" pitchFamily="18" charset="0"/>
            </a:endParaRPr>
          </a:p>
        </p:txBody>
      </p:sp>
      <p:sp>
        <p:nvSpPr>
          <p:cNvPr id="11268" name="Rectangle 3"/>
          <p:cNvSpPr>
            <a:spLocks noGrp="1" noChangeArrowheads="1"/>
          </p:cNvSpPr>
          <p:nvPr>
            <p:ph idx="1"/>
          </p:nvPr>
        </p:nvSpPr>
        <p:spPr/>
        <p:txBody>
          <a:bodyPr>
            <a:normAutofit/>
          </a:bodyPr>
          <a:lstStyle/>
          <a:p>
            <a:r>
              <a:rPr lang="ro-RO" altLang="en-US" sz="2400" dirty="0">
                <a:latin typeface="Cambria" pitchFamily="18" charset="0"/>
                <a:cs typeface="Times New Roman" pitchFamily="18" charset="0"/>
              </a:rPr>
              <a:t>Astfel, procesorul opreşte execuţia procesului B şi trece la execuţia procesului C (după execuţia codului dispecer). </a:t>
            </a:r>
            <a:endParaRPr lang="en-US" altLang="en-US" sz="2400" dirty="0">
              <a:latin typeface="Cambria" pitchFamily="18" charset="0"/>
              <a:cs typeface="Times New Roman" pitchFamily="18" charset="0"/>
            </a:endParaRPr>
          </a:p>
          <a:p>
            <a:r>
              <a:rPr lang="ro-RO" altLang="en-US" sz="2400" dirty="0">
                <a:latin typeface="Cambria" pitchFamily="18" charset="0"/>
                <a:cs typeface="Times New Roman" pitchFamily="18" charset="0"/>
              </a:rPr>
              <a:t>După un alt moment de “time-out”, procesorul se mută din nou la procesul A. În acest timp, procesul B aşteaptă pentru terminarea operaţiei I/O, iar dispecerul comută din nou la procesul C.</a:t>
            </a:r>
            <a:endParaRPr lang="en-US" altLang="en-US" sz="2400" dirty="0">
              <a:latin typeface="Cambria" pitchFamily="18" charset="0"/>
              <a:cs typeface="Times New Roman" pitchFamily="18" charset="0"/>
            </a:endParaRPr>
          </a:p>
        </p:txBody>
      </p:sp>
      <p:sp>
        <p:nvSpPr>
          <p:cNvPr id="11266"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6BABCD2-E037-4CDF-8F01-7B1656F5CF2D}" type="slidenum">
              <a:rPr lang="en-US" altLang="en-US" sz="1600" smtClean="0">
                <a:latin typeface="Cambria" pitchFamily="18" charset="0"/>
              </a:rPr>
              <a:pPr>
                <a:spcBef>
                  <a:spcPct val="0"/>
                </a:spcBef>
                <a:buFontTx/>
                <a:buNone/>
              </a:pPr>
              <a:t>10</a:t>
            </a:fld>
            <a:endParaRPr lang="en-US" altLang="en-US" sz="160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itchFamily="18" charset="0"/>
                <a:cs typeface="Times New Roman" pitchFamily="18" charset="0"/>
              </a:rPr>
              <a:t>“</a:t>
            </a:r>
            <a:r>
              <a:rPr lang="en-US" altLang="en-US" sz="2800" dirty="0" err="1">
                <a:latin typeface="Cambria" pitchFamily="18" charset="0"/>
                <a:cs typeface="Times New Roman" pitchFamily="18" charset="0"/>
              </a:rPr>
              <a:t>Urma</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unui proces</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(cont.)</a:t>
            </a:r>
            <a:endParaRPr lang="en-US" altLang="en-US" sz="2800" dirty="0">
              <a:latin typeface="Cambria" pitchFamily="18" charset="0"/>
              <a:cs typeface="Times New Roman" pitchFamily="18" charset="0"/>
            </a:endParaRPr>
          </a:p>
        </p:txBody>
      </p:sp>
      <p:sp>
        <p:nvSpPr>
          <p:cNvPr id="12290"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436F156-BF3C-4B0C-834A-D2E1E18E9953}" type="slidenum">
              <a:rPr lang="en-US" altLang="en-US" sz="1600" smtClean="0">
                <a:latin typeface="Cambria" pitchFamily="18" charset="0"/>
              </a:rPr>
              <a:pPr>
                <a:spcBef>
                  <a:spcPct val="0"/>
                </a:spcBef>
                <a:buFontTx/>
                <a:buNone/>
              </a:pPr>
              <a:t>11</a:t>
            </a:fld>
            <a:endParaRPr lang="en-US" altLang="en-US" sz="1600">
              <a:latin typeface="Cambria" pitchFamily="18" charset="0"/>
            </a:endParaRPr>
          </a:p>
        </p:txBody>
      </p:sp>
      <p:sp>
        <p:nvSpPr>
          <p:cNvPr id="12292" name="Text Box 3"/>
          <p:cNvSpPr txBox="1">
            <a:spLocks noChangeArrowheads="1"/>
          </p:cNvSpPr>
          <p:nvPr/>
        </p:nvSpPr>
        <p:spPr bwMode="auto">
          <a:xfrm>
            <a:off x="533400" y="1754188"/>
            <a:ext cx="1563688" cy="206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	6000</a:t>
            </a:r>
          </a:p>
          <a:p>
            <a:pPr>
              <a:spcBef>
                <a:spcPct val="0"/>
              </a:spcBef>
              <a:buFontTx/>
              <a:buNone/>
            </a:pPr>
            <a:r>
              <a:rPr lang="ro-RO" altLang="en-US" sz="1600">
                <a:latin typeface="Cambria" pitchFamily="18" charset="0"/>
                <a:cs typeface="Times New Roman" pitchFamily="18" charset="0"/>
              </a:rPr>
              <a:t>2	6001</a:t>
            </a:r>
          </a:p>
          <a:p>
            <a:pPr>
              <a:spcBef>
                <a:spcPct val="0"/>
              </a:spcBef>
              <a:buFontTx/>
              <a:buNone/>
            </a:pPr>
            <a:r>
              <a:rPr lang="ro-RO" altLang="en-US" sz="1600">
                <a:latin typeface="Cambria" pitchFamily="18" charset="0"/>
                <a:cs typeface="Times New Roman" pitchFamily="18" charset="0"/>
              </a:rPr>
              <a:t>3	6002</a:t>
            </a:r>
          </a:p>
          <a:p>
            <a:pPr>
              <a:spcBef>
                <a:spcPct val="0"/>
              </a:spcBef>
              <a:buFontTx/>
              <a:buNone/>
            </a:pPr>
            <a:r>
              <a:rPr lang="ro-RO" altLang="en-US" sz="1600">
                <a:latin typeface="Cambria" pitchFamily="18" charset="0"/>
                <a:cs typeface="Times New Roman" pitchFamily="18" charset="0"/>
              </a:rPr>
              <a:t>4	6003</a:t>
            </a:r>
          </a:p>
          <a:p>
            <a:pPr>
              <a:spcBef>
                <a:spcPct val="0"/>
              </a:spcBef>
              <a:buFontTx/>
              <a:buNone/>
            </a:pPr>
            <a:r>
              <a:rPr lang="ro-RO" altLang="en-US" sz="1600">
                <a:latin typeface="Cambria" pitchFamily="18" charset="0"/>
                <a:cs typeface="Times New Roman" pitchFamily="18" charset="0"/>
              </a:rPr>
              <a:t>5	6004</a:t>
            </a:r>
          </a:p>
          <a:p>
            <a:pPr>
              <a:spcBef>
                <a:spcPct val="0"/>
              </a:spcBef>
              <a:buFontTx/>
              <a:buNone/>
            </a:pPr>
            <a:r>
              <a:rPr lang="ro-RO" altLang="en-US" sz="1600">
                <a:latin typeface="Cambria" pitchFamily="18" charset="0"/>
                <a:cs typeface="Times New Roman" pitchFamily="18" charset="0"/>
              </a:rPr>
              <a:t>6	6005</a:t>
            </a:r>
          </a:p>
          <a:p>
            <a:pPr>
              <a:spcBef>
                <a:spcPct val="0"/>
              </a:spcBef>
              <a:buFontTx/>
              <a:buNone/>
            </a:pPr>
            <a:r>
              <a:rPr lang="ro-RO" altLang="en-US" sz="1600">
                <a:latin typeface="Cambria" pitchFamily="18" charset="0"/>
                <a:cs typeface="Times New Roman" pitchFamily="18" charset="0"/>
              </a:rPr>
              <a:t>7	6006</a:t>
            </a:r>
          </a:p>
          <a:p>
            <a:pPr>
              <a:spcBef>
                <a:spcPct val="0"/>
              </a:spcBef>
              <a:buFontTx/>
              <a:buNone/>
            </a:pPr>
            <a:r>
              <a:rPr lang="ro-RO" altLang="en-US" sz="1600">
                <a:latin typeface="Cambria" pitchFamily="18" charset="0"/>
                <a:cs typeface="Times New Roman" pitchFamily="18" charset="0"/>
              </a:rPr>
              <a:t>8	6007</a:t>
            </a:r>
            <a:endParaRPr lang="en-US" altLang="en-US" sz="1600">
              <a:latin typeface="Cambria" pitchFamily="18" charset="0"/>
              <a:cs typeface="Times New Roman" pitchFamily="18" charset="0"/>
            </a:endParaRPr>
          </a:p>
        </p:txBody>
      </p:sp>
      <p:sp>
        <p:nvSpPr>
          <p:cNvPr id="12293" name="Text Box 4"/>
          <p:cNvSpPr txBox="1">
            <a:spLocks noChangeArrowheads="1"/>
          </p:cNvSpPr>
          <p:nvPr/>
        </p:nvSpPr>
        <p:spPr bwMode="auto">
          <a:xfrm>
            <a:off x="1447800" y="6326188"/>
            <a:ext cx="661501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2000" b="1" dirty="0">
                <a:latin typeface="Cambria" pitchFamily="18" charset="0"/>
                <a:cs typeface="Times New Roman" pitchFamily="18" charset="0"/>
              </a:rPr>
              <a:t>Figura</a:t>
            </a:r>
            <a:r>
              <a:rPr lang="en-US" altLang="en-US" sz="2000" b="1" dirty="0">
                <a:latin typeface="Cambria" pitchFamily="18" charset="0"/>
                <a:cs typeface="Times New Roman" pitchFamily="18" charset="0"/>
              </a:rPr>
              <a:t> </a:t>
            </a:r>
            <a:r>
              <a:rPr lang="ro-RO" altLang="en-US" sz="2000" b="1" dirty="0">
                <a:latin typeface="Cambria" pitchFamily="18" charset="0"/>
                <a:cs typeface="Times New Roman" pitchFamily="18" charset="0"/>
              </a:rPr>
              <a:t>3</a:t>
            </a:r>
            <a:r>
              <a:rPr lang="en-US" altLang="en-US" sz="2000" b="1" dirty="0">
                <a:latin typeface="Cambria" pitchFamily="18" charset="0"/>
                <a:cs typeface="Times New Roman" pitchFamily="18" charset="0"/>
              </a:rPr>
              <a:t>.</a:t>
            </a:r>
            <a:r>
              <a:rPr lang="ro-RO" altLang="en-US" sz="2000" b="1" dirty="0">
                <a:latin typeface="Cambria" pitchFamily="18" charset="0"/>
                <a:cs typeface="Times New Roman" pitchFamily="18" charset="0"/>
              </a:rPr>
              <a:t> Urmele intercalate ale proceselor din figura 1</a:t>
            </a:r>
            <a:endParaRPr lang="en-US" altLang="en-US" sz="2000" b="1" dirty="0">
              <a:latin typeface="Cambria" pitchFamily="18" charset="0"/>
              <a:cs typeface="Times New Roman" pitchFamily="18" charset="0"/>
            </a:endParaRPr>
          </a:p>
        </p:txBody>
      </p:sp>
      <p:sp>
        <p:nvSpPr>
          <p:cNvPr id="12294" name="Text Box 5"/>
          <p:cNvSpPr txBox="1">
            <a:spLocks noChangeArrowheads="1"/>
          </p:cNvSpPr>
          <p:nvPr/>
        </p:nvSpPr>
        <p:spPr bwMode="auto">
          <a:xfrm>
            <a:off x="2794000" y="1752600"/>
            <a:ext cx="1778000"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17	10000</a:t>
            </a:r>
          </a:p>
          <a:p>
            <a:pPr>
              <a:spcBef>
                <a:spcPct val="0"/>
              </a:spcBef>
              <a:buFontTx/>
              <a:buNone/>
            </a:pPr>
            <a:r>
              <a:rPr lang="ro-RO" altLang="en-US" sz="1600">
                <a:latin typeface="Cambria" pitchFamily="18" charset="0"/>
                <a:cs typeface="Times New Roman" pitchFamily="18" charset="0"/>
              </a:rPr>
              <a:t>18	10001</a:t>
            </a:r>
          </a:p>
          <a:p>
            <a:pPr>
              <a:spcBef>
                <a:spcPct val="0"/>
              </a:spcBef>
              <a:buFontTx/>
              <a:buNone/>
            </a:pPr>
            <a:r>
              <a:rPr lang="ro-RO" altLang="en-US" sz="1600">
                <a:latin typeface="Cambria" pitchFamily="18" charset="0"/>
                <a:cs typeface="Times New Roman" pitchFamily="18" charset="0"/>
              </a:rPr>
              <a:t>19	10002</a:t>
            </a:r>
          </a:p>
          <a:p>
            <a:pPr>
              <a:spcBef>
                <a:spcPct val="0"/>
              </a:spcBef>
              <a:buFontTx/>
              <a:buNone/>
            </a:pPr>
            <a:r>
              <a:rPr lang="ro-RO" altLang="en-US" sz="1600">
                <a:latin typeface="Cambria" pitchFamily="18" charset="0"/>
                <a:cs typeface="Times New Roman" pitchFamily="18" charset="0"/>
              </a:rPr>
              <a:t>20	10003</a:t>
            </a:r>
          </a:p>
          <a:p>
            <a:pPr>
              <a:spcBef>
                <a:spcPct val="0"/>
              </a:spcBef>
              <a:buFontTx/>
              <a:buNone/>
            </a:pPr>
            <a:r>
              <a:rPr lang="ro-RO" altLang="en-US" sz="1600">
                <a:latin typeface="Cambria" pitchFamily="18" charset="0"/>
                <a:cs typeface="Times New Roman" pitchFamily="18" charset="0"/>
              </a:rPr>
              <a:t>21	10004</a:t>
            </a:r>
          </a:p>
          <a:p>
            <a:pPr>
              <a:spcBef>
                <a:spcPct val="0"/>
              </a:spcBef>
              <a:buFontTx/>
              <a:buNone/>
            </a:pPr>
            <a:r>
              <a:rPr lang="ro-RO" altLang="en-US" sz="1600">
                <a:latin typeface="Cambria" pitchFamily="18" charset="0"/>
                <a:cs typeface="Times New Roman" pitchFamily="18" charset="0"/>
              </a:rPr>
              <a:t>22	10005</a:t>
            </a:r>
            <a:endParaRPr lang="en-US" altLang="en-US" sz="1600">
              <a:latin typeface="Cambria" pitchFamily="18" charset="0"/>
              <a:cs typeface="Times New Roman" pitchFamily="18" charset="0"/>
            </a:endParaRPr>
          </a:p>
        </p:txBody>
      </p:sp>
      <p:sp>
        <p:nvSpPr>
          <p:cNvPr id="12295" name="Text Box 6"/>
          <p:cNvSpPr txBox="1">
            <a:spLocks noChangeArrowheads="1"/>
          </p:cNvSpPr>
          <p:nvPr/>
        </p:nvSpPr>
        <p:spPr bwMode="auto">
          <a:xfrm>
            <a:off x="5334000" y="1752600"/>
            <a:ext cx="182880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31	16000</a:t>
            </a:r>
          </a:p>
          <a:p>
            <a:pPr>
              <a:spcBef>
                <a:spcPct val="0"/>
              </a:spcBef>
              <a:buFontTx/>
              <a:buNone/>
            </a:pPr>
            <a:r>
              <a:rPr lang="ro-RO" altLang="en-US" sz="1600">
                <a:latin typeface="Cambria" pitchFamily="18" charset="0"/>
                <a:cs typeface="Times New Roman" pitchFamily="18" charset="0"/>
              </a:rPr>
              <a:t>32	16001</a:t>
            </a:r>
          </a:p>
          <a:p>
            <a:pPr>
              <a:spcBef>
                <a:spcPct val="0"/>
              </a:spcBef>
              <a:buFontTx/>
              <a:buNone/>
            </a:pPr>
            <a:r>
              <a:rPr lang="ro-RO" altLang="en-US" sz="1600">
                <a:latin typeface="Cambria" pitchFamily="18" charset="0"/>
                <a:cs typeface="Times New Roman" pitchFamily="18" charset="0"/>
              </a:rPr>
              <a:t>33	16002</a:t>
            </a:r>
          </a:p>
          <a:p>
            <a:pPr>
              <a:spcBef>
                <a:spcPct val="0"/>
              </a:spcBef>
              <a:buFontTx/>
              <a:buNone/>
            </a:pPr>
            <a:r>
              <a:rPr lang="ro-RO" altLang="en-US" sz="1600">
                <a:latin typeface="Cambria" pitchFamily="18" charset="0"/>
                <a:cs typeface="Times New Roman" pitchFamily="18" charset="0"/>
              </a:rPr>
              <a:t>34	16003</a:t>
            </a:r>
          </a:p>
          <a:p>
            <a:pPr>
              <a:spcBef>
                <a:spcPct val="0"/>
              </a:spcBef>
              <a:buFontTx/>
              <a:buNone/>
            </a:pPr>
            <a:r>
              <a:rPr lang="ro-RO" altLang="en-US" sz="1600">
                <a:latin typeface="Cambria" pitchFamily="18" charset="0"/>
                <a:cs typeface="Times New Roman" pitchFamily="18" charset="0"/>
              </a:rPr>
              <a:t>35	16004</a:t>
            </a:r>
          </a:p>
          <a:p>
            <a:pPr>
              <a:spcBef>
                <a:spcPct val="0"/>
              </a:spcBef>
              <a:buFontTx/>
              <a:buNone/>
            </a:pPr>
            <a:r>
              <a:rPr lang="ro-RO" altLang="en-US" sz="1600">
                <a:latin typeface="Cambria" pitchFamily="18" charset="0"/>
                <a:cs typeface="Times New Roman" pitchFamily="18" charset="0"/>
              </a:rPr>
              <a:t>36	16005</a:t>
            </a:r>
          </a:p>
          <a:p>
            <a:pPr>
              <a:spcBef>
                <a:spcPct val="0"/>
              </a:spcBef>
              <a:buFontTx/>
              <a:buNone/>
            </a:pPr>
            <a:r>
              <a:rPr lang="ro-RO" altLang="en-US" sz="1600">
                <a:latin typeface="Cambria" pitchFamily="18" charset="0"/>
                <a:cs typeface="Times New Roman" pitchFamily="18" charset="0"/>
              </a:rPr>
              <a:t>37	16006</a:t>
            </a:r>
          </a:p>
          <a:p>
            <a:pPr>
              <a:spcBef>
                <a:spcPct val="0"/>
              </a:spcBef>
              <a:buFontTx/>
              <a:buNone/>
            </a:pPr>
            <a:r>
              <a:rPr lang="ro-RO" altLang="en-US" sz="1600">
                <a:latin typeface="Cambria" pitchFamily="18" charset="0"/>
                <a:cs typeface="Times New Roman" pitchFamily="18" charset="0"/>
              </a:rPr>
              <a:t>38	16007</a:t>
            </a:r>
          </a:p>
        </p:txBody>
      </p:sp>
      <p:sp>
        <p:nvSpPr>
          <p:cNvPr id="12296" name="Text Box 10"/>
          <p:cNvSpPr txBox="1">
            <a:spLocks noChangeArrowheads="1"/>
          </p:cNvSpPr>
          <p:nvPr/>
        </p:nvSpPr>
        <p:spPr bwMode="auto">
          <a:xfrm>
            <a:off x="7239000" y="1752600"/>
            <a:ext cx="154940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47	6008</a:t>
            </a:r>
          </a:p>
          <a:p>
            <a:pPr>
              <a:spcBef>
                <a:spcPct val="0"/>
              </a:spcBef>
              <a:buFontTx/>
              <a:buNone/>
            </a:pPr>
            <a:r>
              <a:rPr lang="ro-RO" altLang="en-US" sz="1600">
                <a:latin typeface="Cambria" pitchFamily="18" charset="0"/>
                <a:cs typeface="Times New Roman" pitchFamily="18" charset="0"/>
              </a:rPr>
              <a:t>48	6009</a:t>
            </a:r>
          </a:p>
          <a:p>
            <a:pPr>
              <a:spcBef>
                <a:spcPct val="0"/>
              </a:spcBef>
              <a:buFontTx/>
              <a:buNone/>
            </a:pPr>
            <a:r>
              <a:rPr lang="ro-RO" altLang="en-US" sz="1600">
                <a:latin typeface="Cambria" pitchFamily="18" charset="0"/>
                <a:cs typeface="Times New Roman" pitchFamily="18" charset="0"/>
              </a:rPr>
              <a:t>49	6010</a:t>
            </a:r>
          </a:p>
          <a:p>
            <a:pPr>
              <a:spcBef>
                <a:spcPct val="0"/>
              </a:spcBef>
              <a:buFontTx/>
              <a:buNone/>
            </a:pPr>
            <a:r>
              <a:rPr lang="ro-RO" altLang="en-US" sz="1600">
                <a:latin typeface="Cambria" pitchFamily="18" charset="0"/>
                <a:cs typeface="Times New Roman" pitchFamily="18" charset="0"/>
              </a:rPr>
              <a:t>50	6011</a:t>
            </a:r>
          </a:p>
          <a:p>
            <a:pPr>
              <a:spcBef>
                <a:spcPct val="0"/>
              </a:spcBef>
              <a:buFontTx/>
              <a:buNone/>
            </a:pPr>
            <a:r>
              <a:rPr lang="ro-RO" altLang="en-US" sz="1600">
                <a:latin typeface="Cambria" pitchFamily="18" charset="0"/>
                <a:cs typeface="Times New Roman" pitchFamily="18" charset="0"/>
              </a:rPr>
              <a:t>51	6012</a:t>
            </a:r>
          </a:p>
          <a:p>
            <a:pPr>
              <a:spcBef>
                <a:spcPct val="0"/>
              </a:spcBef>
              <a:buFontTx/>
              <a:buNone/>
            </a:pPr>
            <a:r>
              <a:rPr lang="ro-RO" altLang="en-US" sz="1600">
                <a:latin typeface="Cambria" pitchFamily="18" charset="0"/>
                <a:cs typeface="Times New Roman" pitchFamily="18" charset="0"/>
              </a:rPr>
              <a:t>52	6013</a:t>
            </a:r>
          </a:p>
          <a:p>
            <a:pPr>
              <a:spcBef>
                <a:spcPct val="0"/>
              </a:spcBef>
              <a:buFontTx/>
              <a:buNone/>
            </a:pPr>
            <a:r>
              <a:rPr lang="ro-RO" altLang="en-US" sz="1600">
                <a:latin typeface="Cambria" pitchFamily="18" charset="0"/>
                <a:cs typeface="Times New Roman" pitchFamily="18" charset="0"/>
              </a:rPr>
              <a:t>53	6014</a:t>
            </a:r>
          </a:p>
          <a:p>
            <a:pPr>
              <a:spcBef>
                <a:spcPct val="0"/>
              </a:spcBef>
              <a:buFontTx/>
              <a:buNone/>
            </a:pPr>
            <a:r>
              <a:rPr lang="ro-RO" altLang="en-US" sz="1600">
                <a:latin typeface="Cambria" pitchFamily="18" charset="0"/>
                <a:cs typeface="Times New Roman" pitchFamily="18" charset="0"/>
              </a:rPr>
              <a:t>54	6015</a:t>
            </a:r>
            <a:endParaRPr lang="en-US" altLang="en-US" sz="1600">
              <a:latin typeface="Cambria" pitchFamily="18" charset="0"/>
              <a:cs typeface="Times New Roman" pitchFamily="18" charset="0"/>
            </a:endParaRPr>
          </a:p>
        </p:txBody>
      </p:sp>
      <p:sp>
        <p:nvSpPr>
          <p:cNvPr id="12297" name="Line 11"/>
          <p:cNvSpPr>
            <a:spLocks noChangeShapeType="1"/>
          </p:cNvSpPr>
          <p:nvPr/>
        </p:nvSpPr>
        <p:spPr bwMode="auto">
          <a:xfrm>
            <a:off x="457200" y="38100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8" name="Text Box 12"/>
          <p:cNvSpPr txBox="1">
            <a:spLocks noChangeArrowheads="1"/>
          </p:cNvSpPr>
          <p:nvPr/>
        </p:nvSpPr>
        <p:spPr bwMode="auto">
          <a:xfrm>
            <a:off x="533400" y="3897313"/>
            <a:ext cx="1449388" cy="206216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9	100</a:t>
            </a:r>
          </a:p>
          <a:p>
            <a:pPr>
              <a:spcBef>
                <a:spcPct val="0"/>
              </a:spcBef>
              <a:buFontTx/>
              <a:buNone/>
            </a:pPr>
            <a:r>
              <a:rPr lang="ro-RO" altLang="en-US" sz="1600">
                <a:latin typeface="Cambria" pitchFamily="18" charset="0"/>
                <a:cs typeface="Times New Roman" pitchFamily="18" charset="0"/>
              </a:rPr>
              <a:t>10	101</a:t>
            </a:r>
          </a:p>
          <a:p>
            <a:pPr>
              <a:spcBef>
                <a:spcPct val="0"/>
              </a:spcBef>
              <a:buFontTx/>
              <a:buNone/>
            </a:pPr>
            <a:r>
              <a:rPr lang="ro-RO" altLang="en-US" sz="1600">
                <a:latin typeface="Cambria" pitchFamily="18" charset="0"/>
                <a:cs typeface="Times New Roman" pitchFamily="18" charset="0"/>
              </a:rPr>
              <a:t>11	102</a:t>
            </a:r>
          </a:p>
          <a:p>
            <a:pPr>
              <a:spcBef>
                <a:spcPct val="0"/>
              </a:spcBef>
              <a:buFontTx/>
              <a:buNone/>
            </a:pPr>
            <a:r>
              <a:rPr lang="ro-RO" altLang="en-US" sz="1600">
                <a:latin typeface="Cambria" pitchFamily="18" charset="0"/>
                <a:cs typeface="Times New Roman" pitchFamily="18" charset="0"/>
              </a:rPr>
              <a:t>12	103</a:t>
            </a:r>
          </a:p>
          <a:p>
            <a:pPr>
              <a:spcBef>
                <a:spcPct val="0"/>
              </a:spcBef>
              <a:buFontTx/>
              <a:buNone/>
            </a:pPr>
            <a:r>
              <a:rPr lang="ro-RO" altLang="en-US" sz="1600">
                <a:latin typeface="Cambria" pitchFamily="18" charset="0"/>
                <a:cs typeface="Times New Roman" pitchFamily="18" charset="0"/>
              </a:rPr>
              <a:t>13	104</a:t>
            </a:r>
          </a:p>
          <a:p>
            <a:pPr>
              <a:spcBef>
                <a:spcPct val="0"/>
              </a:spcBef>
              <a:buFontTx/>
              <a:buNone/>
            </a:pPr>
            <a:r>
              <a:rPr lang="ro-RO" altLang="en-US" sz="1600">
                <a:latin typeface="Cambria" pitchFamily="18" charset="0"/>
                <a:cs typeface="Times New Roman" pitchFamily="18" charset="0"/>
              </a:rPr>
              <a:t>14	105</a:t>
            </a:r>
          </a:p>
          <a:p>
            <a:pPr>
              <a:spcBef>
                <a:spcPct val="0"/>
              </a:spcBef>
              <a:buFontTx/>
              <a:buNone/>
            </a:pPr>
            <a:r>
              <a:rPr lang="ro-RO" altLang="en-US" sz="1600">
                <a:latin typeface="Cambria" pitchFamily="18" charset="0"/>
                <a:cs typeface="Times New Roman" pitchFamily="18" charset="0"/>
              </a:rPr>
              <a:t>15	106</a:t>
            </a:r>
          </a:p>
          <a:p>
            <a:pPr>
              <a:spcBef>
                <a:spcPct val="0"/>
              </a:spcBef>
              <a:buFontTx/>
              <a:buNone/>
            </a:pPr>
            <a:r>
              <a:rPr lang="ro-RO" altLang="en-US" sz="1600">
                <a:latin typeface="Cambria" pitchFamily="18" charset="0"/>
                <a:cs typeface="Times New Roman" pitchFamily="18" charset="0"/>
              </a:rPr>
              <a:t>16	107</a:t>
            </a:r>
            <a:endParaRPr lang="en-US" altLang="en-US" sz="1600">
              <a:latin typeface="Cambria" pitchFamily="18" charset="0"/>
              <a:cs typeface="Times New Roman" pitchFamily="18" charset="0"/>
            </a:endParaRPr>
          </a:p>
        </p:txBody>
      </p:sp>
      <p:sp>
        <p:nvSpPr>
          <p:cNvPr id="12299" name="Line 14"/>
          <p:cNvSpPr>
            <a:spLocks noChangeShapeType="1"/>
          </p:cNvSpPr>
          <p:nvPr/>
        </p:nvSpPr>
        <p:spPr bwMode="auto">
          <a:xfrm>
            <a:off x="2667000" y="33528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0" name="Text Box 15"/>
          <p:cNvSpPr txBox="1">
            <a:spLocks noChangeArrowheads="1"/>
          </p:cNvSpPr>
          <p:nvPr/>
        </p:nvSpPr>
        <p:spPr bwMode="auto">
          <a:xfrm>
            <a:off x="0" y="3659188"/>
            <a:ext cx="94297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time-out</a:t>
            </a:r>
            <a:endParaRPr lang="en-US" altLang="en-US" sz="1600">
              <a:latin typeface="Cambria" pitchFamily="18" charset="0"/>
              <a:cs typeface="Times New Roman" pitchFamily="18" charset="0"/>
            </a:endParaRPr>
          </a:p>
        </p:txBody>
      </p:sp>
      <p:sp>
        <p:nvSpPr>
          <p:cNvPr id="12301" name="Text Box 16"/>
          <p:cNvSpPr txBox="1">
            <a:spLocks noChangeArrowheads="1"/>
          </p:cNvSpPr>
          <p:nvPr/>
        </p:nvSpPr>
        <p:spPr bwMode="auto">
          <a:xfrm>
            <a:off x="4110038" y="3201988"/>
            <a:ext cx="1109662"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Cerere I/O</a:t>
            </a:r>
            <a:endParaRPr lang="en-US" altLang="en-US" sz="1600">
              <a:latin typeface="Cambria" pitchFamily="18" charset="0"/>
              <a:cs typeface="Times New Roman" pitchFamily="18" charset="0"/>
            </a:endParaRPr>
          </a:p>
        </p:txBody>
      </p:sp>
      <p:sp>
        <p:nvSpPr>
          <p:cNvPr id="12302" name="Text Box 17"/>
          <p:cNvSpPr txBox="1">
            <a:spLocks noChangeArrowheads="1"/>
          </p:cNvSpPr>
          <p:nvPr/>
        </p:nvSpPr>
        <p:spPr bwMode="auto">
          <a:xfrm>
            <a:off x="2830513" y="3440113"/>
            <a:ext cx="1449387" cy="206216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23	100</a:t>
            </a:r>
          </a:p>
          <a:p>
            <a:pPr>
              <a:spcBef>
                <a:spcPct val="0"/>
              </a:spcBef>
              <a:buFontTx/>
              <a:buNone/>
            </a:pPr>
            <a:r>
              <a:rPr lang="ro-RO" altLang="en-US" sz="1600">
                <a:latin typeface="Cambria" pitchFamily="18" charset="0"/>
                <a:cs typeface="Times New Roman" pitchFamily="18" charset="0"/>
              </a:rPr>
              <a:t>24	101</a:t>
            </a:r>
          </a:p>
          <a:p>
            <a:pPr>
              <a:spcBef>
                <a:spcPct val="0"/>
              </a:spcBef>
              <a:buFontTx/>
              <a:buNone/>
            </a:pPr>
            <a:r>
              <a:rPr lang="ro-RO" altLang="en-US" sz="1600">
                <a:latin typeface="Cambria" pitchFamily="18" charset="0"/>
                <a:cs typeface="Times New Roman" pitchFamily="18" charset="0"/>
              </a:rPr>
              <a:t>25	102</a:t>
            </a:r>
          </a:p>
          <a:p>
            <a:pPr>
              <a:spcBef>
                <a:spcPct val="0"/>
              </a:spcBef>
              <a:buFontTx/>
              <a:buNone/>
            </a:pPr>
            <a:r>
              <a:rPr lang="ro-RO" altLang="en-US" sz="1600">
                <a:latin typeface="Cambria" pitchFamily="18" charset="0"/>
                <a:cs typeface="Times New Roman" pitchFamily="18" charset="0"/>
              </a:rPr>
              <a:t>26	103</a:t>
            </a:r>
          </a:p>
          <a:p>
            <a:pPr>
              <a:spcBef>
                <a:spcPct val="0"/>
              </a:spcBef>
              <a:buFontTx/>
              <a:buNone/>
            </a:pPr>
            <a:r>
              <a:rPr lang="ro-RO" altLang="en-US" sz="1600">
                <a:latin typeface="Cambria" pitchFamily="18" charset="0"/>
                <a:cs typeface="Times New Roman" pitchFamily="18" charset="0"/>
              </a:rPr>
              <a:t>27	104</a:t>
            </a:r>
          </a:p>
          <a:p>
            <a:pPr>
              <a:spcBef>
                <a:spcPct val="0"/>
              </a:spcBef>
              <a:buFontTx/>
              <a:buNone/>
            </a:pPr>
            <a:r>
              <a:rPr lang="ro-RO" altLang="en-US" sz="1600">
                <a:latin typeface="Cambria" pitchFamily="18" charset="0"/>
                <a:cs typeface="Times New Roman" pitchFamily="18" charset="0"/>
              </a:rPr>
              <a:t>28	105</a:t>
            </a:r>
          </a:p>
          <a:p>
            <a:pPr>
              <a:spcBef>
                <a:spcPct val="0"/>
              </a:spcBef>
              <a:buFontTx/>
              <a:buNone/>
            </a:pPr>
            <a:r>
              <a:rPr lang="ro-RO" altLang="en-US" sz="1600">
                <a:latin typeface="Cambria" pitchFamily="18" charset="0"/>
                <a:cs typeface="Times New Roman" pitchFamily="18" charset="0"/>
              </a:rPr>
              <a:t>29	106</a:t>
            </a:r>
          </a:p>
          <a:p>
            <a:pPr>
              <a:spcBef>
                <a:spcPct val="0"/>
              </a:spcBef>
              <a:buFontTx/>
              <a:buNone/>
            </a:pPr>
            <a:r>
              <a:rPr lang="ro-RO" altLang="en-US" sz="1600">
                <a:latin typeface="Cambria" pitchFamily="18" charset="0"/>
                <a:cs typeface="Times New Roman" pitchFamily="18" charset="0"/>
              </a:rPr>
              <a:t>30	107</a:t>
            </a:r>
            <a:endParaRPr lang="en-US" altLang="en-US" sz="1600">
              <a:latin typeface="Cambria" pitchFamily="18" charset="0"/>
              <a:cs typeface="Times New Roman" pitchFamily="18" charset="0"/>
            </a:endParaRPr>
          </a:p>
        </p:txBody>
      </p:sp>
      <p:sp>
        <p:nvSpPr>
          <p:cNvPr id="12303" name="Text Box 20"/>
          <p:cNvSpPr txBox="1">
            <a:spLocks noChangeArrowheads="1"/>
          </p:cNvSpPr>
          <p:nvPr/>
        </p:nvSpPr>
        <p:spPr bwMode="auto">
          <a:xfrm>
            <a:off x="5334000" y="3821113"/>
            <a:ext cx="1449388" cy="206216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39	100</a:t>
            </a:r>
          </a:p>
          <a:p>
            <a:pPr>
              <a:spcBef>
                <a:spcPct val="0"/>
              </a:spcBef>
              <a:buFontTx/>
              <a:buNone/>
            </a:pPr>
            <a:r>
              <a:rPr lang="ro-RO" altLang="en-US" sz="1600">
                <a:latin typeface="Cambria" pitchFamily="18" charset="0"/>
                <a:cs typeface="Times New Roman" pitchFamily="18" charset="0"/>
              </a:rPr>
              <a:t>40	101</a:t>
            </a:r>
          </a:p>
          <a:p>
            <a:pPr>
              <a:spcBef>
                <a:spcPct val="0"/>
              </a:spcBef>
              <a:buFontTx/>
              <a:buNone/>
            </a:pPr>
            <a:r>
              <a:rPr lang="ro-RO" altLang="en-US" sz="1600">
                <a:latin typeface="Cambria" pitchFamily="18" charset="0"/>
                <a:cs typeface="Times New Roman" pitchFamily="18" charset="0"/>
              </a:rPr>
              <a:t>41	102</a:t>
            </a:r>
          </a:p>
          <a:p>
            <a:pPr>
              <a:spcBef>
                <a:spcPct val="0"/>
              </a:spcBef>
              <a:buFontTx/>
              <a:buNone/>
            </a:pPr>
            <a:r>
              <a:rPr lang="ro-RO" altLang="en-US" sz="1600">
                <a:latin typeface="Cambria" pitchFamily="18" charset="0"/>
                <a:cs typeface="Times New Roman" pitchFamily="18" charset="0"/>
              </a:rPr>
              <a:t>42	103</a:t>
            </a:r>
          </a:p>
          <a:p>
            <a:pPr>
              <a:spcBef>
                <a:spcPct val="0"/>
              </a:spcBef>
              <a:buFontTx/>
              <a:buNone/>
            </a:pPr>
            <a:r>
              <a:rPr lang="ro-RO" altLang="en-US" sz="1600">
                <a:latin typeface="Cambria" pitchFamily="18" charset="0"/>
                <a:cs typeface="Times New Roman" pitchFamily="18" charset="0"/>
              </a:rPr>
              <a:t>43	104</a:t>
            </a:r>
          </a:p>
          <a:p>
            <a:pPr>
              <a:spcBef>
                <a:spcPct val="0"/>
              </a:spcBef>
              <a:buFontTx/>
              <a:buNone/>
            </a:pPr>
            <a:r>
              <a:rPr lang="ro-RO" altLang="en-US" sz="1600">
                <a:latin typeface="Cambria" pitchFamily="18" charset="0"/>
                <a:cs typeface="Times New Roman" pitchFamily="18" charset="0"/>
              </a:rPr>
              <a:t>44	105</a:t>
            </a:r>
          </a:p>
          <a:p>
            <a:pPr>
              <a:spcBef>
                <a:spcPct val="0"/>
              </a:spcBef>
              <a:buFontTx/>
              <a:buNone/>
            </a:pPr>
            <a:r>
              <a:rPr lang="ro-RO" altLang="en-US" sz="1600">
                <a:latin typeface="Cambria" pitchFamily="18" charset="0"/>
                <a:cs typeface="Times New Roman" pitchFamily="18" charset="0"/>
              </a:rPr>
              <a:t>45	106</a:t>
            </a:r>
          </a:p>
          <a:p>
            <a:pPr>
              <a:spcBef>
                <a:spcPct val="0"/>
              </a:spcBef>
              <a:buFontTx/>
              <a:buNone/>
            </a:pPr>
            <a:r>
              <a:rPr lang="ro-RO" altLang="en-US" sz="1600">
                <a:latin typeface="Cambria" pitchFamily="18" charset="0"/>
                <a:cs typeface="Times New Roman" pitchFamily="18" charset="0"/>
              </a:rPr>
              <a:t>46	107</a:t>
            </a:r>
            <a:endParaRPr lang="en-US" altLang="en-US" sz="1600">
              <a:latin typeface="Cambria" pitchFamily="18" charset="0"/>
              <a:cs typeface="Times New Roman" pitchFamily="18" charset="0"/>
            </a:endParaRPr>
          </a:p>
        </p:txBody>
      </p:sp>
      <p:sp>
        <p:nvSpPr>
          <p:cNvPr id="12304" name="Line 21"/>
          <p:cNvSpPr>
            <a:spLocks noChangeShapeType="1"/>
          </p:cNvSpPr>
          <p:nvPr/>
        </p:nvSpPr>
        <p:spPr bwMode="auto">
          <a:xfrm>
            <a:off x="5257800" y="37338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5" name="Text Box 22"/>
          <p:cNvSpPr txBox="1">
            <a:spLocks noChangeArrowheads="1"/>
          </p:cNvSpPr>
          <p:nvPr/>
        </p:nvSpPr>
        <p:spPr bwMode="auto">
          <a:xfrm>
            <a:off x="4800600" y="3582988"/>
            <a:ext cx="94297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time-out</a:t>
            </a:r>
            <a:endParaRPr lang="en-US" altLang="en-US" sz="1600">
              <a:latin typeface="Cambria" pitchFamily="18" charset="0"/>
              <a:cs typeface="Times New Roman" pitchFamily="18" charset="0"/>
            </a:endParaRPr>
          </a:p>
        </p:txBody>
      </p:sp>
      <p:sp>
        <p:nvSpPr>
          <p:cNvPr id="12306" name="Text Box 23"/>
          <p:cNvSpPr txBox="1">
            <a:spLocks noChangeArrowheads="1"/>
          </p:cNvSpPr>
          <p:nvPr/>
        </p:nvSpPr>
        <p:spPr bwMode="auto">
          <a:xfrm>
            <a:off x="7239000" y="3811588"/>
            <a:ext cx="1449388" cy="206216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55	100</a:t>
            </a:r>
          </a:p>
          <a:p>
            <a:pPr>
              <a:spcBef>
                <a:spcPct val="0"/>
              </a:spcBef>
              <a:buFontTx/>
              <a:buNone/>
            </a:pPr>
            <a:r>
              <a:rPr lang="ro-RO" altLang="en-US" sz="1600">
                <a:latin typeface="Cambria" pitchFamily="18" charset="0"/>
                <a:cs typeface="Times New Roman" pitchFamily="18" charset="0"/>
              </a:rPr>
              <a:t>56	101</a:t>
            </a:r>
          </a:p>
          <a:p>
            <a:pPr>
              <a:spcBef>
                <a:spcPct val="0"/>
              </a:spcBef>
              <a:buFontTx/>
              <a:buNone/>
            </a:pPr>
            <a:r>
              <a:rPr lang="ro-RO" altLang="en-US" sz="1600">
                <a:latin typeface="Cambria" pitchFamily="18" charset="0"/>
                <a:cs typeface="Times New Roman" pitchFamily="18" charset="0"/>
              </a:rPr>
              <a:t>57	102</a:t>
            </a:r>
          </a:p>
          <a:p>
            <a:pPr>
              <a:spcBef>
                <a:spcPct val="0"/>
              </a:spcBef>
              <a:buFontTx/>
              <a:buNone/>
            </a:pPr>
            <a:r>
              <a:rPr lang="ro-RO" altLang="en-US" sz="1600">
                <a:latin typeface="Cambria" pitchFamily="18" charset="0"/>
                <a:cs typeface="Times New Roman" pitchFamily="18" charset="0"/>
              </a:rPr>
              <a:t>58	103</a:t>
            </a:r>
          </a:p>
          <a:p>
            <a:pPr>
              <a:spcBef>
                <a:spcPct val="0"/>
              </a:spcBef>
              <a:buFontTx/>
              <a:buNone/>
            </a:pPr>
            <a:r>
              <a:rPr lang="ro-RO" altLang="en-US" sz="1600">
                <a:latin typeface="Cambria" pitchFamily="18" charset="0"/>
                <a:cs typeface="Times New Roman" pitchFamily="18" charset="0"/>
              </a:rPr>
              <a:t>59	104</a:t>
            </a:r>
          </a:p>
          <a:p>
            <a:pPr>
              <a:spcBef>
                <a:spcPct val="0"/>
              </a:spcBef>
              <a:buFontTx/>
              <a:buNone/>
            </a:pPr>
            <a:r>
              <a:rPr lang="ro-RO" altLang="en-US" sz="1600">
                <a:latin typeface="Cambria" pitchFamily="18" charset="0"/>
                <a:cs typeface="Times New Roman" pitchFamily="18" charset="0"/>
              </a:rPr>
              <a:t>60	105</a:t>
            </a:r>
          </a:p>
          <a:p>
            <a:pPr>
              <a:spcBef>
                <a:spcPct val="0"/>
              </a:spcBef>
              <a:buFontTx/>
              <a:buNone/>
            </a:pPr>
            <a:r>
              <a:rPr lang="ro-RO" altLang="en-US" sz="1600">
                <a:latin typeface="Cambria" pitchFamily="18" charset="0"/>
                <a:cs typeface="Times New Roman" pitchFamily="18" charset="0"/>
              </a:rPr>
              <a:t>61	106</a:t>
            </a:r>
          </a:p>
          <a:p>
            <a:pPr>
              <a:spcBef>
                <a:spcPct val="0"/>
              </a:spcBef>
              <a:buFontTx/>
              <a:buNone/>
            </a:pPr>
            <a:r>
              <a:rPr lang="ro-RO" altLang="en-US" sz="1600">
                <a:latin typeface="Cambria" pitchFamily="18" charset="0"/>
                <a:cs typeface="Times New Roman" pitchFamily="18" charset="0"/>
              </a:rPr>
              <a:t>62	107</a:t>
            </a:r>
            <a:endParaRPr lang="en-US" altLang="en-US" sz="1600">
              <a:latin typeface="Cambria" pitchFamily="18" charset="0"/>
              <a:cs typeface="Times New Roman" pitchFamily="18" charset="0"/>
            </a:endParaRPr>
          </a:p>
        </p:txBody>
      </p:sp>
      <p:sp>
        <p:nvSpPr>
          <p:cNvPr id="12307" name="Line 24"/>
          <p:cNvSpPr>
            <a:spLocks noChangeShapeType="1"/>
          </p:cNvSpPr>
          <p:nvPr/>
        </p:nvSpPr>
        <p:spPr bwMode="auto">
          <a:xfrm>
            <a:off x="7162800" y="38100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Text Box 25"/>
          <p:cNvSpPr txBox="1">
            <a:spLocks noChangeArrowheads="1"/>
          </p:cNvSpPr>
          <p:nvPr/>
        </p:nvSpPr>
        <p:spPr bwMode="auto">
          <a:xfrm>
            <a:off x="6705600" y="3659188"/>
            <a:ext cx="94297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time-out</a:t>
            </a:r>
            <a:endParaRPr lang="en-US" altLang="en-US" sz="1600">
              <a:latin typeface="Cambria"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itchFamily="18" charset="0"/>
                <a:cs typeface="Times New Roman" pitchFamily="18" charset="0"/>
              </a:rPr>
              <a:t>“</a:t>
            </a:r>
            <a:r>
              <a:rPr lang="en-US" altLang="en-US" sz="2800" dirty="0" err="1">
                <a:latin typeface="Cambria" pitchFamily="18" charset="0"/>
                <a:cs typeface="Times New Roman" pitchFamily="18" charset="0"/>
              </a:rPr>
              <a:t>Urma</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unui proces</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(cont.)</a:t>
            </a:r>
            <a:endParaRPr lang="en-US" altLang="en-US" sz="2800" dirty="0">
              <a:latin typeface="Cambria" pitchFamily="18" charset="0"/>
              <a:cs typeface="Times New Roman" pitchFamily="18" charset="0"/>
            </a:endParaRPr>
          </a:p>
        </p:txBody>
      </p:sp>
      <p:sp>
        <p:nvSpPr>
          <p:cNvPr id="13314"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6C4FD66F-F663-42C6-BB39-9E9C9F2EDD69}" type="slidenum">
              <a:rPr lang="en-US" altLang="en-US" sz="1600" smtClean="0">
                <a:latin typeface="Cambria" pitchFamily="18" charset="0"/>
              </a:rPr>
              <a:pPr>
                <a:spcBef>
                  <a:spcPct val="0"/>
                </a:spcBef>
                <a:buFontTx/>
                <a:buNone/>
              </a:pPr>
              <a:t>12</a:t>
            </a:fld>
            <a:endParaRPr lang="en-US" altLang="en-US" sz="1600">
              <a:latin typeface="Cambria" pitchFamily="18" charset="0"/>
            </a:endParaRPr>
          </a:p>
        </p:txBody>
      </p:sp>
      <p:sp>
        <p:nvSpPr>
          <p:cNvPr id="13316" name="Text Box 4"/>
          <p:cNvSpPr txBox="1">
            <a:spLocks noChangeArrowheads="1"/>
          </p:cNvSpPr>
          <p:nvPr/>
        </p:nvSpPr>
        <p:spPr bwMode="auto">
          <a:xfrm>
            <a:off x="1002633" y="5259388"/>
            <a:ext cx="745556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2000" b="1" dirty="0">
                <a:latin typeface="Cambria" pitchFamily="18" charset="0"/>
                <a:cs typeface="Times New Roman" pitchFamily="18" charset="0"/>
              </a:rPr>
              <a:t>Figura 3</a:t>
            </a:r>
            <a:r>
              <a:rPr lang="en-US" altLang="en-US" sz="2000" b="1" dirty="0">
                <a:latin typeface="Cambria" pitchFamily="18" charset="0"/>
                <a:cs typeface="Times New Roman" pitchFamily="18" charset="0"/>
              </a:rPr>
              <a:t>.</a:t>
            </a:r>
            <a:r>
              <a:rPr lang="ro-RO" altLang="en-US" sz="2000" b="1" dirty="0">
                <a:latin typeface="Cambria" pitchFamily="18" charset="0"/>
                <a:cs typeface="Times New Roman" pitchFamily="18" charset="0"/>
              </a:rPr>
              <a:t> Urmele intercalate ale proceselor din figura 1 (cont.)</a:t>
            </a:r>
            <a:endParaRPr lang="en-US" altLang="en-US" sz="2000" b="1" dirty="0">
              <a:latin typeface="Cambria" pitchFamily="18" charset="0"/>
              <a:cs typeface="Times New Roman" pitchFamily="18" charset="0"/>
            </a:endParaRPr>
          </a:p>
        </p:txBody>
      </p:sp>
      <p:sp>
        <p:nvSpPr>
          <p:cNvPr id="13317" name="Text Box 18"/>
          <p:cNvSpPr txBox="1">
            <a:spLocks noChangeArrowheads="1"/>
          </p:cNvSpPr>
          <p:nvPr/>
        </p:nvSpPr>
        <p:spPr bwMode="auto">
          <a:xfrm>
            <a:off x="3657600" y="2211388"/>
            <a:ext cx="1676400" cy="206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63	16008</a:t>
            </a:r>
          </a:p>
          <a:p>
            <a:pPr>
              <a:spcBef>
                <a:spcPct val="0"/>
              </a:spcBef>
              <a:buFontTx/>
              <a:buNone/>
            </a:pPr>
            <a:r>
              <a:rPr lang="ro-RO" altLang="en-US" sz="1600">
                <a:latin typeface="Cambria" pitchFamily="18" charset="0"/>
                <a:cs typeface="Times New Roman" pitchFamily="18" charset="0"/>
              </a:rPr>
              <a:t>64	16009</a:t>
            </a:r>
          </a:p>
          <a:p>
            <a:pPr>
              <a:spcBef>
                <a:spcPct val="0"/>
              </a:spcBef>
              <a:buFontTx/>
              <a:buNone/>
            </a:pPr>
            <a:r>
              <a:rPr lang="ro-RO" altLang="en-US" sz="1600">
                <a:latin typeface="Cambria" pitchFamily="18" charset="0"/>
                <a:cs typeface="Times New Roman" pitchFamily="18" charset="0"/>
              </a:rPr>
              <a:t>65	16010</a:t>
            </a:r>
          </a:p>
          <a:p>
            <a:pPr>
              <a:spcBef>
                <a:spcPct val="0"/>
              </a:spcBef>
              <a:buFontTx/>
              <a:buNone/>
            </a:pPr>
            <a:r>
              <a:rPr lang="ro-RO" altLang="en-US" sz="1600">
                <a:latin typeface="Cambria" pitchFamily="18" charset="0"/>
                <a:cs typeface="Times New Roman" pitchFamily="18" charset="0"/>
              </a:rPr>
              <a:t>66	16011</a:t>
            </a:r>
          </a:p>
          <a:p>
            <a:pPr>
              <a:spcBef>
                <a:spcPct val="0"/>
              </a:spcBef>
              <a:buFontTx/>
              <a:buNone/>
            </a:pPr>
            <a:r>
              <a:rPr lang="ro-RO" altLang="en-US" sz="1600">
                <a:latin typeface="Cambria" pitchFamily="18" charset="0"/>
                <a:cs typeface="Times New Roman" pitchFamily="18" charset="0"/>
              </a:rPr>
              <a:t>67	16012</a:t>
            </a:r>
          </a:p>
          <a:p>
            <a:pPr>
              <a:spcBef>
                <a:spcPct val="0"/>
              </a:spcBef>
              <a:buFontTx/>
              <a:buNone/>
            </a:pPr>
            <a:r>
              <a:rPr lang="ro-RO" altLang="en-US" sz="1600">
                <a:latin typeface="Cambria" pitchFamily="18" charset="0"/>
                <a:cs typeface="Times New Roman" pitchFamily="18" charset="0"/>
              </a:rPr>
              <a:t>68	16013</a:t>
            </a:r>
          </a:p>
          <a:p>
            <a:pPr>
              <a:spcBef>
                <a:spcPct val="0"/>
              </a:spcBef>
              <a:buFontTx/>
              <a:buNone/>
            </a:pPr>
            <a:r>
              <a:rPr lang="ro-RO" altLang="en-US" sz="1600">
                <a:latin typeface="Cambria" pitchFamily="18" charset="0"/>
                <a:cs typeface="Times New Roman" pitchFamily="18" charset="0"/>
              </a:rPr>
              <a:t>69	16014</a:t>
            </a:r>
          </a:p>
          <a:p>
            <a:pPr>
              <a:spcBef>
                <a:spcPct val="0"/>
              </a:spcBef>
              <a:buFontTx/>
              <a:buNone/>
            </a:pPr>
            <a:r>
              <a:rPr lang="ro-RO" altLang="en-US" sz="1600">
                <a:latin typeface="Cambria" pitchFamily="18" charset="0"/>
                <a:cs typeface="Times New Roman" pitchFamily="18" charset="0"/>
              </a:rPr>
              <a:t>70	16015</a:t>
            </a:r>
            <a:endParaRPr lang="en-US" altLang="en-US" sz="1600">
              <a:latin typeface="Cambria" pitchFamily="18" charset="0"/>
              <a:cs typeface="Times New Roman" pitchFamily="18" charset="0"/>
            </a:endParaRPr>
          </a:p>
        </p:txBody>
      </p:sp>
      <p:sp>
        <p:nvSpPr>
          <p:cNvPr id="13318" name="Line 19"/>
          <p:cNvSpPr>
            <a:spLocks noChangeShapeType="1"/>
          </p:cNvSpPr>
          <p:nvPr/>
        </p:nvSpPr>
        <p:spPr bwMode="auto">
          <a:xfrm>
            <a:off x="3581400" y="423545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Text Box 20"/>
          <p:cNvSpPr txBox="1">
            <a:spLocks noChangeArrowheads="1"/>
          </p:cNvSpPr>
          <p:nvPr/>
        </p:nvSpPr>
        <p:spPr bwMode="auto">
          <a:xfrm>
            <a:off x="3124200" y="4084638"/>
            <a:ext cx="94297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time-out</a:t>
            </a:r>
            <a:endParaRPr lang="en-US" altLang="en-US" sz="1600">
              <a:latin typeface="Cambria"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685800" y="76200"/>
            <a:ext cx="7772400" cy="1143000"/>
          </a:xfrm>
        </p:spPr>
        <p:txBody>
          <a:bodyPr/>
          <a:lstStyle/>
          <a:p>
            <a:r>
              <a:rPr lang="ro-RO" altLang="en-US" dirty="0">
                <a:latin typeface="Times New Roman" pitchFamily="18" charset="0"/>
                <a:cs typeface="Times New Roman" pitchFamily="18" charset="0"/>
              </a:rPr>
              <a:t>Planificarea proceselor</a:t>
            </a:r>
            <a:endParaRPr lang="en-US" altLang="en-US" dirty="0">
              <a:latin typeface="Times New Roman" pitchFamily="18" charset="0"/>
              <a:cs typeface="Times New Roman" pitchFamily="18" charset="0"/>
            </a:endParaRPr>
          </a:p>
        </p:txBody>
      </p:sp>
      <p:sp>
        <p:nvSpPr>
          <p:cNvPr id="13314" name="Slide Number Placeholder 3"/>
          <p:cNvSpPr>
            <a:spLocks noGrp="1"/>
          </p:cNvSpPr>
          <p:nvPr>
            <p:ph type="sldNum" sz="quarter" idx="12"/>
          </p:nvPr>
        </p:nvSpPr>
        <p:spPr>
          <a:xfrm>
            <a:off x="7025148" y="685800"/>
            <a:ext cx="2133600" cy="365125"/>
          </a:xfrm>
          <a:prstGeom prst="rect">
            <a:avLst/>
          </a:prstGeom>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3F5F4E04-BA35-492B-9E9B-93919DFD19CF}" type="slidenum">
              <a:rPr lang="en-US" altLang="en-US"/>
              <a:pPr/>
              <a:t>13</a:t>
            </a:fld>
            <a:endParaRPr lang="en-US" altLang="en-US" dirty="0"/>
          </a:p>
        </p:txBody>
      </p:sp>
      <p:sp>
        <p:nvSpPr>
          <p:cNvPr id="3" name="Rectangle 2">
            <a:extLst>
              <a:ext uri="{FF2B5EF4-FFF2-40B4-BE49-F238E27FC236}">
                <a16:creationId xmlns:a16="http://schemas.microsoft.com/office/drawing/2014/main" id="{02708A79-81BE-4CB4-8477-39355A87E71F}"/>
              </a:ext>
            </a:extLst>
          </p:cNvPr>
          <p:cNvSpPr/>
          <p:nvPr/>
        </p:nvSpPr>
        <p:spPr>
          <a:xfrm>
            <a:off x="838200" y="1600201"/>
            <a:ext cx="7772400" cy="4154984"/>
          </a:xfrm>
          <a:prstGeom prst="rect">
            <a:avLst/>
          </a:prstGeom>
        </p:spPr>
        <p:txBody>
          <a:bodyPr wrap="square">
            <a:spAutoFit/>
          </a:bodyPr>
          <a:lstStyle/>
          <a:p>
            <a:r>
              <a:rPr lang="ro-RO" sz="2400" dirty="0">
                <a:latin typeface="Cambria" panose="02040503050406030204" pitchFamily="18" charset="0"/>
                <a:ea typeface="Cambria" panose="02040503050406030204" pitchFamily="18" charset="0"/>
              </a:rPr>
              <a:t>Pe scurt, planificarea proceselor este activitatea managerului de procese care gestionează eliminarea procesului care rulează din UCP și selectarea unui alt proces pe baza unei anumite strategii.</a:t>
            </a:r>
          </a:p>
          <a:p>
            <a:endParaRPr lang="ro-RO" sz="2400" dirty="0">
              <a:latin typeface="Cambria" panose="02040503050406030204" pitchFamily="18" charset="0"/>
              <a:ea typeface="Cambria" panose="02040503050406030204" pitchFamily="18" charset="0"/>
            </a:endParaRPr>
          </a:p>
          <a:p>
            <a:r>
              <a:rPr lang="ro-RO" sz="2400" dirty="0">
                <a:latin typeface="Cambria" panose="02040503050406030204" pitchFamily="18" charset="0"/>
                <a:ea typeface="Cambria" panose="02040503050406030204" pitchFamily="18" charset="0"/>
              </a:rPr>
              <a:t>Planificarea proceselor este o parte esențială a unui sistem de operare </a:t>
            </a:r>
            <a:r>
              <a:rPr lang="ro-RO" sz="2400" i="1" dirty="0" err="1">
                <a:latin typeface="Cambria" panose="02040503050406030204" pitchFamily="18" charset="0"/>
                <a:ea typeface="Cambria" panose="02040503050406030204" pitchFamily="18" charset="0"/>
              </a:rPr>
              <a:t>multitasking</a:t>
            </a:r>
            <a:r>
              <a:rPr lang="ro-RO" sz="2400" dirty="0">
                <a:latin typeface="Cambria" panose="02040503050406030204" pitchFamily="18" charset="0"/>
                <a:ea typeface="Cambria" panose="02040503050406030204" pitchFamily="18" charset="0"/>
              </a:rPr>
              <a:t>.</a:t>
            </a:r>
          </a:p>
          <a:p>
            <a:endParaRPr lang="ro-RO" sz="2400" dirty="0">
              <a:latin typeface="Cambria" panose="02040503050406030204" pitchFamily="18" charset="0"/>
              <a:ea typeface="Cambria" panose="02040503050406030204" pitchFamily="18" charset="0"/>
            </a:endParaRPr>
          </a:p>
          <a:p>
            <a:r>
              <a:rPr lang="ro-RO" sz="2400" dirty="0">
                <a:latin typeface="Cambria" panose="02040503050406030204" pitchFamily="18" charset="0"/>
                <a:ea typeface="Cambria" panose="02040503050406030204" pitchFamily="18" charset="0"/>
              </a:rPr>
              <a:t>Astfel de sisteme de operare permit încărcarea mai multor procese în memoria executabilă simultan, iar procesul încărcat partajează CPU folosind </a:t>
            </a:r>
            <a:r>
              <a:rPr lang="ro-RO" sz="2400" i="1" dirty="0">
                <a:latin typeface="Cambria" panose="02040503050406030204" pitchFamily="18" charset="0"/>
                <a:ea typeface="Cambria" panose="02040503050406030204" pitchFamily="18" charset="0"/>
              </a:rPr>
              <a:t>multiplexarea temporală</a:t>
            </a:r>
            <a:r>
              <a:rPr lang="ro-RO" sz="2400" dirty="0">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1472377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1066800" y="12290"/>
            <a:ext cx="7315200" cy="793812"/>
          </a:xfrm>
        </p:spPr>
        <p:txBody>
          <a:bodyPr>
            <a:noAutofit/>
          </a:bodyPr>
          <a:lstStyle/>
          <a:p>
            <a:r>
              <a:rPr lang="en-US" altLang="en-US" sz="2900" dirty="0">
                <a:latin typeface="Times New Roman" pitchFamily="18" charset="0"/>
                <a:cs typeface="Times New Roman" pitchFamily="18" charset="0"/>
              </a:rPr>
              <a:t>Model</a:t>
            </a:r>
            <a:r>
              <a:rPr lang="ro-RO" altLang="en-US" sz="2900" dirty="0" err="1">
                <a:latin typeface="Times New Roman" pitchFamily="18" charset="0"/>
                <a:cs typeface="Times New Roman" pitchFamily="18" charset="0"/>
              </a:rPr>
              <a:t>ul</a:t>
            </a:r>
            <a:r>
              <a:rPr lang="ro-RO" altLang="en-US" sz="2900" dirty="0">
                <a:latin typeface="Times New Roman" pitchFamily="18" charset="0"/>
                <a:cs typeface="Times New Roman" pitchFamily="18" charset="0"/>
              </a:rPr>
              <a:t> de proces cu două stări</a:t>
            </a:r>
            <a:endParaRPr lang="en-US" altLang="en-US" sz="2900" dirty="0">
              <a:latin typeface="Times New Roman" pitchFamily="18" charset="0"/>
              <a:cs typeface="Times New Roman" pitchFamily="18" charset="0"/>
            </a:endParaRPr>
          </a:p>
        </p:txBody>
      </p:sp>
      <p:pic>
        <p:nvPicPr>
          <p:cNvPr id="14340"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1066800" y="4430661"/>
            <a:ext cx="7174058" cy="2209800"/>
          </a:xfrm>
          <a:noFill/>
        </p:spPr>
      </p:pic>
      <p:sp>
        <p:nvSpPr>
          <p:cNvPr id="14338" name="Slide Number Placeholder 3"/>
          <p:cNvSpPr>
            <a:spLocks noGrp="1"/>
          </p:cNvSpPr>
          <p:nvPr>
            <p:ph type="sldNum" sz="quarter" idx="12"/>
          </p:nvPr>
        </p:nvSpPr>
        <p:spPr>
          <a:xfrm>
            <a:off x="6998110" y="609600"/>
            <a:ext cx="2133600" cy="365125"/>
          </a:xfrm>
          <a:prstGeom prst="rect">
            <a:avLst/>
          </a:prstGeom>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5673F79C-0BBC-45CF-81D7-2709FAB45645}" type="slidenum">
              <a:rPr lang="en-US" altLang="en-US"/>
              <a:pPr/>
              <a:t>14</a:t>
            </a:fld>
            <a:endParaRPr lang="en-US" altLang="en-US" dirty="0"/>
          </a:p>
        </p:txBody>
      </p:sp>
      <p:sp>
        <p:nvSpPr>
          <p:cNvPr id="2" name="Rectangle 1"/>
          <p:cNvSpPr/>
          <p:nvPr/>
        </p:nvSpPr>
        <p:spPr>
          <a:xfrm>
            <a:off x="685800" y="1322439"/>
            <a:ext cx="7924800" cy="2677656"/>
          </a:xfrm>
          <a:prstGeom prst="rect">
            <a:avLst/>
          </a:prstGeom>
        </p:spPr>
        <p:txBody>
          <a:bodyPr wrap="square">
            <a:spAutoFit/>
          </a:bodyPr>
          <a:lstStyle/>
          <a:p>
            <a:pPr algn="just"/>
            <a:r>
              <a:rPr lang="ro-RO" sz="2400" dirty="0">
                <a:latin typeface="Cambria" panose="02040503050406030204" pitchFamily="18" charset="0"/>
              </a:rPr>
              <a:t>Procedeul de planificare </a:t>
            </a:r>
            <a:r>
              <a:rPr lang="en-US" sz="2400" dirty="0">
                <a:latin typeface="Cambria" panose="02040503050406030204" pitchFamily="18" charset="0"/>
              </a:rPr>
              <a:t>a </a:t>
            </a:r>
            <a:r>
              <a:rPr lang="ro-RO" sz="2400" dirty="0">
                <a:latin typeface="Cambria" panose="02040503050406030204" pitchFamily="18" charset="0"/>
              </a:rPr>
              <a:t>proceselor utilizează un mecanism de </a:t>
            </a:r>
            <a:r>
              <a:rPr lang="ro-RO" sz="2400" i="1" dirty="0">
                <a:latin typeface="Cambria" panose="02040503050406030204" pitchFamily="18" charset="0"/>
              </a:rPr>
              <a:t>cozi de planificare</a:t>
            </a:r>
            <a:r>
              <a:rPr lang="ro-RO" sz="2400" dirty="0">
                <a:latin typeface="Cambria" panose="02040503050406030204" pitchFamily="18" charset="0"/>
              </a:rPr>
              <a:t>. </a:t>
            </a:r>
          </a:p>
          <a:p>
            <a:pPr algn="just"/>
            <a:r>
              <a:rPr lang="ro-RO" sz="2400" dirty="0">
                <a:latin typeface="Cambria" panose="02040503050406030204" pitchFamily="18" charset="0"/>
              </a:rPr>
              <a:t>Într-un astfel de mecanism, atunci când un proces intră în sistem, acesta este plasat într-o coadă de joburi. Pentru a cunoaște starea unui proces la un moment dat, se utilizează anumite modele. Cel mai simplu model este modelul cu două stări.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normAutofit/>
          </a:bodyPr>
          <a:lstStyle/>
          <a:p>
            <a:pPr algn="ctr"/>
            <a:r>
              <a:rPr lang="ro-RO" altLang="en-US" sz="2800" kern="0" dirty="0">
                <a:latin typeface="Cambria" pitchFamily="18" charset="0"/>
                <a:cs typeface="Times New Roman" pitchFamily="18" charset="0"/>
              </a:rPr>
              <a:t>Modelul de proces cu două stări</a:t>
            </a:r>
            <a:endParaRPr lang="en-US" altLang="en-US" sz="2800" kern="0" dirty="0">
              <a:latin typeface="Cambria" pitchFamily="18" charset="0"/>
              <a:cs typeface="Times New Roman" pitchFamily="18" charset="0"/>
            </a:endParaRPr>
          </a:p>
        </p:txBody>
      </p:sp>
      <p:pic>
        <p:nvPicPr>
          <p:cNvPr id="14340"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699392" y="3596570"/>
            <a:ext cx="7892545" cy="2431113"/>
          </a:xfrm>
          <a:noFill/>
        </p:spPr>
      </p:pic>
      <p:sp>
        <p:nvSpPr>
          <p:cNvPr id="14338"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89E4CCD0-09C2-47FC-BA2F-D529C10485C2}" type="slidenum">
              <a:rPr lang="en-US" altLang="en-US" sz="1600" smtClean="0">
                <a:latin typeface="Cambria" pitchFamily="18" charset="0"/>
              </a:rPr>
              <a:pPr>
                <a:spcBef>
                  <a:spcPct val="0"/>
                </a:spcBef>
                <a:buFontTx/>
                <a:buNone/>
              </a:pPr>
              <a:t>15</a:t>
            </a:fld>
            <a:endParaRPr lang="en-US" altLang="en-US" sz="1600">
              <a:latin typeface="Cambria" pitchFamily="18" charset="0"/>
            </a:endParaRPr>
          </a:p>
        </p:txBody>
      </p:sp>
      <p:sp>
        <p:nvSpPr>
          <p:cNvPr id="5" name="Rectangle 4"/>
          <p:cNvSpPr/>
          <p:nvPr/>
        </p:nvSpPr>
        <p:spPr>
          <a:xfrm>
            <a:off x="685800" y="1322439"/>
            <a:ext cx="8229600" cy="1938992"/>
          </a:xfrm>
          <a:prstGeom prst="rect">
            <a:avLst/>
          </a:prstGeom>
        </p:spPr>
        <p:txBody>
          <a:bodyPr wrap="square">
            <a:spAutoFit/>
          </a:bodyPr>
          <a:lstStyle/>
          <a:p>
            <a:r>
              <a:rPr lang="ro-RO" sz="2400" dirty="0">
                <a:latin typeface="Cambria" panose="02040503050406030204" pitchFamily="18" charset="0"/>
              </a:rPr>
              <a:t>În cazul modelului </a:t>
            </a:r>
            <a:r>
              <a:rPr lang="ro-RO" sz="2400" i="1" dirty="0">
                <a:latin typeface="Cambria" panose="02040503050406030204" pitchFamily="18" charset="0"/>
              </a:rPr>
              <a:t>cu două stări </a:t>
            </a:r>
            <a:r>
              <a:rPr lang="ro-RO" sz="2400" dirty="0">
                <a:latin typeface="Cambria" panose="02040503050406030204" pitchFamily="18" charset="0"/>
              </a:rPr>
              <a:t>avem de-a face cu stările</a:t>
            </a:r>
            <a:r>
              <a:rPr lang="ro-RO" sz="2400" i="1" dirty="0">
                <a:latin typeface="Cambria" panose="02040503050406030204" pitchFamily="18" charset="0"/>
              </a:rPr>
              <a:t>:</a:t>
            </a:r>
          </a:p>
          <a:p>
            <a:pPr marL="800100" lvl="1" indent="-342900">
              <a:buFont typeface="Wingdings" panose="05000000000000000000" pitchFamily="2" charset="2"/>
              <a:buChar char="§"/>
            </a:pPr>
            <a:r>
              <a:rPr lang="ro-RO" sz="2400" dirty="0">
                <a:latin typeface="Cambria" panose="02040503050406030204" pitchFamily="18" charset="0"/>
              </a:rPr>
              <a:t>Starea </a:t>
            </a:r>
            <a:r>
              <a:rPr lang="ro-RO" sz="2400" i="1" dirty="0">
                <a:latin typeface="Cambria" panose="02040503050406030204" pitchFamily="18" charset="0"/>
              </a:rPr>
              <a:t>în execuție –</a:t>
            </a:r>
            <a:r>
              <a:rPr lang="ro-RO" sz="2400" dirty="0">
                <a:latin typeface="Cambria" panose="02040503050406030204" pitchFamily="18" charset="0"/>
              </a:rPr>
              <a:t> atunci când un proces este creat și intră în execuție</a:t>
            </a:r>
          </a:p>
          <a:p>
            <a:pPr marL="800100" lvl="1" indent="-342900">
              <a:buFont typeface="Wingdings" panose="05000000000000000000" pitchFamily="2" charset="2"/>
              <a:buChar char="§"/>
            </a:pPr>
            <a:r>
              <a:rPr lang="ro-RO" sz="2400" dirty="0">
                <a:latin typeface="Cambria" panose="02040503050406030204" pitchFamily="18" charset="0"/>
              </a:rPr>
              <a:t>Starea </a:t>
            </a:r>
            <a:r>
              <a:rPr lang="ro-RO" sz="2400" i="1" dirty="0">
                <a:latin typeface="Cambria" panose="02040503050406030204" pitchFamily="18" charset="0"/>
              </a:rPr>
              <a:t>non-execuție – </a:t>
            </a:r>
            <a:r>
              <a:rPr lang="ro-RO" sz="2400" dirty="0">
                <a:latin typeface="Cambria" panose="02040503050406030204" pitchFamily="18" charset="0"/>
              </a:rPr>
              <a:t>procese care nu rulează și sunt într-o coadă de așteptare pentru a intra în execuție</a:t>
            </a:r>
            <a:endParaRPr lang="en-US" sz="2400" dirty="0">
              <a:latin typeface="Cambria" panose="020405030504060302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232A8A4A-9455-4FCF-A0EF-EAE88D73A29E}" type="slidenum">
              <a:rPr lang="en-US" altLang="en-US" sz="1600" smtClean="0">
                <a:latin typeface="Cambria" pitchFamily="18" charset="0"/>
              </a:rPr>
              <a:pPr>
                <a:spcBef>
                  <a:spcPct val="0"/>
                </a:spcBef>
                <a:buFontTx/>
                <a:buNone/>
              </a:pPr>
              <a:t>16</a:t>
            </a:fld>
            <a:endParaRPr lang="en-US" altLang="en-US" sz="1600">
              <a:latin typeface="Cambria" pitchFamily="18" charset="0"/>
            </a:endParaRPr>
          </a:p>
        </p:txBody>
      </p:sp>
      <p:sp>
        <p:nvSpPr>
          <p:cNvPr id="15363" name="Rectangle 4"/>
          <p:cNvSpPr>
            <a:spLocks noChangeArrowheads="1"/>
          </p:cNvSpPr>
          <p:nvPr/>
        </p:nvSpPr>
        <p:spPr bwMode="auto">
          <a:xfrm>
            <a:off x="4876800" y="49213"/>
            <a:ext cx="4267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2800" b="1" dirty="0">
                <a:solidFill>
                  <a:srgbClr val="FF3300"/>
                </a:solidFill>
                <a:latin typeface="Cambria" pitchFamily="18" charset="0"/>
                <a:cs typeface="Times New Roman" pitchFamily="18" charset="0"/>
              </a:rPr>
              <a:t>Model de </a:t>
            </a:r>
            <a:r>
              <a:rPr lang="ro-RO" altLang="en-US" sz="2800" b="1" dirty="0">
                <a:solidFill>
                  <a:srgbClr val="FF3300"/>
                </a:solidFill>
                <a:latin typeface="Cambria" pitchFamily="18" charset="0"/>
                <a:cs typeface="Times New Roman" pitchFamily="18" charset="0"/>
              </a:rPr>
              <a:t>proces</a:t>
            </a:r>
            <a:r>
              <a:rPr lang="en-US" altLang="en-US" sz="2800" b="1" dirty="0">
                <a:solidFill>
                  <a:srgbClr val="FF3300"/>
                </a:solidFill>
                <a:latin typeface="Cambria" pitchFamily="18" charset="0"/>
                <a:cs typeface="Times New Roman" pitchFamily="18" charset="0"/>
              </a:rPr>
              <a:t> cu 5 </a:t>
            </a:r>
            <a:r>
              <a:rPr lang="en-US" altLang="en-US" sz="2800" b="1" dirty="0" err="1">
                <a:solidFill>
                  <a:srgbClr val="FF3300"/>
                </a:solidFill>
                <a:latin typeface="Cambria" pitchFamily="18" charset="0"/>
                <a:cs typeface="Times New Roman" pitchFamily="18" charset="0"/>
              </a:rPr>
              <a:t>st</a:t>
            </a:r>
            <a:r>
              <a:rPr lang="ro-RO" altLang="en-US" sz="2800" b="1" dirty="0">
                <a:solidFill>
                  <a:srgbClr val="FF3300"/>
                </a:solidFill>
                <a:latin typeface="Cambria" pitchFamily="18" charset="0"/>
                <a:cs typeface="Times New Roman" pitchFamily="18" charset="0"/>
              </a:rPr>
              <a:t>ări</a:t>
            </a:r>
            <a:endParaRPr lang="en-US" altLang="en-US" sz="2800" b="1" dirty="0">
              <a:solidFill>
                <a:srgbClr val="FF3300"/>
              </a:solidFill>
              <a:latin typeface="Cambria" pitchFamily="18" charset="0"/>
              <a:cs typeface="Times New Roman" pitchFamily="18" charset="0"/>
            </a:endParaRPr>
          </a:p>
        </p:txBody>
      </p:sp>
      <p:sp>
        <p:nvSpPr>
          <p:cNvPr id="15364" name="Rectangle 5"/>
          <p:cNvSpPr>
            <a:spLocks noChangeArrowheads="1"/>
          </p:cNvSpPr>
          <p:nvPr/>
        </p:nvSpPr>
        <p:spPr bwMode="auto">
          <a:xfrm>
            <a:off x="381000" y="533400"/>
            <a:ext cx="83820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0" indent="-571500">
              <a:spcBef>
                <a:spcPct val="20000"/>
              </a:spcBef>
              <a:buFont typeface="Arial Unicode MS" pitchFamily="34" charset="-128"/>
              <a:buChar char="•"/>
              <a:tabLst>
                <a:tab pos="395288" algn="l"/>
              </a:tabLst>
              <a:defRPr sz="3200">
                <a:solidFill>
                  <a:schemeClr val="tx1"/>
                </a:solidFill>
                <a:latin typeface="Arial" charset="0"/>
              </a:defRPr>
            </a:lvl1pPr>
            <a:lvl2pPr marL="742950" indent="-285750">
              <a:spcBef>
                <a:spcPct val="20000"/>
              </a:spcBef>
              <a:buFont typeface="Arial Unicode MS" pitchFamily="34" charset="-128"/>
              <a:buChar char="•"/>
              <a:tabLst>
                <a:tab pos="395288" algn="l"/>
              </a:tabLst>
              <a:defRPr sz="2800">
                <a:solidFill>
                  <a:schemeClr val="tx1"/>
                </a:solidFill>
                <a:latin typeface="Arial" charset="0"/>
              </a:defRPr>
            </a:lvl2pPr>
            <a:lvl3pPr marL="1143000" indent="-228600">
              <a:spcBef>
                <a:spcPct val="20000"/>
              </a:spcBef>
              <a:buChar char="•"/>
              <a:tabLst>
                <a:tab pos="395288" algn="l"/>
              </a:tabLst>
              <a:defRPr sz="2400">
                <a:solidFill>
                  <a:schemeClr val="tx1"/>
                </a:solidFill>
                <a:latin typeface="Arial" charset="0"/>
              </a:defRPr>
            </a:lvl3pPr>
            <a:lvl4pPr marL="1600200" indent="-228600">
              <a:spcBef>
                <a:spcPct val="20000"/>
              </a:spcBef>
              <a:buChar char="–"/>
              <a:tabLst>
                <a:tab pos="395288" algn="l"/>
              </a:tabLst>
              <a:defRPr sz="2000">
                <a:solidFill>
                  <a:schemeClr val="tx1"/>
                </a:solidFill>
                <a:latin typeface="Arial" charset="0"/>
              </a:defRPr>
            </a:lvl4pPr>
            <a:lvl5pPr marL="2057400" indent="-228600">
              <a:spcBef>
                <a:spcPct val="20000"/>
              </a:spcBef>
              <a:buChar char="»"/>
              <a:tabLst>
                <a:tab pos="395288" algn="l"/>
              </a:tabLst>
              <a:defRPr sz="2000">
                <a:solidFill>
                  <a:schemeClr val="tx1"/>
                </a:solidFill>
                <a:latin typeface="Arial" charset="0"/>
              </a:defRPr>
            </a:lvl5pPr>
            <a:lvl6pPr marL="2514600" indent="-228600" eaLnBrk="0" fontAlgn="base" hangingPunct="0">
              <a:spcBef>
                <a:spcPct val="20000"/>
              </a:spcBef>
              <a:spcAft>
                <a:spcPct val="0"/>
              </a:spcAft>
              <a:buChar char="»"/>
              <a:tabLst>
                <a:tab pos="395288" algn="l"/>
              </a:tabLst>
              <a:defRPr sz="2000">
                <a:solidFill>
                  <a:schemeClr val="tx1"/>
                </a:solidFill>
                <a:latin typeface="Arial" charset="0"/>
              </a:defRPr>
            </a:lvl6pPr>
            <a:lvl7pPr marL="2971800" indent="-228600" eaLnBrk="0" fontAlgn="base" hangingPunct="0">
              <a:spcBef>
                <a:spcPct val="20000"/>
              </a:spcBef>
              <a:spcAft>
                <a:spcPct val="0"/>
              </a:spcAft>
              <a:buChar char="»"/>
              <a:tabLst>
                <a:tab pos="395288" algn="l"/>
              </a:tabLst>
              <a:defRPr sz="2000">
                <a:solidFill>
                  <a:schemeClr val="tx1"/>
                </a:solidFill>
                <a:latin typeface="Arial" charset="0"/>
              </a:defRPr>
            </a:lvl7pPr>
            <a:lvl8pPr marL="3429000" indent="-228600" eaLnBrk="0" fontAlgn="base" hangingPunct="0">
              <a:spcBef>
                <a:spcPct val="20000"/>
              </a:spcBef>
              <a:spcAft>
                <a:spcPct val="0"/>
              </a:spcAft>
              <a:buChar char="»"/>
              <a:tabLst>
                <a:tab pos="395288" algn="l"/>
              </a:tabLst>
              <a:defRPr sz="2000">
                <a:solidFill>
                  <a:schemeClr val="tx1"/>
                </a:solidFill>
                <a:latin typeface="Arial" charset="0"/>
              </a:defRPr>
            </a:lvl8pPr>
            <a:lvl9pPr marL="3886200" indent="-228600" eaLnBrk="0" fontAlgn="base" hangingPunct="0">
              <a:spcBef>
                <a:spcPct val="20000"/>
              </a:spcBef>
              <a:spcAft>
                <a:spcPct val="0"/>
              </a:spcAft>
              <a:buChar char="»"/>
              <a:tabLst>
                <a:tab pos="395288" algn="l"/>
              </a:tabLst>
              <a:defRPr sz="2000">
                <a:solidFill>
                  <a:schemeClr val="tx1"/>
                </a:solidFill>
                <a:latin typeface="Arial" charset="0"/>
              </a:defRPr>
            </a:lvl9pPr>
          </a:lstStyle>
          <a:p>
            <a:pPr algn="just">
              <a:lnSpc>
                <a:spcPct val="70000"/>
              </a:lnSpc>
              <a:buFont typeface="Wingdings" pitchFamily="2" charset="2"/>
              <a:buChar char="§"/>
            </a:pPr>
            <a:r>
              <a:rPr lang="en-US" altLang="en-US" sz="1800" b="1">
                <a:latin typeface="Cambria" pitchFamily="18" charset="0"/>
                <a:cs typeface="Times New Roman" pitchFamily="18" charset="0"/>
              </a:rPr>
              <a:t>N</a:t>
            </a:r>
            <a:r>
              <a:rPr lang="ro-RO" altLang="en-US" sz="1800" b="1">
                <a:latin typeface="Cambria" pitchFamily="18" charset="0"/>
                <a:cs typeface="Times New Roman" pitchFamily="18" charset="0"/>
              </a:rPr>
              <a:t>ou</a:t>
            </a:r>
            <a:r>
              <a:rPr lang="en-US" altLang="en-US" sz="1800">
                <a:latin typeface="Cambria" pitchFamily="18" charset="0"/>
                <a:cs typeface="Times New Roman" pitchFamily="18" charset="0"/>
              </a:rPr>
              <a:t> - </a:t>
            </a:r>
            <a:r>
              <a:rPr lang="ro-RO" altLang="en-US" sz="1800">
                <a:latin typeface="Cambria" pitchFamily="18" charset="0"/>
                <a:cs typeface="Times New Roman" pitchFamily="18" charset="0"/>
              </a:rPr>
              <a:t>Procesul de-abia a fost creat</a:t>
            </a:r>
            <a:r>
              <a:rPr lang="en-US" altLang="en-US" sz="1800">
                <a:latin typeface="Cambria" pitchFamily="18" charset="0"/>
                <a:cs typeface="Times New Roman" pitchFamily="18" charset="0"/>
              </a:rPr>
              <a:t>.</a:t>
            </a:r>
          </a:p>
          <a:p>
            <a:pPr algn="just">
              <a:buFont typeface="Wingdings" pitchFamily="2" charset="2"/>
              <a:buChar char="§"/>
            </a:pPr>
            <a:r>
              <a:rPr lang="ro-RO" altLang="en-US" sz="1800" b="1">
                <a:latin typeface="Cambria" pitchFamily="18" charset="0"/>
                <a:cs typeface="Times New Roman" pitchFamily="18" charset="0"/>
              </a:rPr>
              <a:t>Gata de execuţie</a:t>
            </a:r>
            <a:r>
              <a:rPr lang="en-US" altLang="en-US" sz="1800">
                <a:latin typeface="Cambria" pitchFamily="18" charset="0"/>
                <a:cs typeface="Times New Roman" pitchFamily="18" charset="0"/>
              </a:rPr>
              <a:t> - </a:t>
            </a:r>
            <a:r>
              <a:rPr lang="ro-RO" altLang="en-US" sz="1800">
                <a:latin typeface="Cambria" pitchFamily="18" charset="0"/>
                <a:cs typeface="Times New Roman" pitchFamily="18" charset="0"/>
              </a:rPr>
              <a:t>Procesul are toate resursele necesare, aşteptând să intre în execuţie</a:t>
            </a:r>
            <a:r>
              <a:rPr lang="en-US" altLang="en-US" sz="1800">
                <a:latin typeface="Cambria" pitchFamily="18" charset="0"/>
                <a:cs typeface="Times New Roman" pitchFamily="18" charset="0"/>
              </a:rPr>
              <a:t>.</a:t>
            </a:r>
          </a:p>
          <a:p>
            <a:pPr algn="just">
              <a:buFont typeface="Wingdings" pitchFamily="2" charset="2"/>
              <a:buChar char="§"/>
            </a:pPr>
            <a:r>
              <a:rPr lang="ro-RO" altLang="en-US" sz="1800" b="1">
                <a:latin typeface="Cambria" pitchFamily="18" charset="0"/>
                <a:cs typeface="Times New Roman" pitchFamily="18" charset="0"/>
              </a:rPr>
              <a:t>În aşteptare</a:t>
            </a:r>
            <a:r>
              <a:rPr lang="en-US" altLang="en-US" sz="1800" b="1">
                <a:latin typeface="Cambria" pitchFamily="18" charset="0"/>
                <a:cs typeface="Times New Roman" pitchFamily="18" charset="0"/>
              </a:rPr>
              <a:t> - </a:t>
            </a:r>
            <a:r>
              <a:rPr lang="ro-RO" altLang="en-US" sz="1800">
                <a:latin typeface="Cambria" pitchFamily="18" charset="0"/>
                <a:cs typeface="Times New Roman" pitchFamily="18" charset="0"/>
              </a:rPr>
              <a:t>Aşteaptă apariţia unui eveniment</a:t>
            </a:r>
            <a:r>
              <a:rPr lang="en-US" altLang="en-US" sz="1800">
                <a:latin typeface="Cambria" pitchFamily="18" charset="0"/>
                <a:cs typeface="Times New Roman" pitchFamily="18" charset="0"/>
              </a:rPr>
              <a:t> (</a:t>
            </a:r>
            <a:r>
              <a:rPr lang="ro-RO" altLang="en-US" sz="1800">
                <a:latin typeface="Cambria" pitchFamily="18" charset="0"/>
                <a:cs typeface="Times New Roman" pitchFamily="18" charset="0"/>
              </a:rPr>
              <a:t>echipament </a:t>
            </a:r>
            <a:r>
              <a:rPr lang="en-US" altLang="en-US" sz="1800">
                <a:latin typeface="Cambria" pitchFamily="18" charset="0"/>
                <a:cs typeface="Times New Roman" pitchFamily="18" charset="0"/>
              </a:rPr>
              <a:t>hardware, </a:t>
            </a:r>
            <a:r>
              <a:rPr lang="ro-RO" altLang="en-US" sz="1800">
                <a:latin typeface="Cambria" pitchFamily="18" charset="0"/>
                <a:cs typeface="Times New Roman" pitchFamily="18" charset="0"/>
              </a:rPr>
              <a:t>intervenţia 	utilizatorului</a:t>
            </a:r>
            <a:r>
              <a:rPr lang="en-US" altLang="en-US" sz="1800">
                <a:latin typeface="Cambria" pitchFamily="18" charset="0"/>
                <a:cs typeface="Times New Roman" pitchFamily="18" charset="0"/>
              </a:rPr>
              <a:t> </a:t>
            </a:r>
            <a:r>
              <a:rPr lang="ro-RO" altLang="en-US" sz="1800">
                <a:latin typeface="Cambria" pitchFamily="18" charset="0"/>
                <a:cs typeface="Times New Roman" pitchFamily="18" charset="0"/>
              </a:rPr>
              <a:t>sau a altui </a:t>
            </a:r>
            <a:r>
              <a:rPr lang="en-US" altLang="en-US" sz="1800">
                <a:latin typeface="Cambria" pitchFamily="18" charset="0"/>
                <a:cs typeface="Times New Roman" pitchFamily="18" charset="0"/>
              </a:rPr>
              <a:t>proces)</a:t>
            </a:r>
            <a:r>
              <a:rPr lang="ro-RO" altLang="en-US" sz="1800">
                <a:latin typeface="Cambria" pitchFamily="18" charset="0"/>
                <a:cs typeface="Times New Roman" pitchFamily="18" charset="0"/>
              </a:rPr>
              <a:t>.</a:t>
            </a:r>
            <a:endParaRPr lang="en-US" altLang="en-US" sz="1800">
              <a:latin typeface="Cambria" pitchFamily="18" charset="0"/>
              <a:cs typeface="Times New Roman" pitchFamily="18" charset="0"/>
            </a:endParaRPr>
          </a:p>
          <a:p>
            <a:pPr algn="just">
              <a:buFont typeface="Wingdings" pitchFamily="2" charset="2"/>
              <a:buChar char="§"/>
            </a:pPr>
            <a:r>
              <a:rPr lang="ro-RO" altLang="en-US" sz="1800" b="1">
                <a:latin typeface="Cambria" pitchFamily="18" charset="0"/>
                <a:cs typeface="Times New Roman" pitchFamily="18" charset="0"/>
              </a:rPr>
              <a:t>În execuţie</a:t>
            </a:r>
            <a:r>
              <a:rPr lang="en-US" altLang="en-US" sz="1800">
                <a:latin typeface="Cambria" pitchFamily="18" charset="0"/>
                <a:cs typeface="Times New Roman" pitchFamily="18" charset="0"/>
              </a:rPr>
              <a:t> - </a:t>
            </a:r>
            <a:r>
              <a:rPr lang="ro-RO" altLang="en-US" sz="1800">
                <a:latin typeface="Cambria" pitchFamily="18" charset="0"/>
                <a:cs typeface="Times New Roman" pitchFamily="18" charset="0"/>
              </a:rPr>
              <a:t>În acest caz instrucţiunile sunt executate</a:t>
            </a:r>
            <a:r>
              <a:rPr lang="en-US" altLang="en-US" sz="1800">
                <a:latin typeface="Cambria" pitchFamily="18" charset="0"/>
                <a:cs typeface="Times New Roman" pitchFamily="18" charset="0"/>
              </a:rPr>
              <a:t>. </a:t>
            </a:r>
            <a:r>
              <a:rPr lang="ro-RO" altLang="en-US" sz="1800">
                <a:latin typeface="Cambria" pitchFamily="18" charset="0"/>
                <a:cs typeface="Times New Roman" pitchFamily="18" charset="0"/>
              </a:rPr>
              <a:t>Procesul ce se află în execuţie face uz de UCP</a:t>
            </a:r>
            <a:r>
              <a:rPr lang="en-US" altLang="en-US" sz="1800">
                <a:latin typeface="Cambria" pitchFamily="18" charset="0"/>
                <a:cs typeface="Times New Roman" pitchFamily="18" charset="0"/>
              </a:rPr>
              <a:t>.</a:t>
            </a:r>
          </a:p>
          <a:p>
            <a:pPr>
              <a:buFont typeface="Wingdings" pitchFamily="2" charset="2"/>
              <a:buChar char="§"/>
            </a:pPr>
            <a:r>
              <a:rPr lang="en-US" altLang="en-US" sz="1800" b="1">
                <a:latin typeface="Cambria" pitchFamily="18" charset="0"/>
                <a:cs typeface="Times New Roman" pitchFamily="18" charset="0"/>
              </a:rPr>
              <a:t>Sus</a:t>
            </a:r>
            <a:r>
              <a:rPr lang="ro-RO" altLang="en-US" sz="1800" b="1">
                <a:latin typeface="Cambria" pitchFamily="18" charset="0"/>
                <a:cs typeface="Times New Roman" pitchFamily="18" charset="0"/>
              </a:rPr>
              <a:t>pendat</a:t>
            </a:r>
            <a:r>
              <a:rPr lang="en-US" altLang="en-US" sz="1800" b="1">
                <a:latin typeface="Cambria" pitchFamily="18" charset="0"/>
                <a:cs typeface="Times New Roman" pitchFamily="18" charset="0"/>
              </a:rPr>
              <a:t>/Terminat</a:t>
            </a:r>
            <a:r>
              <a:rPr lang="en-US" altLang="en-US" sz="1800">
                <a:latin typeface="Cambria" pitchFamily="18" charset="0"/>
                <a:cs typeface="Times New Roman" pitchFamily="18" charset="0"/>
              </a:rPr>
              <a:t> - </a:t>
            </a:r>
            <a:r>
              <a:rPr lang="ro-RO" altLang="en-US" sz="1800">
                <a:latin typeface="Cambria" pitchFamily="18" charset="0"/>
                <a:cs typeface="Times New Roman" pitchFamily="18" charset="0"/>
              </a:rPr>
              <a:t>Un alt proces a “ordonat” ca acest proces să intre în starea suspendat (“go to sleep”)</a:t>
            </a:r>
            <a:r>
              <a:rPr lang="en-US" altLang="en-US" sz="1800">
                <a:latin typeface="Cambria" pitchFamily="18" charset="0"/>
                <a:cs typeface="Times New Roman" pitchFamily="18" charset="0"/>
              </a:rPr>
              <a:t>. </a:t>
            </a:r>
            <a:r>
              <a:rPr lang="ro-RO" altLang="en-US" sz="1800">
                <a:latin typeface="Cambria" pitchFamily="18" charset="0"/>
                <a:cs typeface="Times New Roman" pitchFamily="18" charset="0"/>
              </a:rPr>
              <a:t>Procesul aflat în starea suspendat va fi “trezit”</a:t>
            </a:r>
            <a:r>
              <a:rPr lang="en-US" altLang="en-US" sz="1800">
                <a:latin typeface="Cambria" pitchFamily="18" charset="0"/>
                <a:cs typeface="Times New Roman" pitchFamily="18" charset="0"/>
              </a:rPr>
              <a:t> </a:t>
            </a:r>
            <a:r>
              <a:rPr lang="ro-RO" altLang="en-US" sz="1800">
                <a:latin typeface="Cambria" pitchFamily="18" charset="0"/>
                <a:cs typeface="Times New Roman" pitchFamily="18" charset="0"/>
              </a:rPr>
              <a:t>de către alt proces</a:t>
            </a:r>
            <a:r>
              <a:rPr lang="en-US" altLang="en-US" sz="1800">
                <a:latin typeface="Cambria" pitchFamily="18" charset="0"/>
                <a:cs typeface="Times New Roman" pitchFamily="18" charset="0"/>
              </a:rPr>
              <a:t> / </a:t>
            </a:r>
            <a:r>
              <a:rPr lang="ro-RO" altLang="en-US" sz="1800">
                <a:latin typeface="Cambria" pitchFamily="18" charset="0"/>
                <a:cs typeface="Times New Roman" pitchFamily="18" charset="0"/>
              </a:rPr>
              <a:t>Procesul şi-a încheiat execuţia</a:t>
            </a:r>
            <a:r>
              <a:rPr lang="en-US" altLang="en-US" sz="1800">
                <a:latin typeface="Cambria" pitchFamily="18" charset="0"/>
                <a:cs typeface="Times New Roman" pitchFamily="18" charset="0"/>
              </a:rPr>
              <a:t>.</a:t>
            </a:r>
          </a:p>
          <a:p>
            <a:pPr algn="just">
              <a:lnSpc>
                <a:spcPct val="70000"/>
              </a:lnSpc>
              <a:buFont typeface="Wingdings" pitchFamily="2" charset="2"/>
              <a:buChar char="§"/>
            </a:pPr>
            <a:endParaRPr lang="en-US" altLang="en-US" sz="1800">
              <a:latin typeface="Cambria" pitchFamily="18" charset="0"/>
              <a:cs typeface="Times New Roman" pitchFamily="18" charset="0"/>
            </a:endParaRPr>
          </a:p>
        </p:txBody>
      </p:sp>
      <p:pic>
        <p:nvPicPr>
          <p:cNvPr id="15365" name="Picture 7"/>
          <p:cNvPicPr>
            <a:picLocks noChangeAspect="1" noChangeArrowheads="1"/>
          </p:cNvPicPr>
          <p:nvPr/>
        </p:nvPicPr>
        <p:blipFill>
          <a:blip r:embed="rId2">
            <a:extLst>
              <a:ext uri="{28A0092B-C50C-407E-A947-70E740481C1C}">
                <a14:useLocalDpi xmlns:a14="http://schemas.microsoft.com/office/drawing/2010/main" val="0"/>
              </a:ext>
            </a:extLst>
          </a:blip>
          <a:srcRect l="566" t="25691" r="592" b="25531"/>
          <a:stretch>
            <a:fillRect/>
          </a:stretch>
        </p:blipFill>
        <p:spPr bwMode="auto">
          <a:xfrm>
            <a:off x="1366838" y="3810000"/>
            <a:ext cx="6024562" cy="2378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66" name="Text Box 10"/>
          <p:cNvSpPr txBox="1">
            <a:spLocks noChangeArrowheads="1"/>
          </p:cNvSpPr>
          <p:nvPr/>
        </p:nvSpPr>
        <p:spPr bwMode="auto">
          <a:xfrm>
            <a:off x="2397919" y="6188075"/>
            <a:ext cx="3962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1800" b="1" dirty="0" err="1">
                <a:latin typeface="Cambria" pitchFamily="18" charset="0"/>
                <a:cs typeface="Times New Roman" pitchFamily="18" charset="0"/>
              </a:rPr>
              <a:t>Figur</a:t>
            </a:r>
            <a:r>
              <a:rPr lang="ro-RO" altLang="en-US" sz="1800" b="1" dirty="0">
                <a:latin typeface="Cambria" pitchFamily="18" charset="0"/>
                <a:cs typeface="Times New Roman" pitchFamily="18" charset="0"/>
              </a:rPr>
              <a:t>a </a:t>
            </a:r>
            <a:r>
              <a:rPr lang="en-US" altLang="en-US" sz="1800" b="1" dirty="0">
                <a:latin typeface="Cambria" pitchFamily="18" charset="0"/>
                <a:cs typeface="Times New Roman" pitchFamily="18" charset="0"/>
              </a:rPr>
              <a:t>4.</a:t>
            </a:r>
            <a:r>
              <a:rPr lang="ro-RO" altLang="en-US" sz="1800" b="1" dirty="0">
                <a:latin typeface="Cambria" pitchFamily="18" charset="0"/>
                <a:cs typeface="Times New Roman" pitchFamily="18" charset="0"/>
              </a:rPr>
              <a:t> Model de proces cu 5 stări</a:t>
            </a:r>
            <a:endParaRPr lang="en-US" altLang="en-US" sz="1800" b="1" dirty="0">
              <a:latin typeface="Cambria"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63E59BE-F72F-4EB6-8980-D6A938DAD2AF}" type="slidenum">
              <a:rPr lang="en-US" altLang="en-US" sz="1600" smtClean="0">
                <a:latin typeface="Cambria" pitchFamily="18" charset="0"/>
              </a:rPr>
              <a:pPr>
                <a:spcBef>
                  <a:spcPct val="0"/>
                </a:spcBef>
                <a:buFontTx/>
                <a:buNone/>
              </a:pPr>
              <a:t>17</a:t>
            </a:fld>
            <a:endParaRPr lang="en-US" altLang="en-US" sz="1600">
              <a:latin typeface="Cambria" pitchFamily="18" charset="0"/>
            </a:endParaRPr>
          </a:p>
        </p:txBody>
      </p:sp>
      <p:sp>
        <p:nvSpPr>
          <p:cNvPr id="16387" name="Rectangle 5"/>
          <p:cNvSpPr>
            <a:spLocks noChangeArrowheads="1"/>
          </p:cNvSpPr>
          <p:nvPr/>
        </p:nvSpPr>
        <p:spPr bwMode="auto">
          <a:xfrm>
            <a:off x="381000" y="914400"/>
            <a:ext cx="53340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00050" indent="-4000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ro-RO" altLang="en-US" sz="2000" b="1" dirty="0">
                <a:latin typeface="Cambria" pitchFamily="18" charset="0"/>
                <a:cs typeface="Times New Roman" pitchFamily="18" charset="0"/>
              </a:rPr>
              <a:t>Blocul de control al proceselor (BCP)</a:t>
            </a:r>
            <a:r>
              <a:rPr lang="en-US" altLang="en-US" sz="2000" b="1" dirty="0">
                <a:latin typeface="Cambria" pitchFamily="18" charset="0"/>
                <a:cs typeface="Times New Roman" pitchFamily="18" charset="0"/>
              </a:rPr>
              <a:t>:</a:t>
            </a:r>
          </a:p>
          <a:p>
            <a:pPr algn="just">
              <a:buFont typeface="Arial Unicode MS" pitchFamily="34" charset="-128"/>
              <a:buNone/>
            </a:pPr>
            <a:endParaRPr lang="en-US" altLang="en-US" sz="2000" dirty="0">
              <a:latin typeface="Cambria" pitchFamily="18" charset="0"/>
              <a:cs typeface="Times New Roman" pitchFamily="18" charset="0"/>
            </a:endParaRPr>
          </a:p>
          <a:p>
            <a:pPr algn="just">
              <a:buFont typeface="Arial Unicode MS" pitchFamily="34" charset="-128"/>
              <a:buNone/>
            </a:pPr>
            <a:r>
              <a:rPr lang="ro-RO" altLang="en-US" sz="2000" dirty="0" err="1">
                <a:latin typeface="Cambria" pitchFamily="18" charset="0"/>
                <a:cs typeface="Times New Roman" pitchFamily="18" charset="0"/>
              </a:rPr>
              <a:t>Conţine</a:t>
            </a:r>
            <a:r>
              <a:rPr lang="ro-RO" altLang="en-US" sz="2000" dirty="0">
                <a:latin typeface="Cambria" pitchFamily="18" charset="0"/>
                <a:cs typeface="Times New Roman" pitchFamily="18" charset="0"/>
              </a:rPr>
              <a:t> </a:t>
            </a:r>
            <a:r>
              <a:rPr lang="ro-RO" altLang="en-US" sz="2000" dirty="0" err="1">
                <a:latin typeface="Cambria" pitchFamily="18" charset="0"/>
                <a:cs typeface="Times New Roman" pitchFamily="18" charset="0"/>
              </a:rPr>
              <a:t>informaţii</a:t>
            </a:r>
            <a:r>
              <a:rPr lang="ro-RO" altLang="en-US" sz="2000" dirty="0">
                <a:latin typeface="Cambria" pitchFamily="18" charset="0"/>
                <a:cs typeface="Times New Roman" pitchFamily="18" charset="0"/>
              </a:rPr>
              <a:t> asociate fiecărui proces</a:t>
            </a:r>
            <a:r>
              <a:rPr lang="en-US" altLang="en-US" sz="2000" dirty="0">
                <a:latin typeface="Cambria" pitchFamily="18" charset="0"/>
                <a:cs typeface="Times New Roman" pitchFamily="18" charset="0"/>
              </a:rPr>
              <a:t>.</a:t>
            </a:r>
          </a:p>
          <a:p>
            <a:pPr algn="just">
              <a:buFont typeface="Arial Unicode MS" pitchFamily="34" charset="-128"/>
              <a:buNone/>
            </a:pPr>
            <a:r>
              <a:rPr lang="ro-RO" altLang="en-US" sz="2000" dirty="0">
                <a:latin typeface="Cambria" pitchFamily="18" charset="0"/>
                <a:cs typeface="Times New Roman" pitchFamily="18" charset="0"/>
              </a:rPr>
              <a:t>Are următoarea </a:t>
            </a:r>
            <a:r>
              <a:rPr lang="en-US" altLang="en-US" sz="2000" dirty="0" err="1">
                <a:latin typeface="Cambria" pitchFamily="18" charset="0"/>
                <a:cs typeface="Times New Roman" pitchFamily="18" charset="0"/>
              </a:rPr>
              <a:t>structur</a:t>
            </a:r>
            <a:r>
              <a:rPr lang="ro-RO" altLang="en-US" sz="2000" dirty="0">
                <a:latin typeface="Cambria" pitchFamily="18" charset="0"/>
                <a:cs typeface="Times New Roman" pitchFamily="18" charset="0"/>
              </a:rPr>
              <a:t>ă</a:t>
            </a:r>
            <a:r>
              <a:rPr lang="en-US" altLang="en-US" sz="2000" dirty="0">
                <a:latin typeface="Cambria" pitchFamily="18" charset="0"/>
                <a:cs typeface="Times New Roman" pitchFamily="18" charset="0"/>
              </a:rPr>
              <a:t>:</a:t>
            </a:r>
            <a:endParaRPr lang="en-US" altLang="en-US" sz="2800" dirty="0">
              <a:latin typeface="Cambria" pitchFamily="18" charset="0"/>
              <a:cs typeface="Times New Roman" pitchFamily="18" charset="0"/>
            </a:endParaRPr>
          </a:p>
          <a:p>
            <a:pPr algn="just">
              <a:lnSpc>
                <a:spcPct val="110000"/>
              </a:lnSpc>
              <a:buFont typeface="Symbol" pitchFamily="18" charset="2"/>
              <a:buChar char="·"/>
            </a:pPr>
            <a:r>
              <a:rPr lang="en-US" altLang="en-US" sz="2000" dirty="0">
                <a:latin typeface="Cambria" pitchFamily="18" charset="0"/>
                <a:cs typeface="Times New Roman" pitchFamily="18" charset="0"/>
              </a:rPr>
              <a:t>PC</a:t>
            </a:r>
            <a:r>
              <a:rPr lang="ro-RO" altLang="en-US" sz="2000" dirty="0">
                <a:latin typeface="Cambria" pitchFamily="18" charset="0"/>
                <a:cs typeface="Times New Roman" pitchFamily="18" charset="0"/>
              </a:rPr>
              <a:t> (Program </a:t>
            </a:r>
            <a:r>
              <a:rPr lang="ro-RO" altLang="en-US" sz="2000" dirty="0" err="1">
                <a:latin typeface="Cambria" pitchFamily="18" charset="0"/>
                <a:cs typeface="Times New Roman" pitchFamily="18" charset="0"/>
              </a:rPr>
              <a:t>Counter</a:t>
            </a:r>
            <a:r>
              <a:rPr lang="ro-RO" altLang="en-US" sz="2000" dirty="0">
                <a:latin typeface="Cambria" pitchFamily="18" charset="0"/>
                <a:cs typeface="Times New Roman" pitchFamily="18" charset="0"/>
              </a:rPr>
              <a:t>)</a:t>
            </a:r>
            <a:r>
              <a:rPr lang="en-US" altLang="en-US" sz="2000" dirty="0">
                <a:latin typeface="Cambria" pitchFamily="18" charset="0"/>
                <a:cs typeface="Times New Roman" pitchFamily="18" charset="0"/>
              </a:rPr>
              <a:t>, </a:t>
            </a:r>
            <a:r>
              <a:rPr lang="ro-RO" altLang="en-US" sz="2000" dirty="0" err="1">
                <a:latin typeface="Cambria" pitchFamily="18" charset="0"/>
                <a:cs typeface="Times New Roman" pitchFamily="18" charset="0"/>
              </a:rPr>
              <a:t>regiştri</a:t>
            </a:r>
            <a:r>
              <a:rPr lang="ro-RO" altLang="en-US" sz="2000" dirty="0">
                <a:latin typeface="Cambria" pitchFamily="18" charset="0"/>
                <a:cs typeface="Times New Roman" pitchFamily="18" charset="0"/>
              </a:rPr>
              <a:t> UC</a:t>
            </a:r>
            <a:r>
              <a:rPr lang="en-US" altLang="en-US" sz="2000" dirty="0">
                <a:latin typeface="Cambria" pitchFamily="18" charset="0"/>
                <a:cs typeface="Times New Roman" pitchFamily="18" charset="0"/>
              </a:rPr>
              <a:t>P</a:t>
            </a:r>
          </a:p>
          <a:p>
            <a:pPr algn="just">
              <a:lnSpc>
                <a:spcPct val="110000"/>
              </a:lnSpc>
              <a:buFont typeface="Symbol" pitchFamily="18" charset="2"/>
              <a:buChar char="·"/>
            </a:pPr>
            <a:r>
              <a:rPr lang="ro-RO" altLang="en-US" sz="2000" dirty="0" err="1">
                <a:latin typeface="Cambria" pitchFamily="18" charset="0"/>
                <a:cs typeface="Times New Roman" pitchFamily="18" charset="0"/>
              </a:rPr>
              <a:t>Informaţii</a:t>
            </a:r>
            <a:r>
              <a:rPr lang="ro-RO" altLang="en-US" sz="2000" dirty="0">
                <a:latin typeface="Cambria" pitchFamily="18" charset="0"/>
                <a:cs typeface="Times New Roman" pitchFamily="18" charset="0"/>
              </a:rPr>
              <a:t> despre managementul </a:t>
            </a:r>
            <a:r>
              <a:rPr lang="en-US" altLang="en-US" sz="2000" dirty="0" err="1">
                <a:latin typeface="Cambria" pitchFamily="18" charset="0"/>
                <a:cs typeface="Times New Roman" pitchFamily="18" charset="0"/>
              </a:rPr>
              <a:t>memor</a:t>
            </a:r>
            <a:r>
              <a:rPr lang="ro-RO" altLang="en-US" sz="2000" dirty="0">
                <a:latin typeface="Cambria" pitchFamily="18" charset="0"/>
                <a:cs typeface="Times New Roman" pitchFamily="18" charset="0"/>
              </a:rPr>
              <a:t>iei</a:t>
            </a:r>
            <a:endParaRPr lang="en-US" altLang="en-US" sz="2000" dirty="0">
              <a:latin typeface="Cambria" pitchFamily="18" charset="0"/>
              <a:cs typeface="Times New Roman" pitchFamily="18" charset="0"/>
            </a:endParaRPr>
          </a:p>
          <a:p>
            <a:pPr algn="just">
              <a:lnSpc>
                <a:spcPct val="110000"/>
              </a:lnSpc>
              <a:buFont typeface="Symbol" pitchFamily="18" charset="2"/>
              <a:buChar char="·"/>
            </a:pPr>
            <a:r>
              <a:rPr lang="ro-RO" altLang="en-US" sz="2000" dirty="0" err="1">
                <a:latin typeface="Cambria" pitchFamily="18" charset="0"/>
                <a:cs typeface="Times New Roman" pitchFamily="18" charset="0"/>
              </a:rPr>
              <a:t>Informaţii</a:t>
            </a:r>
            <a:r>
              <a:rPr lang="ro-RO" altLang="en-US" sz="2000" dirty="0">
                <a:latin typeface="Cambria" pitchFamily="18" charset="0"/>
                <a:cs typeface="Times New Roman" pitchFamily="18" charset="0"/>
              </a:rPr>
              <a:t> de contabilizare </a:t>
            </a:r>
            <a:r>
              <a:rPr lang="en-US" altLang="en-US" sz="2000" dirty="0">
                <a:latin typeface="Cambria" pitchFamily="18" charset="0"/>
                <a:cs typeface="Times New Roman" pitchFamily="18" charset="0"/>
              </a:rPr>
              <a:t>(</a:t>
            </a:r>
            <a:r>
              <a:rPr lang="ro-RO" altLang="en-US" sz="2000" dirty="0">
                <a:latin typeface="Cambria" pitchFamily="18" charset="0"/>
                <a:cs typeface="Times New Roman" pitchFamily="18" charset="0"/>
              </a:rPr>
              <a:t>timpul utilizat,</a:t>
            </a:r>
            <a:r>
              <a:rPr lang="en-US" altLang="en-US" sz="2000" dirty="0">
                <a:latin typeface="Cambria" pitchFamily="18" charset="0"/>
                <a:cs typeface="Times New Roman" pitchFamily="18" charset="0"/>
              </a:rPr>
              <a:t> </a:t>
            </a:r>
            <a:r>
              <a:rPr lang="ro-RO" altLang="en-US" sz="2000" dirty="0">
                <a:latin typeface="Cambria" pitchFamily="18" charset="0"/>
                <a:cs typeface="Times New Roman" pitchFamily="18" charset="0"/>
              </a:rPr>
              <a:t>identificatorul de proces, etc.</a:t>
            </a:r>
            <a:r>
              <a:rPr lang="en-US" altLang="en-US" sz="2000" dirty="0">
                <a:latin typeface="Cambria" pitchFamily="18" charset="0"/>
                <a:cs typeface="Times New Roman" pitchFamily="18" charset="0"/>
              </a:rPr>
              <a:t>)</a:t>
            </a:r>
          </a:p>
          <a:p>
            <a:pPr algn="just">
              <a:lnSpc>
                <a:spcPct val="110000"/>
              </a:lnSpc>
              <a:buFont typeface="Symbol" pitchFamily="18" charset="2"/>
              <a:buChar char="·"/>
            </a:pPr>
            <a:r>
              <a:rPr lang="ro-RO" altLang="en-US" sz="2000" dirty="0">
                <a:latin typeface="Cambria" pitchFamily="18" charset="0"/>
                <a:cs typeface="Times New Roman" pitchFamily="18" charset="0"/>
              </a:rPr>
              <a:t>Starea </a:t>
            </a:r>
            <a:r>
              <a:rPr lang="en-US" altLang="en-US" sz="2000" dirty="0">
                <a:latin typeface="Cambria" pitchFamily="18" charset="0"/>
                <a:cs typeface="Times New Roman" pitchFamily="18" charset="0"/>
              </a:rPr>
              <a:t>I/O (</a:t>
            </a:r>
            <a:r>
              <a:rPr lang="ro-RO" altLang="en-US" sz="2000" dirty="0">
                <a:latin typeface="Cambria" pitchFamily="18" charset="0"/>
                <a:cs typeface="Times New Roman" pitchFamily="18" charset="0"/>
              </a:rPr>
              <a:t>resursele alocate unui </a:t>
            </a:r>
            <a:r>
              <a:rPr lang="ro-RO" altLang="en-US" sz="2000" dirty="0" err="1">
                <a:latin typeface="Cambria" pitchFamily="18" charset="0"/>
                <a:cs typeface="Times New Roman" pitchFamily="18" charset="0"/>
              </a:rPr>
              <a:t>fişier</a:t>
            </a:r>
            <a:r>
              <a:rPr lang="ro-RO" altLang="en-US" sz="2000" dirty="0">
                <a:latin typeface="Cambria" pitchFamily="18" charset="0"/>
                <a:cs typeface="Times New Roman" pitchFamily="18" charset="0"/>
              </a:rPr>
              <a:t>, etc.) </a:t>
            </a:r>
            <a:endParaRPr lang="en-US" altLang="en-US" sz="2000" dirty="0">
              <a:latin typeface="Cambria" pitchFamily="18" charset="0"/>
              <a:cs typeface="Times New Roman" pitchFamily="18" charset="0"/>
            </a:endParaRPr>
          </a:p>
          <a:p>
            <a:pPr algn="just">
              <a:lnSpc>
                <a:spcPct val="110000"/>
              </a:lnSpc>
              <a:buFont typeface="Symbol" pitchFamily="18" charset="2"/>
              <a:buChar char="·"/>
            </a:pPr>
            <a:r>
              <a:rPr lang="ro-RO" altLang="en-US" sz="2000" dirty="0">
                <a:latin typeface="Cambria" pitchFamily="18" charset="0"/>
                <a:cs typeface="Times New Roman" pitchFamily="18" charset="0"/>
              </a:rPr>
              <a:t>Date referitoare la planificare</a:t>
            </a:r>
            <a:r>
              <a:rPr lang="en-US" altLang="en-US" sz="2000" dirty="0">
                <a:latin typeface="Cambria" pitchFamily="18" charset="0"/>
                <a:cs typeface="Times New Roman" pitchFamily="18" charset="0"/>
              </a:rPr>
              <a:t> (</a:t>
            </a:r>
            <a:r>
              <a:rPr lang="ro-RO" altLang="en-US" sz="2000" dirty="0" err="1">
                <a:latin typeface="Cambria" pitchFamily="18" charset="0"/>
                <a:cs typeface="Times New Roman" pitchFamily="18" charset="0"/>
              </a:rPr>
              <a:t>priorităţi</a:t>
            </a:r>
            <a:r>
              <a:rPr lang="ro-RO" altLang="en-US" sz="2000" dirty="0">
                <a:latin typeface="Cambria" pitchFamily="18" charset="0"/>
                <a:cs typeface="Times New Roman" pitchFamily="18" charset="0"/>
              </a:rPr>
              <a:t>, </a:t>
            </a:r>
            <a:r>
              <a:rPr lang="en-US" altLang="en-US" sz="2000" dirty="0">
                <a:latin typeface="Cambria" pitchFamily="18" charset="0"/>
                <a:cs typeface="Times New Roman" pitchFamily="18" charset="0"/>
              </a:rPr>
              <a:t>etc. )</a:t>
            </a:r>
          </a:p>
          <a:p>
            <a:pPr algn="just">
              <a:lnSpc>
                <a:spcPct val="110000"/>
              </a:lnSpc>
              <a:buFont typeface="Symbol" pitchFamily="18" charset="2"/>
              <a:buChar char="·"/>
            </a:pPr>
            <a:r>
              <a:rPr lang="ro-RO" altLang="en-US" sz="2000" dirty="0">
                <a:latin typeface="Cambria" pitchFamily="18" charset="0"/>
                <a:cs typeface="Times New Roman" pitchFamily="18" charset="0"/>
              </a:rPr>
              <a:t>Starea procesului</a:t>
            </a:r>
            <a:r>
              <a:rPr lang="en-US" altLang="en-US" sz="2000" dirty="0">
                <a:latin typeface="Cambria" pitchFamily="18" charset="0"/>
                <a:cs typeface="Times New Roman" pitchFamily="18" charset="0"/>
              </a:rPr>
              <a:t> (</a:t>
            </a:r>
            <a:r>
              <a:rPr lang="ro-RO" altLang="en-US" sz="2000" dirty="0">
                <a:latin typeface="Cambria" pitchFamily="18" charset="0"/>
                <a:cs typeface="Times New Roman" pitchFamily="18" charset="0"/>
              </a:rPr>
              <a:t>în </a:t>
            </a:r>
            <a:r>
              <a:rPr lang="ro-RO" altLang="en-US" sz="2000" dirty="0" err="1">
                <a:latin typeface="Cambria" pitchFamily="18" charset="0"/>
                <a:cs typeface="Times New Roman" pitchFamily="18" charset="0"/>
              </a:rPr>
              <a:t>execuţie</a:t>
            </a:r>
            <a:r>
              <a:rPr lang="ro-RO" altLang="en-US" sz="2000" dirty="0">
                <a:latin typeface="Cambria" pitchFamily="18" charset="0"/>
                <a:cs typeface="Times New Roman" pitchFamily="18" charset="0"/>
              </a:rPr>
              <a:t>, suspendat, etc.</a:t>
            </a:r>
            <a:r>
              <a:rPr lang="en-US" altLang="en-US" sz="2000" dirty="0">
                <a:latin typeface="Cambria" pitchFamily="18" charset="0"/>
                <a:cs typeface="Times New Roman" pitchFamily="18" charset="0"/>
              </a:rPr>
              <a:t>)</a:t>
            </a:r>
            <a:endParaRPr lang="en-US" altLang="en-US" sz="2000" b="1" dirty="0">
              <a:latin typeface="Cambria" pitchFamily="18" charset="0"/>
              <a:cs typeface="Times New Roman" pitchFamily="18" charset="0"/>
            </a:endParaRPr>
          </a:p>
        </p:txBody>
      </p:sp>
      <p:pic>
        <p:nvPicPr>
          <p:cNvPr id="16388" name="Picture 11"/>
          <p:cNvPicPr>
            <a:picLocks noChangeAspect="1" noChangeArrowheads="1"/>
          </p:cNvPicPr>
          <p:nvPr/>
        </p:nvPicPr>
        <p:blipFill>
          <a:blip r:embed="rId2">
            <a:extLst>
              <a:ext uri="{28A0092B-C50C-407E-A947-70E740481C1C}">
                <a14:useLocalDpi xmlns:a14="http://schemas.microsoft.com/office/drawing/2010/main" val="0"/>
              </a:ext>
            </a:extLst>
          </a:blip>
          <a:srcRect l="28017" t="731" r="28017" b="540"/>
          <a:stretch>
            <a:fillRect/>
          </a:stretch>
        </p:blipFill>
        <p:spPr bwMode="auto">
          <a:xfrm>
            <a:off x="6019800" y="1020763"/>
            <a:ext cx="2747963" cy="44021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9" name="Rectangle 14"/>
          <p:cNvSpPr>
            <a:spLocks noChangeArrowheads="1"/>
          </p:cNvSpPr>
          <p:nvPr/>
        </p:nvSpPr>
        <p:spPr bwMode="auto">
          <a:xfrm>
            <a:off x="5105400" y="2286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a:solidFill>
                  <a:srgbClr val="FF3300"/>
                </a:solidFill>
                <a:latin typeface="Cambria" pitchFamily="18" charset="0"/>
                <a:cs typeface="Times New Roman" pitchFamily="18" charset="0"/>
              </a:rPr>
              <a:t>Stările p</a:t>
            </a:r>
            <a:r>
              <a:rPr lang="en-US" altLang="en-US" sz="2800" b="1">
                <a:solidFill>
                  <a:srgbClr val="FF3300"/>
                </a:solidFill>
                <a:latin typeface="Cambria" pitchFamily="18" charset="0"/>
                <a:cs typeface="Times New Roman" pitchFamily="18" charset="0"/>
              </a:rPr>
              <a:t>roces</a:t>
            </a:r>
            <a:r>
              <a:rPr lang="ro-RO" altLang="en-US" sz="2800" b="1">
                <a:solidFill>
                  <a:srgbClr val="FF3300"/>
                </a:solidFill>
                <a:latin typeface="Cambria" pitchFamily="18" charset="0"/>
                <a:cs typeface="Times New Roman" pitchFamily="18" charset="0"/>
              </a:rPr>
              <a:t>elor</a:t>
            </a:r>
            <a:endParaRPr lang="en-US" altLang="en-US" sz="2800" b="1">
              <a:solidFill>
                <a:srgbClr val="FF3300"/>
              </a:solidFill>
              <a:latin typeface="Cambria" pitchFamily="18" charset="0"/>
              <a:cs typeface="Times New Roman" pitchFamily="18" charset="0"/>
            </a:endParaRPr>
          </a:p>
        </p:txBody>
      </p:sp>
      <p:sp>
        <p:nvSpPr>
          <p:cNvPr id="16390" name="Text Box 16"/>
          <p:cNvSpPr txBox="1">
            <a:spLocks noChangeArrowheads="1"/>
          </p:cNvSpPr>
          <p:nvPr/>
        </p:nvSpPr>
        <p:spPr bwMode="auto">
          <a:xfrm>
            <a:off x="5410200" y="5683250"/>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1800" b="1">
                <a:latin typeface="Cambria" pitchFamily="18" charset="0"/>
                <a:cs typeface="Times New Roman" pitchFamily="18" charset="0"/>
              </a:rPr>
              <a:t>Figur</a:t>
            </a:r>
            <a:r>
              <a:rPr lang="ro-RO" altLang="en-US" sz="1800" b="1">
                <a:latin typeface="Cambria" pitchFamily="18" charset="0"/>
                <a:cs typeface="Times New Roman" pitchFamily="18" charset="0"/>
              </a:rPr>
              <a:t>a </a:t>
            </a:r>
            <a:r>
              <a:rPr lang="en-US" altLang="en-US" sz="1800" b="1">
                <a:latin typeface="Cambria" pitchFamily="18" charset="0"/>
                <a:cs typeface="Times New Roman" pitchFamily="18" charset="0"/>
              </a:rPr>
              <a:t>5.</a:t>
            </a:r>
            <a:r>
              <a:rPr lang="ro-RO" altLang="en-US" sz="1800" b="1">
                <a:latin typeface="Cambria" pitchFamily="18" charset="0"/>
                <a:cs typeface="Times New Roman" pitchFamily="18" charset="0"/>
              </a:rPr>
              <a:t> Blocul de control al proceselor</a:t>
            </a:r>
            <a:endParaRPr lang="en-US" altLang="en-US" sz="1800" b="1">
              <a:latin typeface="Cambria"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1A5FAC5-170C-4E41-99EB-9496CDD2872E}" type="slidenum">
              <a:rPr lang="en-US" altLang="en-US" sz="1600" smtClean="0">
                <a:latin typeface="Cambria" pitchFamily="18" charset="0"/>
              </a:rPr>
              <a:pPr>
                <a:spcBef>
                  <a:spcPct val="0"/>
                </a:spcBef>
                <a:buFontTx/>
                <a:buNone/>
              </a:pPr>
              <a:t>18</a:t>
            </a:fld>
            <a:endParaRPr lang="en-US" altLang="en-US" sz="1600">
              <a:latin typeface="Cambria" pitchFamily="18" charset="0"/>
            </a:endParaRPr>
          </a:p>
        </p:txBody>
      </p:sp>
      <p:sp>
        <p:nvSpPr>
          <p:cNvPr id="17411" name="Rectangle 2"/>
          <p:cNvSpPr>
            <a:spLocks noChangeArrowheads="1"/>
          </p:cNvSpPr>
          <p:nvPr/>
        </p:nvSpPr>
        <p:spPr bwMode="auto">
          <a:xfrm>
            <a:off x="457200" y="990600"/>
            <a:ext cx="8458200" cy="5483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Unicode MS" pitchFamily="34" charset="-128"/>
              <a:buChar char="•"/>
              <a:defRPr sz="3200">
                <a:solidFill>
                  <a:schemeClr val="tx1"/>
                </a:solidFill>
                <a:latin typeface="Arial" charset="0"/>
              </a:defRPr>
            </a:lvl1pPr>
            <a:lvl2pPr marL="5143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en-US" altLang="en-US" sz="2000" dirty="0" err="1">
                <a:latin typeface="Cambria" pitchFamily="18" charset="0"/>
                <a:cs typeface="Times New Roman" pitchFamily="18" charset="0"/>
              </a:rPr>
              <a:t>Planificarea</a:t>
            </a:r>
            <a:r>
              <a:rPr lang="en-US" altLang="en-US" sz="2000" dirty="0">
                <a:latin typeface="Cambria" pitchFamily="18" charset="0"/>
                <a:cs typeface="Times New Roman" pitchFamily="18" charset="0"/>
              </a:rPr>
              <a:t> </a:t>
            </a:r>
            <a:r>
              <a:rPr lang="en-US" altLang="en-US" sz="2000" dirty="0" err="1">
                <a:latin typeface="Cambria" pitchFamily="18" charset="0"/>
                <a:cs typeface="Times New Roman" pitchFamily="18" charset="0"/>
              </a:rPr>
              <a:t>proceselor</a:t>
            </a:r>
            <a:r>
              <a:rPr lang="en-US" altLang="en-US" sz="2000" dirty="0">
                <a:latin typeface="Cambria" pitchFamily="18" charset="0"/>
                <a:cs typeface="Times New Roman" pitchFamily="18" charset="0"/>
              </a:rPr>
              <a:t> </a:t>
            </a:r>
            <a:r>
              <a:rPr lang="en-US" altLang="en-US" sz="2000" dirty="0" err="1">
                <a:latin typeface="Cambria" pitchFamily="18" charset="0"/>
                <a:cs typeface="Times New Roman" pitchFamily="18" charset="0"/>
              </a:rPr>
              <a:t>repre</a:t>
            </a:r>
            <a:r>
              <a:rPr lang="ro-RO" altLang="en-US" sz="2000" dirty="0">
                <a:latin typeface="Cambria" pitchFamily="18" charset="0"/>
                <a:cs typeface="Times New Roman" pitchFamily="18" charset="0"/>
              </a:rPr>
              <a:t>z</a:t>
            </a:r>
            <a:r>
              <a:rPr lang="en-US" altLang="en-US" sz="2000" dirty="0" err="1">
                <a:latin typeface="Cambria" pitchFamily="18" charset="0"/>
                <a:cs typeface="Times New Roman" pitchFamily="18" charset="0"/>
              </a:rPr>
              <a:t>int</a:t>
            </a:r>
            <a:r>
              <a:rPr lang="ro-RO" altLang="en-US" sz="2000" dirty="0">
                <a:latin typeface="Cambria" pitchFamily="18" charset="0"/>
                <a:cs typeface="Times New Roman" pitchFamily="18" charset="0"/>
              </a:rPr>
              <a:t>ă, de fapt, modificarea BCP referit de către UCP – se mai numeşte </a:t>
            </a:r>
            <a:r>
              <a:rPr lang="ro-RO" altLang="en-US" sz="2000" b="1" dirty="0">
                <a:latin typeface="Cambria" pitchFamily="18" charset="0"/>
                <a:cs typeface="Times New Roman" pitchFamily="18" charset="0"/>
              </a:rPr>
              <a:t>comutator de context (</a:t>
            </a:r>
            <a:r>
              <a:rPr lang="en-US" altLang="en-US" sz="2000" b="1" dirty="0">
                <a:latin typeface="Cambria" pitchFamily="18" charset="0"/>
                <a:cs typeface="Times New Roman" pitchFamily="18" charset="0"/>
              </a:rPr>
              <a:t>context switch</a:t>
            </a:r>
            <a:r>
              <a:rPr lang="ro-RO" altLang="en-US" sz="2000" b="1" dirty="0">
                <a:latin typeface="Cambria" pitchFamily="18" charset="0"/>
                <a:cs typeface="Times New Roman" pitchFamily="18" charset="0"/>
              </a:rPr>
              <a:t>)</a:t>
            </a:r>
            <a:r>
              <a:rPr lang="en-US" altLang="en-US" sz="2000" b="1" dirty="0">
                <a:latin typeface="Cambria" pitchFamily="18" charset="0"/>
                <a:cs typeface="Times New Roman" pitchFamily="18" charset="0"/>
              </a:rPr>
              <a:t>. </a:t>
            </a:r>
            <a:endParaRPr lang="en-US" altLang="en-US" sz="2800" b="1" dirty="0">
              <a:latin typeface="Cambria" pitchFamily="18" charset="0"/>
              <a:cs typeface="Times New Roman" pitchFamily="18" charset="0"/>
            </a:endParaRPr>
          </a:p>
          <a:p>
            <a:pPr algn="just">
              <a:buFont typeface="Arial Unicode MS" pitchFamily="34" charset="-128"/>
              <a:buNone/>
            </a:pPr>
            <a:r>
              <a:rPr lang="ro-RO" altLang="en-US" sz="2000" dirty="0">
                <a:latin typeface="Cambria" pitchFamily="18" charset="0"/>
                <a:cs typeface="Times New Roman" pitchFamily="18" charset="0"/>
              </a:rPr>
              <a:t>Un comutator de </a:t>
            </a:r>
            <a:r>
              <a:rPr lang="en-US" altLang="en-US" sz="2000" dirty="0">
                <a:latin typeface="Cambria" pitchFamily="18" charset="0"/>
                <a:cs typeface="Times New Roman" pitchFamily="18" charset="0"/>
              </a:rPr>
              <a:t>context</a:t>
            </a:r>
            <a:r>
              <a:rPr lang="ro-RO" altLang="en-US" sz="2000" dirty="0">
                <a:latin typeface="Cambria" pitchFamily="18" charset="0"/>
                <a:cs typeface="Times New Roman" pitchFamily="18" charset="0"/>
              </a:rPr>
              <a:t> poate fi considerat un comutator de procese. </a:t>
            </a:r>
            <a:r>
              <a:rPr lang="en-US" altLang="en-US" sz="2000" dirty="0">
                <a:latin typeface="Cambria" pitchFamily="18" charset="0"/>
                <a:cs typeface="Times New Roman" pitchFamily="18" charset="0"/>
              </a:rPr>
              <a:t> </a:t>
            </a:r>
            <a:endParaRPr lang="ro-RO" altLang="en-US" sz="2000" dirty="0">
              <a:latin typeface="Cambria" pitchFamily="18" charset="0"/>
              <a:cs typeface="Times New Roman" pitchFamily="18" charset="0"/>
            </a:endParaRPr>
          </a:p>
          <a:p>
            <a:pPr algn="just">
              <a:buFont typeface="Arial Unicode MS" pitchFamily="34" charset="-128"/>
              <a:buNone/>
            </a:pPr>
            <a:r>
              <a:rPr lang="ro-RO" altLang="en-US" sz="2000" dirty="0">
                <a:latin typeface="Cambria" pitchFamily="18" charset="0"/>
                <a:cs typeface="Times New Roman" pitchFamily="18" charset="0"/>
              </a:rPr>
              <a:t>Comutatorul face trecerea de la memoria alocată unui proces la memoria alocată altui proces (fiecare proces are propria lui “viziune” despre memorie)</a:t>
            </a:r>
            <a:r>
              <a:rPr lang="en-US" altLang="en-US" sz="2000" b="1" dirty="0">
                <a:latin typeface="Cambria" pitchFamily="18" charset="0"/>
                <a:cs typeface="Times New Roman" pitchFamily="18" charset="0"/>
              </a:rPr>
              <a:t>  </a:t>
            </a:r>
            <a:r>
              <a:rPr lang="ro-RO" altLang="en-US" sz="2000" b="1" dirty="0">
                <a:latin typeface="Cambria" pitchFamily="18" charset="0"/>
                <a:cs typeface="Times New Roman" pitchFamily="18" charset="0"/>
              </a:rPr>
              <a:t>(Figura </a:t>
            </a:r>
            <a:r>
              <a:rPr lang="en-US" altLang="en-US" sz="2000" b="1" dirty="0">
                <a:latin typeface="Cambria" pitchFamily="18" charset="0"/>
                <a:cs typeface="Times New Roman" pitchFamily="18" charset="0"/>
              </a:rPr>
              <a:t>6</a:t>
            </a:r>
            <a:r>
              <a:rPr lang="ro-RO" altLang="en-US" sz="2000" b="1" dirty="0">
                <a:latin typeface="Cambria" pitchFamily="18" charset="0"/>
                <a:cs typeface="Times New Roman" pitchFamily="18" charset="0"/>
              </a:rPr>
              <a:t>)</a:t>
            </a:r>
            <a:r>
              <a:rPr lang="en-US" altLang="en-US" sz="2000" b="1" dirty="0">
                <a:latin typeface="Cambria" pitchFamily="18" charset="0"/>
                <a:cs typeface="Times New Roman" pitchFamily="18" charset="0"/>
              </a:rPr>
              <a:t>.</a:t>
            </a:r>
          </a:p>
          <a:p>
            <a:pPr algn="just">
              <a:buFont typeface="Arial Unicode MS" pitchFamily="34" charset="-128"/>
              <a:buNone/>
            </a:pPr>
            <a:endParaRPr lang="en-US" altLang="en-US" sz="2000" b="1" dirty="0">
              <a:latin typeface="Cambria" pitchFamily="18" charset="0"/>
              <a:cs typeface="Times New Roman" pitchFamily="18" charset="0"/>
            </a:endParaRPr>
          </a:p>
          <a:p>
            <a:pPr algn="just">
              <a:buFont typeface="Arial Unicode MS" pitchFamily="34" charset="-128"/>
              <a:buNone/>
            </a:pPr>
            <a:r>
              <a:rPr lang="ro-RO" altLang="en-US" sz="2000" b="1" dirty="0">
                <a:latin typeface="Cambria" pitchFamily="18" charset="0"/>
                <a:cs typeface="Times New Roman" pitchFamily="18" charset="0"/>
              </a:rPr>
              <a:t>Cozi de planificare</a:t>
            </a:r>
            <a:r>
              <a:rPr lang="en-US" altLang="en-US" sz="2000" b="1" dirty="0">
                <a:latin typeface="Cambria" pitchFamily="18" charset="0"/>
                <a:cs typeface="Times New Roman" pitchFamily="18" charset="0"/>
              </a:rPr>
              <a:t>:</a:t>
            </a:r>
            <a:endParaRPr lang="en-US" altLang="en-US" sz="2000" dirty="0">
              <a:latin typeface="Cambria" pitchFamily="18" charset="0"/>
              <a:cs typeface="Times New Roman" pitchFamily="18" charset="0"/>
            </a:endParaRPr>
          </a:p>
          <a:p>
            <a:pPr algn="just">
              <a:buFont typeface="Arial Unicode MS" pitchFamily="34" charset="-128"/>
              <a:buNone/>
            </a:pPr>
            <a:r>
              <a:rPr lang="en-US" altLang="en-US" sz="2000" dirty="0">
                <a:latin typeface="Cambria" pitchFamily="18" charset="0"/>
                <a:cs typeface="Times New Roman" pitchFamily="18" charset="0"/>
              </a:rPr>
              <a:t>(</a:t>
            </a:r>
            <a:r>
              <a:rPr lang="ro-RO" altLang="en-US" sz="2000" dirty="0">
                <a:latin typeface="Cambria" pitchFamily="18" charset="0"/>
                <a:cs typeface="Times New Roman" pitchFamily="18" charset="0"/>
              </a:rPr>
              <a:t>un p</a:t>
            </a:r>
            <a:r>
              <a:rPr lang="en-US" altLang="en-US" sz="2000" dirty="0" err="1">
                <a:latin typeface="Cambria" pitchFamily="18" charset="0"/>
                <a:cs typeface="Times New Roman" pitchFamily="18" charset="0"/>
              </a:rPr>
              <a:t>roces</a:t>
            </a:r>
            <a:r>
              <a:rPr lang="en-US" altLang="en-US" sz="2000" dirty="0">
                <a:latin typeface="Cambria" pitchFamily="18" charset="0"/>
                <a:cs typeface="Times New Roman" pitchFamily="18" charset="0"/>
              </a:rPr>
              <a:t> </a:t>
            </a:r>
            <a:r>
              <a:rPr lang="ro-RO" altLang="en-US" sz="2000" dirty="0">
                <a:latin typeface="Cambria" pitchFamily="18" charset="0"/>
                <a:cs typeface="Times New Roman" pitchFamily="18" charset="0"/>
              </a:rPr>
              <a:t>este determinat de anumite evenimente ce apar în urma necesităţilor şi disponibilităţilor</a:t>
            </a:r>
            <a:r>
              <a:rPr lang="en-US" altLang="en-US" sz="2000" dirty="0">
                <a:latin typeface="Cambria" pitchFamily="18" charset="0"/>
                <a:cs typeface="Times New Roman" pitchFamily="18" charset="0"/>
              </a:rPr>
              <a:t>)</a:t>
            </a:r>
            <a:endParaRPr lang="en-US" altLang="en-US" sz="2400" dirty="0">
              <a:latin typeface="Cambria" pitchFamily="18" charset="0"/>
              <a:cs typeface="Times New Roman" pitchFamily="18" charset="0"/>
            </a:endParaRPr>
          </a:p>
          <a:p>
            <a:pPr lvl="1" algn="just">
              <a:buFont typeface="Symbol" pitchFamily="18" charset="2"/>
              <a:buChar char="·"/>
            </a:pPr>
            <a:r>
              <a:rPr lang="ro-RO" altLang="en-US" sz="2000" dirty="0">
                <a:latin typeface="Cambria" pitchFamily="18" charset="0"/>
                <a:cs typeface="Times New Roman" pitchFamily="18" charset="0"/>
              </a:rPr>
              <a:t> coada “gata de execuţie”</a:t>
            </a:r>
            <a:r>
              <a:rPr lang="en-US" altLang="en-US" sz="2000" dirty="0">
                <a:latin typeface="Cambria" pitchFamily="18" charset="0"/>
                <a:cs typeface="Times New Roman" pitchFamily="18" charset="0"/>
              </a:rPr>
              <a:t> = </a:t>
            </a:r>
            <a:r>
              <a:rPr lang="ro-RO" altLang="en-US" sz="2000" dirty="0">
                <a:latin typeface="Cambria" pitchFamily="18" charset="0"/>
                <a:cs typeface="Times New Roman" pitchFamily="18" charset="0"/>
              </a:rPr>
              <a:t>formată din toate procesele gata de execuţie</a:t>
            </a:r>
            <a:r>
              <a:rPr lang="en-US" altLang="en-US" sz="2000" dirty="0">
                <a:latin typeface="Cambria" pitchFamily="18" charset="0"/>
                <a:cs typeface="Times New Roman" pitchFamily="18" charset="0"/>
              </a:rPr>
              <a:t>.</a:t>
            </a:r>
          </a:p>
          <a:p>
            <a:pPr lvl="1" algn="just">
              <a:buFont typeface="Symbol" pitchFamily="18" charset="2"/>
              <a:buChar char="·"/>
            </a:pPr>
            <a:r>
              <a:rPr lang="ro-RO" altLang="en-US" sz="2000" dirty="0">
                <a:latin typeface="Cambria" pitchFamily="18" charset="0"/>
                <a:cs typeface="Times New Roman" pitchFamily="18" charset="0"/>
              </a:rPr>
              <a:t> coada </a:t>
            </a:r>
            <a:r>
              <a:rPr lang="en-US" altLang="en-US" sz="2000" dirty="0">
                <a:latin typeface="Cambria" pitchFamily="18" charset="0"/>
                <a:cs typeface="Times New Roman" pitchFamily="18" charset="0"/>
              </a:rPr>
              <a:t>I/O (</a:t>
            </a:r>
            <a:r>
              <a:rPr lang="ro-RO" altLang="en-US" sz="2000" dirty="0">
                <a:latin typeface="Cambria" pitchFamily="18" charset="0"/>
                <a:cs typeface="Times New Roman" pitchFamily="18" charset="0"/>
              </a:rPr>
              <a:t>starea de aşteptare</a:t>
            </a:r>
            <a:r>
              <a:rPr lang="en-US" altLang="en-US" sz="2000" dirty="0">
                <a:latin typeface="Cambria" pitchFamily="18" charset="0"/>
                <a:cs typeface="Times New Roman" pitchFamily="18" charset="0"/>
              </a:rPr>
              <a:t>) = </a:t>
            </a:r>
            <a:r>
              <a:rPr lang="ro-RO" altLang="en-US" sz="2000" dirty="0">
                <a:latin typeface="Cambria" pitchFamily="18" charset="0"/>
                <a:cs typeface="Times New Roman" pitchFamily="18" charset="0"/>
              </a:rPr>
              <a:t>formată din procesele ce aşteaptă încheierea unui proces de </a:t>
            </a:r>
            <a:r>
              <a:rPr lang="en-US" altLang="en-US" sz="2000" dirty="0">
                <a:latin typeface="Cambria" pitchFamily="18" charset="0"/>
                <a:cs typeface="Times New Roman" pitchFamily="18" charset="0"/>
              </a:rPr>
              <a:t>I/O.</a:t>
            </a:r>
          </a:p>
          <a:p>
            <a:pPr algn="just">
              <a:buFont typeface="Arial Unicode MS" pitchFamily="34" charset="-128"/>
              <a:buNone/>
            </a:pPr>
            <a:endParaRPr lang="en-US" altLang="en-US" sz="2000" dirty="0">
              <a:latin typeface="Cambria" pitchFamily="18" charset="0"/>
              <a:cs typeface="Times New Roman" pitchFamily="18" charset="0"/>
            </a:endParaRPr>
          </a:p>
          <a:p>
            <a:pPr algn="just">
              <a:buFont typeface="Arial Unicode MS" pitchFamily="34" charset="-128"/>
              <a:buNone/>
            </a:pPr>
            <a:r>
              <a:rPr lang="ro-RO" altLang="en-US" sz="2000" dirty="0">
                <a:latin typeface="Cambria" pitchFamily="18" charset="0"/>
                <a:cs typeface="Times New Roman" pitchFamily="18" charset="0"/>
              </a:rPr>
              <a:t>Implementarea cozilor se poate face prin înlănţuire simplă sau dublă</a:t>
            </a:r>
            <a:r>
              <a:rPr lang="en-US" altLang="en-US" sz="2000" dirty="0">
                <a:latin typeface="Cambria" pitchFamily="18" charset="0"/>
                <a:cs typeface="Times New Roman" pitchFamily="18" charset="0"/>
              </a:rPr>
              <a:t>.</a:t>
            </a:r>
          </a:p>
        </p:txBody>
      </p:sp>
      <p:sp>
        <p:nvSpPr>
          <p:cNvPr id="17412" name="Rectangle 7"/>
          <p:cNvSpPr>
            <a:spLocks noChangeArrowheads="1"/>
          </p:cNvSpPr>
          <p:nvPr/>
        </p:nvSpPr>
        <p:spPr bwMode="auto">
          <a:xfrm>
            <a:off x="5105400" y="2286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2800" b="1">
                <a:solidFill>
                  <a:srgbClr val="FF3300"/>
                </a:solidFill>
                <a:latin typeface="Cambria" pitchFamily="18" charset="0"/>
                <a:cs typeface="Times New Roman" pitchFamily="18" charset="0"/>
              </a:rPr>
              <a:t>Planificarea proceselor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77809C0-CE69-4604-8929-1FECF82CC057}" type="slidenum">
              <a:rPr lang="en-US" altLang="en-US" sz="1600" smtClean="0">
                <a:latin typeface="Cambria" pitchFamily="18" charset="0"/>
              </a:rPr>
              <a:pPr>
                <a:spcBef>
                  <a:spcPct val="0"/>
                </a:spcBef>
                <a:buFontTx/>
                <a:buNone/>
              </a:pPr>
              <a:t>19</a:t>
            </a:fld>
            <a:endParaRPr lang="en-US" altLang="en-US" sz="1600">
              <a:latin typeface="Cambria" pitchFamily="18" charset="0"/>
            </a:endParaRPr>
          </a:p>
        </p:txBody>
      </p:sp>
      <p:pic>
        <p:nvPicPr>
          <p:cNvPr id="18435" name="Picture 5"/>
          <p:cNvPicPr>
            <a:picLocks noChangeAspect="1" noChangeArrowheads="1"/>
          </p:cNvPicPr>
          <p:nvPr/>
        </p:nvPicPr>
        <p:blipFill>
          <a:blip r:embed="rId2">
            <a:extLst>
              <a:ext uri="{28A0092B-C50C-407E-A947-70E740481C1C}">
                <a14:useLocalDpi xmlns:a14="http://schemas.microsoft.com/office/drawing/2010/main" val="0"/>
              </a:ext>
            </a:extLst>
          </a:blip>
          <a:srcRect l="3227" t="832" r="2957" b="1047"/>
          <a:stretch>
            <a:fillRect/>
          </a:stretch>
        </p:blipFill>
        <p:spPr bwMode="auto">
          <a:xfrm>
            <a:off x="1447800" y="930275"/>
            <a:ext cx="6045200" cy="45942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6" name="Text Box 6"/>
          <p:cNvSpPr txBox="1">
            <a:spLocks noChangeArrowheads="1"/>
          </p:cNvSpPr>
          <p:nvPr/>
        </p:nvSpPr>
        <p:spPr bwMode="auto">
          <a:xfrm>
            <a:off x="2743200" y="5802313"/>
            <a:ext cx="3968750"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1800" b="1">
                <a:latin typeface="Cambria" pitchFamily="18" charset="0"/>
                <a:cs typeface="Times New Roman" pitchFamily="18" charset="0"/>
              </a:rPr>
              <a:t>Figur</a:t>
            </a:r>
            <a:r>
              <a:rPr lang="ro-RO" altLang="en-US" sz="1800" b="1">
                <a:latin typeface="Cambria" pitchFamily="18" charset="0"/>
                <a:cs typeface="Times New Roman" pitchFamily="18" charset="0"/>
              </a:rPr>
              <a:t>a </a:t>
            </a:r>
            <a:r>
              <a:rPr lang="en-US" altLang="en-US" sz="1800" b="1">
                <a:latin typeface="Cambria" pitchFamily="18" charset="0"/>
                <a:cs typeface="Times New Roman" pitchFamily="18" charset="0"/>
              </a:rPr>
              <a:t>6. Exemplu de </a:t>
            </a:r>
            <a:r>
              <a:rPr lang="en-US" altLang="en-US" sz="1800" b="1" i="1">
                <a:latin typeface="Cambria" pitchFamily="18" charset="0"/>
                <a:cs typeface="Times New Roman" pitchFamily="18" charset="0"/>
              </a:rPr>
              <a:t>context switch</a:t>
            </a:r>
          </a:p>
        </p:txBody>
      </p:sp>
      <p:sp>
        <p:nvSpPr>
          <p:cNvPr id="18437" name="Rectangle 9"/>
          <p:cNvSpPr>
            <a:spLocks noChangeArrowheads="1"/>
          </p:cNvSpPr>
          <p:nvPr/>
        </p:nvSpPr>
        <p:spPr bwMode="auto">
          <a:xfrm>
            <a:off x="5105400" y="2286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a:solidFill>
                  <a:srgbClr val="FF3300"/>
                </a:solidFill>
                <a:latin typeface="Cambria" pitchFamily="18" charset="0"/>
                <a:cs typeface="Times New Roman" pitchFamily="18" charset="0"/>
              </a:rPr>
              <a:t>Planificarea proceselor</a:t>
            </a:r>
            <a:endParaRPr lang="en-US" altLang="en-US" sz="2800" b="1">
              <a:solidFill>
                <a:srgbClr val="FF3300"/>
              </a:solidFill>
              <a:latin typeface="Cambria"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idx="1"/>
          </p:nvPr>
        </p:nvSpPr>
        <p:spPr>
          <a:xfrm>
            <a:off x="228600" y="2209800"/>
            <a:ext cx="8458200" cy="3429000"/>
          </a:xfrm>
        </p:spPr>
        <p:txBody>
          <a:bodyPr>
            <a:normAutofit/>
          </a:bodyPr>
          <a:lstStyle/>
          <a:p>
            <a:pPr>
              <a:lnSpc>
                <a:spcPct val="120000"/>
              </a:lnSpc>
            </a:pPr>
            <a:r>
              <a:rPr lang="ro-RO" altLang="en-US" sz="2800" dirty="0">
                <a:latin typeface="Cambria" pitchFamily="18" charset="0"/>
                <a:cs typeface="Times New Roman" pitchFamily="18" charset="0"/>
              </a:rPr>
              <a:t>Definiţie</a:t>
            </a:r>
          </a:p>
          <a:p>
            <a:pPr>
              <a:lnSpc>
                <a:spcPct val="120000"/>
              </a:lnSpc>
            </a:pPr>
            <a:r>
              <a:rPr lang="ro-RO" altLang="en-US" sz="2800" dirty="0">
                <a:latin typeface="Cambria" pitchFamily="18" charset="0"/>
                <a:cs typeface="Times New Roman" pitchFamily="18" charset="0"/>
              </a:rPr>
              <a:t>Cu ce se ocupă?</a:t>
            </a:r>
          </a:p>
          <a:p>
            <a:pPr>
              <a:lnSpc>
                <a:spcPct val="120000"/>
              </a:lnSpc>
            </a:pPr>
            <a:r>
              <a:rPr lang="ro-RO" altLang="en-US" sz="2800" dirty="0">
                <a:latin typeface="Cambria" pitchFamily="18" charset="0"/>
                <a:cs typeface="Times New Roman" pitchFamily="18" charset="0"/>
              </a:rPr>
              <a:t>Planificarea proceselor</a:t>
            </a:r>
            <a:endParaRPr lang="en-US" altLang="en-US" sz="2800" dirty="0">
              <a:latin typeface="Cambria" pitchFamily="18" charset="0"/>
              <a:cs typeface="Times New Roman" pitchFamily="18" charset="0"/>
            </a:endParaRPr>
          </a:p>
          <a:p>
            <a:pPr>
              <a:lnSpc>
                <a:spcPct val="120000"/>
              </a:lnSpc>
            </a:pPr>
            <a:r>
              <a:rPr lang="ro-RO" altLang="en-US" sz="2800" dirty="0">
                <a:latin typeface="Cambria" pitchFamily="18" charset="0"/>
                <a:cs typeface="Times New Roman" pitchFamily="18" charset="0"/>
              </a:rPr>
              <a:t>Comunicaţia între procese</a:t>
            </a:r>
            <a:endParaRPr lang="en-US" altLang="en-US" sz="2800" dirty="0">
              <a:latin typeface="Cambria" pitchFamily="18" charset="0"/>
              <a:cs typeface="Times New Roman" pitchFamily="18" charset="0"/>
            </a:endParaRPr>
          </a:p>
        </p:txBody>
      </p:sp>
      <p:sp>
        <p:nvSpPr>
          <p:cNvPr id="3074"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9135729-6D82-4E3F-88F6-2E535D1B6857}" type="slidenum">
              <a:rPr lang="en-US" altLang="en-US" sz="1600" smtClean="0"/>
              <a:pPr>
                <a:spcBef>
                  <a:spcPct val="0"/>
                </a:spcBef>
                <a:buFontTx/>
                <a:buNone/>
              </a:pPr>
              <a:t>2</a:t>
            </a:fld>
            <a:endParaRPr lang="en-US" altLang="en-US" sz="1600" dirty="0"/>
          </a:p>
        </p:txBody>
      </p:sp>
      <p:sp>
        <p:nvSpPr>
          <p:cNvPr id="3076" name="Rectangle 3"/>
          <p:cNvSpPr>
            <a:spLocks noChangeArrowheads="1"/>
          </p:cNvSpPr>
          <p:nvPr/>
        </p:nvSpPr>
        <p:spPr bwMode="auto">
          <a:xfrm>
            <a:off x="838200" y="41366"/>
            <a:ext cx="7772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4000" b="1" dirty="0" err="1">
                <a:latin typeface="Cambria" pitchFamily="18" charset="0"/>
                <a:cs typeface="Times New Roman" pitchFamily="18" charset="0"/>
              </a:rPr>
              <a:t>Sistemul</a:t>
            </a:r>
            <a:r>
              <a:rPr lang="en-US" altLang="en-US" sz="4000" b="1" dirty="0">
                <a:latin typeface="Cambria" pitchFamily="18" charset="0"/>
                <a:cs typeface="Times New Roman" pitchFamily="18" charset="0"/>
              </a:rPr>
              <a:t> de </a:t>
            </a:r>
            <a:r>
              <a:rPr lang="en-US" altLang="en-US" sz="4000" b="1" dirty="0" err="1">
                <a:latin typeface="Cambria" pitchFamily="18" charset="0"/>
                <a:cs typeface="Times New Roman" pitchFamily="18" charset="0"/>
              </a:rPr>
              <a:t>operare</a:t>
            </a:r>
            <a:r>
              <a:rPr lang="en-US" altLang="en-US" sz="4000" b="1" dirty="0">
                <a:latin typeface="Cambria" pitchFamily="18" charset="0"/>
                <a:cs typeface="Times New Roman" pitchFamily="18" charset="0"/>
              </a:rPr>
              <a:t> </a:t>
            </a:r>
            <a:r>
              <a:rPr lang="ro-RO" altLang="en-US" sz="4000" b="1" dirty="0">
                <a:latin typeface="Cambria" pitchFamily="18" charset="0"/>
                <a:cs typeface="Times New Roman" pitchFamily="18" charset="0"/>
              </a:rPr>
              <a:t>şi procesele</a:t>
            </a:r>
            <a:endParaRPr lang="en-US" altLang="en-US" sz="4000" b="1" dirty="0">
              <a:latin typeface="Cambria"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23D14D1-6406-4044-9372-7B268323717F}" type="slidenum">
              <a:rPr lang="en-US" altLang="en-US" sz="1600" smtClean="0">
                <a:latin typeface="Cambria" pitchFamily="18" charset="0"/>
              </a:rPr>
              <a:pPr>
                <a:spcBef>
                  <a:spcPct val="0"/>
                </a:spcBef>
                <a:buFontTx/>
                <a:buNone/>
              </a:pPr>
              <a:t>20</a:t>
            </a:fld>
            <a:endParaRPr lang="en-US" altLang="en-US" sz="1600">
              <a:latin typeface="Cambria" pitchFamily="18" charset="0"/>
            </a:endParaRPr>
          </a:p>
        </p:txBody>
      </p:sp>
      <p:sp>
        <p:nvSpPr>
          <p:cNvPr id="19459" name="Text Box 1029"/>
          <p:cNvSpPr txBox="1">
            <a:spLocks noChangeArrowheads="1"/>
          </p:cNvSpPr>
          <p:nvPr/>
        </p:nvSpPr>
        <p:spPr bwMode="auto">
          <a:xfrm>
            <a:off x="5922963" y="5181600"/>
            <a:ext cx="3297237"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2100" b="1">
                <a:latin typeface="Cambria" pitchFamily="18" charset="0"/>
                <a:cs typeface="Times New Roman" pitchFamily="18" charset="0"/>
              </a:rPr>
              <a:t>Figur</a:t>
            </a:r>
            <a:r>
              <a:rPr lang="ro-RO" altLang="en-US" sz="2100" b="1">
                <a:latin typeface="Cambria" pitchFamily="18" charset="0"/>
                <a:cs typeface="Times New Roman" pitchFamily="18" charset="0"/>
              </a:rPr>
              <a:t>a</a:t>
            </a:r>
            <a:r>
              <a:rPr lang="en-US" altLang="en-US" sz="2100" b="1">
                <a:latin typeface="Cambria" pitchFamily="18" charset="0"/>
                <a:cs typeface="Times New Roman" pitchFamily="18" charset="0"/>
              </a:rPr>
              <a:t> 7. Exemple de cozi</a:t>
            </a:r>
          </a:p>
        </p:txBody>
      </p:sp>
      <p:pic>
        <p:nvPicPr>
          <p:cNvPr id="19460" name="Picture 1030"/>
          <p:cNvPicPr>
            <a:picLocks noChangeAspect="1" noChangeArrowheads="1"/>
          </p:cNvPicPr>
          <p:nvPr/>
        </p:nvPicPr>
        <p:blipFill>
          <a:blip r:embed="rId2">
            <a:extLst>
              <a:ext uri="{28A0092B-C50C-407E-A947-70E740481C1C}">
                <a14:useLocalDpi xmlns:a14="http://schemas.microsoft.com/office/drawing/2010/main" val="0"/>
              </a:ext>
            </a:extLst>
          </a:blip>
          <a:srcRect l="4250" t="540" r="4106" b="690"/>
          <a:stretch>
            <a:fillRect/>
          </a:stretch>
        </p:blipFill>
        <p:spPr bwMode="auto">
          <a:xfrm>
            <a:off x="228600" y="1066800"/>
            <a:ext cx="5783263" cy="4986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1" name="Rectangle 1033"/>
          <p:cNvSpPr>
            <a:spLocks noChangeArrowheads="1"/>
          </p:cNvSpPr>
          <p:nvPr/>
        </p:nvSpPr>
        <p:spPr bwMode="auto">
          <a:xfrm>
            <a:off x="5105400" y="2286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a:solidFill>
                  <a:srgbClr val="FF3300"/>
                </a:solidFill>
                <a:latin typeface="Cambria" pitchFamily="18" charset="0"/>
                <a:cs typeface="Times New Roman" pitchFamily="18" charset="0"/>
              </a:rPr>
              <a:t>Planificarea proceselor</a:t>
            </a:r>
            <a:endParaRPr lang="en-US" altLang="en-US" sz="2800" b="1">
              <a:solidFill>
                <a:srgbClr val="FF3300"/>
              </a:solidFill>
              <a:latin typeface="Cambria" pitchFamily="18" charset="0"/>
              <a:cs typeface="Times New Roman" pitchFamily="18" charset="0"/>
            </a:endParaRPr>
          </a:p>
        </p:txBody>
      </p:sp>
      <p:sp>
        <p:nvSpPr>
          <p:cNvPr id="19462" name="Rectangle 1034"/>
          <p:cNvSpPr>
            <a:spLocks noChangeArrowheads="1"/>
          </p:cNvSpPr>
          <p:nvPr/>
        </p:nvSpPr>
        <p:spPr bwMode="auto">
          <a:xfrm>
            <a:off x="6183313" y="1447800"/>
            <a:ext cx="2362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100" b="1">
                <a:solidFill>
                  <a:srgbClr val="FF3300"/>
                </a:solidFill>
                <a:latin typeface="Cambria" pitchFamily="18" charset="0"/>
                <a:cs typeface="Times New Roman" pitchFamily="18" charset="0"/>
              </a:rPr>
              <a:t>Coada </a:t>
            </a:r>
            <a:r>
              <a:rPr lang="ro-RO" altLang="en-US" sz="2100" b="1" i="1">
                <a:solidFill>
                  <a:srgbClr val="FF3300"/>
                </a:solidFill>
                <a:latin typeface="Cambria" pitchFamily="18" charset="0"/>
                <a:cs typeface="Times New Roman" pitchFamily="18" charset="0"/>
              </a:rPr>
              <a:t>Gata de execuţi</a:t>
            </a:r>
            <a:r>
              <a:rPr lang="en-US" altLang="en-US" sz="2100" b="1" i="1">
                <a:solidFill>
                  <a:srgbClr val="FF3300"/>
                </a:solidFill>
                <a:latin typeface="Cambria" pitchFamily="18" charset="0"/>
                <a:cs typeface="Times New Roman" pitchFamily="18" charset="0"/>
              </a:rPr>
              <a:t>e</a:t>
            </a:r>
          </a:p>
        </p:txBody>
      </p:sp>
      <p:sp>
        <p:nvSpPr>
          <p:cNvPr id="19463" name="Rectangle 1034"/>
          <p:cNvSpPr>
            <a:spLocks noChangeArrowheads="1"/>
          </p:cNvSpPr>
          <p:nvPr/>
        </p:nvSpPr>
        <p:spPr bwMode="auto">
          <a:xfrm>
            <a:off x="6135688" y="2792413"/>
            <a:ext cx="2362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100" b="1">
                <a:solidFill>
                  <a:srgbClr val="FF3300"/>
                </a:solidFill>
                <a:latin typeface="Cambria" pitchFamily="18" charset="0"/>
                <a:cs typeface="Times New Roman" pitchFamily="18" charset="0"/>
              </a:rPr>
              <a:t>Coada de </a:t>
            </a:r>
            <a:r>
              <a:rPr lang="en-US" altLang="en-US" sz="2100" b="1" i="1">
                <a:solidFill>
                  <a:srgbClr val="FF3300"/>
                </a:solidFill>
                <a:latin typeface="Cambria" pitchFamily="18" charset="0"/>
                <a:cs typeface="Times New Roman" pitchFamily="18" charset="0"/>
              </a:rPr>
              <a:t>I</a:t>
            </a:r>
            <a:r>
              <a:rPr lang="ro-RO" altLang="en-US" sz="2100" b="1" i="1">
                <a:solidFill>
                  <a:srgbClr val="FF3300"/>
                </a:solidFill>
                <a:latin typeface="Cambria" pitchFamily="18" charset="0"/>
                <a:cs typeface="Times New Roman" pitchFamily="18" charset="0"/>
              </a:rPr>
              <a:t>/</a:t>
            </a:r>
            <a:r>
              <a:rPr lang="en-US" altLang="en-US" sz="2100" b="1" i="1">
                <a:solidFill>
                  <a:srgbClr val="FF3300"/>
                </a:solidFill>
                <a:latin typeface="Cambria" pitchFamily="18" charset="0"/>
                <a:cs typeface="Times New Roman" pitchFamily="18" charset="0"/>
              </a:rPr>
              <a:t>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66092829-3460-470B-A528-125DFA54FB4A}" type="slidenum">
              <a:rPr lang="en-US" altLang="en-US" sz="1600" smtClean="0">
                <a:latin typeface="Cambria" pitchFamily="18" charset="0"/>
              </a:rPr>
              <a:pPr>
                <a:spcBef>
                  <a:spcPct val="0"/>
                </a:spcBef>
                <a:buFontTx/>
                <a:buNone/>
              </a:pPr>
              <a:t>21</a:t>
            </a:fld>
            <a:endParaRPr lang="en-US" altLang="en-US" sz="1600">
              <a:latin typeface="Cambria" pitchFamily="18" charset="0"/>
            </a:endParaRPr>
          </a:p>
        </p:txBody>
      </p:sp>
      <p:sp>
        <p:nvSpPr>
          <p:cNvPr id="20483" name="Rectangle 4"/>
          <p:cNvSpPr>
            <a:spLocks noChangeArrowheads="1"/>
          </p:cNvSpPr>
          <p:nvPr/>
        </p:nvSpPr>
        <p:spPr bwMode="auto">
          <a:xfrm>
            <a:off x="228600" y="1295400"/>
            <a:ext cx="86106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endParaRPr lang="ro-RO" altLang="en-US" sz="2200" b="1" dirty="0">
              <a:latin typeface="Cambria" pitchFamily="18" charset="0"/>
              <a:cs typeface="Times New Roman" pitchFamily="18" charset="0"/>
            </a:endParaRPr>
          </a:p>
          <a:p>
            <a:pPr algn="just">
              <a:buFont typeface="Arial Unicode MS" pitchFamily="34" charset="-128"/>
              <a:buNone/>
            </a:pPr>
            <a:r>
              <a:rPr lang="ro-RO" altLang="en-US" sz="2200" dirty="0">
                <a:latin typeface="Cambria" pitchFamily="18" charset="0"/>
                <a:cs typeface="Times New Roman" pitchFamily="18" charset="0"/>
              </a:rPr>
              <a:t>Decide ce joburi/procese trebuie admise în coada gata de execuţie. În momentul în care un  program trebuie să se execute, admiterea acestuia în cadrul proceselor ce se vor executa este fie autorizat, fie amânat de către planificatorul pe termen lung. </a:t>
            </a:r>
            <a:endParaRPr lang="en-US" altLang="en-US" sz="2200" dirty="0">
              <a:latin typeface="Cambria" pitchFamily="18" charset="0"/>
              <a:cs typeface="Times New Roman" pitchFamily="18" charset="0"/>
            </a:endParaRPr>
          </a:p>
          <a:p>
            <a:pPr algn="just">
              <a:buFont typeface="Arial Unicode MS" pitchFamily="34" charset="-128"/>
              <a:buNone/>
            </a:pPr>
            <a:endParaRPr lang="en-US" altLang="en-US" sz="2200" dirty="0">
              <a:latin typeface="Cambria" pitchFamily="18" charset="0"/>
              <a:cs typeface="Times New Roman" pitchFamily="18" charset="0"/>
            </a:endParaRPr>
          </a:p>
          <a:p>
            <a:pPr algn="just">
              <a:buFont typeface="Arial Unicode MS" pitchFamily="34" charset="-128"/>
              <a:buNone/>
            </a:pPr>
            <a:r>
              <a:rPr lang="ro-RO" altLang="en-US" sz="2200" dirty="0">
                <a:latin typeface="Cambria" pitchFamily="18" charset="0"/>
                <a:cs typeface="Times New Roman" pitchFamily="18" charset="0"/>
              </a:rPr>
              <a:t>În acest mod, planificatorul hotărăşte ce procese vor rula pe sistem precum şi gradul de concurenţă suportat la un moment dat (un număr mai mare sau mai mic de procese sunt executate concurent şi modul de împărţire a acestora în </a:t>
            </a:r>
            <a:r>
              <a:rPr lang="ro-RO" altLang="en-US" sz="2200" i="1" dirty="0">
                <a:latin typeface="Cambria" pitchFamily="18" charset="0"/>
                <a:cs typeface="Times New Roman" pitchFamily="18" charset="0"/>
              </a:rPr>
              <a:t>procese I/0 </a:t>
            </a:r>
            <a:r>
              <a:rPr lang="en-US" altLang="en-US" sz="2200" i="1" dirty="0">
                <a:latin typeface="Cambria" pitchFamily="18" charset="0"/>
                <a:cs typeface="Times New Roman" pitchFamily="18" charset="0"/>
              </a:rPr>
              <a:t>intensive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şi </a:t>
            </a:r>
            <a:r>
              <a:rPr lang="ro-RO" altLang="en-US" sz="2200" i="1" dirty="0">
                <a:latin typeface="Cambria" pitchFamily="18" charset="0"/>
                <a:cs typeface="Times New Roman" pitchFamily="18" charset="0"/>
              </a:rPr>
              <a:t>CPU intensive</a:t>
            </a:r>
            <a:r>
              <a:rPr lang="en-US" altLang="en-US" sz="2200" dirty="0">
                <a:latin typeface="Cambria" pitchFamily="18" charset="0"/>
                <a:cs typeface="Times New Roman" pitchFamily="18" charset="0"/>
              </a:rPr>
              <a:t>).</a:t>
            </a:r>
            <a:r>
              <a:rPr lang="ro-RO" altLang="en-US" sz="2200" dirty="0">
                <a:latin typeface="Cambria" pitchFamily="18" charset="0"/>
                <a:cs typeface="Times New Roman" pitchFamily="18" charset="0"/>
              </a:rPr>
              <a:t> </a:t>
            </a:r>
            <a:endParaRPr lang="en-US" altLang="en-US" sz="2200" dirty="0">
              <a:latin typeface="Cambria" pitchFamily="18" charset="0"/>
              <a:cs typeface="Times New Roman" pitchFamily="18" charset="0"/>
            </a:endParaRPr>
          </a:p>
          <a:p>
            <a:pPr algn="just">
              <a:buFont typeface="Arial Unicode MS" pitchFamily="34" charset="-128"/>
              <a:buNone/>
            </a:pPr>
            <a:endParaRPr lang="en-US" altLang="en-US" sz="2200" dirty="0">
              <a:latin typeface="Cambria" pitchFamily="18" charset="0"/>
              <a:cs typeface="Times New Roman" pitchFamily="18" charset="0"/>
            </a:endParaRPr>
          </a:p>
        </p:txBody>
      </p:sp>
      <p:sp>
        <p:nvSpPr>
          <p:cNvPr id="20484" name="Rectangle 11"/>
          <p:cNvSpPr>
            <a:spLocks noChangeArrowheads="1"/>
          </p:cNvSpPr>
          <p:nvPr/>
        </p:nvSpPr>
        <p:spPr bwMode="auto">
          <a:xfrm>
            <a:off x="685800" y="228600"/>
            <a:ext cx="5029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ro-RO" altLang="en-US" sz="2600" b="1">
                <a:latin typeface="Cambria" pitchFamily="18" charset="0"/>
                <a:cs typeface="Times New Roman" pitchFamily="18" charset="0"/>
              </a:rPr>
              <a:t>Tipuri de planificatori: Planificator</a:t>
            </a:r>
            <a:r>
              <a:rPr lang="en-US" altLang="en-US" sz="2600" b="1">
                <a:latin typeface="Cambria" pitchFamily="18" charset="0"/>
                <a:cs typeface="Times New Roman" pitchFamily="18" charset="0"/>
              </a:rPr>
              <a:t>ul</a:t>
            </a:r>
            <a:r>
              <a:rPr lang="ro-RO" altLang="en-US" sz="2600" b="1">
                <a:latin typeface="Cambria" pitchFamily="18" charset="0"/>
                <a:cs typeface="Times New Roman" pitchFamily="18" charset="0"/>
              </a:rPr>
              <a:t> pe termen lung</a:t>
            </a:r>
            <a:endParaRPr lang="en-US" altLang="en-US" sz="2600" b="1">
              <a:latin typeface="Cambria"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9A317245-3073-414E-BA91-AF2A631B5A49}" type="slidenum">
              <a:rPr lang="en-US" altLang="en-US" sz="1600" smtClean="0">
                <a:latin typeface="Cambria" pitchFamily="18" charset="0"/>
              </a:rPr>
              <a:pPr>
                <a:spcBef>
                  <a:spcPct val="0"/>
                </a:spcBef>
                <a:buFontTx/>
                <a:buNone/>
              </a:pPr>
              <a:t>22</a:t>
            </a:fld>
            <a:endParaRPr lang="en-US" altLang="en-US" sz="1600">
              <a:latin typeface="Cambria" pitchFamily="18" charset="0"/>
            </a:endParaRPr>
          </a:p>
        </p:txBody>
      </p:sp>
      <p:sp>
        <p:nvSpPr>
          <p:cNvPr id="21507" name="Rectangle 2"/>
          <p:cNvSpPr>
            <a:spLocks noChangeArrowheads="1"/>
          </p:cNvSpPr>
          <p:nvPr/>
        </p:nvSpPr>
        <p:spPr bwMode="auto">
          <a:xfrm>
            <a:off x="228600" y="914400"/>
            <a:ext cx="86106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endParaRPr lang="ro-RO" altLang="en-US" sz="2200" b="1">
              <a:latin typeface="Cambria" pitchFamily="18" charset="0"/>
              <a:cs typeface="Times New Roman" pitchFamily="18" charset="0"/>
            </a:endParaRPr>
          </a:p>
          <a:p>
            <a:pPr algn="just">
              <a:buFont typeface="Arial Unicode MS" pitchFamily="34" charset="-128"/>
              <a:buNone/>
            </a:pPr>
            <a:r>
              <a:rPr lang="en-US" altLang="en-US" sz="2200">
                <a:latin typeface="Cambria" pitchFamily="18" charset="0"/>
                <a:cs typeface="Times New Roman" pitchFamily="18" charset="0"/>
              </a:rPr>
              <a:t>Pentru un sistem desktop nu exist</a:t>
            </a:r>
            <a:r>
              <a:rPr lang="ro-RO" altLang="en-US" sz="2200">
                <a:latin typeface="Cambria" pitchFamily="18" charset="0"/>
                <a:cs typeface="Times New Roman" pitchFamily="18" charset="0"/>
              </a:rPr>
              <a:t>ă practic un astfel de planificator, iar procesele sunt admise în sistem în mod automat. Acest planificator este utilizat în cazul sistemelor </a:t>
            </a:r>
            <a:r>
              <a:rPr lang="ro-RO" altLang="en-US" sz="2200" b="1" i="1">
                <a:latin typeface="Cambria" pitchFamily="18" charset="0"/>
                <a:cs typeface="Times New Roman" pitchFamily="18" charset="0"/>
              </a:rPr>
              <a:t>real-time</a:t>
            </a:r>
            <a:r>
              <a:rPr lang="en-US" altLang="en-US" sz="2200" b="1" i="1">
                <a:latin typeface="Cambria" pitchFamily="18" charset="0"/>
                <a:cs typeface="Times New Roman" pitchFamily="18" charset="0"/>
              </a:rPr>
              <a:t> </a:t>
            </a:r>
            <a:r>
              <a:rPr lang="en-US" altLang="en-US" sz="2200" i="1">
                <a:latin typeface="Cambria" pitchFamily="18" charset="0"/>
                <a:cs typeface="Times New Roman" pitchFamily="18" charset="0"/>
              </a:rPr>
              <a:t>(sau </a:t>
            </a:r>
            <a:r>
              <a:rPr lang="ro-RO" altLang="en-US" sz="2200" i="1">
                <a:latin typeface="Cambria" pitchFamily="18" charset="0"/>
                <a:cs typeface="Times New Roman" pitchFamily="18" charset="0"/>
              </a:rPr>
              <a:t>în cazul supercomputerelor</a:t>
            </a:r>
            <a:r>
              <a:rPr lang="en-US" altLang="en-US" sz="2200" i="1">
                <a:latin typeface="Cambria" pitchFamily="18" charset="0"/>
                <a:cs typeface="Times New Roman" pitchFamily="18" charset="0"/>
              </a:rPr>
              <a:t>)</a:t>
            </a:r>
            <a:r>
              <a:rPr lang="ro-RO" altLang="en-US" sz="2200">
                <a:latin typeface="Cambria" pitchFamily="18" charset="0"/>
                <a:cs typeface="Times New Roman" pitchFamily="18" charset="0"/>
              </a:rPr>
              <a:t>, caz în care capacitatea sistemului de a satisface termenele limită ale proceselor poate fi compromisă în cazul în care sunt admise mai mult procese decât este cazul. </a:t>
            </a:r>
          </a:p>
          <a:p>
            <a:pPr algn="just">
              <a:buFont typeface="Arial Unicode MS" pitchFamily="34" charset="-128"/>
              <a:buNone/>
            </a:pPr>
            <a:endParaRPr lang="ro-RO" altLang="en-US" sz="2200">
              <a:latin typeface="Cambria" pitchFamily="18" charset="0"/>
              <a:cs typeface="Times New Roman" pitchFamily="18" charset="0"/>
            </a:endParaRPr>
          </a:p>
          <a:p>
            <a:pPr algn="just">
              <a:buFont typeface="Arial Unicode MS" pitchFamily="34" charset="-128"/>
              <a:buNone/>
            </a:pPr>
            <a:r>
              <a:rPr lang="ro-RO" altLang="en-US" sz="2200">
                <a:latin typeface="Cambria" pitchFamily="18" charset="0"/>
                <a:cs typeface="Times New Roman" pitchFamily="18" charset="0"/>
              </a:rPr>
              <a:t>Caracteristici principale:</a:t>
            </a:r>
          </a:p>
          <a:p>
            <a:pPr algn="just"/>
            <a:r>
              <a:rPr lang="ro-RO" altLang="en-US" sz="2200">
                <a:latin typeface="Cambria" pitchFamily="18" charset="0"/>
                <a:cs typeface="Times New Roman" pitchFamily="18" charset="0"/>
              </a:rPr>
              <a:t>Rulează rareori </a:t>
            </a:r>
            <a:r>
              <a:rPr lang="en-US" altLang="en-US" sz="2200">
                <a:latin typeface="Cambria" pitchFamily="18" charset="0"/>
                <a:cs typeface="Times New Roman" pitchFamily="18" charset="0"/>
              </a:rPr>
              <a:t>(</a:t>
            </a:r>
            <a:r>
              <a:rPr lang="ro-RO" altLang="en-US" sz="2200">
                <a:latin typeface="Cambria" pitchFamily="18" charset="0"/>
                <a:cs typeface="Times New Roman" pitchFamily="18" charset="0"/>
              </a:rPr>
              <a:t>atunci când</a:t>
            </a:r>
            <a:r>
              <a:rPr lang="en-US" altLang="en-US" sz="2200">
                <a:latin typeface="Cambria" pitchFamily="18" charset="0"/>
                <a:cs typeface="Times New Roman" pitchFamily="18" charset="0"/>
              </a:rPr>
              <a:t> job</a:t>
            </a:r>
            <a:r>
              <a:rPr lang="ro-RO" altLang="en-US" sz="2200">
                <a:latin typeface="Cambria" pitchFamily="18" charset="0"/>
                <a:cs typeface="Times New Roman" pitchFamily="18" charset="0"/>
              </a:rPr>
              <a:t>-ul vine din memorie</a:t>
            </a:r>
            <a:r>
              <a:rPr lang="en-US" altLang="en-US" sz="2200">
                <a:latin typeface="Cambria" pitchFamily="18" charset="0"/>
                <a:cs typeface="Times New Roman" pitchFamily="18" charset="0"/>
              </a:rPr>
              <a:t>)</a:t>
            </a:r>
          </a:p>
          <a:p>
            <a:pPr algn="just"/>
            <a:r>
              <a:rPr lang="en-US" altLang="en-US" sz="2200">
                <a:latin typeface="Cambria" pitchFamily="18" charset="0"/>
                <a:cs typeface="Times New Roman" pitchFamily="18" charset="0"/>
              </a:rPr>
              <a:t>Control</a:t>
            </a:r>
            <a:r>
              <a:rPr lang="ro-RO" altLang="en-US" sz="2200">
                <a:latin typeface="Cambria" pitchFamily="18" charset="0"/>
                <a:cs typeface="Times New Roman" pitchFamily="18" charset="0"/>
              </a:rPr>
              <a:t>ează</a:t>
            </a:r>
            <a:r>
              <a:rPr lang="en-US" altLang="en-US" sz="2200">
                <a:latin typeface="Cambria" pitchFamily="18" charset="0"/>
                <a:cs typeface="Times New Roman" pitchFamily="18" charset="0"/>
              </a:rPr>
              <a:t> </a:t>
            </a:r>
            <a:r>
              <a:rPr lang="ro-RO" altLang="en-US" sz="2200">
                <a:latin typeface="Cambria" pitchFamily="18" charset="0"/>
                <a:cs typeface="Times New Roman" pitchFamily="18" charset="0"/>
              </a:rPr>
              <a:t>gradul de multiprogramare</a:t>
            </a:r>
          </a:p>
          <a:p>
            <a:pPr algn="just">
              <a:buFont typeface="Arial Unicode MS" pitchFamily="34" charset="-128"/>
              <a:buNone/>
            </a:pPr>
            <a:endParaRPr lang="en-US" altLang="en-US" sz="2200">
              <a:latin typeface="Cambria" pitchFamily="18" charset="0"/>
              <a:cs typeface="Times New Roman" pitchFamily="18" charset="0"/>
            </a:endParaRPr>
          </a:p>
        </p:txBody>
      </p:sp>
      <p:sp>
        <p:nvSpPr>
          <p:cNvPr id="21508" name="Rectangle 11"/>
          <p:cNvSpPr>
            <a:spLocks noChangeArrowheads="1"/>
          </p:cNvSpPr>
          <p:nvPr/>
        </p:nvSpPr>
        <p:spPr bwMode="auto">
          <a:xfrm>
            <a:off x="2057400" y="260131"/>
            <a:ext cx="5029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ro-RO" altLang="en-US" sz="2800" b="1" dirty="0">
                <a:latin typeface="Cambria" pitchFamily="18" charset="0"/>
                <a:cs typeface="Times New Roman" pitchFamily="18" charset="0"/>
              </a:rPr>
              <a:t>Planificator</a:t>
            </a:r>
            <a:r>
              <a:rPr lang="en-US" altLang="en-US" sz="2800" b="1" dirty="0">
                <a:latin typeface="Cambria" pitchFamily="18" charset="0"/>
                <a:cs typeface="Times New Roman" pitchFamily="18" charset="0"/>
              </a:rPr>
              <a:t>ul</a:t>
            </a:r>
            <a:r>
              <a:rPr lang="ro-RO" altLang="en-US" sz="2800" b="1" dirty="0">
                <a:latin typeface="Cambria" pitchFamily="18" charset="0"/>
                <a:cs typeface="Times New Roman" pitchFamily="18" charset="0"/>
              </a:rPr>
              <a:t> pe termen lung</a:t>
            </a:r>
            <a:endParaRPr lang="en-US" altLang="en-US" sz="2800" b="1" dirty="0">
              <a:latin typeface="Cambria"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xfrm>
            <a:off x="6553200" y="6248400"/>
            <a:ext cx="1804988" cy="533400"/>
          </a:xfr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5F22B89C-21F0-4D58-8F55-394934442004}" type="slidenum">
              <a:rPr lang="en-US" altLang="en-US" sz="1600" smtClean="0">
                <a:latin typeface="Cambria" pitchFamily="18" charset="0"/>
              </a:rPr>
              <a:pPr>
                <a:spcBef>
                  <a:spcPct val="0"/>
                </a:spcBef>
                <a:buFontTx/>
                <a:buNone/>
              </a:pPr>
              <a:t>23</a:t>
            </a:fld>
            <a:endParaRPr lang="en-US" altLang="en-US" sz="1600">
              <a:latin typeface="Cambria" pitchFamily="18" charset="0"/>
            </a:endParaRPr>
          </a:p>
        </p:txBody>
      </p:sp>
      <p:sp>
        <p:nvSpPr>
          <p:cNvPr id="22531" name="Rectangle 3"/>
          <p:cNvSpPr>
            <a:spLocks noChangeArrowheads="1"/>
          </p:cNvSpPr>
          <p:nvPr/>
        </p:nvSpPr>
        <p:spPr bwMode="auto">
          <a:xfrm>
            <a:off x="457200" y="1676400"/>
            <a:ext cx="8229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a:spcBef>
                <a:spcPct val="20000"/>
              </a:spcBef>
              <a:buFont typeface="Arial Unicode MS" pitchFamily="34" charset="-128"/>
              <a:buChar char="•"/>
              <a:defRPr sz="3200">
                <a:solidFill>
                  <a:schemeClr val="tx1"/>
                </a:solidFill>
                <a:latin typeface="Arial" charset="0"/>
              </a:defRPr>
            </a:lvl1pPr>
            <a:lvl2pPr marL="800100" indent="-45720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ro-RO" altLang="en-US" sz="2200" dirty="0">
                <a:latin typeface="Cambria" pitchFamily="18" charset="0"/>
                <a:cs typeface="Times New Roman" pitchFamily="18" charset="0"/>
              </a:rPr>
              <a:t>	În cazul sistemelor desktop nu avem nevoie de un planificator pe termen lung, astfel că se folosește un așa numit </a:t>
            </a:r>
            <a:r>
              <a:rPr lang="ro-RO" altLang="en-US" sz="2200" b="1" i="1" dirty="0">
                <a:latin typeface="Cambria" pitchFamily="18" charset="0"/>
                <a:cs typeface="Times New Roman" pitchFamily="18" charset="0"/>
              </a:rPr>
              <a:t>planificator pe termen scurt </a:t>
            </a:r>
            <a:r>
              <a:rPr lang="ro-RO" altLang="en-US" sz="2200" dirty="0">
                <a:latin typeface="Cambria" pitchFamily="18" charset="0"/>
                <a:cs typeface="Times New Roman" pitchFamily="18" charset="0"/>
              </a:rPr>
              <a:t>(</a:t>
            </a:r>
            <a:r>
              <a:rPr lang="ro-RO" altLang="en-US" sz="2200" i="1" dirty="0">
                <a:latin typeface="Cambria" pitchFamily="18" charset="0"/>
                <a:cs typeface="Times New Roman" pitchFamily="18" charset="0"/>
              </a:rPr>
              <a:t>dispatcher</a:t>
            </a:r>
            <a:r>
              <a:rPr lang="ro-RO" altLang="en-US" sz="2200" dirty="0">
                <a:latin typeface="Cambria" pitchFamily="18" charset="0"/>
                <a:cs typeface="Times New Roman" pitchFamily="18" charset="0"/>
              </a:rPr>
              <a:t>). Acesta este invocat ori de câte ori apare un eveniment, astfel încât acest lucru poate conduce la întreruperea procesului curent aflat în execuție. 	</a:t>
            </a:r>
          </a:p>
          <a:p>
            <a:pPr algn="just">
              <a:buFont typeface="Arial Unicode MS" pitchFamily="34" charset="-128"/>
              <a:buNone/>
            </a:pPr>
            <a:r>
              <a:rPr lang="ro-RO" altLang="en-US" sz="2200" dirty="0">
                <a:latin typeface="Cambria" pitchFamily="18" charset="0"/>
                <a:cs typeface="Times New Roman" pitchFamily="18" charset="0"/>
              </a:rPr>
              <a:t>	Planificatorul pe termen scurt </a:t>
            </a:r>
            <a:r>
              <a:rPr lang="ro-RO" altLang="en-US" sz="2200" b="1" dirty="0">
                <a:latin typeface="Cambria" pitchFamily="18" charset="0"/>
                <a:cs typeface="Times New Roman" pitchFamily="18" charset="0"/>
              </a:rPr>
              <a:t>alege din coada gata de execuție procesele ce vor rula</a:t>
            </a:r>
            <a:r>
              <a:rPr lang="ro-RO" altLang="en-US" sz="2200" dirty="0">
                <a:latin typeface="Cambria" pitchFamily="18" charset="0"/>
                <a:cs typeface="Times New Roman" pitchFamily="18" charset="0"/>
              </a:rPr>
              <a:t>. Deoarece este apelat intens, trebuie să fie simplu, scurt și eficient.</a:t>
            </a:r>
            <a:endParaRPr lang="en-US" altLang="en-US" sz="2200" dirty="0">
              <a:latin typeface="Cambria" pitchFamily="18" charset="0"/>
              <a:cs typeface="Times New Roman" pitchFamily="18" charset="0"/>
            </a:endParaRPr>
          </a:p>
          <a:p>
            <a:pPr algn="just">
              <a:buFont typeface="Arial Unicode MS" pitchFamily="34" charset="-128"/>
              <a:buNone/>
            </a:pPr>
            <a:r>
              <a:rPr lang="ro-RO" altLang="en-US" sz="2200" dirty="0">
                <a:latin typeface="Cambria" pitchFamily="18" charset="0"/>
                <a:cs typeface="Times New Roman" pitchFamily="18" charset="0"/>
              </a:rPr>
              <a:t>	</a:t>
            </a:r>
            <a:r>
              <a:rPr lang="ro-RO" altLang="en-US" sz="2200" b="1" dirty="0">
                <a:latin typeface="Cambria" pitchFamily="18" charset="0"/>
                <a:cs typeface="Times New Roman" pitchFamily="18" charset="0"/>
              </a:rPr>
              <a:t>Planificatorul pe termen mediu </a:t>
            </a:r>
            <a:r>
              <a:rPr lang="ro-RO" altLang="en-US" sz="2200" dirty="0">
                <a:latin typeface="Cambria" pitchFamily="18" charset="0"/>
                <a:cs typeface="Times New Roman" pitchFamily="18" charset="0"/>
              </a:rPr>
              <a:t>se ocupă cu acțiunea de </a:t>
            </a:r>
            <a:r>
              <a:rPr lang="ro-RO" altLang="en-US" sz="2200" i="1" dirty="0">
                <a:latin typeface="Cambria" pitchFamily="18" charset="0"/>
                <a:cs typeface="Times New Roman" pitchFamily="18" charset="0"/>
              </a:rPr>
              <a:t>swapping. </a:t>
            </a:r>
            <a:r>
              <a:rPr lang="ro-RO" altLang="en-US" sz="2200" dirty="0">
                <a:latin typeface="Cambria" pitchFamily="18" charset="0"/>
                <a:cs typeface="Times New Roman" pitchFamily="18" charset="0"/>
              </a:rPr>
              <a:t>Atunci când se eliberează memorie, SO analizează lista proceselor suspendate și decide care dintre acestea se va încărca în memorie de pe disc.</a:t>
            </a:r>
            <a:endParaRPr lang="en-US" altLang="en-US" sz="2200" b="1" dirty="0">
              <a:latin typeface="Cambria" pitchFamily="18" charset="0"/>
              <a:cs typeface="Times New Roman" pitchFamily="18" charset="0"/>
            </a:endParaRPr>
          </a:p>
        </p:txBody>
      </p:sp>
      <p:sp>
        <p:nvSpPr>
          <p:cNvPr id="22532" name="Rectangle 1"/>
          <p:cNvSpPr>
            <a:spLocks noChangeArrowheads="1"/>
          </p:cNvSpPr>
          <p:nvPr/>
        </p:nvSpPr>
        <p:spPr bwMode="auto">
          <a:xfrm>
            <a:off x="2008981" y="457200"/>
            <a:ext cx="5126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just">
              <a:spcBef>
                <a:spcPct val="20000"/>
              </a:spcBef>
              <a:buFont typeface="Arial Unicode MS" pitchFamily="34" charset="-128"/>
              <a:buNone/>
            </a:pPr>
            <a:r>
              <a:rPr lang="ro-RO" altLang="en-US" sz="2800" b="1" dirty="0">
                <a:latin typeface="Cambria" pitchFamily="18" charset="0"/>
                <a:cs typeface="Times New Roman" pitchFamily="18" charset="0"/>
              </a:rPr>
              <a:t>Planificator</a:t>
            </a:r>
            <a:r>
              <a:rPr lang="en-US" altLang="en-US" sz="2800" b="1" dirty="0">
                <a:latin typeface="Cambria" pitchFamily="18" charset="0"/>
                <a:cs typeface="Times New Roman" pitchFamily="18" charset="0"/>
              </a:rPr>
              <a:t>ul</a:t>
            </a:r>
            <a:r>
              <a:rPr lang="ro-RO" altLang="en-US" sz="2800" b="1" dirty="0">
                <a:latin typeface="Cambria" pitchFamily="18" charset="0"/>
                <a:cs typeface="Times New Roman" pitchFamily="18" charset="0"/>
              </a:rPr>
              <a:t> pe termen scurt</a:t>
            </a:r>
            <a:endParaRPr lang="en-US" altLang="en-US" sz="2800" b="1" dirty="0">
              <a:latin typeface="Cambria"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2"/>
          </p:nvPr>
        </p:nvSpPr>
        <p:spPr>
          <a:xfrm>
            <a:off x="7965948" y="6553305"/>
            <a:ext cx="758952" cy="246888"/>
          </a:xfr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926F0FC-FECF-434C-8B88-BC6438A4F5B5}" type="slidenum">
              <a:rPr lang="en-US" altLang="en-US" sz="1600" smtClean="0">
                <a:latin typeface="Cambria" pitchFamily="18" charset="0"/>
              </a:rPr>
              <a:pPr>
                <a:spcBef>
                  <a:spcPct val="0"/>
                </a:spcBef>
                <a:buFontTx/>
                <a:buNone/>
              </a:pPr>
              <a:t>24</a:t>
            </a:fld>
            <a:endParaRPr lang="en-US" altLang="en-US" sz="1600" dirty="0">
              <a:latin typeface="Cambria" pitchFamily="18" charset="0"/>
            </a:endParaRPr>
          </a:p>
        </p:txBody>
      </p:sp>
      <p:sp>
        <p:nvSpPr>
          <p:cNvPr id="23555" name="Rectangle 3"/>
          <p:cNvSpPr>
            <a:spLocks noChangeArrowheads="1"/>
          </p:cNvSpPr>
          <p:nvPr/>
        </p:nvSpPr>
        <p:spPr bwMode="auto">
          <a:xfrm>
            <a:off x="419100" y="653393"/>
            <a:ext cx="8305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00050" indent="-4000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indent="0" algn="just">
              <a:buNone/>
            </a:pPr>
            <a:r>
              <a:rPr lang="ro-RO" sz="1900" dirty="0" err="1">
                <a:latin typeface="Cambria" panose="02040503050406030204" pitchFamily="18" charset="0"/>
                <a:ea typeface="Cambria" panose="02040503050406030204" pitchFamily="18" charset="0"/>
              </a:rPr>
              <a:t>Handler-ul</a:t>
            </a:r>
            <a:r>
              <a:rPr lang="ro-RO" sz="1900" dirty="0">
                <a:latin typeface="Cambria" panose="02040503050406030204" pitchFamily="18" charset="0"/>
                <a:ea typeface="Cambria" panose="02040503050406030204" pitchFamily="18" charset="0"/>
              </a:rPr>
              <a:t> de Întreruperi (</a:t>
            </a:r>
            <a:r>
              <a:rPr lang="ro-RO" sz="1900" dirty="0" err="1">
                <a:latin typeface="Cambria" panose="02040503050406030204" pitchFamily="18" charset="0"/>
                <a:ea typeface="Cambria" panose="02040503050406030204" pitchFamily="18" charset="0"/>
              </a:rPr>
              <a:t>Interrupt</a:t>
            </a:r>
            <a:r>
              <a:rPr lang="ro-RO" sz="1900" dirty="0">
                <a:latin typeface="Cambria" panose="02040503050406030204" pitchFamily="18" charset="0"/>
                <a:ea typeface="Cambria" panose="02040503050406030204" pitchFamily="18" charset="0"/>
              </a:rPr>
              <a:t> </a:t>
            </a:r>
            <a:r>
              <a:rPr lang="ro-RO" sz="1900" dirty="0" err="1">
                <a:latin typeface="Cambria" panose="02040503050406030204" pitchFamily="18" charset="0"/>
                <a:ea typeface="Cambria" panose="02040503050406030204" pitchFamily="18" charset="0"/>
              </a:rPr>
              <a:t>Handler</a:t>
            </a:r>
            <a:r>
              <a:rPr lang="ro-RO" sz="1900" dirty="0">
                <a:latin typeface="Cambria" panose="02040503050406030204" pitchFamily="18" charset="0"/>
                <a:ea typeface="Cambria" panose="02040503050406030204" pitchFamily="18" charset="0"/>
              </a:rPr>
              <a:t>), cunoscut și sub numele de </a:t>
            </a:r>
            <a:r>
              <a:rPr lang="ro-RO" sz="1900" b="1" dirty="0">
                <a:latin typeface="Cambria" panose="02040503050406030204" pitchFamily="18" charset="0"/>
                <a:ea typeface="Cambria" panose="02040503050406030204" pitchFamily="18" charset="0"/>
              </a:rPr>
              <a:t>ISR (</a:t>
            </a:r>
            <a:r>
              <a:rPr lang="ro-RO" sz="1900" b="1" dirty="0" err="1">
                <a:latin typeface="Cambria" panose="02040503050406030204" pitchFamily="18" charset="0"/>
                <a:ea typeface="Cambria" panose="02040503050406030204" pitchFamily="18" charset="0"/>
              </a:rPr>
              <a:t>Interrupt</a:t>
            </a:r>
            <a:r>
              <a:rPr lang="ro-RO" sz="1900" b="1" dirty="0">
                <a:latin typeface="Cambria" panose="02040503050406030204" pitchFamily="18" charset="0"/>
                <a:ea typeface="Cambria" panose="02040503050406030204" pitchFamily="18" charset="0"/>
              </a:rPr>
              <a:t> Service </a:t>
            </a:r>
            <a:r>
              <a:rPr lang="ro-RO" sz="1900" b="1" dirty="0" err="1">
                <a:latin typeface="Cambria" panose="02040503050406030204" pitchFamily="18" charset="0"/>
                <a:ea typeface="Cambria" panose="02040503050406030204" pitchFamily="18" charset="0"/>
              </a:rPr>
              <a:t>Routine</a:t>
            </a:r>
            <a:r>
              <a:rPr lang="ro-RO" sz="1900" b="1" dirty="0">
                <a:latin typeface="Cambria" panose="02040503050406030204" pitchFamily="18" charset="0"/>
                <a:ea typeface="Cambria" panose="02040503050406030204" pitchFamily="18" charset="0"/>
              </a:rPr>
              <a:t>)</a:t>
            </a:r>
            <a:r>
              <a:rPr lang="ro-RO" sz="1900" dirty="0">
                <a:latin typeface="Cambria" panose="02040503050406030204" pitchFamily="18" charset="0"/>
                <a:ea typeface="Cambria" panose="02040503050406030204" pitchFamily="18" charset="0"/>
              </a:rPr>
              <a:t>, este </a:t>
            </a:r>
            <a:r>
              <a:rPr lang="en-US" sz="1900" dirty="0">
                <a:latin typeface="Cambria" panose="02040503050406030204" pitchFamily="18" charset="0"/>
                <a:ea typeface="Cambria" panose="02040503050406030204" pitchFamily="18" charset="0"/>
              </a:rPr>
              <a:t>“</a:t>
            </a:r>
            <a:r>
              <a:rPr lang="ro-RO" sz="1900" dirty="0">
                <a:latin typeface="Cambria" panose="02040503050406030204" pitchFamily="18" charset="0"/>
                <a:ea typeface="Cambria" panose="02040503050406030204" pitchFamily="18" charset="0"/>
              </a:rPr>
              <a:t>sistemul de reflexe</a:t>
            </a:r>
            <a:r>
              <a:rPr lang="en-US" sz="1900" dirty="0">
                <a:latin typeface="Cambria" panose="02040503050406030204" pitchFamily="18" charset="0"/>
                <a:ea typeface="Cambria" panose="02040503050406030204" pitchFamily="18" charset="0"/>
              </a:rPr>
              <a:t>” al </a:t>
            </a:r>
            <a:r>
              <a:rPr lang="en-US" sz="1900" dirty="0" err="1">
                <a:latin typeface="Cambria" panose="02040503050406030204" pitchFamily="18" charset="0"/>
                <a:ea typeface="Cambria" panose="02040503050406030204" pitchFamily="18" charset="0"/>
              </a:rPr>
              <a:t>unui</a:t>
            </a:r>
            <a:r>
              <a:rPr lang="en-US" sz="1900" dirty="0">
                <a:latin typeface="Cambria" panose="02040503050406030204" pitchFamily="18" charset="0"/>
                <a:ea typeface="Cambria" panose="02040503050406030204" pitchFamily="18" charset="0"/>
              </a:rPr>
              <a:t> SO</a:t>
            </a:r>
            <a:r>
              <a:rPr lang="ro-RO" sz="1900" dirty="0">
                <a:latin typeface="Cambria" panose="02040503050406030204" pitchFamily="18" charset="0"/>
                <a:ea typeface="Cambria" panose="02040503050406030204" pitchFamily="18" charset="0"/>
              </a:rPr>
              <a:t>.</a:t>
            </a:r>
            <a:endParaRPr lang="en-US" sz="1900" dirty="0">
              <a:latin typeface="Cambria" panose="02040503050406030204" pitchFamily="18" charset="0"/>
              <a:ea typeface="Cambria" panose="02040503050406030204" pitchFamily="18" charset="0"/>
            </a:endParaRPr>
          </a:p>
          <a:p>
            <a:pPr marL="0" indent="0" algn="just">
              <a:buNone/>
            </a:pPr>
            <a:r>
              <a:rPr lang="ro-RO" sz="1900" dirty="0">
                <a:latin typeface="Cambria" panose="02040503050406030204" pitchFamily="18" charset="0"/>
                <a:ea typeface="Cambria" panose="02040503050406030204" pitchFamily="18" charset="0"/>
              </a:rPr>
              <a:t>Există două tipuri mari de </a:t>
            </a:r>
            <a:r>
              <a:rPr lang="ro-RO" sz="1900" dirty="0" err="1">
                <a:latin typeface="Cambria" panose="02040503050406030204" pitchFamily="18" charset="0"/>
                <a:ea typeface="Cambria" panose="02040503050406030204" pitchFamily="18" charset="0"/>
              </a:rPr>
              <a:t>intreruperi</a:t>
            </a:r>
            <a:r>
              <a:rPr lang="ro-RO" sz="1900" dirty="0">
                <a:latin typeface="Cambria" panose="02040503050406030204" pitchFamily="18" charset="0"/>
                <a:ea typeface="Cambria" panose="02040503050406030204" pitchFamily="18" charset="0"/>
              </a:rPr>
              <a:t>:</a:t>
            </a:r>
          </a:p>
          <a:p>
            <a:pPr marL="0" indent="0" algn="just">
              <a:buNone/>
            </a:pPr>
            <a:r>
              <a:rPr lang="en-US" sz="1900" dirty="0">
                <a:latin typeface="Cambria" panose="02040503050406030204" pitchFamily="18" charset="0"/>
                <a:ea typeface="Cambria" panose="02040503050406030204" pitchFamily="18" charset="0"/>
              </a:rPr>
              <a:t>- Hardware Interrupts: generate de </a:t>
            </a:r>
            <a:r>
              <a:rPr lang="ro-RO" sz="1900" dirty="0">
                <a:latin typeface="Cambria" panose="02040503050406030204" pitchFamily="18" charset="0"/>
                <a:ea typeface="Cambria" panose="02040503050406030204" pitchFamily="18" charset="0"/>
              </a:rPr>
              <a:t>dispozitive (mouse, tastatură, placa de rețea, timer-</a:t>
            </a:r>
            <a:r>
              <a:rPr lang="ro-RO" sz="1900" dirty="0" err="1">
                <a:latin typeface="Cambria" panose="02040503050406030204" pitchFamily="18" charset="0"/>
                <a:ea typeface="Cambria" panose="02040503050406030204" pitchFamily="18" charset="0"/>
              </a:rPr>
              <a:t>ul</a:t>
            </a:r>
            <a:r>
              <a:rPr lang="ro-RO" sz="1900" dirty="0">
                <a:latin typeface="Cambria" panose="02040503050406030204" pitchFamily="18" charset="0"/>
                <a:ea typeface="Cambria" panose="02040503050406030204" pitchFamily="18" charset="0"/>
              </a:rPr>
              <a:t> sistemului, etc.)</a:t>
            </a:r>
          </a:p>
          <a:p>
            <a:pPr marL="0" indent="0" algn="just">
              <a:buNone/>
            </a:pPr>
            <a:r>
              <a:rPr lang="en-US" sz="1900" dirty="0">
                <a:latin typeface="Cambria" panose="02040503050406030204" pitchFamily="18" charset="0"/>
                <a:ea typeface="Cambria" panose="02040503050406030204" pitchFamily="18" charset="0"/>
              </a:rPr>
              <a:t>- Software Interrupts (Traps/Exceptions): </a:t>
            </a:r>
            <a:r>
              <a:rPr lang="ro-RO" sz="1900" dirty="0">
                <a:latin typeface="Cambria" panose="02040503050406030204" pitchFamily="18" charset="0"/>
                <a:ea typeface="Cambria" panose="02040503050406030204" pitchFamily="18" charset="0"/>
              </a:rPr>
              <a:t>generate</a:t>
            </a:r>
            <a:r>
              <a:rPr lang="en-US" sz="1900" dirty="0">
                <a:latin typeface="Cambria" panose="02040503050406030204" pitchFamily="18" charset="0"/>
                <a:ea typeface="Cambria" panose="02040503050406030204" pitchFamily="18" charset="0"/>
              </a:rPr>
              <a:t> de </a:t>
            </a:r>
            <a:r>
              <a:rPr lang="en-US" sz="1900" dirty="0" err="1">
                <a:latin typeface="Cambria" panose="02040503050406030204" pitchFamily="18" charset="0"/>
                <a:ea typeface="Cambria" panose="02040503050406030204" pitchFamily="18" charset="0"/>
              </a:rPr>
              <a:t>programe</a:t>
            </a:r>
            <a:r>
              <a:rPr lang="en-US" sz="1900" dirty="0">
                <a:latin typeface="Cambria" panose="02040503050406030204" pitchFamily="18" charset="0"/>
                <a:ea typeface="Cambria" panose="02040503050406030204" pitchFamily="18" charset="0"/>
              </a:rPr>
              <a:t> (de </a:t>
            </a:r>
            <a:r>
              <a:rPr lang="en-US" sz="1900" dirty="0" err="1">
                <a:latin typeface="Cambria" panose="02040503050406030204" pitchFamily="18" charset="0"/>
                <a:ea typeface="Cambria" panose="02040503050406030204" pitchFamily="18" charset="0"/>
              </a:rPr>
              <a:t>exemplu</a:t>
            </a:r>
            <a:r>
              <a:rPr lang="en-US" sz="1900" dirty="0">
                <a:latin typeface="Cambria" panose="02040503050406030204" pitchFamily="18" charset="0"/>
                <a:ea typeface="Cambria" panose="02040503050406030204" pitchFamily="18" charset="0"/>
              </a:rPr>
              <a:t>, o </a:t>
            </a:r>
            <a:r>
              <a:rPr lang="en-US" sz="1900" dirty="0" err="1">
                <a:latin typeface="Cambria" panose="02040503050406030204" pitchFamily="18" charset="0"/>
                <a:ea typeface="Cambria" panose="02040503050406030204" pitchFamily="18" charset="0"/>
              </a:rPr>
              <a:t>împărțire</a:t>
            </a:r>
            <a:r>
              <a:rPr lang="en-US" sz="1900" dirty="0">
                <a:latin typeface="Cambria" panose="02040503050406030204" pitchFamily="18" charset="0"/>
                <a:ea typeface="Cambria" panose="02040503050406030204" pitchFamily="18" charset="0"/>
              </a:rPr>
              <a:t> la zero </a:t>
            </a:r>
            <a:r>
              <a:rPr lang="en-US" sz="1900" dirty="0" err="1">
                <a:latin typeface="Cambria" panose="02040503050406030204" pitchFamily="18" charset="0"/>
                <a:ea typeface="Cambria" panose="02040503050406030204" pitchFamily="18" charset="0"/>
              </a:rPr>
              <a:t>sau</a:t>
            </a:r>
            <a:r>
              <a:rPr lang="en-US" sz="1900" dirty="0">
                <a:latin typeface="Cambria" panose="02040503050406030204" pitchFamily="18" charset="0"/>
                <a:ea typeface="Cambria" panose="02040503050406030204" pitchFamily="18" charset="0"/>
              </a:rPr>
              <a:t> o </a:t>
            </a:r>
            <a:r>
              <a:rPr lang="en-US" sz="1900" dirty="0" err="1">
                <a:latin typeface="Cambria" panose="02040503050406030204" pitchFamily="18" charset="0"/>
                <a:ea typeface="Cambria" panose="02040503050406030204" pitchFamily="18" charset="0"/>
              </a:rPr>
              <a:t>cerere</a:t>
            </a:r>
            <a:r>
              <a:rPr lang="en-US" sz="1900" dirty="0">
                <a:latin typeface="Cambria" panose="02040503050406030204" pitchFamily="18" charset="0"/>
                <a:ea typeface="Cambria" panose="02040503050406030204" pitchFamily="18" charset="0"/>
              </a:rPr>
              <a:t> de </a:t>
            </a:r>
            <a:r>
              <a:rPr lang="en-US" sz="1900" dirty="0" err="1">
                <a:latin typeface="Cambria" panose="02040503050406030204" pitchFamily="18" charset="0"/>
                <a:ea typeface="Cambria" panose="02040503050406030204" pitchFamily="18" charset="0"/>
              </a:rPr>
              <a:t>sistem</a:t>
            </a:r>
            <a:r>
              <a:rPr lang="en-US" sz="1900" dirty="0">
                <a:latin typeface="Cambria" panose="02040503050406030204" pitchFamily="18" charset="0"/>
                <a:ea typeface="Cambria" panose="02040503050406030204" pitchFamily="18" charset="0"/>
              </a:rPr>
              <a:t> </a:t>
            </a:r>
            <a:r>
              <a:rPr lang="en-US" sz="1900" dirty="0" err="1">
                <a:latin typeface="Cambria" panose="02040503050406030204" pitchFamily="18" charset="0"/>
                <a:ea typeface="Cambria" panose="02040503050406030204" pitchFamily="18" charset="0"/>
              </a:rPr>
              <a:t>către</a:t>
            </a:r>
            <a:r>
              <a:rPr lang="en-US" sz="1900" dirty="0">
                <a:latin typeface="Cambria" panose="02040503050406030204" pitchFamily="18" charset="0"/>
                <a:ea typeface="Cambria" panose="02040503050406030204" pitchFamily="18" charset="0"/>
              </a:rPr>
              <a:t> kernel).</a:t>
            </a:r>
          </a:p>
        </p:txBody>
      </p:sp>
      <p:pic>
        <p:nvPicPr>
          <p:cNvPr id="23556" name="Picture 10"/>
          <p:cNvPicPr>
            <a:picLocks noChangeAspect="1" noChangeArrowheads="1"/>
          </p:cNvPicPr>
          <p:nvPr/>
        </p:nvPicPr>
        <p:blipFill>
          <a:blip r:embed="rId2">
            <a:extLst>
              <a:ext uri="{28A0092B-C50C-407E-A947-70E740481C1C}">
                <a14:useLocalDpi xmlns:a14="http://schemas.microsoft.com/office/drawing/2010/main" val="0"/>
              </a:ext>
            </a:extLst>
          </a:blip>
          <a:srcRect l="526" t="14200" r="777" b="14200"/>
          <a:stretch>
            <a:fillRect/>
          </a:stretch>
        </p:blipFill>
        <p:spPr bwMode="auto">
          <a:xfrm>
            <a:off x="1530696" y="3124200"/>
            <a:ext cx="6854825" cy="3140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57" name="Text Box 12"/>
          <p:cNvSpPr txBox="1">
            <a:spLocks noChangeArrowheads="1"/>
          </p:cNvSpPr>
          <p:nvPr/>
        </p:nvSpPr>
        <p:spPr bwMode="auto">
          <a:xfrm>
            <a:off x="1798857" y="6446044"/>
            <a:ext cx="5722937"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1800" b="1">
                <a:latin typeface="Cambria" pitchFamily="18" charset="0"/>
                <a:cs typeface="Times New Roman" pitchFamily="18" charset="0"/>
              </a:rPr>
              <a:t>Fig</a:t>
            </a:r>
            <a:r>
              <a:rPr lang="ro-RO" altLang="en-US" sz="1800" b="1">
                <a:latin typeface="Cambria" pitchFamily="18" charset="0"/>
                <a:cs typeface="Times New Roman" pitchFamily="18" charset="0"/>
              </a:rPr>
              <a:t>ura</a:t>
            </a:r>
            <a:r>
              <a:rPr lang="en-US" altLang="en-US" sz="1800" b="1">
                <a:latin typeface="Cambria" pitchFamily="18" charset="0"/>
                <a:cs typeface="Times New Roman" pitchFamily="18" charset="0"/>
              </a:rPr>
              <a:t> 8</a:t>
            </a:r>
            <a:r>
              <a:rPr lang="ro-RO" altLang="en-US" sz="1800" b="1">
                <a:latin typeface="Cambria" pitchFamily="18" charset="0"/>
                <a:cs typeface="Times New Roman" pitchFamily="18" charset="0"/>
              </a:rPr>
              <a:t>. Modul de “îmbinare” a acestor componente</a:t>
            </a:r>
            <a:endParaRPr lang="en-US" altLang="en-US" sz="1800" b="1">
              <a:latin typeface="Cambria" pitchFamily="18" charset="0"/>
              <a:cs typeface="Times New Roman" pitchFamily="18" charset="0"/>
            </a:endParaRPr>
          </a:p>
          <a:p>
            <a:pPr>
              <a:spcBef>
                <a:spcPct val="0"/>
              </a:spcBef>
              <a:buFontTx/>
              <a:buNone/>
            </a:pPr>
            <a:endParaRPr lang="en-US" altLang="en-US" sz="1800" b="1">
              <a:latin typeface="Cambria" pitchFamily="18" charset="0"/>
              <a:cs typeface="Times New Roman" pitchFamily="18" charset="0"/>
            </a:endParaRPr>
          </a:p>
        </p:txBody>
      </p:sp>
      <p:sp>
        <p:nvSpPr>
          <p:cNvPr id="23558" name="Text Box 16"/>
          <p:cNvSpPr txBox="1">
            <a:spLocks noChangeArrowheads="1"/>
          </p:cNvSpPr>
          <p:nvPr/>
        </p:nvSpPr>
        <p:spPr bwMode="auto">
          <a:xfrm>
            <a:off x="1682969" y="5620544"/>
            <a:ext cx="20812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en-US" sz="1400" b="1">
                <a:solidFill>
                  <a:srgbClr val="FF6600"/>
                </a:solidFill>
                <a:latin typeface="Cambria" pitchFamily="18" charset="0"/>
                <a:cs typeface="Times New Roman" pitchFamily="18" charset="0"/>
              </a:rPr>
              <a:t>Handler</a:t>
            </a:r>
            <a:r>
              <a:rPr lang="ro-RO" altLang="en-US" sz="1400" b="1">
                <a:solidFill>
                  <a:srgbClr val="FF6600"/>
                </a:solidFill>
                <a:latin typeface="Cambria" pitchFamily="18" charset="0"/>
                <a:cs typeface="Times New Roman" pitchFamily="18" charset="0"/>
              </a:rPr>
              <a:t> de întreruperi</a:t>
            </a:r>
            <a:endParaRPr lang="en-US" altLang="en-US" sz="1400" b="1">
              <a:solidFill>
                <a:srgbClr val="FF6600"/>
              </a:solidFill>
              <a:latin typeface="Cambria" pitchFamily="18" charset="0"/>
              <a:cs typeface="Times New Roman" pitchFamily="18" charset="0"/>
            </a:endParaRPr>
          </a:p>
        </p:txBody>
      </p:sp>
      <p:sp>
        <p:nvSpPr>
          <p:cNvPr id="23559" name="Text Box 18"/>
          <p:cNvSpPr txBox="1">
            <a:spLocks noChangeArrowheads="1"/>
          </p:cNvSpPr>
          <p:nvPr/>
        </p:nvSpPr>
        <p:spPr bwMode="auto">
          <a:xfrm>
            <a:off x="387569" y="3410744"/>
            <a:ext cx="1295400"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1400" b="1">
                <a:solidFill>
                  <a:srgbClr val="FF6600"/>
                </a:solidFill>
                <a:latin typeface="Cambria" pitchFamily="18" charset="0"/>
                <a:cs typeface="Times New Roman" pitchFamily="18" charset="0"/>
              </a:rPr>
              <a:t>Planificator pe termen scurt</a:t>
            </a:r>
            <a:endParaRPr lang="en-US" altLang="en-US" sz="1400" b="1">
              <a:solidFill>
                <a:srgbClr val="FF6600"/>
              </a:solidFill>
              <a:latin typeface="Cambria" pitchFamily="18" charset="0"/>
              <a:cs typeface="Times New Roman" pitchFamily="18" charset="0"/>
            </a:endParaRPr>
          </a:p>
        </p:txBody>
      </p:sp>
      <p:sp>
        <p:nvSpPr>
          <p:cNvPr id="23560" name="Rectangle 22"/>
          <p:cNvSpPr>
            <a:spLocks noChangeArrowheads="1"/>
          </p:cNvSpPr>
          <p:nvPr/>
        </p:nvSpPr>
        <p:spPr bwMode="auto">
          <a:xfrm>
            <a:off x="2709069" y="-32407"/>
            <a:ext cx="3316287"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ct val="80000"/>
              </a:lnSpc>
              <a:buFont typeface="Arial Unicode MS" pitchFamily="34" charset="-128"/>
              <a:buNone/>
            </a:pPr>
            <a:r>
              <a:rPr lang="ro-RO" altLang="en-US" sz="2800" b="1" dirty="0" err="1">
                <a:latin typeface="Cambria" pitchFamily="18" charset="0"/>
                <a:cs typeface="Times New Roman" pitchFamily="18" charset="0"/>
              </a:rPr>
              <a:t>Handler-ul</a:t>
            </a:r>
            <a:r>
              <a:rPr lang="ro-RO" altLang="en-US" sz="2800" b="1" dirty="0">
                <a:latin typeface="Cambria" pitchFamily="18" charset="0"/>
                <a:cs typeface="Times New Roman" pitchFamily="18" charset="0"/>
              </a:rPr>
              <a:t> de întreruperi</a:t>
            </a:r>
            <a:endParaRPr lang="en-US" altLang="en-US" sz="2800" dirty="0">
              <a:latin typeface="Cambria" pitchFamily="18" charset="0"/>
              <a:cs typeface="Times New Roman" pitchFamily="18" charset="0"/>
            </a:endParaRPr>
          </a:p>
        </p:txBody>
      </p:sp>
      <p:sp>
        <p:nvSpPr>
          <p:cNvPr id="23561" name="Text Box 23"/>
          <p:cNvSpPr txBox="1">
            <a:spLocks noChangeArrowheads="1"/>
          </p:cNvSpPr>
          <p:nvPr/>
        </p:nvSpPr>
        <p:spPr bwMode="auto">
          <a:xfrm>
            <a:off x="7242394" y="4919662"/>
            <a:ext cx="1295400"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1400" b="1" dirty="0">
                <a:solidFill>
                  <a:srgbClr val="FF6600"/>
                </a:solidFill>
                <a:latin typeface="Cambria" pitchFamily="18" charset="0"/>
                <a:cs typeface="Times New Roman" pitchFamily="18" charset="0"/>
              </a:rPr>
              <a:t>Planificator pe termen scurt</a:t>
            </a:r>
            <a:endParaRPr lang="en-US" altLang="en-US" sz="1400" b="1" dirty="0">
              <a:solidFill>
                <a:srgbClr val="FF6600"/>
              </a:solidFill>
              <a:latin typeface="Cambria" pitchFamily="18" charset="0"/>
              <a:cs typeface="Times New Roman" pitchFamily="18" charset="0"/>
            </a:endParaRPr>
          </a:p>
        </p:txBody>
      </p:sp>
      <p:sp>
        <p:nvSpPr>
          <p:cNvPr id="23562" name="Text Box 24"/>
          <p:cNvSpPr txBox="1">
            <a:spLocks noChangeArrowheads="1"/>
          </p:cNvSpPr>
          <p:nvPr/>
        </p:nvSpPr>
        <p:spPr bwMode="auto">
          <a:xfrm>
            <a:off x="1759169" y="4341019"/>
            <a:ext cx="1676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1400" b="1">
                <a:solidFill>
                  <a:srgbClr val="FF6600"/>
                </a:solidFill>
                <a:latin typeface="Cambria" pitchFamily="18" charset="0"/>
                <a:cs typeface="Times New Roman" pitchFamily="18" charset="0"/>
              </a:rPr>
              <a:t>Planificator pe termen mediu</a:t>
            </a:r>
            <a:endParaRPr lang="en-US" altLang="en-US" sz="1400" b="1">
              <a:solidFill>
                <a:srgbClr val="FF6600"/>
              </a:solidFill>
              <a:latin typeface="Cambria" pitchFamily="18" charset="0"/>
              <a:cs typeface="Times New Roman" pitchFamily="18" charset="0"/>
            </a:endParaRPr>
          </a:p>
        </p:txBody>
      </p:sp>
      <p:sp>
        <p:nvSpPr>
          <p:cNvPr id="23563" name="Text Box 25"/>
          <p:cNvSpPr txBox="1">
            <a:spLocks noChangeArrowheads="1"/>
          </p:cNvSpPr>
          <p:nvPr/>
        </p:nvSpPr>
        <p:spPr bwMode="auto">
          <a:xfrm>
            <a:off x="1835369" y="5026819"/>
            <a:ext cx="152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1400" b="1">
                <a:solidFill>
                  <a:srgbClr val="FF6600"/>
                </a:solidFill>
                <a:latin typeface="Cambria" pitchFamily="18" charset="0"/>
                <a:cs typeface="Times New Roman" pitchFamily="18" charset="0"/>
              </a:rPr>
              <a:t>Planificator pe termen lung</a:t>
            </a:r>
            <a:endParaRPr lang="en-US" altLang="en-US" sz="1400" b="1">
              <a:solidFill>
                <a:srgbClr val="FF6600"/>
              </a:solidFill>
              <a:latin typeface="Cambria"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788BD71-AB42-4D22-9D66-5911A8170FF0}" type="slidenum">
              <a:rPr lang="en-US" altLang="en-US" sz="1600" smtClean="0">
                <a:latin typeface="Cambria" pitchFamily="18" charset="0"/>
              </a:rPr>
              <a:pPr>
                <a:spcBef>
                  <a:spcPct val="0"/>
                </a:spcBef>
                <a:buFontTx/>
                <a:buNone/>
              </a:pPr>
              <a:t>25</a:t>
            </a:fld>
            <a:endParaRPr lang="en-US" altLang="en-US" sz="1600">
              <a:latin typeface="Cambria" pitchFamily="18" charset="0"/>
            </a:endParaRPr>
          </a:p>
        </p:txBody>
      </p:sp>
      <p:sp>
        <p:nvSpPr>
          <p:cNvPr id="25603" name="Rectangle 4"/>
          <p:cNvSpPr>
            <a:spLocks noChangeArrowheads="1"/>
          </p:cNvSpPr>
          <p:nvPr/>
        </p:nvSpPr>
        <p:spPr bwMode="auto">
          <a:xfrm>
            <a:off x="304800" y="1295400"/>
            <a:ext cx="86868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 indent="-57150">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marL="342900" indent="-342900" algn="just">
              <a:spcBef>
                <a:spcPct val="20000"/>
              </a:spcBef>
              <a:buFont typeface="Arial" panose="020B0604020202020204" pitchFamily="34" charset="0"/>
              <a:buChar char="•"/>
              <a:defRPr/>
            </a:pPr>
            <a:r>
              <a:rPr lang="ro-RO" altLang="en-US" sz="2200" dirty="0">
                <a:latin typeface="Cambria" panose="02040503050406030204" pitchFamily="18" charset="0"/>
                <a:cs typeface="Times New Roman" pitchFamily="18" charset="0"/>
              </a:rPr>
              <a:t>Un proces are mai multe etape de „viață”: se naște </a:t>
            </a:r>
            <a:r>
              <a:rPr lang="ro-RO" altLang="en-US" sz="2200" i="1" dirty="0">
                <a:latin typeface="Cambria" panose="02040503050406030204" pitchFamily="18" charset="0"/>
                <a:cs typeface="Times New Roman" pitchFamily="18" charset="0"/>
              </a:rPr>
              <a:t>(</a:t>
            </a:r>
            <a:r>
              <a:rPr lang="ro-RO" altLang="en-US" sz="2200" i="1" dirty="0" err="1">
                <a:latin typeface="Cambria" panose="02040503050406030204" pitchFamily="18" charset="0"/>
                <a:cs typeface="Times New Roman" pitchFamily="18" charset="0"/>
              </a:rPr>
              <a:t>fork</a:t>
            </a:r>
            <a:r>
              <a:rPr lang="ro-RO" altLang="en-US" sz="2200" i="1"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se dezvoltă (obține o intrare în tabela de procese) și este activ (rulează).</a:t>
            </a:r>
          </a:p>
          <a:p>
            <a:pPr marL="342900" indent="-342900" algn="just">
              <a:spcBef>
                <a:spcPct val="20000"/>
              </a:spcBef>
              <a:buFont typeface="Arial" panose="020B0604020202020204" pitchFamily="34" charset="0"/>
              <a:buChar char="•"/>
              <a:defRPr/>
            </a:pPr>
            <a:r>
              <a:rPr lang="ro-RO" altLang="en-US" sz="2200" dirty="0">
                <a:latin typeface="Cambria" panose="02040503050406030204" pitchFamily="18" charset="0"/>
                <a:cs typeface="Times New Roman" pitchFamily="18" charset="0"/>
              </a:rPr>
              <a:t>Relațiile dintre procese sunt arborescente. Orice proces poate da naștere altui proces (numit </a:t>
            </a:r>
            <a:r>
              <a:rPr lang="ro-RO" altLang="en-US" sz="2200" i="1" dirty="0">
                <a:latin typeface="Cambria" panose="02040503050406030204" pitchFamily="18" charset="0"/>
                <a:cs typeface="Times New Roman" pitchFamily="18" charset="0"/>
              </a:rPr>
              <a:t>proces copil</a:t>
            </a:r>
            <a:r>
              <a:rPr lang="ro-RO" altLang="en-US" sz="2200" dirty="0">
                <a:latin typeface="Cambria" panose="02040503050406030204" pitchFamily="18" charset="0"/>
                <a:cs typeface="Times New Roman" pitchFamily="18" charset="0"/>
              </a:rPr>
              <a:t>).</a:t>
            </a:r>
          </a:p>
          <a:p>
            <a:pPr marL="342900" indent="-342900" algn="just">
              <a:spcBef>
                <a:spcPct val="20000"/>
              </a:spcBef>
              <a:buFont typeface="Arial" panose="020B0604020202020204" pitchFamily="34" charset="0"/>
              <a:buChar char="•"/>
              <a:defRPr/>
            </a:pPr>
            <a:r>
              <a:rPr lang="ro-RO" altLang="en-US" sz="2200" dirty="0">
                <a:latin typeface="Cambria" panose="02040503050406030204" pitchFamily="18" charset="0"/>
                <a:cs typeface="Times New Roman" pitchFamily="18" charset="0"/>
              </a:rPr>
              <a:t>Există schimburi între relaţiile copil</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părinte</a:t>
            </a:r>
            <a:r>
              <a:rPr lang="en-US" altLang="en-US" sz="2200" dirty="0">
                <a:latin typeface="Cambria" panose="02040503050406030204" pitchFamily="18" charset="0"/>
                <a:cs typeface="Times New Roman" pitchFamily="18" charset="0"/>
              </a:rPr>
              <a:t>.</a:t>
            </a:r>
          </a:p>
          <a:p>
            <a:pPr marL="342900" indent="-342900" algn="just">
              <a:spcBef>
                <a:spcPct val="20000"/>
              </a:spcBef>
              <a:buFont typeface="Arial" panose="020B0604020202020204" pitchFamily="34" charset="0"/>
              <a:buChar char="•"/>
              <a:defRPr/>
            </a:pPr>
            <a:r>
              <a:rPr lang="en-US" altLang="en-US" sz="2200" dirty="0">
                <a:latin typeface="Cambria" panose="02040503050406030204" pitchFamily="18" charset="0"/>
                <a:cs typeface="Times New Roman" pitchFamily="18" charset="0"/>
              </a:rPr>
              <a:t>P</a:t>
            </a:r>
            <a:r>
              <a:rPr lang="ro-RO" altLang="en-US" sz="2200" dirty="0">
                <a:latin typeface="Cambria" panose="02040503050406030204" pitchFamily="18" charset="0"/>
                <a:cs typeface="Times New Roman" pitchFamily="18" charset="0"/>
              </a:rPr>
              <a:t>ărintele poate rula concurent cu copilul sau poate aştepta terminarea execuţiei acestuia din urmă</a:t>
            </a:r>
            <a:r>
              <a:rPr lang="en-US" altLang="en-US" sz="2200" dirty="0">
                <a:latin typeface="Cambria" panose="02040503050406030204" pitchFamily="18" charset="0"/>
                <a:cs typeface="Times New Roman" pitchFamily="18" charset="0"/>
              </a:rPr>
              <a:t>.</a:t>
            </a:r>
          </a:p>
          <a:p>
            <a:pPr marL="342900" indent="-342900" algn="just">
              <a:spcBef>
                <a:spcPct val="20000"/>
              </a:spcBef>
              <a:buFont typeface="Arial" panose="020B0604020202020204" pitchFamily="34" charset="0"/>
              <a:buChar char="•"/>
              <a:defRPr/>
            </a:pPr>
            <a:r>
              <a:rPr lang="en-US" altLang="en-US" sz="2200" dirty="0">
                <a:latin typeface="Cambria" panose="02040503050406030204" pitchFamily="18" charset="0"/>
                <a:cs typeface="Times New Roman" pitchFamily="18" charset="0"/>
              </a:rPr>
              <a:t>C</a:t>
            </a:r>
            <a:r>
              <a:rPr lang="ro-RO" altLang="en-US" sz="2200" dirty="0">
                <a:latin typeface="Cambria" panose="02040503050406030204" pitchFamily="18" charset="0"/>
                <a:cs typeface="Times New Roman" pitchFamily="18" charset="0"/>
              </a:rPr>
              <a:t>opilul poate partaja </a:t>
            </a:r>
            <a:r>
              <a:rPr lang="en-US" altLang="en-US" sz="2200" dirty="0">
                <a:latin typeface="Cambria" panose="02040503050406030204" pitchFamily="18" charset="0"/>
                <a:cs typeface="Times New Roman" pitchFamily="18" charset="0"/>
              </a:rPr>
              <a:t>(fork/join)</a:t>
            </a:r>
            <a:r>
              <a:rPr lang="ro-RO" altLang="en-US" sz="2200" dirty="0">
                <a:latin typeface="Cambria" panose="02040503050406030204" pitchFamily="18" charset="0"/>
                <a:cs typeface="Times New Roman" pitchFamily="18" charset="0"/>
              </a:rPr>
              <a:t> toate resursele părintelui sau doar o parte dintre acestea </a:t>
            </a:r>
            <a:r>
              <a:rPr lang="en-US" altLang="en-US" sz="2200" dirty="0">
                <a:latin typeface="Cambria" panose="02040503050406030204" pitchFamily="18" charset="0"/>
                <a:cs typeface="Times New Roman" pitchFamily="18" charset="0"/>
              </a:rPr>
              <a:t>(UNIX</a:t>
            </a:r>
            <a:r>
              <a:rPr lang="ro-RO" altLang="en-US" sz="2200" dirty="0">
                <a:latin typeface="Cambria" panose="02040503050406030204" pitchFamily="18" charset="0"/>
                <a:cs typeface="Times New Roman" pitchFamily="18" charset="0"/>
              </a:rPr>
              <a:t>/Linux</a:t>
            </a:r>
            <a:r>
              <a:rPr lang="en-US" altLang="en-US" sz="2200" dirty="0">
                <a:latin typeface="Cambria" panose="02040503050406030204" pitchFamily="18" charset="0"/>
                <a:cs typeface="Times New Roman" pitchFamily="18" charset="0"/>
              </a:rPr>
              <a:t>).</a:t>
            </a:r>
          </a:p>
          <a:p>
            <a:pPr marL="342900" indent="-342900" algn="just">
              <a:spcBef>
                <a:spcPct val="20000"/>
              </a:spcBef>
              <a:buFont typeface="Arial" panose="020B0604020202020204" pitchFamily="34" charset="0"/>
              <a:buChar char="•"/>
              <a:defRPr/>
            </a:pPr>
            <a:r>
              <a:rPr lang="en-US" altLang="en-US" sz="2200" dirty="0">
                <a:latin typeface="Cambria" panose="02040503050406030204" pitchFamily="18" charset="0"/>
                <a:cs typeface="Times New Roman" pitchFamily="18" charset="0"/>
              </a:rPr>
              <a:t>P</a:t>
            </a:r>
            <a:r>
              <a:rPr lang="ro-RO" altLang="en-US" sz="2200" dirty="0">
                <a:latin typeface="Cambria" panose="02040503050406030204" pitchFamily="18" charset="0"/>
                <a:cs typeface="Times New Roman" pitchFamily="18" charset="0"/>
              </a:rPr>
              <a:t>ărintele poate “omorî”</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copilul </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în momentul în care nu mai este nevoie de el sau dacă şi-a depăşit resursele alocate</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a:t>
            </a:r>
            <a:endParaRPr lang="en-US" altLang="en-US" sz="2200" dirty="0">
              <a:latin typeface="Cambria" panose="02040503050406030204" pitchFamily="18" charset="0"/>
              <a:cs typeface="Times New Roman" pitchFamily="18" charset="0"/>
            </a:endParaRPr>
          </a:p>
          <a:p>
            <a:pPr marL="342900" indent="-342900" algn="just">
              <a:spcBef>
                <a:spcPct val="20000"/>
              </a:spcBef>
              <a:buFont typeface="Arial" panose="020B0604020202020204" pitchFamily="34" charset="0"/>
              <a:buChar char="•"/>
              <a:defRPr/>
            </a:pP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Moartea</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a:t>
            </a:r>
            <a:r>
              <a:rPr lang="ro-RO" altLang="en-US" sz="2200" i="1" dirty="0">
                <a:latin typeface="Cambria" panose="02040503050406030204" pitchFamily="18" charset="0"/>
                <a:cs typeface="Times New Roman" pitchFamily="18" charset="0"/>
              </a:rPr>
              <a:t>procesului părinte</a:t>
            </a:r>
            <a:r>
              <a:rPr lang="ro-RO" altLang="en-US" sz="2200" dirty="0">
                <a:latin typeface="Cambria" panose="02040503050406030204" pitchFamily="18" charset="0"/>
                <a:cs typeface="Times New Roman" pitchFamily="18" charset="0"/>
              </a:rPr>
              <a:t> implică, de regulă, </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moartea</a:t>
            </a:r>
            <a:r>
              <a:rPr lang="en-US" altLang="en-US" sz="2200" dirty="0">
                <a:latin typeface="Cambria" panose="02040503050406030204" pitchFamily="18" charset="0"/>
                <a:cs typeface="Times New Roman" pitchFamily="18" charset="0"/>
              </a:rPr>
              <a:t>”</a:t>
            </a:r>
            <a:r>
              <a:rPr lang="ro-RO" altLang="en-US" sz="2200" dirty="0">
                <a:latin typeface="Cambria" panose="02040503050406030204" pitchFamily="18" charset="0"/>
                <a:cs typeface="Times New Roman" pitchFamily="18" charset="0"/>
              </a:rPr>
              <a:t> </a:t>
            </a:r>
            <a:r>
              <a:rPr lang="ro-RO" altLang="en-US" sz="2200" i="1" dirty="0">
                <a:latin typeface="Cambria" panose="02040503050406030204" pitchFamily="18" charset="0"/>
                <a:cs typeface="Times New Roman" pitchFamily="18" charset="0"/>
              </a:rPr>
              <a:t>procesului copil</a:t>
            </a:r>
            <a:r>
              <a:rPr lang="en-US" altLang="en-US" sz="2200" dirty="0">
                <a:latin typeface="Cambria" panose="02040503050406030204" pitchFamily="18" charset="0"/>
                <a:cs typeface="Times New Roman" pitchFamily="18" charset="0"/>
              </a:rPr>
              <a:t>.</a:t>
            </a:r>
          </a:p>
          <a:p>
            <a:pPr marL="0" indent="0" algn="just">
              <a:spcBef>
                <a:spcPct val="20000"/>
              </a:spcBef>
              <a:defRPr/>
            </a:pPr>
            <a:endParaRPr lang="en-US" altLang="en-US" sz="2200" dirty="0">
              <a:latin typeface="Cambria" panose="02040503050406030204" pitchFamily="18" charset="0"/>
              <a:cs typeface="Times New Roman" pitchFamily="18" charset="0"/>
            </a:endParaRPr>
          </a:p>
        </p:txBody>
      </p:sp>
      <p:sp>
        <p:nvSpPr>
          <p:cNvPr id="24580" name="Rectangle 12"/>
          <p:cNvSpPr>
            <a:spLocks noChangeArrowheads="1"/>
          </p:cNvSpPr>
          <p:nvPr/>
        </p:nvSpPr>
        <p:spPr bwMode="auto">
          <a:xfrm>
            <a:off x="2667000" y="3048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dirty="0" err="1">
                <a:solidFill>
                  <a:srgbClr val="FF3300"/>
                </a:solidFill>
                <a:latin typeface="Cambria" pitchFamily="18" charset="0"/>
                <a:cs typeface="Times New Roman" pitchFamily="18" charset="0"/>
              </a:rPr>
              <a:t>Relaţii</a:t>
            </a:r>
            <a:r>
              <a:rPr lang="ro-RO" altLang="en-US" sz="2800" b="1" dirty="0">
                <a:solidFill>
                  <a:srgbClr val="FF3300"/>
                </a:solidFill>
                <a:latin typeface="Cambria" pitchFamily="18" charset="0"/>
                <a:cs typeface="Times New Roman" pitchFamily="18" charset="0"/>
              </a:rPr>
              <a:t> între procese</a:t>
            </a:r>
            <a:endParaRPr lang="en-US" altLang="en-US" sz="2800" b="1" dirty="0">
              <a:solidFill>
                <a:srgbClr val="FF3300"/>
              </a:solidFill>
              <a:latin typeface="Cambria"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88473AF-6422-43D3-85A3-503BEE4B7420}" type="slidenum">
              <a:rPr lang="en-US" altLang="en-US" sz="1600" smtClean="0">
                <a:latin typeface="Cambria" pitchFamily="18" charset="0"/>
              </a:rPr>
              <a:pPr>
                <a:spcBef>
                  <a:spcPct val="0"/>
                </a:spcBef>
                <a:buFontTx/>
                <a:buNone/>
              </a:pPr>
              <a:t>26</a:t>
            </a:fld>
            <a:endParaRPr lang="en-US" altLang="en-US" sz="1600">
              <a:latin typeface="Cambria" pitchFamily="18" charset="0"/>
            </a:endParaRPr>
          </a:p>
        </p:txBody>
      </p:sp>
      <p:sp>
        <p:nvSpPr>
          <p:cNvPr id="25603" name="Rectangle 3"/>
          <p:cNvSpPr>
            <a:spLocks noChangeArrowheads="1"/>
          </p:cNvSpPr>
          <p:nvPr/>
        </p:nvSpPr>
        <p:spPr bwMode="auto">
          <a:xfrm>
            <a:off x="457200" y="609600"/>
            <a:ext cx="8305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 indent="-571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ct val="30000"/>
              </a:lnSpc>
              <a:buFont typeface="Arial Unicode MS" pitchFamily="34" charset="-128"/>
              <a:buNone/>
            </a:pPr>
            <a:endParaRPr lang="en-US" altLang="en-US" sz="2200">
              <a:latin typeface="Cambria" pitchFamily="18" charset="0"/>
              <a:cs typeface="Times New Roman" pitchFamily="18" charset="0"/>
            </a:endParaRPr>
          </a:p>
          <a:p>
            <a:pPr algn="just">
              <a:buFont typeface="Arial Unicode MS" pitchFamily="34" charset="-128"/>
              <a:buNone/>
            </a:pPr>
            <a:r>
              <a:rPr lang="ro-RO" altLang="en-US" sz="2200">
                <a:latin typeface="Cambria" pitchFamily="18" charset="0"/>
                <a:cs typeface="Times New Roman" pitchFamily="18" charset="0"/>
              </a:rPr>
              <a:t>Există două metode de bază pentru comunicarea între procese</a:t>
            </a:r>
            <a:r>
              <a:rPr lang="en-US" altLang="en-US" sz="2200">
                <a:latin typeface="Cambria" pitchFamily="18" charset="0"/>
                <a:cs typeface="Times New Roman" pitchFamily="18" charset="0"/>
              </a:rPr>
              <a:t>:</a:t>
            </a:r>
          </a:p>
          <a:p>
            <a:pPr algn="just">
              <a:buFont typeface="Arial Unicode MS" pitchFamily="34" charset="-128"/>
              <a:buNone/>
            </a:pPr>
            <a:r>
              <a:rPr lang="en-US" altLang="en-US" sz="2200">
                <a:latin typeface="Cambria" pitchFamily="18" charset="0"/>
                <a:cs typeface="Times New Roman" pitchFamily="18" charset="0"/>
              </a:rPr>
              <a:t> </a:t>
            </a:r>
            <a:r>
              <a:rPr lang="ro-RO" altLang="en-US" sz="2200" b="1">
                <a:latin typeface="Cambria" pitchFamily="18" charset="0"/>
                <a:cs typeface="Times New Roman" pitchFamily="18" charset="0"/>
              </a:rPr>
              <a:t>- Memorie partajată </a:t>
            </a:r>
            <a:r>
              <a:rPr lang="en-US" altLang="en-US" sz="2200">
                <a:latin typeface="Cambria" pitchFamily="18" charset="0"/>
                <a:cs typeface="Times New Roman" pitchFamily="18" charset="0"/>
              </a:rPr>
              <a:t>– </a:t>
            </a:r>
            <a:r>
              <a:rPr lang="ro-RO" altLang="en-US" sz="2200">
                <a:latin typeface="Cambria" pitchFamily="18" charset="0"/>
                <a:cs typeface="Times New Roman" pitchFamily="18" charset="0"/>
              </a:rPr>
              <a:t>modalitate rapidă</a:t>
            </a:r>
            <a:r>
              <a:rPr lang="en-US" altLang="en-US" sz="2200">
                <a:latin typeface="Cambria" pitchFamily="18" charset="0"/>
                <a:cs typeface="Times New Roman" pitchFamily="18" charset="0"/>
              </a:rPr>
              <a:t>/</a:t>
            </a:r>
            <a:r>
              <a:rPr lang="ro-RO" altLang="en-US" sz="2200">
                <a:latin typeface="Cambria" pitchFamily="18" charset="0"/>
                <a:cs typeface="Times New Roman" pitchFamily="18" charset="0"/>
              </a:rPr>
              <a:t>fără transfer de date</a:t>
            </a:r>
            <a:endParaRPr lang="en-US" altLang="en-US" sz="2200">
              <a:latin typeface="Cambria" pitchFamily="18" charset="0"/>
              <a:cs typeface="Times New Roman" pitchFamily="18" charset="0"/>
            </a:endParaRPr>
          </a:p>
          <a:p>
            <a:pPr algn="just">
              <a:buFont typeface="Arial Unicode MS" pitchFamily="34" charset="-128"/>
              <a:buNone/>
            </a:pPr>
            <a:r>
              <a:rPr lang="ro-RO" altLang="en-US" sz="2200" b="1">
                <a:latin typeface="Cambria" pitchFamily="18" charset="0"/>
                <a:cs typeface="Times New Roman" pitchFamily="18" charset="0"/>
              </a:rPr>
              <a:t> - Transfer de mesaje</a:t>
            </a:r>
            <a:r>
              <a:rPr lang="en-US" altLang="en-US" sz="2200">
                <a:latin typeface="Cambria" pitchFamily="18" charset="0"/>
                <a:cs typeface="Times New Roman" pitchFamily="18" charset="0"/>
              </a:rPr>
              <a:t> – </a:t>
            </a:r>
            <a:r>
              <a:rPr lang="ro-RO" altLang="en-US" sz="2200">
                <a:latin typeface="Cambria" pitchFamily="18" charset="0"/>
                <a:cs typeface="Times New Roman" pitchFamily="18" charset="0"/>
              </a:rPr>
              <a:t>modalitate </a:t>
            </a:r>
            <a:r>
              <a:rPr lang="en-US" altLang="en-US" sz="2200">
                <a:latin typeface="Cambria" pitchFamily="18" charset="0"/>
                <a:cs typeface="Times New Roman" pitchFamily="18" charset="0"/>
              </a:rPr>
              <a:t>distribu</a:t>
            </a:r>
            <a:r>
              <a:rPr lang="ro-RO" altLang="en-US" sz="2200">
                <a:latin typeface="Cambria" pitchFamily="18" charset="0"/>
                <a:cs typeface="Times New Roman" pitchFamily="18" charset="0"/>
              </a:rPr>
              <a:t>i</a:t>
            </a:r>
            <a:r>
              <a:rPr lang="en-US" altLang="en-US" sz="2200">
                <a:latin typeface="Cambria" pitchFamily="18" charset="0"/>
                <a:cs typeface="Times New Roman" pitchFamily="18" charset="0"/>
              </a:rPr>
              <a:t>t</a:t>
            </a:r>
            <a:r>
              <a:rPr lang="ro-RO" altLang="en-US" sz="2200">
                <a:latin typeface="Cambria" pitchFamily="18" charset="0"/>
                <a:cs typeface="Times New Roman" pitchFamily="18" charset="0"/>
              </a:rPr>
              <a:t>ă</a:t>
            </a:r>
            <a:r>
              <a:rPr lang="en-US" altLang="en-US" sz="2200">
                <a:latin typeface="Cambria" pitchFamily="18" charset="0"/>
                <a:cs typeface="Times New Roman" pitchFamily="18" charset="0"/>
              </a:rPr>
              <a:t>/</a:t>
            </a:r>
            <a:r>
              <a:rPr lang="ro-RO" altLang="en-US" sz="2200">
                <a:latin typeface="Cambria" pitchFamily="18" charset="0"/>
                <a:cs typeface="Times New Roman" pitchFamily="18" charset="0"/>
              </a:rPr>
              <a:t>o mai bună izolare</a:t>
            </a:r>
            <a:r>
              <a:rPr lang="en-US" altLang="en-US" sz="2200">
                <a:latin typeface="Cambria" pitchFamily="18" charset="0"/>
                <a:cs typeface="Times New Roman" pitchFamily="18" charset="0"/>
              </a:rPr>
              <a:t>.</a:t>
            </a:r>
          </a:p>
        </p:txBody>
      </p:sp>
      <p:sp>
        <p:nvSpPr>
          <p:cNvPr id="25604" name="Rectangle 4"/>
          <p:cNvSpPr>
            <a:spLocks noChangeArrowheads="1"/>
          </p:cNvSpPr>
          <p:nvPr/>
        </p:nvSpPr>
        <p:spPr bwMode="auto">
          <a:xfrm>
            <a:off x="4800600" y="2514600"/>
            <a:ext cx="41148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 indent="-571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0287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buFont typeface="Arial Unicode MS" pitchFamily="34" charset="-128"/>
              <a:buNone/>
            </a:pPr>
            <a:r>
              <a:rPr lang="ro-RO" altLang="en-US" sz="2000" b="1">
                <a:latin typeface="Cambria" pitchFamily="18" charset="0"/>
                <a:cs typeface="Times New Roman" pitchFamily="18" charset="0"/>
              </a:rPr>
              <a:t>Metode de implementare</a:t>
            </a:r>
            <a:r>
              <a:rPr lang="en-US" altLang="en-US" sz="2000" b="1">
                <a:latin typeface="Cambria" pitchFamily="18" charset="0"/>
                <a:cs typeface="Times New Roman" pitchFamily="18" charset="0"/>
              </a:rPr>
              <a:t>:</a:t>
            </a:r>
          </a:p>
          <a:p>
            <a:pPr algn="just">
              <a:buFont typeface="Arial Unicode MS" pitchFamily="34" charset="-128"/>
              <a:buNone/>
            </a:pPr>
            <a:endParaRPr lang="en-US" altLang="en-US" sz="2000">
              <a:latin typeface="Cambria" pitchFamily="18" charset="0"/>
              <a:cs typeface="Times New Roman" pitchFamily="18" charset="0"/>
            </a:endParaRPr>
          </a:p>
          <a:p>
            <a:pPr algn="just">
              <a:buFont typeface="Symbol" pitchFamily="18" charset="2"/>
              <a:buChar char="·"/>
            </a:pPr>
            <a:r>
              <a:rPr lang="ro-RO" altLang="en-US" sz="2000">
                <a:latin typeface="Cambria" pitchFamily="18" charset="0"/>
                <a:cs typeface="Times New Roman" pitchFamily="18" charset="0"/>
              </a:rPr>
              <a:t> </a:t>
            </a:r>
            <a:r>
              <a:rPr lang="en-US" altLang="en-US" sz="2000">
                <a:latin typeface="Cambria" pitchFamily="18" charset="0"/>
                <a:cs typeface="Times New Roman" pitchFamily="18" charset="0"/>
              </a:rPr>
              <a:t>Direct</a:t>
            </a:r>
            <a:r>
              <a:rPr lang="ro-RO" altLang="en-US" sz="2000">
                <a:latin typeface="Cambria" pitchFamily="18" charset="0"/>
                <a:cs typeface="Times New Roman" pitchFamily="18" charset="0"/>
              </a:rPr>
              <a:t>ă sau</a:t>
            </a:r>
            <a:r>
              <a:rPr lang="en-US" altLang="en-US" sz="2000">
                <a:latin typeface="Cambria" pitchFamily="18" charset="0"/>
                <a:cs typeface="Times New Roman" pitchFamily="18" charset="0"/>
              </a:rPr>
              <a:t> indirect</a:t>
            </a:r>
            <a:r>
              <a:rPr lang="ro-RO" altLang="en-US" sz="2000">
                <a:latin typeface="Cambria" pitchFamily="18" charset="0"/>
                <a:cs typeface="Times New Roman" pitchFamily="18" charset="0"/>
              </a:rPr>
              <a:t>ă</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către proces sau în cutia poştală</a:t>
            </a:r>
            <a:r>
              <a:rPr lang="en-US" altLang="en-US" sz="2000">
                <a:latin typeface="Cambria" pitchFamily="18" charset="0"/>
                <a:cs typeface="Times New Roman" pitchFamily="18" charset="0"/>
              </a:rPr>
              <a:t>.</a:t>
            </a:r>
          </a:p>
          <a:p>
            <a:pPr algn="just">
              <a:buFont typeface="Symbol" pitchFamily="18" charset="2"/>
              <a:buChar char="·"/>
            </a:pPr>
            <a:r>
              <a:rPr lang="ro-RO" altLang="en-US" sz="2000">
                <a:latin typeface="Cambria" pitchFamily="18" charset="0"/>
                <a:cs typeface="Times New Roman" pitchFamily="18" charset="0"/>
              </a:rPr>
              <a:t> Mecanism de buffering</a:t>
            </a:r>
            <a:endParaRPr lang="en-US" altLang="en-US" sz="2000">
              <a:latin typeface="Cambria" pitchFamily="18" charset="0"/>
              <a:cs typeface="Times New Roman" pitchFamily="18" charset="0"/>
            </a:endParaRPr>
          </a:p>
          <a:p>
            <a:pPr algn="just">
              <a:buFont typeface="Symbol" pitchFamily="18" charset="2"/>
              <a:buChar char="·"/>
            </a:pPr>
            <a:r>
              <a:rPr lang="ro-RO" altLang="en-US" sz="2000">
                <a:latin typeface="Cambria" pitchFamily="18" charset="0"/>
                <a:cs typeface="Times New Roman" pitchFamily="18" charset="0"/>
              </a:rPr>
              <a:t> Trimiterea prin copiere sau stabilirea unei referinţe</a:t>
            </a:r>
            <a:r>
              <a:rPr lang="en-US" altLang="en-US" sz="2000">
                <a:latin typeface="Cambria" pitchFamily="18" charset="0"/>
                <a:cs typeface="Times New Roman" pitchFamily="18" charset="0"/>
              </a:rPr>
              <a:t>?</a:t>
            </a:r>
          </a:p>
          <a:p>
            <a:pPr algn="just">
              <a:buFont typeface="Symbol" pitchFamily="18" charset="2"/>
              <a:buChar char="·"/>
            </a:pPr>
            <a:r>
              <a:rPr lang="ro-RO" altLang="en-US" sz="2000">
                <a:latin typeface="Cambria" pitchFamily="18" charset="0"/>
                <a:cs typeface="Times New Roman" pitchFamily="18" charset="0"/>
              </a:rPr>
              <a:t> Mesaje de dimensiune fixă sau variabilă</a:t>
            </a:r>
            <a:r>
              <a:rPr lang="en-US" altLang="en-US" sz="2000">
                <a:latin typeface="Cambria" pitchFamily="18" charset="0"/>
                <a:cs typeface="Times New Roman" pitchFamily="18" charset="0"/>
              </a:rPr>
              <a:t>?</a:t>
            </a:r>
          </a:p>
          <a:p>
            <a:pPr lvl="2" algn="just">
              <a:buFontTx/>
              <a:buNone/>
            </a:pPr>
            <a:endParaRPr lang="en-US" altLang="en-US" sz="2000">
              <a:latin typeface="Cambria" pitchFamily="18" charset="0"/>
              <a:cs typeface="Times New Roman" pitchFamily="18" charset="0"/>
            </a:endParaRPr>
          </a:p>
        </p:txBody>
      </p:sp>
      <p:sp>
        <p:nvSpPr>
          <p:cNvPr id="25605" name="Rectangle 5"/>
          <p:cNvSpPr>
            <a:spLocks noChangeArrowheads="1"/>
          </p:cNvSpPr>
          <p:nvPr/>
        </p:nvSpPr>
        <p:spPr bwMode="auto">
          <a:xfrm>
            <a:off x="304800" y="2514600"/>
            <a:ext cx="4495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 indent="-571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 typeface="Arial Unicode MS" pitchFamily="34" charset="-128"/>
              <a:buNone/>
            </a:pPr>
            <a:r>
              <a:rPr lang="ro-RO" altLang="en-US" sz="2000" b="1">
                <a:latin typeface="Cambria" pitchFamily="18" charset="0"/>
                <a:cs typeface="Times New Roman" pitchFamily="18" charset="0"/>
              </a:rPr>
              <a:t>Funcţionalităţile legăturilor de comunicaţie</a:t>
            </a:r>
            <a:r>
              <a:rPr lang="en-US" altLang="en-US" sz="2000" b="1">
                <a:latin typeface="Cambria" pitchFamily="18" charset="0"/>
                <a:cs typeface="Times New Roman" pitchFamily="18" charset="0"/>
              </a:rPr>
              <a:t>:</a:t>
            </a:r>
            <a:endParaRPr lang="en-US" altLang="en-US" sz="2000">
              <a:latin typeface="Cambria" pitchFamily="18" charset="0"/>
              <a:cs typeface="Times New Roman" pitchFamily="18" charset="0"/>
            </a:endParaRPr>
          </a:p>
          <a:p>
            <a:pPr>
              <a:lnSpc>
                <a:spcPct val="0"/>
              </a:lnSpc>
              <a:buFont typeface="Arial Unicode MS" pitchFamily="34" charset="-128"/>
              <a:buNone/>
            </a:pPr>
            <a:endParaRPr lang="en-US" altLang="en-US" sz="2000">
              <a:latin typeface="Cambria" pitchFamily="18" charset="0"/>
              <a:cs typeface="Times New Roman" pitchFamily="18" charset="0"/>
            </a:endParaRPr>
          </a:p>
          <a:p>
            <a:pPr>
              <a:buFont typeface="Symbol" pitchFamily="18" charset="2"/>
              <a:buChar char="·"/>
            </a:pPr>
            <a:r>
              <a:rPr lang="ro-RO" altLang="en-US" sz="2000">
                <a:latin typeface="Cambria" pitchFamily="18" charset="0"/>
                <a:cs typeface="Times New Roman" pitchFamily="18" charset="0"/>
              </a:rPr>
              <a:t> Modul de formare a legăturilor</a:t>
            </a:r>
            <a:endParaRPr lang="en-US" altLang="en-US" sz="2000">
              <a:latin typeface="Cambria" pitchFamily="18" charset="0"/>
              <a:cs typeface="Times New Roman" pitchFamily="18" charset="0"/>
            </a:endParaRPr>
          </a:p>
          <a:p>
            <a:pPr>
              <a:buFont typeface="Symbol" pitchFamily="18" charset="2"/>
              <a:buChar char="·"/>
            </a:pPr>
            <a:r>
              <a:rPr lang="ro-RO" altLang="en-US" sz="2000">
                <a:latin typeface="Cambria" pitchFamily="18" charset="0"/>
                <a:cs typeface="Times New Roman" pitchFamily="18" charset="0"/>
              </a:rPr>
              <a:t> Numărul de procese pentru fiecare legătură</a:t>
            </a:r>
            <a:endParaRPr lang="en-US" altLang="en-US" sz="2000">
              <a:latin typeface="Cambria" pitchFamily="18" charset="0"/>
              <a:cs typeface="Times New Roman" pitchFamily="18" charset="0"/>
            </a:endParaRPr>
          </a:p>
          <a:p>
            <a:pPr>
              <a:buFont typeface="Symbol" pitchFamily="18" charset="2"/>
              <a:buChar char="·"/>
            </a:pPr>
            <a:r>
              <a:rPr lang="ro-RO" altLang="en-US" sz="2000">
                <a:latin typeface="Cambria" pitchFamily="18" charset="0"/>
                <a:cs typeface="Times New Roman" pitchFamily="18" charset="0"/>
              </a:rPr>
              <a:t> Numărul de legături pentru fiecare pereche de procese</a:t>
            </a:r>
            <a:endParaRPr lang="en-US" altLang="en-US" sz="2000">
              <a:latin typeface="Cambria" pitchFamily="18" charset="0"/>
              <a:cs typeface="Times New Roman" pitchFamily="18" charset="0"/>
            </a:endParaRPr>
          </a:p>
          <a:p>
            <a:pPr>
              <a:buFont typeface="Symbol" pitchFamily="18" charset="2"/>
              <a:buChar char="·"/>
            </a:pPr>
            <a:r>
              <a:rPr lang="ro-RO" altLang="en-US" sz="2000">
                <a:latin typeface="Cambria" pitchFamily="18" charset="0"/>
                <a:cs typeface="Times New Roman" pitchFamily="18" charset="0"/>
              </a:rPr>
              <a:t> Capacitatea memoriei buffer - pentru ca mesajele să fie stocate într-o coadă de aşteptare</a:t>
            </a:r>
            <a:r>
              <a:rPr lang="en-US" altLang="en-US" sz="2000">
                <a:latin typeface="Cambria" pitchFamily="18" charset="0"/>
                <a:cs typeface="Times New Roman" pitchFamily="18" charset="0"/>
              </a:rPr>
              <a:t>.</a:t>
            </a:r>
          </a:p>
          <a:p>
            <a:pPr>
              <a:buFont typeface="Symbol" pitchFamily="18" charset="2"/>
              <a:buChar char="·"/>
            </a:pPr>
            <a:r>
              <a:rPr lang="ro-RO" altLang="en-US" sz="2000">
                <a:latin typeface="Cambria" pitchFamily="18" charset="0"/>
                <a:cs typeface="Times New Roman" pitchFamily="18" charset="0"/>
              </a:rPr>
              <a:t> Formatul şi dimensiunea mesajelor</a:t>
            </a:r>
            <a:endParaRPr lang="en-US" altLang="en-US" sz="2000">
              <a:latin typeface="Cambria" pitchFamily="18" charset="0"/>
              <a:cs typeface="Times New Roman" pitchFamily="18" charset="0"/>
            </a:endParaRPr>
          </a:p>
          <a:p>
            <a:pPr>
              <a:buFont typeface="Symbol" pitchFamily="18" charset="2"/>
              <a:buChar char="·"/>
            </a:pPr>
            <a:r>
              <a:rPr lang="ro-RO" altLang="en-US" sz="2000">
                <a:latin typeface="Cambria" pitchFamily="18" charset="0"/>
                <a:cs typeface="Times New Roman" pitchFamily="18" charset="0"/>
              </a:rPr>
              <a:t> </a:t>
            </a:r>
            <a:r>
              <a:rPr lang="en-US" altLang="en-US" sz="2000">
                <a:latin typeface="Cambria" pitchFamily="18" charset="0"/>
                <a:cs typeface="Times New Roman" pitchFamily="18" charset="0"/>
              </a:rPr>
              <a:t>Uni</a:t>
            </a:r>
            <a:r>
              <a:rPr lang="ro-RO" altLang="en-US" sz="2000">
                <a:latin typeface="Cambria" pitchFamily="18" charset="0"/>
                <a:cs typeface="Times New Roman" pitchFamily="18" charset="0"/>
              </a:rPr>
              <a:t> sau bi-direcţionale</a:t>
            </a:r>
            <a:endParaRPr lang="en-US" altLang="en-US" sz="2000">
              <a:latin typeface="Cambria" pitchFamily="18" charset="0"/>
              <a:cs typeface="Times New Roman" pitchFamily="18" charset="0"/>
            </a:endParaRPr>
          </a:p>
        </p:txBody>
      </p:sp>
      <p:sp>
        <p:nvSpPr>
          <p:cNvPr id="25606" name="Rectangle 10"/>
          <p:cNvSpPr>
            <a:spLocks noChangeArrowheads="1"/>
          </p:cNvSpPr>
          <p:nvPr/>
        </p:nvSpPr>
        <p:spPr bwMode="auto">
          <a:xfrm>
            <a:off x="4419600" y="145473"/>
            <a:ext cx="4495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dirty="0">
                <a:solidFill>
                  <a:srgbClr val="FF3300"/>
                </a:solidFill>
                <a:latin typeface="Cambria" pitchFamily="18" charset="0"/>
                <a:cs typeface="Times New Roman" pitchFamily="18" charset="0"/>
              </a:rPr>
              <a:t>Comunicaţia între procese</a:t>
            </a:r>
            <a:endParaRPr lang="en-US" altLang="en-US" sz="2800" b="1" dirty="0">
              <a:solidFill>
                <a:srgbClr val="FF3300"/>
              </a:solidFill>
              <a:latin typeface="Cambria"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54F062B5-C17A-4263-873F-E423B8560BC2}" type="slidenum">
              <a:rPr lang="en-US" altLang="en-US">
                <a:latin typeface="Cambria" panose="02040503050406030204" pitchFamily="18" charset="0"/>
              </a:rPr>
              <a:pPr/>
              <a:t>27</a:t>
            </a:fld>
            <a:endParaRPr lang="en-US" altLang="en-US">
              <a:latin typeface="Cambria" panose="02040503050406030204" pitchFamily="18" charset="0"/>
            </a:endParaRPr>
          </a:p>
        </p:txBody>
      </p:sp>
      <p:sp>
        <p:nvSpPr>
          <p:cNvPr id="28675" name="Rectangle 4"/>
          <p:cNvSpPr>
            <a:spLocks noChangeArrowheads="1"/>
          </p:cNvSpPr>
          <p:nvPr/>
        </p:nvSpPr>
        <p:spPr bwMode="auto">
          <a:xfrm>
            <a:off x="304800" y="829887"/>
            <a:ext cx="8686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7150" indent="-57150">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just">
              <a:lnSpc>
                <a:spcPct val="60000"/>
              </a:lnSpc>
              <a:spcBef>
                <a:spcPct val="20000"/>
              </a:spcBef>
              <a:buFont typeface="Arial Unicode MS" pitchFamily="34" charset="-128"/>
              <a:buNone/>
            </a:pPr>
            <a:endParaRPr lang="en-US" altLang="en-US" sz="2100" dirty="0">
              <a:latin typeface="Cambria" panose="02040503050406030204" pitchFamily="18" charset="0"/>
              <a:cs typeface="Times New Roman" pitchFamily="18" charset="0"/>
            </a:endParaRPr>
          </a:p>
          <a:p>
            <a:pPr algn="just">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Î</a:t>
            </a:r>
            <a:r>
              <a:rPr lang="en-US" altLang="en-US" sz="2100" dirty="0">
                <a:latin typeface="Cambria" panose="02040503050406030204" pitchFamily="18" charset="0"/>
                <a:cs typeface="Times New Roman" pitchFamily="18" charset="0"/>
              </a:rPr>
              <a:t>n </a:t>
            </a:r>
            <a:r>
              <a:rPr lang="en-US" altLang="en-US" sz="2100" dirty="0" err="1">
                <a:latin typeface="Cambria" panose="02040503050406030204" pitchFamily="18" charset="0"/>
                <a:cs typeface="Times New Roman" pitchFamily="18" charset="0"/>
              </a:rPr>
              <a:t>acest</a:t>
            </a:r>
            <a:r>
              <a:rPr lang="en-US"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caz</a:t>
            </a:r>
            <a:r>
              <a:rPr lang="en-US" altLang="en-US" sz="2100" dirty="0">
                <a:latin typeface="Cambria" panose="02040503050406030204" pitchFamily="18" charset="0"/>
                <a:cs typeface="Times New Roman" pitchFamily="18" charset="0"/>
              </a:rPr>
              <a:t> se </a:t>
            </a:r>
            <a:r>
              <a:rPr lang="en-US" altLang="en-US" sz="2100" dirty="0" err="1">
                <a:latin typeface="Cambria" panose="02040503050406030204" pitchFamily="18" charset="0"/>
                <a:cs typeface="Times New Roman" pitchFamily="18" charset="0"/>
              </a:rPr>
              <a:t>cunosc</a:t>
            </a:r>
            <a:r>
              <a:rPr lang="en-US" altLang="en-US" sz="2100" dirty="0">
                <a:latin typeface="Cambria" panose="02040503050406030204" pitchFamily="18" charset="0"/>
                <a:cs typeface="Times New Roman" pitchFamily="18" charset="0"/>
              </a:rPr>
              <a:t> </a:t>
            </a:r>
            <a:r>
              <a:rPr lang="ro-RO" altLang="en-US" sz="2100" i="1" dirty="0">
                <a:latin typeface="Cambria" panose="02040503050406030204" pitchFamily="18" charset="0"/>
                <a:cs typeface="Times New Roman" pitchFamily="18" charset="0"/>
              </a:rPr>
              <a:t>transmițătorul</a:t>
            </a:r>
            <a:r>
              <a:rPr lang="ro-RO" altLang="en-US" sz="2100" dirty="0">
                <a:latin typeface="Cambria" panose="02040503050406030204" pitchFamily="18" charset="0"/>
                <a:cs typeface="Times New Roman" pitchFamily="18" charset="0"/>
              </a:rPr>
              <a:t> și </a:t>
            </a:r>
            <a:r>
              <a:rPr lang="ro-RO" altLang="en-US" sz="2100" i="1" dirty="0">
                <a:latin typeface="Cambria" panose="02040503050406030204" pitchFamily="18" charset="0"/>
                <a:cs typeface="Times New Roman" pitchFamily="18" charset="0"/>
              </a:rPr>
              <a:t>receptorul</a:t>
            </a:r>
            <a:r>
              <a:rPr lang="ro-RO" altLang="en-US" sz="2100" dirty="0">
                <a:latin typeface="Cambria" panose="02040503050406030204" pitchFamily="18" charset="0"/>
                <a:cs typeface="Times New Roman" pitchFamily="18" charset="0"/>
              </a:rPr>
              <a:t>. Procedura de comunicație este următoarea</a:t>
            </a:r>
            <a:r>
              <a:rPr lang="en-US" altLang="en-US" sz="2100" dirty="0">
                <a:latin typeface="Cambria" panose="02040503050406030204" pitchFamily="18" charset="0"/>
                <a:cs typeface="Times New Roman" pitchFamily="18" charset="0"/>
              </a:rPr>
              <a:t>:</a:t>
            </a:r>
          </a:p>
          <a:p>
            <a:pPr algn="just">
              <a:spcBef>
                <a:spcPct val="20000"/>
              </a:spcBef>
              <a:buFont typeface="Arial Unicode MS" pitchFamily="34" charset="-128"/>
              <a:buNone/>
            </a:pPr>
            <a:endParaRPr lang="en-US" altLang="en-US" sz="2100" dirty="0">
              <a:latin typeface="Cambria" panose="02040503050406030204" pitchFamily="18" charset="0"/>
              <a:cs typeface="Times New Roman" pitchFamily="18" charset="0"/>
            </a:endParaRPr>
          </a:p>
          <a:p>
            <a:pPr algn="just">
              <a:lnSpc>
                <a:spcPct val="6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send</a:t>
            </a:r>
            <a:r>
              <a:rPr lang="en-US"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Process_P</a:t>
            </a:r>
            <a:r>
              <a:rPr lang="en-US" altLang="en-US" sz="2100" dirty="0">
                <a:latin typeface="Cambria" panose="02040503050406030204" pitchFamily="18" charset="0"/>
                <a:cs typeface="Times New Roman" pitchFamily="18" charset="0"/>
              </a:rPr>
              <a:t>, message) ;</a:t>
            </a:r>
          </a:p>
          <a:p>
            <a:pPr algn="just">
              <a:lnSpc>
                <a:spcPct val="60000"/>
              </a:lnSpc>
              <a:spcBef>
                <a:spcPct val="20000"/>
              </a:spcBef>
              <a:buFont typeface="Arial Unicode MS" pitchFamily="34" charset="-128"/>
              <a:buNone/>
            </a:pPr>
            <a:endParaRPr lang="en-US" altLang="en-US" sz="2100" dirty="0">
              <a:latin typeface="Cambria" panose="02040503050406030204" pitchFamily="18" charset="0"/>
              <a:cs typeface="Times New Roman" pitchFamily="18" charset="0"/>
            </a:endParaRPr>
          </a:p>
          <a:p>
            <a:pPr algn="just">
              <a:lnSpc>
                <a:spcPct val="6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receive</a:t>
            </a:r>
            <a:r>
              <a:rPr lang="en-US"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Process_Q</a:t>
            </a:r>
            <a:r>
              <a:rPr lang="en-US" altLang="en-US" sz="2100" dirty="0">
                <a:latin typeface="Cambria" panose="02040503050406030204" pitchFamily="18" charset="0"/>
                <a:cs typeface="Times New Roman" pitchFamily="18" charset="0"/>
              </a:rPr>
              <a:t> , message);</a:t>
            </a:r>
          </a:p>
          <a:p>
            <a:pPr algn="just">
              <a:lnSpc>
                <a:spcPct val="60000"/>
              </a:lnSpc>
              <a:spcBef>
                <a:spcPct val="20000"/>
              </a:spcBef>
              <a:buFont typeface="Arial Unicode MS" pitchFamily="34" charset="-128"/>
              <a:buNone/>
            </a:pPr>
            <a:endParaRPr lang="en-US" altLang="en-US" sz="2100" dirty="0">
              <a:latin typeface="Cambria" panose="02040503050406030204" pitchFamily="18" charset="0"/>
              <a:cs typeface="Times New Roman" pitchFamily="18" charset="0"/>
            </a:endParaRPr>
          </a:p>
          <a:p>
            <a:pPr algn="just">
              <a:lnSpc>
                <a:spcPct val="6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receive</a:t>
            </a:r>
            <a:r>
              <a:rPr lang="en-US" altLang="en-US" sz="2100" dirty="0">
                <a:latin typeface="Cambria" panose="02040503050406030204" pitchFamily="18" charset="0"/>
                <a:cs typeface="Times New Roman" pitchFamily="18" charset="0"/>
              </a:rPr>
              <a:t> (id, message)           &lt;-- </a:t>
            </a:r>
            <a:r>
              <a:rPr lang="ro-RO" altLang="en-US" sz="2100" dirty="0">
                <a:latin typeface="Cambria" panose="02040503050406030204" pitchFamily="18" charset="0"/>
                <a:cs typeface="Times New Roman" pitchFamily="18" charset="0"/>
              </a:rPr>
              <a:t>din partea oricărui transmițător</a:t>
            </a:r>
            <a:endParaRPr lang="en-US" altLang="en-US" sz="2100" dirty="0">
              <a:latin typeface="Cambria" panose="02040503050406030204" pitchFamily="18" charset="0"/>
              <a:cs typeface="Times New Roman" pitchFamily="18" charset="0"/>
            </a:endParaRPr>
          </a:p>
          <a:p>
            <a:pPr algn="just">
              <a:lnSpc>
                <a:spcPct val="60000"/>
              </a:lnSpc>
              <a:spcBef>
                <a:spcPct val="20000"/>
              </a:spcBef>
              <a:buFont typeface="Arial Unicode MS" pitchFamily="34" charset="-128"/>
              <a:buNone/>
            </a:pPr>
            <a:endParaRPr lang="en-US" altLang="en-US" sz="2100" dirty="0">
              <a:latin typeface="Cambria" panose="02040503050406030204" pitchFamily="18" charset="0"/>
              <a:cs typeface="Times New Roman" pitchFamily="18" charset="0"/>
            </a:endParaRPr>
          </a:p>
          <a:p>
            <a:pPr algn="just">
              <a:spcBef>
                <a:spcPct val="20000"/>
              </a:spcBef>
              <a:buFont typeface="Arial Unicode MS" pitchFamily="34" charset="-128"/>
              <a:buNone/>
            </a:pPr>
            <a:r>
              <a:rPr lang="ro-RO" altLang="en-US" sz="2100" dirty="0">
                <a:latin typeface="Cambria" panose="02040503050406030204" pitchFamily="18" charset="0"/>
                <a:cs typeface="Times New Roman" pitchFamily="18" charset="0"/>
              </a:rPr>
              <a:t>Mecanismul standard utilizat în acest caz este cel denumit </a:t>
            </a:r>
            <a:r>
              <a:rPr lang="en-US" altLang="en-US" sz="2100" b="1" dirty="0" err="1">
                <a:latin typeface="Cambria" panose="02040503050406030204" pitchFamily="18" charset="0"/>
                <a:cs typeface="Times New Roman" pitchFamily="18" charset="0"/>
              </a:rPr>
              <a:t>Produ</a:t>
            </a:r>
            <a:r>
              <a:rPr lang="ro-RO" altLang="en-US" sz="2100" b="1" dirty="0">
                <a:latin typeface="Cambria" panose="02040503050406030204" pitchFamily="18" charset="0"/>
                <a:cs typeface="Times New Roman" pitchFamily="18" charset="0"/>
              </a:rPr>
              <a:t>cător</a:t>
            </a:r>
            <a:r>
              <a:rPr lang="en-US" altLang="en-US" sz="2100" b="1" dirty="0">
                <a:latin typeface="Cambria" panose="02040503050406030204" pitchFamily="18" charset="0"/>
                <a:cs typeface="Times New Roman" pitchFamily="18" charset="0"/>
              </a:rPr>
              <a:t>/</a:t>
            </a:r>
            <a:r>
              <a:rPr lang="en-US" altLang="en-US" sz="2100" b="1" dirty="0" err="1">
                <a:latin typeface="Cambria" panose="02040503050406030204" pitchFamily="18" charset="0"/>
                <a:cs typeface="Times New Roman" pitchFamily="18" charset="0"/>
              </a:rPr>
              <a:t>Consum</a:t>
            </a:r>
            <a:r>
              <a:rPr lang="ro-RO" altLang="en-US" sz="2100" b="1" dirty="0">
                <a:latin typeface="Cambria" panose="02040503050406030204" pitchFamily="18" charset="0"/>
                <a:cs typeface="Times New Roman" pitchFamily="18" charset="0"/>
              </a:rPr>
              <a:t>ator</a:t>
            </a:r>
            <a:r>
              <a:rPr lang="ro-RO" altLang="en-US" sz="2100" dirty="0">
                <a:latin typeface="Cambria" panose="02040503050406030204" pitchFamily="18" charset="0"/>
                <a:cs typeface="Times New Roman" pitchFamily="18" charset="0"/>
              </a:rPr>
              <a:t> (un proces produce elemente ce sunt trimise către un consumator pentru a fi utilizate)</a:t>
            </a:r>
            <a:r>
              <a:rPr lang="en-US" altLang="en-US" sz="2100" dirty="0">
                <a:latin typeface="Cambria" panose="02040503050406030204" pitchFamily="18" charset="0"/>
                <a:cs typeface="Times New Roman" pitchFamily="18" charset="0"/>
              </a:rPr>
              <a:t>. C</a:t>
            </a:r>
            <a:r>
              <a:rPr lang="ro-RO" altLang="en-US" sz="2100" dirty="0">
                <a:latin typeface="Cambria" panose="02040503050406030204" pitchFamily="18" charset="0"/>
                <a:cs typeface="Times New Roman" pitchFamily="18" charset="0"/>
              </a:rPr>
              <a:t>aracteristici</a:t>
            </a: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două mesaje implicate, bidirecțional.</a:t>
            </a:r>
            <a:r>
              <a:rPr lang="en-US" altLang="en-US" sz="2100" dirty="0">
                <a:latin typeface="Cambria" panose="02040503050406030204" pitchFamily="18" charset="0"/>
                <a:cs typeface="Times New Roman" pitchFamily="18" charset="0"/>
              </a:rPr>
              <a:t> </a:t>
            </a:r>
          </a:p>
          <a:p>
            <a:pPr algn="just">
              <a:lnSpc>
                <a:spcPct val="9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repeat</a:t>
            </a: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repeat</a:t>
            </a:r>
          </a:p>
          <a:p>
            <a:pPr algn="just">
              <a:lnSpc>
                <a:spcPct val="9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produc</a:t>
            </a:r>
            <a:r>
              <a:rPr lang="ro-RO" altLang="en-US" sz="2100" dirty="0">
                <a:latin typeface="Cambria" panose="02040503050406030204" pitchFamily="18" charset="0"/>
                <a:cs typeface="Times New Roman" pitchFamily="18" charset="0"/>
              </a:rPr>
              <a:t>e</a:t>
            </a: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element</a:t>
            </a: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	</a:t>
            </a: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receptioneaza</a:t>
            </a:r>
            <a:r>
              <a:rPr lang="en-US" altLang="en-US" sz="2100" dirty="0">
                <a:latin typeface="Cambria" panose="02040503050406030204" pitchFamily="18" charset="0"/>
                <a:cs typeface="Times New Roman" pitchFamily="18" charset="0"/>
              </a:rPr>
              <a:t>(</a:t>
            </a:r>
            <a:r>
              <a:rPr lang="en-US" altLang="en-US" sz="2100" dirty="0" err="1">
                <a:latin typeface="Cambria" panose="02040503050406030204" pitchFamily="18" charset="0"/>
                <a:cs typeface="Times New Roman" pitchFamily="18" charset="0"/>
              </a:rPr>
              <a:t>produc</a:t>
            </a:r>
            <a:r>
              <a:rPr lang="ro-RO" altLang="en-US" sz="2100" dirty="0">
                <a:latin typeface="Cambria" panose="02040503050406030204" pitchFamily="18" charset="0"/>
                <a:cs typeface="Times New Roman" pitchFamily="18" charset="0"/>
              </a:rPr>
              <a:t>ator</a:t>
            </a:r>
            <a:r>
              <a:rPr lang="en-US"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nextp</a:t>
            </a:r>
            <a:r>
              <a:rPr lang="en-US" altLang="en-US" sz="2100" dirty="0">
                <a:latin typeface="Cambria" panose="02040503050406030204" pitchFamily="18" charset="0"/>
                <a:cs typeface="Times New Roman" pitchFamily="18" charset="0"/>
              </a:rPr>
              <a:t>)</a:t>
            </a:r>
          </a:p>
          <a:p>
            <a:pPr algn="just">
              <a:lnSpc>
                <a:spcPct val="9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ro-RO" altLang="en-US" sz="2100" dirty="0">
                <a:latin typeface="Cambria" panose="02040503050406030204" pitchFamily="18" charset="0"/>
                <a:cs typeface="Times New Roman" pitchFamily="18" charset="0"/>
              </a:rPr>
              <a:t>    trimite</a:t>
            </a:r>
            <a:r>
              <a:rPr lang="en-US" altLang="en-US" sz="2100" dirty="0">
                <a:latin typeface="Cambria" panose="02040503050406030204" pitchFamily="18" charset="0"/>
                <a:cs typeface="Times New Roman" pitchFamily="18" charset="0"/>
              </a:rPr>
              <a:t> (cons</a:t>
            </a:r>
            <a:r>
              <a:rPr lang="ro-RO" altLang="en-US" sz="2100" dirty="0">
                <a:latin typeface="Cambria" panose="02040503050406030204" pitchFamily="18" charset="0"/>
                <a:cs typeface="Times New Roman" pitchFamily="18" charset="0"/>
              </a:rPr>
              <a:t>umator</a:t>
            </a:r>
            <a:r>
              <a:rPr lang="en-US" altLang="en-US" sz="2100" dirty="0">
                <a:latin typeface="Cambria" panose="02040503050406030204" pitchFamily="18" charset="0"/>
                <a:cs typeface="Times New Roman" pitchFamily="18" charset="0"/>
              </a:rPr>
              <a:t>,  </a:t>
            </a:r>
            <a:r>
              <a:rPr lang="en-US" altLang="en-US" sz="2100" dirty="0" err="1">
                <a:latin typeface="Cambria" panose="02040503050406030204" pitchFamily="18" charset="0"/>
                <a:cs typeface="Times New Roman" pitchFamily="18" charset="0"/>
              </a:rPr>
              <a:t>nextp</a:t>
            </a:r>
            <a:r>
              <a:rPr lang="en-US" altLang="en-US" sz="2100" dirty="0">
                <a:latin typeface="Cambria" panose="02040503050406030204" pitchFamily="18" charset="0"/>
                <a:cs typeface="Times New Roman" pitchFamily="18" charset="0"/>
              </a:rPr>
              <a:t>) 	  cons</a:t>
            </a:r>
            <a:r>
              <a:rPr lang="ro-RO" altLang="en-US" sz="2100" dirty="0">
                <a:latin typeface="Cambria" panose="02040503050406030204" pitchFamily="18" charset="0"/>
                <a:cs typeface="Times New Roman" pitchFamily="18" charset="0"/>
              </a:rPr>
              <a:t>uma</a:t>
            </a:r>
            <a:r>
              <a:rPr lang="en-US" altLang="en-US" sz="2100" dirty="0">
                <a:latin typeface="Cambria" panose="02040503050406030204" pitchFamily="18" charset="0"/>
                <a:cs typeface="Times New Roman" pitchFamily="18" charset="0"/>
              </a:rPr>
              <a:t> e</a:t>
            </a:r>
            <a:r>
              <a:rPr lang="ro-RO" altLang="en-US" sz="2100" dirty="0">
                <a:latin typeface="Cambria" panose="02040503050406030204" pitchFamily="18" charset="0"/>
                <a:cs typeface="Times New Roman" pitchFamily="18" charset="0"/>
              </a:rPr>
              <a:t>le</a:t>
            </a:r>
            <a:r>
              <a:rPr lang="en-US" altLang="en-US" sz="2100" dirty="0">
                <a:latin typeface="Cambria" panose="02040503050406030204" pitchFamily="18" charset="0"/>
                <a:cs typeface="Times New Roman" pitchFamily="18" charset="0"/>
              </a:rPr>
              <a:t>m</a:t>
            </a:r>
            <a:r>
              <a:rPr lang="ro-RO" altLang="en-US" sz="2100" dirty="0">
                <a:latin typeface="Cambria" panose="02040503050406030204" pitchFamily="18" charset="0"/>
                <a:cs typeface="Times New Roman" pitchFamily="18" charset="0"/>
              </a:rPr>
              <a:t>ent</a:t>
            </a:r>
            <a:endParaRPr lang="en-US" altLang="en-US" sz="2100" dirty="0">
              <a:latin typeface="Cambria" panose="02040503050406030204" pitchFamily="18" charset="0"/>
              <a:cs typeface="Times New Roman" pitchFamily="18" charset="0"/>
            </a:endParaRPr>
          </a:p>
          <a:p>
            <a:pPr algn="just">
              <a:lnSpc>
                <a:spcPct val="90000"/>
              </a:lnSpc>
              <a:spcBef>
                <a:spcPct val="20000"/>
              </a:spcBef>
              <a:buFont typeface="Arial Unicode MS" pitchFamily="34" charset="-128"/>
              <a:buNone/>
            </a:pP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until false   </a:t>
            </a:r>
            <a:r>
              <a:rPr lang="en-US" altLang="en-US" sz="2100" dirty="0">
                <a:latin typeface="Cambria" panose="02040503050406030204" pitchFamily="18" charset="0"/>
                <a:cs typeface="Times New Roman" pitchFamily="18" charset="0"/>
              </a:rPr>
              <a:t>			</a:t>
            </a:r>
            <a:r>
              <a:rPr lang="en-US" altLang="en-US" sz="2100" b="1" dirty="0">
                <a:latin typeface="Cambria" panose="02040503050406030204" pitchFamily="18" charset="0"/>
                <a:cs typeface="Times New Roman" pitchFamily="18" charset="0"/>
              </a:rPr>
              <a:t>until false</a:t>
            </a:r>
          </a:p>
        </p:txBody>
      </p:sp>
      <p:sp>
        <p:nvSpPr>
          <p:cNvPr id="28676" name="Rectangle 10"/>
          <p:cNvSpPr>
            <a:spLocks noChangeArrowheads="1"/>
          </p:cNvSpPr>
          <p:nvPr/>
        </p:nvSpPr>
        <p:spPr bwMode="auto">
          <a:xfrm>
            <a:off x="4648200" y="1524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r>
              <a:rPr lang="en-US" altLang="en-US" sz="2800" b="1" dirty="0" err="1">
                <a:solidFill>
                  <a:srgbClr val="FF3300"/>
                </a:solidFill>
                <a:latin typeface="Cambria" panose="02040503050406030204" pitchFamily="18" charset="0"/>
                <a:cs typeface="Times New Roman" pitchFamily="18" charset="0"/>
              </a:rPr>
              <a:t>Comunica</a:t>
            </a:r>
            <a:r>
              <a:rPr lang="ro-RO" altLang="en-US" sz="2800" b="1" dirty="0">
                <a:solidFill>
                  <a:srgbClr val="FF3300"/>
                </a:solidFill>
                <a:latin typeface="Cambria" panose="02040503050406030204" pitchFamily="18" charset="0"/>
                <a:cs typeface="Times New Roman" pitchFamily="18" charset="0"/>
              </a:rPr>
              <a:t>ția</a:t>
            </a:r>
            <a:r>
              <a:rPr lang="en-US" altLang="en-US" sz="2800" b="1" dirty="0">
                <a:solidFill>
                  <a:srgbClr val="FF3300"/>
                </a:solidFill>
                <a:latin typeface="Cambria" panose="02040503050406030204" pitchFamily="18" charset="0"/>
                <a:cs typeface="Times New Roman" pitchFamily="18" charset="0"/>
              </a:rPr>
              <a:t> direct</a:t>
            </a:r>
            <a:r>
              <a:rPr lang="ro-RO" altLang="en-US" sz="2800" b="1" dirty="0">
                <a:solidFill>
                  <a:srgbClr val="FF3300"/>
                </a:solidFill>
                <a:latin typeface="Cambria" panose="02040503050406030204" pitchFamily="18" charset="0"/>
                <a:cs typeface="Times New Roman" pitchFamily="18" charset="0"/>
              </a:rPr>
              <a:t>ă</a:t>
            </a:r>
            <a:endParaRPr lang="en-US" altLang="en-US" sz="2800" b="1" dirty="0">
              <a:solidFill>
                <a:srgbClr val="FF3300"/>
              </a:solidFill>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575113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3281FEA3-53A5-4C5B-97E7-3AA226AE1EC8}" type="slidenum">
              <a:rPr lang="en-US" altLang="en-US"/>
              <a:pPr/>
              <a:t>28</a:t>
            </a:fld>
            <a:endParaRPr lang="en-US" altLang="en-US"/>
          </a:p>
        </p:txBody>
      </p:sp>
      <p:sp>
        <p:nvSpPr>
          <p:cNvPr id="30723" name="Rectangle 4"/>
          <p:cNvSpPr>
            <a:spLocks noChangeArrowheads="1"/>
          </p:cNvSpPr>
          <p:nvPr/>
        </p:nvSpPr>
        <p:spPr bwMode="auto">
          <a:xfrm>
            <a:off x="228600" y="1066800"/>
            <a:ext cx="85344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176213" indent="-176213">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just">
              <a:spcBef>
                <a:spcPct val="20000"/>
              </a:spcBef>
              <a:buFont typeface="Arial Unicode MS" pitchFamily="34" charset="-128"/>
              <a:buNone/>
            </a:pPr>
            <a:endParaRPr lang="en-US" altLang="en-US" sz="2100" dirty="0">
              <a:latin typeface="Cambria" pitchFamily="18" charset="0"/>
              <a:cs typeface="Times New Roman" pitchFamily="18" charset="0"/>
            </a:endParaRPr>
          </a:p>
          <a:p>
            <a:pPr algn="just">
              <a:spcBef>
                <a:spcPct val="20000"/>
              </a:spcBef>
              <a:buFont typeface="Symbol" pitchFamily="18" charset="2"/>
              <a:buChar char="·"/>
            </a:pPr>
            <a:r>
              <a:rPr lang="ro-RO" altLang="en-US" sz="2100" dirty="0">
                <a:latin typeface="Cambria" pitchFamily="18" charset="0"/>
                <a:cs typeface="Times New Roman" pitchFamily="18" charset="0"/>
              </a:rPr>
              <a:t>Procesele comunică printr-o căsuță poștală (m</a:t>
            </a:r>
            <a:r>
              <a:rPr lang="en-US" altLang="en-US" sz="2100" dirty="0" err="1">
                <a:latin typeface="Cambria" pitchFamily="18" charset="0"/>
                <a:cs typeface="Times New Roman" pitchFamily="18" charset="0"/>
              </a:rPr>
              <a:t>ailbox</a:t>
            </a:r>
            <a:r>
              <a:rPr lang="ro-RO" altLang="en-US" sz="2100" dirty="0">
                <a:latin typeface="Cambria" pitchFamily="18" charset="0"/>
                <a:cs typeface="Times New Roman" pitchFamily="18" charset="0"/>
              </a:rPr>
              <a:t>)</a:t>
            </a:r>
            <a:r>
              <a:rPr lang="en-US" altLang="en-US" sz="2100" dirty="0">
                <a:latin typeface="Cambria" pitchFamily="18" charset="0"/>
                <a:cs typeface="Times New Roman" pitchFamily="18" charset="0"/>
              </a:rPr>
              <a:t>. </a:t>
            </a:r>
            <a:r>
              <a:rPr lang="ro-RO" altLang="en-US" sz="2100" dirty="0">
                <a:latin typeface="Cambria" pitchFamily="18" charset="0"/>
                <a:cs typeface="Times New Roman" pitchFamily="18" charset="0"/>
              </a:rPr>
              <a:t>Procedura arată astfel</a:t>
            </a:r>
            <a:r>
              <a:rPr lang="en-US" altLang="en-US" sz="2100" dirty="0">
                <a:latin typeface="Cambria" pitchFamily="18" charset="0"/>
                <a:cs typeface="Times New Roman" pitchFamily="18" charset="0"/>
              </a:rPr>
              <a:t>:</a:t>
            </a:r>
          </a:p>
          <a:p>
            <a:pPr algn="just">
              <a:spcBef>
                <a:spcPct val="20000"/>
              </a:spcBef>
              <a:buFont typeface="Arial Unicode MS" pitchFamily="34" charset="-128"/>
              <a:buNone/>
            </a:pPr>
            <a:r>
              <a:rPr lang="en-US" altLang="en-US" sz="2100" dirty="0">
                <a:latin typeface="Cambria" pitchFamily="18" charset="0"/>
                <a:cs typeface="Times New Roman" pitchFamily="18" charset="0"/>
              </a:rPr>
              <a:t>     </a:t>
            </a:r>
            <a:r>
              <a:rPr lang="en-US" altLang="en-US" sz="2100" b="1" dirty="0">
                <a:latin typeface="Cambria" pitchFamily="18" charset="0"/>
                <a:cs typeface="Times New Roman" pitchFamily="18" charset="0"/>
              </a:rPr>
              <a:t>open</a:t>
            </a:r>
            <a:r>
              <a:rPr lang="en-US" altLang="en-US" sz="2100" dirty="0">
                <a:latin typeface="Cambria" pitchFamily="18" charset="0"/>
                <a:cs typeface="Times New Roman" pitchFamily="18" charset="0"/>
              </a:rPr>
              <a:t>(</a:t>
            </a:r>
            <a:r>
              <a:rPr lang="en-US" altLang="en-US" sz="2100" dirty="0" err="1">
                <a:latin typeface="Cambria" pitchFamily="18" charset="0"/>
                <a:cs typeface="Times New Roman" pitchFamily="18" charset="0"/>
              </a:rPr>
              <a:t>mailbox_name</a:t>
            </a:r>
            <a:r>
              <a:rPr lang="en-US" altLang="en-US" sz="2100" dirty="0">
                <a:latin typeface="Cambria" pitchFamily="18" charset="0"/>
                <a:cs typeface="Times New Roman" pitchFamily="18" charset="0"/>
              </a:rPr>
              <a:t>);</a:t>
            </a:r>
          </a:p>
          <a:p>
            <a:pPr algn="just">
              <a:spcBef>
                <a:spcPct val="20000"/>
              </a:spcBef>
              <a:buFont typeface="Arial Unicode MS" pitchFamily="34" charset="-128"/>
              <a:buNone/>
            </a:pPr>
            <a:r>
              <a:rPr lang="en-US" altLang="en-US" sz="2100" dirty="0">
                <a:latin typeface="Cambria" pitchFamily="18" charset="0"/>
                <a:cs typeface="Times New Roman" pitchFamily="18" charset="0"/>
              </a:rPr>
              <a:t>     </a:t>
            </a:r>
            <a:r>
              <a:rPr lang="en-US" altLang="en-US" sz="2100" b="1" dirty="0">
                <a:latin typeface="Cambria" pitchFamily="18" charset="0"/>
                <a:cs typeface="Times New Roman" pitchFamily="18" charset="0"/>
              </a:rPr>
              <a:t>send</a:t>
            </a:r>
            <a:r>
              <a:rPr lang="en-US" altLang="en-US" sz="2100" dirty="0">
                <a:latin typeface="Cambria" pitchFamily="18" charset="0"/>
                <a:cs typeface="Times New Roman" pitchFamily="18" charset="0"/>
              </a:rPr>
              <a:t> (</a:t>
            </a:r>
            <a:r>
              <a:rPr lang="en-US" altLang="en-US" sz="2100" dirty="0" err="1">
                <a:latin typeface="Cambria" pitchFamily="18" charset="0"/>
                <a:cs typeface="Times New Roman" pitchFamily="18" charset="0"/>
              </a:rPr>
              <a:t>mailbox_name</a:t>
            </a:r>
            <a:r>
              <a:rPr lang="en-US" altLang="en-US" sz="2100" dirty="0">
                <a:latin typeface="Cambria" pitchFamily="18" charset="0"/>
                <a:cs typeface="Times New Roman" pitchFamily="18" charset="0"/>
              </a:rPr>
              <a:t>, message);</a:t>
            </a:r>
          </a:p>
          <a:p>
            <a:pPr algn="just">
              <a:spcBef>
                <a:spcPct val="20000"/>
              </a:spcBef>
              <a:buFont typeface="Arial Unicode MS" pitchFamily="34" charset="-128"/>
              <a:buNone/>
            </a:pPr>
            <a:r>
              <a:rPr lang="en-US" altLang="en-US" sz="2100" dirty="0">
                <a:latin typeface="Cambria" pitchFamily="18" charset="0"/>
                <a:cs typeface="Times New Roman" pitchFamily="18" charset="0"/>
              </a:rPr>
              <a:t>     </a:t>
            </a:r>
            <a:r>
              <a:rPr lang="en-US" altLang="en-US" sz="2100" b="1" dirty="0">
                <a:latin typeface="Cambria" pitchFamily="18" charset="0"/>
                <a:cs typeface="Times New Roman" pitchFamily="18" charset="0"/>
              </a:rPr>
              <a:t>receive</a:t>
            </a:r>
            <a:r>
              <a:rPr lang="en-US" altLang="en-US" sz="2100" dirty="0">
                <a:latin typeface="Cambria" pitchFamily="18" charset="0"/>
                <a:cs typeface="Times New Roman" pitchFamily="18" charset="0"/>
              </a:rPr>
              <a:t> (</a:t>
            </a:r>
            <a:r>
              <a:rPr lang="en-US" altLang="en-US" sz="2100" dirty="0" err="1">
                <a:latin typeface="Cambria" pitchFamily="18" charset="0"/>
                <a:cs typeface="Times New Roman" pitchFamily="18" charset="0"/>
              </a:rPr>
              <a:t>mailbox_name</a:t>
            </a:r>
            <a:r>
              <a:rPr lang="en-US" altLang="en-US" sz="2100" dirty="0">
                <a:latin typeface="Cambria" pitchFamily="18" charset="0"/>
                <a:cs typeface="Times New Roman" pitchFamily="18" charset="0"/>
              </a:rPr>
              <a:t>, message);</a:t>
            </a:r>
          </a:p>
          <a:p>
            <a:pPr algn="just">
              <a:spcBef>
                <a:spcPct val="20000"/>
              </a:spcBef>
              <a:buFont typeface="Arial Unicode MS" pitchFamily="34" charset="-128"/>
              <a:buNone/>
            </a:pPr>
            <a:endParaRPr lang="en-US" altLang="en-US" sz="2100" dirty="0">
              <a:latin typeface="Cambria" pitchFamily="18" charset="0"/>
              <a:cs typeface="Times New Roman" pitchFamily="18" charset="0"/>
            </a:endParaRPr>
          </a:p>
          <a:p>
            <a:pPr algn="just">
              <a:spcBef>
                <a:spcPct val="20000"/>
              </a:spcBef>
              <a:buFont typeface="Symbol" pitchFamily="18" charset="2"/>
              <a:buChar char="·"/>
            </a:pPr>
            <a:r>
              <a:rPr lang="ro-RO" altLang="en-US" sz="2100" dirty="0">
                <a:latin typeface="Cambria" pitchFamily="18" charset="0"/>
                <a:cs typeface="Times New Roman" pitchFamily="18" charset="0"/>
              </a:rPr>
              <a:t>Legătura se stabilește dacă procesele au o cutie poștală partajată (ce trebuie setată înaintea transmisiei/recepției)</a:t>
            </a:r>
            <a:r>
              <a:rPr lang="en-US" altLang="en-US" sz="2100" dirty="0">
                <a:latin typeface="Cambria" pitchFamily="18" charset="0"/>
                <a:cs typeface="Times New Roman" pitchFamily="18" charset="0"/>
              </a:rPr>
              <a:t>.</a:t>
            </a:r>
          </a:p>
          <a:p>
            <a:pPr algn="just">
              <a:spcBef>
                <a:spcPct val="20000"/>
              </a:spcBef>
              <a:buFont typeface="Arial Unicode MS" pitchFamily="34" charset="-128"/>
              <a:buNone/>
            </a:pPr>
            <a:endParaRPr lang="en-US" altLang="en-US" sz="2100" dirty="0">
              <a:latin typeface="Cambria" pitchFamily="18" charset="0"/>
              <a:cs typeface="Times New Roman" pitchFamily="18" charset="0"/>
            </a:endParaRPr>
          </a:p>
          <a:p>
            <a:pPr algn="just">
              <a:spcBef>
                <a:spcPct val="20000"/>
              </a:spcBef>
              <a:buFont typeface="Symbol" pitchFamily="18" charset="2"/>
              <a:buChar char="·"/>
            </a:pPr>
            <a:r>
              <a:rPr lang="ro-RO" altLang="en-US" sz="2100" dirty="0">
                <a:latin typeface="Cambria" pitchFamily="18" charset="0"/>
                <a:cs typeface="Times New Roman" pitchFamily="18" charset="0"/>
              </a:rPr>
              <a:t>O cutie poștală poate fi accesată de două sau mai multe procese</a:t>
            </a:r>
            <a:r>
              <a:rPr lang="en-US" altLang="en-US" sz="2100" dirty="0">
                <a:latin typeface="Cambria" pitchFamily="18" charset="0"/>
                <a:cs typeface="Times New Roman" pitchFamily="18" charset="0"/>
              </a:rPr>
              <a:t>.</a:t>
            </a:r>
          </a:p>
          <a:p>
            <a:pPr algn="just">
              <a:spcBef>
                <a:spcPct val="20000"/>
              </a:spcBef>
              <a:buFont typeface="Symbol" pitchFamily="18" charset="2"/>
              <a:buChar char="·"/>
            </a:pPr>
            <a:endParaRPr lang="en-US" altLang="en-US" sz="2100" dirty="0">
              <a:latin typeface="Cambria" pitchFamily="18" charset="0"/>
              <a:cs typeface="Times New Roman" pitchFamily="18" charset="0"/>
            </a:endParaRPr>
          </a:p>
          <a:p>
            <a:pPr algn="just">
              <a:spcBef>
                <a:spcPct val="20000"/>
              </a:spcBef>
              <a:buFont typeface="Symbol" pitchFamily="18" charset="2"/>
              <a:buChar char="·"/>
            </a:pPr>
            <a:r>
              <a:rPr lang="ro-RO" altLang="en-US" sz="2100" dirty="0">
                <a:latin typeface="Cambria" pitchFamily="18" charset="0"/>
                <a:cs typeface="Times New Roman" pitchFamily="18" charset="0"/>
              </a:rPr>
              <a:t>În cazul mai multor receptori se poate crea confuzie</a:t>
            </a:r>
            <a:r>
              <a:rPr lang="en-US" altLang="en-US" sz="2100" dirty="0">
                <a:latin typeface="Cambria" pitchFamily="18" charset="0"/>
                <a:cs typeface="Times New Roman" pitchFamily="18" charset="0"/>
              </a:rPr>
              <a:t>: </a:t>
            </a:r>
            <a:r>
              <a:rPr lang="ro-RO" altLang="en-US" sz="2100" dirty="0">
                <a:latin typeface="Cambria" pitchFamily="18" charset="0"/>
                <a:cs typeface="Times New Roman" pitchFamily="18" charset="0"/>
              </a:rPr>
              <a:t>cine va primi mesajul</a:t>
            </a:r>
            <a:r>
              <a:rPr lang="en-US" altLang="en-US" sz="2100" dirty="0">
                <a:latin typeface="Cambria" pitchFamily="18" charset="0"/>
                <a:cs typeface="Times New Roman" pitchFamily="18" charset="0"/>
              </a:rPr>
              <a:t>?</a:t>
            </a:r>
          </a:p>
          <a:p>
            <a:pPr algn="just">
              <a:spcBef>
                <a:spcPct val="20000"/>
              </a:spcBef>
              <a:buFont typeface="Symbol" pitchFamily="18" charset="2"/>
              <a:buNone/>
            </a:pPr>
            <a:endParaRPr lang="en-US" altLang="en-US" sz="2100" dirty="0">
              <a:latin typeface="Cambria" pitchFamily="18" charset="0"/>
              <a:cs typeface="Times New Roman" pitchFamily="18" charset="0"/>
            </a:endParaRPr>
          </a:p>
        </p:txBody>
      </p:sp>
      <p:sp>
        <p:nvSpPr>
          <p:cNvPr id="30724" name="Rectangle 11"/>
          <p:cNvSpPr>
            <a:spLocks noChangeArrowheads="1"/>
          </p:cNvSpPr>
          <p:nvPr/>
        </p:nvSpPr>
        <p:spPr bwMode="auto">
          <a:xfrm>
            <a:off x="4724400" y="3048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r>
              <a:rPr lang="ro-RO" altLang="en-US" sz="2800" b="1" dirty="0">
                <a:solidFill>
                  <a:srgbClr val="FF3300"/>
                </a:solidFill>
                <a:latin typeface="Cambria" panose="02040503050406030204" pitchFamily="18" charset="0"/>
                <a:cs typeface="Times New Roman" pitchFamily="18" charset="0"/>
              </a:rPr>
              <a:t>Comunicația indirectă</a:t>
            </a:r>
            <a:endParaRPr lang="en-US" altLang="en-US" sz="2800" b="1" dirty="0">
              <a:solidFill>
                <a:srgbClr val="FF3300"/>
              </a:solidFill>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5167354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E9197172-8667-43F5-AEF1-1CBF645B86D5}" type="slidenum">
              <a:rPr lang="en-US" altLang="en-US" sz="1600" smtClean="0"/>
              <a:pPr>
                <a:spcBef>
                  <a:spcPct val="0"/>
                </a:spcBef>
                <a:buFontTx/>
                <a:buNone/>
              </a:pPr>
              <a:t>29</a:t>
            </a:fld>
            <a:endParaRPr lang="en-US" altLang="en-US" sz="1600"/>
          </a:p>
        </p:txBody>
      </p:sp>
      <p:sp>
        <p:nvSpPr>
          <p:cNvPr id="26627" name="Rectangle 5"/>
          <p:cNvSpPr>
            <a:spLocks noChangeArrowheads="1"/>
          </p:cNvSpPr>
          <p:nvPr/>
        </p:nvSpPr>
        <p:spPr bwMode="auto">
          <a:xfrm>
            <a:off x="228600" y="2133600"/>
            <a:ext cx="415925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85750">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None/>
            </a:pPr>
            <a:r>
              <a:rPr lang="ro-RO" altLang="en-US" sz="2200" dirty="0">
                <a:latin typeface="Cambria" pitchFamily="18" charset="0"/>
                <a:cs typeface="Times New Roman" pitchFamily="18" charset="0"/>
              </a:rPr>
              <a:t>Un alt exemplu de comunicație între procese îl reprezintă </a:t>
            </a:r>
            <a:r>
              <a:rPr lang="ro-RO" altLang="en-US" sz="2200" i="1" dirty="0">
                <a:latin typeface="Cambria" pitchFamily="18" charset="0"/>
                <a:cs typeface="Times New Roman" pitchFamily="18" charset="0"/>
              </a:rPr>
              <a:t>RPC</a:t>
            </a:r>
            <a:r>
              <a:rPr lang="ro-RO" altLang="en-US" sz="2200" dirty="0">
                <a:latin typeface="Cambria" pitchFamily="18" charset="0"/>
                <a:cs typeface="Times New Roman" pitchFamily="18" charset="0"/>
              </a:rPr>
              <a:t> (</a:t>
            </a:r>
            <a:r>
              <a:rPr lang="ro-RO" altLang="en-US" sz="2200" i="1" dirty="0">
                <a:latin typeface="Cambria" pitchFamily="18" charset="0"/>
                <a:cs typeface="Times New Roman" pitchFamily="18" charset="0"/>
              </a:rPr>
              <a:t>Remote Procedure Call</a:t>
            </a:r>
            <a:r>
              <a:rPr lang="ro-RO" altLang="en-US" sz="2200" dirty="0">
                <a:latin typeface="Cambria" pitchFamily="18" charset="0"/>
                <a:cs typeface="Times New Roman" pitchFamily="18" charset="0"/>
              </a:rPr>
              <a:t>).</a:t>
            </a:r>
          </a:p>
          <a:p>
            <a:pPr>
              <a:buFont typeface="Arial Unicode MS" pitchFamily="34" charset="-128"/>
              <a:buNone/>
            </a:pPr>
            <a:r>
              <a:rPr lang="ro-RO" altLang="en-US" sz="2200" dirty="0">
                <a:latin typeface="Cambria" pitchFamily="18" charset="0"/>
                <a:cs typeface="Times New Roman" pitchFamily="18" charset="0"/>
              </a:rPr>
              <a:t>Apelul de procedură la distanţă </a:t>
            </a:r>
            <a:r>
              <a:rPr lang="en-US" altLang="en-US" sz="2200" dirty="0">
                <a:latin typeface="Cambria" pitchFamily="18" charset="0"/>
                <a:cs typeface="Times New Roman" pitchFamily="18" charset="0"/>
              </a:rPr>
              <a:t>(</a:t>
            </a:r>
            <a:r>
              <a:rPr lang="en-US" altLang="en-US" sz="2200" i="1" dirty="0">
                <a:latin typeface="Cambria" pitchFamily="18" charset="0"/>
                <a:cs typeface="Times New Roman" pitchFamily="18" charset="0"/>
              </a:rPr>
              <a:t>RPC</a:t>
            </a:r>
            <a:r>
              <a:rPr lang="en-US" altLang="en-US" sz="2200" dirty="0">
                <a:latin typeface="Cambria" pitchFamily="18" charset="0"/>
                <a:cs typeface="Times New Roman" pitchFamily="18" charset="0"/>
              </a:rPr>
              <a:t>) abstract</a:t>
            </a:r>
            <a:r>
              <a:rPr lang="ro-RO" altLang="en-US" sz="2200" dirty="0">
                <a:latin typeface="Cambria" pitchFamily="18" charset="0"/>
                <a:cs typeface="Times New Roman" pitchFamily="18" charset="0"/>
              </a:rPr>
              <a:t>izează</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apelurile de proceduri între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procese în cadrul comunicațiilor din reţea</a:t>
            </a:r>
            <a:r>
              <a:rPr lang="en-US" altLang="en-US" sz="2200" dirty="0">
                <a:latin typeface="Cambria" pitchFamily="18" charset="0"/>
                <a:cs typeface="Times New Roman" pitchFamily="18" charset="0"/>
              </a:rPr>
              <a:t>.</a:t>
            </a:r>
          </a:p>
          <a:p>
            <a:pPr algn="just">
              <a:buFont typeface="Arial Unicode MS" pitchFamily="34" charset="-128"/>
              <a:buNone/>
            </a:pPr>
            <a:endParaRPr lang="en-US" altLang="en-US" sz="2200" b="1" dirty="0">
              <a:latin typeface="Cambria" pitchFamily="18" charset="0"/>
              <a:cs typeface="Times New Roman" pitchFamily="18" charset="0"/>
            </a:endParaRPr>
          </a:p>
        </p:txBody>
      </p:sp>
      <p:pic>
        <p:nvPicPr>
          <p:cNvPr id="26628" name="Picture 11"/>
          <p:cNvPicPr>
            <a:picLocks noChangeAspect="1" noChangeArrowheads="1"/>
          </p:cNvPicPr>
          <p:nvPr/>
        </p:nvPicPr>
        <p:blipFill>
          <a:blip r:embed="rId2">
            <a:extLst>
              <a:ext uri="{28A0092B-C50C-407E-A947-70E740481C1C}">
                <a14:useLocalDpi xmlns:a14="http://schemas.microsoft.com/office/drawing/2010/main" val="0"/>
              </a:ext>
            </a:extLst>
          </a:blip>
          <a:srcRect l="18590" t="874" r="19363" b="2155"/>
          <a:stretch>
            <a:fillRect/>
          </a:stretch>
        </p:blipFill>
        <p:spPr bwMode="auto">
          <a:xfrm>
            <a:off x="4387850" y="838200"/>
            <a:ext cx="4595813" cy="538638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29" name="Rectangle 12"/>
          <p:cNvSpPr>
            <a:spLocks noChangeArrowheads="1"/>
          </p:cNvSpPr>
          <p:nvPr/>
        </p:nvSpPr>
        <p:spPr bwMode="auto">
          <a:xfrm>
            <a:off x="4648200" y="1524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ro-RO" altLang="en-US" sz="2800" b="1" dirty="0">
                <a:solidFill>
                  <a:srgbClr val="FF3300"/>
                </a:solidFill>
                <a:latin typeface="Times New Roman" pitchFamily="18" charset="0"/>
                <a:cs typeface="Times New Roman" pitchFamily="18" charset="0"/>
              </a:rPr>
              <a:t>Comunicaţia între procese</a:t>
            </a:r>
            <a:endParaRPr lang="en-US" altLang="en-US" sz="2800" b="1" dirty="0">
              <a:solidFill>
                <a:srgbClr val="FF33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p:nvPr>
        </p:nvSpPr>
        <p:spPr>
          <a:xfrm>
            <a:off x="228600" y="228600"/>
            <a:ext cx="3733800" cy="914400"/>
          </a:xfrm>
        </p:spPr>
        <p:txBody>
          <a:bodyPr>
            <a:normAutofit/>
          </a:bodyPr>
          <a:lstStyle/>
          <a:p>
            <a:pPr algn="ctr"/>
            <a:r>
              <a:rPr lang="en-US" altLang="en-US" sz="2800" b="1" dirty="0">
                <a:latin typeface="Cambria" pitchFamily="18" charset="0"/>
                <a:cs typeface="Times New Roman" pitchFamily="18" charset="0"/>
              </a:rPr>
              <a:t>PROCESE</a:t>
            </a:r>
          </a:p>
        </p:txBody>
      </p:sp>
      <p:sp>
        <p:nvSpPr>
          <p:cNvPr id="4100" name="Rectangle 3"/>
          <p:cNvSpPr>
            <a:spLocks noGrp="1" noChangeArrowheads="1"/>
          </p:cNvSpPr>
          <p:nvPr>
            <p:ph type="subTitle" idx="1"/>
          </p:nvPr>
        </p:nvSpPr>
        <p:spPr>
          <a:xfrm>
            <a:off x="381000" y="2590800"/>
            <a:ext cx="8077200" cy="3581400"/>
          </a:xfrm>
        </p:spPr>
        <p:txBody>
          <a:bodyPr>
            <a:noAutofit/>
          </a:bodyPr>
          <a:lstStyle/>
          <a:p>
            <a:pPr algn="just"/>
            <a:endParaRPr lang="en-US" altLang="en-US" sz="2200" dirty="0">
              <a:latin typeface="Cambria" pitchFamily="18" charset="0"/>
              <a:cs typeface="Times New Roman" pitchFamily="18" charset="0"/>
            </a:endParaRPr>
          </a:p>
          <a:p>
            <a:pPr algn="just"/>
            <a:r>
              <a:rPr lang="ro-RO" altLang="en-US" sz="2200" dirty="0">
                <a:latin typeface="Cambria" pitchFamily="18" charset="0"/>
                <a:cs typeface="Times New Roman" pitchFamily="18" charset="0"/>
              </a:rPr>
              <a:t>Un</a:t>
            </a:r>
            <a:r>
              <a:rPr lang="en-US" altLang="en-US" sz="2200" dirty="0">
                <a:latin typeface="Cambria" pitchFamily="18" charset="0"/>
                <a:cs typeface="Times New Roman" pitchFamily="18" charset="0"/>
              </a:rPr>
              <a:t> </a:t>
            </a:r>
            <a:r>
              <a:rPr lang="en-US" altLang="en-US" sz="2200" b="1" dirty="0">
                <a:latin typeface="Cambria" pitchFamily="18" charset="0"/>
                <a:cs typeface="Times New Roman" pitchFamily="18" charset="0"/>
              </a:rPr>
              <a:t>program</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reprezintă ceva pasiv, static</a:t>
            </a:r>
            <a:r>
              <a:rPr lang="en-US" altLang="en-US" sz="2200" dirty="0">
                <a:latin typeface="Cambria" pitchFamily="18" charset="0"/>
                <a:cs typeface="Times New Roman" pitchFamily="18" charset="0"/>
              </a:rPr>
              <a:t>;</a:t>
            </a:r>
            <a:r>
              <a:rPr lang="ro-RO" altLang="en-US" sz="2200" dirty="0">
                <a:latin typeface="Cambria" pitchFamily="18" charset="0"/>
                <a:cs typeface="Times New Roman" pitchFamily="18" charset="0"/>
              </a:rPr>
              <a:t> </a:t>
            </a:r>
            <a:r>
              <a:rPr lang="en-US" altLang="en-US" sz="2200" b="1" dirty="0" err="1">
                <a:latin typeface="Cambria" pitchFamily="18" charset="0"/>
                <a:cs typeface="Times New Roman" pitchFamily="18" charset="0"/>
              </a:rPr>
              <a:t>proces</a:t>
            </a:r>
            <a:r>
              <a:rPr lang="ro-RO" altLang="en-US" sz="2200" b="1" dirty="0">
                <a:latin typeface="Cambria" pitchFamily="18" charset="0"/>
                <a:cs typeface="Times New Roman" pitchFamily="18" charset="0"/>
              </a:rPr>
              <a:t>ul </a:t>
            </a:r>
            <a:r>
              <a:rPr lang="ro-RO" altLang="en-US" sz="2200" dirty="0">
                <a:latin typeface="Cambria" pitchFamily="18" charset="0"/>
                <a:cs typeface="Times New Roman" pitchFamily="18" charset="0"/>
              </a:rPr>
              <a:t>este </a:t>
            </a:r>
            <a:r>
              <a:rPr lang="en-US" altLang="en-US" sz="2200" dirty="0" err="1">
                <a:latin typeface="Cambria" pitchFamily="18" charset="0"/>
                <a:cs typeface="Times New Roman" pitchFamily="18" charset="0"/>
              </a:rPr>
              <a:t>activ</a:t>
            </a:r>
            <a:r>
              <a:rPr lang="ro-RO" altLang="en-US" sz="2200" dirty="0">
                <a:latin typeface="Cambria" pitchFamily="18" charset="0"/>
                <a:cs typeface="Times New Roman" pitchFamily="18" charset="0"/>
              </a:rPr>
              <a:t> (proces</a:t>
            </a:r>
            <a:r>
              <a:rPr lang="en-US" altLang="en-US" sz="2200" dirty="0">
                <a:latin typeface="Cambria" pitchFamily="18" charset="0"/>
                <a:cs typeface="Times New Roman" pitchFamily="18" charset="0"/>
              </a:rPr>
              <a:t> = </a:t>
            </a:r>
            <a:r>
              <a:rPr lang="en-US" altLang="en-US" sz="2200" i="1" dirty="0" err="1">
                <a:latin typeface="Cambria" pitchFamily="18" charset="0"/>
                <a:cs typeface="Times New Roman" pitchFamily="18" charset="0"/>
              </a:rPr>
              <a:t>instan</a:t>
            </a:r>
            <a:r>
              <a:rPr lang="ro-RO" altLang="en-US" sz="2200" i="1" dirty="0">
                <a:latin typeface="Cambria" pitchFamily="18" charset="0"/>
                <a:cs typeface="Times New Roman" pitchFamily="18" charset="0"/>
              </a:rPr>
              <a:t>ţă a unui program în execuţie</a:t>
            </a:r>
            <a:r>
              <a:rPr lang="ro-RO" altLang="en-US" sz="2200" dirty="0">
                <a:latin typeface="Cambria" pitchFamily="18" charset="0"/>
                <a:cs typeface="Times New Roman" pitchFamily="18" charset="0"/>
              </a:rPr>
              <a:t>).</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Exemple de a</a:t>
            </a:r>
            <a:r>
              <a:rPr lang="en-US" altLang="en-US" sz="2200" dirty="0">
                <a:latin typeface="Cambria" pitchFamily="18" charset="0"/>
                <a:cs typeface="Times New Roman" pitchFamily="18" charset="0"/>
              </a:rPr>
              <a:t>tribute</a:t>
            </a:r>
            <a:r>
              <a:rPr lang="ro-RO" altLang="en-US" sz="2200" dirty="0">
                <a:latin typeface="Cambria" pitchFamily="18" charset="0"/>
                <a:cs typeface="Times New Roman" pitchFamily="18" charset="0"/>
              </a:rPr>
              <a:t> asociate cu un proces: starea, memoria alocată, resurse UCP, </a:t>
            </a:r>
            <a:r>
              <a:rPr lang="en-US" altLang="en-US" sz="2200" dirty="0" err="1">
                <a:latin typeface="Cambria" pitchFamily="18" charset="0"/>
                <a:cs typeface="Times New Roman" pitchFamily="18" charset="0"/>
              </a:rPr>
              <a:t>progres</a:t>
            </a:r>
            <a:r>
              <a:rPr lang="ro-RO" altLang="en-US" sz="2200" dirty="0">
                <a:latin typeface="Cambria" pitchFamily="18" charset="0"/>
                <a:cs typeface="Times New Roman" pitchFamily="18" charset="0"/>
              </a:rPr>
              <a:t>ul înregistrat</a:t>
            </a:r>
            <a:r>
              <a:rPr lang="en-US" altLang="en-US" sz="2200" dirty="0">
                <a:latin typeface="Cambria" pitchFamily="18" charset="0"/>
                <a:cs typeface="Times New Roman" pitchFamily="18" charset="0"/>
              </a:rPr>
              <a:t>.</a:t>
            </a:r>
          </a:p>
          <a:p>
            <a:pPr algn="just"/>
            <a:endParaRPr lang="en-US" altLang="en-US" sz="2200" dirty="0">
              <a:latin typeface="Cambria" pitchFamily="18" charset="0"/>
              <a:cs typeface="Times New Roman" pitchFamily="18" charset="0"/>
            </a:endParaRPr>
          </a:p>
          <a:p>
            <a:pPr algn="just"/>
            <a:r>
              <a:rPr lang="ro-RO" altLang="en-US" sz="2200" b="1" dirty="0">
                <a:latin typeface="Cambria" pitchFamily="18" charset="0"/>
                <a:cs typeface="Times New Roman" pitchFamily="18" charset="0"/>
              </a:rPr>
              <a:t>De ce este nevoie de procese </a:t>
            </a:r>
            <a:r>
              <a:rPr lang="en-US" altLang="en-US" sz="2200" b="1" dirty="0">
                <a:latin typeface="Cambria" pitchFamily="18" charset="0"/>
                <a:cs typeface="Times New Roman" pitchFamily="18" charset="0"/>
              </a:rPr>
              <a:t>?</a:t>
            </a:r>
          </a:p>
          <a:p>
            <a:pPr algn="just"/>
            <a:endParaRPr lang="en-US" altLang="en-US" sz="2200" dirty="0">
              <a:latin typeface="Cambria" pitchFamily="18" charset="0"/>
              <a:cs typeface="Times New Roman" pitchFamily="18" charset="0"/>
            </a:endParaRPr>
          </a:p>
          <a:p>
            <a:pPr lvl="1" algn="just">
              <a:lnSpc>
                <a:spcPct val="70000"/>
              </a:lnSpc>
              <a:buFont typeface="Symbol" pitchFamily="18" charset="2"/>
              <a:buChar char="·"/>
            </a:pPr>
            <a:r>
              <a:rPr lang="ro-RO" altLang="en-US" sz="2200" dirty="0">
                <a:latin typeface="Cambria" pitchFamily="18" charset="0"/>
                <a:cs typeface="Times New Roman" pitchFamily="18" charset="0"/>
              </a:rPr>
              <a:t> Pentru partajarea resurselor logice (fişiere)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şi fizice (echipamente </a:t>
            </a:r>
            <a:r>
              <a:rPr lang="en-US" altLang="en-US" sz="2200" dirty="0">
                <a:latin typeface="Cambria" pitchFamily="18" charset="0"/>
                <a:cs typeface="Times New Roman" pitchFamily="18" charset="0"/>
              </a:rPr>
              <a:t>hardware).</a:t>
            </a:r>
          </a:p>
          <a:p>
            <a:pPr lvl="2" algn="just">
              <a:lnSpc>
                <a:spcPct val="70000"/>
              </a:lnSpc>
              <a:buFontTx/>
              <a:buChar char="•"/>
            </a:pPr>
            <a:endParaRPr lang="en-US" altLang="en-US" sz="2200" dirty="0">
              <a:latin typeface="Cambria" pitchFamily="18" charset="0"/>
              <a:cs typeface="Times New Roman" pitchFamily="18" charset="0"/>
            </a:endParaRPr>
          </a:p>
          <a:p>
            <a:pPr lvl="1" algn="just">
              <a:lnSpc>
                <a:spcPct val="70000"/>
              </a:lnSpc>
              <a:buFont typeface="Symbol" pitchFamily="18" charset="2"/>
              <a:buChar char="·"/>
            </a:pPr>
            <a:r>
              <a:rPr lang="ro-RO" altLang="en-US" sz="2200" dirty="0">
                <a:latin typeface="Cambria" pitchFamily="18" charset="0"/>
                <a:cs typeface="Times New Roman" pitchFamily="18" charset="0"/>
              </a:rPr>
              <a:t> Pentru îmbunătăţirea vitezei de calcul, prin implementarea multiprogramării</a:t>
            </a:r>
            <a:r>
              <a:rPr lang="en-US" altLang="en-US" sz="2200" dirty="0">
                <a:latin typeface="Cambria" pitchFamily="18" charset="0"/>
                <a:cs typeface="Times New Roman" pitchFamily="18" charset="0"/>
              </a:rPr>
              <a:t>. </a:t>
            </a:r>
          </a:p>
          <a:p>
            <a:pPr algn="just">
              <a:lnSpc>
                <a:spcPct val="70000"/>
              </a:lnSpc>
              <a:buFont typeface="Arial Unicode MS" pitchFamily="34" charset="-128"/>
              <a:buChar char="•"/>
            </a:pPr>
            <a:endParaRPr lang="en-US" altLang="en-US" sz="2200" dirty="0">
              <a:latin typeface="Cambria" pitchFamily="18" charset="0"/>
              <a:cs typeface="Times New Roman" pitchFamily="18" charset="0"/>
            </a:endParaRPr>
          </a:p>
          <a:p>
            <a:pPr lvl="1" algn="just">
              <a:lnSpc>
                <a:spcPct val="70000"/>
              </a:lnSpc>
              <a:buFont typeface="Symbol" pitchFamily="18" charset="2"/>
              <a:buChar char="·"/>
            </a:pPr>
            <a:r>
              <a:rPr lang="ro-RO" altLang="en-US" sz="2200" dirty="0">
                <a:latin typeface="Cambria" pitchFamily="18" charset="0"/>
                <a:cs typeface="Times New Roman" pitchFamily="18" charset="0"/>
              </a:rPr>
              <a:t> Asigurarea modularităţii pentru protecţie</a:t>
            </a:r>
            <a:r>
              <a:rPr lang="en-US" altLang="en-US" sz="2200" dirty="0">
                <a:latin typeface="Cambria" pitchFamily="18" charset="0"/>
                <a:cs typeface="Times New Roman" pitchFamily="18" charset="0"/>
              </a:rPr>
              <a:t>.</a:t>
            </a:r>
          </a:p>
          <a:p>
            <a:pPr>
              <a:buFont typeface="Arial Unicode MS" pitchFamily="34" charset="-128"/>
              <a:buChar char="•"/>
            </a:pPr>
            <a:endParaRPr lang="en-US" altLang="en-US" sz="2200" dirty="0">
              <a:latin typeface="Cambria" pitchFamily="18" charset="0"/>
              <a:cs typeface="Times New Roman" pitchFamily="18" charset="0"/>
            </a:endParaRPr>
          </a:p>
        </p:txBody>
      </p:sp>
      <p:sp>
        <p:nvSpPr>
          <p:cNvPr id="4098" name="Slide Number Placeholder 3"/>
          <p:cNvSpPr>
            <a:spLocks noGrp="1"/>
          </p:cNvSpPr>
          <p:nvPr>
            <p:ph type="sldNum" sz="quarter" idx="12"/>
          </p:nvPr>
        </p:nvSpPr>
        <p:spPr>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5F9403B-3AF5-449D-BF8F-86A07AEBF8D4}" type="slidenum">
              <a:rPr lang="en-US" altLang="en-US" sz="1600" smtClean="0">
                <a:latin typeface="Cambria" pitchFamily="18" charset="0"/>
              </a:rPr>
              <a:pPr>
                <a:spcBef>
                  <a:spcPct val="0"/>
                </a:spcBef>
                <a:buFontTx/>
                <a:buNone/>
              </a:pPr>
              <a:t>3</a:t>
            </a:fld>
            <a:endParaRPr lang="en-US" altLang="en-US" sz="1600">
              <a:latin typeface="Cambria" pitchFamily="18" charset="0"/>
            </a:endParaRPr>
          </a:p>
        </p:txBody>
      </p:sp>
      <p:sp>
        <p:nvSpPr>
          <p:cNvPr id="4101" name="Rectangle 8"/>
          <p:cNvSpPr>
            <a:spLocks noChangeArrowheads="1"/>
          </p:cNvSpPr>
          <p:nvPr/>
        </p:nvSpPr>
        <p:spPr bwMode="auto">
          <a:xfrm>
            <a:off x="5105400" y="228600"/>
            <a:ext cx="3810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2800" b="1">
                <a:solidFill>
                  <a:srgbClr val="FF3300"/>
                </a:solidFill>
                <a:latin typeface="Cambria" pitchFamily="18" charset="0"/>
                <a:cs typeface="Times New Roman" pitchFamily="18" charset="0"/>
              </a:rPr>
              <a:t>Defini</a:t>
            </a:r>
            <a:r>
              <a:rPr lang="ro-RO" altLang="en-US" sz="2800" b="1">
                <a:solidFill>
                  <a:srgbClr val="FF3300"/>
                </a:solidFill>
                <a:latin typeface="Cambria" pitchFamily="18" charset="0"/>
                <a:cs typeface="Times New Roman" pitchFamily="18" charset="0"/>
              </a:rPr>
              <a:t>ţii</a:t>
            </a:r>
            <a:endParaRPr lang="en-US" altLang="en-US" sz="2800" b="1">
              <a:solidFill>
                <a:srgbClr val="FF3300"/>
              </a:solidFill>
              <a:latin typeface="Cambria"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315200" cy="1154097"/>
          </a:xfrm>
        </p:spPr>
        <p:txBody>
          <a:bodyPr>
            <a:normAutofit/>
          </a:bodyPr>
          <a:lstStyle/>
          <a:p>
            <a:r>
              <a:rPr lang="en-US" dirty="0" err="1">
                <a:latin typeface="Cambria" panose="02040503050406030204" pitchFamily="18" charset="0"/>
                <a:ea typeface="Cambria" panose="02040503050406030204" pitchFamily="18" charset="0"/>
              </a:rPr>
              <a:t>Procese</a:t>
            </a:r>
            <a:r>
              <a:rPr lang="en-US" dirty="0">
                <a:latin typeface="Cambria" panose="02040503050406030204" pitchFamily="18" charset="0"/>
                <a:ea typeface="Cambria" panose="02040503050406030204" pitchFamily="18" charset="0"/>
              </a:rPr>
              <a:t> Linux</a:t>
            </a:r>
          </a:p>
        </p:txBody>
      </p:sp>
      <p:sp>
        <p:nvSpPr>
          <p:cNvPr id="3" name="Content Placeholder 2"/>
          <p:cNvSpPr>
            <a:spLocks noGrp="1"/>
          </p:cNvSpPr>
          <p:nvPr>
            <p:ph idx="1"/>
          </p:nvPr>
        </p:nvSpPr>
        <p:spPr>
          <a:xfrm>
            <a:off x="457200" y="1143000"/>
            <a:ext cx="8610600" cy="5577840"/>
          </a:xfrm>
        </p:spPr>
        <p:txBody>
          <a:bodyPr>
            <a:noAutofit/>
          </a:bodyPr>
          <a:lstStyle/>
          <a:p>
            <a:r>
              <a:rPr lang="ro-RO" sz="2300" dirty="0">
                <a:latin typeface="Cambria" panose="02040503050406030204" pitchFamily="18" charset="0"/>
                <a:ea typeface="Cambria" panose="02040503050406030204" pitchFamily="18" charset="0"/>
              </a:rPr>
              <a:t>Î</a:t>
            </a:r>
            <a:r>
              <a:rPr lang="en-US" sz="2300" dirty="0">
                <a:latin typeface="Cambria" panose="02040503050406030204" pitchFamily="18" charset="0"/>
                <a:ea typeface="Cambria" panose="02040503050406030204" pitchFamily="18" charset="0"/>
              </a:rPr>
              <a:t>n </a:t>
            </a:r>
            <a:r>
              <a:rPr lang="en-US" sz="2300" dirty="0" err="1">
                <a:latin typeface="Cambria" panose="02040503050406030204" pitchFamily="18" charset="0"/>
                <a:ea typeface="Cambria" panose="02040503050406030204" pitchFamily="18" charset="0"/>
              </a:rPr>
              <a:t>lumea</a:t>
            </a:r>
            <a:r>
              <a:rPr lang="en-US" sz="2300" dirty="0">
                <a:latin typeface="Cambria" panose="02040503050406030204" pitchFamily="18" charset="0"/>
                <a:ea typeface="Cambria" panose="02040503050406030204" pitchFamily="18" charset="0"/>
              </a:rPr>
              <a:t> Linux, un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poate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crea</a:t>
            </a:r>
            <a:r>
              <a:rPr lang="en-US" sz="2300" dirty="0">
                <a:latin typeface="Cambria" panose="02040503050406030204" pitchFamily="18" charset="0"/>
                <a:ea typeface="Cambria" panose="02040503050406030204" pitchFamily="18" charset="0"/>
              </a:rPr>
              <a:t> un </a:t>
            </a:r>
            <a:r>
              <a:rPr lang="en-US" sz="2300" dirty="0" err="1">
                <a:latin typeface="Cambria" panose="02040503050406030204" pitchFamily="18" charset="0"/>
                <a:ea typeface="Cambria" panose="02040503050406030204" pitchFamily="18" charset="0"/>
              </a:rPr>
              <a:t>nou</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folosind</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func</a:t>
            </a:r>
            <a:r>
              <a:rPr lang="ro-RO" sz="2300" dirty="0">
                <a:latin typeface="Cambria" panose="02040503050406030204" pitchFamily="18" charset="0"/>
                <a:ea typeface="Cambria" panose="02040503050406030204" pitchFamily="18" charset="0"/>
              </a:rPr>
              <a:t>ț</a:t>
            </a:r>
            <a:r>
              <a:rPr lang="en-US" sz="2300" dirty="0" err="1">
                <a:latin typeface="Cambria" panose="02040503050406030204" pitchFamily="18" charset="0"/>
                <a:ea typeface="Cambria" panose="02040503050406030204" pitchFamily="18" charset="0"/>
              </a:rPr>
              <a:t>iile</a:t>
            </a:r>
            <a:r>
              <a:rPr lang="en-US" sz="2300" dirty="0">
                <a:latin typeface="Cambria" panose="02040503050406030204" pitchFamily="18" charset="0"/>
                <a:ea typeface="Cambria" panose="02040503050406030204" pitchFamily="18" charset="0"/>
              </a:rPr>
              <a:t> fork() </a:t>
            </a:r>
            <a:r>
              <a:rPr lang="ro-RO" sz="2300" dirty="0">
                <a:latin typeface="Cambria" panose="02040503050406030204" pitchFamily="18" charset="0"/>
                <a:ea typeface="Cambria" panose="02040503050406030204" pitchFamily="18" charset="0"/>
              </a:rPr>
              <a:t>ș</a:t>
            </a:r>
            <a:r>
              <a:rPr lang="en-US" sz="2300" dirty="0" err="1">
                <a:latin typeface="Cambria" panose="02040503050406030204" pitchFamily="18" charset="0"/>
                <a:ea typeface="Cambria" panose="02040503050406030204" pitchFamily="18" charset="0"/>
              </a:rPr>
              <a:t>i</a:t>
            </a:r>
            <a:r>
              <a:rPr lang="en-US" sz="2300" dirty="0">
                <a:latin typeface="Cambria" panose="02040503050406030204" pitchFamily="18" charset="0"/>
                <a:ea typeface="Cambria" panose="02040503050406030204" pitchFamily="18" charset="0"/>
              </a:rPr>
              <a:t> exec()). </a:t>
            </a:r>
            <a:r>
              <a:rPr lang="ro-RO" sz="2300" dirty="0">
                <a:latin typeface="Cambria" panose="02040503050406030204" pitchFamily="18" charset="0"/>
                <a:ea typeface="Cambria" panose="02040503050406030204" pitchFamily="18" charset="0"/>
              </a:rPr>
              <a:t>Î</a:t>
            </a:r>
            <a:r>
              <a:rPr lang="en-US" sz="2300" dirty="0">
                <a:latin typeface="Cambria" panose="02040503050406030204" pitchFamily="18" charset="0"/>
                <a:ea typeface="Cambria" panose="02040503050406030204" pitchFamily="18" charset="0"/>
              </a:rPr>
              <a:t>n </a:t>
            </a:r>
            <a:r>
              <a:rPr lang="en-US" sz="2300" dirty="0" err="1">
                <a:latin typeface="Cambria" panose="02040503050406030204" pitchFamily="18" charset="0"/>
                <a:ea typeface="Cambria" panose="02040503050406030204" pitchFamily="18" charset="0"/>
              </a:rPr>
              <a:t>acest</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caz</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procesul</a:t>
            </a:r>
            <a:r>
              <a:rPr lang="en-US" sz="2300" dirty="0">
                <a:latin typeface="Cambria" panose="02040503050406030204" pitchFamily="18" charset="0"/>
                <a:ea typeface="Cambria" panose="02040503050406030204" pitchFamily="18" charset="0"/>
              </a:rPr>
              <a:t> care a </a:t>
            </a:r>
            <a:r>
              <a:rPr lang="en-US" sz="2300" dirty="0" err="1">
                <a:latin typeface="Cambria" panose="02040503050406030204" pitchFamily="18" charset="0"/>
                <a:ea typeface="Cambria" panose="02040503050406030204" pitchFamily="18" charset="0"/>
              </a:rPr>
              <a:t>fost</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creat</a:t>
            </a:r>
            <a:r>
              <a:rPr lang="en-US" sz="2300" dirty="0">
                <a:latin typeface="Cambria" panose="02040503050406030204" pitchFamily="18" charset="0"/>
                <a:ea typeface="Cambria" panose="02040503050406030204" pitchFamily="18" charset="0"/>
              </a:rPr>
              <a:t> se </a:t>
            </a:r>
            <a:r>
              <a:rPr lang="en-US" sz="2300" dirty="0" err="1">
                <a:latin typeface="Cambria" panose="02040503050406030204" pitchFamily="18" charset="0"/>
                <a:ea typeface="Cambria" panose="02040503050406030204" pitchFamily="18" charset="0"/>
              </a:rPr>
              <a:t>nume</a:t>
            </a:r>
            <a:r>
              <a:rPr lang="ro-RO" sz="2300" dirty="0">
                <a:latin typeface="Cambria" panose="02040503050406030204" pitchFamily="18" charset="0"/>
                <a:ea typeface="Cambria" panose="02040503050406030204" pitchFamily="18" charset="0"/>
              </a:rPr>
              <a:t>ș</a:t>
            </a:r>
            <a:r>
              <a:rPr lang="en-US" sz="2300" dirty="0" err="1">
                <a:latin typeface="Cambria" panose="02040503050406030204" pitchFamily="18" charset="0"/>
                <a:ea typeface="Cambria" panose="02040503050406030204" pitchFamily="18" charset="0"/>
              </a:rPr>
              <a:t>te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copil</a:t>
            </a:r>
            <a:r>
              <a:rPr lang="en-US" sz="2300" dirty="0">
                <a:latin typeface="Cambria" panose="02040503050406030204" pitchFamily="18" charset="0"/>
                <a:ea typeface="Cambria" panose="02040503050406030204" pitchFamily="18" charset="0"/>
              </a:rPr>
              <a:t> (child) </a:t>
            </a:r>
            <a:r>
              <a:rPr lang="en-US" sz="2300" dirty="0" err="1">
                <a:latin typeface="Cambria" panose="02040503050406030204" pitchFamily="18" charset="0"/>
                <a:ea typeface="Cambria" panose="02040503050406030204" pitchFamily="18" charset="0"/>
              </a:rPr>
              <a:t>iar</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procesul</a:t>
            </a:r>
            <a:r>
              <a:rPr lang="en-US" sz="2300" dirty="0">
                <a:latin typeface="Cambria" panose="02040503050406030204" pitchFamily="18" charset="0"/>
                <a:ea typeface="Cambria" panose="02040503050406030204" pitchFamily="18" charset="0"/>
              </a:rPr>
              <a:t> care l-a </a:t>
            </a:r>
            <a:r>
              <a:rPr lang="en-US" sz="2300" dirty="0" err="1">
                <a:latin typeface="Cambria" panose="02040503050406030204" pitchFamily="18" charset="0"/>
                <a:ea typeface="Cambria" panose="02040503050406030204" pitchFamily="18" charset="0"/>
              </a:rPr>
              <a:t>creat</a:t>
            </a:r>
            <a:r>
              <a:rPr lang="en-US" sz="2300" dirty="0">
                <a:latin typeface="Cambria" panose="02040503050406030204" pitchFamily="18" charset="0"/>
                <a:ea typeface="Cambria" panose="02040503050406030204" pitchFamily="18" charset="0"/>
              </a:rPr>
              <a:t> se </a:t>
            </a:r>
            <a:r>
              <a:rPr lang="en-US" sz="2300" dirty="0" err="1">
                <a:latin typeface="Cambria" panose="02040503050406030204" pitchFamily="18" charset="0"/>
                <a:ea typeface="Cambria" panose="02040503050406030204" pitchFamily="18" charset="0"/>
              </a:rPr>
              <a:t>nume</a:t>
            </a:r>
            <a:r>
              <a:rPr lang="ro-RO" sz="2300" dirty="0">
                <a:latin typeface="Cambria" panose="02040503050406030204" pitchFamily="18" charset="0"/>
                <a:ea typeface="Cambria" panose="02040503050406030204" pitchFamily="18" charset="0"/>
              </a:rPr>
              <a:t>ș</a:t>
            </a:r>
            <a:r>
              <a:rPr lang="en-US" sz="2300" dirty="0" err="1">
                <a:latin typeface="Cambria" panose="02040503050406030204" pitchFamily="18" charset="0"/>
                <a:ea typeface="Cambria" panose="02040503050406030204" pitchFamily="18" charset="0"/>
              </a:rPr>
              <a:t>te</a:t>
            </a:r>
            <a:r>
              <a:rPr lang="en-US" sz="2300" dirty="0">
                <a:latin typeface="Cambria" panose="02040503050406030204" pitchFamily="18" charset="0"/>
                <a:ea typeface="Cambria" panose="02040503050406030204" pitchFamily="18" charset="0"/>
              </a:rPr>
              <a:t> p</a:t>
            </a:r>
            <a:r>
              <a:rPr lang="ro-RO" sz="2300" dirty="0">
                <a:latin typeface="Cambria" panose="02040503050406030204" pitchFamily="18" charset="0"/>
                <a:ea typeface="Cambria" panose="02040503050406030204" pitchFamily="18" charset="0"/>
              </a:rPr>
              <a:t>ă</a:t>
            </a:r>
            <a:r>
              <a:rPr lang="en-US" sz="2300" dirty="0" err="1">
                <a:latin typeface="Cambria" panose="02040503050406030204" pitchFamily="18" charset="0"/>
                <a:ea typeface="Cambria" panose="02040503050406030204" pitchFamily="18" charset="0"/>
              </a:rPr>
              <a:t>rinte</a:t>
            </a:r>
            <a:r>
              <a:rPr lang="en-US" sz="2300" dirty="0">
                <a:latin typeface="Cambria" panose="02040503050406030204" pitchFamily="18" charset="0"/>
                <a:ea typeface="Cambria" panose="02040503050406030204" pitchFamily="18" charset="0"/>
              </a:rPr>
              <a:t> (parent). Un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este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identificat</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prin</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identificatorul</a:t>
            </a:r>
            <a:r>
              <a:rPr lang="en-US" sz="2300" dirty="0">
                <a:latin typeface="Cambria" panose="02040503050406030204" pitchFamily="18" charset="0"/>
                <a:ea typeface="Cambria" panose="02040503050406030204" pitchFamily="18" charset="0"/>
              </a:rPr>
              <a:t> de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 </a:t>
            </a:r>
            <a:r>
              <a:rPr lang="en-US" sz="2300" b="1" dirty="0">
                <a:latin typeface="Cambria" panose="02040503050406030204" pitchFamily="18" charset="0"/>
                <a:ea typeface="Cambria" panose="02040503050406030204" pitchFamily="18" charset="0"/>
              </a:rPr>
              <a:t>process ID (PID)</a:t>
            </a:r>
            <a:r>
              <a:rPr lang="en-US" sz="2300" dirty="0">
                <a:latin typeface="Cambria" panose="02040503050406030204" pitchFamily="18" charset="0"/>
                <a:ea typeface="Cambria" panose="02040503050406030204" pitchFamily="18" charset="0"/>
              </a:rPr>
              <a:t> precum </a:t>
            </a:r>
            <a:r>
              <a:rPr lang="ro-RO" sz="2300" dirty="0">
                <a:latin typeface="Cambria" panose="02040503050406030204" pitchFamily="18" charset="0"/>
                <a:ea typeface="Cambria" panose="02040503050406030204" pitchFamily="18" charset="0"/>
              </a:rPr>
              <a:t>ș</a:t>
            </a:r>
            <a:r>
              <a:rPr lang="en-US" sz="2300" dirty="0" err="1">
                <a:latin typeface="Cambria" panose="02040503050406030204" pitchFamily="18" charset="0"/>
                <a:ea typeface="Cambria" panose="02040503050406030204" pitchFamily="18" charset="0"/>
              </a:rPr>
              <a:t>i</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prin</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identificatorul</a:t>
            </a:r>
            <a:r>
              <a:rPr lang="en-US" sz="2300" dirty="0">
                <a:latin typeface="Cambria" panose="02040503050406030204" pitchFamily="18" charset="0"/>
                <a:ea typeface="Cambria" panose="02040503050406030204" pitchFamily="18" charset="0"/>
              </a:rPr>
              <a:t> de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al </a:t>
            </a:r>
            <a:r>
              <a:rPr lang="en-US" sz="2300" dirty="0" err="1">
                <a:latin typeface="Cambria" panose="02040503050406030204" pitchFamily="18" charset="0"/>
                <a:ea typeface="Cambria" panose="02040503050406030204" pitchFamily="18" charset="0"/>
              </a:rPr>
              <a:t>procesului</a:t>
            </a:r>
            <a:r>
              <a:rPr lang="en-US" sz="2300" dirty="0">
                <a:latin typeface="Cambria" panose="02040503050406030204" pitchFamily="18" charset="0"/>
                <a:ea typeface="Cambria" panose="02040503050406030204" pitchFamily="18" charset="0"/>
              </a:rPr>
              <a:t> p</a:t>
            </a:r>
            <a:r>
              <a:rPr lang="ro-RO" sz="2300" dirty="0">
                <a:latin typeface="Cambria" panose="02040503050406030204" pitchFamily="18" charset="0"/>
                <a:ea typeface="Cambria" panose="02040503050406030204" pitchFamily="18" charset="0"/>
              </a:rPr>
              <a:t>ă</a:t>
            </a:r>
            <a:r>
              <a:rPr lang="en-US" sz="2300" dirty="0" err="1">
                <a:latin typeface="Cambria" panose="02040503050406030204" pitchFamily="18" charset="0"/>
                <a:ea typeface="Cambria" panose="02040503050406030204" pitchFamily="18" charset="0"/>
              </a:rPr>
              <a:t>rinte</a:t>
            </a:r>
            <a:r>
              <a:rPr lang="en-US" sz="2300" dirty="0">
                <a:latin typeface="Cambria" panose="02040503050406030204" pitchFamily="18" charset="0"/>
                <a:ea typeface="Cambria" panose="02040503050406030204" pitchFamily="18" charset="0"/>
              </a:rPr>
              <a:t> - </a:t>
            </a:r>
            <a:r>
              <a:rPr lang="en-US" sz="2300" b="1" dirty="0">
                <a:latin typeface="Cambria" panose="02040503050406030204" pitchFamily="18" charset="0"/>
                <a:ea typeface="Cambria" panose="02040503050406030204" pitchFamily="18" charset="0"/>
              </a:rPr>
              <a:t>parent processes ID (PPID)</a:t>
            </a:r>
            <a:r>
              <a:rPr lang="en-US" sz="2300" dirty="0">
                <a:latin typeface="Cambria" panose="02040503050406030204" pitchFamily="18" charset="0"/>
                <a:ea typeface="Cambria" panose="02040503050406030204" pitchFamily="18" charset="0"/>
              </a:rPr>
              <a:t>.</a:t>
            </a:r>
          </a:p>
          <a:p>
            <a:endParaRPr lang="en-US" sz="2300" dirty="0">
              <a:latin typeface="Cambria" panose="02040503050406030204" pitchFamily="18" charset="0"/>
              <a:ea typeface="Cambria" panose="02040503050406030204" pitchFamily="18" charset="0"/>
            </a:endParaRPr>
          </a:p>
          <a:p>
            <a:r>
              <a:rPr lang="en-US" sz="2300" b="1" dirty="0" err="1">
                <a:latin typeface="Cambria" panose="02040503050406030204" pitchFamily="18" charset="0"/>
                <a:ea typeface="Cambria" panose="02040503050406030204" pitchFamily="18" charset="0"/>
              </a:rPr>
              <a:t>Procesele</a:t>
            </a:r>
            <a:r>
              <a:rPr lang="en-US" sz="2300" b="1" dirty="0">
                <a:latin typeface="Cambria" panose="02040503050406030204" pitchFamily="18" charset="0"/>
                <a:ea typeface="Cambria" panose="02040503050406030204" pitchFamily="18" charset="0"/>
              </a:rPr>
              <a:t> p</a:t>
            </a:r>
            <a:r>
              <a:rPr lang="ro-RO" sz="2300" b="1" dirty="0">
                <a:latin typeface="Cambria" panose="02040503050406030204" pitchFamily="18" charset="0"/>
                <a:ea typeface="Cambria" panose="02040503050406030204" pitchFamily="18" charset="0"/>
              </a:rPr>
              <a:t>ă</a:t>
            </a:r>
            <a:r>
              <a:rPr lang="en-US" sz="2300" b="1" dirty="0" err="1">
                <a:latin typeface="Cambria" panose="02040503050406030204" pitchFamily="18" charset="0"/>
                <a:ea typeface="Cambria" panose="02040503050406030204" pitchFamily="18" charset="0"/>
              </a:rPr>
              <a:t>rinte</a:t>
            </a:r>
            <a:r>
              <a:rPr lang="en-US" sz="2300" b="1" dirty="0">
                <a:latin typeface="Cambria" panose="02040503050406030204" pitchFamily="18" charset="0"/>
                <a:ea typeface="Cambria" panose="02040503050406030204" pitchFamily="18" charset="0"/>
              </a:rPr>
              <a:t> </a:t>
            </a:r>
            <a:r>
              <a:rPr lang="en-US" sz="2300" dirty="0">
                <a:latin typeface="Cambria" panose="02040503050406030204" pitchFamily="18" charset="0"/>
                <a:ea typeface="Cambria" panose="02040503050406030204" pitchFamily="18" charset="0"/>
              </a:rPr>
              <a:t>– sunt </a:t>
            </a:r>
            <a:r>
              <a:rPr lang="en-US" sz="2300" dirty="0" err="1">
                <a:latin typeface="Cambria" panose="02040503050406030204" pitchFamily="18" charset="0"/>
                <a:ea typeface="Cambria" panose="02040503050406030204" pitchFamily="18" charset="0"/>
              </a:rPr>
              <a:t>procesele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creeaz</a:t>
            </a:r>
            <a:r>
              <a:rPr lang="ro-RO" sz="2300" dirty="0">
                <a:latin typeface="Cambria" panose="02040503050406030204" pitchFamily="18" charset="0"/>
                <a:ea typeface="Cambria" panose="02040503050406030204" pitchFamily="18" charset="0"/>
              </a:rPr>
              <a:t>ă</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alte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procese</a:t>
            </a:r>
            <a:r>
              <a:rPr lang="en-US" sz="2300" dirty="0">
                <a:latin typeface="Cambria" panose="02040503050406030204" pitchFamily="18" charset="0"/>
                <a:ea typeface="Cambria" panose="02040503050406030204" pitchFamily="18" charset="0"/>
              </a:rPr>
              <a:t> </a:t>
            </a:r>
            <a:r>
              <a:rPr lang="ro-RO" sz="2300" dirty="0">
                <a:latin typeface="Cambria" panose="02040503050406030204" pitchFamily="18" charset="0"/>
                <a:ea typeface="Cambria" panose="02040503050406030204" pitchFamily="18" charset="0"/>
              </a:rPr>
              <a:t>î</a:t>
            </a:r>
            <a:r>
              <a:rPr lang="en-US" sz="2300" dirty="0">
                <a:latin typeface="Cambria" panose="02040503050406030204" pitchFamily="18" charset="0"/>
                <a:ea typeface="Cambria" panose="02040503050406030204" pitchFamily="18" charset="0"/>
              </a:rPr>
              <a:t>n </a:t>
            </a:r>
            <a:r>
              <a:rPr lang="en-US" sz="2300" dirty="0" err="1">
                <a:latin typeface="Cambria" panose="02040503050406030204" pitchFamily="18" charset="0"/>
                <a:ea typeface="Cambria" panose="02040503050406030204" pitchFamily="18" charset="0"/>
              </a:rPr>
              <a:t>timpul</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execu</a:t>
            </a:r>
            <a:r>
              <a:rPr lang="ro-RO" sz="2300" dirty="0">
                <a:latin typeface="Cambria" panose="02040503050406030204" pitchFamily="18" charset="0"/>
                <a:ea typeface="Cambria" panose="02040503050406030204" pitchFamily="18" charset="0"/>
              </a:rPr>
              <a:t>ț</a:t>
            </a:r>
            <a:r>
              <a:rPr lang="en-US" sz="2300" dirty="0" err="1">
                <a:latin typeface="Cambria" panose="02040503050406030204" pitchFamily="18" charset="0"/>
                <a:ea typeface="Cambria" panose="02040503050406030204" pitchFamily="18" charset="0"/>
              </a:rPr>
              <a:t>iei</a:t>
            </a:r>
            <a:r>
              <a:rPr lang="en-US" sz="2300" dirty="0">
                <a:latin typeface="Cambria" panose="02040503050406030204" pitchFamily="18" charset="0"/>
                <a:ea typeface="Cambria" panose="02040503050406030204" pitchFamily="18" charset="0"/>
              </a:rPr>
              <a:t>.</a:t>
            </a:r>
          </a:p>
          <a:p>
            <a:r>
              <a:rPr lang="en-US" sz="2300" b="1" dirty="0" err="1">
                <a:latin typeface="Cambria" panose="02040503050406030204" pitchFamily="18" charset="0"/>
                <a:ea typeface="Cambria" panose="02040503050406030204" pitchFamily="18" charset="0"/>
              </a:rPr>
              <a:t>Procesele</a:t>
            </a:r>
            <a:r>
              <a:rPr lang="en-US" sz="2300" b="1" dirty="0">
                <a:latin typeface="Cambria" panose="02040503050406030204" pitchFamily="18" charset="0"/>
                <a:ea typeface="Cambria" panose="02040503050406030204" pitchFamily="18" charset="0"/>
              </a:rPr>
              <a:t> </a:t>
            </a:r>
            <a:r>
              <a:rPr lang="en-US" sz="2300" b="1" dirty="0" err="1">
                <a:latin typeface="Cambria" panose="02040503050406030204" pitchFamily="18" charset="0"/>
                <a:ea typeface="Cambria" panose="02040503050406030204" pitchFamily="18" charset="0"/>
              </a:rPr>
              <a:t>copil</a:t>
            </a:r>
            <a:r>
              <a:rPr lang="en-US" sz="2300" b="1" dirty="0">
                <a:latin typeface="Cambria" panose="02040503050406030204" pitchFamily="18" charset="0"/>
                <a:ea typeface="Cambria" panose="02040503050406030204" pitchFamily="18" charset="0"/>
              </a:rPr>
              <a:t> </a:t>
            </a:r>
            <a:r>
              <a:rPr lang="en-US" sz="2300" dirty="0">
                <a:latin typeface="Cambria" panose="02040503050406030204" pitchFamily="18" charset="0"/>
                <a:ea typeface="Cambria" panose="02040503050406030204" pitchFamily="18" charset="0"/>
              </a:rPr>
              <a:t>– sunt </a:t>
            </a:r>
            <a:r>
              <a:rPr lang="en-US" sz="2300" dirty="0" err="1">
                <a:latin typeface="Cambria" panose="02040503050406030204" pitchFamily="18" charset="0"/>
                <a:ea typeface="Cambria" panose="02040503050406030204" pitchFamily="18" charset="0"/>
              </a:rPr>
              <a:t>procesele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ce</a:t>
            </a:r>
            <a:r>
              <a:rPr lang="en-US" sz="2300" dirty="0">
                <a:latin typeface="Cambria" panose="02040503050406030204" pitchFamily="18" charset="0"/>
                <a:ea typeface="Cambria" panose="02040503050406030204" pitchFamily="18" charset="0"/>
              </a:rPr>
              <a:t> sunt create de c</a:t>
            </a:r>
            <a:r>
              <a:rPr lang="ro-RO" sz="2300" dirty="0">
                <a:latin typeface="Cambria" panose="02040503050406030204" pitchFamily="18" charset="0"/>
                <a:ea typeface="Cambria" panose="02040503050406030204" pitchFamily="18" charset="0"/>
              </a:rPr>
              <a:t>ă</a:t>
            </a:r>
            <a:r>
              <a:rPr lang="en-US" sz="2300" dirty="0" err="1">
                <a:latin typeface="Cambria" panose="02040503050406030204" pitchFamily="18" charset="0"/>
                <a:ea typeface="Cambria" panose="02040503050406030204" pitchFamily="18" charset="0"/>
              </a:rPr>
              <a:t>tre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alte</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procese</a:t>
            </a:r>
            <a:r>
              <a:rPr lang="en-US" sz="2300" dirty="0">
                <a:latin typeface="Cambria" panose="02040503050406030204" pitchFamily="18" charset="0"/>
                <a:ea typeface="Cambria" panose="02040503050406030204" pitchFamily="18" charset="0"/>
              </a:rPr>
              <a:t> </a:t>
            </a:r>
            <a:r>
              <a:rPr lang="ro-RO" sz="2300" dirty="0">
                <a:latin typeface="Cambria" panose="02040503050406030204" pitchFamily="18" charset="0"/>
                <a:ea typeface="Cambria" panose="02040503050406030204" pitchFamily="18" charset="0"/>
              </a:rPr>
              <a:t>î</a:t>
            </a:r>
            <a:r>
              <a:rPr lang="en-US" sz="2300" dirty="0">
                <a:latin typeface="Cambria" panose="02040503050406030204" pitchFamily="18" charset="0"/>
                <a:ea typeface="Cambria" panose="02040503050406030204" pitchFamily="18" charset="0"/>
              </a:rPr>
              <a:t>n </a:t>
            </a:r>
            <a:r>
              <a:rPr lang="en-US" sz="2300" dirty="0" err="1">
                <a:latin typeface="Cambria" panose="02040503050406030204" pitchFamily="18" charset="0"/>
                <a:ea typeface="Cambria" panose="02040503050406030204" pitchFamily="18" charset="0"/>
              </a:rPr>
              <a:t>timpul</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execu</a:t>
            </a:r>
            <a:r>
              <a:rPr lang="ro-RO" sz="2300" dirty="0">
                <a:latin typeface="Cambria" panose="02040503050406030204" pitchFamily="18" charset="0"/>
                <a:ea typeface="Cambria" panose="02040503050406030204" pitchFamily="18" charset="0"/>
              </a:rPr>
              <a:t>ț</a:t>
            </a:r>
            <a:r>
              <a:rPr lang="en-US" sz="2300" dirty="0" err="1">
                <a:latin typeface="Cambria" panose="02040503050406030204" pitchFamily="18" charset="0"/>
                <a:ea typeface="Cambria" panose="02040503050406030204" pitchFamily="18" charset="0"/>
              </a:rPr>
              <a:t>iei</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acestora</a:t>
            </a:r>
            <a:r>
              <a:rPr lang="en-US" sz="2300" dirty="0">
                <a:latin typeface="Cambria" panose="02040503050406030204" pitchFamily="18" charset="0"/>
                <a:ea typeface="Cambria" panose="02040503050406030204" pitchFamily="18" charset="0"/>
              </a:rPr>
              <a:t>.</a:t>
            </a:r>
          </a:p>
          <a:p>
            <a:r>
              <a:rPr lang="en-US" sz="2300" dirty="0">
                <a:latin typeface="Cambria" panose="02040503050406030204" pitchFamily="18" charset="0"/>
                <a:ea typeface="Cambria" panose="02040503050406030204" pitchFamily="18" charset="0"/>
              </a:rPr>
              <a:t>Obs.: </a:t>
            </a:r>
            <a:r>
              <a:rPr lang="en-US" sz="2300" dirty="0" err="1">
                <a:latin typeface="Cambria" panose="02040503050406030204" pitchFamily="18" charset="0"/>
                <a:ea typeface="Cambria" panose="02040503050406030204" pitchFamily="18" charset="0"/>
              </a:rPr>
              <a:t>Putem</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folosi</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comanda</a:t>
            </a:r>
            <a:r>
              <a:rPr lang="en-US" sz="2300" dirty="0">
                <a:latin typeface="Cambria" panose="02040503050406030204" pitchFamily="18" charset="0"/>
                <a:ea typeface="Cambria" panose="02040503050406030204" pitchFamily="18" charset="0"/>
              </a:rPr>
              <a:t> </a:t>
            </a:r>
            <a:r>
              <a:rPr lang="en-US" sz="2300" b="1" i="1" dirty="0" err="1">
                <a:latin typeface="Cambria" panose="02040503050406030204" pitchFamily="18" charset="0"/>
                <a:ea typeface="Cambria" panose="02040503050406030204" pitchFamily="18" charset="0"/>
              </a:rPr>
              <a:t>pidof</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pentru</a:t>
            </a:r>
            <a:r>
              <a:rPr lang="en-US" sz="2300" dirty="0">
                <a:latin typeface="Cambria" panose="02040503050406030204" pitchFamily="18" charset="0"/>
                <a:ea typeface="Cambria" panose="02040503050406030204" pitchFamily="18" charset="0"/>
              </a:rPr>
              <a:t> a </a:t>
            </a:r>
            <a:r>
              <a:rPr lang="en-US" sz="2300" dirty="0" err="1">
                <a:latin typeface="Cambria" panose="02040503050406030204" pitchFamily="18" charset="0"/>
                <a:ea typeface="Cambria" panose="02040503050406030204" pitchFamily="18" charset="0"/>
              </a:rPr>
              <a:t>afla</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identificatorul</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unui</a:t>
            </a:r>
            <a:r>
              <a:rPr lang="en-US" sz="2300" dirty="0">
                <a:latin typeface="Cambria" panose="02040503050406030204" pitchFamily="18" charset="0"/>
                <a:ea typeface="Cambria" panose="02040503050406030204" pitchFamily="18" charset="0"/>
              </a:rPr>
              <a:t> </a:t>
            </a:r>
            <a:r>
              <a:rPr lang="en-US" sz="2300" dirty="0" err="1">
                <a:latin typeface="Cambria" panose="02040503050406030204" pitchFamily="18" charset="0"/>
                <a:ea typeface="Cambria" panose="02040503050406030204" pitchFamily="18" charset="0"/>
              </a:rPr>
              <a:t>proces</a:t>
            </a:r>
            <a:r>
              <a:rPr lang="en-US" sz="2300" dirty="0">
                <a:latin typeface="Cambria" panose="02040503050406030204" pitchFamily="18" charset="0"/>
                <a:ea typeface="Cambria" panose="02040503050406030204" pitchFamily="18" charset="0"/>
              </a:rPr>
              <a:t> (PID). </a:t>
            </a:r>
          </a:p>
          <a:p>
            <a:r>
              <a:rPr lang="en-US" sz="2300" b="1" dirty="0" err="1">
                <a:latin typeface="Cambria" panose="02040503050406030204" pitchFamily="18" charset="0"/>
                <a:ea typeface="Cambria" panose="02040503050406030204" pitchFamily="18" charset="0"/>
              </a:rPr>
              <a:t>Sintaxa</a:t>
            </a:r>
            <a:r>
              <a:rPr lang="en-US" sz="2300" b="1" dirty="0">
                <a:latin typeface="Cambria" panose="02040503050406030204" pitchFamily="18" charset="0"/>
                <a:ea typeface="Cambria" panose="02040503050406030204" pitchFamily="18" charset="0"/>
              </a:rPr>
              <a:t>:</a:t>
            </a:r>
            <a:r>
              <a:rPr lang="en-US" sz="2300" dirty="0">
                <a:latin typeface="Cambria" panose="02040503050406030204" pitchFamily="18" charset="0"/>
                <a:ea typeface="Cambria" panose="02040503050406030204" pitchFamily="18" charset="0"/>
              </a:rPr>
              <a:t> $ </a:t>
            </a:r>
            <a:r>
              <a:rPr lang="en-US" sz="2300" dirty="0" err="1">
                <a:latin typeface="Cambria" panose="02040503050406030204" pitchFamily="18" charset="0"/>
                <a:ea typeface="Cambria" panose="02040503050406030204" pitchFamily="18" charset="0"/>
              </a:rPr>
              <a:t>pidof</a:t>
            </a:r>
            <a:r>
              <a:rPr lang="en-US" sz="2300" dirty="0">
                <a:latin typeface="Cambria" panose="02040503050406030204" pitchFamily="18" charset="0"/>
                <a:ea typeface="Cambria" panose="02040503050406030204" pitchFamily="18" charset="0"/>
              </a:rPr>
              <a:t> &lt;</a:t>
            </a:r>
            <a:r>
              <a:rPr lang="en-US" sz="2300" dirty="0" err="1">
                <a:latin typeface="Cambria" panose="02040503050406030204" pitchFamily="18" charset="0"/>
                <a:ea typeface="Cambria" panose="02040503050406030204" pitchFamily="18" charset="0"/>
              </a:rPr>
              <a:t>process_name</a:t>
            </a:r>
            <a:r>
              <a:rPr lang="en-US" sz="2300" dirty="0">
                <a:latin typeface="Cambria" panose="02040503050406030204" pitchFamily="18" charset="0"/>
                <a:ea typeface="Cambria" panose="02040503050406030204" pitchFamily="18" charset="0"/>
              </a:rPr>
              <a:t>&gt;</a:t>
            </a:r>
          </a:p>
        </p:txBody>
      </p:sp>
      <p:sp>
        <p:nvSpPr>
          <p:cNvPr id="4" name="Slide Number Placeholder 3"/>
          <p:cNvSpPr>
            <a:spLocks noGrp="1"/>
          </p:cNvSpPr>
          <p:nvPr>
            <p:ph type="sldNum" sz="quarter" idx="12"/>
          </p:nvPr>
        </p:nvSpPr>
        <p:spPr/>
        <p:txBody>
          <a:bodyPr/>
          <a:lstStyle/>
          <a:p>
            <a:fld id="{CE8079A4-7AA8-4A4F-87E2-7781EC5097DD}" type="slidenum">
              <a:rPr lang="en-US" smtClean="0"/>
              <a:pPr/>
              <a:t>30</a:t>
            </a:fld>
            <a:endParaRPr lang="en-US"/>
          </a:p>
        </p:txBody>
      </p:sp>
    </p:spTree>
    <p:extLst>
      <p:ext uri="{BB962C8B-B14F-4D97-AF65-F5344CB8AC3E}">
        <p14:creationId xmlns:p14="http://schemas.microsoft.com/office/powerpoint/2010/main" val="38555920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315200" cy="1154097"/>
          </a:xfrm>
        </p:spPr>
        <p:txBody>
          <a:bodyPr>
            <a:normAutofit fontScale="90000"/>
          </a:bodyPr>
          <a:lstStyle/>
          <a:p>
            <a:r>
              <a:rPr lang="en-US" dirty="0">
                <a:latin typeface="Cambria" panose="02040503050406030204" pitchFamily="18" charset="0"/>
                <a:ea typeface="Cambria" panose="02040503050406030204" pitchFamily="18" charset="0"/>
              </a:rPr>
              <a:t>Dou</a:t>
            </a:r>
            <a:r>
              <a:rPr lang="ro-RO" dirty="0">
                <a:latin typeface="Cambria" panose="02040503050406030204" pitchFamily="18" charset="0"/>
                <a:ea typeface="Cambria" panose="02040503050406030204" pitchFamily="18" charset="0"/>
              </a:rPr>
              <a:t>Ă mari tipuri de procese </a:t>
            </a:r>
            <a:r>
              <a:rPr lang="en-US" dirty="0">
                <a:latin typeface="Cambria" panose="02040503050406030204" pitchFamily="18" charset="0"/>
                <a:ea typeface="Cambria" panose="02040503050406030204" pitchFamily="18" charset="0"/>
              </a:rPr>
              <a:t>Linux </a:t>
            </a:r>
          </a:p>
        </p:txBody>
      </p:sp>
      <p:sp>
        <p:nvSpPr>
          <p:cNvPr id="3" name="Content Placeholder 2"/>
          <p:cNvSpPr>
            <a:spLocks noGrp="1"/>
          </p:cNvSpPr>
          <p:nvPr>
            <p:ph idx="1"/>
          </p:nvPr>
        </p:nvSpPr>
        <p:spPr>
          <a:xfrm>
            <a:off x="838200" y="1676400"/>
            <a:ext cx="8001000" cy="4149127"/>
          </a:xfrm>
        </p:spPr>
        <p:txBody>
          <a:bodyPr>
            <a:noAutofit/>
          </a:bodyPr>
          <a:lstStyle/>
          <a:p>
            <a:r>
              <a:rPr lang="ro-RO" sz="2400" b="1" dirty="0">
                <a:latin typeface="Cambria" panose="02040503050406030204" pitchFamily="18" charset="0"/>
                <a:ea typeface="Cambria" panose="02040503050406030204" pitchFamily="18" charset="0"/>
              </a:rPr>
              <a:t>Procese </a:t>
            </a:r>
            <a:r>
              <a:rPr lang="ro-RO" sz="2400" b="1" i="1" dirty="0">
                <a:latin typeface="Cambria" panose="02040503050406030204" pitchFamily="18" charset="0"/>
                <a:ea typeface="Cambria" panose="02040503050406030204" pitchFamily="18" charset="0"/>
              </a:rPr>
              <a:t>f</a:t>
            </a:r>
            <a:r>
              <a:rPr lang="en-US" sz="2400" b="1" i="1" dirty="0" err="1">
                <a:latin typeface="Cambria" panose="02040503050406030204" pitchFamily="18" charset="0"/>
                <a:ea typeface="Cambria" panose="02040503050406030204" pitchFamily="18" charset="0"/>
              </a:rPr>
              <a:t>oreground</a:t>
            </a:r>
            <a:r>
              <a:rPr lang="en-US" sz="2400" b="1" i="1"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așa zis </a:t>
            </a:r>
            <a:r>
              <a:rPr lang="en-US" sz="2400" dirty="0">
                <a:latin typeface="Cambria" panose="02040503050406030204" pitchFamily="18" charset="0"/>
                <a:ea typeface="Cambria" panose="02040503050406030204" pitchFamily="18" charset="0"/>
              </a:rPr>
              <a:t>interactive) – </a:t>
            </a:r>
            <a:r>
              <a:rPr lang="ro-RO" sz="2400" dirty="0">
                <a:latin typeface="Cambria" panose="02040503050406030204" pitchFamily="18" charset="0"/>
                <a:ea typeface="Cambria" panose="02040503050406030204" pitchFamily="18" charset="0"/>
              </a:rPr>
              <a:t>acestea sunt inițializate și controlate într-o sesiune terminal</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Cu alte cuvinte, trebuie ca un utilizator să fie conectat la sistem pentru a porni astfel de procese</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acestea nu pornesc automat ca parte a serviciilor sau funcțiilor de sistem.</a:t>
            </a:r>
            <a:endParaRPr lang="en-US" sz="24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r>
              <a:rPr lang="ro-RO" sz="2400" b="1" dirty="0">
                <a:latin typeface="Cambria" panose="02040503050406030204" pitchFamily="18" charset="0"/>
                <a:ea typeface="Cambria" panose="02040503050406030204" pitchFamily="18" charset="0"/>
              </a:rPr>
              <a:t>Procese </a:t>
            </a:r>
            <a:r>
              <a:rPr lang="ro-RO" sz="2400" b="1" i="1" dirty="0">
                <a:latin typeface="Cambria" panose="02040503050406030204" pitchFamily="18" charset="0"/>
                <a:ea typeface="Cambria" panose="02040503050406030204" pitchFamily="18" charset="0"/>
              </a:rPr>
              <a:t>b</a:t>
            </a:r>
            <a:r>
              <a:rPr lang="en-US" sz="2400" b="1" i="1" dirty="0" err="1">
                <a:latin typeface="Cambria" panose="02040503050406030204" pitchFamily="18" charset="0"/>
                <a:ea typeface="Cambria" panose="02040503050406030204" pitchFamily="18" charset="0"/>
              </a:rPr>
              <a:t>ackground</a:t>
            </a:r>
            <a:r>
              <a:rPr lang="en-US" sz="2400" b="1" i="1"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(~non-interactive</a:t>
            </a:r>
            <a:r>
              <a:rPr lang="ro-RO" sz="2400" dirty="0">
                <a:latin typeface="Cambria" panose="02040503050406030204" pitchFamily="18" charset="0"/>
                <a:ea typeface="Cambria" panose="02040503050406030204" pitchFamily="18" charset="0"/>
              </a:rPr>
              <a:t> sau automate</a:t>
            </a:r>
            <a:r>
              <a:rPr lang="en-US" sz="2400" dirty="0">
                <a:latin typeface="Cambria" panose="02040503050406030204" pitchFamily="18" charset="0"/>
                <a:ea typeface="Cambria" panose="02040503050406030204" pitchFamily="18" charset="0"/>
              </a:rPr>
              <a:t>) – </a:t>
            </a:r>
            <a:r>
              <a:rPr lang="ro-RO" sz="2400" dirty="0">
                <a:latin typeface="Cambria" panose="02040503050406030204" pitchFamily="18" charset="0"/>
                <a:ea typeface="Cambria" panose="02040503050406030204" pitchFamily="18" charset="0"/>
              </a:rPr>
              <a:t>reprezintă procesele ce nu sunt conectate cu aplicația terminal</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nu așteaptă nici un input din partea utilizatorului</a:t>
            </a:r>
            <a:r>
              <a:rPr lang="en-US" sz="2400" dirty="0">
                <a:latin typeface="Cambria" panose="02040503050406030204" pitchFamily="18" charset="0"/>
                <a:ea typeface="Cambria" panose="02040503050406030204" pitchFamily="18" charset="0"/>
              </a:rPr>
              <a:t>.</a:t>
            </a:r>
          </a:p>
        </p:txBody>
      </p:sp>
      <p:sp>
        <p:nvSpPr>
          <p:cNvPr id="4" name="Slide Number Placeholder 3"/>
          <p:cNvSpPr>
            <a:spLocks noGrp="1"/>
          </p:cNvSpPr>
          <p:nvPr>
            <p:ph type="sldNum" sz="quarter" idx="12"/>
          </p:nvPr>
        </p:nvSpPr>
        <p:spPr/>
        <p:txBody>
          <a:bodyPr/>
          <a:lstStyle/>
          <a:p>
            <a:fld id="{CE8079A4-7AA8-4A4F-87E2-7781EC5097DD}" type="slidenum">
              <a:rPr lang="en-US" smtClean="0"/>
              <a:pPr/>
              <a:t>31</a:t>
            </a:fld>
            <a:endParaRPr lang="en-US"/>
          </a:p>
        </p:txBody>
      </p:sp>
    </p:spTree>
    <p:extLst>
      <p:ext uri="{BB962C8B-B14F-4D97-AF65-F5344CB8AC3E}">
        <p14:creationId xmlns:p14="http://schemas.microsoft.com/office/powerpoint/2010/main" val="1969407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497" y="209092"/>
            <a:ext cx="7315200" cy="894008"/>
          </a:xfrm>
        </p:spPr>
        <p:txBody>
          <a:bodyPr>
            <a:normAutofit/>
          </a:bodyPr>
          <a:lstStyle/>
          <a:p>
            <a:r>
              <a:rPr lang="ro-RO" dirty="0">
                <a:latin typeface="Cambria" panose="02040503050406030204" pitchFamily="18" charset="0"/>
                <a:ea typeface="Cambria" panose="02040503050406030204" pitchFamily="18" charset="0"/>
              </a:rPr>
              <a:t>Procese speciale </a:t>
            </a:r>
            <a:r>
              <a:rPr lang="en-US" dirty="0">
                <a:latin typeface="Cambria" panose="02040503050406030204" pitchFamily="18" charset="0"/>
                <a:ea typeface="Cambria" panose="02040503050406030204" pitchFamily="18" charset="0"/>
              </a:rPr>
              <a:t>Linux</a:t>
            </a:r>
          </a:p>
        </p:txBody>
      </p:sp>
      <p:sp>
        <p:nvSpPr>
          <p:cNvPr id="3" name="Content Placeholder 2"/>
          <p:cNvSpPr>
            <a:spLocks noGrp="1"/>
          </p:cNvSpPr>
          <p:nvPr>
            <p:ph idx="1"/>
          </p:nvPr>
        </p:nvSpPr>
        <p:spPr>
          <a:xfrm>
            <a:off x="533400" y="1600200"/>
            <a:ext cx="8229600" cy="4328160"/>
          </a:xfrm>
        </p:spPr>
        <p:txBody>
          <a:bodyPr>
            <a:noAutofit/>
          </a:bodyPr>
          <a:lstStyle/>
          <a:p>
            <a:r>
              <a:rPr lang="en-US" sz="2400" b="1" i="1" dirty="0">
                <a:latin typeface="Cambria" panose="02040503050406030204" pitchFamily="18" charset="0"/>
                <a:ea typeface="Cambria" panose="02040503050406030204" pitchFamily="18" charset="0"/>
              </a:rPr>
              <a:t>Daemons</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tip special de procese </a:t>
            </a:r>
            <a:r>
              <a:rPr lang="en-US" sz="2400" dirty="0">
                <a:latin typeface="Cambria" panose="02040503050406030204" pitchFamily="18" charset="0"/>
                <a:ea typeface="Cambria" panose="02040503050406030204" pitchFamily="18" charset="0"/>
              </a:rPr>
              <a:t>background </a:t>
            </a:r>
            <a:r>
              <a:rPr lang="ro-RO" sz="2400" dirty="0">
                <a:latin typeface="Cambria" panose="02040503050406030204" pitchFamily="18" charset="0"/>
                <a:ea typeface="Cambria" panose="02040503050406030204" pitchFamily="18" charset="0"/>
              </a:rPr>
              <a:t>ce pornesc la </a:t>
            </a:r>
            <a:r>
              <a:rPr lang="en-US" sz="2400" dirty="0">
                <a:latin typeface="Cambria" panose="02040503050406030204" pitchFamily="18" charset="0"/>
                <a:ea typeface="Cambria" panose="02040503050406030204" pitchFamily="18" charset="0"/>
              </a:rPr>
              <a:t>startup</a:t>
            </a:r>
            <a:r>
              <a:rPr lang="ro-RO" sz="2400" dirty="0">
                <a:latin typeface="Cambria" panose="02040503050406030204" pitchFamily="18" charset="0"/>
                <a:ea typeface="Cambria" panose="02040503050406030204" pitchFamily="18" charset="0"/>
              </a:rPr>
              <a:t>-ul sistemului și își mențin execuția permanent, pe post de </a:t>
            </a:r>
            <a:r>
              <a:rPr lang="en-US" sz="2400" dirty="0" err="1">
                <a:latin typeface="Cambria" panose="02040503050406030204" pitchFamily="18" charset="0"/>
                <a:ea typeface="Cambria" panose="02040503050406030204" pitchFamily="18" charset="0"/>
              </a:rPr>
              <a:t>servic</a:t>
            </a:r>
            <a:r>
              <a:rPr lang="ro-RO" sz="2400" dirty="0">
                <a:latin typeface="Cambria" panose="02040503050406030204" pitchFamily="18" charset="0"/>
                <a:ea typeface="Cambria" panose="02040503050406030204" pitchFamily="18" charset="0"/>
              </a:rPr>
              <a:t>ii</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Ele sunt pornite ca task-uri de sistem </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rulează ca servicii</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 în mod spontan și pot fi controlate prin intermediul procesului de sistem </a:t>
            </a:r>
            <a:r>
              <a:rPr lang="en-US" sz="2400" b="1" i="1" dirty="0" err="1">
                <a:latin typeface="Cambria" panose="02040503050406030204" pitchFamily="18" charset="0"/>
                <a:ea typeface="Cambria" panose="02040503050406030204" pitchFamily="18" charset="0"/>
              </a:rPr>
              <a:t>init</a:t>
            </a:r>
            <a:r>
              <a:rPr lang="en-US" sz="2400" dirty="0" err="1">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r>
              <a:rPr lang="ro-RO" sz="2400" dirty="0">
                <a:latin typeface="Cambria" panose="02040503050406030204" pitchFamily="18" charset="0"/>
                <a:ea typeface="Cambria" panose="02040503050406030204" pitchFamily="18" charset="0"/>
              </a:rPr>
              <a:t>Procesul</a:t>
            </a:r>
            <a:r>
              <a:rPr lang="en-US" sz="2400" dirty="0">
                <a:latin typeface="Cambria" panose="02040503050406030204" pitchFamily="18" charset="0"/>
                <a:ea typeface="Cambria" panose="02040503050406030204" pitchFamily="18" charset="0"/>
              </a:rPr>
              <a:t> </a:t>
            </a:r>
            <a:r>
              <a:rPr lang="en-US" sz="2400" b="1" i="1" dirty="0" err="1">
                <a:latin typeface="Cambria" panose="02040503050406030204" pitchFamily="18" charset="0"/>
                <a:ea typeface="Cambria" panose="02040503050406030204" pitchFamily="18" charset="0"/>
              </a:rPr>
              <a:t>init</a:t>
            </a:r>
            <a:r>
              <a:rPr lang="en-US" sz="2400" i="1"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este procesul părinte al tuturor proceselor existente pe un sistem</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 fiind primul program executat după ce sistemul </a:t>
            </a:r>
            <a:r>
              <a:rPr lang="en-US" sz="2400" dirty="0">
                <a:latin typeface="Cambria" panose="02040503050406030204" pitchFamily="18" charset="0"/>
                <a:ea typeface="Cambria" panose="02040503050406030204" pitchFamily="18" charset="0"/>
              </a:rPr>
              <a:t>Linux</a:t>
            </a:r>
            <a:r>
              <a:rPr lang="ro-RO" sz="2400" dirty="0">
                <a:latin typeface="Cambria" panose="02040503050406030204" pitchFamily="18" charset="0"/>
                <a:ea typeface="Cambria" panose="02040503050406030204" pitchFamily="18" charset="0"/>
              </a:rPr>
              <a:t> </a:t>
            </a:r>
            <a:r>
              <a:rPr lang="ro-RO" sz="2400" dirty="0" err="1">
                <a:latin typeface="Cambria" panose="02040503050406030204" pitchFamily="18" charset="0"/>
                <a:ea typeface="Cambria" panose="02040503050406030204" pitchFamily="18" charset="0"/>
              </a:rPr>
              <a:t>bootează</a:t>
            </a:r>
            <a:r>
              <a:rPr lang="ro-RO" sz="2400" dirty="0">
                <a:latin typeface="Cambria" panose="02040503050406030204" pitchFamily="18" charset="0"/>
                <a:ea typeface="Cambria" panose="02040503050406030204" pitchFamily="18" charset="0"/>
              </a:rPr>
              <a:t>;</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el administrează toate celelalte procese ce rulează pe sistem</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Este pornit de către </a:t>
            </a:r>
            <a:r>
              <a:rPr lang="en-US" sz="2400" dirty="0">
                <a:latin typeface="Cambria" panose="02040503050406030204" pitchFamily="18" charset="0"/>
                <a:ea typeface="Cambria" panose="02040503050406030204" pitchFamily="18" charset="0"/>
              </a:rPr>
              <a:t>kernel,</a:t>
            </a:r>
            <a:r>
              <a:rPr lang="ro-RO" sz="2400" dirty="0">
                <a:latin typeface="Cambria" panose="02040503050406030204" pitchFamily="18" charset="0"/>
                <a:ea typeface="Cambria" panose="02040503050406030204" pitchFamily="18" charset="0"/>
              </a:rPr>
              <a:t> deci nu are un proces părinte</a:t>
            </a:r>
            <a:r>
              <a:rPr lang="en-US" sz="2400" dirty="0">
                <a:latin typeface="Cambria" panose="02040503050406030204" pitchFamily="18" charset="0"/>
                <a:ea typeface="Cambria" panose="02040503050406030204" pitchFamily="18" charset="0"/>
              </a:rPr>
              <a:t>.</a:t>
            </a:r>
          </a:p>
          <a:p>
            <a:r>
              <a:rPr lang="ro-RO" sz="2400" dirty="0">
                <a:latin typeface="Cambria" panose="02040503050406030204" pitchFamily="18" charset="0"/>
                <a:ea typeface="Cambria" panose="02040503050406030204" pitchFamily="18" charset="0"/>
              </a:rPr>
              <a:t>Procesul </a:t>
            </a:r>
            <a:r>
              <a:rPr lang="en-US" sz="2400" b="1" i="1" dirty="0" err="1">
                <a:latin typeface="Cambria" panose="02040503050406030204" pitchFamily="18" charset="0"/>
                <a:ea typeface="Cambria" panose="02040503050406030204" pitchFamily="18" charset="0"/>
              </a:rPr>
              <a:t>init</a:t>
            </a:r>
            <a:r>
              <a:rPr lang="en-US" sz="2400" b="1" i="1" dirty="0">
                <a:latin typeface="Cambria" panose="02040503050406030204" pitchFamily="18" charset="0"/>
                <a:ea typeface="Cambria" panose="02040503050406030204" pitchFamily="18" charset="0"/>
              </a:rPr>
              <a:t> </a:t>
            </a:r>
            <a:r>
              <a:rPr lang="ro-RO" sz="2400" b="1" i="1"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are întotdeauna un P</a:t>
            </a:r>
            <a:r>
              <a:rPr lang="en-US" sz="2400" dirty="0">
                <a:latin typeface="Cambria" panose="02040503050406030204" pitchFamily="18" charset="0"/>
                <a:ea typeface="Cambria" panose="02040503050406030204" pitchFamily="18" charset="0"/>
              </a:rPr>
              <a:t>ID </a:t>
            </a:r>
            <a:r>
              <a:rPr lang="ro-RO" sz="2400" dirty="0">
                <a:latin typeface="Cambria" panose="02040503050406030204" pitchFamily="18" charset="0"/>
                <a:ea typeface="Cambria" panose="02040503050406030204" pitchFamily="18" charset="0"/>
              </a:rPr>
              <a:t>egal cu</a:t>
            </a:r>
            <a:r>
              <a:rPr lang="en-US" sz="2400" dirty="0">
                <a:latin typeface="Cambria" panose="02040503050406030204" pitchFamily="18" charset="0"/>
                <a:ea typeface="Cambria" panose="02040503050406030204" pitchFamily="18" charset="0"/>
              </a:rPr>
              <a:t> 1. </a:t>
            </a:r>
            <a:r>
              <a:rPr lang="ro-RO" sz="2400" dirty="0">
                <a:latin typeface="Cambria" panose="02040503050406030204" pitchFamily="18" charset="0"/>
                <a:ea typeface="Cambria" panose="02040503050406030204" pitchFamily="18" charset="0"/>
              </a:rPr>
              <a:t>El se manifestă ca un </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părinte </a:t>
            </a:r>
            <a:r>
              <a:rPr lang="en-US" sz="2400" dirty="0" err="1">
                <a:latin typeface="Cambria" panose="02040503050406030204" pitchFamily="18" charset="0"/>
                <a:ea typeface="Cambria" panose="02040503050406030204" pitchFamily="18" charset="0"/>
              </a:rPr>
              <a:t>adoptiv</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pentru toate procesele orfane. </a:t>
            </a:r>
            <a:endParaRPr lang="en-US" sz="2400" dirty="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CE8079A4-7AA8-4A4F-87E2-7781EC5097DD}" type="slidenum">
              <a:rPr lang="en-US" smtClean="0"/>
              <a:pPr/>
              <a:t>32</a:t>
            </a:fld>
            <a:endParaRPr lang="en-US"/>
          </a:p>
        </p:txBody>
      </p:sp>
    </p:spTree>
    <p:extLst>
      <p:ext uri="{BB962C8B-B14F-4D97-AF65-F5344CB8AC3E}">
        <p14:creationId xmlns:p14="http://schemas.microsoft.com/office/powerpoint/2010/main" val="2158496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normAutofit/>
          </a:bodyPr>
          <a:lstStyle/>
          <a:p>
            <a:pPr algn="ctr"/>
            <a:r>
              <a:rPr lang="en-US" dirty="0">
                <a:latin typeface="Cambria" panose="02040503050406030204" pitchFamily="18" charset="0"/>
                <a:ea typeface="Cambria" panose="02040503050406030204" pitchFamily="18" charset="0"/>
              </a:rPr>
              <a:t>Linux – </a:t>
            </a:r>
            <a:r>
              <a:rPr lang="ro-RO" dirty="0">
                <a:latin typeface="Cambria" panose="02040503050406030204" pitchFamily="18" charset="0"/>
                <a:ea typeface="Cambria" panose="02040503050406030204" pitchFamily="18" charset="0"/>
              </a:rPr>
              <a:t>Stările proceselor</a:t>
            </a: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066800" y="1447800"/>
            <a:ext cx="7696200" cy="5026152"/>
          </a:xfrm>
        </p:spPr>
        <p:txBody>
          <a:bodyPr>
            <a:noAutofit/>
          </a:bodyPr>
          <a:lstStyle/>
          <a:p>
            <a:r>
              <a:rPr lang="en-US" sz="2400" b="1" i="1" dirty="0">
                <a:latin typeface="Cambria" panose="02040503050406030204" pitchFamily="18" charset="0"/>
                <a:ea typeface="Cambria" panose="02040503050406030204" pitchFamily="18" charset="0"/>
              </a:rPr>
              <a:t>Running</a:t>
            </a:r>
            <a:r>
              <a:rPr lang="en-US" sz="2400" i="1" dirty="0">
                <a:latin typeface="Cambria" panose="02040503050406030204" pitchFamily="18" charset="0"/>
                <a:ea typeface="Cambria" panose="02040503050406030204" pitchFamily="18" charset="0"/>
              </a:rPr>
              <a:t> </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a:t>
            </a:r>
            <a:r>
              <a:rPr lang="en-US" sz="2400" dirty="0" err="1">
                <a:latin typeface="Cambria" panose="02040503050406030204" pitchFamily="18" charset="0"/>
                <a:ea typeface="Cambria" panose="02040503050406030204" pitchFamily="18" charset="0"/>
              </a:rPr>
              <a:t>aceast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stare </a:t>
            </a:r>
            <a:r>
              <a:rPr lang="en-US" sz="2400" dirty="0" err="1">
                <a:latin typeface="Cambria" panose="02040503050406030204" pitchFamily="18" charset="0"/>
                <a:ea typeface="Cambria" panose="02040503050406030204" pitchFamily="18" charset="0"/>
              </a:rPr>
              <a:t>procesul</a:t>
            </a:r>
            <a:r>
              <a:rPr lang="en-US" sz="2400" dirty="0">
                <a:latin typeface="Cambria" panose="02040503050406030204" pitchFamily="18" charset="0"/>
                <a:ea typeface="Cambria" panose="02040503050406030204" pitchFamily="18" charset="0"/>
              </a:rPr>
              <a:t> fie </a:t>
            </a:r>
            <a:r>
              <a:rPr lang="en-US" sz="2400" dirty="0" err="1">
                <a:latin typeface="Cambria" panose="02040503050406030204" pitchFamily="18" charset="0"/>
                <a:ea typeface="Cambria" panose="02040503050406030204" pitchFamily="18" charset="0"/>
              </a:rPr>
              <a:t>ruleaz</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fie </a:t>
            </a:r>
            <a:r>
              <a:rPr lang="en-US" sz="2400" dirty="0" err="1">
                <a:latin typeface="Cambria" panose="02040503050406030204" pitchFamily="18" charset="0"/>
                <a:ea typeface="Cambria" panose="02040503050406030204" pitchFamily="18" charset="0"/>
              </a:rPr>
              <a:t>este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gata</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rulare</a:t>
            </a:r>
            <a:r>
              <a:rPr lang="en-US" sz="2400" dirty="0">
                <a:latin typeface="Cambria" panose="02040503050406030204" pitchFamily="18" charset="0"/>
                <a:ea typeface="Cambria" panose="02040503050406030204" pitchFamily="18" charset="0"/>
              </a:rPr>
              <a:t> (a</a:t>
            </a:r>
            <a:r>
              <a:rPr lang="ro-RO" sz="2400" dirty="0">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teapt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s</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fie </a:t>
            </a:r>
            <a:r>
              <a:rPr lang="en-US" sz="2400" dirty="0" err="1">
                <a:latin typeface="Cambria" panose="02040503050406030204" pitchFamily="18" charset="0"/>
                <a:ea typeface="Cambria" panose="02040503050406030204" pitchFamily="18" charset="0"/>
              </a:rPr>
              <a:t>preluat</a:t>
            </a:r>
            <a:r>
              <a:rPr lang="en-US" sz="2400" dirty="0">
                <a:latin typeface="Cambria" panose="02040503050406030204" pitchFamily="18" charset="0"/>
                <a:ea typeface="Cambria" panose="02040503050406030204" pitchFamily="18" charset="0"/>
              </a:rPr>
              <a:t> de c</a:t>
            </a:r>
            <a:r>
              <a:rPr lang="ro-RO" sz="2400" dirty="0">
                <a:latin typeface="Cambria" panose="02040503050406030204" pitchFamily="18" charset="0"/>
                <a:ea typeface="Cambria" panose="02040503050406030204" pitchFamily="18" charset="0"/>
              </a:rPr>
              <a:t>ă</a:t>
            </a:r>
            <a:r>
              <a:rPr lang="en-US" sz="2400" dirty="0" err="1">
                <a:latin typeface="Cambria" panose="02040503050406030204" pitchFamily="18" charset="0"/>
                <a:ea typeface="Cambria" panose="02040503050406030204" pitchFamily="18" charset="0"/>
              </a:rPr>
              <a:t>tre</a:t>
            </a:r>
            <a:r>
              <a:rPr lang="en-US" sz="2400" dirty="0">
                <a:latin typeface="Cambria" panose="02040503050406030204" pitchFamily="18" charset="0"/>
                <a:ea typeface="Cambria" panose="02040503050406030204" pitchFamily="18" charset="0"/>
              </a:rPr>
              <a:t> UCP </a:t>
            </a:r>
            <a:r>
              <a:rPr lang="ro-RO" sz="2400" dirty="0" err="1">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rulat</a:t>
            </a:r>
            <a:r>
              <a:rPr lang="en-US" sz="2400" dirty="0">
                <a:latin typeface="Cambria" panose="02040503050406030204" pitchFamily="18" charset="0"/>
                <a:ea typeface="Cambria" panose="02040503050406030204" pitchFamily="18" charset="0"/>
              </a:rPr>
              <a:t>).</a:t>
            </a:r>
          </a:p>
          <a:p>
            <a:r>
              <a:rPr lang="en-US" sz="2400" b="1" i="1" dirty="0">
                <a:latin typeface="Cambria" panose="02040503050406030204" pitchFamily="18" charset="0"/>
                <a:ea typeface="Cambria" panose="02040503050406030204" pitchFamily="18" charset="0"/>
              </a:rPr>
              <a:t>Waiting </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a:t>
            </a:r>
            <a:r>
              <a:rPr lang="en-US" sz="2400" dirty="0" err="1">
                <a:latin typeface="Cambria" panose="02040503050406030204" pitchFamily="18" charset="0"/>
                <a:ea typeface="Cambria" panose="02040503050406030204" pitchFamily="18" charset="0"/>
              </a:rPr>
              <a:t>aceast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stare </a:t>
            </a:r>
            <a:r>
              <a:rPr lang="en-US" sz="2400" dirty="0" err="1">
                <a:latin typeface="Cambria" panose="02040503050406030204" pitchFamily="18" charset="0"/>
                <a:ea typeface="Cambria" panose="02040503050406030204" pitchFamily="18" charset="0"/>
              </a:rPr>
              <a:t>procesul</a:t>
            </a:r>
            <a:r>
              <a:rPr lang="en-US" sz="2400" dirty="0">
                <a:latin typeface="Cambria" panose="02040503050406030204" pitchFamily="18" charset="0"/>
                <a:ea typeface="Cambria" panose="02040503050406030204" pitchFamily="18" charset="0"/>
              </a:rPr>
              <a:t> a</a:t>
            </a:r>
            <a:r>
              <a:rPr lang="ro-RO" sz="2400" dirty="0">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teapt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apari</a:t>
            </a:r>
            <a:r>
              <a:rPr lang="ro-RO" sz="2400" dirty="0">
                <a:latin typeface="Cambria" panose="02040503050406030204" pitchFamily="18" charset="0"/>
                <a:ea typeface="Cambria" panose="02040503050406030204" pitchFamily="18" charset="0"/>
              </a:rPr>
              <a:t>ț</a:t>
            </a:r>
            <a:r>
              <a:rPr lang="en-US" sz="2400" dirty="0" err="1">
                <a:latin typeface="Cambria" panose="02040503050406030204" pitchFamily="18" charset="0"/>
                <a:ea typeface="Cambria" panose="02040503050406030204" pitchFamily="18" charset="0"/>
              </a:rPr>
              <a:t>ia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unui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eveniment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sau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eliberarea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unei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resurse</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sistem</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plus, </a:t>
            </a:r>
            <a:r>
              <a:rPr lang="en-US" sz="2400" dirty="0" err="1">
                <a:latin typeface="Cambria" panose="02040503050406030204" pitchFamily="18" charset="0"/>
                <a:ea typeface="Cambria" panose="02040503050406030204" pitchFamily="18" charset="0"/>
              </a:rPr>
              <a:t>kernelul</a:t>
            </a:r>
            <a:r>
              <a:rPr lang="en-US" sz="2400" dirty="0">
                <a:latin typeface="Cambria" panose="02040503050406030204" pitchFamily="18" charset="0"/>
                <a:ea typeface="Cambria" panose="02040503050406030204" pitchFamily="18" charset="0"/>
              </a:rPr>
              <a:t> face </a:t>
            </a:r>
            <a:r>
              <a:rPr lang="en-US" sz="2400" dirty="0" err="1">
                <a:latin typeface="Cambria" panose="02040503050406030204" pitchFamily="18" charset="0"/>
                <a:ea typeface="Cambria" panose="02040503050406030204" pitchFamily="18" charset="0"/>
              </a:rPr>
              <a:t>distinc</a:t>
            </a:r>
            <a:r>
              <a:rPr lang="ro-RO" sz="2400" dirty="0">
                <a:latin typeface="Cambria" panose="02040503050406030204" pitchFamily="18" charset="0"/>
                <a:ea typeface="Cambria" panose="02040503050406030204" pitchFamily="18" charset="0"/>
              </a:rPr>
              <a:t>ț</a:t>
            </a:r>
            <a:r>
              <a:rPr lang="en-US" sz="2400" dirty="0" err="1">
                <a:latin typeface="Cambria" panose="02040503050406030204" pitchFamily="18" charset="0"/>
                <a:ea typeface="Cambria" panose="02040503050406030204" pitchFamily="18" charset="0"/>
              </a:rPr>
              <a:t>ie</a:t>
            </a:r>
            <a:r>
              <a:rPr lang="en-US" sz="2400" dirty="0">
                <a:latin typeface="Cambria" panose="02040503050406030204" pitchFamily="18" charset="0"/>
                <a:ea typeface="Cambria" panose="02040503050406030204" pitchFamily="18" charset="0"/>
              </a:rPr>
              <a:t> </a:t>
            </a:r>
            <a:r>
              <a:rPr lang="ro-RO" sz="2400" dirty="0" err="1">
                <a:latin typeface="Cambria" panose="02040503050406030204" pitchFamily="18" charset="0"/>
                <a:ea typeface="Cambria" panose="02040503050406030204" pitchFamily="18" charset="0"/>
              </a:rPr>
              <a:t>î</a:t>
            </a:r>
            <a:r>
              <a:rPr lang="en-US" sz="2400" dirty="0" err="1">
                <a:latin typeface="Cambria" panose="02040503050406030204" pitchFamily="18" charset="0"/>
                <a:ea typeface="Cambria" panose="02040503050406030204" pitchFamily="18" charset="0"/>
              </a:rPr>
              <a:t>ntre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dou</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tipuri</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procese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aflate</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stare de a</a:t>
            </a:r>
            <a:r>
              <a:rPr lang="ro-RO" sz="2400" dirty="0">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teptare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procese</a:t>
            </a:r>
            <a:r>
              <a:rPr lang="en-US" sz="2400" dirty="0">
                <a:latin typeface="Cambria" panose="02040503050406030204" pitchFamily="18" charset="0"/>
                <a:ea typeface="Cambria" panose="02040503050406030204" pitchFamily="18" charset="0"/>
              </a:rPr>
              <a:t> </a:t>
            </a:r>
            <a:r>
              <a:rPr lang="en-US" sz="2400" i="1" dirty="0">
                <a:latin typeface="Cambria" panose="02040503050406030204" pitchFamily="18" charset="0"/>
                <a:ea typeface="Cambria" panose="02040503050406030204" pitchFamily="18" charset="0"/>
              </a:rPr>
              <a:t>“</a:t>
            </a:r>
            <a:r>
              <a:rPr lang="en-US" sz="2400" b="1" i="1" dirty="0">
                <a:latin typeface="Cambria" panose="02040503050406030204" pitchFamily="18" charset="0"/>
                <a:ea typeface="Cambria" panose="02040503050406030204" pitchFamily="18" charset="0"/>
              </a:rPr>
              <a:t>interruptible” </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sunt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cele</a:t>
            </a:r>
            <a:r>
              <a:rPr lang="en-US" sz="2400" dirty="0">
                <a:latin typeface="Cambria" panose="02040503050406030204" pitchFamily="18" charset="0"/>
                <a:ea typeface="Cambria" panose="02040503050406030204" pitchFamily="18" charset="0"/>
              </a:rPr>
              <a:t> care pot fi </a:t>
            </a:r>
            <a:r>
              <a:rPr lang="ro-RO" sz="2400" dirty="0" err="1">
                <a:latin typeface="Cambria" panose="02040503050406030204" pitchFamily="18" charset="0"/>
                <a:ea typeface="Cambria" panose="02040503050406030204" pitchFamily="18" charset="0"/>
              </a:rPr>
              <a:t>î</a:t>
            </a:r>
            <a:r>
              <a:rPr lang="en-US" sz="2400" dirty="0" err="1">
                <a:latin typeface="Cambria" panose="02040503050406030204" pitchFamily="18" charset="0"/>
                <a:ea typeface="Cambria" panose="02040503050406030204" pitchFamily="18" charset="0"/>
              </a:rPr>
              <a:t>ntrerupte</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semnale</a:t>
            </a:r>
            <a:r>
              <a:rPr lang="en-US" sz="2400" dirty="0">
                <a:latin typeface="Cambria" panose="02040503050406030204" pitchFamily="18" charset="0"/>
                <a:ea typeface="Cambria" panose="02040503050406030204" pitchFamily="18" charset="0"/>
              </a:rPr>
              <a:t> </a:t>
            </a:r>
            <a:r>
              <a:rPr lang="ro-RO" sz="2400" dirty="0" err="1">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procese</a:t>
            </a:r>
            <a:r>
              <a:rPr lang="en-US" sz="2400" dirty="0">
                <a:latin typeface="Cambria" panose="02040503050406030204" pitchFamily="18" charset="0"/>
                <a:ea typeface="Cambria" panose="02040503050406030204" pitchFamily="18" charset="0"/>
              </a:rPr>
              <a:t> </a:t>
            </a:r>
            <a:r>
              <a:rPr lang="en-US" sz="2400" i="1" dirty="0">
                <a:latin typeface="Cambria" panose="02040503050406030204" pitchFamily="18" charset="0"/>
                <a:ea typeface="Cambria" panose="02040503050406030204" pitchFamily="18" charset="0"/>
              </a:rPr>
              <a:t>“</a:t>
            </a:r>
            <a:r>
              <a:rPr lang="en-US" sz="2400" b="1" i="1" dirty="0">
                <a:latin typeface="Cambria" panose="02040503050406030204" pitchFamily="18" charset="0"/>
                <a:ea typeface="Cambria" panose="02040503050406030204" pitchFamily="18" charset="0"/>
              </a:rPr>
              <a:t>uninterruptible”</a:t>
            </a:r>
            <a:r>
              <a:rPr lang="en-US" sz="2400" i="1"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ce</a:t>
            </a:r>
            <a:r>
              <a:rPr lang="en-US" sz="2400" dirty="0">
                <a:latin typeface="Cambria" panose="02040503050406030204" pitchFamily="18" charset="0"/>
                <a:ea typeface="Cambria" panose="02040503050406030204" pitchFamily="18" charset="0"/>
              </a:rPr>
              <a:t> a</a:t>
            </a:r>
            <a:r>
              <a:rPr lang="ro-RO" sz="2400" dirty="0">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te</a:t>
            </a:r>
            <a:r>
              <a:rPr lang="ro-RO" sz="2400" dirty="0">
                <a:latin typeface="Cambria" panose="02040503050406030204" pitchFamily="18" charset="0"/>
                <a:ea typeface="Cambria" panose="02040503050406030204" pitchFamily="18" charset="0"/>
              </a:rPr>
              <a:t>a</a:t>
            </a:r>
            <a:r>
              <a:rPr lang="en-US" sz="2400" dirty="0" err="1">
                <a:latin typeface="Cambria" panose="02040503050406030204" pitchFamily="18" charset="0"/>
                <a:ea typeface="Cambria" panose="02040503050406030204" pitchFamily="18" charset="0"/>
              </a:rPr>
              <a:t>pt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mod direct </a:t>
            </a:r>
            <a:r>
              <a:rPr lang="en-US" sz="2400" dirty="0" err="1">
                <a:latin typeface="Cambria" panose="02040503050406030204" pitchFamily="18" charset="0"/>
                <a:ea typeface="Cambria" panose="02040503050406030204" pitchFamily="18" charset="0"/>
              </a:rPr>
              <a:t>mesaje</a:t>
            </a:r>
            <a:r>
              <a:rPr lang="en-US" sz="2400" dirty="0">
                <a:latin typeface="Cambria" panose="02040503050406030204" pitchFamily="18" charset="0"/>
                <a:ea typeface="Cambria" panose="02040503050406030204" pitchFamily="18" charset="0"/>
              </a:rPr>
              <a:t>/</a:t>
            </a:r>
            <a:r>
              <a:rPr lang="en-US" sz="2400" dirty="0" err="1">
                <a:latin typeface="Cambria" panose="02040503050406030204" pitchFamily="18" charset="0"/>
                <a:ea typeface="Cambria" panose="02040503050406030204" pitchFamily="18" charset="0"/>
              </a:rPr>
              <a:t>condi</a:t>
            </a:r>
            <a:r>
              <a:rPr lang="ro-RO" sz="2400" dirty="0">
                <a:latin typeface="Cambria" panose="02040503050406030204" pitchFamily="18" charset="0"/>
                <a:ea typeface="Cambria" panose="02040503050406030204" pitchFamily="18" charset="0"/>
              </a:rPr>
              <a:t>ț</a:t>
            </a:r>
            <a:r>
              <a:rPr lang="en-US" sz="2400" dirty="0">
                <a:latin typeface="Cambria" panose="02040503050406030204" pitchFamily="18" charset="0"/>
                <a:ea typeface="Cambria" panose="02040503050406030204" pitchFamily="18" charset="0"/>
              </a:rPr>
              <a:t>ii hardware </a:t>
            </a:r>
            <a:r>
              <a:rPr lang="ro-RO" sz="2400" dirty="0" err="1">
                <a:latin typeface="Cambria" panose="02040503050406030204" pitchFamily="18" charset="0"/>
                <a:ea typeface="Cambria" panose="02040503050406030204" pitchFamily="18" charset="0"/>
              </a:rPr>
              <a:t>ș</a:t>
            </a:r>
            <a:r>
              <a:rPr lang="en-US" sz="2400" dirty="0" err="1">
                <a:latin typeface="Cambria" panose="02040503050406030204" pitchFamily="18" charset="0"/>
                <a:ea typeface="Cambria" panose="02040503050406030204" pitchFamily="18" charset="0"/>
              </a:rPr>
              <a:t>i</a:t>
            </a:r>
            <a:r>
              <a:rPr lang="en-US" sz="2400" dirty="0">
                <a:latin typeface="Cambria" panose="02040503050406030204" pitchFamily="18" charset="0"/>
                <a:ea typeface="Cambria" panose="02040503050406030204" pitchFamily="18" charset="0"/>
              </a:rPr>
              <a:t> nu pot fi </a:t>
            </a:r>
            <a:r>
              <a:rPr lang="ro-RO" sz="2400" dirty="0" err="1">
                <a:latin typeface="Cambria" panose="02040503050406030204" pitchFamily="18" charset="0"/>
                <a:ea typeface="Cambria" panose="02040503050406030204" pitchFamily="18" charset="0"/>
              </a:rPr>
              <a:t>î</a:t>
            </a:r>
            <a:r>
              <a:rPr lang="en-US" sz="2400" dirty="0" err="1">
                <a:latin typeface="Cambria" panose="02040503050406030204" pitchFamily="18" charset="0"/>
                <a:ea typeface="Cambria" panose="02040503050406030204" pitchFamily="18" charset="0"/>
              </a:rPr>
              <a:t>ntrerupte</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alte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evenimente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sau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semnale</a:t>
            </a:r>
            <a:r>
              <a:rPr lang="en-US" sz="2400" dirty="0">
                <a:latin typeface="Cambria" panose="02040503050406030204" pitchFamily="18" charset="0"/>
                <a:ea typeface="Cambria" panose="02040503050406030204" pitchFamily="18" charset="0"/>
              </a:rPr>
              <a:t>.</a:t>
            </a:r>
          </a:p>
        </p:txBody>
      </p:sp>
      <p:sp>
        <p:nvSpPr>
          <p:cNvPr id="4" name="Slide Number Placeholder 3"/>
          <p:cNvSpPr>
            <a:spLocks noGrp="1"/>
          </p:cNvSpPr>
          <p:nvPr>
            <p:ph type="sldNum" sz="quarter" idx="12"/>
          </p:nvPr>
        </p:nvSpPr>
        <p:spPr/>
        <p:txBody>
          <a:bodyPr/>
          <a:lstStyle/>
          <a:p>
            <a:fld id="{CE8079A4-7AA8-4A4F-87E2-7781EC5097DD}" type="slidenum">
              <a:rPr lang="en-US" smtClean="0"/>
              <a:pPr/>
              <a:t>33</a:t>
            </a:fld>
            <a:endParaRPr lang="en-US"/>
          </a:p>
        </p:txBody>
      </p:sp>
    </p:spTree>
    <p:extLst>
      <p:ext uri="{BB962C8B-B14F-4D97-AF65-F5344CB8AC3E}">
        <p14:creationId xmlns:p14="http://schemas.microsoft.com/office/powerpoint/2010/main" val="30473127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15200" cy="1154097"/>
          </a:xfrm>
        </p:spPr>
        <p:txBody>
          <a:bodyPr>
            <a:normAutofit/>
          </a:bodyPr>
          <a:lstStyle/>
          <a:p>
            <a:pPr algn="ctr"/>
            <a:r>
              <a:rPr lang="en-US" sz="2900" dirty="0">
                <a:latin typeface="Cambria" panose="02040503050406030204" pitchFamily="18" charset="0"/>
                <a:ea typeface="Cambria" panose="02040503050406030204" pitchFamily="18" charset="0"/>
              </a:rPr>
              <a:t>Linux – </a:t>
            </a:r>
            <a:r>
              <a:rPr lang="ro-RO" sz="2900" dirty="0">
                <a:latin typeface="Cambria" panose="02040503050406030204" pitchFamily="18" charset="0"/>
                <a:ea typeface="Cambria" panose="02040503050406030204" pitchFamily="18" charset="0"/>
              </a:rPr>
              <a:t>Stările proceselor</a:t>
            </a:r>
            <a:r>
              <a:rPr lang="en-US" sz="2900" dirty="0">
                <a:latin typeface="Cambria" panose="02040503050406030204" pitchFamily="18" charset="0"/>
                <a:ea typeface="Cambria" panose="02040503050406030204" pitchFamily="18" charset="0"/>
              </a:rPr>
              <a:t> (cont.)</a:t>
            </a:r>
          </a:p>
        </p:txBody>
      </p:sp>
      <p:sp>
        <p:nvSpPr>
          <p:cNvPr id="3" name="Content Placeholder 2"/>
          <p:cNvSpPr>
            <a:spLocks noGrp="1"/>
          </p:cNvSpPr>
          <p:nvPr>
            <p:ph idx="1"/>
          </p:nvPr>
        </p:nvSpPr>
        <p:spPr>
          <a:xfrm>
            <a:off x="912876" y="1676400"/>
            <a:ext cx="7696200" cy="4072927"/>
          </a:xfrm>
        </p:spPr>
        <p:txBody>
          <a:bodyPr>
            <a:noAutofit/>
          </a:bodyPr>
          <a:lstStyle/>
          <a:p>
            <a:r>
              <a:rPr lang="en-US" sz="2400" b="1" i="1" dirty="0">
                <a:latin typeface="Cambria" panose="02040503050406030204" pitchFamily="18" charset="0"/>
                <a:ea typeface="Cambria" panose="02040503050406030204" pitchFamily="18" charset="0"/>
              </a:rPr>
              <a:t>Stopped</a:t>
            </a:r>
            <a:r>
              <a:rPr lang="en-US" sz="2400" dirty="0">
                <a:latin typeface="Cambria" panose="02040503050406030204" pitchFamily="18" charset="0"/>
                <a:ea typeface="Cambria" panose="02040503050406030204" pitchFamily="18" charset="0"/>
              </a:rPr>
              <a:t> –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a:t>
            </a:r>
            <a:r>
              <a:rPr lang="en-US" sz="2400" dirty="0" err="1">
                <a:latin typeface="Cambria" panose="02040503050406030204" pitchFamily="18" charset="0"/>
                <a:ea typeface="Cambria" panose="02040503050406030204" pitchFamily="18" charset="0"/>
              </a:rPr>
              <a:t>aceast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stare un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a </a:t>
            </a:r>
            <a:r>
              <a:rPr lang="en-US" sz="2400" dirty="0" err="1">
                <a:latin typeface="Cambria" panose="02040503050406030204" pitchFamily="18" charset="0"/>
                <a:ea typeface="Cambria" panose="02040503050406030204" pitchFamily="18" charset="0"/>
              </a:rPr>
              <a:t>fost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oprit</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regul</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prin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receptionarea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unui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semnal</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Spre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exemplu</a:t>
            </a:r>
            <a:r>
              <a:rPr lang="en-US" sz="2400" dirty="0">
                <a:latin typeface="Cambria" panose="02040503050406030204" pitchFamily="18" charset="0"/>
                <a:ea typeface="Cambria" panose="02040503050406030204" pitchFamily="18" charset="0"/>
              </a:rPr>
              <a:t>, un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care </a:t>
            </a:r>
            <a:r>
              <a:rPr lang="en-US" sz="2400" dirty="0" err="1">
                <a:latin typeface="Cambria" panose="02040503050406030204" pitchFamily="18" charset="0"/>
                <a:ea typeface="Cambria" panose="02040503050406030204" pitchFamily="18" charset="0"/>
              </a:rPr>
              <a:t>este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depanat</a:t>
            </a:r>
            <a:r>
              <a:rPr lang="en-US" sz="2400" dirty="0">
                <a:latin typeface="Cambria" panose="02040503050406030204" pitchFamily="18" charset="0"/>
                <a:ea typeface="Cambria" panose="02040503050406030204" pitchFamily="18" charset="0"/>
              </a:rPr>
              <a:t>.</a:t>
            </a:r>
          </a:p>
          <a:p>
            <a:endParaRPr lang="en-US" sz="2400" dirty="0">
              <a:latin typeface="Cambria" panose="02040503050406030204" pitchFamily="18" charset="0"/>
              <a:ea typeface="Cambria" panose="02040503050406030204" pitchFamily="18" charset="0"/>
            </a:endParaRPr>
          </a:p>
          <a:p>
            <a:r>
              <a:rPr lang="en-US" sz="2400" b="1" i="1" dirty="0">
                <a:latin typeface="Cambria" panose="02040503050406030204" pitchFamily="18" charset="0"/>
                <a:ea typeface="Cambria" panose="02040503050406030204" pitchFamily="18" charset="0"/>
              </a:rPr>
              <a:t>Zombie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reprezint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o alt</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stare special</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a </a:t>
            </a:r>
            <a:r>
              <a:rPr lang="en-US" sz="2400" dirty="0" err="1">
                <a:latin typeface="Cambria" panose="02040503050406030204" pitchFamily="18" charset="0"/>
                <a:ea typeface="Cambria" panose="02040503050406030204" pitchFamily="18" charset="0"/>
              </a:rPr>
              <a:t>unui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Un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a:t>
            </a:r>
            <a:r>
              <a:rPr lang="en-US" sz="2400" b="1" i="1" dirty="0">
                <a:latin typeface="Cambria" panose="02040503050406030204" pitchFamily="18" charset="0"/>
                <a:ea typeface="Cambria" panose="02040503050406030204" pitchFamily="18" charset="0"/>
              </a:rPr>
              <a:t>zombie </a:t>
            </a:r>
            <a:r>
              <a:rPr lang="en-US" sz="2400" dirty="0" err="1">
                <a:latin typeface="Cambria" panose="02040503050406030204" pitchFamily="18" charset="0"/>
                <a:ea typeface="Cambria" panose="02040503050406030204" pitchFamily="18" charset="0"/>
              </a:rPr>
              <a:t>este</a:t>
            </a:r>
            <a:r>
              <a:rPr lang="en-US" sz="2400" dirty="0">
                <a:latin typeface="Cambria" panose="02040503050406030204" pitchFamily="18" charset="0"/>
                <a:ea typeface="Cambria" panose="02040503050406030204" pitchFamily="18" charset="0"/>
              </a:rPr>
              <a:t> un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a c</a:t>
            </a:r>
            <a:r>
              <a:rPr lang="ro-RO" sz="2400" dirty="0">
                <a:latin typeface="Cambria" panose="02040503050406030204" pitchFamily="18" charset="0"/>
                <a:ea typeface="Cambria" panose="02040503050406030204" pitchFamily="18" charset="0"/>
              </a:rPr>
              <a:t>ă</a:t>
            </a:r>
            <a:r>
              <a:rPr lang="en-US" sz="2400" dirty="0" err="1">
                <a:latin typeface="Cambria" panose="02040503050406030204" pitchFamily="18" charset="0"/>
                <a:ea typeface="Cambria" panose="02040503050406030204" pitchFamily="18" charset="0"/>
              </a:rPr>
              <a:t>rui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execu</a:t>
            </a:r>
            <a:r>
              <a:rPr lang="ro-RO" sz="2400" dirty="0">
                <a:latin typeface="Cambria" panose="02040503050406030204" pitchFamily="18" charset="0"/>
                <a:ea typeface="Cambria" panose="02040503050406030204" pitchFamily="18" charset="0"/>
              </a:rPr>
              <a:t>ț</a:t>
            </a:r>
            <a:r>
              <a:rPr lang="en-US" sz="2400" dirty="0" err="1">
                <a:latin typeface="Cambria" panose="02040503050406030204" pitchFamily="18" charset="0"/>
                <a:ea typeface="Cambria" panose="02040503050406030204" pitchFamily="18" charset="0"/>
              </a:rPr>
              <a:t>ie</a:t>
            </a:r>
            <a:r>
              <a:rPr lang="en-US" sz="2400" dirty="0">
                <a:latin typeface="Cambria" panose="02040503050406030204" pitchFamily="18" charset="0"/>
                <a:ea typeface="Cambria" panose="02040503050406030204" pitchFamily="18" charset="0"/>
              </a:rPr>
              <a:t> s-a </a:t>
            </a:r>
            <a:r>
              <a:rPr lang="ro-RO" sz="2400" dirty="0">
                <a:latin typeface="Cambria" panose="02040503050406030204" pitchFamily="18" charset="0"/>
                <a:ea typeface="Cambria" panose="02040503050406030204" pitchFamily="18" charset="0"/>
              </a:rPr>
              <a:t>î</a:t>
            </a:r>
            <a:r>
              <a:rPr lang="en-US" sz="2400" dirty="0" err="1">
                <a:latin typeface="Cambria" panose="02040503050406030204" pitchFamily="18" charset="0"/>
                <a:ea typeface="Cambria" panose="02040503050406030204" pitchFamily="18" charset="0"/>
              </a:rPr>
              <a:t>ncheiat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dar</a:t>
            </a:r>
            <a:r>
              <a:rPr lang="en-US" sz="2400" dirty="0">
                <a:latin typeface="Cambria" panose="02040503050406030204" pitchFamily="18" charset="0"/>
                <a:ea typeface="Cambria" panose="02040503050406030204" pitchFamily="18" charset="0"/>
              </a:rPr>
              <a:t> care </a:t>
            </a:r>
            <a:r>
              <a:rPr lang="ro-RO" sz="2400" dirty="0">
                <a:latin typeface="Cambria" panose="02040503050406030204" pitchFamily="18" charset="0"/>
                <a:ea typeface="Cambria" panose="02040503050406030204" pitchFamily="18" charset="0"/>
              </a:rPr>
              <a:t>î</a:t>
            </a:r>
            <a:r>
              <a:rPr lang="en-US" sz="2400" dirty="0" err="1">
                <a:latin typeface="Cambria" panose="02040503050406030204" pitchFamily="18" charset="0"/>
                <a:ea typeface="Cambria" panose="02040503050406030204" pitchFamily="18" charset="0"/>
              </a:rPr>
              <a:t>nc</a:t>
            </a:r>
            <a:r>
              <a:rPr lang="ro-RO" sz="2400" dirty="0">
                <a:latin typeface="Cambria" panose="02040503050406030204" pitchFamily="18" charset="0"/>
                <a:ea typeface="Cambria" panose="02040503050406030204" pitchFamily="18" charset="0"/>
              </a:rPr>
              <a:t>ă are</a:t>
            </a:r>
            <a:r>
              <a:rPr lang="en-US" sz="2400" dirty="0">
                <a:latin typeface="Cambria" panose="02040503050406030204" pitchFamily="18" charset="0"/>
                <a:ea typeface="Cambria" panose="02040503050406030204" pitchFamily="18" charset="0"/>
              </a:rPr>
              <a:t> o </a:t>
            </a:r>
            <a:r>
              <a:rPr lang="en-US" sz="2400" dirty="0" err="1">
                <a:latin typeface="Cambria" panose="02040503050406030204" pitchFamily="18" charset="0"/>
                <a:ea typeface="Cambria" panose="02040503050406030204" pitchFamily="18" charset="0"/>
              </a:rPr>
              <a:t>intrare</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a:t>
            </a:r>
            <a:r>
              <a:rPr lang="en-US" sz="2400" dirty="0" err="1">
                <a:latin typeface="Cambria" panose="02040503050406030204" pitchFamily="18" charset="0"/>
                <a:ea typeface="Cambria" panose="02040503050406030204" pitchFamily="18" charset="0"/>
              </a:rPr>
              <a:t>tabela</a:t>
            </a:r>
            <a:r>
              <a:rPr lang="en-US" sz="2400" dirty="0">
                <a:latin typeface="Cambria" panose="02040503050406030204" pitchFamily="18" charset="0"/>
                <a:ea typeface="Cambria" panose="02040503050406030204" pitchFamily="18" charset="0"/>
              </a:rPr>
              <a:t> de </a:t>
            </a:r>
            <a:r>
              <a:rPr lang="en-US" sz="2400" dirty="0" err="1">
                <a:latin typeface="Cambria" panose="02040503050406030204" pitchFamily="18" charset="0"/>
                <a:ea typeface="Cambria" panose="02040503050406030204" pitchFamily="18" charset="0"/>
              </a:rPr>
              <a:t>procese</a:t>
            </a:r>
            <a:r>
              <a:rPr lang="en-US" sz="2400" dirty="0">
                <a:latin typeface="Cambria" panose="02040503050406030204" pitchFamily="18" charset="0"/>
                <a:ea typeface="Cambria" panose="02040503050406030204" pitchFamily="18" charset="0"/>
              </a:rPr>
              <a:t>.</a:t>
            </a:r>
          </a:p>
          <a:p>
            <a:endParaRPr lang="en-US" sz="2400" dirty="0">
              <a:latin typeface="Cambria" panose="02040503050406030204" pitchFamily="18" charset="0"/>
              <a:ea typeface="Cambria" panose="02040503050406030204" pitchFamily="18" charset="0"/>
            </a:endParaRPr>
          </a:p>
          <a:p>
            <a:r>
              <a:rPr lang="en-US" sz="2400" dirty="0" err="1">
                <a:latin typeface="Cambria" panose="02040503050406030204" pitchFamily="18" charset="0"/>
                <a:ea typeface="Cambria" panose="02040503050406030204" pitchFamily="18" charset="0"/>
              </a:rPr>
              <a:t>Putem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vizualiza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procesele</a:t>
            </a:r>
            <a:r>
              <a:rPr lang="en-US" sz="2400" dirty="0">
                <a:latin typeface="Cambria" panose="02040503050406030204" pitchFamily="18" charset="0"/>
                <a:ea typeface="Cambria" panose="02040503050406030204" pitchFamily="18" charset="0"/>
              </a:rPr>
              <a:t> active </a:t>
            </a:r>
            <a:r>
              <a:rPr lang="en-US" sz="2400" dirty="0" err="1">
                <a:latin typeface="Cambria" panose="02040503050406030204" pitchFamily="18" charset="0"/>
                <a:ea typeface="Cambria" panose="02040503050406030204" pitchFamily="18" charset="0"/>
              </a:rPr>
              <a:t>pe</a:t>
            </a:r>
            <a:r>
              <a:rPr lang="en-US" sz="2400" dirty="0">
                <a:latin typeface="Cambria" panose="02040503050406030204" pitchFamily="18" charset="0"/>
                <a:ea typeface="Cambria" panose="02040503050406030204" pitchFamily="18" charset="0"/>
              </a:rPr>
              <a:t> un </a:t>
            </a:r>
            <a:r>
              <a:rPr lang="en-US" sz="2400" dirty="0" err="1">
                <a:latin typeface="Cambria" panose="02040503050406030204" pitchFamily="18" charset="0"/>
                <a:ea typeface="Cambria" panose="02040503050406030204" pitchFamily="18" charset="0"/>
              </a:rPr>
              <a:t>sistem</a:t>
            </a:r>
            <a:r>
              <a:rPr lang="en-US" sz="2400" dirty="0">
                <a:latin typeface="Cambria" panose="02040503050406030204" pitchFamily="18" charset="0"/>
                <a:ea typeface="Cambria" panose="02040503050406030204" pitchFamily="18" charset="0"/>
              </a:rPr>
              <a:t> Linux </a:t>
            </a:r>
            <a:r>
              <a:rPr lang="en-US" sz="2400" dirty="0" err="1">
                <a:latin typeface="Cambria" panose="02040503050406030204" pitchFamily="18" charset="0"/>
                <a:ea typeface="Cambria" panose="02040503050406030204" pitchFamily="18" charset="0"/>
              </a:rPr>
              <a:t>folosind</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comenzile</a:t>
            </a:r>
            <a:r>
              <a:rPr lang="en-US" sz="2400"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ps</a:t>
            </a:r>
            <a:r>
              <a:rPr lang="en-US" sz="2400" b="1" dirty="0">
                <a:latin typeface="Cambria" panose="02040503050406030204" pitchFamily="18" charset="0"/>
                <a:ea typeface="Cambria" panose="02040503050406030204" pitchFamily="18" charset="0"/>
              </a:rPr>
              <a:t>, top, </a:t>
            </a:r>
            <a:r>
              <a:rPr lang="en-US" sz="2400" b="1" dirty="0" err="1">
                <a:latin typeface="Cambria" panose="02040503050406030204" pitchFamily="18" charset="0"/>
                <a:ea typeface="Cambria" panose="02040503050406030204" pitchFamily="18" charset="0"/>
              </a:rPr>
              <a:t>htop</a:t>
            </a:r>
            <a:r>
              <a:rPr lang="en-US" sz="2400" dirty="0">
                <a:latin typeface="Cambria" panose="02040503050406030204" pitchFamily="18" charset="0"/>
                <a:ea typeface="Cambria" panose="02040503050406030204" pitchFamily="18" charset="0"/>
              </a:rPr>
              <a:t>.</a:t>
            </a:r>
          </a:p>
        </p:txBody>
      </p:sp>
      <p:sp>
        <p:nvSpPr>
          <p:cNvPr id="4" name="Slide Number Placeholder 3"/>
          <p:cNvSpPr>
            <a:spLocks noGrp="1"/>
          </p:cNvSpPr>
          <p:nvPr>
            <p:ph type="sldNum" sz="quarter" idx="12"/>
          </p:nvPr>
        </p:nvSpPr>
        <p:spPr/>
        <p:txBody>
          <a:bodyPr/>
          <a:lstStyle/>
          <a:p>
            <a:fld id="{CE8079A4-7AA8-4A4F-87E2-7781EC5097DD}" type="slidenum">
              <a:rPr lang="en-US" smtClean="0"/>
              <a:pPr/>
              <a:t>34</a:t>
            </a:fld>
            <a:endParaRPr lang="en-US"/>
          </a:p>
        </p:txBody>
      </p:sp>
    </p:spTree>
    <p:extLst>
      <p:ext uri="{BB962C8B-B14F-4D97-AF65-F5344CB8AC3E}">
        <p14:creationId xmlns:p14="http://schemas.microsoft.com/office/powerpoint/2010/main" val="17199040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229600" cy="1295400"/>
          </a:xfrm>
        </p:spPr>
        <p:txBody>
          <a:bodyPr>
            <a:normAutofit/>
          </a:bodyPr>
          <a:lstStyle/>
          <a:p>
            <a:r>
              <a:rPr lang="en-US" dirty="0">
                <a:latin typeface="Cambria" panose="02040503050406030204" pitchFamily="18" charset="0"/>
                <a:ea typeface="Cambria" panose="02040503050406030204" pitchFamily="18" charset="0"/>
              </a:rPr>
              <a:t>Linux – </a:t>
            </a:r>
            <a:r>
              <a:rPr lang="en-US" dirty="0" err="1">
                <a:latin typeface="Cambria" panose="02040503050406030204" pitchFamily="18" charset="0"/>
                <a:ea typeface="Cambria" panose="02040503050406030204" pitchFamily="18" charset="0"/>
              </a:rPr>
              <a:t>Procese</a:t>
            </a:r>
            <a:r>
              <a:rPr lang="en-US" dirty="0">
                <a:latin typeface="Cambria" panose="02040503050406030204" pitchFamily="18" charset="0"/>
                <a:ea typeface="Cambria" panose="02040503050406030204" pitchFamily="18" charset="0"/>
              </a:rPr>
              <a:t> background</a:t>
            </a:r>
          </a:p>
        </p:txBody>
      </p:sp>
      <p:sp>
        <p:nvSpPr>
          <p:cNvPr id="3" name="Content Placeholder 2"/>
          <p:cNvSpPr>
            <a:spLocks noGrp="1"/>
          </p:cNvSpPr>
          <p:nvPr>
            <p:ph idx="1"/>
          </p:nvPr>
        </p:nvSpPr>
        <p:spPr>
          <a:xfrm>
            <a:off x="990600" y="2057400"/>
            <a:ext cx="7696200" cy="4072927"/>
          </a:xfrm>
        </p:spPr>
        <p:txBody>
          <a:bodyPr>
            <a:noAutofit/>
          </a:bodyPr>
          <a:lstStyle/>
          <a:p>
            <a:r>
              <a:rPr lang="en-US" sz="2400" dirty="0" err="1">
                <a:latin typeface="Cambria" panose="02040503050406030204" pitchFamily="18" charset="0"/>
                <a:ea typeface="Cambria" panose="02040503050406030204" pitchFamily="18" charset="0"/>
              </a:rPr>
              <a:t>Pentru</a:t>
            </a:r>
            <a:r>
              <a:rPr lang="en-US" sz="2400" dirty="0">
                <a:latin typeface="Cambria" panose="02040503050406030204" pitchFamily="18" charset="0"/>
                <a:ea typeface="Cambria" panose="02040503050406030204" pitchFamily="18" charset="0"/>
              </a:rPr>
              <a:t> a </a:t>
            </a:r>
            <a:r>
              <a:rPr lang="en-US" sz="2400" dirty="0" err="1">
                <a:latin typeface="Cambria" panose="02040503050406030204" pitchFamily="18" charset="0"/>
                <a:ea typeface="Cambria" panose="02040503050406030204" pitchFamily="18" charset="0"/>
              </a:rPr>
              <a:t>porni</a:t>
            </a:r>
            <a:r>
              <a:rPr lang="en-US" sz="2400" dirty="0">
                <a:latin typeface="Cambria" panose="02040503050406030204" pitchFamily="18" charset="0"/>
                <a:ea typeface="Cambria" panose="02040503050406030204" pitchFamily="18" charset="0"/>
              </a:rPr>
              <a:t> un </a:t>
            </a:r>
            <a:r>
              <a:rPr lang="en-US" sz="2400" dirty="0" err="1">
                <a:latin typeface="Cambria" panose="02040503050406030204" pitchFamily="18" charset="0"/>
                <a:ea typeface="Cambria" panose="02040503050406030204" pitchFamily="18" charset="0"/>
              </a:rPr>
              <a:t>proces</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background (non-</a:t>
            </a:r>
            <a:r>
              <a:rPr lang="en-US" sz="2400" dirty="0" err="1">
                <a:latin typeface="Cambria" panose="02040503050406030204" pitchFamily="18" charset="0"/>
                <a:ea typeface="Cambria" panose="02040503050406030204" pitchFamily="18" charset="0"/>
              </a:rPr>
              <a:t>interactiv</a:t>
            </a:r>
            <a:r>
              <a:rPr lang="en-US" sz="2400" dirty="0">
                <a:latin typeface="Cambria" panose="02040503050406030204" pitchFamily="18" charset="0"/>
                <a:ea typeface="Cambria" panose="02040503050406030204" pitchFamily="18" charset="0"/>
              </a:rPr>
              <a:t>), p</a:t>
            </a:r>
            <a:r>
              <a:rPr lang="ro-RO" sz="2400" dirty="0">
                <a:latin typeface="Cambria" panose="02040503050406030204" pitchFamily="18" charset="0"/>
                <a:ea typeface="Cambria" panose="02040503050406030204" pitchFamily="18" charset="0"/>
              </a:rPr>
              <a:t>u</a:t>
            </a:r>
            <a:r>
              <a:rPr lang="en-US" sz="2400" dirty="0">
                <a:latin typeface="Cambria" panose="02040503050406030204" pitchFamily="18" charset="0"/>
                <a:ea typeface="Cambria" panose="02040503050406030204" pitchFamily="18" charset="0"/>
              </a:rPr>
              <a:t>tem </a:t>
            </a:r>
            <a:r>
              <a:rPr lang="en-US" sz="2400" dirty="0" err="1">
                <a:latin typeface="Cambria" panose="02040503050406030204" pitchFamily="18" charset="0"/>
                <a:ea typeface="Cambria" panose="02040503050406030204" pitchFamily="18" charset="0"/>
              </a:rPr>
              <a:t>folosi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simbolul</a:t>
            </a:r>
            <a:r>
              <a:rPr lang="en-US" sz="2400" dirty="0">
                <a:latin typeface="Cambria" panose="02040503050406030204" pitchFamily="18" charset="0"/>
                <a:ea typeface="Cambria" panose="02040503050406030204" pitchFamily="18" charset="0"/>
              </a:rPr>
              <a:t> special </a:t>
            </a:r>
            <a:r>
              <a:rPr lang="en-US" sz="2400" b="1" dirty="0">
                <a:latin typeface="Cambria" panose="02040503050406030204" pitchFamily="18" charset="0"/>
                <a:ea typeface="Cambria" panose="02040503050406030204" pitchFamily="18" charset="0"/>
              </a:rPr>
              <a:t>&amp; </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a:t>
            </a:r>
            <a:r>
              <a:rPr lang="en-US" sz="2400" dirty="0" err="1">
                <a:latin typeface="Cambria" panose="02040503050406030204" pitchFamily="18" charset="0"/>
                <a:ea typeface="Cambria" panose="02040503050406030204" pitchFamily="18" charset="0"/>
              </a:rPr>
              <a:t>acest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caz</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procesul</a:t>
            </a:r>
            <a:r>
              <a:rPr lang="en-US" sz="2400" dirty="0">
                <a:latin typeface="Cambria" panose="02040503050406030204" pitchFamily="18" charset="0"/>
                <a:ea typeface="Cambria" panose="02040503050406030204" pitchFamily="18" charset="0"/>
              </a:rPr>
              <a:t> nu </a:t>
            </a:r>
            <a:r>
              <a:rPr lang="en-US" sz="2400" dirty="0" err="1">
                <a:latin typeface="Cambria" panose="02040503050406030204" pitchFamily="18" charset="0"/>
                <a:ea typeface="Cambria" panose="02040503050406030204" pitchFamily="18" charset="0"/>
              </a:rPr>
              <a:t>poate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recep</a:t>
            </a:r>
            <a:r>
              <a:rPr lang="ro-RO" sz="2400" dirty="0">
                <a:latin typeface="Cambria" panose="02040503050406030204" pitchFamily="18" charset="0"/>
                <a:ea typeface="Cambria" panose="02040503050406030204" pitchFamily="18" charset="0"/>
              </a:rPr>
              <a:t>ț</a:t>
            </a:r>
            <a:r>
              <a:rPr lang="en-US" sz="2400" dirty="0" err="1">
                <a:latin typeface="Cambria" panose="02040503050406030204" pitchFamily="18" charset="0"/>
                <a:ea typeface="Cambria" panose="02040503050406030204" pitchFamily="18" charset="0"/>
              </a:rPr>
              <a:t>iona</a:t>
            </a:r>
            <a:r>
              <a:rPr lang="en-US" sz="2400" dirty="0">
                <a:latin typeface="Cambria" panose="02040503050406030204" pitchFamily="18" charset="0"/>
                <a:ea typeface="Cambria" panose="02040503050406030204" pitchFamily="18" charset="0"/>
              </a:rPr>
              <a:t> input de la </a:t>
            </a:r>
            <a:r>
              <a:rPr lang="en-US" sz="2400" dirty="0" err="1">
                <a:latin typeface="Cambria" panose="02040503050406030204" pitchFamily="18" charset="0"/>
                <a:ea typeface="Cambria" panose="02040503050406030204" pitchFamily="18" charset="0"/>
              </a:rPr>
              <a:t>utilizator</a:t>
            </a:r>
            <a:r>
              <a:rPr lang="en-US" sz="2400" dirty="0">
                <a:latin typeface="Cambria" panose="02040503050406030204" pitchFamily="18" charset="0"/>
                <a:ea typeface="Cambria" panose="02040503050406030204" pitchFamily="18" charset="0"/>
              </a:rPr>
              <a:t> p</a:t>
            </a:r>
            <a:r>
              <a:rPr lang="ro-RO" sz="2400" dirty="0">
                <a:latin typeface="Cambria" panose="02040503050406030204" pitchFamily="18" charset="0"/>
                <a:ea typeface="Cambria" panose="02040503050406030204" pitchFamily="18" charset="0"/>
              </a:rPr>
              <a:t>â</a:t>
            </a:r>
            <a:r>
              <a:rPr lang="en-US" sz="2400" dirty="0">
                <a:latin typeface="Cambria" panose="02040503050406030204" pitchFamily="18" charset="0"/>
                <a:ea typeface="Cambria" panose="02040503050406030204" pitchFamily="18" charset="0"/>
              </a:rPr>
              <a:t>n</a:t>
            </a:r>
            <a:r>
              <a:rPr lang="ro-RO" sz="2400" dirty="0">
                <a:latin typeface="Cambria" panose="02040503050406030204" pitchFamily="18" charset="0"/>
                <a:ea typeface="Cambria" panose="02040503050406030204" pitchFamily="18" charset="0"/>
              </a:rPr>
              <a:t>ă</a:t>
            </a:r>
            <a:r>
              <a:rPr lang="en-US" sz="2400" dirty="0">
                <a:latin typeface="Cambria" panose="02040503050406030204" pitchFamily="18" charset="0"/>
                <a:ea typeface="Cambria" panose="02040503050406030204" pitchFamily="18" charset="0"/>
              </a:rPr>
              <a:t> c</a:t>
            </a:r>
            <a:r>
              <a:rPr lang="ro-RO" sz="2400" dirty="0">
                <a:latin typeface="Cambria" panose="02040503050406030204" pitchFamily="18" charset="0"/>
                <a:ea typeface="Cambria" panose="02040503050406030204" pitchFamily="18" charset="0"/>
              </a:rPr>
              <a:t>â</a:t>
            </a:r>
            <a:r>
              <a:rPr lang="en-US" sz="2400" dirty="0" err="1">
                <a:latin typeface="Cambria" panose="02040503050406030204" pitchFamily="18" charset="0"/>
                <a:ea typeface="Cambria" panose="02040503050406030204" pitchFamily="18" charset="0"/>
              </a:rPr>
              <a:t>nd</a:t>
            </a:r>
            <a:r>
              <a:rPr lang="en-US" sz="2400" dirty="0">
                <a:latin typeface="Cambria" panose="02040503050406030204" pitchFamily="18" charset="0"/>
                <a:ea typeface="Cambria" panose="02040503050406030204" pitchFamily="18" charset="0"/>
              </a:rPr>
              <a:t> nu </a:t>
            </a:r>
            <a:r>
              <a:rPr lang="en-US" sz="2400" dirty="0" err="1">
                <a:latin typeface="Cambria" panose="02040503050406030204" pitchFamily="18" charset="0"/>
                <a:ea typeface="Cambria" panose="02040503050406030204" pitchFamily="18" charset="0"/>
              </a:rPr>
              <a:t>este</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mutat</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î</a:t>
            </a:r>
            <a:r>
              <a:rPr lang="en-US" sz="2400" dirty="0">
                <a:latin typeface="Cambria" panose="02040503050406030204" pitchFamily="18" charset="0"/>
                <a:ea typeface="Cambria" panose="02040503050406030204" pitchFamily="18" charset="0"/>
              </a:rPr>
              <a:t>n foreground.</a:t>
            </a:r>
          </a:p>
          <a:p>
            <a:r>
              <a:rPr lang="ro-RO" sz="2400" dirty="0">
                <a:latin typeface="Cambria" panose="02040503050406030204" pitchFamily="18" charset="0"/>
                <a:ea typeface="Cambria" panose="02040503050406030204" pitchFamily="18" charset="0"/>
              </a:rPr>
              <a:t>Comenzi conexe</a:t>
            </a:r>
            <a:r>
              <a:rPr lang="en-US" sz="2400" dirty="0">
                <a:latin typeface="Cambria" panose="02040503050406030204" pitchFamily="18" charset="0"/>
                <a:ea typeface="Cambria" panose="02040503050406030204" pitchFamily="18" charset="0"/>
              </a:rPr>
              <a:t>: jobs, </a:t>
            </a:r>
            <a:r>
              <a:rPr lang="en-US" sz="2400" dirty="0" err="1">
                <a:latin typeface="Cambria" panose="02040503050406030204" pitchFamily="18" charset="0"/>
                <a:ea typeface="Cambria" panose="02040503050406030204" pitchFamily="18" charset="0"/>
              </a:rPr>
              <a:t>fg</a:t>
            </a:r>
            <a:r>
              <a:rPr lang="en-US" sz="2400" dirty="0">
                <a:latin typeface="Cambria" panose="02040503050406030204" pitchFamily="18" charset="0"/>
                <a:ea typeface="Cambria" panose="02040503050406030204" pitchFamily="18" charset="0"/>
              </a:rPr>
              <a:t>, bg.</a:t>
            </a:r>
          </a:p>
          <a:p>
            <a:r>
              <a:rPr lang="ro-RO" sz="2400" dirty="0">
                <a:latin typeface="Cambria" panose="02040503050406030204" pitchFamily="18" charset="0"/>
                <a:ea typeface="Cambria" panose="02040503050406030204" pitchFamily="18" charset="0"/>
              </a:rPr>
              <a:t>Pentru a trimite un proces din </a:t>
            </a:r>
            <a:r>
              <a:rPr lang="en-US" sz="2400" dirty="0">
                <a:latin typeface="Cambria" panose="02040503050406030204" pitchFamily="18" charset="0"/>
                <a:ea typeface="Cambria" panose="02040503050406030204" pitchFamily="18" charset="0"/>
              </a:rPr>
              <a:t>background </a:t>
            </a:r>
            <a:r>
              <a:rPr lang="ro-RO" sz="2400" dirty="0">
                <a:latin typeface="Cambria" panose="02040503050406030204" pitchFamily="18" charset="0"/>
                <a:ea typeface="Cambria" panose="02040503050406030204" pitchFamily="18" charset="0"/>
              </a:rPr>
              <a:t>în </a:t>
            </a:r>
            <a:r>
              <a:rPr lang="en-US" sz="2400" dirty="0">
                <a:latin typeface="Cambria" panose="02040503050406030204" pitchFamily="18" charset="0"/>
                <a:ea typeface="Cambria" panose="02040503050406030204" pitchFamily="18" charset="0"/>
              </a:rPr>
              <a:t>foreground, </a:t>
            </a:r>
            <a:r>
              <a:rPr lang="ro-RO" sz="2400" dirty="0">
                <a:latin typeface="Cambria" panose="02040503050406030204" pitchFamily="18" charset="0"/>
                <a:ea typeface="Cambria" panose="02040503050406030204" pitchFamily="18" charset="0"/>
              </a:rPr>
              <a:t>putem folosi comanda </a:t>
            </a:r>
            <a:r>
              <a:rPr lang="en-US" sz="2400" b="1" dirty="0" err="1">
                <a:latin typeface="Cambria" panose="02040503050406030204" pitchFamily="18" charset="0"/>
                <a:ea typeface="Cambria" panose="02040503050406030204" pitchFamily="18" charset="0"/>
              </a:rPr>
              <a:t>fg</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urmată de identificatorul de proces</a:t>
            </a:r>
            <a:r>
              <a:rPr lang="en-US" sz="2400" dirty="0">
                <a:latin typeface="Cambria" panose="02040503050406030204" pitchFamily="18" charset="0"/>
                <a:ea typeface="Cambria" panose="02040503050406030204" pitchFamily="18" charset="0"/>
              </a:rPr>
              <a:t>.</a:t>
            </a:r>
          </a:p>
          <a:p>
            <a:r>
              <a:rPr lang="ro-RO" sz="2400" dirty="0">
                <a:latin typeface="Cambria" panose="02040503050406030204" pitchFamily="18" charset="0"/>
                <a:ea typeface="Cambria" panose="02040503050406030204" pitchFamily="18" charset="0"/>
              </a:rPr>
              <a:t>Dacă avem de-a face cu o comandă suspendată </a:t>
            </a:r>
            <a:r>
              <a:rPr lang="en-US" sz="2400" dirty="0">
                <a:latin typeface="Cambria" panose="02040503050406030204" pitchFamily="18" charset="0"/>
                <a:ea typeface="Cambria" panose="02040503050406030204" pitchFamily="18" charset="0"/>
              </a:rPr>
              <a:t>(</a:t>
            </a:r>
            <a:r>
              <a:rPr lang="ro-RO" sz="2400" dirty="0">
                <a:latin typeface="Cambria" panose="02040503050406030204" pitchFamily="18" charset="0"/>
                <a:ea typeface="Cambria" panose="02040503050406030204" pitchFamily="18" charset="0"/>
              </a:rPr>
              <a:t>prin </a:t>
            </a:r>
            <a:r>
              <a:rPr lang="en-US" sz="2400" dirty="0" err="1">
                <a:latin typeface="Cambria" panose="02040503050406030204" pitchFamily="18" charset="0"/>
                <a:ea typeface="Cambria" panose="02040503050406030204" pitchFamily="18" charset="0"/>
              </a:rPr>
              <a:t>Ctrl+Z</a:t>
            </a:r>
            <a:r>
              <a:rPr lang="en-US" sz="2400" dirty="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putem continua rularea comenzii suspendate folosind comanda </a:t>
            </a:r>
            <a:r>
              <a:rPr lang="en-US" sz="2400" b="1" dirty="0" err="1">
                <a:latin typeface="Cambria" panose="02040503050406030204" pitchFamily="18" charset="0"/>
                <a:ea typeface="Cambria" panose="02040503050406030204" pitchFamily="18" charset="0"/>
              </a:rPr>
              <a:t>bg</a:t>
            </a:r>
            <a:r>
              <a:rPr lang="en-US" sz="2400" dirty="0">
                <a:latin typeface="Cambria" panose="02040503050406030204" pitchFamily="18" charset="0"/>
                <a:ea typeface="Cambria" panose="02040503050406030204" pitchFamily="18" charset="0"/>
              </a:rPr>
              <a:t> .</a:t>
            </a:r>
          </a:p>
        </p:txBody>
      </p:sp>
      <p:sp>
        <p:nvSpPr>
          <p:cNvPr id="4" name="Slide Number Placeholder 3"/>
          <p:cNvSpPr>
            <a:spLocks noGrp="1"/>
          </p:cNvSpPr>
          <p:nvPr>
            <p:ph type="sldNum" sz="quarter" idx="12"/>
          </p:nvPr>
        </p:nvSpPr>
        <p:spPr/>
        <p:txBody>
          <a:bodyPr/>
          <a:lstStyle/>
          <a:p>
            <a:fld id="{CE8079A4-7AA8-4A4F-87E2-7781EC5097DD}" type="slidenum">
              <a:rPr lang="en-US" smtClean="0"/>
              <a:pPr/>
              <a:t>35</a:t>
            </a:fld>
            <a:endParaRPr lang="en-US"/>
          </a:p>
        </p:txBody>
      </p:sp>
    </p:spTree>
    <p:extLst>
      <p:ext uri="{BB962C8B-B14F-4D97-AF65-F5344CB8AC3E}">
        <p14:creationId xmlns:p14="http://schemas.microsoft.com/office/powerpoint/2010/main" val="6021144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1066800" y="152400"/>
            <a:ext cx="7620000" cy="838200"/>
          </a:xfrm>
        </p:spPr>
        <p:txBody>
          <a:bodyPr>
            <a:normAutofit/>
          </a:bodyPr>
          <a:lstStyle/>
          <a:p>
            <a:r>
              <a:rPr lang="ro-RO" altLang="en-US" sz="2900" dirty="0">
                <a:latin typeface="Cambria" panose="02040503050406030204" pitchFamily="18" charset="0"/>
              </a:rPr>
              <a:t>Linux – Comenzi practice: ps și top</a:t>
            </a:r>
          </a:p>
        </p:txBody>
      </p:sp>
      <p:sp>
        <p:nvSpPr>
          <p:cNvPr id="3" name="Content"/>
          <p:cNvSpPr>
            <a:spLocks noGrp="1"/>
          </p:cNvSpPr>
          <p:nvPr>
            <p:ph idx="1"/>
          </p:nvPr>
        </p:nvSpPr>
        <p:spPr>
          <a:xfrm>
            <a:off x="457200" y="1143000"/>
            <a:ext cx="8229600" cy="5410200"/>
          </a:xfrm>
        </p:spPr>
        <p:txBody>
          <a:bodyPr>
            <a:normAutofit fontScale="92500" lnSpcReduction="10000"/>
          </a:bodyPr>
          <a:lstStyle/>
          <a:p>
            <a:pPr marL="0" indent="0">
              <a:buNone/>
            </a:pPr>
            <a:r>
              <a:rPr lang="ro-RO" altLang="en-US" sz="1800" b="1" dirty="0">
                <a:solidFill>
                  <a:schemeClr val="tx1"/>
                </a:solidFill>
                <a:latin typeface="Cambria" panose="02040503050406030204" pitchFamily="18" charset="0"/>
              </a:rPr>
              <a:t>ps aux</a:t>
            </a:r>
            <a:r>
              <a:rPr lang="ro-RO" altLang="en-US" sz="1800" dirty="0">
                <a:solidFill>
                  <a:schemeClr val="tx1"/>
                </a:solidFill>
                <a:latin typeface="Cambria" panose="02040503050406030204" pitchFamily="18" charset="0"/>
              </a:rPr>
              <a:t> – afișează toate procesele active la un moment dat:</a:t>
            </a:r>
          </a:p>
          <a:p>
            <a:pPr marL="342900" indent="0">
              <a:buNone/>
            </a:pPr>
            <a:r>
              <a:rPr lang="en-US" altLang="en-US" sz="1600" dirty="0">
                <a:solidFill>
                  <a:schemeClr val="tx1"/>
                </a:solidFill>
                <a:latin typeface="Courier New" pitchFamily="49" charset="0"/>
              </a:rPr>
              <a:t>$ ps aux</a:t>
            </a:r>
          </a:p>
          <a:p>
            <a:pPr marL="342900" indent="0">
              <a:buNone/>
            </a:pPr>
            <a:r>
              <a:rPr lang="en-US" altLang="en-US" sz="1600" dirty="0">
                <a:solidFill>
                  <a:schemeClr val="tx1"/>
                </a:solidFill>
                <a:latin typeface="Courier New" pitchFamily="49" charset="0"/>
              </a:rPr>
              <a:t># USER    PID  %CPU %MEM   VSZ    RSS  STAT  COMMAND</a:t>
            </a:r>
          </a:p>
          <a:p>
            <a:pPr marL="342900" indent="0">
              <a:buNone/>
            </a:pPr>
            <a:r>
              <a:rPr lang="en-US" altLang="en-US" sz="1600" dirty="0">
                <a:solidFill>
                  <a:schemeClr val="tx1"/>
                </a:solidFill>
                <a:latin typeface="Courier New" pitchFamily="49" charset="0"/>
              </a:rPr>
              <a:t># root      1   0.0  0.1  16952   1876  Ss   /sbin/init</a:t>
            </a:r>
          </a:p>
          <a:p>
            <a:pPr marL="342900" indent="0">
              <a:buNone/>
            </a:pPr>
            <a:r>
              <a:rPr lang="en-US" altLang="en-US" sz="1600" dirty="0">
                <a:solidFill>
                  <a:schemeClr val="tx1"/>
                </a:solidFill>
                <a:latin typeface="Courier New" pitchFamily="49" charset="0"/>
              </a:rPr>
              <a:t># student 1234  2.5  1.2 125432  12340  R    python script.py</a:t>
            </a:r>
          </a:p>
          <a:p>
            <a:pPr marL="342900" indent="0">
              <a:buNone/>
            </a:pPr>
            <a:r>
              <a:rPr lang="en-US" altLang="en-US" sz="1600" dirty="0">
                <a:solidFill>
                  <a:schemeClr val="tx1"/>
                </a:solidFill>
                <a:latin typeface="Courier New" pitchFamily="49" charset="0"/>
              </a:rPr>
              <a:t># student 1235  0.0  0.0  14232    980  S    bash</a:t>
            </a:r>
          </a:p>
          <a:p>
            <a:pPr>
              <a:buNone/>
            </a:pPr>
            <a:endParaRPr lang="ro-RO" altLang="en-US" sz="1800" dirty="0">
              <a:solidFill>
                <a:schemeClr val="tx1"/>
              </a:solidFill>
            </a:endParaRPr>
          </a:p>
          <a:p>
            <a:pPr marL="0" indent="0">
              <a:buNone/>
            </a:pPr>
            <a:r>
              <a:rPr lang="ro-RO" altLang="en-US" sz="1800" b="1" dirty="0">
                <a:solidFill>
                  <a:schemeClr val="tx1"/>
                </a:solidFill>
                <a:latin typeface="Cambria" panose="02040503050406030204" pitchFamily="18" charset="0"/>
              </a:rPr>
              <a:t>Coloana STAT – stările proceselor:</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R</a:t>
            </a:r>
            <a:r>
              <a:rPr lang="ro-RO" altLang="en-US" sz="1800" dirty="0">
                <a:solidFill>
                  <a:schemeClr val="tx1"/>
                </a:solidFill>
                <a:latin typeface="Cambria" panose="02040503050406030204" pitchFamily="18" charset="0"/>
              </a:rPr>
              <a:t> = Running (în execuție sau gata de execuție)</a:t>
            </a:r>
          </a:p>
          <a:p>
            <a:pPr>
              <a:buFont typeface="Arial" panose="020B0604020202020204" pitchFamily="34" charset="0"/>
              <a:buChar char="•"/>
            </a:pPr>
            <a:r>
              <a:rPr lang="ro-RO" altLang="en-US" sz="1800" b="1" dirty="0">
                <a:solidFill>
                  <a:schemeClr val="tx1"/>
                </a:solidFill>
                <a:latin typeface="Cambria" panose="02040503050406030204" pitchFamily="18" charset="0"/>
              </a:rPr>
              <a:t>S</a:t>
            </a:r>
            <a:r>
              <a:rPr lang="ro-RO" altLang="en-US" sz="1800" dirty="0">
                <a:solidFill>
                  <a:schemeClr val="tx1"/>
                </a:solidFill>
                <a:latin typeface="Cambria" panose="02040503050406030204" pitchFamily="18" charset="0"/>
              </a:rPr>
              <a:t> = Sleeping (în așteptare </a:t>
            </a:r>
            <a:r>
              <a:rPr lang="ro-RO" altLang="en-US" sz="1800" dirty="0" err="1">
                <a:solidFill>
                  <a:schemeClr val="tx1"/>
                </a:solidFill>
                <a:latin typeface="Cambria" panose="02040503050406030204" pitchFamily="18" charset="0"/>
              </a:rPr>
              <a:t>interruptibilă</a:t>
            </a:r>
            <a:r>
              <a:rPr lang="ro-RO" altLang="en-US" sz="1800" dirty="0">
                <a:solidFill>
                  <a:schemeClr val="tx1"/>
                </a:solidFill>
                <a:latin typeface="Cambria" panose="02040503050406030204" pitchFamily="18" charset="0"/>
              </a:rPr>
              <a:t>)</a:t>
            </a:r>
            <a:r>
              <a:rPr lang="en-US" altLang="en-US" sz="1800" dirty="0">
                <a:solidFill>
                  <a:schemeClr val="tx1"/>
                </a:solidFill>
                <a:latin typeface="Cambria" panose="02040503050406030204" pitchFamily="18" charset="0"/>
              </a:rPr>
              <a:t> s=</a:t>
            </a:r>
            <a:r>
              <a:rPr lang="ro-RO" altLang="en-US" sz="1800" dirty="0" err="1">
                <a:solidFill>
                  <a:schemeClr val="tx1"/>
                </a:solidFill>
                <a:latin typeface="Cambria" panose="02040503050406030204" pitchFamily="18" charset="0"/>
              </a:rPr>
              <a:t>Session</a:t>
            </a:r>
            <a:r>
              <a:rPr lang="ro-RO" altLang="en-US" sz="1800" dirty="0">
                <a:solidFill>
                  <a:schemeClr val="tx1"/>
                </a:solidFill>
                <a:latin typeface="Cambria" panose="02040503050406030204" pitchFamily="18" charset="0"/>
              </a:rPr>
              <a:t> </a:t>
            </a:r>
            <a:r>
              <a:rPr lang="ro-RO" altLang="en-US" sz="1800" dirty="0" err="1">
                <a:solidFill>
                  <a:schemeClr val="tx1"/>
                </a:solidFill>
                <a:latin typeface="Cambria" panose="02040503050406030204" pitchFamily="18" charset="0"/>
              </a:rPr>
              <a:t>Leader</a:t>
            </a:r>
            <a:endParaRPr lang="ro-RO" altLang="en-US" sz="1800" dirty="0">
              <a:solidFill>
                <a:schemeClr val="tx1"/>
              </a:solidFill>
              <a:latin typeface="Cambria" panose="02040503050406030204" pitchFamily="18" charset="0"/>
            </a:endParaRP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D</a:t>
            </a:r>
            <a:r>
              <a:rPr lang="ro-RO" altLang="en-US" sz="1800" dirty="0">
                <a:solidFill>
                  <a:schemeClr val="tx1"/>
                </a:solidFill>
                <a:latin typeface="Cambria" panose="02040503050406030204" pitchFamily="18" charset="0"/>
              </a:rPr>
              <a:t> = Disk sleep (așteptare neinterruptibilă – I/O)</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Z</a:t>
            </a:r>
            <a:r>
              <a:rPr lang="ro-RO" altLang="en-US" sz="1800" dirty="0">
                <a:solidFill>
                  <a:schemeClr val="tx1"/>
                </a:solidFill>
                <a:latin typeface="Cambria" panose="02040503050406030204" pitchFamily="18" charset="0"/>
              </a:rPr>
              <a:t> = Zombie (terminat dar necolectat de părinte)</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T</a:t>
            </a:r>
            <a:r>
              <a:rPr lang="ro-RO" altLang="en-US" sz="1800" dirty="0">
                <a:solidFill>
                  <a:schemeClr val="tx1"/>
                </a:solidFill>
                <a:latin typeface="Cambria" panose="02040503050406030204" pitchFamily="18" charset="0"/>
              </a:rPr>
              <a:t> = Stopped (suspendat prin semnal)</a:t>
            </a:r>
          </a:p>
          <a:p>
            <a:pPr marL="0" indent="0">
              <a:buNone/>
            </a:pPr>
            <a:endParaRPr lang="en-US" altLang="en-US" sz="1800" b="1" dirty="0">
              <a:solidFill>
                <a:schemeClr val="tx1"/>
              </a:solidFill>
              <a:latin typeface="Cambria" panose="02040503050406030204" pitchFamily="18" charset="0"/>
            </a:endParaRPr>
          </a:p>
          <a:p>
            <a:pPr marL="0" indent="0">
              <a:buNone/>
            </a:pPr>
            <a:r>
              <a:rPr lang="ro-RO" altLang="en-US" sz="1800" b="1" dirty="0">
                <a:solidFill>
                  <a:schemeClr val="tx1"/>
                </a:solidFill>
                <a:latin typeface="Cambria" panose="02040503050406030204" pitchFamily="18" charset="0"/>
              </a:rPr>
              <a:t>Comenzi utile:</a:t>
            </a:r>
          </a:p>
          <a:p>
            <a:pPr marL="342900" indent="0">
              <a:buNone/>
            </a:pPr>
            <a:r>
              <a:rPr lang="en-US" altLang="en-US" sz="1700" dirty="0">
                <a:solidFill>
                  <a:schemeClr val="tx1"/>
                </a:solidFill>
                <a:latin typeface="Courier New" pitchFamily="49" charset="0"/>
              </a:rPr>
              <a:t>$ ps aux | grep python      # filtrare după nume</a:t>
            </a:r>
          </a:p>
          <a:p>
            <a:pPr marL="342900" indent="0">
              <a:buNone/>
            </a:pPr>
            <a:r>
              <a:rPr lang="en-US" altLang="en-US" sz="1700" dirty="0">
                <a:solidFill>
                  <a:schemeClr val="tx1"/>
                </a:solidFill>
                <a:latin typeface="Courier New" pitchFamily="49" charset="0"/>
              </a:rPr>
              <a:t>$ pstree -p                 # arbore de procese cu PID-uri</a:t>
            </a:r>
          </a:p>
          <a:p>
            <a:pPr marL="342900" indent="0">
              <a:buNone/>
            </a:pPr>
            <a:r>
              <a:rPr lang="en-US" altLang="en-US" sz="1700" dirty="0">
                <a:solidFill>
                  <a:schemeClr val="tx1"/>
                </a:solidFill>
                <a:latin typeface="Courier New" pitchFamily="49" charset="0"/>
              </a:rPr>
              <a:t>$ top                       # monitorizare în timp real</a:t>
            </a:r>
          </a:p>
          <a:p>
            <a:pPr marL="342900" indent="0">
              <a:buNone/>
            </a:pPr>
            <a:r>
              <a:rPr lang="en-US" altLang="en-US" sz="1700" dirty="0">
                <a:solidFill>
                  <a:schemeClr val="tx1"/>
                </a:solidFill>
                <a:latin typeface="Courier New" pitchFamily="49" charset="0"/>
              </a:rPr>
              <a:t>$ </a:t>
            </a:r>
            <a:r>
              <a:rPr lang="en-US" altLang="en-US" sz="1700" dirty="0" err="1">
                <a:solidFill>
                  <a:schemeClr val="tx1"/>
                </a:solidFill>
                <a:latin typeface="Courier New" pitchFamily="49" charset="0"/>
              </a:rPr>
              <a:t>htop</a:t>
            </a:r>
            <a:r>
              <a:rPr lang="en-US" altLang="en-US" sz="1700" dirty="0">
                <a:solidFill>
                  <a:schemeClr val="tx1"/>
                </a:solidFill>
                <a:latin typeface="Courier New" pitchFamily="49" charset="0"/>
              </a:rPr>
              <a:t>                      # top </a:t>
            </a:r>
            <a:r>
              <a:rPr lang="en-US" altLang="en-US" sz="1700" dirty="0" err="1">
                <a:solidFill>
                  <a:schemeClr val="tx1"/>
                </a:solidFill>
                <a:latin typeface="Courier New" pitchFamily="49" charset="0"/>
              </a:rPr>
              <a:t>interactiv</a:t>
            </a:r>
            <a:endParaRPr lang="en-US" altLang="en-US" sz="1700" dirty="0">
              <a:solidFill>
                <a:schemeClr val="tx1"/>
              </a:solidFill>
              <a:latin typeface="Courier New" pitchFamily="49"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1066800" y="152400"/>
            <a:ext cx="7620000" cy="838200"/>
          </a:xfrm>
        </p:spPr>
        <p:txBody>
          <a:bodyPr>
            <a:normAutofit/>
          </a:bodyPr>
          <a:lstStyle/>
          <a:p>
            <a:r>
              <a:rPr lang="ro-RO" altLang="en-US" sz="2900" dirty="0">
                <a:latin typeface="Cambria" panose="02040503050406030204" pitchFamily="18" charset="0"/>
              </a:rPr>
              <a:t>Linux – Semnale și comanda kill</a:t>
            </a:r>
          </a:p>
        </p:txBody>
      </p:sp>
      <p:sp>
        <p:nvSpPr>
          <p:cNvPr id="3" name="Content"/>
          <p:cNvSpPr>
            <a:spLocks noGrp="1"/>
          </p:cNvSpPr>
          <p:nvPr>
            <p:ph idx="1"/>
          </p:nvPr>
        </p:nvSpPr>
        <p:spPr>
          <a:xfrm>
            <a:off x="457200" y="1143000"/>
            <a:ext cx="8229600" cy="5410200"/>
          </a:xfrm>
        </p:spPr>
        <p:txBody>
          <a:bodyPr>
            <a:normAutofit/>
          </a:bodyPr>
          <a:lstStyle/>
          <a:p>
            <a:pPr marL="0" indent="0">
              <a:buNone/>
            </a:pPr>
            <a:r>
              <a:rPr lang="ro-RO" altLang="en-US" sz="1800" b="1" dirty="0">
                <a:solidFill>
                  <a:schemeClr val="tx1"/>
                </a:solidFill>
                <a:latin typeface="Cambria" panose="02040503050406030204" pitchFamily="18" charset="0"/>
              </a:rPr>
              <a:t>Semnalele</a:t>
            </a:r>
            <a:r>
              <a:rPr lang="ro-RO" altLang="en-US" sz="1800" dirty="0">
                <a:solidFill>
                  <a:schemeClr val="tx1"/>
                </a:solidFill>
                <a:latin typeface="Cambria" panose="02040503050406030204" pitchFamily="18" charset="0"/>
              </a:rPr>
              <a:t> sunt mecanismul prin care procesele comunică și sunt controlate</a:t>
            </a:r>
            <a:r>
              <a:rPr lang="en-US" altLang="en-US" sz="1800" dirty="0">
                <a:solidFill>
                  <a:schemeClr val="tx1"/>
                </a:solidFill>
                <a:latin typeface="Cambria" panose="02040503050406030204" pitchFamily="18" charset="0"/>
              </a:rPr>
              <a:t>.</a:t>
            </a:r>
            <a:endParaRPr lang="ro-RO" altLang="en-US" sz="1800" dirty="0">
              <a:solidFill>
                <a:schemeClr val="tx1"/>
              </a:solidFill>
              <a:latin typeface="Cambria" panose="02040503050406030204" pitchFamily="18" charset="0"/>
            </a:endParaRPr>
          </a:p>
          <a:p>
            <a:pPr>
              <a:buNone/>
            </a:pPr>
            <a:endParaRPr lang="ro-RO" altLang="en-US" sz="1800" dirty="0">
              <a:solidFill>
                <a:schemeClr val="tx1"/>
              </a:solidFill>
            </a:endParaRPr>
          </a:p>
          <a:p>
            <a:pPr marL="0" indent="0">
              <a:buNone/>
            </a:pPr>
            <a:r>
              <a:rPr lang="ro-RO" altLang="en-US" sz="1800" b="1" dirty="0">
                <a:solidFill>
                  <a:schemeClr val="tx1"/>
                </a:solidFill>
                <a:latin typeface="Cambria" panose="02040503050406030204" pitchFamily="18" charset="0"/>
              </a:rPr>
              <a:t>Semnale principale:</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SIGTERM (15)</a:t>
            </a:r>
            <a:r>
              <a:rPr lang="ro-RO" altLang="en-US" sz="1800" dirty="0">
                <a:solidFill>
                  <a:schemeClr val="tx1"/>
                </a:solidFill>
                <a:latin typeface="Cambria" panose="02040503050406030204" pitchFamily="18" charset="0"/>
              </a:rPr>
              <a:t> – oprire elegantă; procesul se poate “curăța” înainte să termine</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SIGKILL  (9)</a:t>
            </a:r>
            <a:r>
              <a:rPr lang="ro-RO" altLang="en-US" sz="1800" dirty="0">
                <a:solidFill>
                  <a:schemeClr val="tx1"/>
                </a:solidFill>
                <a:latin typeface="Cambria" panose="02040503050406030204" pitchFamily="18" charset="0"/>
              </a:rPr>
              <a:t> – oprire forțată imediată; nu poate fi ignorat sau blocat!</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SIGSTOP (19)</a:t>
            </a:r>
            <a:r>
              <a:rPr lang="ro-RO" altLang="en-US" sz="1800" dirty="0">
                <a:solidFill>
                  <a:schemeClr val="tx1"/>
                </a:solidFill>
                <a:latin typeface="Cambria" panose="02040503050406030204" pitchFamily="18" charset="0"/>
              </a:rPr>
              <a:t> – suspendă procesul (echivalent Ctrl+Z)</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SIGCONT (18)</a:t>
            </a:r>
            <a:r>
              <a:rPr lang="ro-RO" altLang="en-US" sz="1800" dirty="0">
                <a:solidFill>
                  <a:schemeClr val="tx1"/>
                </a:solidFill>
                <a:latin typeface="Cambria" panose="02040503050406030204" pitchFamily="18" charset="0"/>
              </a:rPr>
              <a:t> – reia un proces suspendat</a:t>
            </a:r>
          </a:p>
          <a:p>
            <a:pPr marL="342900" indent="-342900">
              <a:buFont typeface="Arial" panose="020B0604020202020204" pitchFamily="34" charset="0"/>
              <a:buChar char="•"/>
            </a:pPr>
            <a:r>
              <a:rPr lang="ro-RO" altLang="en-US" sz="1800" b="1" dirty="0">
                <a:solidFill>
                  <a:schemeClr val="tx1"/>
                </a:solidFill>
                <a:latin typeface="Cambria" panose="02040503050406030204" pitchFamily="18" charset="0"/>
              </a:rPr>
              <a:t>SIGHUP   (1)</a:t>
            </a:r>
            <a:r>
              <a:rPr lang="ro-RO" altLang="en-US" sz="1800" dirty="0">
                <a:solidFill>
                  <a:schemeClr val="tx1"/>
                </a:solidFill>
                <a:latin typeface="Cambria" panose="02040503050406030204" pitchFamily="18" charset="0"/>
              </a:rPr>
              <a:t> – reinițializare configurație (folosit de daemon-uri)</a:t>
            </a:r>
          </a:p>
          <a:p>
            <a:pPr marL="0" indent="0">
              <a:buNone/>
            </a:pPr>
            <a:endParaRPr lang="en-US" altLang="en-US" sz="1800" b="1" dirty="0">
              <a:solidFill>
                <a:schemeClr val="tx1"/>
              </a:solidFill>
              <a:latin typeface="Cambria" panose="02040503050406030204" pitchFamily="18" charset="0"/>
            </a:endParaRPr>
          </a:p>
          <a:p>
            <a:pPr marL="0" indent="0">
              <a:buNone/>
            </a:pPr>
            <a:r>
              <a:rPr lang="ro-RO" altLang="en-US" sz="1800" b="1" dirty="0">
                <a:solidFill>
                  <a:schemeClr val="tx1"/>
                </a:solidFill>
                <a:latin typeface="Cambria" panose="02040503050406030204" pitchFamily="18" charset="0"/>
              </a:rPr>
              <a:t>Exemple:</a:t>
            </a:r>
          </a:p>
          <a:p>
            <a:pPr marL="342900" indent="0">
              <a:buNone/>
            </a:pPr>
            <a:r>
              <a:rPr lang="en-US" altLang="en-US" sz="1600" dirty="0">
                <a:solidFill>
                  <a:schemeClr val="tx1"/>
                </a:solidFill>
                <a:latin typeface="Courier New" pitchFamily="49" charset="0"/>
              </a:rPr>
              <a:t>$ kill 1234            # SIGTERM implicit – oprire elegantă</a:t>
            </a:r>
          </a:p>
          <a:p>
            <a:pPr marL="342900" indent="0">
              <a:buNone/>
            </a:pPr>
            <a:r>
              <a:rPr lang="en-US" altLang="en-US" sz="1600" dirty="0">
                <a:solidFill>
                  <a:schemeClr val="tx1"/>
                </a:solidFill>
                <a:latin typeface="Courier New" pitchFamily="49" charset="0"/>
              </a:rPr>
              <a:t>$ kill -9 1234         # SIGKILL – forțat, ultima soluție!</a:t>
            </a:r>
          </a:p>
          <a:p>
            <a:pPr marL="342900" indent="0">
              <a:buNone/>
            </a:pPr>
            <a:r>
              <a:rPr lang="en-US" altLang="en-US" sz="1600" dirty="0">
                <a:solidFill>
                  <a:schemeClr val="tx1"/>
                </a:solidFill>
                <a:latin typeface="Courier New" pitchFamily="49" charset="0"/>
              </a:rPr>
              <a:t>$ kill -STOP 1234      # suspendare proces</a:t>
            </a:r>
          </a:p>
          <a:p>
            <a:pPr marL="342900" indent="0">
              <a:buNone/>
            </a:pPr>
            <a:r>
              <a:rPr lang="en-US" altLang="en-US" sz="1600" dirty="0">
                <a:solidFill>
                  <a:schemeClr val="tx1"/>
                </a:solidFill>
                <a:latin typeface="Courier New" pitchFamily="49" charset="0"/>
              </a:rPr>
              <a:t>$ kill -CONT 1234      # reluare proces suspendat</a:t>
            </a:r>
          </a:p>
          <a:p>
            <a:pPr marL="342900" indent="0">
              <a:buNone/>
            </a:pPr>
            <a:r>
              <a:rPr lang="en-US" altLang="en-US" sz="1600" dirty="0">
                <a:solidFill>
                  <a:schemeClr val="tx1"/>
                </a:solidFill>
                <a:latin typeface="Courier New" pitchFamily="49" charset="0"/>
              </a:rPr>
              <a:t>$ killall firefox      # oprește toate procesele cu numele dat</a:t>
            </a:r>
          </a:p>
          <a:p>
            <a:pPr marL="342900" indent="0">
              <a:buNone/>
            </a:pPr>
            <a:r>
              <a:rPr lang="en-US" altLang="en-US" sz="1600" dirty="0">
                <a:solidFill>
                  <a:schemeClr val="tx1"/>
                </a:solidFill>
                <a:latin typeface="Courier New" pitchFamily="49" charset="0"/>
              </a:rPr>
              <a:t>$ pkill -9 python      # kill după pattern de nume</a:t>
            </a:r>
          </a:p>
          <a:p>
            <a:pPr marL="342900" indent="0">
              <a:buNone/>
            </a:pPr>
            <a:r>
              <a:rPr lang="en-US" altLang="en-US" sz="1600" dirty="0">
                <a:solidFill>
                  <a:schemeClr val="tx1"/>
                </a:solidFill>
                <a:latin typeface="Courier New" pitchFamily="49" charset="0"/>
              </a:rPr>
              <a:t>$ kill -l              # lista tuturor semnalelor disponibile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33400" y="152400"/>
            <a:ext cx="8534400" cy="838200"/>
          </a:xfrm>
        </p:spPr>
        <p:txBody>
          <a:bodyPr>
            <a:noAutofit/>
          </a:bodyPr>
          <a:lstStyle/>
          <a:p>
            <a:r>
              <a:rPr lang="ro-RO" altLang="en-US" sz="2700" dirty="0">
                <a:latin typeface="Cambria" panose="02040503050406030204" pitchFamily="18" charset="0"/>
              </a:rPr>
              <a:t>Linux – Prioritatea proceselor: nice și renice</a:t>
            </a:r>
          </a:p>
        </p:txBody>
      </p:sp>
      <p:sp>
        <p:nvSpPr>
          <p:cNvPr id="3" name="Content"/>
          <p:cNvSpPr>
            <a:spLocks noGrp="1"/>
          </p:cNvSpPr>
          <p:nvPr>
            <p:ph idx="1"/>
          </p:nvPr>
        </p:nvSpPr>
        <p:spPr>
          <a:xfrm>
            <a:off x="76200" y="1143000"/>
            <a:ext cx="9067800" cy="5562600"/>
          </a:xfrm>
        </p:spPr>
        <p:txBody>
          <a:bodyPr>
            <a:normAutofit fontScale="92500" lnSpcReduction="10000"/>
          </a:bodyPr>
          <a:lstStyle/>
          <a:p>
            <a:pPr marL="0" indent="0">
              <a:buNone/>
            </a:pPr>
            <a:r>
              <a:rPr lang="ro-RO" altLang="en-US" sz="1800" dirty="0">
                <a:solidFill>
                  <a:schemeClr val="tx1"/>
                </a:solidFill>
                <a:latin typeface="Cambria" panose="02040503050406030204" pitchFamily="18" charset="0"/>
              </a:rPr>
              <a:t>Prioritatea în Linux se numește </a:t>
            </a:r>
            <a:r>
              <a:rPr lang="ro-RO" altLang="en-US" sz="1800" b="1" dirty="0">
                <a:solidFill>
                  <a:schemeClr val="tx1"/>
                </a:solidFill>
                <a:latin typeface="Cambria" panose="02040503050406030204" pitchFamily="18" charset="0"/>
              </a:rPr>
              <a:t>nice value</a:t>
            </a:r>
            <a:r>
              <a:rPr lang="ro-RO" altLang="en-US" sz="1800" dirty="0">
                <a:solidFill>
                  <a:schemeClr val="tx1"/>
                </a:solidFill>
                <a:latin typeface="Cambria" panose="02040503050406030204" pitchFamily="18" charset="0"/>
              </a:rPr>
              <a:t> și variază de la </a:t>
            </a:r>
            <a:r>
              <a:rPr lang="ro-RO" altLang="en-US" sz="1800" b="1" dirty="0">
                <a:solidFill>
                  <a:schemeClr val="tx1"/>
                </a:solidFill>
                <a:latin typeface="Cambria" panose="02040503050406030204" pitchFamily="18" charset="0"/>
              </a:rPr>
              <a:t>-20</a:t>
            </a:r>
            <a:r>
              <a:rPr lang="ro-RO" altLang="en-US" sz="1800" dirty="0">
                <a:solidFill>
                  <a:schemeClr val="tx1"/>
                </a:solidFill>
                <a:latin typeface="Cambria" panose="02040503050406030204" pitchFamily="18" charset="0"/>
              </a:rPr>
              <a:t> (maxim prioritar) la </a:t>
            </a:r>
            <a:r>
              <a:rPr lang="ro-RO" altLang="en-US" sz="1800" b="1" dirty="0">
                <a:solidFill>
                  <a:schemeClr val="tx1"/>
                </a:solidFill>
                <a:latin typeface="Cambria" panose="02040503050406030204" pitchFamily="18" charset="0"/>
              </a:rPr>
              <a:t>+19</a:t>
            </a:r>
            <a:r>
              <a:rPr lang="ro-RO" altLang="en-US" sz="1800" dirty="0">
                <a:solidFill>
                  <a:schemeClr val="tx1"/>
                </a:solidFill>
                <a:latin typeface="Cambria" panose="02040503050406030204" pitchFamily="18" charset="0"/>
              </a:rPr>
              <a:t> (minim prioritar). </a:t>
            </a:r>
            <a:endParaRPr lang="ro-RO" altLang="en-US" sz="1800" b="1" dirty="0">
              <a:solidFill>
                <a:schemeClr val="tx1"/>
              </a:solidFill>
              <a:latin typeface="Cambria" panose="02040503050406030204" pitchFamily="18" charset="0"/>
            </a:endParaRPr>
          </a:p>
          <a:p>
            <a:pPr>
              <a:buNone/>
            </a:pPr>
            <a:endParaRPr lang="ro-RO" altLang="en-US" sz="1800" dirty="0">
              <a:solidFill>
                <a:schemeClr val="tx1"/>
              </a:solidFill>
            </a:endParaRPr>
          </a:p>
          <a:p>
            <a:pPr marL="342900" indent="0">
              <a:buNone/>
            </a:pPr>
            <a:r>
              <a:rPr lang="en-US" altLang="en-US" sz="1600" dirty="0">
                <a:solidFill>
                  <a:schemeClr val="tx1"/>
                </a:solidFill>
                <a:latin typeface="Courier New" pitchFamily="49" charset="0"/>
              </a:rPr>
              <a:t># Scala priorităților:</a:t>
            </a:r>
          </a:p>
          <a:p>
            <a:pPr marL="342900" indent="0">
              <a:buNone/>
            </a:pPr>
            <a:r>
              <a:rPr lang="en-US" altLang="en-US" sz="1600" dirty="0">
                <a:solidFill>
                  <a:schemeClr val="tx1"/>
                </a:solidFill>
                <a:latin typeface="Courier New" pitchFamily="49" charset="0"/>
              </a:rPr>
              <a:t>-20 ← MAI IMPORTANT ───── 0 ─────── MAI PUȚIN IMPORTANT   → +19</a:t>
            </a:r>
          </a:p>
          <a:p>
            <a:pPr marL="342900" indent="0">
              <a:buNone/>
            </a:pPr>
            <a:r>
              <a:rPr lang="en-US" altLang="en-US" sz="1600" dirty="0">
                <a:solidFill>
                  <a:schemeClr val="tx1"/>
                </a:solidFill>
                <a:latin typeface="Courier New" pitchFamily="49" charset="0"/>
              </a:rPr>
              <a:t>#  (necesită root)        (default)          (procese de fundal)</a:t>
            </a:r>
          </a:p>
          <a:p>
            <a:pPr>
              <a:buNone/>
            </a:pPr>
            <a:endParaRPr lang="ro-RO" altLang="en-US" sz="1800" dirty="0">
              <a:solidFill>
                <a:schemeClr val="tx1"/>
              </a:solidFill>
            </a:endParaRPr>
          </a:p>
          <a:p>
            <a:pPr marL="0" indent="0">
              <a:buNone/>
            </a:pPr>
            <a:r>
              <a:rPr lang="ro-RO" altLang="en-US" sz="1800" b="1" dirty="0">
                <a:solidFill>
                  <a:schemeClr val="tx1"/>
                </a:solidFill>
                <a:latin typeface="Cambria" panose="02040503050406030204" pitchFamily="18" charset="0"/>
              </a:rPr>
              <a:t>nice</a:t>
            </a:r>
            <a:r>
              <a:rPr lang="ro-RO" altLang="en-US" sz="1800" dirty="0">
                <a:solidFill>
                  <a:schemeClr val="tx1"/>
                </a:solidFill>
                <a:latin typeface="Cambria" panose="02040503050406030204" pitchFamily="18" charset="0"/>
              </a:rPr>
              <a:t> – pornire proces cu prioritate specificată:</a:t>
            </a:r>
          </a:p>
          <a:p>
            <a:pPr marL="342900" indent="0">
              <a:buNone/>
            </a:pPr>
            <a:r>
              <a:rPr lang="en-US" altLang="en-US" sz="1600" dirty="0">
                <a:solidFill>
                  <a:schemeClr val="tx1"/>
                </a:solidFill>
                <a:latin typeface="Courier New" pitchFamily="49" charset="0"/>
              </a:rPr>
              <a:t>$ nice -n 19 ./backup.sh       # prioritate minimă – nu deranjează</a:t>
            </a:r>
          </a:p>
          <a:p>
            <a:pPr marL="342900" indent="0">
              <a:buNone/>
            </a:pPr>
            <a:r>
              <a:rPr lang="en-US" altLang="en-US" sz="1600" dirty="0">
                <a:solidFill>
                  <a:schemeClr val="tx1"/>
                </a:solidFill>
                <a:latin typeface="Courier New" pitchFamily="49" charset="0"/>
              </a:rPr>
              <a:t>$ sudo nice -n -10 ./critic.sh # prioritate mare (necesită root!)</a:t>
            </a:r>
          </a:p>
          <a:p>
            <a:pPr>
              <a:buNone/>
            </a:pPr>
            <a:endParaRPr lang="ro-RO" altLang="en-US" sz="1800" dirty="0">
              <a:solidFill>
                <a:schemeClr val="tx1"/>
              </a:solidFill>
            </a:endParaRPr>
          </a:p>
          <a:p>
            <a:pPr marL="0" indent="0">
              <a:buNone/>
            </a:pPr>
            <a:r>
              <a:rPr lang="ro-RO" altLang="en-US" sz="1800" b="1" dirty="0">
                <a:solidFill>
                  <a:schemeClr val="tx1"/>
                </a:solidFill>
                <a:latin typeface="Cambria" panose="02040503050406030204" pitchFamily="18" charset="0"/>
              </a:rPr>
              <a:t>renice</a:t>
            </a:r>
            <a:r>
              <a:rPr lang="ro-RO" altLang="en-US" sz="1800" dirty="0">
                <a:solidFill>
                  <a:schemeClr val="tx1"/>
                </a:solidFill>
                <a:latin typeface="Cambria" panose="02040503050406030204" pitchFamily="18" charset="0"/>
              </a:rPr>
              <a:t> – schimbarea priorității unui proces deja pornit:</a:t>
            </a:r>
          </a:p>
          <a:p>
            <a:pPr marL="342900" indent="0">
              <a:buNone/>
            </a:pPr>
            <a:r>
              <a:rPr lang="en-US" altLang="en-US" sz="1700" dirty="0">
                <a:solidFill>
                  <a:schemeClr val="tx1"/>
                </a:solidFill>
                <a:latin typeface="Courier New" pitchFamily="49" charset="0"/>
              </a:rPr>
              <a:t>$ renice -n 10 -p 1234         # scade prioritatea PID 1234</a:t>
            </a:r>
          </a:p>
          <a:p>
            <a:pPr marL="342900" indent="0">
              <a:buNone/>
            </a:pPr>
            <a:r>
              <a:rPr lang="en-US" altLang="en-US" sz="1700" dirty="0">
                <a:solidFill>
                  <a:schemeClr val="tx1"/>
                </a:solidFill>
                <a:latin typeface="Courier New" pitchFamily="49" charset="0"/>
              </a:rPr>
              <a:t>$ sudo renice -n -5 -p 1234    # crește prioritatea (root!)</a:t>
            </a:r>
          </a:p>
          <a:p>
            <a:pPr marL="342900" indent="0">
              <a:buNone/>
            </a:pPr>
            <a:r>
              <a:rPr lang="en-US" altLang="en-US" sz="1700" dirty="0">
                <a:solidFill>
                  <a:schemeClr val="tx1"/>
                </a:solidFill>
                <a:latin typeface="Courier New" pitchFamily="49" charset="0"/>
              </a:rPr>
              <a:t>$ renice -n 15 -u student      # </a:t>
            </a:r>
            <a:r>
              <a:rPr lang="en-US" altLang="en-US" sz="1700" dirty="0" err="1">
                <a:solidFill>
                  <a:schemeClr val="tx1"/>
                </a:solidFill>
                <a:latin typeface="Courier New" pitchFamily="49" charset="0"/>
              </a:rPr>
              <a:t>toate</a:t>
            </a:r>
            <a:r>
              <a:rPr lang="en-US" altLang="en-US" sz="1700" dirty="0">
                <a:solidFill>
                  <a:schemeClr val="tx1"/>
                </a:solidFill>
                <a:latin typeface="Courier New" pitchFamily="49" charset="0"/>
              </a:rPr>
              <a:t> </a:t>
            </a:r>
            <a:r>
              <a:rPr lang="en-US" altLang="en-US" sz="1700" dirty="0" err="1">
                <a:solidFill>
                  <a:schemeClr val="tx1"/>
                </a:solidFill>
                <a:latin typeface="Courier New" pitchFamily="49" charset="0"/>
              </a:rPr>
              <a:t>procesele</a:t>
            </a:r>
            <a:r>
              <a:rPr lang="en-US" altLang="en-US" sz="1700" dirty="0">
                <a:solidFill>
                  <a:schemeClr val="tx1"/>
                </a:solidFill>
                <a:latin typeface="Courier New" pitchFamily="49" charset="0"/>
              </a:rPr>
              <a:t> </a:t>
            </a:r>
            <a:r>
              <a:rPr lang="en-US" altLang="en-US" sz="1700" dirty="0" err="1">
                <a:solidFill>
                  <a:schemeClr val="tx1"/>
                </a:solidFill>
                <a:latin typeface="Courier New" pitchFamily="49" charset="0"/>
              </a:rPr>
              <a:t>pt</a:t>
            </a:r>
            <a:r>
              <a:rPr lang="en-US" altLang="en-US" sz="1700" dirty="0">
                <a:solidFill>
                  <a:schemeClr val="tx1"/>
                </a:solidFill>
                <a:latin typeface="Courier New" pitchFamily="49" charset="0"/>
              </a:rPr>
              <a:t> user student</a:t>
            </a:r>
          </a:p>
          <a:p>
            <a:pPr marL="0" indent="0">
              <a:buNone/>
            </a:pPr>
            <a:endParaRPr lang="en-US" altLang="en-US" sz="1800" b="1" dirty="0">
              <a:solidFill>
                <a:schemeClr val="tx1"/>
              </a:solidFill>
              <a:latin typeface="Cambria" panose="02040503050406030204" pitchFamily="18" charset="0"/>
            </a:endParaRPr>
          </a:p>
          <a:p>
            <a:pPr marL="0" indent="0">
              <a:buNone/>
            </a:pPr>
            <a:r>
              <a:rPr lang="ro-RO" altLang="en-US" sz="1800" b="1" dirty="0">
                <a:solidFill>
                  <a:schemeClr val="tx1"/>
                </a:solidFill>
                <a:latin typeface="Cambria" panose="02040503050406030204" pitchFamily="18" charset="0"/>
              </a:rPr>
              <a:t>Verificare prioritate în ps:</a:t>
            </a:r>
          </a:p>
          <a:p>
            <a:pPr marL="342900" indent="0">
              <a:buNone/>
            </a:pPr>
            <a:r>
              <a:rPr lang="en-US" altLang="en-US" sz="1700" dirty="0">
                <a:solidFill>
                  <a:schemeClr val="tx1"/>
                </a:solidFill>
                <a:latin typeface="Courier New" pitchFamily="49" charset="0"/>
              </a:rPr>
              <a:t>$ </a:t>
            </a:r>
            <a:r>
              <a:rPr lang="en-US" altLang="en-US" sz="1700" dirty="0" err="1">
                <a:solidFill>
                  <a:schemeClr val="tx1"/>
                </a:solidFill>
                <a:latin typeface="Courier New" pitchFamily="49" charset="0"/>
              </a:rPr>
              <a:t>ps</a:t>
            </a:r>
            <a:r>
              <a:rPr lang="en-US" altLang="en-US" sz="1700" dirty="0">
                <a:solidFill>
                  <a:schemeClr val="tx1"/>
                </a:solidFill>
                <a:latin typeface="Courier New" pitchFamily="49" charset="0"/>
              </a:rPr>
              <a:t> -o pid,ni,comm | head -10</a:t>
            </a:r>
          </a:p>
          <a:p>
            <a:pPr marL="342900" indent="0">
              <a:buNone/>
            </a:pPr>
            <a:r>
              <a:rPr lang="en-US" altLang="en-US" sz="1700" dirty="0">
                <a:solidFill>
                  <a:schemeClr val="tx1"/>
                </a:solidFill>
                <a:latin typeface="Courier New" pitchFamily="49" charset="0"/>
              </a:rPr>
              <a:t># </a:t>
            </a:r>
            <a:r>
              <a:rPr lang="en-US" altLang="en-US" sz="1700" dirty="0" err="1">
                <a:solidFill>
                  <a:schemeClr val="tx1"/>
                </a:solidFill>
                <a:latin typeface="Courier New" pitchFamily="49" charset="0"/>
              </a:rPr>
              <a:t>Coloana</a:t>
            </a:r>
            <a:r>
              <a:rPr lang="en-US" altLang="en-US" sz="1700" dirty="0">
                <a:solidFill>
                  <a:schemeClr val="tx1"/>
                </a:solidFill>
                <a:latin typeface="Courier New" pitchFamily="49" charset="0"/>
              </a:rPr>
              <a:t> NI = nice value curent</a:t>
            </a:r>
          </a:p>
          <a:p>
            <a:pPr marL="342900" indent="0">
              <a:buNone/>
            </a:pPr>
            <a:endParaRPr lang="en-US" altLang="en-US" sz="1500" dirty="0">
              <a:solidFill>
                <a:schemeClr val="tx1"/>
              </a:solidFill>
              <a:latin typeface="Courier New" pitchFamily="49"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1066800" y="152400"/>
            <a:ext cx="7620000" cy="838200"/>
          </a:xfrm>
        </p:spPr>
        <p:txBody>
          <a:bodyPr>
            <a:normAutofit/>
          </a:bodyPr>
          <a:lstStyle/>
          <a:p>
            <a:r>
              <a:rPr lang="ro-RO" altLang="en-US" sz="2900" dirty="0">
                <a:latin typeface="Cambria" panose="02040503050406030204" pitchFamily="18" charset="0"/>
              </a:rPr>
              <a:t>Procese Zombie și Procese Orfane</a:t>
            </a:r>
          </a:p>
        </p:txBody>
      </p:sp>
      <p:sp>
        <p:nvSpPr>
          <p:cNvPr id="3" name="Content"/>
          <p:cNvSpPr>
            <a:spLocks noGrp="1"/>
          </p:cNvSpPr>
          <p:nvPr>
            <p:ph idx="1"/>
          </p:nvPr>
        </p:nvSpPr>
        <p:spPr>
          <a:xfrm>
            <a:off x="457200" y="1143000"/>
            <a:ext cx="8229600" cy="5715000"/>
          </a:xfrm>
        </p:spPr>
        <p:txBody>
          <a:bodyPr>
            <a:normAutofit lnSpcReduction="10000"/>
          </a:bodyPr>
          <a:lstStyle/>
          <a:p>
            <a:pPr marL="0" indent="0">
              <a:buNone/>
            </a:pPr>
            <a:r>
              <a:rPr lang="ro-RO" altLang="en-US" sz="1800" b="1" dirty="0">
                <a:solidFill>
                  <a:srgbClr val="C00000"/>
                </a:solidFill>
                <a:latin typeface="Cambria" panose="02040503050406030204" pitchFamily="18" charset="0"/>
              </a:rPr>
              <a:t>Proces Zombie</a:t>
            </a:r>
            <a:r>
              <a:rPr lang="ro-RO" altLang="en-US" sz="1800" dirty="0">
                <a:latin typeface="Cambria" panose="02040503050406030204" pitchFamily="18" charset="0"/>
              </a:rPr>
              <a:t> – proces terminat dar necolectat de procesul părinte:</a:t>
            </a:r>
          </a:p>
          <a:p>
            <a:pPr marL="342900" indent="-342900">
              <a:buFont typeface="Arial" panose="020B0604020202020204" pitchFamily="34" charset="0"/>
              <a:buChar char="•"/>
            </a:pPr>
            <a:r>
              <a:rPr lang="ro-RO" altLang="en-US" sz="1800" dirty="0">
                <a:latin typeface="Cambria" panose="02040503050406030204" pitchFamily="18" charset="0"/>
              </a:rPr>
              <a:t>Copilul termină → trimite SIGCHLD părintelui → părintele trebuie să apeleze </a:t>
            </a:r>
            <a:r>
              <a:rPr lang="ro-RO" altLang="en-US" sz="1800" b="1" dirty="0">
                <a:latin typeface="Cambria" panose="02040503050406030204" pitchFamily="18" charset="0"/>
              </a:rPr>
              <a:t>wait()</a:t>
            </a:r>
          </a:p>
          <a:p>
            <a:pPr marL="342900" indent="-342900">
              <a:buFont typeface="Arial" panose="020B0604020202020204" pitchFamily="34" charset="0"/>
              <a:buChar char="•"/>
            </a:pPr>
            <a:r>
              <a:rPr lang="ro-RO" altLang="en-US" sz="1800" dirty="0">
                <a:latin typeface="Cambria" panose="02040503050406030204" pitchFamily="18" charset="0"/>
              </a:rPr>
              <a:t>Dacă părintele NU apelează wait() → copilul rămâne zombie în tabela de procese</a:t>
            </a:r>
          </a:p>
          <a:p>
            <a:pPr marL="342900" indent="-342900">
              <a:buFont typeface="Arial" panose="020B0604020202020204" pitchFamily="34" charset="0"/>
              <a:buChar char="•"/>
            </a:pPr>
            <a:r>
              <a:rPr lang="ro-RO" altLang="en-US" sz="1800" dirty="0">
                <a:latin typeface="Cambria" panose="02040503050406030204" pitchFamily="18" charset="0"/>
              </a:rPr>
              <a:t>Zombie-ul NU consumă CPU sau memorie, dar ocupă un slot în tabela de procese</a:t>
            </a:r>
          </a:p>
          <a:p>
            <a:pPr marL="0" indent="0">
              <a:buNone/>
            </a:pPr>
            <a:r>
              <a:rPr lang="ro-RO" altLang="en-US" sz="1800" b="1" dirty="0">
                <a:solidFill>
                  <a:srgbClr val="4A7C59"/>
                </a:solidFill>
                <a:latin typeface="Cambria" panose="02040503050406030204" pitchFamily="18" charset="0"/>
              </a:rPr>
              <a:t>Proces Orfan</a:t>
            </a:r>
            <a:r>
              <a:rPr lang="ro-RO" altLang="en-US" sz="1800" dirty="0">
                <a:latin typeface="Cambria" panose="02040503050406030204" pitchFamily="18" charset="0"/>
              </a:rPr>
              <a:t> – proces al cărui părinte a terminat execuția:</a:t>
            </a:r>
          </a:p>
          <a:p>
            <a:pPr marL="342900" indent="-342900">
              <a:buFont typeface="Arial" panose="020B0604020202020204" pitchFamily="34" charset="0"/>
              <a:buChar char="•"/>
            </a:pPr>
            <a:r>
              <a:rPr lang="ro-RO" altLang="en-US" sz="1800" dirty="0">
                <a:latin typeface="Cambria" panose="02040503050406030204" pitchFamily="18" charset="0"/>
              </a:rPr>
              <a:t>Părintele moare → copilul rămâne fără părinte → adoptat automat de </a:t>
            </a:r>
            <a:r>
              <a:rPr lang="ro-RO" altLang="en-US" sz="1800" b="1" dirty="0">
                <a:latin typeface="Cambria" panose="02040503050406030204" pitchFamily="18" charset="0"/>
              </a:rPr>
              <a:t>init/systemd (PID 1)</a:t>
            </a:r>
          </a:p>
          <a:p>
            <a:pPr marL="342900" indent="-342900">
              <a:buFont typeface="Arial" panose="020B0604020202020204" pitchFamily="34" charset="0"/>
              <a:buChar char="•"/>
            </a:pPr>
            <a:r>
              <a:rPr lang="ro-RO" altLang="en-US" sz="1800" dirty="0">
                <a:latin typeface="Cambria" panose="02040503050406030204" pitchFamily="18" charset="0"/>
              </a:rPr>
              <a:t>Procesul orfan continuă să ruleze normal – nu este o problemă în sine</a:t>
            </a:r>
          </a:p>
          <a:p>
            <a:pPr marL="0" indent="0">
              <a:buNone/>
            </a:pPr>
            <a:endParaRPr lang="en-US" altLang="en-US" sz="1800" b="1" dirty="0">
              <a:solidFill>
                <a:srgbClr val="7B2C2C"/>
              </a:solidFill>
              <a:latin typeface="Cambria" panose="02040503050406030204" pitchFamily="18" charset="0"/>
            </a:endParaRPr>
          </a:p>
          <a:p>
            <a:pPr marL="0" indent="0">
              <a:buNone/>
            </a:pPr>
            <a:r>
              <a:rPr lang="en-US" altLang="en-US" sz="1800" b="1" dirty="0" err="1">
                <a:solidFill>
                  <a:srgbClr val="7B2C2C"/>
                </a:solidFill>
                <a:latin typeface="Cambria" panose="02040503050406030204" pitchFamily="18" charset="0"/>
              </a:rPr>
              <a:t>Comanda</a:t>
            </a:r>
            <a:r>
              <a:rPr lang="en-US" altLang="en-US" sz="1800" b="1" dirty="0">
                <a:solidFill>
                  <a:srgbClr val="7B2C2C"/>
                </a:solidFill>
                <a:latin typeface="Cambria" panose="02040503050406030204" pitchFamily="18" charset="0"/>
              </a:rPr>
              <a:t> </a:t>
            </a:r>
            <a:r>
              <a:rPr lang="ro-RO" altLang="en-US" sz="1800" b="1" dirty="0" err="1">
                <a:solidFill>
                  <a:srgbClr val="7B2C2C"/>
                </a:solidFill>
                <a:latin typeface="Cambria" panose="02040503050406030204" pitchFamily="18" charset="0"/>
              </a:rPr>
              <a:t>nohup</a:t>
            </a:r>
            <a:r>
              <a:rPr lang="ro-RO" altLang="en-US" sz="1800" dirty="0">
                <a:latin typeface="Cambria" panose="02040503050406030204" pitchFamily="18" charset="0"/>
              </a:rPr>
              <a:t> creează intenționat procese orfane care supraviețuiesc după logout:</a:t>
            </a:r>
          </a:p>
          <a:p>
            <a:pPr marL="342900" indent="0">
              <a:buNone/>
            </a:pPr>
            <a:r>
              <a:rPr lang="en-US" altLang="en-US" sz="1500" dirty="0">
                <a:solidFill>
                  <a:srgbClr val="7B2C2C"/>
                </a:solidFill>
                <a:latin typeface="Courier New" pitchFamily="49" charset="0"/>
              </a:rPr>
              <a:t>$ nohup ./server.sh &gt; output.log 2&gt;&amp;1 &amp;</a:t>
            </a:r>
          </a:p>
          <a:p>
            <a:pPr marL="342900" indent="0">
              <a:buNone/>
            </a:pPr>
            <a:r>
              <a:rPr lang="en-US" altLang="en-US" sz="1500" dirty="0">
                <a:solidFill>
                  <a:srgbClr val="4A7C59"/>
                </a:solidFill>
                <a:latin typeface="Courier New" pitchFamily="49" charset="0"/>
              </a:rPr>
              <a:t># procesul rulează </a:t>
            </a:r>
            <a:r>
              <a:rPr lang="en-US" altLang="en-US" sz="1500" dirty="0" err="1">
                <a:solidFill>
                  <a:srgbClr val="4A7C59"/>
                </a:solidFill>
                <a:latin typeface="Courier New" pitchFamily="49" charset="0"/>
              </a:rPr>
              <a:t>chiar</a:t>
            </a:r>
            <a:r>
              <a:rPr lang="en-US" altLang="en-US" sz="1500" dirty="0">
                <a:solidFill>
                  <a:srgbClr val="4A7C59"/>
                </a:solidFill>
                <a:latin typeface="Courier New" pitchFamily="49" charset="0"/>
              </a:rPr>
              <a:t> si </a:t>
            </a:r>
            <a:r>
              <a:rPr lang="en-US" altLang="en-US" sz="1500" dirty="0" err="1">
                <a:solidFill>
                  <a:srgbClr val="4A7C59"/>
                </a:solidFill>
                <a:latin typeface="Courier New" pitchFamily="49" charset="0"/>
              </a:rPr>
              <a:t>dupa</a:t>
            </a:r>
            <a:r>
              <a:rPr lang="en-US" altLang="en-US" sz="1500" dirty="0">
                <a:solidFill>
                  <a:srgbClr val="4A7C59"/>
                </a:solidFill>
                <a:latin typeface="Courier New" pitchFamily="49" charset="0"/>
              </a:rPr>
              <a:t> </a:t>
            </a:r>
            <a:r>
              <a:rPr lang="en-US" altLang="en-US" sz="1500" dirty="0" err="1">
                <a:solidFill>
                  <a:srgbClr val="4A7C59"/>
                </a:solidFill>
                <a:latin typeface="Courier New" pitchFamily="49" charset="0"/>
              </a:rPr>
              <a:t>inchiderea</a:t>
            </a:r>
            <a:r>
              <a:rPr lang="en-US" altLang="en-US" sz="1500" dirty="0">
                <a:solidFill>
                  <a:srgbClr val="4A7C59"/>
                </a:solidFill>
                <a:latin typeface="Courier New" pitchFamily="49" charset="0"/>
              </a:rPr>
              <a:t> </a:t>
            </a:r>
            <a:r>
              <a:rPr lang="en-US" altLang="en-US" sz="1500" dirty="0" err="1">
                <a:solidFill>
                  <a:srgbClr val="4A7C59"/>
                </a:solidFill>
                <a:latin typeface="Courier New" pitchFamily="49" charset="0"/>
              </a:rPr>
              <a:t>terminalului</a:t>
            </a:r>
            <a:endParaRPr lang="en-US" altLang="en-US" sz="1500" dirty="0">
              <a:solidFill>
                <a:srgbClr val="4A7C59"/>
              </a:solidFill>
              <a:latin typeface="Courier New" pitchFamily="49" charset="0"/>
            </a:endParaRPr>
          </a:p>
          <a:p>
            <a:pPr>
              <a:buNone/>
            </a:pPr>
            <a:endParaRPr lang="ro-RO" altLang="en-US" sz="1800" dirty="0"/>
          </a:p>
          <a:p>
            <a:pPr marL="0" indent="0">
              <a:buNone/>
            </a:pPr>
            <a:r>
              <a:rPr lang="ro-RO" altLang="en-US" sz="1800" b="1" dirty="0">
                <a:latin typeface="Cambria" panose="02040503050406030204" pitchFamily="18" charset="0"/>
              </a:rPr>
              <a:t>Comparație:</a:t>
            </a:r>
          </a:p>
          <a:p>
            <a:pPr marL="342900" indent="-342900">
              <a:buFont typeface="Arial" panose="020B0604020202020204" pitchFamily="34" charset="0"/>
              <a:buChar char="•"/>
            </a:pPr>
            <a:r>
              <a:rPr lang="ro-RO" altLang="en-US" sz="1800" b="1" dirty="0">
                <a:solidFill>
                  <a:srgbClr val="C00000"/>
                </a:solidFill>
                <a:latin typeface="Cambria" panose="02040503050406030204" pitchFamily="18" charset="0"/>
              </a:rPr>
              <a:t>Zombie</a:t>
            </a:r>
            <a:r>
              <a:rPr lang="ro-RO" altLang="en-US" sz="1800" dirty="0">
                <a:latin typeface="Cambria" panose="02040503050406030204" pitchFamily="18" charset="0"/>
              </a:rPr>
              <a:t> = terminat, “fantomă” în tabela de procese </a:t>
            </a:r>
          </a:p>
          <a:p>
            <a:pPr marL="342900" indent="-342900">
              <a:buFont typeface="Arial" panose="020B0604020202020204" pitchFamily="34" charset="0"/>
              <a:buChar char="•"/>
            </a:pPr>
            <a:r>
              <a:rPr lang="ro-RO" altLang="en-US" sz="1800" b="1" dirty="0">
                <a:solidFill>
                  <a:srgbClr val="4A7C59"/>
                </a:solidFill>
                <a:latin typeface="Cambria" panose="02040503050406030204" pitchFamily="18" charset="0"/>
              </a:rPr>
              <a:t>Orfan</a:t>
            </a:r>
            <a:r>
              <a:rPr lang="ro-RO" altLang="en-US" sz="1800" dirty="0">
                <a:latin typeface="Cambria" panose="02040503050406030204" pitchFamily="18" charset="0"/>
              </a:rPr>
              <a:t> = viu, adoptat de init → comportament normal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04800" y="381000"/>
            <a:ext cx="8686800" cy="838200"/>
          </a:xfrm>
        </p:spPr>
        <p:txBody>
          <a:bodyPr>
            <a:normAutofit/>
          </a:bodyPr>
          <a:lstStyle/>
          <a:p>
            <a:pPr algn="ctr"/>
            <a:r>
              <a:rPr lang="en-US" altLang="en-US" sz="2800" dirty="0" err="1">
                <a:latin typeface="Cambria" pitchFamily="18" charset="0"/>
                <a:cs typeface="Times New Roman" pitchFamily="18" charset="0"/>
              </a:rPr>
              <a:t>Introducere</a:t>
            </a:r>
            <a:endParaRPr lang="en-US" altLang="en-US" sz="2800" dirty="0">
              <a:latin typeface="Cambria" pitchFamily="18" charset="0"/>
              <a:cs typeface="Times New Roman" pitchFamily="18" charset="0"/>
            </a:endParaRPr>
          </a:p>
        </p:txBody>
      </p:sp>
      <p:sp>
        <p:nvSpPr>
          <p:cNvPr id="5124" name="Rectangle 3"/>
          <p:cNvSpPr>
            <a:spLocks noGrp="1" noChangeArrowheads="1"/>
          </p:cNvSpPr>
          <p:nvPr>
            <p:ph idx="1"/>
          </p:nvPr>
        </p:nvSpPr>
        <p:spPr>
          <a:xfrm>
            <a:off x="685800" y="1981200"/>
            <a:ext cx="8305800" cy="4114800"/>
          </a:xfrm>
        </p:spPr>
        <p:txBody>
          <a:bodyPr>
            <a:normAutofit/>
          </a:bodyPr>
          <a:lstStyle/>
          <a:p>
            <a:pPr>
              <a:lnSpc>
                <a:spcPct val="90000"/>
              </a:lnSpc>
            </a:pPr>
            <a:r>
              <a:rPr lang="ro-RO" altLang="en-US" sz="2800">
                <a:latin typeface="Cambria" pitchFamily="18" charset="0"/>
                <a:cs typeface="Times New Roman" pitchFamily="18" charset="0"/>
              </a:rPr>
              <a:t>Principala funcţie a unui procesor este aceea de a executa </a:t>
            </a:r>
            <a:r>
              <a:rPr lang="ro-RO" altLang="en-US" sz="2800" i="1">
                <a:latin typeface="Cambria" pitchFamily="18" charset="0"/>
                <a:cs typeface="Times New Roman" pitchFamily="18" charset="0"/>
              </a:rPr>
              <a:t>instrucţiuni maşină</a:t>
            </a:r>
            <a:r>
              <a:rPr lang="ro-RO" altLang="en-US" sz="2800">
                <a:latin typeface="Cambria" pitchFamily="18" charset="0"/>
                <a:cs typeface="Times New Roman" pitchFamily="18" charset="0"/>
              </a:rPr>
              <a:t> ce se află în memoria principală. </a:t>
            </a:r>
            <a:endParaRPr lang="en-US" altLang="en-US" sz="2800">
              <a:latin typeface="Cambria" pitchFamily="18" charset="0"/>
              <a:cs typeface="Times New Roman" pitchFamily="18" charset="0"/>
            </a:endParaRPr>
          </a:p>
          <a:p>
            <a:pPr>
              <a:lnSpc>
                <a:spcPct val="90000"/>
              </a:lnSpc>
            </a:pPr>
            <a:r>
              <a:rPr lang="ro-RO" altLang="en-US" sz="2800">
                <a:latin typeface="Cambria" pitchFamily="18" charset="0"/>
                <a:cs typeface="Times New Roman" pitchFamily="18" charset="0"/>
              </a:rPr>
              <a:t>Aceste instrucţiuni apar sub formă de programe. Din motive ce ţin de eficienţă şi uşurinţă în exploatare, un procesor poate </a:t>
            </a:r>
            <a:r>
              <a:rPr lang="ro-RO" altLang="en-US" sz="2800" i="1">
                <a:latin typeface="Cambria" pitchFamily="18" charset="0"/>
                <a:cs typeface="Times New Roman" pitchFamily="18" charset="0"/>
              </a:rPr>
              <a:t>intercala</a:t>
            </a:r>
            <a:r>
              <a:rPr lang="ro-RO" altLang="en-US" sz="2800">
                <a:latin typeface="Cambria" pitchFamily="18" charset="0"/>
                <a:cs typeface="Times New Roman" pitchFamily="18" charset="0"/>
              </a:rPr>
              <a:t> porţiuni provenite de la mai multe programe (procese) în timpul execuţiei. </a:t>
            </a:r>
          </a:p>
          <a:p>
            <a:pPr>
              <a:lnSpc>
                <a:spcPct val="90000"/>
              </a:lnSpc>
            </a:pPr>
            <a:r>
              <a:rPr lang="ro-RO" altLang="en-US" sz="2800">
                <a:latin typeface="Cambria" pitchFamily="18" charset="0"/>
                <a:cs typeface="Times New Roman" pitchFamily="18" charset="0"/>
              </a:rPr>
              <a:t>Pentru ca un program să fie executat, SO creează un proces (sau </a:t>
            </a:r>
            <a:r>
              <a:rPr lang="ro-RO" altLang="en-US" sz="2800" i="1">
                <a:latin typeface="Cambria" pitchFamily="18" charset="0"/>
                <a:cs typeface="Times New Roman" pitchFamily="18" charset="0"/>
              </a:rPr>
              <a:t>task</a:t>
            </a:r>
            <a:r>
              <a:rPr lang="ro-RO" altLang="en-US" sz="2800">
                <a:latin typeface="Cambria" pitchFamily="18" charset="0"/>
                <a:cs typeface="Times New Roman" pitchFamily="18" charset="0"/>
              </a:rPr>
              <a:t>) asociat acelui program. </a:t>
            </a:r>
          </a:p>
        </p:txBody>
      </p:sp>
      <p:sp>
        <p:nvSpPr>
          <p:cNvPr id="5122"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FC9D97C-25F0-4FD7-B8DC-36ACE0ACA24B}" type="slidenum">
              <a:rPr lang="en-US" altLang="en-US" sz="1600" smtClean="0">
                <a:latin typeface="Cambria" pitchFamily="18" charset="0"/>
              </a:rPr>
              <a:pPr>
                <a:spcBef>
                  <a:spcPct val="0"/>
                </a:spcBef>
                <a:buFontTx/>
                <a:buNone/>
              </a:pPr>
              <a:t>4</a:t>
            </a:fld>
            <a:endParaRPr lang="en-US" altLang="en-US" sz="1600">
              <a:latin typeface="Cambria"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1066800" y="152400"/>
            <a:ext cx="7620000" cy="838200"/>
          </a:xfrm>
        </p:spPr>
        <p:txBody>
          <a:bodyPr>
            <a:noAutofit/>
          </a:bodyPr>
          <a:lstStyle/>
          <a:p>
            <a:r>
              <a:rPr lang="ro-RO" altLang="en-US" sz="2900" dirty="0">
                <a:latin typeface="Cambria" panose="02040503050406030204" pitchFamily="18" charset="0"/>
              </a:rPr>
              <a:t>Linux – Foreground, Background și job control</a:t>
            </a:r>
          </a:p>
        </p:txBody>
      </p:sp>
      <p:sp>
        <p:nvSpPr>
          <p:cNvPr id="3" name="Content"/>
          <p:cNvSpPr>
            <a:spLocks noGrp="1"/>
          </p:cNvSpPr>
          <p:nvPr>
            <p:ph idx="1"/>
          </p:nvPr>
        </p:nvSpPr>
        <p:spPr>
          <a:xfrm>
            <a:off x="457200" y="1143000"/>
            <a:ext cx="8229600" cy="5562600"/>
          </a:xfrm>
        </p:spPr>
        <p:txBody>
          <a:bodyPr>
            <a:normAutofit/>
          </a:bodyPr>
          <a:lstStyle/>
          <a:p>
            <a:pPr marL="0" indent="0">
              <a:buNone/>
            </a:pPr>
            <a:r>
              <a:rPr lang="ro-RO" altLang="en-US" sz="1800" b="1" dirty="0">
                <a:solidFill>
                  <a:srgbClr val="7B2C2C"/>
                </a:solidFill>
                <a:latin typeface="Cambria" panose="02040503050406030204" pitchFamily="18" charset="0"/>
              </a:rPr>
              <a:t>Foreground</a:t>
            </a:r>
            <a:r>
              <a:rPr lang="ro-RO" altLang="en-US" sz="1800" dirty="0">
                <a:latin typeface="Cambria" panose="02040503050406030204" pitchFamily="18" charset="0"/>
              </a:rPr>
              <a:t> – procesul blochează terminalul; primește input de la utilizator:</a:t>
            </a:r>
          </a:p>
          <a:p>
            <a:pPr marL="342900" indent="0">
              <a:buNone/>
            </a:pPr>
            <a:r>
              <a:rPr lang="en-US" altLang="en-US" sz="1500" dirty="0">
                <a:solidFill>
                  <a:srgbClr val="7B2C2C"/>
                </a:solidFill>
                <a:latin typeface="Courier New" pitchFamily="49" charset="0"/>
              </a:rPr>
              <a:t>$ python3 script.py       </a:t>
            </a:r>
            <a:r>
              <a:rPr lang="en-US" altLang="en-US" sz="1500" dirty="0">
                <a:solidFill>
                  <a:srgbClr val="4A7C59"/>
                </a:solidFill>
                <a:latin typeface="Courier New" pitchFamily="49" charset="0"/>
              </a:rPr>
              <a:t># terminal blocat!</a:t>
            </a:r>
          </a:p>
          <a:p>
            <a:pPr marL="342900" indent="0">
              <a:buNone/>
            </a:pPr>
            <a:r>
              <a:rPr lang="en-US" altLang="en-US" sz="1500" dirty="0">
                <a:solidFill>
                  <a:srgbClr val="4A7C59"/>
                </a:solidFill>
                <a:latin typeface="Courier New" pitchFamily="49" charset="0"/>
              </a:rPr>
              <a:t># Ctrl+C → oprire (SIGINT)</a:t>
            </a:r>
          </a:p>
          <a:p>
            <a:pPr marL="342900" indent="0">
              <a:buNone/>
            </a:pPr>
            <a:r>
              <a:rPr lang="en-US" altLang="en-US" sz="1500" dirty="0">
                <a:solidFill>
                  <a:srgbClr val="4A7C59"/>
                </a:solidFill>
                <a:latin typeface="Courier New" pitchFamily="49" charset="0"/>
              </a:rPr>
              <a:t># Ctrl+Z → suspendare (SIGSTOP)</a:t>
            </a:r>
          </a:p>
          <a:p>
            <a:pPr>
              <a:buNone/>
            </a:pPr>
            <a:endParaRPr lang="ro-RO" altLang="en-US" sz="1800" dirty="0"/>
          </a:p>
          <a:p>
            <a:pPr marL="0" indent="0">
              <a:buNone/>
            </a:pPr>
            <a:r>
              <a:rPr lang="ro-RO" altLang="en-US" sz="1800" b="1" dirty="0">
                <a:solidFill>
                  <a:srgbClr val="4A7C59"/>
                </a:solidFill>
                <a:latin typeface="Cambria" panose="02040503050406030204" pitchFamily="18" charset="0"/>
              </a:rPr>
              <a:t>Background</a:t>
            </a:r>
            <a:r>
              <a:rPr lang="ro-RO" altLang="en-US" sz="1800" dirty="0">
                <a:latin typeface="Cambria" panose="02040503050406030204" pitchFamily="18" charset="0"/>
              </a:rPr>
              <a:t> – procesul rulează independent; terminalul rămâne liber:</a:t>
            </a:r>
          </a:p>
          <a:p>
            <a:pPr marL="342900" indent="0">
              <a:buNone/>
            </a:pPr>
            <a:r>
              <a:rPr lang="en-US" altLang="en-US" sz="1500" dirty="0">
                <a:solidFill>
                  <a:srgbClr val="7B2C2C"/>
                </a:solidFill>
                <a:latin typeface="Courier New" pitchFamily="49" charset="0"/>
              </a:rPr>
              <a:t>$ python3 script.py &amp;     </a:t>
            </a:r>
            <a:r>
              <a:rPr lang="en-US" altLang="en-US" sz="1500" dirty="0">
                <a:solidFill>
                  <a:srgbClr val="4A7C59"/>
                </a:solidFill>
                <a:latin typeface="Courier New" pitchFamily="49" charset="0"/>
              </a:rPr>
              <a:t># &amp; trimite în background</a:t>
            </a:r>
          </a:p>
          <a:p>
            <a:pPr marL="342900" indent="0">
              <a:buNone/>
            </a:pPr>
            <a:r>
              <a:rPr lang="en-US" altLang="en-US" sz="1500" dirty="0">
                <a:solidFill>
                  <a:srgbClr val="4A7C59"/>
                </a:solidFill>
                <a:latin typeface="Courier New" pitchFamily="49" charset="0"/>
              </a:rPr>
              <a:t># [1] 5678   ← job number și PID</a:t>
            </a:r>
          </a:p>
          <a:p>
            <a:pPr>
              <a:buNone/>
            </a:pPr>
            <a:endParaRPr lang="ro-RO" altLang="en-US" sz="1800" dirty="0"/>
          </a:p>
          <a:p>
            <a:pPr marL="0" indent="0">
              <a:buNone/>
            </a:pPr>
            <a:r>
              <a:rPr lang="ro-RO" altLang="en-US" sz="1800" b="1" dirty="0">
                <a:latin typeface="Cambria" panose="02040503050406030204" pitchFamily="18" charset="0"/>
              </a:rPr>
              <a:t>Job Control – comenzi esențiale:</a:t>
            </a:r>
          </a:p>
          <a:p>
            <a:pPr marL="342900" indent="0">
              <a:buNone/>
            </a:pPr>
            <a:r>
              <a:rPr lang="en-US" altLang="en-US" sz="1500" dirty="0">
                <a:solidFill>
                  <a:srgbClr val="7B2C2C"/>
                </a:solidFill>
                <a:latin typeface="Courier New" pitchFamily="49" charset="0"/>
              </a:rPr>
              <a:t>$ jobs                    </a:t>
            </a:r>
            <a:r>
              <a:rPr lang="en-US" altLang="en-US" sz="1500" dirty="0">
                <a:solidFill>
                  <a:srgbClr val="4A7C59"/>
                </a:solidFill>
                <a:latin typeface="Courier New" pitchFamily="49" charset="0"/>
              </a:rPr>
              <a:t># lista job-urilor active</a:t>
            </a:r>
          </a:p>
          <a:p>
            <a:pPr marL="342900" indent="0">
              <a:buNone/>
            </a:pPr>
            <a:r>
              <a:rPr lang="en-US" altLang="en-US" sz="1500" dirty="0">
                <a:solidFill>
                  <a:srgbClr val="4A7C59"/>
                </a:solidFill>
                <a:latin typeface="Courier New" pitchFamily="49" charset="0"/>
              </a:rPr>
              <a:t># [1]+  Running    python3 script.py &amp;</a:t>
            </a:r>
          </a:p>
          <a:p>
            <a:pPr marL="342900" indent="0">
              <a:buNone/>
            </a:pPr>
            <a:r>
              <a:rPr lang="en-US" altLang="en-US" sz="1500" dirty="0">
                <a:solidFill>
                  <a:srgbClr val="4A7C59"/>
                </a:solidFill>
                <a:latin typeface="Courier New" pitchFamily="49" charset="0"/>
              </a:rPr>
              <a:t># [2]-  Stopped    nano fisier.txt</a:t>
            </a:r>
          </a:p>
          <a:p>
            <a:pPr marL="342900" indent="0">
              <a:buNone/>
            </a:pPr>
            <a:r>
              <a:rPr lang="en-US" altLang="en-US" sz="1500" dirty="0">
                <a:solidFill>
                  <a:srgbClr val="7B2C2C"/>
                </a:solidFill>
                <a:latin typeface="Courier New" pitchFamily="49" charset="0"/>
              </a:rPr>
              <a:t>$ fg 1                    </a:t>
            </a:r>
            <a:r>
              <a:rPr lang="en-US" altLang="en-US" sz="1500" dirty="0">
                <a:solidFill>
                  <a:srgbClr val="4A7C59"/>
                </a:solidFill>
                <a:latin typeface="Courier New" pitchFamily="49" charset="0"/>
              </a:rPr>
              <a:t># aduce job 1 în foreground</a:t>
            </a:r>
          </a:p>
          <a:p>
            <a:pPr marL="342900" indent="0">
              <a:buNone/>
            </a:pPr>
            <a:r>
              <a:rPr lang="en-US" altLang="en-US" sz="1500" dirty="0">
                <a:solidFill>
                  <a:srgbClr val="7B2C2C"/>
                </a:solidFill>
                <a:latin typeface="Courier New" pitchFamily="49" charset="0"/>
              </a:rPr>
              <a:t>$ bg 2                    </a:t>
            </a:r>
            <a:r>
              <a:rPr lang="en-US" altLang="en-US" sz="1500" dirty="0">
                <a:solidFill>
                  <a:srgbClr val="4A7C59"/>
                </a:solidFill>
                <a:latin typeface="Courier New" pitchFamily="49" charset="0"/>
              </a:rPr>
              <a:t># continuă job 2 suspendat în background</a:t>
            </a:r>
          </a:p>
          <a:p>
            <a:pPr marL="0" indent="0">
              <a:buNone/>
            </a:pPr>
            <a:r>
              <a:rPr lang="ro-RO" altLang="en-US" sz="1800" b="1" dirty="0" err="1">
                <a:latin typeface="Cambria" panose="02040503050406030204" pitchFamily="18" charset="0"/>
              </a:rPr>
              <a:t>nohup</a:t>
            </a:r>
            <a:r>
              <a:rPr lang="ro-RO" altLang="en-US" sz="1800" b="1" dirty="0">
                <a:latin typeface="Cambria" panose="02040503050406030204" pitchFamily="18" charset="0"/>
              </a:rPr>
              <a:t> – supraviețuiește după logout:</a:t>
            </a:r>
          </a:p>
          <a:p>
            <a:pPr marL="342900" indent="0">
              <a:buNone/>
            </a:pPr>
            <a:r>
              <a:rPr lang="en-US" altLang="en-US" sz="1500" dirty="0">
                <a:solidFill>
                  <a:srgbClr val="7B2C2C"/>
                </a:solidFill>
                <a:latin typeface="Courier New" pitchFamily="49" charset="0"/>
              </a:rPr>
              <a:t>$ nohup ./script.sh &gt; out.log 2&gt;&amp;1 &amp;</a:t>
            </a:r>
          </a:p>
          <a:p>
            <a:pPr marL="342900" indent="0">
              <a:buNone/>
            </a:pPr>
            <a:r>
              <a:rPr lang="en-US" altLang="en-US" sz="1500" dirty="0">
                <a:solidFill>
                  <a:srgbClr val="4A7C59"/>
                </a:solidFill>
                <a:latin typeface="Courier New" pitchFamily="49" charset="0"/>
              </a:rPr>
              <a:t># procesul rulează chiar dacă închizi sesiunea SSH!</a:t>
            </a:r>
          </a:p>
          <a:p>
            <a:pPr>
              <a:buNone/>
            </a:pPr>
            <a:endParaRPr lang="ro-RO" altLang="en-US" sz="1800" dirty="0"/>
          </a:p>
          <a:p>
            <a:pPr marL="0" indent="0">
              <a:buNone/>
            </a:pPr>
            <a:endParaRPr lang="en-US" altLang="en-US" sz="1500" dirty="0">
              <a:solidFill>
                <a:srgbClr val="4A7C59"/>
              </a:solidFill>
              <a:latin typeface="Courier New" pitchFamily="49"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52400"/>
            <a:ext cx="8686800" cy="838200"/>
          </a:xfrm>
        </p:spPr>
        <p:txBody>
          <a:bodyPr>
            <a:noAutofit/>
          </a:bodyPr>
          <a:lstStyle/>
          <a:p>
            <a:pPr algn="ctr"/>
            <a:r>
              <a:rPr lang="ro-RO" altLang="en-US" sz="2700" dirty="0">
                <a:latin typeface="Cambria" panose="02040503050406030204" pitchFamily="18" charset="0"/>
              </a:rPr>
              <a:t>Linux Modern – systemd și gestionarea daemon-urilor</a:t>
            </a:r>
          </a:p>
        </p:txBody>
      </p:sp>
      <p:sp>
        <p:nvSpPr>
          <p:cNvPr id="3" name="Content"/>
          <p:cNvSpPr>
            <a:spLocks noGrp="1"/>
          </p:cNvSpPr>
          <p:nvPr>
            <p:ph idx="1"/>
          </p:nvPr>
        </p:nvSpPr>
        <p:spPr>
          <a:xfrm>
            <a:off x="457200" y="1143000"/>
            <a:ext cx="8458200" cy="5562600"/>
          </a:xfrm>
        </p:spPr>
        <p:txBody>
          <a:bodyPr>
            <a:normAutofit/>
          </a:bodyPr>
          <a:lstStyle/>
          <a:p>
            <a:pPr marL="0" indent="0">
              <a:buNone/>
            </a:pPr>
            <a:r>
              <a:rPr lang="ro-RO" altLang="en-US" sz="1800" dirty="0">
                <a:latin typeface="Cambria" panose="02040503050406030204" pitchFamily="18" charset="0"/>
              </a:rPr>
              <a:t>Pe Linux</a:t>
            </a:r>
            <a:r>
              <a:rPr lang="en-US" altLang="en-US" sz="1800" dirty="0">
                <a:latin typeface="Cambria" panose="02040503050406030204" pitchFamily="18" charset="0"/>
              </a:rPr>
              <a:t> -</a:t>
            </a:r>
            <a:r>
              <a:rPr lang="ro-RO" altLang="en-US" sz="1800" dirty="0">
                <a:latin typeface="Cambria" panose="02040503050406030204" pitchFamily="18" charset="0"/>
              </a:rPr>
              <a:t> </a:t>
            </a:r>
            <a:r>
              <a:rPr lang="ro-RO" altLang="en-US" sz="1800" b="1" dirty="0">
                <a:latin typeface="Cambria" panose="02040503050406030204" pitchFamily="18" charset="0"/>
              </a:rPr>
              <a:t>init = systemd</a:t>
            </a:r>
            <a:r>
              <a:rPr lang="ro-RO" altLang="en-US" sz="1800" dirty="0">
                <a:latin typeface="Cambria" panose="02040503050406030204" pitchFamily="18" charset="0"/>
              </a:rPr>
              <a:t> (PID 1) – gestionează toate serviciile (daemon</a:t>
            </a:r>
            <a:r>
              <a:rPr lang="en-US" altLang="en-US" sz="1800" dirty="0">
                <a:latin typeface="Cambria" panose="02040503050406030204" pitchFamily="18" charset="0"/>
              </a:rPr>
              <a:t>s</a:t>
            </a:r>
            <a:r>
              <a:rPr lang="ro-RO" altLang="en-US" sz="1800" dirty="0">
                <a:latin typeface="Cambria" panose="02040503050406030204" pitchFamily="18" charset="0"/>
              </a:rPr>
              <a:t>):</a:t>
            </a:r>
          </a:p>
          <a:p>
            <a:pPr marL="342900" indent="0">
              <a:buNone/>
            </a:pPr>
            <a:r>
              <a:rPr lang="en-US" altLang="en-US" sz="1500" dirty="0">
                <a:solidFill>
                  <a:srgbClr val="7B2C2C"/>
                </a:solidFill>
                <a:latin typeface="Courier New" pitchFamily="49" charset="0"/>
              </a:rPr>
              <a:t>$ pstree | head -4</a:t>
            </a:r>
          </a:p>
          <a:p>
            <a:pPr marL="342900" indent="0">
              <a:buNone/>
            </a:pPr>
            <a:r>
              <a:rPr lang="en-US" altLang="en-US" sz="1500" dirty="0">
                <a:solidFill>
                  <a:srgbClr val="4A7C59"/>
                </a:solidFill>
                <a:latin typeface="Courier New" pitchFamily="49" charset="0"/>
              </a:rPr>
              <a:t># systemd─┬─accounts-daemon</a:t>
            </a:r>
          </a:p>
          <a:p>
            <a:pPr marL="342900" indent="0">
              <a:buNone/>
            </a:pPr>
            <a:r>
              <a:rPr lang="en-US" altLang="en-US" sz="1500" dirty="0">
                <a:solidFill>
                  <a:srgbClr val="4A7C59"/>
                </a:solidFill>
                <a:latin typeface="Courier New" pitchFamily="49" charset="0"/>
              </a:rPr>
              <a:t>#         ├─cron</a:t>
            </a:r>
          </a:p>
          <a:p>
            <a:pPr marL="342900" indent="0">
              <a:buNone/>
            </a:pPr>
            <a:r>
              <a:rPr lang="en-US" altLang="en-US" sz="1500" dirty="0">
                <a:solidFill>
                  <a:srgbClr val="4A7C59"/>
                </a:solidFill>
                <a:latin typeface="Courier New" pitchFamily="49" charset="0"/>
              </a:rPr>
              <a:t>#         ├─sshd───sshd───bash───pstree</a:t>
            </a:r>
          </a:p>
          <a:p>
            <a:pPr marL="342900" indent="0">
              <a:buNone/>
            </a:pPr>
            <a:r>
              <a:rPr lang="en-US" altLang="en-US" sz="1500" dirty="0">
                <a:solidFill>
                  <a:srgbClr val="4A7C59"/>
                </a:solidFill>
                <a:latin typeface="Courier New" pitchFamily="49" charset="0"/>
              </a:rPr>
              <a:t>#         └─nginx───4*[nginx]</a:t>
            </a:r>
          </a:p>
          <a:p>
            <a:pPr>
              <a:buNone/>
            </a:pPr>
            <a:endParaRPr lang="ro-RO" altLang="en-US" sz="1800" dirty="0"/>
          </a:p>
          <a:p>
            <a:pPr marL="0" indent="0">
              <a:buNone/>
            </a:pPr>
            <a:r>
              <a:rPr lang="ro-RO" altLang="en-US" sz="1800" b="1" dirty="0">
                <a:solidFill>
                  <a:srgbClr val="7B2C2C"/>
                </a:solidFill>
                <a:latin typeface="Cambria" panose="02040503050406030204" pitchFamily="18" charset="0"/>
              </a:rPr>
              <a:t>systemctl</a:t>
            </a:r>
            <a:r>
              <a:rPr lang="ro-RO" altLang="en-US" sz="1800" dirty="0">
                <a:latin typeface="Cambria" panose="02040503050406030204" pitchFamily="18" charset="0"/>
              </a:rPr>
              <a:t> – comandă principală pentru gestionarea serviciilor:</a:t>
            </a:r>
          </a:p>
          <a:p>
            <a:pPr marL="342900" indent="0">
              <a:buNone/>
            </a:pPr>
            <a:r>
              <a:rPr lang="en-US" altLang="en-US" sz="1500" dirty="0">
                <a:solidFill>
                  <a:srgbClr val="7B2C2C"/>
                </a:solidFill>
                <a:latin typeface="Courier New" pitchFamily="49" charset="0"/>
              </a:rPr>
              <a:t>$ systemctl status nginx     </a:t>
            </a:r>
            <a:r>
              <a:rPr lang="en-US" altLang="en-US" sz="1500" dirty="0">
                <a:solidFill>
                  <a:srgbClr val="4A7C59"/>
                </a:solidFill>
                <a:latin typeface="Courier New" pitchFamily="49" charset="0"/>
              </a:rPr>
              <a:t># starea serviciului</a:t>
            </a:r>
          </a:p>
          <a:p>
            <a:pPr marL="342900" indent="0">
              <a:buNone/>
            </a:pPr>
            <a:r>
              <a:rPr lang="en-US" altLang="en-US" sz="1500" dirty="0">
                <a:solidFill>
                  <a:srgbClr val="7B2C2C"/>
                </a:solidFill>
                <a:latin typeface="Courier New" pitchFamily="49" charset="0"/>
              </a:rPr>
              <a:t>$ systemctl start nginx      </a:t>
            </a:r>
            <a:r>
              <a:rPr lang="en-US" altLang="en-US" sz="1500" dirty="0">
                <a:solidFill>
                  <a:srgbClr val="4A7C59"/>
                </a:solidFill>
                <a:latin typeface="Courier New" pitchFamily="49" charset="0"/>
              </a:rPr>
              <a:t># pornire</a:t>
            </a:r>
          </a:p>
          <a:p>
            <a:pPr marL="342900" indent="0">
              <a:buNone/>
            </a:pPr>
            <a:r>
              <a:rPr lang="en-US" altLang="en-US" sz="1500" dirty="0">
                <a:solidFill>
                  <a:srgbClr val="7B2C2C"/>
                </a:solidFill>
                <a:latin typeface="Courier New" pitchFamily="49" charset="0"/>
              </a:rPr>
              <a:t>$ systemctl stop nginx       </a:t>
            </a:r>
            <a:r>
              <a:rPr lang="en-US" altLang="en-US" sz="1500" dirty="0">
                <a:solidFill>
                  <a:srgbClr val="4A7C59"/>
                </a:solidFill>
                <a:latin typeface="Courier New" pitchFamily="49" charset="0"/>
              </a:rPr>
              <a:t># oprire</a:t>
            </a:r>
          </a:p>
          <a:p>
            <a:pPr marL="342900" indent="0">
              <a:buNone/>
            </a:pPr>
            <a:r>
              <a:rPr lang="en-US" altLang="en-US" sz="1500" dirty="0">
                <a:solidFill>
                  <a:srgbClr val="7B2C2C"/>
                </a:solidFill>
                <a:latin typeface="Courier New" pitchFamily="49" charset="0"/>
              </a:rPr>
              <a:t>$ systemctl restart nginx    </a:t>
            </a:r>
            <a:r>
              <a:rPr lang="en-US" altLang="en-US" sz="1500" dirty="0">
                <a:solidFill>
                  <a:srgbClr val="4A7C59"/>
                </a:solidFill>
                <a:latin typeface="Courier New" pitchFamily="49" charset="0"/>
              </a:rPr>
              <a:t># repornire</a:t>
            </a:r>
          </a:p>
          <a:p>
            <a:pPr marL="342900" indent="0">
              <a:buNone/>
            </a:pPr>
            <a:r>
              <a:rPr lang="en-US" altLang="en-US" sz="1500" dirty="0">
                <a:solidFill>
                  <a:srgbClr val="7B2C2C"/>
                </a:solidFill>
                <a:latin typeface="Courier New" pitchFamily="49" charset="0"/>
              </a:rPr>
              <a:t>$ systemctl enable nginx     </a:t>
            </a:r>
            <a:r>
              <a:rPr lang="en-US" altLang="en-US" sz="1500" dirty="0">
                <a:solidFill>
                  <a:srgbClr val="4A7C59"/>
                </a:solidFill>
                <a:latin typeface="Courier New" pitchFamily="49" charset="0"/>
              </a:rPr>
              <a:t># pornire automată la boot</a:t>
            </a:r>
          </a:p>
          <a:p>
            <a:pPr marL="342900" indent="0">
              <a:buNone/>
            </a:pPr>
            <a:r>
              <a:rPr lang="en-US" altLang="en-US" sz="1500" dirty="0">
                <a:solidFill>
                  <a:srgbClr val="7B2C2C"/>
                </a:solidFill>
                <a:latin typeface="Courier New" pitchFamily="49" charset="0"/>
              </a:rPr>
              <a:t>$ systemctl disable nginx    </a:t>
            </a:r>
            <a:r>
              <a:rPr lang="en-US" altLang="en-US" sz="1500" dirty="0">
                <a:solidFill>
                  <a:srgbClr val="4A7C59"/>
                </a:solidFill>
                <a:latin typeface="Courier New" pitchFamily="49" charset="0"/>
              </a:rPr>
              <a:t># dezactivare la boot</a:t>
            </a:r>
          </a:p>
          <a:p>
            <a:pPr marL="342900" indent="0">
              <a:buNone/>
            </a:pPr>
            <a:r>
              <a:rPr lang="en-US" altLang="en-US" sz="1500" dirty="0">
                <a:solidFill>
                  <a:srgbClr val="7B2C2C"/>
                </a:solidFill>
                <a:latin typeface="Courier New" pitchFamily="49" charset="0"/>
              </a:rPr>
              <a:t>$ systemctl list-units --type=service --state=active</a:t>
            </a:r>
          </a:p>
          <a:p>
            <a:pPr marL="342900" indent="0">
              <a:buNone/>
            </a:pPr>
            <a:r>
              <a:rPr lang="en-US" altLang="en-US" sz="1500" dirty="0">
                <a:solidFill>
                  <a:srgbClr val="4A7C59"/>
                </a:solidFill>
                <a:latin typeface="Courier New" pitchFamily="49" charset="0"/>
              </a:rPr>
              <a:t># lista tuturor serviciilor active</a:t>
            </a:r>
          </a:p>
          <a:p>
            <a:pPr marL="0" indent="0">
              <a:buNone/>
            </a:pPr>
            <a:r>
              <a:rPr lang="ro-RO" altLang="en-US" sz="1800" b="1" dirty="0">
                <a:latin typeface="Cambria" panose="02040503050406030204" pitchFamily="18" charset="0"/>
              </a:rPr>
              <a:t>Vizualizare log-uri daemon:</a:t>
            </a:r>
          </a:p>
          <a:p>
            <a:pPr marL="342900" indent="0">
              <a:buNone/>
            </a:pPr>
            <a:r>
              <a:rPr lang="en-US" altLang="en-US" sz="1500" dirty="0">
                <a:solidFill>
                  <a:srgbClr val="7B2C2C"/>
                </a:solidFill>
                <a:latin typeface="Courier New" pitchFamily="49" charset="0"/>
              </a:rPr>
              <a:t>$ journalctl -u nginx        </a:t>
            </a:r>
            <a:r>
              <a:rPr lang="en-US" altLang="en-US" sz="1500" dirty="0">
                <a:solidFill>
                  <a:srgbClr val="4A7C59"/>
                </a:solidFill>
                <a:latin typeface="Courier New" pitchFamily="49" charset="0"/>
              </a:rPr>
              <a:t># log-uri serviciu nginx</a:t>
            </a:r>
          </a:p>
          <a:p>
            <a:pPr marL="342900" indent="0">
              <a:buNone/>
            </a:pPr>
            <a:r>
              <a:rPr lang="en-US" altLang="en-US" sz="1500" dirty="0">
                <a:solidFill>
                  <a:srgbClr val="7B2C2C"/>
                </a:solidFill>
                <a:latin typeface="Courier New" pitchFamily="49" charset="0"/>
              </a:rPr>
              <a:t>$ journalctl -f              </a:t>
            </a:r>
            <a:r>
              <a:rPr lang="en-US" altLang="en-US" sz="1500" dirty="0">
                <a:solidFill>
                  <a:srgbClr val="4A7C59"/>
                </a:solidFill>
                <a:latin typeface="Courier New" pitchFamily="49" charset="0"/>
              </a:rPr>
              <a:t># log-uri în timp real (tail -f)</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1066800" y="152400"/>
            <a:ext cx="8001000" cy="838200"/>
          </a:xfrm>
        </p:spPr>
        <p:txBody>
          <a:bodyPr>
            <a:noAutofit/>
          </a:bodyPr>
          <a:lstStyle/>
          <a:p>
            <a:r>
              <a:rPr lang="ro-RO" altLang="en-US" sz="2700" dirty="0">
                <a:latin typeface="Cambria" panose="02040503050406030204" pitchFamily="18" charset="0"/>
              </a:rPr>
              <a:t>Windows – Gestionarea proceselor: PowerShell</a:t>
            </a:r>
          </a:p>
        </p:txBody>
      </p:sp>
      <p:sp>
        <p:nvSpPr>
          <p:cNvPr id="3" name="Content"/>
          <p:cNvSpPr>
            <a:spLocks noGrp="1"/>
          </p:cNvSpPr>
          <p:nvPr>
            <p:ph idx="1"/>
          </p:nvPr>
        </p:nvSpPr>
        <p:spPr>
          <a:xfrm>
            <a:off x="457200" y="1143000"/>
            <a:ext cx="8229600" cy="5638800"/>
          </a:xfrm>
        </p:spPr>
        <p:txBody>
          <a:bodyPr>
            <a:normAutofit/>
          </a:bodyPr>
          <a:lstStyle/>
          <a:p>
            <a:pPr marL="0" indent="0">
              <a:buNone/>
            </a:pPr>
            <a:r>
              <a:rPr lang="ro-RO" altLang="en-US" sz="1800" b="1" dirty="0">
                <a:solidFill>
                  <a:srgbClr val="7B2C2C"/>
                </a:solidFill>
                <a:latin typeface="Cambria" panose="02040503050406030204" pitchFamily="18" charset="0"/>
              </a:rPr>
              <a:t>Get-Process</a:t>
            </a:r>
            <a:r>
              <a:rPr lang="ro-RO" altLang="en-US" sz="1800" dirty="0">
                <a:latin typeface="Cambria" panose="02040503050406030204" pitchFamily="18" charset="0"/>
              </a:rPr>
              <a:t> – echivalentul </a:t>
            </a:r>
            <a:r>
              <a:rPr lang="ro-RO" altLang="en-US" sz="1800" b="1" dirty="0">
                <a:latin typeface="Cambria" panose="02040503050406030204" pitchFamily="18" charset="0"/>
              </a:rPr>
              <a:t>ps aux</a:t>
            </a:r>
            <a:r>
              <a:rPr lang="ro-RO" altLang="en-US" sz="1800" dirty="0">
                <a:latin typeface="Cambria" panose="02040503050406030204" pitchFamily="18" charset="0"/>
              </a:rPr>
              <a:t> pe Windows:</a:t>
            </a:r>
          </a:p>
          <a:p>
            <a:pPr marL="342900" indent="0">
              <a:buNone/>
            </a:pPr>
            <a:r>
              <a:rPr lang="en-US" altLang="en-US" sz="1500" dirty="0">
                <a:solidFill>
                  <a:srgbClr val="7B2C2C"/>
                </a:solidFill>
                <a:latin typeface="Courier New" pitchFamily="49" charset="0"/>
              </a:rPr>
              <a:t>PS&gt; Get-Process</a:t>
            </a:r>
          </a:p>
          <a:p>
            <a:pPr marL="342900" indent="0">
              <a:buNone/>
            </a:pPr>
            <a:r>
              <a:rPr lang="en-US" altLang="en-US" sz="1500" dirty="0">
                <a:solidFill>
                  <a:srgbClr val="4A7C59"/>
                </a:solidFill>
                <a:latin typeface="Courier New" pitchFamily="49" charset="0"/>
              </a:rPr>
              <a:t># Handles NPM(K) PM(K)  WS(K)  CPU(s)  Id   ProcessName</a:t>
            </a:r>
          </a:p>
          <a:p>
            <a:pPr marL="342900" indent="0">
              <a:buNone/>
            </a:pPr>
            <a:r>
              <a:rPr lang="en-US" altLang="en-US" sz="1500" dirty="0">
                <a:solidFill>
                  <a:srgbClr val="4A7C59"/>
                </a:solidFill>
                <a:latin typeface="Courier New" pitchFamily="49" charset="0"/>
              </a:rPr>
              <a:t># 342      18   8234  15432    1.25  1234  chrome</a:t>
            </a:r>
          </a:p>
          <a:p>
            <a:pPr marL="342900" indent="0">
              <a:buNone/>
            </a:pPr>
            <a:r>
              <a:rPr lang="en-US" altLang="en-US" sz="1500" dirty="0">
                <a:solidFill>
                  <a:srgbClr val="4A7C59"/>
                </a:solidFill>
                <a:latin typeface="Courier New" pitchFamily="49" charset="0"/>
              </a:rPr>
              <a:t># 128       8   2100   4532    0.03   892  notepad</a:t>
            </a:r>
          </a:p>
          <a:p>
            <a:pPr>
              <a:buNone/>
            </a:pPr>
            <a:endParaRPr lang="ro-RO" altLang="en-US" sz="1800" dirty="0"/>
          </a:p>
          <a:p>
            <a:pPr marL="0" indent="0">
              <a:buNone/>
            </a:pPr>
            <a:r>
              <a:rPr lang="ro-RO" altLang="en-US" sz="1800" b="1" dirty="0">
                <a:latin typeface="Cambria" panose="02040503050406030204" pitchFamily="18" charset="0"/>
              </a:rPr>
              <a:t>Filtrare și oprire procese:</a:t>
            </a:r>
          </a:p>
          <a:p>
            <a:pPr marL="342900" indent="0">
              <a:buNone/>
            </a:pPr>
            <a:r>
              <a:rPr lang="en-US" altLang="en-US" sz="1500" dirty="0">
                <a:solidFill>
                  <a:srgbClr val="7B2C2C"/>
                </a:solidFill>
                <a:latin typeface="Courier New" pitchFamily="49" charset="0"/>
              </a:rPr>
              <a:t>PS&gt; Get-Process -Name chrome           </a:t>
            </a:r>
            <a:r>
              <a:rPr lang="en-US" altLang="en-US" sz="1500" dirty="0">
                <a:solidFill>
                  <a:srgbClr val="4A7C59"/>
                </a:solidFill>
                <a:latin typeface="Courier New" pitchFamily="49" charset="0"/>
              </a:rPr>
              <a:t># filtrare după nume</a:t>
            </a:r>
          </a:p>
          <a:p>
            <a:pPr marL="342900" indent="0">
              <a:buNone/>
            </a:pPr>
            <a:r>
              <a:rPr lang="en-US" altLang="en-US" sz="1500" dirty="0">
                <a:solidFill>
                  <a:srgbClr val="7B2C2C"/>
                </a:solidFill>
                <a:latin typeface="Courier New" pitchFamily="49" charset="0"/>
              </a:rPr>
              <a:t>PS&gt; Stop-Process -Name notepad         </a:t>
            </a:r>
            <a:r>
              <a:rPr lang="en-US" altLang="en-US" sz="1500" dirty="0">
                <a:solidFill>
                  <a:srgbClr val="4A7C59"/>
                </a:solidFill>
                <a:latin typeface="Courier New" pitchFamily="49" charset="0"/>
              </a:rPr>
              <a:t># oprire elegantă</a:t>
            </a:r>
          </a:p>
          <a:p>
            <a:pPr marL="342900" indent="0">
              <a:buNone/>
            </a:pPr>
            <a:r>
              <a:rPr lang="en-US" altLang="en-US" sz="1500" dirty="0">
                <a:solidFill>
                  <a:srgbClr val="7B2C2C"/>
                </a:solidFill>
                <a:latin typeface="Courier New" pitchFamily="49" charset="0"/>
              </a:rPr>
              <a:t>PS&gt; Stop-Process -Id 1234 -Force       </a:t>
            </a:r>
            <a:r>
              <a:rPr lang="en-US" altLang="en-US" sz="1500" dirty="0">
                <a:solidFill>
                  <a:srgbClr val="4A7C59"/>
                </a:solidFill>
                <a:latin typeface="Courier New" pitchFamily="49" charset="0"/>
              </a:rPr>
              <a:t># forțat = SIGKILL</a:t>
            </a:r>
          </a:p>
          <a:p>
            <a:pPr marL="342900" indent="0">
              <a:buNone/>
            </a:pPr>
            <a:r>
              <a:rPr lang="en-US" altLang="en-US" sz="1500" dirty="0">
                <a:solidFill>
                  <a:srgbClr val="7B2C2C"/>
                </a:solidFill>
                <a:latin typeface="Courier New" pitchFamily="49" charset="0"/>
              </a:rPr>
              <a:t>PS&gt; Stop-Process -Name chrome -Force   </a:t>
            </a:r>
            <a:r>
              <a:rPr lang="en-US" altLang="en-US" sz="1500" dirty="0">
                <a:solidFill>
                  <a:srgbClr val="4A7C59"/>
                </a:solidFill>
                <a:latin typeface="Courier New" pitchFamily="49" charset="0"/>
              </a:rPr>
              <a:t># toate instanțele</a:t>
            </a:r>
          </a:p>
          <a:p>
            <a:pPr>
              <a:buNone/>
            </a:pPr>
            <a:endParaRPr lang="ro-RO" altLang="en-US" sz="1800" dirty="0"/>
          </a:p>
          <a:p>
            <a:pPr marL="0" indent="0">
              <a:buNone/>
            </a:pPr>
            <a:r>
              <a:rPr lang="ro-RO" altLang="en-US" sz="1800" b="1" dirty="0">
                <a:latin typeface="Cambria" panose="02040503050406030204" pitchFamily="18" charset="0"/>
              </a:rPr>
              <a:t>Sortare după utilizare CPU:</a:t>
            </a:r>
          </a:p>
          <a:p>
            <a:pPr marL="342900" indent="0">
              <a:buNone/>
            </a:pPr>
            <a:r>
              <a:rPr lang="en-US" altLang="en-US" sz="1500" dirty="0">
                <a:solidFill>
                  <a:srgbClr val="7B2C2C"/>
                </a:solidFill>
                <a:latin typeface="Courier New" pitchFamily="49" charset="0"/>
              </a:rPr>
              <a:t>PS&gt; Get-Process | Sort-Object CPU -Desc | Select -First 10</a:t>
            </a:r>
          </a:p>
          <a:p>
            <a:pPr>
              <a:buNone/>
            </a:pPr>
            <a:endParaRPr lang="ro-RO" altLang="en-US" sz="1800" dirty="0"/>
          </a:p>
          <a:p>
            <a:pPr marL="0" indent="0">
              <a:buNone/>
            </a:pPr>
            <a:r>
              <a:rPr lang="ro-RO" altLang="en-US" sz="1800" b="1" dirty="0">
                <a:latin typeface="Cambria" panose="02040503050406030204" pitchFamily="18" charset="0"/>
              </a:rPr>
              <a:t>Relații părinte-copil:</a:t>
            </a:r>
          </a:p>
          <a:p>
            <a:pPr marL="342900" indent="0">
              <a:buNone/>
            </a:pPr>
            <a:r>
              <a:rPr lang="en-US" altLang="en-US" sz="1500" dirty="0">
                <a:solidFill>
                  <a:srgbClr val="7B2C2C"/>
                </a:solidFill>
                <a:latin typeface="Courier New" pitchFamily="49" charset="0"/>
              </a:rPr>
              <a:t>PS&gt; Get-CimInstance Win32_Process |</a:t>
            </a:r>
          </a:p>
          <a:p>
            <a:pPr marL="342900" indent="0">
              <a:buNone/>
            </a:pPr>
            <a:r>
              <a:rPr lang="en-US" altLang="en-US" sz="1500" dirty="0">
                <a:solidFill>
                  <a:srgbClr val="7B2C2C"/>
                </a:solidFill>
                <a:latin typeface="Courier New" pitchFamily="49" charset="0"/>
              </a:rPr>
              <a:t>      Select ProcessId, ParentProcessId, Name | Sort ProcessId</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762000" y="152400"/>
            <a:ext cx="7924800" cy="838200"/>
          </a:xfrm>
        </p:spPr>
        <p:txBody>
          <a:bodyPr>
            <a:noAutofit/>
          </a:bodyPr>
          <a:lstStyle/>
          <a:p>
            <a:pPr algn="ctr"/>
            <a:r>
              <a:rPr lang="ro-RO" altLang="en-US" sz="2900" dirty="0">
                <a:latin typeface="Cambria" panose="02040503050406030204" pitchFamily="18" charset="0"/>
              </a:rPr>
              <a:t>Windows – Servicii (</a:t>
            </a:r>
            <a:r>
              <a:rPr lang="en-US" altLang="en-US" sz="2900" dirty="0">
                <a:latin typeface="Cambria" panose="02040503050406030204" pitchFamily="18" charset="0"/>
              </a:rPr>
              <a:t>LINUX</a:t>
            </a:r>
            <a:r>
              <a:rPr lang="ro-RO" altLang="en-US" sz="2900" dirty="0">
                <a:latin typeface="Cambria" panose="02040503050406030204" pitchFamily="18" charset="0"/>
              </a:rPr>
              <a:t> daemon</a:t>
            </a:r>
            <a:r>
              <a:rPr lang="en-US" altLang="en-US" sz="2900" dirty="0">
                <a:latin typeface="Cambria" panose="02040503050406030204" pitchFamily="18" charset="0"/>
              </a:rPr>
              <a:t>S</a:t>
            </a:r>
            <a:r>
              <a:rPr lang="ro-RO" altLang="en-US" sz="2900" dirty="0">
                <a:latin typeface="Cambria" panose="02040503050406030204" pitchFamily="18" charset="0"/>
              </a:rPr>
              <a:t>)</a:t>
            </a:r>
          </a:p>
        </p:txBody>
      </p:sp>
      <p:sp>
        <p:nvSpPr>
          <p:cNvPr id="3" name="Content"/>
          <p:cNvSpPr>
            <a:spLocks noGrp="1"/>
          </p:cNvSpPr>
          <p:nvPr>
            <p:ph idx="1"/>
          </p:nvPr>
        </p:nvSpPr>
        <p:spPr>
          <a:xfrm>
            <a:off x="457200" y="1143000"/>
            <a:ext cx="8229600" cy="5486400"/>
          </a:xfrm>
        </p:spPr>
        <p:txBody>
          <a:bodyPr>
            <a:normAutofit fontScale="92500"/>
          </a:bodyPr>
          <a:lstStyle/>
          <a:p>
            <a:pPr marL="0" indent="0">
              <a:buNone/>
            </a:pPr>
            <a:r>
              <a:rPr lang="ro-RO" altLang="en-US" sz="1800" dirty="0">
                <a:latin typeface="Cambria" panose="02040503050406030204" pitchFamily="18" charset="0"/>
              </a:rPr>
              <a:t>Pe Windows, daemon-</a:t>
            </a:r>
            <a:r>
              <a:rPr lang="en-US" altLang="en-US" sz="1800" dirty="0">
                <a:latin typeface="Cambria" panose="02040503050406030204" pitchFamily="18" charset="0"/>
              </a:rPr>
              <a:t>ii</a:t>
            </a:r>
            <a:r>
              <a:rPr lang="ro-RO" altLang="en-US" sz="1800" dirty="0">
                <a:latin typeface="Cambria" panose="02040503050406030204" pitchFamily="18" charset="0"/>
              </a:rPr>
              <a:t> se numesc </a:t>
            </a:r>
            <a:r>
              <a:rPr lang="ro-RO" altLang="en-US" sz="1800" b="1" dirty="0">
                <a:latin typeface="Cambria" panose="02040503050406030204" pitchFamily="18" charset="0"/>
              </a:rPr>
              <a:t>Servicii (Services)</a:t>
            </a:r>
            <a:r>
              <a:rPr lang="ro-RO" altLang="en-US" sz="1800" dirty="0">
                <a:latin typeface="Cambria" panose="02040503050406030204" pitchFamily="18" charset="0"/>
              </a:rPr>
              <a:t> și sunt gestionate prin SCM (Service Control Manager):</a:t>
            </a:r>
          </a:p>
          <a:p>
            <a:pPr>
              <a:buNone/>
            </a:pPr>
            <a:endParaRPr lang="ro-RO" altLang="en-US" sz="1800" dirty="0"/>
          </a:p>
          <a:p>
            <a:pPr marL="0" indent="0">
              <a:buNone/>
            </a:pPr>
            <a:r>
              <a:rPr lang="ro-RO" altLang="en-US" sz="1800" b="1" dirty="0">
                <a:latin typeface="Cambria" panose="02040503050406030204" pitchFamily="18" charset="0"/>
              </a:rPr>
              <a:t>Comenzi PowerShell pentru servicii:</a:t>
            </a:r>
          </a:p>
          <a:p>
            <a:pPr marL="342900" indent="0">
              <a:buNone/>
            </a:pPr>
            <a:r>
              <a:rPr lang="en-US" altLang="en-US" sz="1500" dirty="0">
                <a:solidFill>
                  <a:srgbClr val="7B2C2C"/>
                </a:solidFill>
                <a:latin typeface="Courier New" pitchFamily="49" charset="0"/>
              </a:rPr>
              <a:t>PS&gt; Get-Service                          </a:t>
            </a:r>
            <a:r>
              <a:rPr lang="en-US" altLang="en-US" sz="1500" dirty="0">
                <a:solidFill>
                  <a:srgbClr val="4A7C59"/>
                </a:solidFill>
                <a:latin typeface="Courier New" pitchFamily="49" charset="0"/>
              </a:rPr>
              <a:t># lista tuturor serviciilor</a:t>
            </a:r>
          </a:p>
          <a:p>
            <a:pPr marL="342900" indent="0">
              <a:buNone/>
            </a:pPr>
            <a:r>
              <a:rPr lang="en-US" altLang="en-US" sz="1500" dirty="0">
                <a:solidFill>
                  <a:srgbClr val="7B2C2C"/>
                </a:solidFill>
                <a:latin typeface="Courier New" pitchFamily="49" charset="0"/>
              </a:rPr>
              <a:t>PS&gt; Get-Service -Name wuauserv           </a:t>
            </a:r>
            <a:r>
              <a:rPr lang="en-US" altLang="en-US" sz="1500" dirty="0">
                <a:solidFill>
                  <a:srgbClr val="4A7C59"/>
                </a:solidFill>
                <a:latin typeface="Courier New" pitchFamily="49" charset="0"/>
              </a:rPr>
              <a:t># Windows Update</a:t>
            </a:r>
          </a:p>
          <a:p>
            <a:pPr marL="342900" indent="0">
              <a:buNone/>
            </a:pPr>
            <a:r>
              <a:rPr lang="en-US" altLang="en-US" sz="1500" dirty="0">
                <a:solidFill>
                  <a:srgbClr val="7B2C2C"/>
                </a:solidFill>
                <a:latin typeface="Courier New" pitchFamily="49" charset="0"/>
              </a:rPr>
              <a:t>PS&gt; Start-Service -Name Spooler          </a:t>
            </a:r>
            <a:r>
              <a:rPr lang="en-US" altLang="en-US" sz="1500" dirty="0">
                <a:solidFill>
                  <a:srgbClr val="4A7C59"/>
                </a:solidFill>
                <a:latin typeface="Courier New" pitchFamily="49" charset="0"/>
              </a:rPr>
              <a:t># pornire Print Spooler</a:t>
            </a:r>
          </a:p>
          <a:p>
            <a:pPr marL="342900" indent="0">
              <a:buNone/>
            </a:pPr>
            <a:r>
              <a:rPr lang="en-US" altLang="en-US" sz="1500" dirty="0">
                <a:solidFill>
                  <a:srgbClr val="7B2C2C"/>
                </a:solidFill>
                <a:latin typeface="Courier New" pitchFamily="49" charset="0"/>
              </a:rPr>
              <a:t>PS&gt; Stop-Service -Name Spooler           </a:t>
            </a:r>
            <a:r>
              <a:rPr lang="en-US" altLang="en-US" sz="1500" dirty="0">
                <a:solidFill>
                  <a:srgbClr val="4A7C59"/>
                </a:solidFill>
                <a:latin typeface="Courier New" pitchFamily="49" charset="0"/>
              </a:rPr>
              <a:t># oprire</a:t>
            </a:r>
          </a:p>
          <a:p>
            <a:pPr marL="342900" indent="0">
              <a:buNone/>
            </a:pPr>
            <a:r>
              <a:rPr lang="en-US" altLang="en-US" sz="1500" dirty="0">
                <a:solidFill>
                  <a:srgbClr val="7B2C2C"/>
                </a:solidFill>
                <a:latin typeface="Courier New" pitchFamily="49" charset="0"/>
              </a:rPr>
              <a:t>PS&gt; Restart-Service -Name Spooler        </a:t>
            </a:r>
            <a:r>
              <a:rPr lang="en-US" altLang="en-US" sz="1500" dirty="0">
                <a:solidFill>
                  <a:srgbClr val="4A7C59"/>
                </a:solidFill>
                <a:latin typeface="Courier New" pitchFamily="49" charset="0"/>
              </a:rPr>
              <a:t># repornire</a:t>
            </a:r>
          </a:p>
          <a:p>
            <a:pPr marL="342900" indent="0">
              <a:buNone/>
            </a:pPr>
            <a:r>
              <a:rPr lang="en-US" altLang="en-US" sz="1500" dirty="0">
                <a:solidFill>
                  <a:srgbClr val="7B2C2C"/>
                </a:solidFill>
                <a:latin typeface="Courier New" pitchFamily="49" charset="0"/>
              </a:rPr>
              <a:t>PS&gt; Set-Service -Name Spooler -StartupType Automatic</a:t>
            </a:r>
          </a:p>
          <a:p>
            <a:pPr marL="342900" indent="0">
              <a:buNone/>
            </a:pPr>
            <a:r>
              <a:rPr lang="en-US" altLang="en-US" sz="1500" dirty="0">
                <a:solidFill>
                  <a:srgbClr val="4A7C59"/>
                </a:solidFill>
                <a:latin typeface="Courier New" pitchFamily="49" charset="0"/>
              </a:rPr>
              <a:t># pornire automată la boot</a:t>
            </a:r>
          </a:p>
          <a:p>
            <a:pPr>
              <a:buNone/>
            </a:pPr>
            <a:endParaRPr lang="ro-RO" altLang="en-US" sz="1800" dirty="0"/>
          </a:p>
          <a:p>
            <a:pPr marL="0" indent="0">
              <a:buNone/>
            </a:pPr>
            <a:r>
              <a:rPr lang="ro-RO" altLang="en-US" sz="1800" b="1" dirty="0">
                <a:latin typeface="Cambria" panose="02040503050406030204" pitchFamily="18" charset="0"/>
              </a:rPr>
              <a:t>Procesul SYSTEM (PID 4):</a:t>
            </a:r>
          </a:p>
          <a:p>
            <a:pPr marL="342900" indent="-342900">
              <a:buFont typeface="Arial" panose="020B0604020202020204" pitchFamily="34" charset="0"/>
              <a:buChar char="•"/>
            </a:pPr>
            <a:r>
              <a:rPr lang="ro-RO" altLang="en-US" sz="1800" dirty="0">
                <a:latin typeface="Cambria" panose="02040503050406030204" pitchFamily="18" charset="0"/>
              </a:rPr>
              <a:t>Echivalentul </a:t>
            </a:r>
            <a:r>
              <a:rPr lang="ro-RO" altLang="en-US" sz="1800" b="1" dirty="0">
                <a:latin typeface="Cambria" panose="02040503050406030204" pitchFamily="18" charset="0"/>
              </a:rPr>
              <a:t>init/systemd</a:t>
            </a:r>
            <a:r>
              <a:rPr lang="ro-RO" altLang="en-US" sz="1800" dirty="0">
                <a:latin typeface="Cambria" panose="02040503050406030204" pitchFamily="18" charset="0"/>
              </a:rPr>
              <a:t> pe Linux → primul proces Windows (PID 4)</a:t>
            </a:r>
          </a:p>
          <a:p>
            <a:pPr marL="342900" indent="-342900">
              <a:buFont typeface="Arial" panose="020B0604020202020204" pitchFamily="34" charset="0"/>
              <a:buChar char="•"/>
            </a:pPr>
            <a:r>
              <a:rPr lang="ro-RO" altLang="en-US" sz="1800" b="1" dirty="0">
                <a:solidFill>
                  <a:srgbClr val="7B2C2C"/>
                </a:solidFill>
                <a:latin typeface="Cambria" panose="02040503050406030204" pitchFamily="18" charset="0"/>
              </a:rPr>
              <a:t>svchost.exe</a:t>
            </a:r>
            <a:r>
              <a:rPr lang="ro-RO" altLang="en-US" sz="1800" dirty="0">
                <a:latin typeface="Cambria" panose="02040503050406030204" pitchFamily="18" charset="0"/>
              </a:rPr>
              <a:t> găzduiește multiple servicii într-un </a:t>
            </a:r>
            <a:r>
              <a:rPr lang="ro-RO" altLang="en-US" sz="1800">
                <a:latin typeface="Cambria" panose="02040503050406030204" pitchFamily="18" charset="0"/>
              </a:rPr>
              <a:t>singur proces</a:t>
            </a:r>
          </a:p>
          <a:p>
            <a:pPr marL="342900" indent="-342900">
              <a:buFont typeface="Arial" panose="020B0604020202020204" pitchFamily="34" charset="0"/>
              <a:buChar char="•"/>
            </a:pPr>
            <a:endParaRPr lang="ro-RO" altLang="en-US" sz="1800" dirty="0">
              <a:latin typeface="Cambria" panose="02040503050406030204" pitchFamily="18" charset="0"/>
            </a:endParaRPr>
          </a:p>
          <a:p>
            <a:pPr marL="0" indent="0">
              <a:buNone/>
            </a:pPr>
            <a:r>
              <a:rPr lang="en-US" altLang="en-US" sz="1800" b="1" dirty="0" err="1">
                <a:latin typeface="Cambria" panose="02040503050406030204" pitchFamily="18" charset="0"/>
              </a:rPr>
              <a:t>Vizualizare</a:t>
            </a:r>
            <a:r>
              <a:rPr lang="en-US" altLang="en-US" sz="1800" b="1" dirty="0">
                <a:latin typeface="Cambria" panose="02040503050406030204" pitchFamily="18" charset="0"/>
              </a:rPr>
              <a:t> </a:t>
            </a:r>
            <a:r>
              <a:rPr lang="ro-RO" altLang="en-US" sz="1800" b="1" dirty="0">
                <a:latin typeface="Cambria" panose="02040503050406030204" pitchFamily="18" charset="0"/>
              </a:rPr>
              <a:t>grafică:</a:t>
            </a:r>
          </a:p>
          <a:p>
            <a:pPr marL="342900" indent="-342900">
              <a:buFont typeface="Arial" panose="020B0604020202020204" pitchFamily="34" charset="0"/>
              <a:buChar char="•"/>
            </a:pPr>
            <a:r>
              <a:rPr lang="ro-RO" altLang="en-US" sz="1800" b="1" dirty="0">
                <a:latin typeface="Cambria" panose="02040503050406030204" pitchFamily="18" charset="0"/>
              </a:rPr>
              <a:t>Process Explorer</a:t>
            </a:r>
            <a:r>
              <a:rPr lang="ro-RO" altLang="en-US" sz="1800" dirty="0">
                <a:latin typeface="Cambria" panose="02040503050406030204" pitchFamily="18" charset="0"/>
              </a:rPr>
              <a:t> (Sysinternals/Microsoft) – Task Manager avansat cu arbore de procese, DLL-uri, </a:t>
            </a:r>
            <a:r>
              <a:rPr lang="en-US" altLang="en-US" sz="1800" dirty="0">
                <a:latin typeface="Cambria" panose="02040503050406030204" pitchFamily="18" charset="0"/>
              </a:rPr>
              <a:t>etc.</a:t>
            </a:r>
            <a:endParaRPr lang="ro-RO" altLang="en-US" sz="1800"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a:bodyPr>
          <a:lstStyle/>
          <a:p>
            <a:pPr algn="ctr"/>
            <a:r>
              <a:rPr lang="en-US" altLang="en-US" sz="2800" dirty="0" err="1">
                <a:latin typeface="Cambria" pitchFamily="18" charset="0"/>
                <a:cs typeface="Times New Roman" pitchFamily="18" charset="0"/>
              </a:rPr>
              <a:t>Introducere</a:t>
            </a:r>
            <a:endParaRPr lang="en-US" altLang="en-US" sz="2800" dirty="0">
              <a:latin typeface="Cambria" pitchFamily="18" charset="0"/>
              <a:cs typeface="Times New Roman" pitchFamily="18" charset="0"/>
            </a:endParaRPr>
          </a:p>
        </p:txBody>
      </p:sp>
      <p:sp>
        <p:nvSpPr>
          <p:cNvPr id="6148" name="Rectangle 3"/>
          <p:cNvSpPr>
            <a:spLocks noGrp="1" noChangeArrowheads="1"/>
          </p:cNvSpPr>
          <p:nvPr>
            <p:ph idx="1"/>
          </p:nvPr>
        </p:nvSpPr>
        <p:spPr>
          <a:xfrm>
            <a:off x="685800" y="1981200"/>
            <a:ext cx="8229600" cy="4114800"/>
          </a:xfrm>
        </p:spPr>
        <p:txBody>
          <a:bodyPr>
            <a:normAutofit lnSpcReduction="10000"/>
          </a:bodyPr>
          <a:lstStyle/>
          <a:p>
            <a:pPr>
              <a:lnSpc>
                <a:spcPct val="90000"/>
              </a:lnSpc>
            </a:pPr>
            <a:r>
              <a:rPr lang="ro-RO" altLang="en-US" sz="2800" dirty="0">
                <a:latin typeface="Cambria" pitchFamily="18" charset="0"/>
                <a:cs typeface="Times New Roman" pitchFamily="18" charset="0"/>
              </a:rPr>
              <a:t>Din punct de vedere al procesorului, acesta execută instrucţiuni din “repertoriu” în ordinea dictată de către registrul contor program (PC-Program Counter)</a:t>
            </a:r>
            <a:r>
              <a:rPr lang="en-US" altLang="en-US" sz="2800" dirty="0">
                <a:latin typeface="Cambria" pitchFamily="18" charset="0"/>
                <a:cs typeface="Times New Roman" pitchFamily="18" charset="0"/>
              </a:rPr>
              <a:t>- </a:t>
            </a:r>
            <a:r>
              <a:rPr lang="en-US" altLang="en-US" sz="2800" dirty="0" err="1">
                <a:latin typeface="Cambria" pitchFamily="18" charset="0"/>
                <a:cs typeface="Times New Roman" pitchFamily="18" charset="0"/>
              </a:rPr>
              <a:t>cunoscut</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ș</a:t>
            </a:r>
            <a:r>
              <a:rPr lang="en-US" altLang="en-US" sz="2800" dirty="0" err="1">
                <a:latin typeface="Cambria" pitchFamily="18" charset="0"/>
                <a:cs typeface="Times New Roman" pitchFamily="18" charset="0"/>
              </a:rPr>
              <a:t>i</a:t>
            </a:r>
            <a:r>
              <a:rPr lang="en-US" altLang="en-US" sz="2800" dirty="0">
                <a:latin typeface="Cambria" pitchFamily="18" charset="0"/>
                <a:cs typeface="Times New Roman" pitchFamily="18" charset="0"/>
              </a:rPr>
              <a:t> ca IP (Instruction Pointer)</a:t>
            </a:r>
            <a:r>
              <a:rPr lang="ro-RO" altLang="en-US" sz="2800" dirty="0">
                <a:latin typeface="Cambria" pitchFamily="18" charset="0"/>
                <a:cs typeface="Times New Roman" pitchFamily="18" charset="0"/>
              </a:rPr>
              <a:t>. </a:t>
            </a:r>
            <a:endParaRPr lang="en-US" altLang="en-US" sz="2800" dirty="0">
              <a:latin typeface="Cambria" pitchFamily="18" charset="0"/>
              <a:cs typeface="Times New Roman" pitchFamily="18" charset="0"/>
            </a:endParaRPr>
          </a:p>
          <a:p>
            <a:pPr>
              <a:lnSpc>
                <a:spcPct val="90000"/>
              </a:lnSpc>
            </a:pPr>
            <a:r>
              <a:rPr lang="ro-RO" altLang="en-US" sz="2800" dirty="0">
                <a:latin typeface="Cambria" pitchFamily="18" charset="0"/>
                <a:cs typeface="Times New Roman" pitchFamily="18" charset="0"/>
              </a:rPr>
              <a:t>În decursul execuţiei, PC se poate referi la codul diferitelor programe ce reprezintă părţi ale unor procese diferite. </a:t>
            </a:r>
          </a:p>
          <a:p>
            <a:pPr>
              <a:lnSpc>
                <a:spcPct val="90000"/>
              </a:lnSpc>
            </a:pPr>
            <a:r>
              <a:rPr lang="ro-RO" altLang="en-US" sz="2800" dirty="0">
                <a:latin typeface="Cambria" pitchFamily="18" charset="0"/>
                <a:cs typeface="Times New Roman" pitchFamily="18" charset="0"/>
              </a:rPr>
              <a:t>Din punct de vedere al unui program individual, execuţia sa implică o serie de instrucţiuni din cadrul acelui program. </a:t>
            </a:r>
            <a:endParaRPr lang="en-US" altLang="en-US" sz="2800" dirty="0">
              <a:latin typeface="Cambria" pitchFamily="18" charset="0"/>
              <a:cs typeface="Times New Roman" pitchFamily="18" charset="0"/>
            </a:endParaRPr>
          </a:p>
        </p:txBody>
      </p:sp>
      <p:sp>
        <p:nvSpPr>
          <p:cNvPr id="6146"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81A73506-49C1-4664-A9EE-2B03B3BACEEF}" type="slidenum">
              <a:rPr lang="en-US" altLang="en-US" sz="1600" smtClean="0">
                <a:latin typeface="Cambria" pitchFamily="18" charset="0"/>
              </a:rPr>
              <a:pPr>
                <a:spcBef>
                  <a:spcPct val="0"/>
                </a:spcBef>
                <a:buFontTx/>
                <a:buNone/>
              </a:pPr>
              <a:t>5</a:t>
            </a:fld>
            <a:endParaRPr lang="en-US" altLang="en-US" sz="160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anose="02040503050406030204" pitchFamily="18" charset="0"/>
                <a:ea typeface="Cambria" panose="02040503050406030204" pitchFamily="18" charset="0"/>
                <a:cs typeface="Times New Roman" pitchFamily="18" charset="0"/>
              </a:rPr>
              <a:t>“</a:t>
            </a:r>
            <a:r>
              <a:rPr lang="en-US" altLang="en-US" sz="2800" dirty="0" err="1">
                <a:latin typeface="Cambria" panose="02040503050406030204" pitchFamily="18" charset="0"/>
                <a:ea typeface="Cambria" panose="02040503050406030204" pitchFamily="18" charset="0"/>
                <a:cs typeface="Times New Roman" pitchFamily="18" charset="0"/>
              </a:rPr>
              <a:t>Urma</a:t>
            </a:r>
            <a:r>
              <a:rPr lang="en-US" altLang="en-US" sz="2800" dirty="0">
                <a:latin typeface="Cambria" panose="02040503050406030204" pitchFamily="18" charset="0"/>
                <a:ea typeface="Cambria" panose="02040503050406030204" pitchFamily="18" charset="0"/>
                <a:cs typeface="Times New Roman" pitchFamily="18" charset="0"/>
              </a:rPr>
              <a:t>” </a:t>
            </a:r>
            <a:r>
              <a:rPr lang="ro-RO" altLang="en-US" sz="2800" dirty="0">
                <a:latin typeface="Cambria" panose="02040503050406030204" pitchFamily="18" charset="0"/>
                <a:ea typeface="Cambria" panose="02040503050406030204" pitchFamily="18" charset="0"/>
                <a:cs typeface="Times New Roman" pitchFamily="18" charset="0"/>
              </a:rPr>
              <a:t>unui proces</a:t>
            </a:r>
            <a:endParaRPr lang="en-US" altLang="en-US" sz="2800" dirty="0">
              <a:latin typeface="Cambria" panose="02040503050406030204" pitchFamily="18" charset="0"/>
              <a:ea typeface="Cambria" panose="02040503050406030204" pitchFamily="18" charset="0"/>
              <a:cs typeface="Times New Roman" pitchFamily="18" charset="0"/>
            </a:endParaRPr>
          </a:p>
        </p:txBody>
      </p:sp>
      <p:sp>
        <p:nvSpPr>
          <p:cNvPr id="7172" name="Rectangle 3"/>
          <p:cNvSpPr>
            <a:spLocks noGrp="1" noChangeArrowheads="1"/>
          </p:cNvSpPr>
          <p:nvPr>
            <p:ph idx="1"/>
          </p:nvPr>
        </p:nvSpPr>
        <p:spPr>
          <a:xfrm>
            <a:off x="685800" y="1981200"/>
            <a:ext cx="8153400" cy="4191000"/>
          </a:xfrm>
        </p:spPr>
        <p:txBody>
          <a:bodyPr/>
          <a:lstStyle/>
          <a:p>
            <a:r>
              <a:rPr lang="ro-RO" altLang="en-US" sz="2800">
                <a:latin typeface="Cambria" pitchFamily="18" charset="0"/>
                <a:cs typeface="Times New Roman" pitchFamily="18" charset="0"/>
              </a:rPr>
              <a:t>Putem caracteriza comportamentul unui proces individual prin listarea secvenţei de instrucţiuni ce se execută pentru acel proces. </a:t>
            </a:r>
            <a:endParaRPr lang="en-US" altLang="en-US" sz="2800">
              <a:latin typeface="Cambria" pitchFamily="18" charset="0"/>
              <a:cs typeface="Times New Roman" pitchFamily="18" charset="0"/>
            </a:endParaRPr>
          </a:p>
          <a:p>
            <a:r>
              <a:rPr lang="ro-RO" altLang="en-US" sz="2800">
                <a:latin typeface="Cambria" pitchFamily="18" charset="0"/>
                <a:cs typeface="Times New Roman" pitchFamily="18" charset="0"/>
              </a:rPr>
              <a:t>O astfel de listă se numeşte </a:t>
            </a:r>
            <a:r>
              <a:rPr lang="ro-RO" altLang="en-US" sz="2800" i="1">
                <a:latin typeface="Cambria" pitchFamily="18" charset="0"/>
                <a:cs typeface="Times New Roman" pitchFamily="18" charset="0"/>
              </a:rPr>
              <a:t>urma (trace)</a:t>
            </a:r>
            <a:r>
              <a:rPr lang="ro-RO" altLang="en-US" sz="2800">
                <a:latin typeface="Cambria" pitchFamily="18" charset="0"/>
                <a:cs typeface="Times New Roman" pitchFamily="18" charset="0"/>
              </a:rPr>
              <a:t> </a:t>
            </a:r>
            <a:r>
              <a:rPr lang="ro-RO" altLang="en-US" sz="2800" i="1">
                <a:latin typeface="Cambria" pitchFamily="18" charset="0"/>
                <a:cs typeface="Times New Roman" pitchFamily="18" charset="0"/>
              </a:rPr>
              <a:t>unui proces</a:t>
            </a:r>
            <a:r>
              <a:rPr lang="ro-RO" altLang="en-US" sz="2800">
                <a:latin typeface="Cambria" pitchFamily="18" charset="0"/>
                <a:cs typeface="Times New Roman" pitchFamily="18" charset="0"/>
              </a:rPr>
              <a:t>. Putem caracteriza comportamentul procesorului prin prezentarea urmelor diferitelor procese şi modalitatea prin care acestea sunt intercalate.</a:t>
            </a:r>
          </a:p>
        </p:txBody>
      </p:sp>
      <p:sp>
        <p:nvSpPr>
          <p:cNvPr id="7170"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406D3CC-87E7-42FC-A70D-EC21D3913CB9}" type="slidenum">
              <a:rPr lang="en-US" altLang="en-US" sz="1600" smtClean="0"/>
              <a:pPr>
                <a:spcBef>
                  <a:spcPct val="0"/>
                </a:spcBef>
                <a:buFontTx/>
                <a:buNone/>
              </a:pPr>
              <a:t>6</a:t>
            </a:fld>
            <a:endParaRPr lang="en-US" altLang="en-US"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anose="02040503050406030204" pitchFamily="18" charset="0"/>
                <a:ea typeface="Cambria" panose="02040503050406030204" pitchFamily="18" charset="0"/>
                <a:cs typeface="Times New Roman" pitchFamily="18" charset="0"/>
              </a:rPr>
              <a:t>“</a:t>
            </a:r>
            <a:r>
              <a:rPr lang="en-US" altLang="en-US" sz="2800" dirty="0" err="1">
                <a:latin typeface="Cambria" panose="02040503050406030204" pitchFamily="18" charset="0"/>
                <a:ea typeface="Cambria" panose="02040503050406030204" pitchFamily="18" charset="0"/>
                <a:cs typeface="Times New Roman" pitchFamily="18" charset="0"/>
              </a:rPr>
              <a:t>Urma</a:t>
            </a:r>
            <a:r>
              <a:rPr lang="en-US" altLang="en-US" sz="2800" dirty="0">
                <a:latin typeface="Cambria" panose="02040503050406030204" pitchFamily="18" charset="0"/>
                <a:ea typeface="Cambria" panose="02040503050406030204" pitchFamily="18" charset="0"/>
                <a:cs typeface="Times New Roman" pitchFamily="18" charset="0"/>
              </a:rPr>
              <a:t>” </a:t>
            </a:r>
            <a:r>
              <a:rPr lang="ro-RO" altLang="en-US" sz="2800" dirty="0">
                <a:latin typeface="Cambria" panose="02040503050406030204" pitchFamily="18" charset="0"/>
                <a:ea typeface="Cambria" panose="02040503050406030204" pitchFamily="18" charset="0"/>
                <a:cs typeface="Times New Roman" pitchFamily="18" charset="0"/>
              </a:rPr>
              <a:t>unui proces</a:t>
            </a:r>
            <a:r>
              <a:rPr lang="en-US" altLang="en-US" sz="2800" dirty="0">
                <a:latin typeface="Cambria" panose="02040503050406030204" pitchFamily="18" charset="0"/>
                <a:ea typeface="Cambria" panose="02040503050406030204" pitchFamily="18" charset="0"/>
                <a:cs typeface="Times New Roman" pitchFamily="18" charset="0"/>
              </a:rPr>
              <a:t> </a:t>
            </a:r>
            <a:r>
              <a:rPr lang="ro-RO" altLang="en-US" sz="2800" dirty="0">
                <a:latin typeface="Cambria" pitchFamily="18" charset="0"/>
                <a:ea typeface="Cambria" panose="02040503050406030204" pitchFamily="18" charset="0"/>
                <a:cs typeface="Times New Roman" pitchFamily="18" charset="0"/>
              </a:rPr>
              <a:t>(cont.)</a:t>
            </a:r>
            <a:endParaRPr lang="en-US" altLang="en-US" sz="2800" dirty="0">
              <a:latin typeface="Cambria" pitchFamily="18" charset="0"/>
              <a:ea typeface="Cambria" panose="02040503050406030204" pitchFamily="18" charset="0"/>
              <a:cs typeface="Times New Roman" pitchFamily="18" charset="0"/>
            </a:endParaRPr>
          </a:p>
        </p:txBody>
      </p:sp>
      <p:sp>
        <p:nvSpPr>
          <p:cNvPr id="8196" name="Rectangle 3"/>
          <p:cNvSpPr>
            <a:spLocks noGrp="1" noChangeArrowheads="1"/>
          </p:cNvSpPr>
          <p:nvPr>
            <p:ph idx="1"/>
          </p:nvPr>
        </p:nvSpPr>
        <p:spPr>
          <a:xfrm>
            <a:off x="381000" y="1828800"/>
            <a:ext cx="3429000" cy="4191000"/>
          </a:xfrm>
        </p:spPr>
        <p:txBody>
          <a:bodyPr>
            <a:noAutofit/>
          </a:bodyPr>
          <a:lstStyle/>
          <a:p>
            <a:pPr>
              <a:lnSpc>
                <a:spcPct val="80000"/>
              </a:lnSpc>
            </a:pPr>
            <a:r>
              <a:rPr lang="ro-RO" altLang="en-US" sz="2300" dirty="0">
                <a:latin typeface="Cambria" pitchFamily="18" charset="0"/>
                <a:cs typeface="Times New Roman" pitchFamily="18" charset="0"/>
              </a:rPr>
              <a:t>În exemplul din figura 1 este prezentată o hartă a memoriei pentru trei procese. </a:t>
            </a:r>
            <a:endParaRPr lang="en-US" altLang="en-US" sz="2300" dirty="0">
              <a:latin typeface="Cambria" pitchFamily="18" charset="0"/>
              <a:cs typeface="Times New Roman" pitchFamily="18" charset="0"/>
            </a:endParaRPr>
          </a:p>
          <a:p>
            <a:pPr>
              <a:lnSpc>
                <a:spcPct val="80000"/>
              </a:lnSpc>
            </a:pPr>
            <a:r>
              <a:rPr lang="ro-RO" altLang="en-US" sz="2300" dirty="0">
                <a:latin typeface="Cambria" pitchFamily="18" charset="0"/>
                <a:cs typeface="Times New Roman" pitchFamily="18" charset="0"/>
              </a:rPr>
              <a:t>Pentru simplificare, putem presupune că nu se utilizează memoria virtuală; astfel toate cele trei procese sunt reprezentate prin programe ce sunt complet încărcate în memoria principală. </a:t>
            </a:r>
          </a:p>
        </p:txBody>
      </p:sp>
      <p:sp>
        <p:nvSpPr>
          <p:cNvPr id="8194"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0EF38528-DBD3-4CC9-A948-956F98E66426}" type="slidenum">
              <a:rPr lang="en-US" altLang="en-US" sz="1600" smtClean="0">
                <a:latin typeface="Cambria" pitchFamily="18" charset="0"/>
              </a:rPr>
              <a:pPr>
                <a:spcBef>
                  <a:spcPct val="0"/>
                </a:spcBef>
                <a:buFontTx/>
                <a:buNone/>
              </a:pPr>
              <a:t>7</a:t>
            </a:fld>
            <a:endParaRPr lang="en-US" altLang="en-US" sz="1600">
              <a:latin typeface="Cambria" pitchFamily="18" charset="0"/>
            </a:endParaRPr>
          </a:p>
        </p:txBody>
      </p:sp>
      <p:sp>
        <p:nvSpPr>
          <p:cNvPr id="8197" name="Rectangle 4"/>
          <p:cNvSpPr>
            <a:spLocks noChangeArrowheads="1"/>
          </p:cNvSpPr>
          <p:nvPr/>
        </p:nvSpPr>
        <p:spPr bwMode="auto">
          <a:xfrm>
            <a:off x="4343400" y="1827213"/>
            <a:ext cx="2209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198" name="Rectangle 5"/>
          <p:cNvSpPr>
            <a:spLocks noChangeArrowheads="1"/>
          </p:cNvSpPr>
          <p:nvPr/>
        </p:nvSpPr>
        <p:spPr bwMode="auto">
          <a:xfrm>
            <a:off x="4343400" y="2132013"/>
            <a:ext cx="22098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199" name="Text Box 6"/>
          <p:cNvSpPr txBox="1">
            <a:spLocks noChangeArrowheads="1"/>
          </p:cNvSpPr>
          <p:nvPr/>
        </p:nvSpPr>
        <p:spPr bwMode="auto">
          <a:xfrm>
            <a:off x="4959350" y="2193925"/>
            <a:ext cx="954088"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Dispecer</a:t>
            </a:r>
            <a:endParaRPr lang="en-US" altLang="en-US" sz="1600">
              <a:latin typeface="Cambria" pitchFamily="18" charset="0"/>
              <a:cs typeface="Times New Roman" pitchFamily="18" charset="0"/>
            </a:endParaRPr>
          </a:p>
        </p:txBody>
      </p:sp>
      <p:sp>
        <p:nvSpPr>
          <p:cNvPr id="8200" name="Rectangle 7"/>
          <p:cNvSpPr>
            <a:spLocks noChangeArrowheads="1"/>
          </p:cNvSpPr>
          <p:nvPr/>
        </p:nvSpPr>
        <p:spPr bwMode="auto">
          <a:xfrm>
            <a:off x="4343400" y="2665413"/>
            <a:ext cx="22098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1" name="Rectangle 8"/>
          <p:cNvSpPr>
            <a:spLocks noChangeArrowheads="1"/>
          </p:cNvSpPr>
          <p:nvPr/>
        </p:nvSpPr>
        <p:spPr bwMode="auto">
          <a:xfrm>
            <a:off x="4343400" y="3122613"/>
            <a:ext cx="22098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2" name="Rectangle 9"/>
          <p:cNvSpPr>
            <a:spLocks noChangeArrowheads="1"/>
          </p:cNvSpPr>
          <p:nvPr/>
        </p:nvSpPr>
        <p:spPr bwMode="auto">
          <a:xfrm>
            <a:off x="4343400" y="4113213"/>
            <a:ext cx="22098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3" name="Rectangle 10"/>
          <p:cNvSpPr>
            <a:spLocks noChangeArrowheads="1"/>
          </p:cNvSpPr>
          <p:nvPr/>
        </p:nvSpPr>
        <p:spPr bwMode="auto">
          <a:xfrm>
            <a:off x="4343400" y="3808413"/>
            <a:ext cx="2209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4" name="Text Box 11"/>
          <p:cNvSpPr txBox="1">
            <a:spLocks noChangeArrowheads="1"/>
          </p:cNvSpPr>
          <p:nvPr/>
        </p:nvSpPr>
        <p:spPr bwMode="auto">
          <a:xfrm>
            <a:off x="4953000" y="3321050"/>
            <a:ext cx="1112838"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Procesul A</a:t>
            </a:r>
            <a:endParaRPr lang="en-US" altLang="en-US" sz="1600">
              <a:latin typeface="Cambria" pitchFamily="18" charset="0"/>
              <a:cs typeface="Times New Roman" pitchFamily="18" charset="0"/>
            </a:endParaRPr>
          </a:p>
        </p:txBody>
      </p:sp>
      <p:sp>
        <p:nvSpPr>
          <p:cNvPr id="8205" name="Text Box 12"/>
          <p:cNvSpPr txBox="1">
            <a:spLocks noChangeArrowheads="1"/>
          </p:cNvSpPr>
          <p:nvPr/>
        </p:nvSpPr>
        <p:spPr bwMode="auto">
          <a:xfrm>
            <a:off x="4953000" y="4311650"/>
            <a:ext cx="110966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Procesul B</a:t>
            </a:r>
            <a:endParaRPr lang="en-US" altLang="en-US" sz="1600">
              <a:latin typeface="Cambria" pitchFamily="18" charset="0"/>
              <a:cs typeface="Times New Roman" pitchFamily="18" charset="0"/>
            </a:endParaRPr>
          </a:p>
        </p:txBody>
      </p:sp>
      <p:sp>
        <p:nvSpPr>
          <p:cNvPr id="8206" name="Rectangle 13"/>
          <p:cNvSpPr>
            <a:spLocks noChangeArrowheads="1"/>
          </p:cNvSpPr>
          <p:nvPr/>
        </p:nvSpPr>
        <p:spPr bwMode="auto">
          <a:xfrm>
            <a:off x="4343400" y="4799013"/>
            <a:ext cx="2209800" cy="685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7" name="Text Box 14"/>
          <p:cNvSpPr txBox="1">
            <a:spLocks noChangeArrowheads="1"/>
          </p:cNvSpPr>
          <p:nvPr/>
        </p:nvSpPr>
        <p:spPr bwMode="auto">
          <a:xfrm>
            <a:off x="4953000" y="4997450"/>
            <a:ext cx="1100138"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Procesul C</a:t>
            </a:r>
            <a:endParaRPr lang="en-US" altLang="en-US" sz="1600">
              <a:latin typeface="Cambria" pitchFamily="18" charset="0"/>
              <a:cs typeface="Times New Roman" pitchFamily="18" charset="0"/>
            </a:endParaRPr>
          </a:p>
        </p:txBody>
      </p:sp>
      <p:sp>
        <p:nvSpPr>
          <p:cNvPr id="8208" name="Rectangle 15"/>
          <p:cNvSpPr>
            <a:spLocks noChangeArrowheads="1"/>
          </p:cNvSpPr>
          <p:nvPr/>
        </p:nvSpPr>
        <p:spPr bwMode="auto">
          <a:xfrm>
            <a:off x="4343400" y="5484813"/>
            <a:ext cx="22098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09" name="Rectangle 16"/>
          <p:cNvSpPr>
            <a:spLocks noChangeArrowheads="1"/>
          </p:cNvSpPr>
          <p:nvPr/>
        </p:nvSpPr>
        <p:spPr bwMode="auto">
          <a:xfrm>
            <a:off x="7162800" y="2436813"/>
            <a:ext cx="1905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en-US" altLang="en-US" sz="1600">
              <a:latin typeface="Cambria" pitchFamily="18" charset="0"/>
            </a:endParaRPr>
          </a:p>
        </p:txBody>
      </p:sp>
      <p:sp>
        <p:nvSpPr>
          <p:cNvPr id="8210" name="Text Box 17"/>
          <p:cNvSpPr txBox="1">
            <a:spLocks noChangeArrowheads="1"/>
          </p:cNvSpPr>
          <p:nvPr/>
        </p:nvSpPr>
        <p:spPr bwMode="auto">
          <a:xfrm>
            <a:off x="7467600" y="2057400"/>
            <a:ext cx="159226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Contor Program</a:t>
            </a:r>
            <a:endParaRPr lang="en-US" altLang="en-US" sz="1600">
              <a:latin typeface="Cambria" pitchFamily="18" charset="0"/>
              <a:cs typeface="Times New Roman" pitchFamily="18" charset="0"/>
            </a:endParaRPr>
          </a:p>
        </p:txBody>
      </p:sp>
      <p:sp>
        <p:nvSpPr>
          <p:cNvPr id="8211" name="Text Box 18"/>
          <p:cNvSpPr txBox="1">
            <a:spLocks noChangeArrowheads="1"/>
          </p:cNvSpPr>
          <p:nvPr/>
        </p:nvSpPr>
        <p:spPr bwMode="auto">
          <a:xfrm>
            <a:off x="7842250" y="2559050"/>
            <a:ext cx="75406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10000</a:t>
            </a:r>
            <a:endParaRPr lang="en-US" altLang="en-US" sz="1600">
              <a:latin typeface="Cambria" pitchFamily="18" charset="0"/>
              <a:cs typeface="Times New Roman" pitchFamily="18" charset="0"/>
            </a:endParaRPr>
          </a:p>
        </p:txBody>
      </p:sp>
      <p:sp>
        <p:nvSpPr>
          <p:cNvPr id="8212" name="Line 19"/>
          <p:cNvSpPr>
            <a:spLocks noChangeShapeType="1"/>
          </p:cNvSpPr>
          <p:nvPr/>
        </p:nvSpPr>
        <p:spPr bwMode="auto">
          <a:xfrm>
            <a:off x="8153400" y="2970213"/>
            <a:ext cx="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3" name="Line 20"/>
          <p:cNvSpPr>
            <a:spLocks noChangeShapeType="1"/>
          </p:cNvSpPr>
          <p:nvPr/>
        </p:nvSpPr>
        <p:spPr bwMode="auto">
          <a:xfrm flipH="1" flipV="1">
            <a:off x="6553200" y="4189413"/>
            <a:ext cx="16002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4" name="Text Box 21"/>
          <p:cNvSpPr txBox="1">
            <a:spLocks noChangeArrowheads="1"/>
          </p:cNvSpPr>
          <p:nvPr/>
        </p:nvSpPr>
        <p:spPr bwMode="auto">
          <a:xfrm>
            <a:off x="3581400" y="3962400"/>
            <a:ext cx="75406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10000</a:t>
            </a:r>
            <a:endParaRPr lang="en-US" altLang="en-US" sz="1600">
              <a:latin typeface="Cambria" pitchFamily="18" charset="0"/>
              <a:cs typeface="Times New Roman" pitchFamily="18" charset="0"/>
            </a:endParaRPr>
          </a:p>
        </p:txBody>
      </p:sp>
      <p:sp>
        <p:nvSpPr>
          <p:cNvPr id="8215" name="Text Box 22"/>
          <p:cNvSpPr txBox="1">
            <a:spLocks noChangeArrowheads="1"/>
          </p:cNvSpPr>
          <p:nvPr/>
        </p:nvSpPr>
        <p:spPr bwMode="auto">
          <a:xfrm>
            <a:off x="4046538" y="1676400"/>
            <a:ext cx="29845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0</a:t>
            </a:r>
            <a:endParaRPr lang="en-US" altLang="en-US" sz="1600">
              <a:latin typeface="Cambria" pitchFamily="18" charset="0"/>
              <a:cs typeface="Times New Roman" pitchFamily="18" charset="0"/>
            </a:endParaRPr>
          </a:p>
        </p:txBody>
      </p:sp>
      <p:sp>
        <p:nvSpPr>
          <p:cNvPr id="8216" name="Text Box 23"/>
          <p:cNvSpPr txBox="1">
            <a:spLocks noChangeArrowheads="1"/>
          </p:cNvSpPr>
          <p:nvPr/>
        </p:nvSpPr>
        <p:spPr bwMode="auto">
          <a:xfrm>
            <a:off x="3821113" y="2025650"/>
            <a:ext cx="525462"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100</a:t>
            </a:r>
            <a:endParaRPr lang="en-US" altLang="en-US" sz="1600">
              <a:latin typeface="Cambria" pitchFamily="18" charset="0"/>
              <a:cs typeface="Times New Roman" pitchFamily="18" charset="0"/>
            </a:endParaRPr>
          </a:p>
        </p:txBody>
      </p:sp>
      <p:sp>
        <p:nvSpPr>
          <p:cNvPr id="8217" name="Text Box 24"/>
          <p:cNvSpPr txBox="1">
            <a:spLocks noChangeArrowheads="1"/>
          </p:cNvSpPr>
          <p:nvPr/>
        </p:nvSpPr>
        <p:spPr bwMode="auto">
          <a:xfrm>
            <a:off x="3733800" y="2940050"/>
            <a:ext cx="639763"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6000</a:t>
            </a:r>
            <a:endParaRPr lang="en-US" altLang="en-US" sz="1600">
              <a:latin typeface="Cambria" pitchFamily="18" charset="0"/>
              <a:cs typeface="Times New Roman" pitchFamily="18" charset="0"/>
            </a:endParaRPr>
          </a:p>
        </p:txBody>
      </p:sp>
      <p:sp>
        <p:nvSpPr>
          <p:cNvPr id="8218" name="Text Box 25"/>
          <p:cNvSpPr txBox="1">
            <a:spLocks noChangeArrowheads="1"/>
          </p:cNvSpPr>
          <p:nvPr/>
        </p:nvSpPr>
        <p:spPr bwMode="auto">
          <a:xfrm>
            <a:off x="3595688" y="4768850"/>
            <a:ext cx="754062"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16000</a:t>
            </a:r>
            <a:endParaRPr lang="en-US" altLang="en-US" sz="1600">
              <a:latin typeface="Cambria" pitchFamily="18" charset="0"/>
              <a:cs typeface="Times New Roman" pitchFamily="18" charset="0"/>
            </a:endParaRPr>
          </a:p>
        </p:txBody>
      </p:sp>
      <p:sp>
        <p:nvSpPr>
          <p:cNvPr id="8219" name="Text Box 26"/>
          <p:cNvSpPr txBox="1">
            <a:spLocks noChangeArrowheads="1"/>
          </p:cNvSpPr>
          <p:nvPr/>
        </p:nvSpPr>
        <p:spPr bwMode="auto">
          <a:xfrm>
            <a:off x="1371600" y="6216650"/>
            <a:ext cx="741760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2000" b="1" dirty="0">
                <a:latin typeface="Cambria" pitchFamily="18" charset="0"/>
                <a:cs typeface="Times New Roman" pitchFamily="18" charset="0"/>
              </a:rPr>
              <a:t>Figura 1</a:t>
            </a:r>
            <a:r>
              <a:rPr lang="en-US" altLang="en-US" sz="2000" b="1" dirty="0">
                <a:latin typeface="Cambria" pitchFamily="18" charset="0"/>
                <a:cs typeface="Times New Roman" pitchFamily="18" charset="0"/>
              </a:rPr>
              <a:t>.</a:t>
            </a:r>
            <a:r>
              <a:rPr lang="ro-RO" altLang="en-US" sz="2000" b="1" dirty="0">
                <a:latin typeface="Cambria" pitchFamily="18" charset="0"/>
                <a:cs typeface="Times New Roman" pitchFamily="18" charset="0"/>
              </a:rPr>
              <a:t> Exemplu de execuţie a trei procese – harta memoriei</a:t>
            </a:r>
            <a:endParaRPr lang="en-US" altLang="en-US" sz="2000" b="1" dirty="0">
              <a:latin typeface="Cambria"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anose="02040503050406030204" pitchFamily="18" charset="0"/>
                <a:ea typeface="Cambria" panose="02040503050406030204" pitchFamily="18" charset="0"/>
                <a:cs typeface="Times New Roman" pitchFamily="18" charset="0"/>
              </a:rPr>
              <a:t>“</a:t>
            </a:r>
            <a:r>
              <a:rPr lang="en-US" altLang="en-US" sz="2800" dirty="0" err="1">
                <a:latin typeface="Cambria" panose="02040503050406030204" pitchFamily="18" charset="0"/>
                <a:ea typeface="Cambria" panose="02040503050406030204" pitchFamily="18" charset="0"/>
                <a:cs typeface="Times New Roman" pitchFamily="18" charset="0"/>
              </a:rPr>
              <a:t>Urma</a:t>
            </a:r>
            <a:r>
              <a:rPr lang="en-US" altLang="en-US" sz="2800" dirty="0">
                <a:latin typeface="Cambria" panose="02040503050406030204" pitchFamily="18" charset="0"/>
                <a:ea typeface="Cambria" panose="02040503050406030204" pitchFamily="18" charset="0"/>
                <a:cs typeface="Times New Roman" pitchFamily="18" charset="0"/>
              </a:rPr>
              <a:t>” </a:t>
            </a:r>
            <a:r>
              <a:rPr lang="ro-RO" altLang="en-US" sz="2800" dirty="0">
                <a:latin typeface="Cambria" panose="02040503050406030204" pitchFamily="18" charset="0"/>
                <a:ea typeface="Cambria" panose="02040503050406030204" pitchFamily="18" charset="0"/>
                <a:cs typeface="Times New Roman" pitchFamily="18" charset="0"/>
              </a:rPr>
              <a:t>unui proces</a:t>
            </a:r>
            <a:r>
              <a:rPr lang="en-US" altLang="en-US" sz="2800" dirty="0">
                <a:latin typeface="Cambria" panose="02040503050406030204" pitchFamily="18" charset="0"/>
                <a:ea typeface="Cambria" panose="02040503050406030204" pitchFamily="18" charset="0"/>
                <a:cs typeface="Times New Roman" pitchFamily="18" charset="0"/>
              </a:rPr>
              <a:t> </a:t>
            </a:r>
            <a:r>
              <a:rPr lang="ro-RO" altLang="en-US" sz="2800" dirty="0">
                <a:latin typeface="Cambria" pitchFamily="18" charset="0"/>
                <a:ea typeface="Cambria" panose="02040503050406030204" pitchFamily="18" charset="0"/>
                <a:cs typeface="Times New Roman" pitchFamily="18" charset="0"/>
              </a:rPr>
              <a:t>(cont.)</a:t>
            </a:r>
            <a:endParaRPr lang="en-US" altLang="en-US" sz="2800" dirty="0">
              <a:latin typeface="Cambria" pitchFamily="18" charset="0"/>
              <a:ea typeface="Cambria" panose="02040503050406030204" pitchFamily="18" charset="0"/>
              <a:cs typeface="Times New Roman" pitchFamily="18" charset="0"/>
            </a:endParaRPr>
          </a:p>
        </p:txBody>
      </p:sp>
      <p:sp>
        <p:nvSpPr>
          <p:cNvPr id="9220" name="Rectangle 3"/>
          <p:cNvSpPr>
            <a:spLocks noGrp="1" noChangeArrowheads="1"/>
          </p:cNvSpPr>
          <p:nvPr>
            <p:ph idx="1"/>
          </p:nvPr>
        </p:nvSpPr>
        <p:spPr>
          <a:xfrm>
            <a:off x="457200" y="1219200"/>
            <a:ext cx="3657600" cy="4953000"/>
          </a:xfrm>
        </p:spPr>
        <p:txBody>
          <a:bodyPr>
            <a:noAutofit/>
          </a:bodyPr>
          <a:lstStyle/>
          <a:p>
            <a:pPr>
              <a:lnSpc>
                <a:spcPct val="80000"/>
              </a:lnSpc>
            </a:pPr>
            <a:r>
              <a:rPr lang="ro-RO" altLang="en-US" sz="2300" dirty="0">
                <a:latin typeface="Cambria" pitchFamily="18" charset="0"/>
                <a:cs typeface="Times New Roman" pitchFamily="18" charset="0"/>
              </a:rPr>
              <a:t>În plus, există un mic program sistem numit </a:t>
            </a:r>
            <a:r>
              <a:rPr lang="ro-RO" altLang="en-US" sz="2300" b="1" i="1" dirty="0">
                <a:latin typeface="Cambria" pitchFamily="18" charset="0"/>
                <a:cs typeface="Times New Roman" pitchFamily="18" charset="0"/>
              </a:rPr>
              <a:t>dispecer</a:t>
            </a:r>
            <a:r>
              <a:rPr lang="ro-RO" altLang="en-US" sz="2300" b="1" dirty="0">
                <a:latin typeface="Cambria" pitchFamily="18" charset="0"/>
                <a:cs typeface="Times New Roman" pitchFamily="18" charset="0"/>
              </a:rPr>
              <a:t> </a:t>
            </a:r>
            <a:r>
              <a:rPr lang="ro-RO" altLang="en-US" sz="2300" dirty="0">
                <a:latin typeface="Cambria" pitchFamily="18" charset="0"/>
                <a:cs typeface="Times New Roman" pitchFamily="18" charset="0"/>
              </a:rPr>
              <a:t>ce comută execuţia procesorului de la un proces la altul. </a:t>
            </a:r>
            <a:endParaRPr lang="en-US" altLang="en-US" sz="2300" dirty="0">
              <a:latin typeface="Cambria" pitchFamily="18" charset="0"/>
              <a:cs typeface="Times New Roman" pitchFamily="18" charset="0"/>
            </a:endParaRPr>
          </a:p>
          <a:p>
            <a:pPr>
              <a:lnSpc>
                <a:spcPct val="80000"/>
              </a:lnSpc>
            </a:pPr>
            <a:r>
              <a:rPr lang="ro-RO" altLang="en-US" sz="2300" dirty="0">
                <a:latin typeface="Cambria" pitchFamily="18" charset="0"/>
                <a:cs typeface="Times New Roman" pitchFamily="18" charset="0"/>
              </a:rPr>
              <a:t>În figura 2 sunt prezentate </a:t>
            </a:r>
            <a:r>
              <a:rPr lang="en-US" altLang="en-US" sz="2300" dirty="0">
                <a:latin typeface="Cambria" pitchFamily="18" charset="0"/>
                <a:cs typeface="Times New Roman" pitchFamily="18" charset="0"/>
              </a:rPr>
              <a:t>“</a:t>
            </a:r>
            <a:r>
              <a:rPr lang="ro-RO" altLang="en-US" sz="2300" dirty="0">
                <a:latin typeface="Cambria" pitchFamily="18" charset="0"/>
                <a:cs typeface="Times New Roman" pitchFamily="18" charset="0"/>
              </a:rPr>
              <a:t>urmele</a:t>
            </a:r>
            <a:r>
              <a:rPr lang="en-US" altLang="en-US" sz="2300" dirty="0">
                <a:latin typeface="Cambria" pitchFamily="18" charset="0"/>
                <a:cs typeface="Times New Roman" pitchFamily="18" charset="0"/>
              </a:rPr>
              <a:t>”</a:t>
            </a:r>
            <a:r>
              <a:rPr lang="ro-RO" altLang="en-US" sz="2300" dirty="0">
                <a:latin typeface="Cambria" pitchFamily="18" charset="0"/>
                <a:cs typeface="Times New Roman" pitchFamily="18" charset="0"/>
              </a:rPr>
              <a:t> celor trei procese la începutul execuţiei lor. </a:t>
            </a:r>
            <a:endParaRPr lang="en-US" altLang="en-US" sz="2300" dirty="0">
              <a:latin typeface="Cambria" pitchFamily="18" charset="0"/>
              <a:cs typeface="Times New Roman" pitchFamily="18" charset="0"/>
            </a:endParaRPr>
          </a:p>
          <a:p>
            <a:pPr>
              <a:lnSpc>
                <a:spcPct val="80000"/>
              </a:lnSpc>
            </a:pPr>
            <a:r>
              <a:rPr lang="ro-RO" altLang="en-US" sz="2300" dirty="0">
                <a:latin typeface="Cambria" pitchFamily="18" charset="0"/>
                <a:cs typeface="Times New Roman" pitchFamily="18" charset="0"/>
              </a:rPr>
              <a:t>Sunt prezentate astfel primele 1</a:t>
            </a:r>
            <a:r>
              <a:rPr lang="en-US" altLang="en-US" sz="2300" dirty="0">
                <a:latin typeface="Cambria" pitchFamily="18" charset="0"/>
                <a:cs typeface="Times New Roman" pitchFamily="18" charset="0"/>
              </a:rPr>
              <a:t>6</a:t>
            </a:r>
            <a:r>
              <a:rPr lang="ro-RO" altLang="en-US" sz="2300" dirty="0">
                <a:latin typeface="Cambria" pitchFamily="18" charset="0"/>
                <a:cs typeface="Times New Roman" pitchFamily="18" charset="0"/>
              </a:rPr>
              <a:t> instrucţiuni ale proceselor A şi C. </a:t>
            </a:r>
            <a:endParaRPr lang="en-US" altLang="en-US" sz="2300" dirty="0">
              <a:latin typeface="Cambria" pitchFamily="18" charset="0"/>
              <a:cs typeface="Times New Roman" pitchFamily="18" charset="0"/>
            </a:endParaRPr>
          </a:p>
          <a:p>
            <a:pPr>
              <a:lnSpc>
                <a:spcPct val="80000"/>
              </a:lnSpc>
            </a:pPr>
            <a:r>
              <a:rPr lang="ro-RO" altLang="en-US" sz="2300" dirty="0">
                <a:latin typeface="Cambria" pitchFamily="18" charset="0"/>
                <a:cs typeface="Times New Roman" pitchFamily="18" charset="0"/>
              </a:rPr>
              <a:t>Procesul B execută 6 instrucţiuni şi presupunem că a 6-a instrucţiune apelează o operaţie de I/O pentru terminarea căreia trebuie să se aştepte. </a:t>
            </a:r>
            <a:endParaRPr lang="en-US" altLang="en-US" sz="2300" dirty="0">
              <a:latin typeface="Cambria" pitchFamily="18" charset="0"/>
              <a:cs typeface="Times New Roman" pitchFamily="18" charset="0"/>
            </a:endParaRPr>
          </a:p>
        </p:txBody>
      </p:sp>
      <p:sp>
        <p:nvSpPr>
          <p:cNvPr id="9218"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BB31D6F8-331F-4CAD-96C4-983B96704501}" type="slidenum">
              <a:rPr lang="en-US" altLang="en-US" sz="1600" smtClean="0">
                <a:latin typeface="Cambria" pitchFamily="18" charset="0"/>
              </a:rPr>
              <a:pPr>
                <a:spcBef>
                  <a:spcPct val="0"/>
                </a:spcBef>
                <a:buFontTx/>
                <a:buNone/>
              </a:pPr>
              <a:t>8</a:t>
            </a:fld>
            <a:endParaRPr lang="en-US" altLang="en-US" sz="1600">
              <a:latin typeface="Cambria" pitchFamily="18" charset="0"/>
            </a:endParaRPr>
          </a:p>
        </p:txBody>
      </p:sp>
      <p:sp>
        <p:nvSpPr>
          <p:cNvPr id="9221" name="Text Box 4"/>
          <p:cNvSpPr txBox="1">
            <a:spLocks noChangeArrowheads="1"/>
          </p:cNvSpPr>
          <p:nvPr/>
        </p:nvSpPr>
        <p:spPr bwMode="auto">
          <a:xfrm>
            <a:off x="4405313" y="1296988"/>
            <a:ext cx="639762" cy="427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6000</a:t>
            </a:r>
          </a:p>
          <a:p>
            <a:pPr>
              <a:spcBef>
                <a:spcPct val="0"/>
              </a:spcBef>
              <a:buFontTx/>
              <a:buNone/>
            </a:pPr>
            <a:r>
              <a:rPr lang="ro-RO" altLang="en-US" sz="1600">
                <a:latin typeface="Cambria" pitchFamily="18" charset="0"/>
                <a:cs typeface="Times New Roman" pitchFamily="18" charset="0"/>
              </a:rPr>
              <a:t>6001</a:t>
            </a:r>
          </a:p>
          <a:p>
            <a:pPr>
              <a:spcBef>
                <a:spcPct val="0"/>
              </a:spcBef>
              <a:buFontTx/>
              <a:buNone/>
            </a:pPr>
            <a:r>
              <a:rPr lang="ro-RO" altLang="en-US" sz="1600">
                <a:latin typeface="Cambria" pitchFamily="18" charset="0"/>
                <a:cs typeface="Times New Roman" pitchFamily="18" charset="0"/>
              </a:rPr>
              <a:t>6002</a:t>
            </a:r>
          </a:p>
          <a:p>
            <a:pPr>
              <a:spcBef>
                <a:spcPct val="0"/>
              </a:spcBef>
              <a:buFontTx/>
              <a:buNone/>
            </a:pPr>
            <a:r>
              <a:rPr lang="ro-RO" altLang="en-US" sz="1600">
                <a:latin typeface="Cambria" pitchFamily="18" charset="0"/>
                <a:cs typeface="Times New Roman" pitchFamily="18" charset="0"/>
              </a:rPr>
              <a:t>6003</a:t>
            </a:r>
          </a:p>
          <a:p>
            <a:pPr>
              <a:spcBef>
                <a:spcPct val="0"/>
              </a:spcBef>
              <a:buFontTx/>
              <a:buNone/>
            </a:pPr>
            <a:r>
              <a:rPr lang="ro-RO" altLang="en-US" sz="1600">
                <a:latin typeface="Cambria" pitchFamily="18" charset="0"/>
                <a:cs typeface="Times New Roman" pitchFamily="18" charset="0"/>
              </a:rPr>
              <a:t>6004</a:t>
            </a:r>
          </a:p>
          <a:p>
            <a:pPr>
              <a:spcBef>
                <a:spcPct val="0"/>
              </a:spcBef>
              <a:buFontTx/>
              <a:buNone/>
            </a:pPr>
            <a:r>
              <a:rPr lang="ro-RO" altLang="en-US" sz="1600">
                <a:latin typeface="Cambria" pitchFamily="18" charset="0"/>
                <a:cs typeface="Times New Roman" pitchFamily="18" charset="0"/>
              </a:rPr>
              <a:t>6005</a:t>
            </a:r>
          </a:p>
          <a:p>
            <a:pPr>
              <a:spcBef>
                <a:spcPct val="0"/>
              </a:spcBef>
              <a:buFontTx/>
              <a:buNone/>
            </a:pPr>
            <a:r>
              <a:rPr lang="ro-RO" altLang="en-US" sz="1600">
                <a:latin typeface="Cambria" pitchFamily="18" charset="0"/>
                <a:cs typeface="Times New Roman" pitchFamily="18" charset="0"/>
              </a:rPr>
              <a:t>6006</a:t>
            </a:r>
          </a:p>
          <a:p>
            <a:pPr>
              <a:spcBef>
                <a:spcPct val="0"/>
              </a:spcBef>
              <a:buFontTx/>
              <a:buNone/>
            </a:pPr>
            <a:r>
              <a:rPr lang="ro-RO" altLang="en-US" sz="1600">
                <a:latin typeface="Cambria" pitchFamily="18" charset="0"/>
                <a:cs typeface="Times New Roman" pitchFamily="18" charset="0"/>
              </a:rPr>
              <a:t>6007</a:t>
            </a:r>
          </a:p>
          <a:p>
            <a:pPr>
              <a:spcBef>
                <a:spcPct val="0"/>
              </a:spcBef>
              <a:buFontTx/>
              <a:buNone/>
            </a:pPr>
            <a:r>
              <a:rPr lang="ro-RO" altLang="en-US" sz="1600">
                <a:latin typeface="Cambria" pitchFamily="18" charset="0"/>
                <a:cs typeface="Times New Roman" pitchFamily="18" charset="0"/>
              </a:rPr>
              <a:t>6008</a:t>
            </a:r>
          </a:p>
          <a:p>
            <a:pPr>
              <a:spcBef>
                <a:spcPct val="0"/>
              </a:spcBef>
              <a:buFontTx/>
              <a:buNone/>
            </a:pPr>
            <a:r>
              <a:rPr lang="ro-RO" altLang="en-US" sz="1600">
                <a:latin typeface="Cambria" pitchFamily="18" charset="0"/>
                <a:cs typeface="Times New Roman" pitchFamily="18" charset="0"/>
              </a:rPr>
              <a:t>6009</a:t>
            </a:r>
          </a:p>
          <a:p>
            <a:pPr>
              <a:spcBef>
                <a:spcPct val="0"/>
              </a:spcBef>
              <a:buFontTx/>
              <a:buNone/>
            </a:pPr>
            <a:r>
              <a:rPr lang="ro-RO" altLang="en-US" sz="1600">
                <a:latin typeface="Cambria" pitchFamily="18" charset="0"/>
                <a:cs typeface="Times New Roman" pitchFamily="18" charset="0"/>
              </a:rPr>
              <a:t>6010</a:t>
            </a:r>
          </a:p>
          <a:p>
            <a:pPr>
              <a:spcBef>
                <a:spcPct val="0"/>
              </a:spcBef>
              <a:buFontTx/>
              <a:buNone/>
            </a:pPr>
            <a:r>
              <a:rPr lang="ro-RO" altLang="en-US" sz="1600">
                <a:latin typeface="Cambria" pitchFamily="18" charset="0"/>
                <a:cs typeface="Times New Roman" pitchFamily="18" charset="0"/>
              </a:rPr>
              <a:t>6011</a:t>
            </a:r>
          </a:p>
          <a:p>
            <a:pPr>
              <a:spcBef>
                <a:spcPct val="0"/>
              </a:spcBef>
              <a:buFontTx/>
              <a:buNone/>
            </a:pPr>
            <a:r>
              <a:rPr lang="ro-RO" altLang="en-US" sz="1600">
                <a:latin typeface="Cambria" pitchFamily="18" charset="0"/>
                <a:cs typeface="Times New Roman" pitchFamily="18" charset="0"/>
              </a:rPr>
              <a:t>6012</a:t>
            </a:r>
          </a:p>
          <a:p>
            <a:pPr>
              <a:spcBef>
                <a:spcPct val="0"/>
              </a:spcBef>
              <a:buFontTx/>
              <a:buNone/>
            </a:pPr>
            <a:r>
              <a:rPr lang="ro-RO" altLang="en-US" sz="1600">
                <a:latin typeface="Cambria" pitchFamily="18" charset="0"/>
                <a:cs typeface="Times New Roman" pitchFamily="18" charset="0"/>
              </a:rPr>
              <a:t>6013</a:t>
            </a:r>
          </a:p>
          <a:p>
            <a:pPr>
              <a:spcBef>
                <a:spcPct val="0"/>
              </a:spcBef>
              <a:buFontTx/>
              <a:buNone/>
            </a:pPr>
            <a:r>
              <a:rPr lang="ro-RO" altLang="en-US" sz="1600">
                <a:latin typeface="Cambria" pitchFamily="18" charset="0"/>
                <a:cs typeface="Times New Roman" pitchFamily="18" charset="0"/>
              </a:rPr>
              <a:t>6014</a:t>
            </a:r>
          </a:p>
          <a:p>
            <a:pPr>
              <a:spcBef>
                <a:spcPct val="0"/>
              </a:spcBef>
              <a:buFontTx/>
              <a:buNone/>
            </a:pPr>
            <a:r>
              <a:rPr lang="ro-RO" altLang="en-US" sz="1600">
                <a:latin typeface="Cambria" pitchFamily="18" charset="0"/>
                <a:cs typeface="Times New Roman" pitchFamily="18" charset="0"/>
              </a:rPr>
              <a:t>6015</a:t>
            </a:r>
          </a:p>
          <a:p>
            <a:pPr>
              <a:spcBef>
                <a:spcPct val="0"/>
              </a:spcBef>
              <a:buFontTx/>
              <a:buNone/>
            </a:pPr>
            <a:endParaRPr lang="en-US" altLang="en-US" sz="1600">
              <a:latin typeface="Cambria" pitchFamily="18" charset="0"/>
              <a:cs typeface="Times New Roman" pitchFamily="18" charset="0"/>
            </a:endParaRPr>
          </a:p>
        </p:txBody>
      </p:sp>
      <p:sp>
        <p:nvSpPr>
          <p:cNvPr id="9222" name="Text Box 5"/>
          <p:cNvSpPr txBox="1">
            <a:spLocks noChangeArrowheads="1"/>
          </p:cNvSpPr>
          <p:nvPr/>
        </p:nvSpPr>
        <p:spPr bwMode="auto">
          <a:xfrm>
            <a:off x="4134976" y="5830782"/>
            <a:ext cx="48737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2000" b="1" dirty="0">
                <a:latin typeface="Cambria" pitchFamily="18" charset="0"/>
                <a:cs typeface="Times New Roman" pitchFamily="18" charset="0"/>
              </a:rPr>
              <a:t>Figura 2</a:t>
            </a:r>
            <a:r>
              <a:rPr lang="en-US" altLang="en-US" sz="2000" b="1" dirty="0">
                <a:latin typeface="Cambria" pitchFamily="18" charset="0"/>
                <a:cs typeface="Times New Roman" pitchFamily="18" charset="0"/>
              </a:rPr>
              <a:t>.</a:t>
            </a:r>
            <a:r>
              <a:rPr lang="ro-RO" altLang="en-US" sz="2000" b="1" dirty="0">
                <a:latin typeface="Cambria" pitchFamily="18" charset="0"/>
                <a:cs typeface="Times New Roman" pitchFamily="18" charset="0"/>
              </a:rPr>
              <a:t> Urmele proceselor din figura 1</a:t>
            </a:r>
            <a:endParaRPr lang="en-US" altLang="en-US" sz="2000" b="1" dirty="0">
              <a:latin typeface="Cambria" pitchFamily="18" charset="0"/>
              <a:cs typeface="Times New Roman" pitchFamily="18" charset="0"/>
            </a:endParaRPr>
          </a:p>
        </p:txBody>
      </p:sp>
      <p:sp>
        <p:nvSpPr>
          <p:cNvPr id="9223" name="Text Box 6"/>
          <p:cNvSpPr txBox="1">
            <a:spLocks noChangeArrowheads="1"/>
          </p:cNvSpPr>
          <p:nvPr/>
        </p:nvSpPr>
        <p:spPr bwMode="auto">
          <a:xfrm>
            <a:off x="5980113" y="1295400"/>
            <a:ext cx="787400"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10000</a:t>
            </a:r>
          </a:p>
          <a:p>
            <a:pPr>
              <a:spcBef>
                <a:spcPct val="0"/>
              </a:spcBef>
              <a:buFontTx/>
              <a:buNone/>
            </a:pPr>
            <a:r>
              <a:rPr lang="ro-RO" altLang="en-US" sz="1600">
                <a:latin typeface="Cambria" pitchFamily="18" charset="0"/>
                <a:cs typeface="Times New Roman" pitchFamily="18" charset="0"/>
              </a:rPr>
              <a:t>10001</a:t>
            </a:r>
          </a:p>
          <a:p>
            <a:pPr>
              <a:spcBef>
                <a:spcPct val="0"/>
              </a:spcBef>
              <a:buFontTx/>
              <a:buNone/>
            </a:pPr>
            <a:r>
              <a:rPr lang="ro-RO" altLang="en-US" sz="1600">
                <a:latin typeface="Cambria" pitchFamily="18" charset="0"/>
                <a:cs typeface="Times New Roman" pitchFamily="18" charset="0"/>
              </a:rPr>
              <a:t>10002</a:t>
            </a:r>
          </a:p>
          <a:p>
            <a:pPr>
              <a:spcBef>
                <a:spcPct val="0"/>
              </a:spcBef>
              <a:buFontTx/>
              <a:buNone/>
            </a:pPr>
            <a:r>
              <a:rPr lang="ro-RO" altLang="en-US" sz="1600">
                <a:latin typeface="Cambria" pitchFamily="18" charset="0"/>
                <a:cs typeface="Times New Roman" pitchFamily="18" charset="0"/>
              </a:rPr>
              <a:t>10003</a:t>
            </a:r>
          </a:p>
          <a:p>
            <a:pPr>
              <a:spcBef>
                <a:spcPct val="0"/>
              </a:spcBef>
              <a:buFontTx/>
              <a:buNone/>
            </a:pPr>
            <a:r>
              <a:rPr lang="ro-RO" altLang="en-US" sz="1600">
                <a:latin typeface="Cambria" pitchFamily="18" charset="0"/>
                <a:cs typeface="Times New Roman" pitchFamily="18" charset="0"/>
              </a:rPr>
              <a:t>10004</a:t>
            </a:r>
          </a:p>
          <a:p>
            <a:pPr>
              <a:spcBef>
                <a:spcPct val="0"/>
              </a:spcBef>
              <a:buFontTx/>
              <a:buNone/>
            </a:pPr>
            <a:r>
              <a:rPr lang="ro-RO" altLang="en-US" sz="1600">
                <a:latin typeface="Cambria" pitchFamily="18" charset="0"/>
                <a:cs typeface="Times New Roman" pitchFamily="18" charset="0"/>
              </a:rPr>
              <a:t>10005</a:t>
            </a:r>
            <a:endParaRPr lang="en-US" altLang="en-US" sz="1600">
              <a:latin typeface="Cambria" pitchFamily="18" charset="0"/>
              <a:cs typeface="Times New Roman" pitchFamily="18" charset="0"/>
            </a:endParaRPr>
          </a:p>
        </p:txBody>
      </p:sp>
      <p:sp>
        <p:nvSpPr>
          <p:cNvPr id="9224" name="Text Box 7"/>
          <p:cNvSpPr txBox="1">
            <a:spLocks noChangeArrowheads="1"/>
          </p:cNvSpPr>
          <p:nvPr/>
        </p:nvSpPr>
        <p:spPr bwMode="auto">
          <a:xfrm>
            <a:off x="7732713" y="1295400"/>
            <a:ext cx="787400" cy="400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16000</a:t>
            </a:r>
          </a:p>
          <a:p>
            <a:pPr>
              <a:spcBef>
                <a:spcPct val="0"/>
              </a:spcBef>
              <a:buFontTx/>
              <a:buNone/>
            </a:pPr>
            <a:r>
              <a:rPr lang="ro-RO" altLang="en-US" sz="1600">
                <a:latin typeface="Cambria" pitchFamily="18" charset="0"/>
                <a:cs typeface="Times New Roman" pitchFamily="18" charset="0"/>
              </a:rPr>
              <a:t>16001</a:t>
            </a:r>
          </a:p>
          <a:p>
            <a:pPr>
              <a:spcBef>
                <a:spcPct val="0"/>
              </a:spcBef>
              <a:buFontTx/>
              <a:buNone/>
            </a:pPr>
            <a:r>
              <a:rPr lang="ro-RO" altLang="en-US" sz="1600">
                <a:latin typeface="Cambria" pitchFamily="18" charset="0"/>
                <a:cs typeface="Times New Roman" pitchFamily="18" charset="0"/>
              </a:rPr>
              <a:t>16002</a:t>
            </a:r>
          </a:p>
          <a:p>
            <a:pPr>
              <a:spcBef>
                <a:spcPct val="0"/>
              </a:spcBef>
              <a:buFontTx/>
              <a:buNone/>
            </a:pPr>
            <a:r>
              <a:rPr lang="ro-RO" altLang="en-US" sz="1600">
                <a:latin typeface="Cambria" pitchFamily="18" charset="0"/>
                <a:cs typeface="Times New Roman" pitchFamily="18" charset="0"/>
              </a:rPr>
              <a:t>16003</a:t>
            </a:r>
          </a:p>
          <a:p>
            <a:pPr>
              <a:spcBef>
                <a:spcPct val="0"/>
              </a:spcBef>
              <a:buFontTx/>
              <a:buNone/>
            </a:pPr>
            <a:r>
              <a:rPr lang="ro-RO" altLang="en-US" sz="1600">
                <a:latin typeface="Cambria" pitchFamily="18" charset="0"/>
                <a:cs typeface="Times New Roman" pitchFamily="18" charset="0"/>
              </a:rPr>
              <a:t>16004</a:t>
            </a:r>
          </a:p>
          <a:p>
            <a:pPr>
              <a:spcBef>
                <a:spcPct val="0"/>
              </a:spcBef>
              <a:buFontTx/>
              <a:buNone/>
            </a:pPr>
            <a:r>
              <a:rPr lang="ro-RO" altLang="en-US" sz="1600">
                <a:latin typeface="Cambria" pitchFamily="18" charset="0"/>
                <a:cs typeface="Times New Roman" pitchFamily="18" charset="0"/>
              </a:rPr>
              <a:t>16005</a:t>
            </a:r>
          </a:p>
          <a:p>
            <a:pPr>
              <a:spcBef>
                <a:spcPct val="0"/>
              </a:spcBef>
              <a:buFontTx/>
              <a:buNone/>
            </a:pPr>
            <a:r>
              <a:rPr lang="ro-RO" altLang="en-US" sz="1600">
                <a:latin typeface="Cambria" pitchFamily="18" charset="0"/>
                <a:cs typeface="Times New Roman" pitchFamily="18" charset="0"/>
              </a:rPr>
              <a:t>16006</a:t>
            </a:r>
          </a:p>
          <a:p>
            <a:pPr>
              <a:spcBef>
                <a:spcPct val="0"/>
              </a:spcBef>
              <a:buFontTx/>
              <a:buNone/>
            </a:pPr>
            <a:r>
              <a:rPr lang="ro-RO" altLang="en-US" sz="1600">
                <a:latin typeface="Cambria" pitchFamily="18" charset="0"/>
                <a:cs typeface="Times New Roman" pitchFamily="18" charset="0"/>
              </a:rPr>
              <a:t>16007</a:t>
            </a:r>
          </a:p>
          <a:p>
            <a:pPr>
              <a:spcBef>
                <a:spcPct val="0"/>
              </a:spcBef>
              <a:buFontTx/>
              <a:buNone/>
            </a:pPr>
            <a:r>
              <a:rPr lang="ro-RO" altLang="en-US" sz="1600">
                <a:latin typeface="Cambria" pitchFamily="18" charset="0"/>
                <a:cs typeface="Times New Roman" pitchFamily="18" charset="0"/>
              </a:rPr>
              <a:t>16008</a:t>
            </a:r>
          </a:p>
          <a:p>
            <a:pPr>
              <a:spcBef>
                <a:spcPct val="0"/>
              </a:spcBef>
              <a:buFontTx/>
              <a:buNone/>
            </a:pPr>
            <a:r>
              <a:rPr lang="ro-RO" altLang="en-US" sz="1600">
                <a:latin typeface="Cambria" pitchFamily="18" charset="0"/>
                <a:cs typeface="Times New Roman" pitchFamily="18" charset="0"/>
              </a:rPr>
              <a:t>16009</a:t>
            </a:r>
          </a:p>
          <a:p>
            <a:pPr>
              <a:spcBef>
                <a:spcPct val="0"/>
              </a:spcBef>
              <a:buFontTx/>
              <a:buNone/>
            </a:pPr>
            <a:r>
              <a:rPr lang="ro-RO" altLang="en-US" sz="1600">
                <a:latin typeface="Cambria" pitchFamily="18" charset="0"/>
                <a:cs typeface="Times New Roman" pitchFamily="18" charset="0"/>
              </a:rPr>
              <a:t>16010</a:t>
            </a:r>
          </a:p>
          <a:p>
            <a:pPr>
              <a:spcBef>
                <a:spcPct val="0"/>
              </a:spcBef>
              <a:buFontTx/>
              <a:buNone/>
            </a:pPr>
            <a:r>
              <a:rPr lang="ro-RO" altLang="en-US" sz="1600">
                <a:latin typeface="Cambria" pitchFamily="18" charset="0"/>
                <a:cs typeface="Times New Roman" pitchFamily="18" charset="0"/>
              </a:rPr>
              <a:t>16011</a:t>
            </a:r>
          </a:p>
          <a:p>
            <a:pPr>
              <a:spcBef>
                <a:spcPct val="0"/>
              </a:spcBef>
              <a:buFontTx/>
              <a:buNone/>
            </a:pPr>
            <a:r>
              <a:rPr lang="ro-RO" altLang="en-US" sz="1600">
                <a:latin typeface="Cambria" pitchFamily="18" charset="0"/>
                <a:cs typeface="Times New Roman" pitchFamily="18" charset="0"/>
              </a:rPr>
              <a:t>16012</a:t>
            </a:r>
          </a:p>
          <a:p>
            <a:pPr>
              <a:spcBef>
                <a:spcPct val="0"/>
              </a:spcBef>
              <a:buFontTx/>
              <a:buNone/>
            </a:pPr>
            <a:r>
              <a:rPr lang="ro-RO" altLang="en-US" sz="1600">
                <a:latin typeface="Cambria" pitchFamily="18" charset="0"/>
                <a:cs typeface="Times New Roman" pitchFamily="18" charset="0"/>
              </a:rPr>
              <a:t>16013</a:t>
            </a:r>
          </a:p>
          <a:p>
            <a:pPr>
              <a:spcBef>
                <a:spcPct val="0"/>
              </a:spcBef>
              <a:buFontTx/>
              <a:buNone/>
            </a:pPr>
            <a:r>
              <a:rPr lang="ro-RO" altLang="en-US" sz="1600">
                <a:latin typeface="Cambria" pitchFamily="18" charset="0"/>
                <a:cs typeface="Times New Roman" pitchFamily="18" charset="0"/>
              </a:rPr>
              <a:t>16014</a:t>
            </a:r>
          </a:p>
          <a:p>
            <a:pPr>
              <a:spcBef>
                <a:spcPct val="0"/>
              </a:spcBef>
              <a:buFontTx/>
              <a:buNone/>
            </a:pPr>
            <a:r>
              <a:rPr lang="ro-RO" altLang="en-US" sz="1600">
                <a:latin typeface="Cambria" pitchFamily="18" charset="0"/>
                <a:cs typeface="Times New Roman" pitchFamily="18" charset="0"/>
              </a:rPr>
              <a:t>16015</a:t>
            </a:r>
            <a:endParaRPr lang="en-US" altLang="en-US" sz="1600">
              <a:latin typeface="Cambria" pitchFamily="18" charset="0"/>
              <a:cs typeface="Times New Roman" pitchFamily="18" charset="0"/>
            </a:endParaRPr>
          </a:p>
        </p:txBody>
      </p:sp>
      <p:sp>
        <p:nvSpPr>
          <p:cNvPr id="9225" name="Text Box 8"/>
          <p:cNvSpPr txBox="1">
            <a:spLocks noChangeArrowheads="1"/>
          </p:cNvSpPr>
          <p:nvPr/>
        </p:nvSpPr>
        <p:spPr bwMode="auto">
          <a:xfrm>
            <a:off x="3871913" y="5227638"/>
            <a:ext cx="205422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1) Urma procesului A</a:t>
            </a:r>
            <a:endParaRPr lang="en-US" altLang="en-US" sz="1600">
              <a:latin typeface="Cambria" pitchFamily="18" charset="0"/>
              <a:cs typeface="Times New Roman" pitchFamily="18" charset="0"/>
            </a:endParaRPr>
          </a:p>
        </p:txBody>
      </p:sp>
      <p:sp>
        <p:nvSpPr>
          <p:cNvPr id="9226" name="Text Box 9"/>
          <p:cNvSpPr txBox="1">
            <a:spLocks noChangeArrowheads="1"/>
          </p:cNvSpPr>
          <p:nvPr/>
        </p:nvSpPr>
        <p:spPr bwMode="auto">
          <a:xfrm>
            <a:off x="5360988" y="2973388"/>
            <a:ext cx="2051050"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2) Urma procesului B</a:t>
            </a:r>
            <a:endParaRPr lang="en-US" altLang="en-US" sz="1600">
              <a:latin typeface="Cambria" pitchFamily="18" charset="0"/>
              <a:cs typeface="Times New Roman" pitchFamily="18" charset="0"/>
            </a:endParaRPr>
          </a:p>
        </p:txBody>
      </p:sp>
      <p:sp>
        <p:nvSpPr>
          <p:cNvPr id="9227" name="Text Box 10"/>
          <p:cNvSpPr txBox="1">
            <a:spLocks noChangeArrowheads="1"/>
          </p:cNvSpPr>
          <p:nvPr/>
        </p:nvSpPr>
        <p:spPr bwMode="auto">
          <a:xfrm>
            <a:off x="7037388" y="5227638"/>
            <a:ext cx="204152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ro-RO" altLang="en-US" sz="1600">
                <a:latin typeface="Cambria" pitchFamily="18" charset="0"/>
                <a:cs typeface="Times New Roman" pitchFamily="18" charset="0"/>
              </a:rPr>
              <a:t>3) Urma procesului C</a:t>
            </a:r>
            <a:endParaRPr lang="en-US" altLang="en-US" sz="1600">
              <a:latin typeface="Cambria"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685800" y="76200"/>
            <a:ext cx="7772400" cy="1143000"/>
          </a:xfrm>
        </p:spPr>
        <p:txBody>
          <a:bodyPr>
            <a:normAutofit/>
          </a:bodyPr>
          <a:lstStyle/>
          <a:p>
            <a:pPr algn="ctr"/>
            <a:r>
              <a:rPr lang="en-US" altLang="en-US" sz="2800" dirty="0">
                <a:latin typeface="Cambria" pitchFamily="18" charset="0"/>
                <a:cs typeface="Times New Roman" pitchFamily="18" charset="0"/>
              </a:rPr>
              <a:t>“</a:t>
            </a:r>
            <a:r>
              <a:rPr lang="en-US" altLang="en-US" sz="2800" dirty="0" err="1">
                <a:latin typeface="Cambria" pitchFamily="18" charset="0"/>
                <a:cs typeface="Times New Roman" pitchFamily="18" charset="0"/>
              </a:rPr>
              <a:t>Urma</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unui proces</a:t>
            </a:r>
            <a:r>
              <a:rPr lang="en-US" altLang="en-US" sz="2800" dirty="0">
                <a:latin typeface="Cambria" pitchFamily="18" charset="0"/>
                <a:cs typeface="Times New Roman" pitchFamily="18" charset="0"/>
              </a:rPr>
              <a:t> </a:t>
            </a:r>
            <a:r>
              <a:rPr lang="ro-RO" altLang="en-US" sz="2800" dirty="0">
                <a:latin typeface="Cambria" pitchFamily="18" charset="0"/>
                <a:cs typeface="Times New Roman" pitchFamily="18" charset="0"/>
              </a:rPr>
              <a:t>(cont.)</a:t>
            </a:r>
            <a:endParaRPr lang="en-US" altLang="en-US" sz="2800" dirty="0">
              <a:latin typeface="Cambria" pitchFamily="18" charset="0"/>
              <a:cs typeface="Times New Roman" pitchFamily="18" charset="0"/>
            </a:endParaRPr>
          </a:p>
        </p:txBody>
      </p:sp>
      <p:sp>
        <p:nvSpPr>
          <p:cNvPr id="10244" name="Rectangle 3"/>
          <p:cNvSpPr>
            <a:spLocks noGrp="1" noChangeArrowheads="1"/>
          </p:cNvSpPr>
          <p:nvPr>
            <p:ph idx="1"/>
          </p:nvPr>
        </p:nvSpPr>
        <p:spPr>
          <a:xfrm>
            <a:off x="609600" y="1600200"/>
            <a:ext cx="7772400" cy="4114800"/>
          </a:xfrm>
        </p:spPr>
        <p:txBody>
          <a:bodyPr>
            <a:noAutofit/>
          </a:bodyPr>
          <a:lstStyle/>
          <a:p>
            <a:pPr>
              <a:lnSpc>
                <a:spcPct val="80000"/>
              </a:lnSpc>
            </a:pPr>
            <a:r>
              <a:rPr lang="ro-RO" altLang="en-US" sz="2400" dirty="0">
                <a:latin typeface="Cambria" pitchFamily="18" charset="0"/>
                <a:cs typeface="Times New Roman" pitchFamily="18" charset="0"/>
              </a:rPr>
              <a:t>Să considerăm în cele ce urmează aces</a:t>
            </a:r>
            <a:r>
              <a:rPr lang="en-US" altLang="en-US" sz="2400" dirty="0">
                <a:latin typeface="Cambria" pitchFamily="18" charset="0"/>
                <a:cs typeface="Times New Roman" pitchFamily="18" charset="0"/>
              </a:rPr>
              <a:t>t</a:t>
            </a:r>
            <a:r>
              <a:rPr lang="ro-RO" altLang="en-US" sz="2400" dirty="0">
                <a:latin typeface="Cambria" pitchFamily="18" charset="0"/>
                <a:cs typeface="Times New Roman" pitchFamily="18" charset="0"/>
              </a:rPr>
              <a:t>e urme din punct de vedere al procesorului. Figura 3 ne prezintă </a:t>
            </a:r>
            <a:r>
              <a:rPr lang="ro-RO" altLang="en-US" sz="2400" b="1" i="1" dirty="0">
                <a:latin typeface="Cambria" pitchFamily="18" charset="0"/>
                <a:cs typeface="Times New Roman" pitchFamily="18" charset="0"/>
              </a:rPr>
              <a:t>urmele intercalate</a:t>
            </a:r>
            <a:r>
              <a:rPr lang="ro-RO" altLang="en-US" sz="2400" b="1" dirty="0">
                <a:latin typeface="Cambria" pitchFamily="18" charset="0"/>
                <a:cs typeface="Times New Roman" pitchFamily="18" charset="0"/>
              </a:rPr>
              <a:t> </a:t>
            </a:r>
            <a:r>
              <a:rPr lang="ro-RO" altLang="en-US" sz="2400" dirty="0">
                <a:latin typeface="Cambria" pitchFamily="18" charset="0"/>
                <a:cs typeface="Times New Roman" pitchFamily="18" charset="0"/>
              </a:rPr>
              <a:t>ce rezultă din execuţia primelor 70 de cicluri de instrucţiuni. Presupunem că SO permite ca un proces să îşi continue execuţia maxim 8 cicluri instrucţiune, după care procesul este întrerupt (acest lucru previne monopolizarea procesorului de către un anumit proces). </a:t>
            </a:r>
            <a:endParaRPr lang="en-US" altLang="en-US" sz="2400" dirty="0">
              <a:latin typeface="Cambria" pitchFamily="18" charset="0"/>
              <a:cs typeface="Times New Roman" pitchFamily="18" charset="0"/>
            </a:endParaRPr>
          </a:p>
          <a:p>
            <a:pPr>
              <a:lnSpc>
                <a:spcPct val="80000"/>
              </a:lnSpc>
            </a:pPr>
            <a:endParaRPr lang="ro-RO" altLang="en-US" sz="2400" dirty="0">
              <a:latin typeface="Cambria" pitchFamily="18" charset="0"/>
              <a:cs typeface="Times New Roman" pitchFamily="18" charset="0"/>
            </a:endParaRPr>
          </a:p>
          <a:p>
            <a:pPr>
              <a:lnSpc>
                <a:spcPct val="80000"/>
              </a:lnSpc>
            </a:pPr>
            <a:r>
              <a:rPr lang="ro-RO" altLang="en-US" sz="2400" dirty="0">
                <a:latin typeface="Cambria" pitchFamily="18" charset="0"/>
                <a:cs typeface="Times New Roman" pitchFamily="18" charset="0"/>
              </a:rPr>
              <a:t>După cum apare în figura 3, sunt executate primele 8 instrucţiuni ale procesului A, urmate de un “time-out” şi</a:t>
            </a:r>
            <a:r>
              <a:rPr lang="en-US" altLang="en-US" sz="2400" dirty="0">
                <a:latin typeface="Cambria" pitchFamily="18" charset="0"/>
                <a:cs typeface="Times New Roman" pitchFamily="18" charset="0"/>
              </a:rPr>
              <a:t> de</a:t>
            </a:r>
            <a:r>
              <a:rPr lang="ro-RO" altLang="en-US" sz="2400" dirty="0">
                <a:latin typeface="Cambria" pitchFamily="18" charset="0"/>
                <a:cs typeface="Times New Roman" pitchFamily="18" charset="0"/>
              </a:rPr>
              <a:t> execuţia unei porţiuni de cod ale dispecerului, care execută 8 instrucţiuni înainte de a oferi controlul procesului B. După ce sunt executate primele 6 instrucţiuni ale procesului B, acesta cere o operaţie de I/O al cărei rezultat trebuie aşteptat. </a:t>
            </a:r>
          </a:p>
        </p:txBody>
      </p:sp>
      <p:sp>
        <p:nvSpPr>
          <p:cNvPr id="10242" name="Slide Number Placeholder 3"/>
          <p:cNvSpPr>
            <a:spLocks noGrp="1"/>
          </p:cNvSpPr>
          <p:nvPr>
            <p:ph type="sldNum" sz="quarter" idx="12"/>
          </p:nvPr>
        </p:nvSpPr>
        <p:spPr>
          <a:xfrm>
            <a:off x="7239000" y="6248400"/>
            <a:ext cx="1905000" cy="457200"/>
          </a:xfrm>
          <a:prstGeom prst="rect">
            <a:avLst/>
          </a:prstGeom>
          <a:noFill/>
        </p:spPr>
        <p:txBody>
          <a:bodyPr/>
          <a:lstStyle>
            <a:lvl1pPr>
              <a:spcBef>
                <a:spcPct val="20000"/>
              </a:spcBef>
              <a:buFont typeface="Arial Unicode MS" pitchFamily="34" charset="-128"/>
              <a:buChar char="•"/>
              <a:defRPr sz="3200">
                <a:solidFill>
                  <a:schemeClr val="tx1"/>
                </a:solidFill>
                <a:latin typeface="Arial" charset="0"/>
              </a:defRPr>
            </a:lvl1pPr>
            <a:lvl2pPr marL="742950" indent="-285750">
              <a:spcBef>
                <a:spcPct val="20000"/>
              </a:spcBef>
              <a:buFont typeface="Arial Unicode MS" pitchFamily="34" charset="-128"/>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DB7301D2-FCF0-4838-98D9-9F9C486B7A9C}" type="slidenum">
              <a:rPr lang="en-US" altLang="en-US" sz="1600" smtClean="0">
                <a:latin typeface="Cambria" pitchFamily="18" charset="0"/>
              </a:rPr>
              <a:pPr>
                <a:spcBef>
                  <a:spcPct val="0"/>
                </a:spcBef>
                <a:buFontTx/>
                <a:buNone/>
              </a:pPr>
              <a:t>9</a:t>
            </a:fld>
            <a:endParaRPr lang="en-US" altLang="en-US" sz="160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2970</TotalTime>
  <Words>4593</Words>
  <Application>Microsoft Office PowerPoint</Application>
  <PresentationFormat>On-screen Show (4:3)</PresentationFormat>
  <Paragraphs>529</Paragraphs>
  <Slides>43</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43</vt:i4>
      </vt:variant>
    </vt:vector>
  </HeadingPairs>
  <TitlesOfParts>
    <vt:vector size="54" baseType="lpstr">
      <vt:lpstr>Arial</vt:lpstr>
      <vt:lpstr>Arial Unicode MS</vt:lpstr>
      <vt:lpstr>Cambria</vt:lpstr>
      <vt:lpstr>Courier New</vt:lpstr>
      <vt:lpstr>Franklin Gothic Book</vt:lpstr>
      <vt:lpstr>Franklin Gothic Medium</vt:lpstr>
      <vt:lpstr>Symbol</vt:lpstr>
      <vt:lpstr>Times New Roman</vt:lpstr>
      <vt:lpstr>Wingdings</vt:lpstr>
      <vt:lpstr>Wingdings 2</vt:lpstr>
      <vt:lpstr>Trek</vt:lpstr>
      <vt:lpstr>PowerPoint Presentation</vt:lpstr>
      <vt:lpstr>PowerPoint Presentation</vt:lpstr>
      <vt:lpstr>PROCESE</vt:lpstr>
      <vt:lpstr>Introducere</vt:lpstr>
      <vt:lpstr>Introducere</vt:lpstr>
      <vt:lpstr>“Urma” unui proces</vt:lpstr>
      <vt:lpstr>“Urma” unui proces (cont.)</vt:lpstr>
      <vt:lpstr>“Urma” unui proces (cont.)</vt:lpstr>
      <vt:lpstr>“Urma” unui proces (cont.)</vt:lpstr>
      <vt:lpstr>“Urma” unui proces (cont.)</vt:lpstr>
      <vt:lpstr>“Urma” unui proces (cont.)</vt:lpstr>
      <vt:lpstr>“Urma” unui proces (cont.)</vt:lpstr>
      <vt:lpstr>Planificarea proceselor</vt:lpstr>
      <vt:lpstr>Modelul de proces cu două stări</vt:lpstr>
      <vt:lpstr>Modelul de proces cu două stări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Procese Linux</vt:lpstr>
      <vt:lpstr>DouĂ mari tipuri de procese Linux </vt:lpstr>
      <vt:lpstr>Procese speciale Linux</vt:lpstr>
      <vt:lpstr>Linux – Stările proceselor</vt:lpstr>
      <vt:lpstr>Linux – Stările proceselor (cont.)</vt:lpstr>
      <vt:lpstr>Linux – Procese background</vt:lpstr>
      <vt:lpstr>Linux – Comenzi practice: ps și top</vt:lpstr>
      <vt:lpstr>Linux – Semnale și comanda kill</vt:lpstr>
      <vt:lpstr>Linux – Prioritatea proceselor: nice și renice</vt:lpstr>
      <vt:lpstr>Procese Zombie și Procese Orfane</vt:lpstr>
      <vt:lpstr>Linux – Foreground, Background și job control</vt:lpstr>
      <vt:lpstr>Linux Modern – systemd și gestionarea daemon-urilor</vt:lpstr>
      <vt:lpstr>Windows – Gestionarea proceselor: PowerShell</vt:lpstr>
      <vt:lpstr>Windows – Servicii (LINUX daemonS)</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Procese</dc:title>
  <dc:creator>rz</dc:creator>
  <cp:lastModifiedBy>Administrator</cp:lastModifiedBy>
  <cp:revision>289</cp:revision>
  <dcterms:created xsi:type="dcterms:W3CDTF">2000-11-22T19:36:59Z</dcterms:created>
  <dcterms:modified xsi:type="dcterms:W3CDTF">2026-03-25T12:32:36Z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C:\TEMP</vt:lpwstr>
  </property>
</Properties>
</file>