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0" r:id="rId2"/>
  </p:sldMasterIdLst>
  <p:notesMasterIdLst>
    <p:notesMasterId r:id="rId35"/>
  </p:notesMasterIdLst>
  <p:handoutMasterIdLst>
    <p:handoutMasterId r:id="rId36"/>
  </p:handoutMasterIdLst>
  <p:sldIdLst>
    <p:sldId id="292" r:id="rId3"/>
    <p:sldId id="301" r:id="rId4"/>
    <p:sldId id="293" r:id="rId5"/>
    <p:sldId id="294" r:id="rId6"/>
    <p:sldId id="295" r:id="rId7"/>
    <p:sldId id="296" r:id="rId8"/>
    <p:sldId id="297" r:id="rId9"/>
    <p:sldId id="302" r:id="rId10"/>
    <p:sldId id="307" r:id="rId11"/>
    <p:sldId id="280" r:id="rId12"/>
    <p:sldId id="274" r:id="rId13"/>
    <p:sldId id="256" r:id="rId14"/>
    <p:sldId id="270" r:id="rId15"/>
    <p:sldId id="263" r:id="rId16"/>
    <p:sldId id="257" r:id="rId17"/>
    <p:sldId id="264" r:id="rId18"/>
    <p:sldId id="258" r:id="rId19"/>
    <p:sldId id="259" r:id="rId20"/>
    <p:sldId id="308" r:id="rId21"/>
    <p:sldId id="265" r:id="rId22"/>
    <p:sldId id="272" r:id="rId23"/>
    <p:sldId id="275" r:id="rId24"/>
    <p:sldId id="260" r:id="rId25"/>
    <p:sldId id="276" r:id="rId26"/>
    <p:sldId id="262" r:id="rId27"/>
    <p:sldId id="277" r:id="rId28"/>
    <p:sldId id="278" r:id="rId29"/>
    <p:sldId id="279" r:id="rId30"/>
    <p:sldId id="273" r:id="rId31"/>
    <p:sldId id="261" r:id="rId32"/>
    <p:sldId id="271" r:id="rId33"/>
    <p:sldId id="300" r:id="rId3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 Unicode MS" pitchFamily="34" charset="-128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0000"/>
    <a:srgbClr val="CC00CC"/>
    <a:srgbClr val="CC66FF"/>
    <a:srgbClr val="FF66CC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75" autoAdjust="0"/>
    <p:restoredTop sz="75216" autoAdjust="0"/>
  </p:normalViewPr>
  <p:slideViewPr>
    <p:cSldViewPr>
      <p:cViewPr varScale="1">
        <p:scale>
          <a:sx n="55" d="100"/>
          <a:sy n="55" d="100"/>
        </p:scale>
        <p:origin x="178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notesViewPr>
    <p:cSldViewPr>
      <p:cViewPr varScale="1">
        <p:scale>
          <a:sx n="57" d="100"/>
          <a:sy n="57" d="100"/>
        </p:scale>
        <p:origin x="-172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fld id="{15717C27-1030-47DC-ACDB-E0920D982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48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0243283-752E-4F5F-B111-A85B21FDA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48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43283-752E-4F5F-B111-A85B21FDAC8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60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 defTabSz="931863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 defTabSz="931863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 defTabSz="931863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 defTabSz="931863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fld id="{BB59D90F-AE90-4139-B5C6-9D2C23FA6762}" type="slidenum">
              <a:rPr lang="en-US" altLang="en-US" sz="1200">
                <a:latin typeface="Times New Roman" pitchFamily="18" charset="0"/>
              </a:rPr>
              <a:pPr/>
              <a:t>18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SMB/CIFS (Server </a:t>
            </a:r>
            <a:r>
              <a:rPr lang="ro-RO" dirty="0" err="1"/>
              <a:t>Message</a:t>
            </a:r>
            <a:r>
              <a:rPr lang="ro-RO" dirty="0"/>
              <a:t> Block / Common Internet File </a:t>
            </a:r>
            <a:r>
              <a:rPr lang="ro-RO" dirty="0" err="1"/>
              <a:t>System</a:t>
            </a:r>
            <a:r>
              <a:rPr lang="ro-RO" dirty="0"/>
              <a:t>)</a:t>
            </a:r>
          </a:p>
          <a:p>
            <a:r>
              <a:rPr lang="ro-RO" dirty="0"/>
              <a:t>este un protocol de rețea utilizat pentru partajarea fișierelor, imprimantelor și porturilor seriale între calculatoare, fiind nativ în Windows și compatibil cu Linux/</a:t>
            </a:r>
            <a:r>
              <a:rPr lang="ro-RO" dirty="0" err="1"/>
              <a:t>macOS</a:t>
            </a:r>
            <a:r>
              <a:rPr lang="ro-RO" dirty="0"/>
              <a:t> prin Samba. Acesta permite aplicațiilor să citească, să scrie și să modifice fișiere pe un server distant, bazându-se pe un model client-server. </a:t>
            </a:r>
          </a:p>
          <a:p>
            <a:r>
              <a:rPr lang="ro-RO" dirty="0"/>
              <a:t>RDP (</a:t>
            </a:r>
            <a:r>
              <a:rPr lang="ro-RO" dirty="0" err="1"/>
              <a:t>Remote</a:t>
            </a:r>
            <a:r>
              <a:rPr lang="ro-RO" dirty="0"/>
              <a:t> Desktop Protocol) – protocol de conexiune pe un calculator la distanță</a:t>
            </a:r>
          </a:p>
          <a:p>
            <a:r>
              <a:rPr lang="ro-RO" dirty="0" err="1"/>
              <a:t>WinRM</a:t>
            </a:r>
            <a:r>
              <a:rPr lang="ro-RO" dirty="0"/>
              <a:t> (Windows </a:t>
            </a:r>
            <a:r>
              <a:rPr lang="ro-RO" dirty="0" err="1"/>
              <a:t>Remote</a:t>
            </a:r>
            <a:r>
              <a:rPr lang="ro-RO" dirty="0"/>
              <a:t> Management) este implementarea Microsoft a protocolului standard WS-Management, bazat pe SOAP, care permite administratorilor IT să gestioneze, să configureze și să interoghez de la distanță sisteme Windows (servere, stații de lucru). Acesta facilitează automatizarea prin </a:t>
            </a:r>
            <a:r>
              <a:rPr lang="ro-RO" dirty="0" err="1"/>
              <a:t>PowerShell</a:t>
            </a:r>
            <a:r>
              <a:rPr lang="ro-RO" dirty="0"/>
              <a:t> </a:t>
            </a:r>
            <a:r>
              <a:rPr lang="ro-RO" dirty="0" err="1"/>
              <a:t>Remoting</a:t>
            </a:r>
            <a:r>
              <a:rPr lang="ro-RO" dirty="0"/>
              <a:t> și funcționează prin porturile HTTP 5985/HTTPS 5986, fiind eficient în traversarea firewall-urilor.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43283-752E-4F5F-B111-A85B21FDAC8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0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D5BEC-5D62-4774-A72C-E406DDF37D12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92971-ECDD-416D-B6BD-131037DAF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84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E2995-6515-4F26-A05D-6D058416188A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36152-CED8-472B-868D-200FFB7C8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2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6D4B6-4E2C-427E-9610-6589325CD505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16421-2746-47C8-A065-913932649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39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66DE5-3904-4644-94D7-DE3B3F708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7C8D2-951D-48F0-9C71-B7C625B95BAB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26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805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08675-5D55-4A19-90FB-D536FFFD8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216F9-415C-4362-9975-0B57853877E0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969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C12B2-1EE5-4ABE-B90C-B231018C4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8FC6D-1027-4082-A4DB-3719078C5138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679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B3CC6-8D4A-4F5E-B188-82D107D96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B812-998C-4549-AC5B-FB0B8049CBAC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686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E3889-84E4-4F94-A786-073823603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6F9FC-B7CC-45A5-9DDE-D2A811DD2A65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853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66C56-1572-42CF-AE74-C51D27C15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83650-878A-4A1B-B691-19FA884A13A6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34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8D168-35A5-411C-90A0-6F55D9CC8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6F78-46A5-4083-9EBE-1A91D590DD9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87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E03B-740B-4F4E-A521-37EFE27DF2AE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8F583-569D-4877-8D06-180C9F57C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80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36C49-633C-4F51-B439-E3BA60E64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78906-F8F7-4926-BA95-CAB7EB40A8C5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310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ADF65-DD74-45E1-98E0-893070792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F35EC-510E-4687-AC0A-A2597362F55C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588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26F4E-D311-4085-AAFC-D92B4A247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21FD1-0480-4FEF-897A-6CBFE86648C4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96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BB10D-538E-46A0-AF6F-758C92EF1A47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05DB6-BFED-4503-85D8-7234C3422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4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BC84B-3491-4AA7-AB4F-1A5A63DB0C22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ECB43-E02B-4487-8651-92A65756A9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8AFF2-7480-4446-8E69-ED31632E6AE1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60319-0F85-4807-9688-F568D6534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2AA84-AEB2-4406-B83F-855C0B1A21C7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A9225-855A-406C-9997-5B729D48A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9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4414-9916-4994-A3CB-12348E7424DC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76E3-543F-4F40-A7A2-4043E81C7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2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A6E57-34F2-44FB-BD79-535D9D2FFF1C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32EF0-4320-49B4-9C9D-4CD1B36A6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2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3D446-D0E8-40FD-B33E-7AF3821CC95E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10B08-0D22-467C-9089-B7BC7D714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9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fld id="{5576C5ED-21B3-46D0-A6FE-B0344862B1EC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1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smtClean="0">
                <a:latin typeface="+mn-lt"/>
              </a:defRPr>
            </a:lvl1pPr>
          </a:lstStyle>
          <a:p>
            <a:pPr>
              <a:defRPr/>
            </a:pPr>
            <a:fld id="{D145F243-241C-4AF6-A935-B3577C799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 Unicode MS" pitchFamily="34" charset="-128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9AD3F38-52E0-4D69-A628-25C4E0959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B724E91-AEAC-4F98-BF02-DB53E3A09EDD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31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609600"/>
          </a:xfrm>
        </p:spPr>
        <p:txBody>
          <a:bodyPr/>
          <a:lstStyle/>
          <a:p>
            <a:pPr algn="ctr"/>
            <a:r>
              <a:rPr lang="en-US" dirty="0" err="1"/>
              <a:t>Utilizarea</a:t>
            </a:r>
            <a:r>
              <a:rPr lang="en-US" dirty="0"/>
              <a:t> REGEX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71699"/>
            <a:ext cx="7620000" cy="1752601"/>
          </a:xfrm>
        </p:spPr>
        <p:txBody>
          <a:bodyPr/>
          <a:lstStyle/>
          <a:p>
            <a:r>
              <a:rPr lang="ro-RO" sz="2500" dirty="0"/>
              <a:t>O</a:t>
            </a:r>
            <a:r>
              <a:rPr lang="en-US" sz="2500" dirty="0"/>
              <a:t> </a:t>
            </a:r>
            <a:r>
              <a:rPr lang="ro-RO" sz="2500" i="1" dirty="0">
                <a:solidFill>
                  <a:srgbClr val="C00000"/>
                </a:solidFill>
              </a:rPr>
              <a:t>expresie regulată </a:t>
            </a:r>
            <a:r>
              <a:rPr lang="en-US" sz="2500" i="1" dirty="0">
                <a:solidFill>
                  <a:srgbClr val="C00000"/>
                </a:solidFill>
              </a:rPr>
              <a:t>(REGEX) </a:t>
            </a:r>
            <a:r>
              <a:rPr lang="ro-RO" sz="2500" dirty="0"/>
              <a:t>este o colecție de caractere </a:t>
            </a:r>
            <a:r>
              <a:rPr lang="en-US" sz="2500" dirty="0"/>
              <a:t>‘</a:t>
            </a:r>
            <a:r>
              <a:rPr lang="ro-RO" sz="2500" dirty="0"/>
              <a:t>normale</a:t>
            </a:r>
            <a:r>
              <a:rPr lang="en-US" sz="2500" dirty="0"/>
              <a:t>’</a:t>
            </a:r>
            <a:r>
              <a:rPr lang="ro-RO" sz="2500" dirty="0"/>
              <a:t> și </a:t>
            </a:r>
            <a:r>
              <a:rPr lang="en-US" sz="2500" dirty="0"/>
              <a:t>‘</a:t>
            </a:r>
            <a:r>
              <a:rPr lang="ro-RO" sz="2500" dirty="0"/>
              <a:t>speciale</a:t>
            </a:r>
            <a:r>
              <a:rPr lang="en-US" sz="2500" dirty="0"/>
              <a:t>’</a:t>
            </a:r>
            <a:r>
              <a:rPr lang="ro-RO" sz="2500" dirty="0"/>
              <a:t> ce sunt folosite să se potrivească cu diverse șabloane, mai simple sau mai complexe</a:t>
            </a:r>
            <a:r>
              <a:rPr lang="en-US" sz="2500" dirty="0"/>
              <a:t>. </a:t>
            </a:r>
            <a:r>
              <a:rPr lang="ro-RO" sz="2500" dirty="0"/>
              <a:t>Caracterele </a:t>
            </a:r>
            <a:r>
              <a:rPr lang="en-US" sz="2500" dirty="0"/>
              <a:t>‘</a:t>
            </a:r>
            <a:r>
              <a:rPr lang="ro-RO" sz="2500" dirty="0"/>
              <a:t>normale</a:t>
            </a:r>
            <a:r>
              <a:rPr lang="en-US" sz="2500" dirty="0"/>
              <a:t>’</a:t>
            </a:r>
            <a:r>
              <a:rPr lang="ro-RO" sz="2500" dirty="0"/>
              <a:t> sunt caracterele alfanumerice ce corespund valorii lor</a:t>
            </a:r>
            <a:r>
              <a:rPr lang="en-US" sz="2500" dirty="0"/>
              <a:t>. </a:t>
            </a:r>
            <a:r>
              <a:rPr lang="ro-RO" sz="2500" dirty="0"/>
              <a:t>Spre exemplu, litera </a:t>
            </a:r>
            <a:r>
              <a:rPr lang="en-US" sz="2500" i="1" dirty="0">
                <a:solidFill>
                  <a:srgbClr val="C00000"/>
                </a:solidFill>
              </a:rPr>
              <a:t>a</a:t>
            </a:r>
            <a:r>
              <a:rPr lang="en-US" sz="2500" dirty="0"/>
              <a:t> </a:t>
            </a:r>
            <a:r>
              <a:rPr lang="ro-RO" sz="2500" dirty="0"/>
              <a:t>va corespunde unui </a:t>
            </a:r>
            <a:r>
              <a:rPr lang="en-US" sz="2500" i="1" dirty="0">
                <a:solidFill>
                  <a:srgbClr val="C00000"/>
                </a:solidFill>
              </a:rPr>
              <a:t>a</a:t>
            </a:r>
            <a:r>
              <a:rPr lang="en-US" sz="2500" dirty="0"/>
              <a:t>.</a:t>
            </a:r>
          </a:p>
          <a:p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rgbClr val="DFDCB7"/>
                </a:solidFill>
              </a:rPr>
              <a:t>Structura</a:t>
            </a:r>
            <a:r>
              <a:rPr lang="en-US" dirty="0">
                <a:solidFill>
                  <a:srgbClr val="DFDCB7"/>
                </a:solidFill>
              </a:rPr>
              <a:t> si </a:t>
            </a:r>
            <a:r>
              <a:rPr lang="en-US" dirty="0" err="1">
                <a:solidFill>
                  <a:srgbClr val="DFDCB7"/>
                </a:solidFill>
              </a:rPr>
              <a:t>componentele</a:t>
            </a:r>
            <a:r>
              <a:rPr lang="en-US" dirty="0">
                <a:solidFill>
                  <a:srgbClr val="DFDCB7"/>
                </a:solidFill>
              </a:rPr>
              <a:t> </a:t>
            </a:r>
            <a:r>
              <a:rPr lang="en-US" dirty="0" err="1">
                <a:solidFill>
                  <a:srgbClr val="DFDCB7"/>
                </a:solidFill>
              </a:rPr>
              <a:t>unui</a:t>
            </a:r>
            <a:r>
              <a:rPr lang="en-US" dirty="0">
                <a:solidFill>
                  <a:srgbClr val="DFDCB7"/>
                </a:solidFill>
              </a:rPr>
              <a:t>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601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420340-CF3F-49F4-8AE7-1DD338B36F19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124200" cy="457200"/>
          </a:xfrm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en-US" altLang="en-US">
                <a:latin typeface="Calibri" pitchFamily="34" charset="0"/>
                <a:cs typeface="Calibri" pitchFamily="34" charset="0"/>
              </a:rPr>
              <a:t>Structura </a:t>
            </a:r>
            <a:r>
              <a:rPr lang="ro-RO" altLang="en-US">
                <a:latin typeface="Calibri" pitchFamily="34" charset="0"/>
                <a:cs typeface="Calibri" pitchFamily="34" charset="0"/>
              </a:rPr>
              <a:t>ş</a:t>
            </a:r>
            <a:r>
              <a:rPr lang="en-US" altLang="en-US">
                <a:latin typeface="Calibri" pitchFamily="34" charset="0"/>
                <a:cs typeface="Calibri" pitchFamily="34" charset="0"/>
              </a:rPr>
              <a:t>i componentele unui 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CB33-F53C-4F59-90BC-5B03A295585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114800"/>
            <a:ext cx="8458200" cy="1219200"/>
          </a:xfrm>
        </p:spPr>
        <p:txBody>
          <a:bodyPr/>
          <a:lstStyle/>
          <a:p>
            <a:pPr algn="ctr">
              <a:buFont typeface="Arial Unicode MS" pitchFamily="34" charset="-128"/>
              <a:buNone/>
            </a:pPr>
            <a:endParaRPr lang="ro-RO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3"/>
          <p:cNvSpPr>
            <a:spLocks noChangeArrowheads="1"/>
          </p:cNvSpPr>
          <p:nvPr/>
        </p:nvSpPr>
        <p:spPr bwMode="auto">
          <a:xfrm>
            <a:off x="152400" y="1524000"/>
            <a:ext cx="8763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4400" b="1" dirty="0" err="1">
                <a:solidFill>
                  <a:srgbClr val="990000"/>
                </a:solidFill>
                <a:latin typeface="Times New Roman" pitchFamily="18" charset="0"/>
              </a:rPr>
              <a:t>Partea</a:t>
            </a:r>
            <a: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  <a:t> a 2-a</a:t>
            </a:r>
            <a:b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</a:br>
            <a:r>
              <a:rPr lang="ro-RO" altLang="en-US" sz="4400" b="1" dirty="0">
                <a:solidFill>
                  <a:srgbClr val="990000"/>
                </a:solidFill>
                <a:latin typeface="Times New Roman" pitchFamily="18" charset="0"/>
              </a:rPr>
              <a:t>Structura</a:t>
            </a:r>
            <a: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ro-RO" altLang="en-US" sz="4400" b="1" dirty="0" err="1">
                <a:solidFill>
                  <a:srgbClr val="990000"/>
                </a:solidFill>
                <a:latin typeface="Times New Roman" pitchFamily="18" charset="0"/>
              </a:rPr>
              <a:t>ş</a:t>
            </a:r>
            <a:r>
              <a:rPr lang="en-US" altLang="en-US" sz="4400" b="1" dirty="0" err="1">
                <a:solidFill>
                  <a:srgbClr val="990000"/>
                </a:solidFill>
                <a:latin typeface="Times New Roman" pitchFamily="18" charset="0"/>
              </a:rPr>
              <a:t>i</a:t>
            </a:r>
            <a: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srgbClr val="990000"/>
                </a:solidFill>
                <a:latin typeface="Times New Roman" pitchFamily="18" charset="0"/>
              </a:rPr>
              <a:t>componentele</a:t>
            </a:r>
            <a: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altLang="en-US" sz="4400" b="1" dirty="0" err="1">
                <a:solidFill>
                  <a:srgbClr val="990000"/>
                </a:solidFill>
                <a:latin typeface="Times New Roman" pitchFamily="18" charset="0"/>
              </a:rPr>
              <a:t>unui</a:t>
            </a:r>
            <a:r>
              <a:rPr lang="en-US" altLang="en-US" sz="4400" b="1" dirty="0">
                <a:solidFill>
                  <a:srgbClr val="990000"/>
                </a:solidFill>
                <a:latin typeface="Times New Roman" pitchFamily="18" charset="0"/>
              </a:rPr>
              <a:t> SO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1D00AA-6CCB-48BD-A2A0-3757AC44AAFE}" type="datetime1">
              <a:rPr lang="ro-RO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3124200" cy="457200"/>
          </a:xfrm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en-US" altLang="en-US">
                <a:latin typeface="Calibri" pitchFamily="34" charset="0"/>
                <a:cs typeface="Calibri" pitchFamily="34" charset="0"/>
              </a:rPr>
              <a:t>Structura </a:t>
            </a:r>
            <a:r>
              <a:rPr lang="ro-RO" altLang="en-US">
                <a:latin typeface="Calibri" pitchFamily="34" charset="0"/>
                <a:cs typeface="Calibri" pitchFamily="34" charset="0"/>
              </a:rPr>
              <a:t>ş</a:t>
            </a:r>
            <a:r>
              <a:rPr lang="en-US" altLang="en-US">
                <a:latin typeface="Calibri" pitchFamily="34" charset="0"/>
                <a:cs typeface="Calibri" pitchFamily="34" charset="0"/>
              </a:rPr>
              <a:t>i componentele unui 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E45B1-D9ED-4432-A0D4-53C15A66D50F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5562600" cy="3429000"/>
          </a:xfrm>
        </p:spPr>
        <p:txBody>
          <a:bodyPr/>
          <a:lstStyle/>
          <a:p>
            <a:pPr algn="ctr">
              <a:buFont typeface="Arial Unicode MS" pitchFamily="34" charset="-128"/>
              <a:buNone/>
            </a:pPr>
            <a:endParaRPr lang="en-US" alt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 Unicode MS" pitchFamily="34" charset="-128"/>
              <a:buNone/>
            </a:pPr>
            <a:endParaRPr lang="en-US" altLang="en-US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o-RO" altLang="en-US" sz="2800" dirty="0">
                <a:latin typeface="Times New Roman" pitchFamily="18" charset="0"/>
                <a:cs typeface="Times New Roman" pitchFamily="18" charset="0"/>
              </a:rPr>
              <a:t>Componente</a:t>
            </a:r>
          </a:p>
          <a:p>
            <a:pPr>
              <a:lnSpc>
                <a:spcPct val="120000"/>
              </a:lnSpc>
            </a:pPr>
            <a:r>
              <a:rPr lang="ro-RO" altLang="en-US" sz="2800" dirty="0">
                <a:latin typeface="Times New Roman" pitchFamily="18" charset="0"/>
                <a:cs typeface="Times New Roman" pitchFamily="18" charset="0"/>
              </a:rPr>
              <a:t>Apeluri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ro-RO" altLang="en-US" sz="2800" dirty="0">
                <a:latin typeface="Times New Roman" pitchFamily="18" charset="0"/>
                <a:cs typeface="Times New Roman" pitchFamily="18" charset="0"/>
              </a:rPr>
              <a:t>sistem</a:t>
            </a:r>
          </a:p>
          <a:p>
            <a:pPr>
              <a:lnSpc>
                <a:spcPct val="120000"/>
              </a:lnSpc>
            </a:pPr>
            <a:r>
              <a:rPr lang="ro-RO" altLang="en-US" sz="2800" dirty="0">
                <a:latin typeface="Times New Roman" pitchFamily="18" charset="0"/>
                <a:cs typeface="Times New Roman" pitchFamily="18" charset="0"/>
              </a:rPr>
              <a:t>Integrarea componentelor</a:t>
            </a:r>
          </a:p>
          <a:p>
            <a:pPr>
              <a:lnSpc>
                <a:spcPct val="120000"/>
              </a:lnSpc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ro-RO" altLang="en-US" sz="2800" dirty="0" err="1">
                <a:latin typeface="Times New Roman" pitchFamily="18" charset="0"/>
                <a:cs typeface="Times New Roman" pitchFamily="18" charset="0"/>
              </a:rPr>
              <a:t>şini</a:t>
            </a:r>
            <a:r>
              <a:rPr lang="ro-RO" altLang="en-US" sz="2800" dirty="0">
                <a:latin typeface="Times New Roman" pitchFamily="18" charset="0"/>
                <a:cs typeface="Times New Roman" pitchFamily="18" charset="0"/>
              </a:rPr>
              <a:t> virtuale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838200" y="381000"/>
            <a:ext cx="7772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</a:t>
            </a:r>
            <a:r>
              <a:rPr lang="ro-RO" altLang="en-US" sz="4400" b="1">
                <a:latin typeface="Times New Roman" pitchFamily="18" charset="0"/>
              </a:rPr>
              <a:t>ş</a:t>
            </a:r>
            <a:r>
              <a:rPr lang="en-US" altLang="en-US" sz="4400" b="1">
                <a:latin typeface="Times New Roman" pitchFamily="18" charset="0"/>
              </a:rPr>
              <a:t>i componentele </a:t>
            </a:r>
          </a:p>
          <a:p>
            <a:pPr algn="ctr"/>
            <a:r>
              <a:rPr lang="en-US" altLang="en-US" sz="4400" b="1">
                <a:latin typeface="Times New Roman" pitchFamily="18" charset="0"/>
              </a:rPr>
              <a:t>unui  SO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5105400" cy="1143000"/>
          </a:xfrm>
        </p:spPr>
        <p:txBody>
          <a:bodyPr/>
          <a:lstStyle/>
          <a:p>
            <a:r>
              <a:rPr lang="ro-RO" altLang="en-US" sz="4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Structura</a:t>
            </a:r>
            <a:r>
              <a:rPr lang="en-US" altLang="en-US" sz="40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701" y="2133600"/>
            <a:ext cx="87630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Managementul p</a:t>
            </a:r>
            <a:r>
              <a:rPr lang="en-US" altLang="en-US" sz="2500" dirty="0" err="1">
                <a:latin typeface="Times New Roman" pitchFamily="18" charset="0"/>
                <a:cs typeface="Times New Roman" pitchFamily="18" charset="0"/>
              </a:rPr>
              <a:t>roces</a:t>
            </a:r>
            <a:r>
              <a:rPr lang="ro-RO" altLang="en-US" sz="2500" dirty="0" err="1">
                <a:latin typeface="Times New Roman" pitchFamily="18" charset="0"/>
                <a:cs typeface="Times New Roman" pitchFamily="18" charset="0"/>
              </a:rPr>
              <a:t>elor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Managementul memoriei principale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Managementul </a:t>
            </a:r>
            <a:r>
              <a:rPr lang="ro-RO" altLang="en-US" sz="2500" dirty="0" err="1">
                <a:latin typeface="Times New Roman" pitchFamily="18" charset="0"/>
                <a:cs typeface="Times New Roman" pitchFamily="18" charset="0"/>
              </a:rPr>
              <a:t>fişierelor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Managementul sistemului </a:t>
            </a:r>
            <a:r>
              <a:rPr lang="en-US" altLang="en-US" sz="2500" dirty="0">
                <a:latin typeface="Times New Roman" pitchFamily="18" charset="0"/>
                <a:cs typeface="Times New Roman" pitchFamily="18" charset="0"/>
              </a:rPr>
              <a:t>I/O</a:t>
            </a: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Managementul memoriei s</a:t>
            </a:r>
            <a:r>
              <a:rPr lang="en-US" altLang="en-US" sz="2500" dirty="0" err="1">
                <a:latin typeface="Times New Roman" pitchFamily="18" charset="0"/>
                <a:cs typeface="Times New Roman" pitchFamily="18" charset="0"/>
              </a:rPr>
              <a:t>ec</a:t>
            </a:r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altLang="en-US" sz="2500" dirty="0" err="1">
                <a:latin typeface="Times New Roman" pitchFamily="18" charset="0"/>
                <a:cs typeface="Times New Roman" pitchFamily="18" charset="0"/>
              </a:rPr>
              <a:t>ndar</a:t>
            </a:r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e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Conectarea la </a:t>
            </a:r>
            <a:r>
              <a:rPr lang="ro-RO" altLang="en-US" sz="2500" dirty="0" err="1">
                <a:latin typeface="Times New Roman" pitchFamily="18" charset="0"/>
                <a:cs typeface="Times New Roman" pitchFamily="18" charset="0"/>
              </a:rPr>
              <a:t>reţea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Sistemul de </a:t>
            </a:r>
            <a:r>
              <a:rPr lang="ro-RO" altLang="en-US" sz="2500" dirty="0" err="1">
                <a:latin typeface="Times New Roman" pitchFamily="18" charset="0"/>
                <a:cs typeface="Times New Roman" pitchFamily="18" charset="0"/>
              </a:rPr>
              <a:t>protecţie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Sistemul de i</a:t>
            </a:r>
            <a:r>
              <a:rPr lang="en-US" altLang="en-US" sz="2500" dirty="0" err="1">
                <a:latin typeface="Times New Roman" pitchFamily="18" charset="0"/>
                <a:cs typeface="Times New Roman" pitchFamily="18" charset="0"/>
              </a:rPr>
              <a:t>nterpret</a:t>
            </a:r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5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altLang="en-US" sz="2500" dirty="0">
                <a:latin typeface="Times New Roman" pitchFamily="18" charset="0"/>
                <a:cs typeface="Times New Roman" pitchFamily="18" charset="0"/>
              </a:rPr>
              <a:t>e al comenzilor</a:t>
            </a:r>
            <a:endParaRPr lang="en-US" alt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5715000" y="27305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219200"/>
            <a:ext cx="8763000" cy="4038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000" b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altLang="en-US" sz="2000" b="1">
                <a:latin typeface="Times New Roman" pitchFamily="18" charset="0"/>
                <a:cs typeface="Times New Roman" pitchFamily="18" charset="0"/>
              </a:rPr>
              <a:t>anagementul proceselor</a:t>
            </a: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ro-RO" altLang="en-US" sz="2000" b="1">
                <a:latin typeface="Times New Roman" pitchFamily="18" charset="0"/>
                <a:cs typeface="Times New Roman" pitchFamily="18" charset="0"/>
              </a:rPr>
              <a:t> este o instanţă a unui </a:t>
            </a:r>
            <a:r>
              <a:rPr lang="en-US" altLang="en-US" sz="2000" b="1"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000" b="1">
                <a:latin typeface="Times New Roman" pitchFamily="18" charset="0"/>
                <a:cs typeface="Times New Roman" pitchFamily="18" charset="0"/>
              </a:rPr>
              <a:t>în execuţie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este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pasiv,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proces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este 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activ)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80000"/>
              </a:lnSpc>
            </a:pP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proces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diverse 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ur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timp UCP alocat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, fi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şiere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atribute 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ce trebuie administrate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>
              <a:lnSpc>
                <a:spcPct val="80000"/>
              </a:lnSpc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procese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lor include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257300" lvl="2" indent="-342900" algn="just">
              <a:lnSpc>
                <a:spcPct val="60000"/>
              </a:lnSpc>
              <a:buFont typeface="Symbol" pitchFamily="18" charset="2"/>
              <a:buChar char="·"/>
            </a:pP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Planificarea proc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elor 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stabilirea priorităţilor, managementul timpului, etc.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257300" lvl="2" indent="-342900" algn="just">
              <a:lnSpc>
                <a:spcPct val="6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Crea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rea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/termina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rea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Bloc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area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bloc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area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 (suspe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ndarea</a:t>
            </a: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/re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luarea)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incronizarea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Comun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icarea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Administrarea blocajelor 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</a:pP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40000"/>
              </a:lnSpc>
              <a:buFont typeface="Symbol" pitchFamily="18" charset="2"/>
              <a:buChar char="·"/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o-RO" altLang="en-US" sz="2000">
                <a:latin typeface="Times New Roman" pitchFamily="18" charset="0"/>
                <a:cs typeface="Times New Roman" pitchFamily="18" charset="0"/>
              </a:rPr>
              <a:t>panarea</a:t>
            </a:r>
            <a:endParaRPr lang="en-US" alt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SO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715000" y="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8"/>
          <p:cNvSpPr>
            <a:spLocks noChangeArrowheads="1"/>
          </p:cNvSpPr>
          <p:nvPr/>
        </p:nvSpPr>
        <p:spPr bwMode="auto">
          <a:xfrm>
            <a:off x="381000" y="990600"/>
            <a:ext cx="8763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b="1" dirty="0">
                <a:latin typeface="Times New Roman" pitchFamily="18" charset="0"/>
              </a:rPr>
              <a:t>Managementul memoriei principale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2000" dirty="0" err="1">
                <a:latin typeface="Times New Roman" pitchFamily="18" charset="0"/>
              </a:rPr>
              <a:t>Aloca</a:t>
            </a:r>
            <a:r>
              <a:rPr lang="ro-RO" altLang="en-US" sz="2000" dirty="0">
                <a:latin typeface="Times New Roman" pitchFamily="18" charset="0"/>
              </a:rPr>
              <a:t>rea</a:t>
            </a:r>
            <a:r>
              <a:rPr lang="en-US" altLang="en-US" sz="2000" dirty="0">
                <a:latin typeface="Times New Roman" pitchFamily="18" charset="0"/>
              </a:rPr>
              <a:t>/de-al</a:t>
            </a:r>
            <a:r>
              <a:rPr lang="ro-RO" altLang="en-US" sz="2000" dirty="0">
                <a:latin typeface="Times New Roman" pitchFamily="18" charset="0"/>
              </a:rPr>
              <a:t>ocarea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ro-RO" altLang="en-US" sz="2000" dirty="0">
                <a:latin typeface="Times New Roman" pitchFamily="18" charset="0"/>
              </a:rPr>
              <a:t>pentru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proce</a:t>
            </a:r>
            <a:r>
              <a:rPr lang="ro-RO" altLang="en-US" sz="2000" dirty="0">
                <a:latin typeface="Times New Roman" pitchFamily="18" charset="0"/>
              </a:rPr>
              <a:t>se</a:t>
            </a:r>
            <a:r>
              <a:rPr lang="en-US" altLang="en-US" sz="2000" dirty="0">
                <a:latin typeface="Times New Roman" pitchFamily="18" charset="0"/>
              </a:rPr>
              <a:t>, fi</a:t>
            </a:r>
            <a:r>
              <a:rPr lang="ro-RO" altLang="en-US" sz="2000" dirty="0">
                <a:latin typeface="Times New Roman" pitchFamily="18" charset="0"/>
              </a:rPr>
              <a:t>şiere</a:t>
            </a:r>
            <a:r>
              <a:rPr lang="en-US" altLang="en-US" sz="2000" dirty="0">
                <a:latin typeface="Times New Roman" pitchFamily="18" charset="0"/>
              </a:rPr>
              <a:t>, I/O.</a:t>
            </a: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000" dirty="0">
                <a:latin typeface="Times New Roman" pitchFamily="18" charset="0"/>
              </a:rPr>
              <a:t>Administrarea mai multor procese în acelaşi timp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000" dirty="0">
                <a:latin typeface="Times New Roman" pitchFamily="18" charset="0"/>
              </a:rPr>
              <a:t>Se ţine cont de cine utilizează memoria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000" dirty="0">
                <a:latin typeface="Times New Roman" pitchFamily="18" charset="0"/>
              </a:rPr>
              <a:t>Deplasarea memoriei proceselor către/de la memoria secundară</a:t>
            </a:r>
            <a:r>
              <a:rPr lang="en-US" altLang="en-US" sz="2000" dirty="0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b="1" dirty="0">
                <a:latin typeface="Times New Roman" pitchFamily="18" charset="0"/>
              </a:rPr>
              <a:t>Managementul fişierelor</a:t>
            </a:r>
            <a:endParaRPr lang="en-US" altLang="en-US" sz="2000" b="1" dirty="0">
              <a:latin typeface="Times New Roman" pitchFamily="18" charset="0"/>
            </a:endParaRPr>
          </a:p>
          <a:p>
            <a:pPr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i="1" dirty="0">
                <a:latin typeface="Times New Roman" pitchFamily="18" charset="0"/>
              </a:rPr>
              <a:t>Un fişier reprezintă o colecţie de </a:t>
            </a:r>
            <a:r>
              <a:rPr lang="en-US" altLang="en-US" sz="2000" i="1" dirty="0">
                <a:latin typeface="Times New Roman" pitchFamily="18" charset="0"/>
              </a:rPr>
              <a:t>date/</a:t>
            </a:r>
            <a:r>
              <a:rPr lang="ro-RO" altLang="en-US" sz="2000" i="1" dirty="0">
                <a:latin typeface="Times New Roman" pitchFamily="18" charset="0"/>
              </a:rPr>
              <a:t>informaţii </a:t>
            </a:r>
            <a:r>
              <a:rPr lang="en-US" altLang="en-US" sz="2000" i="1" dirty="0" err="1">
                <a:latin typeface="Times New Roman" pitchFamily="18" charset="0"/>
              </a:rPr>
              <a:t>defi</a:t>
            </a:r>
            <a:r>
              <a:rPr lang="ro-RO" altLang="en-US" sz="2000" i="1" dirty="0">
                <a:latin typeface="Times New Roman" pitchFamily="18" charset="0"/>
              </a:rPr>
              <a:t>nit de creatorul său</a:t>
            </a:r>
            <a:r>
              <a:rPr lang="en-US" altLang="en-US" sz="2000" dirty="0">
                <a:latin typeface="Times New Roman" pitchFamily="18" charset="0"/>
              </a:rPr>
              <a:t>.</a:t>
            </a:r>
            <a:r>
              <a:rPr lang="ro-RO" altLang="en-US" sz="2000" dirty="0">
                <a:latin typeface="Times New Roman" pitchFamily="18" charset="0"/>
              </a:rPr>
              <a:t> În mod normal, fişierele pot reprezenta </a:t>
            </a:r>
            <a:r>
              <a:rPr lang="en-US" altLang="en-US" sz="2000" dirty="0">
                <a:latin typeface="Times New Roman" pitchFamily="18" charset="0"/>
              </a:rPr>
              <a:t>program</a:t>
            </a:r>
            <a:r>
              <a:rPr lang="ro-RO" altLang="en-US" sz="2000" dirty="0">
                <a:latin typeface="Times New Roman" pitchFamily="18" charset="0"/>
              </a:rPr>
              <a:t>e</a:t>
            </a:r>
            <a:r>
              <a:rPr lang="en-US" altLang="en-US" sz="2000" dirty="0">
                <a:latin typeface="Times New Roman" pitchFamily="18" charset="0"/>
              </a:rPr>
              <a:t> (</a:t>
            </a:r>
            <a:r>
              <a:rPr lang="ro-RO" altLang="en-US" sz="2000" dirty="0">
                <a:latin typeface="Times New Roman" pitchFamily="18" charset="0"/>
              </a:rPr>
              <a:t>atât programe sursă cât şi programe obiect</a:t>
            </a:r>
            <a:r>
              <a:rPr lang="en-US" altLang="en-US" sz="2000" dirty="0">
                <a:latin typeface="Times New Roman" pitchFamily="18" charset="0"/>
              </a:rPr>
              <a:t>) </a:t>
            </a:r>
            <a:r>
              <a:rPr lang="ro-RO" altLang="en-US" sz="2000" dirty="0">
                <a:latin typeface="Times New Roman" pitchFamily="18" charset="0"/>
              </a:rPr>
              <a:t>sau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dat</a:t>
            </a:r>
            <a:r>
              <a:rPr lang="ro-RO" altLang="en-US" sz="2000" dirty="0">
                <a:latin typeface="Times New Roman" pitchFamily="18" charset="0"/>
              </a:rPr>
              <a:t>e</a:t>
            </a:r>
            <a:r>
              <a:rPr lang="en-US" altLang="en-US" sz="2000" dirty="0">
                <a:latin typeface="Times New Roman" pitchFamily="18" charset="0"/>
              </a:rPr>
              <a:t>.</a:t>
            </a:r>
          </a:p>
          <a:p>
            <a:pPr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dirty="0">
                <a:latin typeface="Times New Roman" pitchFamily="18" charset="0"/>
              </a:rPr>
              <a:t>SO este responsabil cu următoarele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activit</a:t>
            </a:r>
            <a:r>
              <a:rPr lang="ro-RO" altLang="en-US" sz="2000" dirty="0">
                <a:latin typeface="Times New Roman" pitchFamily="18" charset="0"/>
              </a:rPr>
              <a:t>ăţi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ro-RO" altLang="en-US" sz="2000" dirty="0">
                <a:latin typeface="Times New Roman" pitchFamily="18" charset="0"/>
              </a:rPr>
              <a:t>în legătură cu managementul fişierelor</a:t>
            </a:r>
            <a:r>
              <a:rPr lang="en-US" altLang="en-US" sz="2000" dirty="0">
                <a:latin typeface="Times New Roman" pitchFamily="18" charset="0"/>
              </a:rPr>
              <a:t>:</a:t>
            </a:r>
          </a:p>
          <a:p>
            <a:pPr lvl="1">
              <a:spcBef>
                <a:spcPct val="20000"/>
              </a:spcBef>
              <a:buFont typeface="Arial Unicode MS" pitchFamily="34" charset="-128"/>
              <a:buChar char="•"/>
            </a:pPr>
            <a:r>
              <a:rPr lang="ro-RO" altLang="en-US" sz="2000" dirty="0">
                <a:latin typeface="Times New Roman" pitchFamily="18" charset="0"/>
              </a:rPr>
              <a:t>Crearea şi ştergerea fişierelor</a:t>
            </a:r>
            <a:endParaRPr lang="en-US" altLang="en-US" sz="2000" dirty="0">
              <a:latin typeface="Times New Roman" pitchFamily="18" charset="0"/>
            </a:endParaRPr>
          </a:p>
          <a:p>
            <a:pPr lvl="1">
              <a:spcBef>
                <a:spcPct val="20000"/>
              </a:spcBef>
              <a:buFont typeface="Arial Unicode MS" pitchFamily="34" charset="-128"/>
              <a:buChar char="•"/>
            </a:pPr>
            <a:r>
              <a:rPr lang="ro-RO" altLang="en-US" sz="2000" dirty="0">
                <a:latin typeface="Times New Roman" pitchFamily="18" charset="0"/>
              </a:rPr>
              <a:t>Crearea şi ştergerea directoarelor</a:t>
            </a:r>
            <a:endParaRPr lang="en-US" altLang="en-US" sz="2000" dirty="0">
              <a:latin typeface="Times New Roman" pitchFamily="18" charset="0"/>
            </a:endParaRPr>
          </a:p>
          <a:p>
            <a:pPr lvl="1">
              <a:spcBef>
                <a:spcPct val="20000"/>
              </a:spcBef>
              <a:buFont typeface="Arial Unicode MS" pitchFamily="34" charset="-128"/>
              <a:buChar char="•"/>
            </a:pPr>
            <a:r>
              <a:rPr lang="ro-RO" altLang="en-US" sz="2000" dirty="0">
                <a:latin typeface="Times New Roman" pitchFamily="18" charset="0"/>
              </a:rPr>
              <a:t>Oferirea de suport pentru manipularea fişierelor şi directoarelor</a:t>
            </a:r>
            <a:endParaRPr lang="en-US" altLang="en-US" sz="2000" dirty="0">
              <a:latin typeface="Times New Roman" pitchFamily="18" charset="0"/>
            </a:endParaRPr>
          </a:p>
          <a:p>
            <a:pPr lvl="1">
              <a:spcBef>
                <a:spcPct val="20000"/>
              </a:spcBef>
              <a:buFont typeface="Arial Unicode MS" pitchFamily="34" charset="-128"/>
              <a:buChar char="•"/>
            </a:pPr>
            <a:r>
              <a:rPr lang="ro-RO" altLang="en-US" sz="2000" dirty="0">
                <a:latin typeface="Times New Roman" pitchFamily="18" charset="0"/>
              </a:rPr>
              <a:t>Deplasarea fişierelor în memoria secundară</a:t>
            </a:r>
            <a:endParaRPr lang="en-US" altLang="en-US" sz="2000" dirty="0">
              <a:latin typeface="Times New Roman" pitchFamily="18" charset="0"/>
            </a:endParaRPr>
          </a:p>
          <a:p>
            <a:pPr lvl="1">
              <a:spcBef>
                <a:spcPct val="20000"/>
              </a:spcBef>
              <a:buFont typeface="Arial Unicode MS" pitchFamily="34" charset="-128"/>
              <a:buChar char="•"/>
            </a:pPr>
            <a:r>
              <a:rPr lang="ro-RO" altLang="en-US" sz="2000" dirty="0">
                <a:latin typeface="Times New Roman" pitchFamily="18" charset="0"/>
              </a:rPr>
              <a:t>Realizarea de copii de siguranţă pentru fişiere pe medii de stocare </a:t>
            </a:r>
            <a:r>
              <a:rPr lang="en-US" altLang="en-US" sz="2000" dirty="0">
                <a:latin typeface="Times New Roman" pitchFamily="18" charset="0"/>
              </a:rPr>
              <a:t>non</a:t>
            </a:r>
            <a:r>
              <a:rPr lang="ro-RO" altLang="en-US" sz="2000" dirty="0">
                <a:latin typeface="Times New Roman" pitchFamily="18" charset="0"/>
              </a:rPr>
              <a:t>-</a:t>
            </a:r>
            <a:r>
              <a:rPr lang="en-US" altLang="en-US" sz="2000" dirty="0">
                <a:latin typeface="Times New Roman" pitchFamily="18" charset="0"/>
              </a:rPr>
              <a:t>volatile</a:t>
            </a:r>
          </a:p>
        </p:txBody>
      </p:sp>
      <p:sp>
        <p:nvSpPr>
          <p:cNvPr id="8195" name="Rectangle 1037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SO</a:t>
            </a:r>
          </a:p>
        </p:txBody>
      </p:sp>
      <p:sp>
        <p:nvSpPr>
          <p:cNvPr id="8196" name="Text Box 1038"/>
          <p:cNvSpPr txBox="1">
            <a:spLocks noChangeArrowheads="1"/>
          </p:cNvSpPr>
          <p:nvPr/>
        </p:nvSpPr>
        <p:spPr bwMode="auto">
          <a:xfrm>
            <a:off x="5715000" y="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762000" y="1447800"/>
            <a:ext cx="80010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en-US" altLang="en-US" sz="2200" b="1" dirty="0" err="1">
                <a:latin typeface="Times New Roman" pitchFamily="18" charset="0"/>
              </a:rPr>
              <a:t>Managementul</a:t>
            </a:r>
            <a:r>
              <a:rPr lang="en-US" altLang="en-US" sz="2200" b="1" dirty="0">
                <a:latin typeface="Times New Roman" pitchFamily="18" charset="0"/>
              </a:rPr>
              <a:t> I/O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spcBef>
                <a:spcPts val="500"/>
              </a:spcBef>
              <a:buFont typeface="Symbol" pitchFamily="18" charset="2"/>
              <a:buChar char="·"/>
            </a:pPr>
            <a:r>
              <a:rPr lang="en-US" altLang="en-US" sz="2200" dirty="0" err="1">
                <a:latin typeface="Times New Roman" pitchFamily="18" charset="0"/>
              </a:rPr>
              <a:t>Sistemul</a:t>
            </a:r>
            <a:r>
              <a:rPr lang="en-US" altLang="en-US" sz="2200" dirty="0">
                <a:latin typeface="Times New Roman" pitchFamily="18" charset="0"/>
              </a:rPr>
              <a:t> “buffer caching”</a:t>
            </a:r>
          </a:p>
          <a:p>
            <a:pPr lvl="1" algn="just">
              <a:spcBef>
                <a:spcPts val="500"/>
              </a:spcBef>
              <a:buFont typeface="Symbol" pitchFamily="18" charset="2"/>
              <a:buChar char="·"/>
            </a:pPr>
            <a:r>
              <a:rPr lang="en-US" altLang="en-US" sz="2200" dirty="0">
                <a:latin typeface="Times New Roman" pitchFamily="18" charset="0"/>
              </a:rPr>
              <a:t>Cod generic </a:t>
            </a:r>
            <a:r>
              <a:rPr lang="en-US" altLang="en-US" sz="2200" dirty="0" err="1">
                <a:latin typeface="Times New Roman" pitchFamily="18" charset="0"/>
              </a:rPr>
              <a:t>pentru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</a:rPr>
              <a:t>drivere</a:t>
            </a:r>
            <a:r>
              <a:rPr lang="en-US" altLang="en-US" sz="2200" dirty="0">
                <a:latin typeface="Times New Roman" pitchFamily="18" charset="0"/>
              </a:rPr>
              <a:t> de </a:t>
            </a:r>
            <a:r>
              <a:rPr lang="en-US" altLang="en-US" sz="2200" dirty="0" err="1">
                <a:latin typeface="Times New Roman" pitchFamily="18" charset="0"/>
              </a:rPr>
              <a:t>echipamente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spcBef>
                <a:spcPts val="500"/>
              </a:spcBef>
              <a:buFont typeface="Symbol" pitchFamily="18" charset="2"/>
              <a:buChar char="·"/>
            </a:pPr>
            <a:r>
              <a:rPr lang="en-US" altLang="en-US" sz="2200" dirty="0" err="1">
                <a:latin typeface="Times New Roman" pitchFamily="18" charset="0"/>
              </a:rPr>
              <a:t>Drivere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</a:rPr>
              <a:t>pentru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</a:rPr>
              <a:t>fiecare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</a:rPr>
              <a:t>dispozitiv</a:t>
            </a:r>
            <a:r>
              <a:rPr lang="en-US" altLang="en-US" sz="2200" dirty="0">
                <a:latin typeface="Times New Roman" pitchFamily="18" charset="0"/>
              </a:rPr>
              <a:t> - translate</a:t>
            </a:r>
            <a:r>
              <a:rPr lang="ro-RO" altLang="en-US" sz="2200" dirty="0">
                <a:latin typeface="Times New Roman" pitchFamily="18" charset="0"/>
              </a:rPr>
              <a:t>ază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ro-RO" altLang="en-US" sz="2200" dirty="0">
                <a:latin typeface="Times New Roman" pitchFamily="18" charset="0"/>
              </a:rPr>
              <a:t>cererile de citire</a:t>
            </a:r>
            <a:r>
              <a:rPr lang="en-US" altLang="en-US" sz="2200" dirty="0">
                <a:latin typeface="Times New Roman" pitchFamily="18" charset="0"/>
              </a:rPr>
              <a:t>/</a:t>
            </a:r>
            <a:r>
              <a:rPr lang="ro-RO" altLang="en-US" sz="2200" dirty="0">
                <a:latin typeface="Times New Roman" pitchFamily="18" charset="0"/>
              </a:rPr>
              <a:t>scriere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ro-RO" altLang="en-US" sz="2200" dirty="0">
                <a:latin typeface="Times New Roman" pitchFamily="18" charset="0"/>
              </a:rPr>
              <a:t>în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ro-RO" altLang="en-US" sz="2200" dirty="0">
                <a:latin typeface="Times New Roman" pitchFamily="18" charset="0"/>
              </a:rPr>
              <a:t>comenzi de poziţionare pe disc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endParaRPr lang="en-US" altLang="en-US" sz="22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200" b="1" dirty="0">
                <a:latin typeface="Times New Roman" pitchFamily="18" charset="0"/>
              </a:rPr>
              <a:t>Managementul memoriei secundare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lnSpc>
                <a:spcPct val="150000"/>
              </a:lnSpc>
              <a:spcBef>
                <a:spcPts val="500"/>
              </a:spcBef>
              <a:buFont typeface="Symbol" pitchFamily="18" charset="2"/>
              <a:buChar char="·"/>
            </a:pPr>
            <a:r>
              <a:rPr lang="en-US" altLang="en-US" sz="2200" dirty="0">
                <a:latin typeface="Times New Roman" pitchFamily="18" charset="0"/>
              </a:rPr>
              <a:t>Dis</a:t>
            </a:r>
            <a:r>
              <a:rPr lang="ro-RO" altLang="en-US" sz="2200" dirty="0">
                <a:latin typeface="Times New Roman" pitchFamily="18" charset="0"/>
              </a:rPr>
              <a:t>curi</a:t>
            </a:r>
            <a:r>
              <a:rPr lang="en-US" altLang="en-US" sz="2200" dirty="0">
                <a:latin typeface="Times New Roman" pitchFamily="18" charset="0"/>
              </a:rPr>
              <a:t>, </a:t>
            </a:r>
            <a:r>
              <a:rPr lang="ro-RO" altLang="en-US" sz="2200" dirty="0">
                <a:latin typeface="Times New Roman" pitchFamily="18" charset="0"/>
              </a:rPr>
              <a:t>benzi magnetice</a:t>
            </a:r>
            <a:r>
              <a:rPr lang="en-US" altLang="en-US" sz="2200" dirty="0">
                <a:latin typeface="Times New Roman" pitchFamily="18" charset="0"/>
              </a:rPr>
              <a:t>, </a:t>
            </a:r>
            <a:r>
              <a:rPr lang="en-US" altLang="en-US" sz="2200" dirty="0" err="1">
                <a:latin typeface="Times New Roman" pitchFamily="18" charset="0"/>
              </a:rPr>
              <a:t>opti</a:t>
            </a:r>
            <a:r>
              <a:rPr lang="ro-RO" altLang="en-US" sz="2200" dirty="0">
                <a:latin typeface="Times New Roman" pitchFamily="18" charset="0"/>
              </a:rPr>
              <a:t>ce</a:t>
            </a:r>
            <a:r>
              <a:rPr lang="en-US" altLang="en-US" sz="2200" dirty="0">
                <a:latin typeface="Times New Roman" pitchFamily="18" charset="0"/>
              </a:rPr>
              <a:t>, </a:t>
            </a:r>
            <a:r>
              <a:rPr lang="ro-RO" altLang="en-US" sz="2200" dirty="0">
                <a:latin typeface="Times New Roman" pitchFamily="18" charset="0"/>
              </a:rPr>
              <a:t>etc.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lnSpc>
                <a:spcPct val="150000"/>
              </a:lnSpc>
              <a:spcBef>
                <a:spcPts val="500"/>
              </a:spcBef>
              <a:buFont typeface="Symbol" pitchFamily="18" charset="2"/>
              <a:buChar char="·"/>
            </a:pPr>
            <a:r>
              <a:rPr lang="ro-RO" altLang="en-US" sz="2200" dirty="0">
                <a:latin typeface="Times New Roman" pitchFamily="18" charset="0"/>
              </a:rPr>
              <a:t>Administrarea spaţiului liber</a:t>
            </a:r>
            <a:r>
              <a:rPr lang="en-US" altLang="en-US" sz="2200" dirty="0">
                <a:latin typeface="Times New Roman" pitchFamily="18" charset="0"/>
              </a:rPr>
              <a:t> (</a:t>
            </a:r>
            <a:r>
              <a:rPr lang="en-US" altLang="en-US" sz="2200" dirty="0" err="1">
                <a:latin typeface="Times New Roman" pitchFamily="18" charset="0"/>
              </a:rPr>
              <a:t>pagin</a:t>
            </a:r>
            <a:r>
              <a:rPr lang="ro-RO" altLang="en-US" sz="2200" dirty="0">
                <a:latin typeface="Times New Roman" pitchFamily="18" charset="0"/>
              </a:rPr>
              <a:t>are</a:t>
            </a:r>
            <a:r>
              <a:rPr lang="en-US" altLang="en-US" sz="2200" dirty="0">
                <a:latin typeface="Times New Roman" pitchFamily="18" charset="0"/>
              </a:rPr>
              <a:t>/swapping )</a:t>
            </a:r>
          </a:p>
          <a:p>
            <a:pPr lvl="1" algn="just">
              <a:lnSpc>
                <a:spcPct val="150000"/>
              </a:lnSpc>
              <a:spcBef>
                <a:spcPts val="500"/>
              </a:spcBef>
              <a:buFont typeface="Symbol" pitchFamily="18" charset="2"/>
              <a:buChar char="·"/>
            </a:pPr>
            <a:r>
              <a:rPr lang="ro-RO" altLang="en-US" sz="2200" dirty="0">
                <a:latin typeface="Times New Roman" pitchFamily="18" charset="0"/>
              </a:rPr>
              <a:t>Alocarea spaţiului pe disc </a:t>
            </a:r>
            <a:r>
              <a:rPr lang="en-US" altLang="en-US" sz="2200" dirty="0">
                <a:latin typeface="Times New Roman" pitchFamily="18" charset="0"/>
              </a:rPr>
              <a:t>(</a:t>
            </a:r>
            <a:r>
              <a:rPr lang="ro-RO" altLang="en-US" sz="2200" dirty="0">
                <a:latin typeface="Times New Roman" pitchFamily="18" charset="0"/>
              </a:rPr>
              <a:t>ce date sunt scrise şi unde pe disc</a:t>
            </a:r>
            <a:r>
              <a:rPr lang="en-US" altLang="en-US" sz="2200" dirty="0">
                <a:latin typeface="Times New Roman" pitchFamily="18" charset="0"/>
              </a:rPr>
              <a:t>)</a:t>
            </a:r>
          </a:p>
          <a:p>
            <a:pPr lvl="1" algn="just">
              <a:lnSpc>
                <a:spcPct val="150000"/>
              </a:lnSpc>
              <a:spcBef>
                <a:spcPts val="500"/>
              </a:spcBef>
              <a:buFont typeface="Symbol" pitchFamily="18" charset="2"/>
              <a:buChar char="·"/>
            </a:pPr>
            <a:r>
              <a:rPr lang="ro-RO" altLang="en-US" sz="2200" dirty="0">
                <a:latin typeface="Times New Roman" pitchFamily="18" charset="0"/>
              </a:rPr>
              <a:t>Planificări de citire/scriere de pe/pe disc</a:t>
            </a:r>
            <a:endParaRPr lang="en-US" altLang="en-US" sz="22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endParaRPr lang="en-US" altLang="en-US" sz="22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9219" name="Rectangle 15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SO</a:t>
            </a:r>
          </a:p>
        </p:txBody>
      </p:sp>
      <p:sp>
        <p:nvSpPr>
          <p:cNvPr id="9220" name="Text Box 16"/>
          <p:cNvSpPr txBox="1">
            <a:spLocks noChangeArrowheads="1"/>
          </p:cNvSpPr>
          <p:nvPr/>
        </p:nvSpPr>
        <p:spPr bwMode="auto">
          <a:xfrm>
            <a:off x="5715000" y="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7"/>
          <p:cNvSpPr>
            <a:spLocks noChangeArrowheads="1"/>
          </p:cNvSpPr>
          <p:nvPr/>
        </p:nvSpPr>
        <p:spPr bwMode="auto">
          <a:xfrm>
            <a:off x="228599" y="838200"/>
            <a:ext cx="8405813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b="1" dirty="0">
                <a:latin typeface="Times New Roman" pitchFamily="18" charset="0"/>
              </a:rPr>
              <a:t>Conectarea la reţea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ro-RO" altLang="en-US" sz="2000" dirty="0">
                <a:latin typeface="Times New Roman" pitchFamily="18" charset="0"/>
              </a:rPr>
              <a:t>Sistem de comunicaţie între procesoare distribuite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ro-RO" altLang="en-US" sz="2000" dirty="0">
                <a:latin typeface="Times New Roman" pitchFamily="18" charset="0"/>
              </a:rPr>
              <a:t>Obţinerea de informaţii despre fişiere/procese, etc. pe o maşină aflată la distanţă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ro-RO" altLang="en-US" sz="2000" dirty="0">
                <a:latin typeface="Times New Roman" pitchFamily="18" charset="0"/>
              </a:rPr>
              <a:t>Poate utiliza fie un model “</a:t>
            </a:r>
            <a:r>
              <a:rPr lang="en-US" altLang="en-US" sz="2000" dirty="0">
                <a:latin typeface="Times New Roman" pitchFamily="18" charset="0"/>
              </a:rPr>
              <a:t>message passing</a:t>
            </a:r>
            <a:r>
              <a:rPr lang="ro-RO" altLang="en-US" sz="2000" dirty="0">
                <a:latin typeface="Times New Roman" pitchFamily="18" charset="0"/>
              </a:rPr>
              <a:t>”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ro-RO" altLang="en-US" sz="2000" dirty="0">
                <a:latin typeface="Times New Roman" pitchFamily="18" charset="0"/>
              </a:rPr>
              <a:t>sau un model de memorie partajată</a:t>
            </a:r>
          </a:p>
          <a:p>
            <a:pPr algn="just">
              <a:spcBef>
                <a:spcPct val="20000"/>
              </a:spcBef>
              <a:buFont typeface="Symbol" pitchFamily="18" charset="2"/>
              <a:buNone/>
            </a:pPr>
            <a:r>
              <a:rPr lang="ro-RO" altLang="en-US" sz="2000" b="1" dirty="0">
                <a:latin typeface="Times New Roman" pitchFamily="18" charset="0"/>
              </a:rPr>
              <a:t>Protecţie</a:t>
            </a:r>
            <a:endParaRPr lang="en-US" altLang="en-US" sz="2000" dirty="0">
              <a:latin typeface="Times New Roman" pitchFamily="18" charset="0"/>
            </a:endParaRPr>
          </a:p>
          <a:p>
            <a:pPr algn="just">
              <a:lnSpc>
                <a:spcPct val="0"/>
              </a:lnSpc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ro-RO" altLang="en-US" sz="2000" dirty="0">
                <a:latin typeface="Times New Roman" pitchFamily="18" charset="0"/>
              </a:rPr>
              <a:t>A fişierelor, memoriei, UCP,</a:t>
            </a:r>
            <a:r>
              <a:rPr lang="en-US" altLang="en-US" sz="2000" dirty="0">
                <a:latin typeface="Times New Roman" pitchFamily="18" charset="0"/>
              </a:rPr>
              <a:t> etc.</a:t>
            </a: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en-US" altLang="en-US" sz="2000" dirty="0">
                <a:latin typeface="Times New Roman" pitchFamily="18" charset="0"/>
              </a:rPr>
              <a:t>= </a:t>
            </a:r>
            <a:r>
              <a:rPr lang="en-US" altLang="en-US" sz="2000" dirty="0" err="1">
                <a:latin typeface="Times New Roman" pitchFamily="18" charset="0"/>
              </a:rPr>
              <a:t>Controlul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accesului</a:t>
            </a:r>
            <a:endParaRPr lang="en-US" altLang="en-US" sz="20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Tx/>
              <a:buChar char="•"/>
            </a:pPr>
            <a:r>
              <a:rPr lang="en-US" altLang="en-US" sz="2000" dirty="0" err="1">
                <a:latin typeface="Times New Roman" pitchFamily="18" charset="0"/>
              </a:rPr>
              <a:t>Depinde</a:t>
            </a:r>
            <a:r>
              <a:rPr lang="en-US" altLang="en-US" sz="2000" dirty="0">
                <a:latin typeface="Times New Roman" pitchFamily="18" charset="0"/>
              </a:rPr>
              <a:t> de </a:t>
            </a:r>
            <a:r>
              <a:rPr lang="en-US" altLang="en-US" sz="2000" dirty="0" err="1">
                <a:latin typeface="Times New Roman" pitchFamily="18" charset="0"/>
              </a:rPr>
              <a:t>atributele</a:t>
            </a:r>
            <a:r>
              <a:rPr lang="en-US" altLang="en-US" sz="2000" dirty="0">
                <a:latin typeface="Times New Roman" pitchFamily="18" charset="0"/>
              </a:rPr>
              <a:t> fi</a:t>
            </a:r>
            <a:r>
              <a:rPr lang="ro-RO" altLang="en-US" sz="2000" dirty="0">
                <a:latin typeface="Times New Roman" pitchFamily="18" charset="0"/>
              </a:rPr>
              <a:t>ş</a:t>
            </a:r>
            <a:r>
              <a:rPr lang="en-US" altLang="en-US" sz="2000" dirty="0" err="1">
                <a:latin typeface="Times New Roman" pitchFamily="18" charset="0"/>
              </a:rPr>
              <a:t>ierului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ro-RO" altLang="en-US" sz="2000" dirty="0">
                <a:latin typeface="Times New Roman" pitchFamily="18" charset="0"/>
              </a:rPr>
              <a:t>ş</a:t>
            </a:r>
            <a:r>
              <a:rPr lang="en-US" altLang="en-US" sz="2000" dirty="0" err="1">
                <a:latin typeface="Times New Roman" pitchFamily="18" charset="0"/>
              </a:rPr>
              <a:t>i</a:t>
            </a:r>
            <a:r>
              <a:rPr lang="en-US" altLang="en-US" sz="2000" dirty="0">
                <a:latin typeface="Times New Roman" pitchFamily="18" charset="0"/>
              </a:rPr>
              <a:t> ale </a:t>
            </a:r>
            <a:r>
              <a:rPr lang="en-US" altLang="en-US" sz="2000" dirty="0" err="1">
                <a:latin typeface="Times New Roman" pitchFamily="18" charset="0"/>
              </a:rPr>
              <a:t>utili</a:t>
            </a:r>
            <a:r>
              <a:rPr lang="ro-RO" altLang="en-US" sz="2000" dirty="0">
                <a:latin typeface="Times New Roman" pitchFamily="18" charset="0"/>
              </a:rPr>
              <a:t>z</a:t>
            </a:r>
            <a:r>
              <a:rPr lang="en-US" altLang="en-US" sz="2000" dirty="0" err="1">
                <a:latin typeface="Times New Roman" pitchFamily="18" charset="0"/>
              </a:rPr>
              <a:t>atorului</a:t>
            </a:r>
            <a:endParaRPr lang="en-US" altLang="en-US" sz="20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2000" dirty="0">
              <a:latin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 b="1" dirty="0">
                <a:latin typeface="Times New Roman" pitchFamily="18" charset="0"/>
              </a:rPr>
              <a:t>Programe de sistem </a:t>
            </a:r>
            <a:endParaRPr lang="en-US" altLang="en-US" sz="2000" b="1" dirty="0">
              <a:latin typeface="Times New Roman" pitchFamily="18" charset="0"/>
            </a:endParaRPr>
          </a:p>
          <a:p>
            <a:pPr lvl="1" algn="just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000" dirty="0" err="1">
                <a:latin typeface="Times New Roman" pitchFamily="18" charset="0"/>
              </a:rPr>
              <a:t>Compilatoare</a:t>
            </a:r>
            <a:r>
              <a:rPr lang="en-US" altLang="en-US" sz="2000" dirty="0">
                <a:latin typeface="Times New Roman" pitchFamily="18" charset="0"/>
              </a:rPr>
              <a:t>/link-</a:t>
            </a:r>
            <a:r>
              <a:rPr lang="en-US" altLang="en-US" sz="2000" dirty="0" err="1">
                <a:latin typeface="Times New Roman" pitchFamily="18" charset="0"/>
              </a:rPr>
              <a:t>editoare</a:t>
            </a:r>
            <a:r>
              <a:rPr lang="en-US" altLang="en-US" sz="2000" dirty="0">
                <a:latin typeface="Times New Roman" pitchFamily="18" charset="0"/>
              </a:rPr>
              <a:t>/</a:t>
            </a:r>
            <a:r>
              <a:rPr lang="en-US" altLang="en-US" sz="2000" dirty="0" err="1">
                <a:latin typeface="Times New Roman" pitchFamily="18" charset="0"/>
              </a:rPr>
              <a:t>asambloare</a:t>
            </a:r>
            <a:r>
              <a:rPr lang="en-US" altLang="en-US" sz="2000" dirty="0">
                <a:latin typeface="Times New Roman" pitchFamily="18" charset="0"/>
              </a:rPr>
              <a:t>, etc.</a:t>
            </a:r>
          </a:p>
          <a:p>
            <a:pPr lvl="1" algn="just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2000" dirty="0" err="1">
                <a:latin typeface="Times New Roman" pitchFamily="18" charset="0"/>
              </a:rPr>
              <a:t>Comunica</a:t>
            </a:r>
            <a:r>
              <a:rPr lang="ro-RO" altLang="en-US" sz="2000" dirty="0">
                <a:latin typeface="Times New Roman" pitchFamily="18" charset="0"/>
              </a:rPr>
              <a:t>ţii</a:t>
            </a:r>
            <a:r>
              <a:rPr lang="en-US" altLang="en-US" sz="2000" dirty="0">
                <a:latin typeface="Times New Roman" pitchFamily="18" charset="0"/>
              </a:rPr>
              <a:t> (ftp, telnet, </a:t>
            </a:r>
            <a:r>
              <a:rPr lang="en-US" altLang="en-US" sz="2000" dirty="0" err="1">
                <a:latin typeface="Times New Roman" pitchFamily="18" charset="0"/>
              </a:rPr>
              <a:t>ssh</a:t>
            </a:r>
            <a:r>
              <a:rPr lang="en-US" altLang="en-US" sz="2000" dirty="0">
                <a:latin typeface="Times New Roman" pitchFamily="18" charset="0"/>
              </a:rPr>
              <a:t>, etc.)</a:t>
            </a:r>
          </a:p>
          <a:p>
            <a:pPr lvl="1" algn="just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ro-RO" altLang="en-US" sz="2000" dirty="0">
                <a:latin typeface="Times New Roman" pitchFamily="18" charset="0"/>
              </a:rPr>
              <a:t>Interpretoare de comenzi </a:t>
            </a:r>
            <a:r>
              <a:rPr lang="en-US" altLang="en-US" sz="2000" dirty="0">
                <a:latin typeface="Times New Roman" pitchFamily="18" charset="0"/>
              </a:rPr>
              <a:t>– </a:t>
            </a:r>
            <a:r>
              <a:rPr lang="ro-RO" altLang="en-US" sz="2000" dirty="0">
                <a:latin typeface="Times New Roman" pitchFamily="18" charset="0"/>
              </a:rPr>
              <a:t>p</a:t>
            </a:r>
            <a:r>
              <a:rPr lang="en-US" altLang="en-US" sz="2000" dirty="0" err="1">
                <a:latin typeface="Times New Roman" pitchFamily="18" charset="0"/>
              </a:rPr>
              <a:t>rogram</a:t>
            </a:r>
            <a:r>
              <a:rPr lang="ro-RO" altLang="en-US" sz="2000" dirty="0">
                <a:latin typeface="Times New Roman" pitchFamily="18" charset="0"/>
              </a:rPr>
              <a:t>e ce preiau secvenţe de control (comenzi)</a:t>
            </a:r>
            <a:r>
              <a:rPr lang="en-US" altLang="en-US" sz="2000" dirty="0">
                <a:latin typeface="Times New Roman" pitchFamily="18" charset="0"/>
              </a:rPr>
              <a:t> (shell, </a:t>
            </a:r>
            <a:r>
              <a:rPr lang="ro-RO" altLang="en-US" sz="2000" dirty="0">
                <a:latin typeface="Times New Roman" pitchFamily="18" charset="0"/>
              </a:rPr>
              <a:t>interfaţă grafică</a:t>
            </a:r>
            <a:r>
              <a:rPr lang="en-US" altLang="en-US" sz="2000" dirty="0">
                <a:latin typeface="Times New Roman" pitchFamily="18" charset="0"/>
              </a:rPr>
              <a:t>)</a:t>
            </a:r>
          </a:p>
          <a:p>
            <a:pPr lvl="1" algn="just">
              <a:lnSpc>
                <a:spcPct val="110000"/>
              </a:lnSpc>
              <a:spcBef>
                <a:spcPct val="20000"/>
              </a:spcBef>
              <a:buFont typeface="Symbol" pitchFamily="18" charset="2"/>
              <a:buChar char="·"/>
            </a:pPr>
            <a:endParaRPr lang="en-US" altLang="en-US" sz="1800" dirty="0">
              <a:latin typeface="Times New Roman" pitchFamily="18" charset="0"/>
            </a:endParaRPr>
          </a:p>
        </p:txBody>
      </p:sp>
      <p:sp>
        <p:nvSpPr>
          <p:cNvPr id="10243" name="Text Box 1033"/>
          <p:cNvSpPr txBox="1">
            <a:spLocks noChangeArrowheads="1"/>
          </p:cNvSpPr>
          <p:nvPr/>
        </p:nvSpPr>
        <p:spPr bwMode="auto">
          <a:xfrm>
            <a:off x="6019800" y="2971800"/>
            <a:ext cx="2971800" cy="1069975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b="1">
                <a:latin typeface="Times New Roman" pitchFamily="18" charset="0"/>
              </a:rPr>
              <a:t>Cum interacţionează toate aceste</a:t>
            </a:r>
            <a:r>
              <a:rPr lang="en-US" altLang="en-US" b="1">
                <a:latin typeface="Times New Roman" pitchFamily="18" charset="0"/>
              </a:rPr>
              <a:t> componente?</a:t>
            </a:r>
          </a:p>
          <a:p>
            <a:r>
              <a:rPr lang="ro-RO" altLang="en-US">
                <a:latin typeface="Times New Roman" pitchFamily="18" charset="0"/>
              </a:rPr>
              <a:t>Î</a:t>
            </a:r>
            <a:r>
              <a:rPr lang="en-US" altLang="en-US">
                <a:latin typeface="Times New Roman" pitchFamily="18" charset="0"/>
              </a:rPr>
              <a:t>n </a:t>
            </a:r>
            <a:r>
              <a:rPr lang="ro-RO" altLang="en-US">
                <a:latin typeface="Times New Roman" pitchFamily="18" charset="0"/>
              </a:rPr>
              <a:t>principal</a:t>
            </a:r>
            <a:r>
              <a:rPr lang="en-US" altLang="en-US">
                <a:latin typeface="Times New Roman" pitchFamily="18" charset="0"/>
              </a:rPr>
              <a:t>, </a:t>
            </a:r>
            <a:r>
              <a:rPr lang="ro-RO" altLang="en-US">
                <a:latin typeface="Times New Roman" pitchFamily="18" charset="0"/>
              </a:rPr>
              <a:t>toate </a:t>
            </a:r>
            <a:r>
              <a:rPr lang="ro-RO" altLang="en-US" b="1" i="1">
                <a:latin typeface="Times New Roman" pitchFamily="18" charset="0"/>
              </a:rPr>
              <a:t>oferă servicii</a:t>
            </a:r>
            <a:r>
              <a:rPr lang="ro-RO" altLang="en-US">
                <a:latin typeface="Times New Roman" pitchFamily="18" charset="0"/>
              </a:rPr>
              <a:t> unele altora.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10244" name="Rectangle 1035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SO</a:t>
            </a:r>
          </a:p>
        </p:txBody>
      </p:sp>
      <p:sp>
        <p:nvSpPr>
          <p:cNvPr id="10245" name="Text Box 1036"/>
          <p:cNvSpPr txBox="1">
            <a:spLocks noChangeArrowheads="1"/>
          </p:cNvSpPr>
          <p:nvPr/>
        </p:nvSpPr>
        <p:spPr bwMode="auto">
          <a:xfrm>
            <a:off x="5715000" y="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381000" y="1295400"/>
            <a:ext cx="83820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lvl="1" algn="just"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24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400" dirty="0">
                <a:latin typeface="Times New Roman" pitchFamily="18" charset="0"/>
              </a:rPr>
              <a:t>În mod normal un SO poate oferi suport pentru multe dispozitive posibile, dar fiecare instalare </a:t>
            </a:r>
            <a:r>
              <a:rPr lang="en-US" altLang="en-US" sz="2400" dirty="0" err="1">
                <a:latin typeface="Times New Roman" pitchFamily="18" charset="0"/>
              </a:rPr>
              <a:t>necesi</a:t>
            </a:r>
            <a:r>
              <a:rPr lang="ro-RO" altLang="en-US" sz="2400" dirty="0">
                <a:latin typeface="Times New Roman" pitchFamily="18" charset="0"/>
              </a:rPr>
              <a:t>tă doar o parte din aceste </a:t>
            </a:r>
            <a:r>
              <a:rPr lang="en-US" altLang="en-US" sz="2400" dirty="0" err="1">
                <a:latin typeface="Times New Roman" pitchFamily="18" charset="0"/>
              </a:rPr>
              <a:t>variante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</a:rPr>
              <a:t>posibile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endParaRPr lang="en-US" altLang="en-US" sz="24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400" dirty="0">
                <a:latin typeface="Times New Roman" pitchFamily="18" charset="0"/>
              </a:rPr>
              <a:t>Facilitatea </a:t>
            </a:r>
            <a:r>
              <a:rPr lang="en-US" altLang="en-US" sz="2400" b="1" dirty="0">
                <a:latin typeface="Times New Roman" pitchFamily="18" charset="0"/>
              </a:rPr>
              <a:t>Plug and play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ro-RO" altLang="en-US" sz="2400" dirty="0">
                <a:latin typeface="Times New Roman" pitchFamily="18" charset="0"/>
              </a:rPr>
              <a:t>permite detecţia echipamentelor şi includerea automată a codului (driverelor) necesare pentru ca aceste echipamente să funcţioneze</a:t>
            </a:r>
            <a:r>
              <a:rPr lang="en-US" altLang="en-US" sz="2400" dirty="0">
                <a:latin typeface="Times New Roman" pitchFamily="18" charset="0"/>
              </a:rPr>
              <a:t>.</a:t>
            </a: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endParaRPr lang="en-US" altLang="en-US" sz="2400" dirty="0">
              <a:latin typeface="Times New Roman" pitchFamily="18" charset="0"/>
            </a:endParaRPr>
          </a:p>
          <a:p>
            <a:pPr lvl="1"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ro-RO" altLang="en-US" sz="2400" dirty="0">
                <a:latin typeface="Times New Roman" pitchFamily="18" charset="0"/>
              </a:rPr>
              <a:t>Un </a:t>
            </a:r>
            <a:r>
              <a:rPr lang="en-US" altLang="en-US" sz="2400" b="1" dirty="0" err="1">
                <a:latin typeface="Times New Roman" pitchFamily="18" charset="0"/>
              </a:rPr>
              <a:t>sysgen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ro-RO" altLang="en-US" sz="2400" dirty="0">
                <a:latin typeface="Times New Roman" pitchFamily="18" charset="0"/>
              </a:rPr>
              <a:t>reprezintă o legătură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ro-RO" altLang="en-US" sz="2400" dirty="0">
                <a:latin typeface="Times New Roman" pitchFamily="18" charset="0"/>
              </a:rPr>
              <a:t>de mai multe rutine/module ale S</a:t>
            </a:r>
            <a:r>
              <a:rPr lang="en-US" altLang="en-US" sz="2400" dirty="0">
                <a:latin typeface="Times New Roman" pitchFamily="18" charset="0"/>
              </a:rPr>
              <a:t>O </a:t>
            </a:r>
            <a:r>
              <a:rPr lang="ro-RO" altLang="en-US" sz="2400" dirty="0">
                <a:latin typeface="Times New Roman" pitchFamily="18" charset="0"/>
              </a:rPr>
              <a:t>pentru a produce un executabil ce conţine codul necesar pentru rularea</a:t>
            </a:r>
            <a:r>
              <a:rPr lang="en-US" altLang="en-US" sz="2400" dirty="0">
                <a:latin typeface="Times New Roman" pitchFamily="18" charset="0"/>
              </a:rPr>
              <a:t> </a:t>
            </a:r>
            <a:r>
              <a:rPr lang="ro-RO" altLang="en-US" sz="2400" dirty="0">
                <a:latin typeface="Times New Roman" pitchFamily="18" charset="0"/>
              </a:rPr>
              <a:t>driverelor</a:t>
            </a:r>
            <a:r>
              <a:rPr lang="en-US" altLang="en-US" sz="2400" dirty="0">
                <a:latin typeface="Times New Roman" pitchFamily="18" charset="0"/>
              </a:rPr>
              <a:t>.</a:t>
            </a:r>
            <a:endParaRPr lang="en-US" altLang="en-US" sz="2400" b="1" dirty="0">
              <a:latin typeface="Times New Roman" pitchFamily="18" charset="0"/>
            </a:endParaRPr>
          </a:p>
        </p:txBody>
      </p:sp>
      <p:sp>
        <p:nvSpPr>
          <p:cNvPr id="11267" name="Rectangle 11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4400" b="1">
                <a:latin typeface="Times New Roman" pitchFamily="18" charset="0"/>
              </a:rPr>
              <a:t>Structura</a:t>
            </a:r>
            <a:r>
              <a:rPr lang="en-US" altLang="en-US" sz="4400" b="1">
                <a:latin typeface="Times New Roman" pitchFamily="18" charset="0"/>
              </a:rPr>
              <a:t> SO</a:t>
            </a:r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5715000" y="0"/>
            <a:ext cx="2919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800" b="1">
                <a:solidFill>
                  <a:srgbClr val="FF0000"/>
                </a:solidFill>
                <a:latin typeface="Times New Roman" pitchFamily="18" charset="0"/>
              </a:rPr>
              <a:t>Componente de sistem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81000" y="1219200"/>
            <a:ext cx="853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lvl="1"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000">
                <a:latin typeface="Times New Roman" pitchFamily="18" charset="0"/>
              </a:rPr>
              <a:t>Un apel de sistem reprezintă principala modalitate prin care un program utilizator </a:t>
            </a:r>
            <a:r>
              <a:rPr lang="en-US" altLang="en-US" sz="2000">
                <a:latin typeface="Times New Roman" pitchFamily="18" charset="0"/>
              </a:rPr>
              <a:t>interac</a:t>
            </a:r>
            <a:r>
              <a:rPr lang="ro-RO" altLang="en-US" sz="2000">
                <a:latin typeface="Times New Roman" pitchFamily="18" charset="0"/>
              </a:rPr>
              <a:t>ţionează cu SO</a:t>
            </a:r>
            <a:r>
              <a:rPr lang="en-US" altLang="en-US" sz="2000">
                <a:latin typeface="Times New Roman" pitchFamily="18" charset="0"/>
              </a:rPr>
              <a:t>.</a:t>
            </a: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2000">
              <a:latin typeface="Times New Roman" pitchFamily="18" charset="0"/>
            </a:endParaRP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7" t="948" r="17307" b="575"/>
          <a:stretch>
            <a:fillRect/>
          </a:stretch>
        </p:blipFill>
        <p:spPr bwMode="auto">
          <a:xfrm>
            <a:off x="304800" y="2057400"/>
            <a:ext cx="3786188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7" descr="fig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124200"/>
            <a:ext cx="3924300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15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Apeluri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endParaRPr lang="en-US" altLang="en-US" sz="33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7B807-7913-403E-85FC-2998BABED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dirty="0" err="1"/>
              <a:t>Comanda</a:t>
            </a:r>
            <a:r>
              <a:rPr lang="en-US" sz="3300" dirty="0"/>
              <a:t> </a:t>
            </a:r>
            <a:r>
              <a:rPr lang="en-US" sz="3300" b="1" i="1" dirty="0" err="1"/>
              <a:t>strace</a:t>
            </a:r>
            <a:r>
              <a:rPr lang="en-US" sz="3300" b="1" i="1" dirty="0"/>
              <a:t> </a:t>
            </a:r>
            <a:r>
              <a:rPr lang="en-US" sz="3300" dirty="0"/>
              <a:t>in Linux</a:t>
            </a:r>
            <a:endParaRPr lang="ro-RO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388C3-3A84-40B7-A37A-C8A1BDF91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strace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ystem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race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interceptează și afișează în timp real toate apelurile de sistem pe care un program le face către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kernel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Vizualizarea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apelurile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comenzii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ls: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ls 2&gt;&amp;1 | head -20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Urmarirea apelurile unui simplu program C (afisarea unui mesaj):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./hello 2&gt;&amp;1 | grep 'open\|read\|write'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68B0B-7A87-4921-9881-8650834D0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DE03B-740B-4F4E-A521-37EFE27DF2AE}" type="datetime1">
              <a:rPr lang="ro-RO" smtClean="0"/>
              <a:pPr>
                <a:defRPr/>
              </a:pPr>
              <a:t>11.03.2026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6E17E-96AB-4324-BCB7-0DA295294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Structura si componentele unui SO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56C6E-415A-4640-9003-E4959B01C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8F583-569D-4877-8D06-180C9F57CF8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8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100"/>
            <a:ext cx="7620000" cy="609600"/>
          </a:xfrm>
        </p:spPr>
        <p:txBody>
          <a:bodyPr/>
          <a:lstStyle/>
          <a:p>
            <a:pPr algn="ctr"/>
            <a:r>
              <a:rPr lang="en-US" dirty="0" err="1"/>
              <a:t>Utilizarea</a:t>
            </a:r>
            <a:r>
              <a:rPr lang="en-US" dirty="0"/>
              <a:t> REGEX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rgbClr val="DFDCB7"/>
                </a:solidFill>
              </a:rPr>
              <a:t>Structura</a:t>
            </a:r>
            <a:r>
              <a:rPr lang="en-US" dirty="0">
                <a:solidFill>
                  <a:srgbClr val="DFDCB7"/>
                </a:solidFill>
              </a:rPr>
              <a:t> si </a:t>
            </a:r>
            <a:r>
              <a:rPr lang="en-US" dirty="0" err="1">
                <a:solidFill>
                  <a:srgbClr val="DFDCB7"/>
                </a:solidFill>
              </a:rPr>
              <a:t>componentele</a:t>
            </a:r>
            <a:r>
              <a:rPr lang="en-US" dirty="0">
                <a:solidFill>
                  <a:srgbClr val="DFDCB7"/>
                </a:solidFill>
              </a:rPr>
              <a:t> </a:t>
            </a:r>
            <a:r>
              <a:rPr lang="en-US" dirty="0" err="1">
                <a:solidFill>
                  <a:srgbClr val="DFDCB7"/>
                </a:solidFill>
              </a:rPr>
              <a:t>unui</a:t>
            </a:r>
            <a:r>
              <a:rPr lang="en-US" dirty="0">
                <a:solidFill>
                  <a:srgbClr val="DFDCB7"/>
                </a:solidFill>
              </a:rPr>
              <a:t>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87ABAE6-3C63-40A2-9BBC-39F39DEC6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10226"/>
            <a:ext cx="7772400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(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Punctul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unui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singur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character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[</a:t>
            </a:r>
            <a:r>
              <a:rPr kumimoji="0" lang="ro-RO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abcABC</a:t>
            </a: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]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oricarui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character din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interiorul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parantezelor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patrate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lvl="0"/>
            <a:endParaRPr kumimoji="0" lang="en-US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0"/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[^</a:t>
            </a:r>
            <a:r>
              <a:rPr kumimoji="0" lang="ro-RO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abcABC</a:t>
            </a: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]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oricarui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character cu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exceptia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celor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din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interiorul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parantezelor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patrate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</a:p>
          <a:p>
            <a:pPr lvl="0"/>
            <a:endParaRPr kumimoji="0" lang="en-US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0"/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[a-z]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oricarui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caracter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din interval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[^a-z]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oricarui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character care nu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este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in interval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luni</a:t>
            </a: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|m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arti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  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Corespunde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unei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valori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din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cele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specificate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^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Specifica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inceputul</a:t>
            </a:r>
            <a:r>
              <a:rPr kumimoji="0" lang="en-US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kumimoji="0" lang="en-US" altLang="ro-RO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liniei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ro-RO" sz="2200" dirty="0">
              <a:latin typeface="+mj-lt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$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Specifica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sfarsitul</a:t>
            </a:r>
            <a:r>
              <a:rPr lang="en-US" altLang="ro-RO" sz="2200" dirty="0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ro-RO" sz="2200" dirty="0" err="1">
                <a:latin typeface="+mj-lt"/>
                <a:ea typeface="Times New Roman" panose="02020603050405020304" pitchFamily="18" charset="0"/>
                <a:cs typeface="Courier New" panose="02070309020205020404" pitchFamily="49" charset="0"/>
              </a:rPr>
              <a:t>liniei</a:t>
            </a:r>
            <a:endParaRPr kumimoji="0" lang="ro-RO" altLang="ro-RO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211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35" descr="1-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95400"/>
            <a:ext cx="5335588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1027"/>
          <p:cNvSpPr>
            <a:spLocks noChangeArrowheads="1"/>
          </p:cNvSpPr>
          <p:nvPr/>
        </p:nvSpPr>
        <p:spPr bwMode="auto">
          <a:xfrm>
            <a:off x="228600" y="1143000"/>
            <a:ext cx="38862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Ob</a:t>
            </a:r>
            <a:r>
              <a:rPr lang="ro-RO" altLang="en-US" sz="1800" dirty="0">
                <a:latin typeface="Times New Roman" pitchFamily="18" charset="0"/>
              </a:rPr>
              <a:t>ține acces la spațiul sistem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</a:t>
            </a:r>
            <a:r>
              <a:rPr lang="ro-RO" altLang="en-US" sz="1800" dirty="0">
                <a:latin typeface="Times New Roman" pitchFamily="18" charset="0"/>
              </a:rPr>
              <a:t>Face validarea </a:t>
            </a:r>
            <a:r>
              <a:rPr lang="en-US" altLang="en-US" sz="1800" dirty="0" err="1">
                <a:latin typeface="Times New Roman" pitchFamily="18" charset="0"/>
              </a:rPr>
              <a:t>parametr</a:t>
            </a:r>
            <a:r>
              <a:rPr lang="ro-RO" altLang="en-US" sz="1800" dirty="0" err="1">
                <a:latin typeface="Times New Roman" pitchFamily="18" charset="0"/>
              </a:rPr>
              <a:t>ilor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Face apel la </a:t>
            </a:r>
            <a:r>
              <a:rPr lang="ro-RO" altLang="en-US" sz="1800" dirty="0">
                <a:latin typeface="Times New Roman" pitchFamily="18" charset="0"/>
              </a:rPr>
              <a:t>resurse</a:t>
            </a:r>
            <a:r>
              <a:rPr lang="en-US" altLang="en-US" sz="1800" dirty="0">
                <a:latin typeface="Times New Roman" pitchFamily="18" charset="0"/>
              </a:rPr>
              <a:t>le</a:t>
            </a:r>
            <a:r>
              <a:rPr lang="ro-RO" altLang="en-US" sz="1800" dirty="0">
                <a:latin typeface="Times New Roman" pitchFamily="18" charset="0"/>
              </a:rPr>
              <a:t> de si</a:t>
            </a:r>
            <a:r>
              <a:rPr lang="en-US" altLang="en-US" sz="1800" dirty="0">
                <a:latin typeface="Times New Roman" pitchFamily="18" charset="0"/>
              </a:rPr>
              <a:t>stem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</a:t>
            </a:r>
            <a:r>
              <a:rPr lang="ro-RO" altLang="en-US" sz="1800" dirty="0">
                <a:latin typeface="Times New Roman" pitchFamily="18" charset="0"/>
              </a:rPr>
              <a:t>Interoghează un echipament/sistem pentru un anumit element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Suspend</a:t>
            </a:r>
            <a:r>
              <a:rPr lang="ro-RO" altLang="en-US" sz="1800" dirty="0">
                <a:latin typeface="Times New Roman" pitchFamily="18" charset="0"/>
              </a:rPr>
              <a:t>ă așteptarea pentru un echipament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</a:t>
            </a:r>
            <a:r>
              <a:rPr lang="ro-RO" altLang="en-US" sz="1800" dirty="0">
                <a:latin typeface="Times New Roman" pitchFamily="18" charset="0"/>
              </a:rPr>
              <a:t>Întreruperea face ca acest </a:t>
            </a:r>
            <a:r>
              <a:rPr lang="en-US" altLang="en-US" sz="1800" dirty="0">
                <a:latin typeface="Times New Roman" pitchFamily="18" charset="0"/>
              </a:rPr>
              <a:t>thread </a:t>
            </a:r>
            <a:r>
              <a:rPr lang="ro-RO" altLang="en-US" sz="1800" dirty="0">
                <a:latin typeface="Times New Roman" pitchFamily="18" charset="0"/>
              </a:rPr>
              <a:t>să fie gata de execuție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</a:t>
            </a:r>
            <a:r>
              <a:rPr lang="ro-RO" altLang="en-US" sz="1800" dirty="0">
                <a:latin typeface="Times New Roman" pitchFamily="18" charset="0"/>
              </a:rPr>
              <a:t>Mascare</a:t>
            </a:r>
            <a:endParaRPr lang="en-US" altLang="en-US" sz="1800" dirty="0">
              <a:latin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1800" dirty="0">
                <a:latin typeface="Times New Roman" pitchFamily="18" charset="0"/>
              </a:rPr>
              <a:t> </a:t>
            </a:r>
            <a:r>
              <a:rPr lang="ro-RO" altLang="en-US" sz="1800" dirty="0">
                <a:latin typeface="Times New Roman" pitchFamily="18" charset="0"/>
              </a:rPr>
              <a:t>Întoarcere la utilizator</a:t>
            </a:r>
            <a:endParaRPr lang="en-US" altLang="en-US" sz="1800" dirty="0">
              <a:latin typeface="Times New Roman" pitchFamily="18" charset="0"/>
            </a:endParaRPr>
          </a:p>
        </p:txBody>
      </p:sp>
      <p:sp>
        <p:nvSpPr>
          <p:cNvPr id="12292" name="Rectangle 1028"/>
          <p:cNvSpPr>
            <a:spLocks noChangeArrowheads="1"/>
          </p:cNvSpPr>
          <p:nvPr/>
        </p:nvSpPr>
        <p:spPr bwMode="auto">
          <a:xfrm>
            <a:off x="1295400" y="5486400"/>
            <a:ext cx="6324600" cy="838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>
                <a:latin typeface="Times New Roman" pitchFamily="18" charset="0"/>
              </a:rPr>
              <a:t>De regulă există</a:t>
            </a:r>
            <a:r>
              <a:rPr lang="en-US" altLang="en-US">
                <a:latin typeface="Times New Roman" pitchFamily="18" charset="0"/>
              </a:rPr>
              <a:t> 11 (</a:t>
            </a:r>
            <a:r>
              <a:rPr lang="ro-RO" altLang="en-US">
                <a:latin typeface="Times New Roman" pitchFamily="18" charset="0"/>
              </a:rPr>
              <a:t>sau mai mulţi</a:t>
            </a:r>
            <a:r>
              <a:rPr lang="en-US" altLang="en-US">
                <a:latin typeface="Times New Roman" pitchFamily="18" charset="0"/>
              </a:rPr>
              <a:t>) </a:t>
            </a:r>
            <a:r>
              <a:rPr lang="ro-RO" altLang="en-US">
                <a:latin typeface="Times New Roman" pitchFamily="18" charset="0"/>
              </a:rPr>
              <a:t>paşi la un apel de sistem</a:t>
            </a:r>
            <a:endParaRPr lang="en-US" altLang="en-US">
              <a:latin typeface="Times New Roman" pitchFamily="18" charset="0"/>
            </a:endParaRPr>
          </a:p>
          <a:p>
            <a:pPr algn="ctr">
              <a:spcBef>
                <a:spcPct val="20000"/>
              </a:spcBef>
              <a:buFont typeface="Arial Unicode MS" pitchFamily="34" charset="-128"/>
              <a:buNone/>
            </a:pP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 b="1">
                <a:latin typeface="Times New Roman" pitchFamily="18" charset="0"/>
              </a:rPr>
              <a:t>read (fd, buffer, nbytes)</a:t>
            </a:r>
          </a:p>
        </p:txBody>
      </p:sp>
      <p:sp>
        <p:nvSpPr>
          <p:cNvPr id="13317" name="Rectangle 1037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3300" b="1" dirty="0">
                <a:latin typeface="Times New Roman" pitchFamily="18" charset="0"/>
              </a:rPr>
              <a:t>Modalitatea de </a:t>
            </a:r>
            <a:r>
              <a:rPr lang="ro-RO" altLang="en-US" sz="3300" b="1" dirty="0" err="1">
                <a:latin typeface="Times New Roman" pitchFamily="18" charset="0"/>
              </a:rPr>
              <a:t>funcţionare</a:t>
            </a:r>
            <a:r>
              <a:rPr lang="ro-RO" altLang="en-US" sz="3300" b="1" dirty="0">
                <a:latin typeface="Times New Roman" pitchFamily="18" charset="0"/>
              </a:rPr>
              <a:t> a unui apel de sistem</a:t>
            </a:r>
            <a:endParaRPr lang="en-US" altLang="en-US" sz="33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3089275" y="5335588"/>
            <a:ext cx="1943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o-RO" altLang="en-US" sz="1800">
                <a:latin typeface="Times New Roman" pitchFamily="18" charset="0"/>
              </a:rPr>
              <a:t>“</a:t>
            </a:r>
            <a:r>
              <a:rPr lang="en-US" altLang="en-US" sz="1800">
                <a:latin typeface="Times New Roman" pitchFamily="18" charset="0"/>
              </a:rPr>
              <a:t>M</a:t>
            </a:r>
            <a:r>
              <a:rPr lang="ro-RO" altLang="en-US" sz="1800">
                <a:latin typeface="Times New Roman" pitchFamily="18" charset="0"/>
              </a:rPr>
              <a:t>e</a:t>
            </a:r>
            <a:r>
              <a:rPr lang="en-US" altLang="en-US" sz="1800">
                <a:latin typeface="Times New Roman" pitchFamily="18" charset="0"/>
              </a:rPr>
              <a:t>s</a:t>
            </a:r>
            <a:r>
              <a:rPr lang="ro-RO" altLang="en-US" sz="1800">
                <a:latin typeface="Times New Roman" pitchFamily="18" charset="0"/>
              </a:rPr>
              <a:t>sa</a:t>
            </a:r>
            <a:r>
              <a:rPr lang="en-US" altLang="en-US" sz="1800">
                <a:latin typeface="Times New Roman" pitchFamily="18" charset="0"/>
              </a:rPr>
              <a:t>g</a:t>
            </a:r>
            <a:r>
              <a:rPr lang="ro-RO" altLang="en-US" sz="1800">
                <a:latin typeface="Times New Roman" pitchFamily="18" charset="0"/>
              </a:rPr>
              <a:t>e</a:t>
            </a:r>
            <a:r>
              <a:rPr lang="en-US" altLang="en-US" sz="1800">
                <a:latin typeface="Times New Roman" pitchFamily="18" charset="0"/>
              </a:rPr>
              <a:t> Passing</a:t>
            </a:r>
            <a:r>
              <a:rPr lang="ro-RO" altLang="en-US" sz="1800">
                <a:latin typeface="Times New Roman" pitchFamily="18" charset="0"/>
              </a:rPr>
              <a:t>”</a:t>
            </a:r>
            <a:endParaRPr lang="en-US" altLang="en-US" sz="1800">
              <a:latin typeface="Times New Roman" pitchFamily="18" charset="0"/>
            </a:endParaRP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6510338" y="5372100"/>
            <a:ext cx="1866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o-RO" altLang="en-US" sz="1800">
                <a:latin typeface="Times New Roman" pitchFamily="18" charset="0"/>
              </a:rPr>
              <a:t>Memorie partajată</a:t>
            </a:r>
            <a:endParaRPr lang="en-US" altLang="en-US" sz="1800">
              <a:latin typeface="Times New Roman" pitchFamily="18" charset="0"/>
            </a:endParaRPr>
          </a:p>
        </p:txBody>
      </p:sp>
      <p:pic>
        <p:nvPicPr>
          <p:cNvPr id="143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8" t="7372" r="1248" b="13397"/>
          <a:stretch>
            <a:fillRect/>
          </a:stretch>
        </p:blipFill>
        <p:spPr bwMode="auto">
          <a:xfrm>
            <a:off x="3124200" y="1828800"/>
            <a:ext cx="5702300" cy="3476625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212725" y="1905000"/>
            <a:ext cx="2606675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000" b="1">
                <a:solidFill>
                  <a:schemeClr val="accent2"/>
                </a:solidFill>
                <a:latin typeface="Times New Roman" pitchFamily="18" charset="0"/>
              </a:rPr>
              <a:t>Există două metode de transfer al datelor între programe:</a:t>
            </a:r>
            <a:endParaRPr lang="en-US" altLang="en-US" sz="20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4342" name="Rectangle 11"/>
          <p:cNvSpPr>
            <a:spLocks noChangeArrowheads="1"/>
          </p:cNvSpPr>
          <p:nvPr/>
        </p:nvSpPr>
        <p:spPr bwMode="auto">
          <a:xfrm>
            <a:off x="0" y="0"/>
            <a:ext cx="91440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Transferul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datelor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intre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programe</a:t>
            </a:r>
            <a:endParaRPr lang="en-US" altLang="en-US" sz="33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46086"/>
            <a:ext cx="7924800" cy="5811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Exemple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apeluri</a:t>
            </a:r>
            <a:r>
              <a:rPr lang="en-US" altLang="en-US" sz="3300" b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altLang="en-US" sz="3300" b="1" dirty="0" err="1"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endParaRPr lang="en-US" altLang="en-US" sz="33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304800" y="1524000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en-US" altLang="en-US" sz="2000" b="1" dirty="0">
                <a:latin typeface="Times New Roman" pitchFamily="18" charset="0"/>
              </a:rPr>
              <a:t>  </a:t>
            </a:r>
            <a:endParaRPr lang="en-US" altLang="en-US" sz="2000" dirty="0">
              <a:latin typeface="Times New Roman" pitchFamily="18" charset="0"/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219200" y="2819400"/>
            <a:ext cx="5410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000" b="1">
                <a:latin typeface="Times New Roman" pitchFamily="18" charset="0"/>
              </a:rPr>
              <a:t>Programarea a</a:t>
            </a:r>
            <a:r>
              <a:rPr lang="en-US" altLang="en-US" sz="2000" b="1">
                <a:latin typeface="Times New Roman" pitchFamily="18" charset="0"/>
              </a:rPr>
              <a:t>plica</a:t>
            </a:r>
            <a:r>
              <a:rPr lang="ro-RO" altLang="en-US" sz="2000" b="1">
                <a:latin typeface="Times New Roman" pitchFamily="18" charset="0"/>
              </a:rPr>
              <a:t>ţiilor</a:t>
            </a:r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219200" y="3962400"/>
            <a:ext cx="46482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000" b="1">
                <a:latin typeface="Times New Roman" pitchFamily="18" charset="0"/>
              </a:rPr>
              <a:t>Programele de sistem rezidente</a:t>
            </a:r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1219200" y="4953000"/>
            <a:ext cx="39624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000" b="1">
                <a:latin typeface="Times New Roman" pitchFamily="18" charset="0"/>
              </a:rPr>
              <a:t>Drivere </a:t>
            </a:r>
            <a:r>
              <a:rPr lang="en-US" altLang="en-US" sz="2000" b="1">
                <a:latin typeface="Times New Roman" pitchFamily="18" charset="0"/>
              </a:rPr>
              <a:t>MS-DOS</a:t>
            </a:r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1295400" y="5791200"/>
            <a:ext cx="59436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000" b="1">
                <a:latin typeface="Times New Roman" pitchFamily="18" charset="0"/>
              </a:rPr>
              <a:t>Drivere de echipamente pt </a:t>
            </a:r>
            <a:r>
              <a:rPr lang="en-US" altLang="en-US" sz="2000" b="1">
                <a:latin typeface="Times New Roman" pitchFamily="18" charset="0"/>
              </a:rPr>
              <a:t>ROM - BIOS </a:t>
            </a:r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2819400" y="5410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>
            <a:off x="2743200" y="3429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>
            <a:off x="5638800" y="44196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>
            <a:off x="2743200" y="44958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2"/>
          <p:cNvSpPr>
            <a:spLocks noChangeShapeType="1"/>
          </p:cNvSpPr>
          <p:nvPr/>
        </p:nvSpPr>
        <p:spPr bwMode="auto">
          <a:xfrm>
            <a:off x="6400800" y="3429000"/>
            <a:ext cx="0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Text Box 13"/>
          <p:cNvSpPr txBox="1">
            <a:spLocks noChangeArrowheads="1"/>
          </p:cNvSpPr>
          <p:nvPr/>
        </p:nvSpPr>
        <p:spPr bwMode="auto">
          <a:xfrm>
            <a:off x="6838950" y="3505200"/>
            <a:ext cx="2000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1800" b="1">
                <a:solidFill>
                  <a:srgbClr val="FF0000"/>
                </a:solidFill>
                <a:latin typeface="Times New Roman" pitchFamily="18" charset="0"/>
              </a:rPr>
              <a:t>Obs:</a:t>
            </a:r>
            <a:r>
              <a:rPr lang="ro-RO" altLang="en-US" sz="1800" b="1">
                <a:latin typeface="Times New Roman" pitchFamily="18" charset="0"/>
              </a:rPr>
              <a:t> Toate aceste nivele pot accesa </a:t>
            </a:r>
            <a:r>
              <a:rPr lang="en-US" altLang="en-US" sz="1800" b="1">
                <a:latin typeface="Times New Roman" pitchFamily="18" charset="0"/>
              </a:rPr>
              <a:t>hardware</a:t>
            </a:r>
            <a:r>
              <a:rPr lang="ro-RO" altLang="en-US" sz="1800" b="1">
                <a:latin typeface="Times New Roman" pitchFamily="18" charset="0"/>
              </a:rPr>
              <a:t>-ul</a:t>
            </a:r>
            <a:r>
              <a:rPr lang="en-US" altLang="en-US" sz="1800" b="1">
                <a:latin typeface="Times New Roman" pitchFamily="18" charset="0"/>
              </a:rPr>
              <a:t>.</a:t>
            </a:r>
          </a:p>
        </p:txBody>
      </p:sp>
      <p:sp>
        <p:nvSpPr>
          <p:cNvPr id="16397" name="Rectangle 21"/>
          <p:cNvSpPr>
            <a:spLocks noChangeArrowheads="1"/>
          </p:cNvSpPr>
          <p:nvPr/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O structură simplă:</a:t>
            </a:r>
            <a:r>
              <a:rPr lang="en-US" alt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MS-DOS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0" y="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endParaRPr lang="en-US" altLang="en-US" sz="4400" b="1" dirty="0">
              <a:latin typeface="Garamond" pitchFamily="18" charset="0"/>
            </a:endParaRPr>
          </a:p>
        </p:txBody>
      </p:sp>
      <p:grpSp>
        <p:nvGrpSpPr>
          <p:cNvPr id="17411" name="Group 14"/>
          <p:cNvGrpSpPr>
            <a:grpSpLocks/>
          </p:cNvGrpSpPr>
          <p:nvPr/>
        </p:nvGrpSpPr>
        <p:grpSpPr bwMode="auto">
          <a:xfrm>
            <a:off x="609600" y="1459787"/>
            <a:ext cx="7924800" cy="5388977"/>
            <a:chOff x="1899" y="6493"/>
            <a:chExt cx="8610" cy="7530"/>
          </a:xfrm>
        </p:grpSpPr>
        <p:pic>
          <p:nvPicPr>
            <p:cNvPr id="17412" name="Picture 15" descr="fig04-01"/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9" y="6493"/>
              <a:ext cx="8610" cy="6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3" name="Text Box 16"/>
            <p:cNvSpPr txBox="1">
              <a:spLocks noChangeArrowheads="1"/>
            </p:cNvSpPr>
            <p:nvPr/>
          </p:nvSpPr>
          <p:spPr bwMode="auto">
            <a:xfrm>
              <a:off x="1899" y="13303"/>
              <a:ext cx="861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 Unicode MS" pitchFamily="34" charset="-128"/>
                  <a:cs typeface="Times New Roman" pitchFamily="18" charset="0"/>
                </a:defRPr>
              </a:lvl9pPr>
            </a:lstStyle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o-RO" altLang="en-US" dirty="0">
                <a:latin typeface="Garamond" pitchFamily="18" charset="0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6CA1464-8D7A-464B-AC88-194F1AD316B2}"/>
              </a:ext>
            </a:extLst>
          </p:cNvPr>
          <p:cNvSpPr/>
          <p:nvPr/>
        </p:nvSpPr>
        <p:spPr>
          <a:xfrm>
            <a:off x="253318" y="402223"/>
            <a:ext cx="8637366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Arhitectura Windows 11 (</a:t>
            </a:r>
            <a:r>
              <a:rPr lang="ro-RO" altLang="en-US" sz="33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Kernel</a:t>
            </a:r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NT hibrid)</a:t>
            </a:r>
            <a:endParaRPr lang="ro-RO" altLang="en-US" sz="33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51"/>
          <p:cNvSpPr>
            <a:spLocks noChangeArrowheads="1"/>
          </p:cNvSpPr>
          <p:nvPr/>
        </p:nvSpPr>
        <p:spPr bwMode="auto">
          <a:xfrm>
            <a:off x="1676400" y="323850"/>
            <a:ext cx="6172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 err="1">
                <a:latin typeface="Garamond" pitchFamily="18" charset="0"/>
              </a:rPr>
              <a:t>Nucleul</a:t>
            </a:r>
            <a:r>
              <a:rPr lang="en-US" altLang="en-US" sz="3300" b="1" dirty="0">
                <a:latin typeface="Garamond" pitchFamily="18" charset="0"/>
              </a:rPr>
              <a:t> SO Windows</a:t>
            </a:r>
          </a:p>
        </p:txBody>
      </p:sp>
      <p:sp>
        <p:nvSpPr>
          <p:cNvPr id="18436" name="Text Box 23"/>
          <p:cNvSpPr txBox="1">
            <a:spLocks noChangeArrowheads="1"/>
          </p:cNvSpPr>
          <p:nvPr/>
        </p:nvSpPr>
        <p:spPr bwMode="auto">
          <a:xfrm>
            <a:off x="822325" y="1130300"/>
            <a:ext cx="748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7" name="Rectangle 24"/>
          <p:cNvSpPr>
            <a:spLocks noChangeArrowheads="1"/>
          </p:cNvSpPr>
          <p:nvPr/>
        </p:nvSpPr>
        <p:spPr bwMode="auto">
          <a:xfrm>
            <a:off x="609600" y="1798637"/>
            <a:ext cx="83058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500" b="1" dirty="0">
                <a:latin typeface="Times New Roman" pitchFamily="18" charset="0"/>
              </a:rPr>
              <a:t>Nucleul </a:t>
            </a:r>
            <a:r>
              <a:rPr lang="ro-RO" altLang="en-US" sz="2500" dirty="0">
                <a:latin typeface="Times New Roman" pitchFamily="18" charset="0"/>
              </a:rPr>
              <a:t>se ocupă cu întregul trafic de mesaje ce se desfăşoară în cadrul sistemului de operare şi rulează peste HAL. Nucleul este ocupat în principal cu </a:t>
            </a:r>
            <a:r>
              <a:rPr lang="ro-RO" altLang="en-US" sz="2500" b="1" dirty="0">
                <a:latin typeface="Times New Roman" pitchFamily="18" charset="0"/>
              </a:rPr>
              <a:t>manipularea întreruperilor şi excepţiilor</a:t>
            </a:r>
            <a:r>
              <a:rPr lang="ro-RO" altLang="en-US" sz="2500" dirty="0">
                <a:latin typeface="Times New Roman" pitchFamily="18" charset="0"/>
              </a:rPr>
              <a:t> pentru comunicaţia între subsisteme şi resursele hardware ale sistemului de operare. </a:t>
            </a:r>
            <a:endParaRPr lang="en-US" altLang="en-US" sz="2500" dirty="0">
              <a:latin typeface="Times New Roman" pitchFamily="18" charset="0"/>
            </a:endParaRPr>
          </a:p>
          <a:p>
            <a:endParaRPr lang="ro-RO" altLang="en-US" sz="2500" dirty="0">
              <a:latin typeface="Times New Roman" pitchFamily="18" charset="0"/>
            </a:endParaRPr>
          </a:p>
          <a:p>
            <a:r>
              <a:rPr lang="ro-RO" altLang="en-US" sz="2500" dirty="0">
                <a:latin typeface="Times New Roman" pitchFamily="18" charset="0"/>
              </a:rPr>
              <a:t>Parte integrantă a managementului tuturor comunicaţiilor dintre subsisteme, nucleul este responsabil şi cu verificarea constantă cu subsistemul de securitate a administratorului NT pentru a se asigura faptul că cererile pentru servicii au fost autorizate în mod corespunzător. </a:t>
            </a:r>
          </a:p>
          <a:p>
            <a:endParaRPr lang="en-US" altLang="en-US" sz="2500" i="1" dirty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961736" y="31173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endParaRPr lang="en-US" altLang="en-US" sz="3300" b="1" dirty="0">
              <a:latin typeface="Garamond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807349" y="348412"/>
            <a:ext cx="2919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FF0000"/>
                </a:solidFill>
                <a:latin typeface="Garamond" pitchFamily="18" charset="0"/>
              </a:rPr>
              <a:t>Nucleul</a:t>
            </a:r>
            <a:r>
              <a:rPr lang="en-US" altLang="en-US" sz="2800" b="1" dirty="0">
                <a:solidFill>
                  <a:srgbClr val="FF0000"/>
                </a:solidFill>
                <a:latin typeface="Garamond" pitchFamily="18" charset="0"/>
              </a:rPr>
              <a:t> NT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22325" y="1130300"/>
            <a:ext cx="748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09600" y="941101"/>
            <a:ext cx="830580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200" dirty="0">
                <a:latin typeface="Times New Roman" pitchFamily="18" charset="0"/>
              </a:rPr>
              <a:t>Nucleul NT este responsabil cu:</a:t>
            </a:r>
          </a:p>
          <a:p>
            <a:endParaRPr lang="en-US" altLang="en-US" sz="2200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ro-RO" altLang="en-US" sz="2200" dirty="0">
                <a:latin typeface="Times New Roman" pitchFamily="18" charset="0"/>
              </a:rPr>
              <a:t>sincronizarea mai multor procesoare atunci când Windows NT rulează pe un calculator ce suportă multiprocesare simetrică (SMP);</a:t>
            </a:r>
            <a:endParaRPr lang="en-US" altLang="en-US" sz="2200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ro-RO" altLang="en-US" sz="2200" dirty="0">
                <a:latin typeface="Times New Roman" pitchFamily="18" charset="0"/>
              </a:rPr>
              <a:t>manipularea întreruperilor şi a excepţiilor;</a:t>
            </a:r>
            <a:endParaRPr lang="en-US" altLang="en-US" sz="2200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ro-RO" altLang="en-US" sz="2200" dirty="0">
                <a:latin typeface="Times New Roman" pitchFamily="18" charset="0"/>
              </a:rPr>
              <a:t>refacerea sistemului în caz de cădere;</a:t>
            </a:r>
            <a:endParaRPr lang="en-US" altLang="en-US" sz="2200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ro-RO" altLang="en-US" sz="2200" dirty="0">
                <a:latin typeface="Times New Roman" pitchFamily="18" charset="0"/>
              </a:rPr>
              <a:t>verificarea securităţii şi respectării restricţiilor;</a:t>
            </a:r>
            <a:endParaRPr lang="en-US" altLang="en-US" sz="2200" dirty="0">
              <a:latin typeface="Times New Roman" pitchFamily="18" charset="0"/>
            </a:endParaRPr>
          </a:p>
          <a:p>
            <a:pPr lvl="1">
              <a:buFontTx/>
              <a:buChar char="•"/>
            </a:pPr>
            <a:r>
              <a:rPr lang="ro-RO" altLang="en-US" sz="2200" dirty="0">
                <a:latin typeface="Times New Roman" pitchFamily="18" charset="0"/>
              </a:rPr>
              <a:t>programarea firelor de execuţie în mediul NT </a:t>
            </a:r>
            <a:r>
              <a:rPr lang="ro-RO" altLang="en-US" sz="2200" i="1" dirty="0">
                <a:latin typeface="Times New Roman" pitchFamily="18" charset="0"/>
              </a:rPr>
              <a:t>multi-threading</a:t>
            </a:r>
            <a:r>
              <a:rPr lang="en-US" altLang="en-US" sz="22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ro-RO" altLang="en-US" sz="2200" dirty="0">
                <a:latin typeface="Times New Roman" pitchFamily="18" charset="0"/>
              </a:rPr>
              <a:t>(multiple fire de execuţie ale proceselor).</a:t>
            </a:r>
            <a:endParaRPr lang="en-US" altLang="en-US" sz="2200" i="1" dirty="0">
              <a:latin typeface="Times New Roman" pitchFamily="18" charset="0"/>
              <a:sym typeface="Symbol" pitchFamily="18" charset="2"/>
            </a:endParaRPr>
          </a:p>
          <a:p>
            <a:endParaRPr lang="en-US" altLang="en-US" sz="2200" b="1" dirty="0">
              <a:latin typeface="Times New Roman" pitchFamily="18" charset="0"/>
              <a:sym typeface="Symbol" pitchFamily="18" charset="2"/>
            </a:endParaRPr>
          </a:p>
          <a:p>
            <a:r>
              <a:rPr lang="ro-RO" altLang="en-US" sz="2200" b="1" dirty="0">
                <a:latin typeface="Times New Roman" pitchFamily="18" charset="0"/>
                <a:sym typeface="Symbol" pitchFamily="18" charset="2"/>
              </a:rPr>
              <a:t>Manipularea întreruperilor</a:t>
            </a:r>
            <a:r>
              <a:rPr lang="ro-RO" altLang="en-US" sz="2200" dirty="0">
                <a:latin typeface="Times New Roman" pitchFamily="18" charset="0"/>
                <a:sym typeface="Symbol" pitchFamily="18" charset="2"/>
              </a:rPr>
              <a:t> ocupă cel mai mult din timpul nucleului NT, o întrerupere NT fiind generată pentru fiecare interacţiune a subsistemelor administratorului NT. </a:t>
            </a:r>
          </a:p>
          <a:p>
            <a:r>
              <a:rPr lang="ro-RO" altLang="en-US" sz="2200" b="1" dirty="0">
                <a:latin typeface="Times New Roman" pitchFamily="18" charset="0"/>
                <a:sym typeface="Symbol" pitchFamily="18" charset="2"/>
              </a:rPr>
              <a:t>Nucleul NT rulează în mod privilegiat</a:t>
            </a:r>
            <a:r>
              <a:rPr lang="ro-RO" altLang="en-US" sz="2200" dirty="0">
                <a:latin typeface="Times New Roman" pitchFamily="18" charset="0"/>
                <a:sym typeface="Symbol" pitchFamily="18" charset="2"/>
              </a:rPr>
              <a:t> şi de aceea nu poate fi niciodată expulzat din memorie.</a:t>
            </a:r>
            <a:endParaRPr lang="en-US" altLang="en-US" sz="2200" i="1" dirty="0">
              <a:latin typeface="Times New Roman" pitchFamily="18" charset="0"/>
              <a:sym typeface="Symbol" pitchFamily="18" charset="2"/>
            </a:endParaRPr>
          </a:p>
          <a:p>
            <a:endParaRPr lang="en-US" altLang="en-US" sz="2200" i="1" dirty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074193" y="333375"/>
            <a:ext cx="337661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NT Executive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22325" y="1130300"/>
            <a:ext cx="748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09600" y="1744663"/>
            <a:ext cx="8305800" cy="390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500" dirty="0">
                <a:latin typeface="Times New Roman" pitchFamily="18" charset="0"/>
              </a:rPr>
              <a:t>Administratorul NT </a:t>
            </a:r>
            <a:r>
              <a:rPr lang="ro-RO" altLang="en-US" sz="2500" i="1" dirty="0">
                <a:latin typeface="Times New Roman" pitchFamily="18" charset="0"/>
              </a:rPr>
              <a:t>(NT Executive)</a:t>
            </a:r>
            <a:r>
              <a:rPr lang="ro-RO" altLang="en-US" sz="2500" dirty="0">
                <a:latin typeface="Times New Roman" pitchFamily="18" charset="0"/>
              </a:rPr>
              <a:t> este compus din nucleul NT la care se adaugă o varietate de subsisteme cunoscute împreună sub numele de </a:t>
            </a:r>
            <a:r>
              <a:rPr lang="ro-RO" altLang="en-US" sz="2500" b="1" dirty="0">
                <a:latin typeface="Times New Roman" pitchFamily="18" charset="0"/>
              </a:rPr>
              <a:t>servicii sistem</a:t>
            </a:r>
            <a:r>
              <a:rPr lang="ro-RO" altLang="en-US" sz="2500" dirty="0">
                <a:latin typeface="Times New Roman" pitchFamily="18" charset="0"/>
              </a:rPr>
              <a:t>. Printre aceste servicii se află: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managerul intrărilor </a:t>
            </a:r>
            <a:r>
              <a:rPr lang="ro-RO" altLang="en-US" sz="2500" dirty="0" err="1">
                <a:latin typeface="Times New Roman" pitchFamily="18" charset="0"/>
              </a:rPr>
              <a:t>şi</a:t>
            </a:r>
            <a:r>
              <a:rPr lang="ro-RO" altLang="en-US" sz="2500" dirty="0">
                <a:latin typeface="Times New Roman" pitchFamily="18" charset="0"/>
              </a:rPr>
              <a:t> </a:t>
            </a:r>
            <a:r>
              <a:rPr lang="ro-RO" altLang="en-US" sz="2500" dirty="0" err="1">
                <a:latin typeface="Times New Roman" pitchFamily="18" charset="0"/>
              </a:rPr>
              <a:t>ieşirilor</a:t>
            </a:r>
            <a:r>
              <a:rPr lang="ro-RO" altLang="en-US" sz="2500" dirty="0">
                <a:latin typeface="Times New Roman" pitchFamily="18" charset="0"/>
              </a:rPr>
              <a:t> (managerul I/O);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managerul apelului de procedură locală;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managerul de obiecte;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managerul de procese;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managerul memoriei virtuale;</a:t>
            </a:r>
          </a:p>
          <a:p>
            <a:pPr lvl="1">
              <a:buFontTx/>
              <a:buChar char="•"/>
            </a:pPr>
            <a:r>
              <a:rPr lang="ro-RO" altLang="en-US" sz="2500" dirty="0">
                <a:latin typeface="Times New Roman" pitchFamily="18" charset="0"/>
              </a:rPr>
              <a:t>monitorul de securitate.</a:t>
            </a:r>
            <a:endParaRPr lang="en-US" altLang="en-US" sz="2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743200" y="191157"/>
            <a:ext cx="337661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en-US" altLang="en-US" sz="33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Managerul</a:t>
            </a:r>
            <a:r>
              <a:rPr lang="en-US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I/O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22325" y="1130300"/>
            <a:ext cx="748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609600" y="771823"/>
            <a:ext cx="8305800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200" dirty="0">
                <a:latin typeface="Times New Roman" pitchFamily="18" charset="0"/>
              </a:rPr>
              <a:t>Acesta are în sarcină administrarea tuturor intrărilor şi ieşirilor pentru sistemul de operare Windows. Managerul</a:t>
            </a:r>
            <a:r>
              <a:rPr lang="en-US" altLang="en-US" sz="2200" dirty="0">
                <a:latin typeface="Times New Roman" pitchFamily="18" charset="0"/>
              </a:rPr>
              <a:t> I/O </a:t>
            </a:r>
            <a:r>
              <a:rPr lang="ro-RO" altLang="en-US" sz="2200" dirty="0">
                <a:latin typeface="Times New Roman" pitchFamily="18" charset="0"/>
              </a:rPr>
              <a:t>este în mod special preocupat cu administrarea comunicaţiilor dintre driverele de echipament, driverele de reţea, managerul memoriei cache şi driverele sistemelor de fișiere.</a:t>
            </a:r>
            <a:endParaRPr lang="en-US" altLang="en-US" sz="2200" dirty="0">
              <a:latin typeface="Times New Roman" pitchFamily="18" charset="0"/>
            </a:endParaRPr>
          </a:p>
          <a:p>
            <a:endParaRPr lang="ro-RO" altLang="en-US" sz="2200" i="1" dirty="0">
              <a:latin typeface="Times New Roman" pitchFamily="18" charset="0"/>
            </a:endParaRPr>
          </a:p>
          <a:p>
            <a:r>
              <a:rPr lang="ro-RO" altLang="en-US" sz="2200" i="1" dirty="0">
                <a:latin typeface="Times New Roman" pitchFamily="18" charset="0"/>
              </a:rPr>
              <a:t>Driverele de echipamente hardware</a:t>
            </a:r>
            <a:r>
              <a:rPr lang="ro-RO" altLang="en-US" sz="2200" dirty="0">
                <a:latin typeface="Times New Roman" pitchFamily="18" charset="0"/>
              </a:rPr>
              <a:t> sunt scrise în special pentru a oferi suport pentru anumite dispozitive periferice cum ar fi imprimanta, tastatura sau mouse-ul. Windows furnizează un mediu standardizat cuprins în managerul I/O în care aceste drivere pot rula. </a:t>
            </a:r>
          </a:p>
          <a:p>
            <a:r>
              <a:rPr lang="ro-RO" altLang="en-US" sz="2200" dirty="0">
                <a:latin typeface="Times New Roman" pitchFamily="18" charset="0"/>
              </a:rPr>
              <a:t>Datorită acestui mediu standardizat driverele dispozitivelor periferice pot rula pe orice platformă care suportă Windows. Aceste drivere sunt scrise în C și pot fi ușor modificate sau adăugate.</a:t>
            </a:r>
          </a:p>
          <a:p>
            <a:r>
              <a:rPr lang="ro-RO" altLang="en-US" sz="2200" dirty="0">
                <a:latin typeface="Times New Roman" pitchFamily="18" charset="0"/>
              </a:rPr>
              <a:t>Printre </a:t>
            </a:r>
            <a:r>
              <a:rPr lang="ro-RO" altLang="en-US" sz="2200" i="1" dirty="0">
                <a:latin typeface="Times New Roman" panose="02020603050405020304" pitchFamily="18" charset="0"/>
              </a:rPr>
              <a:t>driverele de rețea </a:t>
            </a:r>
            <a:r>
              <a:rPr lang="ro-RO" altLang="en-US" sz="2200" dirty="0">
                <a:latin typeface="Times New Roman" panose="02020603050405020304" pitchFamily="18" charset="0"/>
              </a:rPr>
              <a:t>existente în Windows</a:t>
            </a:r>
            <a:r>
              <a:rPr lang="en-US" altLang="en-US" sz="2200" dirty="0">
                <a:latin typeface="Times New Roman" panose="02020603050405020304" pitchFamily="18" charset="0"/>
              </a:rPr>
              <a:t> </a:t>
            </a:r>
            <a:r>
              <a:rPr lang="ro-RO" altLang="en-US" sz="2200" dirty="0">
                <a:latin typeface="Times New Roman" panose="02020603050405020304" pitchFamily="18" charset="0"/>
              </a:rPr>
              <a:t>se află următoarele: </a:t>
            </a:r>
            <a:r>
              <a:rPr lang="ro-RO" altLang="en-US" sz="2200" dirty="0">
                <a:solidFill>
                  <a:srgbClr val="2F2B20"/>
                </a:solidFill>
                <a:latin typeface="Times New Roman" panose="02020603050405020304" pitchFamily="18" charset="0"/>
              </a:rPr>
              <a:t>SMB/CIFS, RDP, interfața server </a:t>
            </a:r>
            <a:r>
              <a:rPr lang="en-US" altLang="en-US" sz="2200" dirty="0">
                <a:solidFill>
                  <a:srgbClr val="2F2B20"/>
                </a:solidFill>
                <a:latin typeface="Times New Roman" panose="02020603050405020304" pitchFamily="18" charset="0"/>
              </a:rPr>
              <a:t>WinRM</a:t>
            </a:r>
            <a:r>
              <a:rPr lang="en-US" altLang="en-US" sz="2200" dirty="0">
                <a:latin typeface="Times New Roman" panose="02020603050405020304" pitchFamily="18" charset="0"/>
              </a:rPr>
              <a:t>.</a:t>
            </a:r>
            <a:endParaRPr lang="ro-RO" altLang="en-US" sz="2200" dirty="0">
              <a:latin typeface="Times New Roman" pitchFamily="18" charset="0"/>
            </a:endParaRPr>
          </a:p>
          <a:p>
            <a:r>
              <a:rPr lang="ro-RO" altLang="en-US" sz="2200" dirty="0">
                <a:latin typeface="Times New Roman" pitchFamily="18" charset="0"/>
              </a:rPr>
              <a:t>De asemenea, sunt incluse protocoale de comunicație ca TCP/IP, </a:t>
            </a:r>
            <a:r>
              <a:rPr lang="ro-RO" altLang="en-US" sz="2200" dirty="0">
                <a:solidFill>
                  <a:srgbClr val="2F2B20"/>
                </a:solidFill>
                <a:latin typeface="Times New Roman" panose="02020603050405020304" pitchFamily="18" charset="0"/>
              </a:rPr>
              <a:t>HTTP/S, TLS</a:t>
            </a:r>
            <a:r>
              <a:rPr lang="en-US" altLang="en-US" sz="2200" dirty="0">
                <a:solidFill>
                  <a:srgbClr val="2F2B20"/>
                </a:solidFill>
                <a:latin typeface="Times New Roman" panose="02020603050405020304" pitchFamily="18" charset="0"/>
              </a:rPr>
              <a:t>, SMB 3.x, WinRM, etc.</a:t>
            </a:r>
            <a:endParaRPr lang="en-US" altLang="en-US" sz="22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571500" y="395754"/>
            <a:ext cx="8001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628650" indent="-1714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lvl="1" algn="ctr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3300" b="1" dirty="0" err="1">
                <a:latin typeface="Times New Roman" pitchFamily="18" charset="0"/>
              </a:rPr>
              <a:t>Structur</a:t>
            </a:r>
            <a:r>
              <a:rPr lang="en-US" altLang="en-US" sz="3300" b="1" dirty="0">
                <a:latin typeface="Times New Roman" pitchFamily="18" charset="0"/>
              </a:rPr>
              <a:t>a</a:t>
            </a:r>
            <a:r>
              <a:rPr lang="ro-RO" altLang="en-US" sz="3300" b="1" dirty="0">
                <a:latin typeface="Times New Roman" pitchFamily="18" charset="0"/>
              </a:rPr>
              <a:t> pe nivele</a:t>
            </a:r>
            <a:r>
              <a:rPr lang="en-US" altLang="en-US" sz="3300" b="1" dirty="0">
                <a:latin typeface="Times New Roman" pitchFamily="18" charset="0"/>
              </a:rPr>
              <a:t> UNIX/Linux</a:t>
            </a:r>
            <a:endParaRPr lang="en-US" altLang="en-US" sz="3300" dirty="0">
              <a:latin typeface="Times New Roman" pitchFamily="18" charset="0"/>
            </a:endParaRPr>
          </a:p>
        </p:txBody>
      </p:sp>
      <p:pic>
        <p:nvPicPr>
          <p:cNvPr id="22531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" t="7187" r="1036" b="6862"/>
          <a:stretch>
            <a:fillRect/>
          </a:stretch>
        </p:blipFill>
        <p:spPr bwMode="auto">
          <a:xfrm>
            <a:off x="914400" y="1963738"/>
            <a:ext cx="7932738" cy="42672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ro-RO" dirty="0"/>
              <a:t>Expresii regulate</a:t>
            </a:r>
            <a:r>
              <a:rPr lang="en-US" dirty="0"/>
              <a:t> - exemple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105400"/>
          </a:xfrm>
        </p:spPr>
        <p:txBody>
          <a:bodyPr/>
          <a:lstStyle/>
          <a:p>
            <a:pPr marL="114300" indent="0">
              <a:buNone/>
            </a:pPr>
            <a:endParaRPr lang="ro-RO" b="1" dirty="0">
              <a:effectLst/>
            </a:endParaRPr>
          </a:p>
          <a:p>
            <a:pPr marL="114300" indent="0">
              <a:buNone/>
            </a:pPr>
            <a:endParaRPr lang="ro-RO" b="1" dirty="0"/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echo '</a:t>
            </a:r>
            <a:r>
              <a:rPr lang="en-US" dirty="0" err="1"/>
              <a:t>abcddd</a:t>
            </a:r>
            <a:r>
              <a:rPr lang="en-US" dirty="0"/>
              <a:t>' &gt; example.txt 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cat example.txt </a:t>
            </a:r>
          </a:p>
          <a:p>
            <a:pPr marL="114300" indent="0">
              <a:buNone/>
            </a:pPr>
            <a:r>
              <a:rPr lang="en-US" dirty="0" err="1"/>
              <a:t>abcddd</a:t>
            </a: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'a..' example.txt </a:t>
            </a:r>
          </a:p>
          <a:p>
            <a:pPr marL="114300" indent="0">
              <a:buNone/>
            </a:pPr>
            <a:r>
              <a:rPr lang="en-US" b="1" dirty="0" err="1"/>
              <a:t>abc</a:t>
            </a:r>
            <a:r>
              <a:rPr lang="en-US" dirty="0" err="1"/>
              <a:t>ddd</a:t>
            </a:r>
            <a:endParaRPr lang="en-US" dirty="0"/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'</a:t>
            </a:r>
            <a:r>
              <a:rPr lang="en-US" dirty="0" err="1"/>
              <a:t>a..c</a:t>
            </a:r>
            <a:r>
              <a:rPr lang="en-US" dirty="0"/>
              <a:t>' example.txt </a:t>
            </a:r>
          </a:p>
          <a:p>
            <a:pPr marL="11430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15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228600" y="1143000"/>
            <a:ext cx="8534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14350" indent="-5143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200" dirty="0">
                <a:latin typeface="Times New Roman" pitchFamily="18" charset="0"/>
              </a:rPr>
              <a:t>Într-o “</a:t>
            </a:r>
            <a:r>
              <a:rPr lang="en-US" altLang="en-US" sz="2200" dirty="0">
                <a:latin typeface="Times New Roman" pitchFamily="18" charset="0"/>
              </a:rPr>
              <a:t>m</a:t>
            </a:r>
            <a:r>
              <a:rPr lang="ro-RO" altLang="en-US" sz="2200" dirty="0">
                <a:latin typeface="Times New Roman" pitchFamily="18" charset="0"/>
              </a:rPr>
              <a:t>aşină virtuală” fiecare proces pare să se execute pe propriul procesor şi cu propria memorie, echipamente, etc. </a:t>
            </a:r>
            <a:endParaRPr lang="en-US" altLang="en-US" sz="22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 Unicode MS" pitchFamily="34" charset="-128"/>
              <a:buNone/>
            </a:pPr>
            <a:r>
              <a:rPr lang="ro-RO" altLang="en-US" sz="2200" dirty="0">
                <a:latin typeface="Times New Roman" pitchFamily="18" charset="0"/>
              </a:rPr>
              <a:t>Resursele maşinii fizice sunt partajate.</a:t>
            </a:r>
            <a:r>
              <a:rPr lang="en-US" altLang="en-US" sz="2200" dirty="0">
                <a:latin typeface="Times New Roman" pitchFamily="18" charset="0"/>
              </a:rPr>
              <a:t> </a:t>
            </a:r>
            <a:r>
              <a:rPr lang="ro-RO" altLang="en-US" sz="2200" dirty="0">
                <a:latin typeface="Times New Roman" pitchFamily="18" charset="0"/>
              </a:rPr>
              <a:t>Echipamentele virtuale sunt </a:t>
            </a:r>
            <a:r>
              <a:rPr lang="en-US" altLang="en-US" sz="2200" dirty="0">
                <a:latin typeface="Times New Roman" pitchFamily="18" charset="0"/>
              </a:rPr>
              <a:t>“</a:t>
            </a:r>
            <a:r>
              <a:rPr lang="ro-RO" altLang="en-US" sz="2200" dirty="0">
                <a:latin typeface="Times New Roman" pitchFamily="18" charset="0"/>
              </a:rPr>
              <a:t>desprinse</a:t>
            </a:r>
            <a:r>
              <a:rPr lang="en-US" altLang="en-US" sz="2200" dirty="0">
                <a:latin typeface="Times New Roman" pitchFamily="18" charset="0"/>
              </a:rPr>
              <a:t>”</a:t>
            </a:r>
            <a:r>
              <a:rPr lang="ro-RO" altLang="en-US" sz="2200" dirty="0">
                <a:latin typeface="Times New Roman" pitchFamily="18" charset="0"/>
              </a:rPr>
              <a:t> din cele fizice</a:t>
            </a:r>
            <a:r>
              <a:rPr lang="en-US" altLang="en-US" sz="2200" dirty="0">
                <a:latin typeface="Times New Roman" pitchFamily="18" charset="0"/>
              </a:rPr>
              <a:t>. </a:t>
            </a:r>
            <a:r>
              <a:rPr lang="ro-RO" altLang="en-US" sz="2200" dirty="0">
                <a:latin typeface="Times New Roman" pitchFamily="18" charset="0"/>
              </a:rPr>
              <a:t>Discurile virtuale reprezintă submulţimi ale celor fizice.</a:t>
            </a:r>
            <a:endParaRPr lang="en-US" altLang="en-US" sz="22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buFont typeface="Symbol" pitchFamily="18" charset="2"/>
              <a:buChar char="·"/>
            </a:pPr>
            <a:r>
              <a:rPr lang="en-US" altLang="en-US" sz="2200" dirty="0">
                <a:latin typeface="Times New Roman" pitchFamily="18" charset="0"/>
              </a:rPr>
              <a:t>U</a:t>
            </a:r>
            <a:r>
              <a:rPr lang="ro-RO" altLang="en-US" sz="2200" dirty="0">
                <a:latin typeface="Times New Roman" pitchFamily="18" charset="0"/>
              </a:rPr>
              <a:t>til în cazul rulării mai multor SO simultan pe aceeaşi maşină</a:t>
            </a:r>
            <a:r>
              <a:rPr lang="en-US" altLang="en-US" sz="2200" dirty="0">
                <a:latin typeface="Times New Roman" pitchFamily="18" charset="0"/>
              </a:rPr>
              <a:t>.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828800" y="3886200"/>
            <a:ext cx="2438400" cy="762000"/>
          </a:xfrm>
          <a:prstGeom prst="rect">
            <a:avLst/>
          </a:prstGeom>
          <a:solidFill>
            <a:srgbClr val="FF66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000" b="1">
                <a:latin typeface="Times New Roman" pitchFamily="18" charset="0"/>
              </a:rPr>
              <a:t>Utilizatorul v</a:t>
            </a:r>
            <a:r>
              <a:rPr lang="en-US" altLang="en-US" sz="2000" b="1">
                <a:latin typeface="Times New Roman" pitchFamily="18" charset="0"/>
              </a:rPr>
              <a:t>irtual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1828800" y="4648200"/>
            <a:ext cx="2438400" cy="762000"/>
          </a:xfrm>
          <a:prstGeom prst="rect">
            <a:avLst/>
          </a:prstGeom>
          <a:solidFill>
            <a:srgbClr val="CC66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000" b="1">
                <a:latin typeface="Times New Roman" pitchFamily="18" charset="0"/>
              </a:rPr>
              <a:t>Maşina v</a:t>
            </a:r>
            <a:r>
              <a:rPr lang="en-US" altLang="en-US" sz="2000" b="1">
                <a:latin typeface="Times New Roman" pitchFamily="18" charset="0"/>
              </a:rPr>
              <a:t>irtual</a:t>
            </a:r>
            <a:r>
              <a:rPr lang="ro-RO" altLang="en-US" sz="2000" b="1">
                <a:latin typeface="Times New Roman" pitchFamily="18" charset="0"/>
              </a:rPr>
              <a:t>ă</a:t>
            </a:r>
            <a:endParaRPr lang="en-US" altLang="en-US" sz="2000" b="1">
              <a:latin typeface="Times New Roman" pitchFamily="18" charset="0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1828800" y="5410200"/>
            <a:ext cx="2438400" cy="762000"/>
          </a:xfrm>
          <a:prstGeom prst="rect">
            <a:avLst/>
          </a:prstGeom>
          <a:solidFill>
            <a:srgbClr val="CC00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2000" b="1">
                <a:latin typeface="Times New Roman" pitchFamily="18" charset="0"/>
              </a:rPr>
              <a:t>Modul m</a:t>
            </a:r>
            <a:r>
              <a:rPr lang="en-US" altLang="en-US" sz="2000" b="1">
                <a:latin typeface="Times New Roman" pitchFamily="18" charset="0"/>
              </a:rPr>
              <a:t>onitor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5334000" y="4343400"/>
            <a:ext cx="2305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400" b="1">
                <a:latin typeface="Times New Roman" pitchFamily="18" charset="0"/>
              </a:rPr>
              <a:t>Utilizatorul fizic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5394325" y="5527675"/>
            <a:ext cx="191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r>
              <a:rPr lang="ro-RO" altLang="en-US" sz="2400" b="1">
                <a:latin typeface="Times New Roman" pitchFamily="18" charset="0"/>
              </a:rPr>
              <a:t>Maşina fizică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>
            <a:off x="5105400" y="3810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5105400" y="54864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Text Box 19"/>
          <p:cNvSpPr txBox="1">
            <a:spLocks noChangeArrowheads="1"/>
          </p:cNvSpPr>
          <p:nvPr/>
        </p:nvSpPr>
        <p:spPr bwMode="auto">
          <a:xfrm>
            <a:off x="2971800" y="397598"/>
            <a:ext cx="42672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Maşin</a:t>
            </a:r>
            <a:r>
              <a:rPr lang="en-US" altLang="en-US" sz="33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virtual</a:t>
            </a:r>
            <a:r>
              <a:rPr lang="en-US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" t="5832" r="1003" b="11989"/>
          <a:stretch>
            <a:fillRect/>
          </a:stretch>
        </p:blipFill>
        <p:spPr bwMode="auto">
          <a:xfrm>
            <a:off x="891380" y="1371600"/>
            <a:ext cx="7361238" cy="4618038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80" name="Text Box 15"/>
          <p:cNvSpPr txBox="1">
            <a:spLocks noChangeArrowheads="1"/>
          </p:cNvSpPr>
          <p:nvPr/>
        </p:nvSpPr>
        <p:spPr bwMode="auto">
          <a:xfrm>
            <a:off x="2661046" y="268198"/>
            <a:ext cx="382190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/>
            <a:r>
              <a:rPr lang="ro-RO" altLang="en-US" sz="33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Maşini</a:t>
            </a:r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virtuale</a:t>
            </a:r>
            <a:endParaRPr lang="en-US" altLang="en-US" sz="33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838200" y="1524000"/>
            <a:ext cx="7467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14350" indent="-5143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ClrTx/>
              <a:buFont typeface="Arial Unicode MS" pitchFamily="34" charset="-128"/>
              <a:buNone/>
            </a:pPr>
            <a:r>
              <a:rPr lang="en-US" altLang="en-US" sz="2500" b="1" dirty="0">
                <a:latin typeface="Times New Roman" pitchFamily="18" charset="0"/>
              </a:rPr>
              <a:t>Ex</a:t>
            </a:r>
            <a:r>
              <a:rPr lang="ro-RO" altLang="en-US" sz="2500" b="1" dirty="0">
                <a:latin typeface="Times New Roman" pitchFamily="18" charset="0"/>
              </a:rPr>
              <a:t>emple</a:t>
            </a:r>
            <a:r>
              <a:rPr lang="en-US" altLang="en-US" sz="2500" b="1" dirty="0">
                <a:latin typeface="Times New Roman" pitchFamily="18" charset="0"/>
              </a:rPr>
              <a:t> (free)</a:t>
            </a:r>
            <a:r>
              <a:rPr lang="ro-RO" altLang="en-US" sz="2500" b="1" dirty="0">
                <a:latin typeface="Times New Roman" pitchFamily="18" charset="0"/>
              </a:rPr>
              <a:t>:</a:t>
            </a:r>
            <a:r>
              <a:rPr lang="en-US" altLang="en-US" sz="2500" b="1" dirty="0">
                <a:latin typeface="Times New Roman" pitchFamily="18" charset="0"/>
              </a:rPr>
              <a:t> VirtualBox (Win/Mac/Linux), VMware Workstation Pro (Win/Linux) — free, QEMU+KVM (Linux), </a:t>
            </a:r>
            <a:r>
              <a:rPr lang="en-US" altLang="en-US" sz="2500" b="1" dirty="0" err="1">
                <a:latin typeface="Times New Roman" pitchFamily="18" charset="0"/>
              </a:rPr>
              <a:t>Proxmox</a:t>
            </a:r>
            <a:r>
              <a:rPr lang="en-US" altLang="en-US" sz="2500" b="1" dirty="0">
                <a:latin typeface="Times New Roman" pitchFamily="18" charset="0"/>
              </a:rPr>
              <a:t> VE 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1143000" y="2819400"/>
            <a:ext cx="7162800" cy="355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0"/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0"/>
              <a:buChar char="•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500" b="1" dirty="0">
                <a:latin typeface="Times New Roman" pitchFamily="18" charset="0"/>
              </a:rPr>
              <a:t>VirtualBox (Oracle) - </a:t>
            </a:r>
            <a:r>
              <a:rPr lang="en-US" altLang="en-US" sz="2500" b="1" dirty="0">
                <a:solidFill>
                  <a:srgbClr val="990000"/>
                </a:solidFill>
                <a:latin typeface="Times New Roman" pitchFamily="18" charset="0"/>
              </a:rPr>
              <a:t>https://www.virtualbox.org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500" b="1" dirty="0">
              <a:solidFill>
                <a:srgbClr val="CC00CC"/>
              </a:solidFill>
              <a:latin typeface="Times New Roman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500" b="1" dirty="0">
                <a:latin typeface="Times New Roman" pitchFamily="18" charset="0"/>
              </a:rPr>
              <a:t>VMware Workstation Pro (Broadcom) — free (din Nov 2024) - </a:t>
            </a:r>
            <a:r>
              <a:rPr lang="en-US" altLang="en-US" sz="2500" b="1" dirty="0">
                <a:solidFill>
                  <a:srgbClr val="990000"/>
                </a:solidFill>
                <a:latin typeface="Times New Roman" pitchFamily="18" charset="0"/>
              </a:rPr>
              <a:t>https://www.vmware.com/products/workstation-pro.html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500" b="1" dirty="0">
                <a:latin typeface="Times New Roman" pitchFamily="18" charset="0"/>
              </a:rPr>
              <a:t>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500" b="1" dirty="0">
                <a:latin typeface="Times New Roman" pitchFamily="18" charset="0"/>
              </a:rPr>
              <a:t>QEMU – </a:t>
            </a:r>
            <a:r>
              <a:rPr lang="en-US" altLang="en-US" sz="2500" b="1" dirty="0">
                <a:solidFill>
                  <a:srgbClr val="990000"/>
                </a:solidFill>
                <a:latin typeface="Times New Roman" pitchFamily="18" charset="0"/>
              </a:rPr>
              <a:t>wiki.qemu.org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500" b="1" dirty="0">
              <a:latin typeface="Times New Roman" pitchFamily="18" charset="0"/>
            </a:endParaRPr>
          </a:p>
        </p:txBody>
      </p:sp>
      <p:sp>
        <p:nvSpPr>
          <p:cNvPr id="5" name="Text Box 1052"/>
          <p:cNvSpPr txBox="1">
            <a:spLocks noChangeArrowheads="1"/>
          </p:cNvSpPr>
          <p:nvPr/>
        </p:nvSpPr>
        <p:spPr bwMode="auto">
          <a:xfrm>
            <a:off x="445293" y="353812"/>
            <a:ext cx="855821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 Unicode MS" pitchFamily="34" charset="-128"/>
                <a:cs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altLang="en-US" sz="3300" b="1" dirty="0">
                <a:solidFill>
                  <a:srgbClr val="FF0000"/>
                </a:solidFill>
                <a:latin typeface="Cambria" panose="02040503050406030204" pitchFamily="18" charset="0"/>
              </a:rPr>
              <a:t>Aplica</a:t>
            </a:r>
            <a:r>
              <a:rPr lang="ro-RO" altLang="en-US" sz="3300" b="1" dirty="0">
                <a:solidFill>
                  <a:srgbClr val="FF0000"/>
                </a:solidFill>
                <a:latin typeface="Cambria" panose="02040503050406030204" pitchFamily="18" charset="0"/>
              </a:rPr>
              <a:t>ții de mașini virtuale</a:t>
            </a:r>
            <a:endParaRPr lang="en-US" altLang="en-US" sz="33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72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ro-RO" dirty="0"/>
              <a:t>Expresii regulate</a:t>
            </a:r>
            <a:r>
              <a:rPr lang="en-US" dirty="0"/>
              <a:t> - exemple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105400"/>
          </a:xfrm>
        </p:spPr>
        <p:txBody>
          <a:bodyPr/>
          <a:lstStyle/>
          <a:p>
            <a:pPr marL="114300" indent="0">
              <a:buNone/>
            </a:pPr>
            <a:endParaRPr lang="ro-RO" dirty="0"/>
          </a:p>
          <a:p>
            <a:pPr marL="114300" indent="0">
              <a:buNone/>
            </a:pP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ro-RO" dirty="0"/>
              <a:t>următoarea comandă se va potrivi cu două caractere , primul fie un </a:t>
            </a:r>
            <a:r>
              <a:rPr lang="en-US" dirty="0">
                <a:solidFill>
                  <a:srgbClr val="C00000"/>
                </a:solidFill>
              </a:rPr>
              <a:t>a</a:t>
            </a:r>
            <a:r>
              <a:rPr lang="en-US" dirty="0"/>
              <a:t> </a:t>
            </a:r>
            <a:r>
              <a:rPr lang="ro-RO" dirty="0"/>
              <a:t>sau un</a:t>
            </a:r>
            <a:r>
              <a:rPr lang="en-US" dirty="0"/>
              <a:t> </a:t>
            </a:r>
            <a:r>
              <a:rPr lang="en-US" dirty="0">
                <a:solidFill>
                  <a:srgbClr val="C00000"/>
                </a:solidFill>
              </a:rPr>
              <a:t>b</a:t>
            </a:r>
            <a:r>
              <a:rPr lang="ro-RO" dirty="0"/>
              <a:t>, în timp ce al doilea poate fi un</a:t>
            </a:r>
            <a:r>
              <a:rPr lang="en-US" dirty="0"/>
              <a:t> </a:t>
            </a:r>
            <a:r>
              <a:rPr lang="en-US" dirty="0">
                <a:solidFill>
                  <a:srgbClr val="C00000"/>
                </a:solidFill>
              </a:rPr>
              <a:t>a, b, c</a:t>
            </a:r>
            <a:r>
              <a:rPr lang="en-US" dirty="0"/>
              <a:t> </a:t>
            </a:r>
            <a:r>
              <a:rPr lang="ro-RO" dirty="0"/>
              <a:t>sau</a:t>
            </a:r>
            <a:r>
              <a:rPr lang="en-US" dirty="0"/>
              <a:t> </a:t>
            </a:r>
            <a:r>
              <a:rPr lang="en-US" dirty="0">
                <a:solidFill>
                  <a:srgbClr val="C00000"/>
                </a:solidFill>
              </a:rPr>
              <a:t>d</a:t>
            </a:r>
            <a:r>
              <a:rPr lang="en-US" dirty="0"/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 '[ab][a-d]' example.txt </a:t>
            </a:r>
          </a:p>
          <a:p>
            <a:pPr marL="114300" indent="0">
              <a:buNone/>
            </a:pPr>
            <a:r>
              <a:rPr lang="en-US" b="1" dirty="0" err="1"/>
              <a:t>ab</a:t>
            </a:r>
            <a:r>
              <a:rPr lang="en-US" dirty="0" err="1"/>
              <a:t>cddd</a:t>
            </a: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ro-RO" dirty="0"/>
              <a:t>Observație: putem lista toate valorile dorite precum </a:t>
            </a:r>
            <a:r>
              <a:rPr lang="en-US" dirty="0"/>
              <a:t>[</a:t>
            </a:r>
            <a:r>
              <a:rPr lang="en-US" dirty="0" err="1"/>
              <a:t>abcd</a:t>
            </a:r>
            <a:r>
              <a:rPr lang="en-US" dirty="0"/>
              <a:t>] </a:t>
            </a:r>
            <a:r>
              <a:rPr lang="ro-RO" dirty="0"/>
              <a:t>sau putem folosi un interval</a:t>
            </a:r>
            <a:r>
              <a:rPr lang="en-US" dirty="0"/>
              <a:t> [a-d]</a:t>
            </a:r>
            <a:r>
              <a:rPr lang="ro-RO" dirty="0"/>
              <a:t>, atâta timp cât acesta este în ordinea corectă</a:t>
            </a:r>
            <a:r>
              <a:rPr lang="en-US" dirty="0"/>
              <a:t>. </a:t>
            </a:r>
            <a:r>
              <a:rPr lang="ro-RO" dirty="0"/>
              <a:t>Spre exemplu, </a:t>
            </a:r>
            <a:r>
              <a:rPr lang="en-US" dirty="0"/>
              <a:t>[d-a] </a:t>
            </a:r>
            <a:r>
              <a:rPr lang="ro-RO" dirty="0"/>
              <a:t>nu este un interval valid</a:t>
            </a:r>
            <a:r>
              <a:rPr lang="en-US" dirty="0"/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'[d-a]' example.txt </a:t>
            </a:r>
          </a:p>
          <a:p>
            <a:pPr marL="114300" indent="0">
              <a:buNone/>
            </a:pPr>
            <a:r>
              <a:rPr lang="en-US" dirty="0"/>
              <a:t>grep: Invalid range end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8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ro-RO" dirty="0"/>
              <a:t>Expresii regulate</a:t>
            </a:r>
            <a:r>
              <a:rPr lang="en-US" dirty="0"/>
              <a:t> - exemple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105400"/>
          </a:xfrm>
        </p:spPr>
        <p:txBody>
          <a:bodyPr/>
          <a:lstStyle/>
          <a:p>
            <a:pPr marL="114300" indent="0">
              <a:buNone/>
            </a:pPr>
            <a:endParaRPr lang="ro-RO" dirty="0"/>
          </a:p>
          <a:p>
            <a:pPr marL="114300" indent="0">
              <a:buNone/>
            </a:pPr>
            <a:r>
              <a:rPr lang="ro-RO" dirty="0"/>
              <a:t>Pentru a indica faptul că vrem să specificăm faptul că un caracter nu este unul din caracterele listate, vom folosi la începutul secvenței ([ ]) semnul special </a:t>
            </a:r>
            <a:r>
              <a:rPr lang="ro-RO" dirty="0">
                <a:solidFill>
                  <a:srgbClr val="C00000"/>
                </a:solidFill>
              </a:rPr>
              <a:t>^</a:t>
            </a:r>
            <a:r>
              <a:rPr lang="ro-RO" dirty="0"/>
              <a:t>. Spre exemplu, următoarea comandă va căuta șablonul ce include un caracter ce nu este nici </a:t>
            </a:r>
            <a:r>
              <a:rPr lang="ro-RO" dirty="0">
                <a:solidFill>
                  <a:srgbClr val="C00000"/>
                </a:solidFill>
              </a:rPr>
              <a:t>a</a:t>
            </a:r>
            <a:r>
              <a:rPr lang="ro-RO" dirty="0"/>
              <a:t>, nici </a:t>
            </a:r>
            <a:r>
              <a:rPr lang="ro-RO" dirty="0">
                <a:solidFill>
                  <a:srgbClr val="C00000"/>
                </a:solidFill>
              </a:rPr>
              <a:t>b</a:t>
            </a:r>
            <a:r>
              <a:rPr lang="ro-RO" dirty="0"/>
              <a:t>, nici </a:t>
            </a:r>
            <a:r>
              <a:rPr lang="ro-RO" dirty="0">
                <a:solidFill>
                  <a:srgbClr val="C00000"/>
                </a:solidFill>
              </a:rPr>
              <a:t>c</a:t>
            </a:r>
            <a:r>
              <a:rPr lang="ro-RO" dirty="0"/>
              <a:t>, urmat de caracterul </a:t>
            </a:r>
            <a:r>
              <a:rPr lang="ro-RO" dirty="0">
                <a:solidFill>
                  <a:srgbClr val="C00000"/>
                </a:solidFill>
              </a:rPr>
              <a:t>d</a:t>
            </a:r>
            <a:r>
              <a:rPr lang="ro-RO" dirty="0"/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 '[^</a:t>
            </a:r>
            <a:r>
              <a:rPr lang="en-US" dirty="0" err="1"/>
              <a:t>abc</a:t>
            </a:r>
            <a:r>
              <a:rPr lang="en-US" dirty="0"/>
              <a:t>]d' example.txt </a:t>
            </a:r>
          </a:p>
          <a:p>
            <a:pPr marL="114300" indent="0">
              <a:buNone/>
            </a:pPr>
            <a:r>
              <a:rPr lang="en-US" dirty="0" err="1"/>
              <a:t>abc</a:t>
            </a:r>
            <a:r>
              <a:rPr lang="en-US" b="1" dirty="0" err="1"/>
              <a:t>dd</a:t>
            </a:r>
            <a:r>
              <a:rPr lang="en-US" dirty="0" err="1"/>
              <a:t>d</a:t>
            </a:r>
            <a:r>
              <a:rPr lang="en-US" dirty="0"/>
              <a:t> </a:t>
            </a:r>
          </a:p>
          <a:p>
            <a:pPr marL="114300" indent="0">
              <a:buNone/>
            </a:pPr>
            <a:endParaRPr lang="en-US" b="1" dirty="0">
              <a:effectLst/>
            </a:endParaRPr>
          </a:p>
          <a:p>
            <a:pPr marL="114300" indent="0">
              <a:buNone/>
            </a:pPr>
            <a:r>
              <a:rPr lang="ro-RO" dirty="0"/>
              <a:t>Caracterul special</a:t>
            </a:r>
            <a:r>
              <a:rPr lang="en-US" dirty="0"/>
              <a:t> </a:t>
            </a: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 </a:t>
            </a:r>
            <a:r>
              <a:rPr lang="ro-RO" dirty="0"/>
              <a:t>poate fi utilizat să corespundă</a:t>
            </a:r>
            <a:r>
              <a:rPr lang="en-US" dirty="0"/>
              <a:t> "zero </a:t>
            </a:r>
            <a:r>
              <a:rPr lang="ro-RO" dirty="0"/>
              <a:t>sau mai multe caractere egale cu caracterul anterior</a:t>
            </a:r>
            <a:r>
              <a:rPr lang="en-US" dirty="0"/>
              <a:t>". </a:t>
            </a:r>
            <a:r>
              <a:rPr lang="ro-RO" dirty="0"/>
              <a:t>Spre exemplu, comanda următoare se va potrivi căutării a </a:t>
            </a:r>
            <a:r>
              <a:rPr lang="en-US" dirty="0"/>
              <a:t>‘zero </a:t>
            </a:r>
            <a:r>
              <a:rPr lang="ro-RO" dirty="0"/>
              <a:t>sau mai multe caractere </a:t>
            </a:r>
            <a:r>
              <a:rPr lang="en-US" dirty="0">
                <a:solidFill>
                  <a:srgbClr val="C00000"/>
                </a:solidFill>
              </a:rPr>
              <a:t>d</a:t>
            </a:r>
            <a:r>
              <a:rPr lang="en-US" dirty="0"/>
              <a:t>’:</a:t>
            </a:r>
          </a:p>
          <a:p>
            <a:pPr marL="114300" indent="0">
              <a:buNone/>
            </a:pPr>
            <a:r>
              <a:rPr lang="en-US" b="1" dirty="0"/>
              <a:t>$</a:t>
            </a:r>
            <a:r>
              <a:rPr lang="en-US" dirty="0"/>
              <a:t> grep  'd*' example.txt </a:t>
            </a:r>
          </a:p>
          <a:p>
            <a:pPr marL="114300" indent="0">
              <a:buNone/>
            </a:pPr>
            <a:r>
              <a:rPr lang="en-US" dirty="0" err="1"/>
              <a:t>abc</a:t>
            </a:r>
            <a:r>
              <a:rPr lang="en-US" b="1" dirty="0" err="1"/>
              <a:t>ddd</a:t>
            </a:r>
            <a:r>
              <a:rPr lang="en-US" dirty="0"/>
              <a:t> 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49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ro-RO" dirty="0"/>
              <a:t>Expresii regulate</a:t>
            </a:r>
            <a:r>
              <a:rPr lang="en-US" dirty="0"/>
              <a:t> - exemple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5105400"/>
          </a:xfrm>
        </p:spPr>
        <p:txBody>
          <a:bodyPr/>
          <a:lstStyle/>
          <a:p>
            <a:pPr marL="114300" indent="0">
              <a:buNone/>
            </a:pPr>
            <a:r>
              <a:rPr lang="en-US" dirty="0" err="1">
                <a:latin typeface="+mj-lt"/>
              </a:rPr>
              <a:t>Când</a:t>
            </a:r>
            <a:r>
              <a:rPr lang="en-US" dirty="0">
                <a:latin typeface="+mj-lt"/>
              </a:rPr>
              <a:t> </a:t>
            </a:r>
            <a:r>
              <a:rPr lang="ro-RO" dirty="0">
                <a:latin typeface="+mj-lt"/>
              </a:rPr>
              <a:t>facem</a:t>
            </a:r>
            <a:r>
              <a:rPr lang="en-US" dirty="0">
                <a:latin typeface="+mj-lt"/>
              </a:rPr>
              <a:t> o </a:t>
            </a:r>
            <a:r>
              <a:rPr lang="en-US" dirty="0" err="1">
                <a:latin typeface="+mj-lt"/>
              </a:rPr>
              <a:t>potrivire</a:t>
            </a:r>
            <a:r>
              <a:rPr lang="en-US" dirty="0">
                <a:latin typeface="+mj-lt"/>
              </a:rPr>
              <a:t> de </a:t>
            </a:r>
            <a:r>
              <a:rPr lang="ro-RO" dirty="0">
                <a:latin typeface="+mj-lt"/>
              </a:rPr>
              <a:t>șablon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potrivirea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poate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avea</a:t>
            </a:r>
            <a:r>
              <a:rPr lang="en-US" dirty="0">
                <a:latin typeface="+mj-lt"/>
              </a:rPr>
              <a:t> loc </a:t>
            </a:r>
            <a:r>
              <a:rPr lang="en-US" dirty="0" err="1">
                <a:latin typeface="+mj-lt"/>
              </a:rPr>
              <a:t>oriunde</a:t>
            </a:r>
            <a:r>
              <a:rPr lang="en-US" dirty="0">
                <a:latin typeface="+mj-lt"/>
              </a:rPr>
              <a:t> pe </a:t>
            </a:r>
            <a:r>
              <a:rPr lang="en-US" dirty="0" err="1">
                <a:latin typeface="+mj-lt"/>
              </a:rPr>
              <a:t>linie</a:t>
            </a:r>
            <a:r>
              <a:rPr lang="en-US" dirty="0">
                <a:latin typeface="+mj-lt"/>
              </a:rPr>
              <a:t>. </a:t>
            </a:r>
            <a:r>
              <a:rPr lang="ro-RO" dirty="0">
                <a:latin typeface="+mj-lt"/>
              </a:rPr>
              <a:t>Putem face căutarea potrivirii la începutul sau la sfârșitul liniei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Pentru</a:t>
            </a:r>
            <a:r>
              <a:rPr lang="en-US" dirty="0">
                <a:latin typeface="+mj-lt"/>
              </a:rPr>
              <a:t> a se </a:t>
            </a:r>
            <a:r>
              <a:rPr lang="en-US" dirty="0" err="1">
                <a:latin typeface="+mj-lt"/>
              </a:rPr>
              <a:t>potrivi</a:t>
            </a:r>
            <a:r>
              <a:rPr lang="en-US" dirty="0">
                <a:latin typeface="+mj-lt"/>
              </a:rPr>
              <a:t> la </a:t>
            </a:r>
            <a:r>
              <a:rPr lang="en-US" dirty="0" err="1">
                <a:latin typeface="+mj-lt"/>
              </a:rPr>
              <a:t>începutul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liniei</a:t>
            </a:r>
            <a:r>
              <a:rPr lang="en-US" dirty="0">
                <a:latin typeface="+mj-lt"/>
              </a:rPr>
              <a:t>, </a:t>
            </a:r>
            <a:r>
              <a:rPr lang="ro-RO" dirty="0">
                <a:latin typeface="+mj-lt"/>
              </a:rPr>
              <a:t>șablonul va începe cu simbolul </a:t>
            </a:r>
            <a:r>
              <a:rPr lang="en-US" dirty="0">
                <a:solidFill>
                  <a:srgbClr val="C00000"/>
                </a:solidFill>
                <a:latin typeface="+mj-lt"/>
              </a:rPr>
              <a:t>^</a:t>
            </a:r>
            <a:r>
              <a:rPr lang="en-US" dirty="0">
                <a:latin typeface="+mj-lt"/>
              </a:rPr>
              <a:t> .</a:t>
            </a:r>
          </a:p>
          <a:p>
            <a:pPr marL="114300" indent="0">
              <a:buNone/>
            </a:pPr>
            <a:r>
              <a:rPr lang="en-US" dirty="0" err="1">
                <a:latin typeface="+mj-lt"/>
              </a:rPr>
              <a:t>În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exemplul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următor</a:t>
            </a:r>
            <a:r>
              <a:rPr lang="en-US" dirty="0">
                <a:latin typeface="+mj-lt"/>
              </a:rPr>
              <a:t>, se </a:t>
            </a:r>
            <a:r>
              <a:rPr lang="en-US" dirty="0" err="1">
                <a:latin typeface="+mj-lt"/>
              </a:rPr>
              <a:t>adaugă</a:t>
            </a:r>
            <a:r>
              <a:rPr lang="en-US" dirty="0">
                <a:latin typeface="+mj-lt"/>
              </a:rPr>
              <a:t> o </a:t>
            </a:r>
            <a:r>
              <a:rPr lang="en-US" dirty="0" err="1">
                <a:latin typeface="+mj-lt"/>
              </a:rPr>
              <a:t>altă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linie</a:t>
            </a:r>
            <a:r>
              <a:rPr lang="en-US" dirty="0">
                <a:latin typeface="+mj-lt"/>
              </a:rPr>
              <a:t> la </a:t>
            </a:r>
            <a:r>
              <a:rPr lang="en-US" dirty="0" err="1">
                <a:latin typeface="+mj-lt"/>
              </a:rPr>
              <a:t>fișierul</a:t>
            </a:r>
            <a:r>
              <a:rPr lang="en-US" dirty="0">
                <a:latin typeface="+mj-lt"/>
              </a:rPr>
              <a:t> example.txt </a:t>
            </a:r>
            <a:r>
              <a:rPr lang="en-US" dirty="0" err="1">
                <a:latin typeface="+mj-lt"/>
              </a:rPr>
              <a:t>pentru</a:t>
            </a:r>
            <a:r>
              <a:rPr lang="en-US" dirty="0">
                <a:latin typeface="+mj-lt"/>
              </a:rPr>
              <a:t> a </a:t>
            </a:r>
            <a:r>
              <a:rPr lang="en-US" dirty="0" err="1">
                <a:latin typeface="+mj-lt"/>
              </a:rPr>
              <a:t>demonstra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utilizarea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simbolului</a:t>
            </a:r>
            <a:r>
              <a:rPr lang="en-US" dirty="0">
                <a:latin typeface="+mj-lt"/>
              </a:rPr>
              <a:t> </a:t>
            </a:r>
            <a:r>
              <a:rPr lang="en-US" dirty="0">
                <a:solidFill>
                  <a:srgbClr val="C00000"/>
                </a:solidFill>
                <a:latin typeface="+mj-lt"/>
              </a:rPr>
              <a:t>^</a:t>
            </a:r>
            <a:r>
              <a:rPr lang="en-US" dirty="0">
                <a:latin typeface="+mj-lt"/>
              </a:rPr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  <a:latin typeface="+mj-lt"/>
              </a:rPr>
              <a:t>$</a:t>
            </a:r>
            <a:r>
              <a:rPr lang="en-US" dirty="0">
                <a:latin typeface="+mj-lt"/>
              </a:rPr>
              <a:t> echo "</a:t>
            </a:r>
            <a:r>
              <a:rPr lang="en-US" dirty="0" err="1">
                <a:latin typeface="+mj-lt"/>
              </a:rPr>
              <a:t>xyzabc</a:t>
            </a:r>
            <a:r>
              <a:rPr lang="en-US" dirty="0">
                <a:latin typeface="+mj-lt"/>
              </a:rPr>
              <a:t>" &gt;&gt; example.txt </a:t>
            </a:r>
          </a:p>
          <a:p>
            <a:pPr marL="114300" indent="0">
              <a:buNone/>
            </a:pPr>
            <a:r>
              <a:rPr lang="en-US" b="1" dirty="0">
                <a:effectLst/>
                <a:latin typeface="+mj-lt"/>
              </a:rPr>
              <a:t>$</a:t>
            </a:r>
            <a:r>
              <a:rPr lang="en-US" dirty="0">
                <a:latin typeface="+mj-lt"/>
              </a:rPr>
              <a:t> cat example.txt </a:t>
            </a:r>
          </a:p>
          <a:p>
            <a:pPr marL="114300" indent="0">
              <a:buNone/>
            </a:pPr>
            <a:r>
              <a:rPr lang="en-US" dirty="0" err="1">
                <a:latin typeface="+mj-lt"/>
              </a:rPr>
              <a:t>abcddd</a:t>
            </a:r>
            <a:r>
              <a:rPr lang="en-US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US" dirty="0" err="1">
                <a:latin typeface="+mj-lt"/>
              </a:rPr>
              <a:t>xyzabc</a:t>
            </a:r>
            <a:r>
              <a:rPr lang="en-US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US" b="1" dirty="0">
                <a:effectLst/>
                <a:latin typeface="+mj-lt"/>
              </a:rPr>
              <a:t>$</a:t>
            </a:r>
            <a:r>
              <a:rPr lang="en-US" dirty="0">
                <a:latin typeface="+mj-lt"/>
              </a:rPr>
              <a:t> grep "a" example.txt </a:t>
            </a:r>
          </a:p>
          <a:p>
            <a:pPr marL="114300" indent="0">
              <a:buNone/>
            </a:pPr>
            <a:r>
              <a:rPr lang="en-US" b="1" dirty="0" err="1">
                <a:latin typeface="+mj-lt"/>
              </a:rPr>
              <a:t>a</a:t>
            </a:r>
            <a:r>
              <a:rPr lang="en-US" dirty="0" err="1">
                <a:latin typeface="+mj-lt"/>
              </a:rPr>
              <a:t>bcddd</a:t>
            </a:r>
            <a:r>
              <a:rPr lang="en-US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US" dirty="0" err="1">
                <a:latin typeface="+mj-lt"/>
              </a:rPr>
              <a:t>xyz</a:t>
            </a:r>
            <a:r>
              <a:rPr lang="en-US" b="1" dirty="0" err="1">
                <a:latin typeface="+mj-lt"/>
              </a:rPr>
              <a:t>a</a:t>
            </a:r>
            <a:r>
              <a:rPr lang="en-US" dirty="0" err="1">
                <a:latin typeface="+mj-lt"/>
              </a:rPr>
              <a:t>bc</a:t>
            </a:r>
            <a:r>
              <a:rPr lang="en-US" dirty="0">
                <a:latin typeface="+mj-lt"/>
              </a:rPr>
              <a:t> </a:t>
            </a:r>
          </a:p>
          <a:p>
            <a:pPr marL="114300" indent="0">
              <a:buNone/>
            </a:pPr>
            <a:r>
              <a:rPr lang="en-US" b="1" dirty="0">
                <a:effectLst/>
                <a:latin typeface="+mj-lt"/>
              </a:rPr>
              <a:t>$</a:t>
            </a:r>
            <a:r>
              <a:rPr lang="en-US" dirty="0">
                <a:latin typeface="+mj-lt"/>
              </a:rPr>
              <a:t> grep "^a" example.txt </a:t>
            </a:r>
          </a:p>
          <a:p>
            <a:pPr marL="114300" indent="0">
              <a:buNone/>
            </a:pPr>
            <a:r>
              <a:rPr lang="en-US" b="1" dirty="0" err="1">
                <a:latin typeface="+mj-lt"/>
              </a:rPr>
              <a:t>a</a:t>
            </a:r>
            <a:r>
              <a:rPr lang="en-US" dirty="0" err="1">
                <a:latin typeface="+mj-lt"/>
              </a:rPr>
              <a:t>bcddd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07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43000"/>
          </a:xfrm>
        </p:spPr>
        <p:txBody>
          <a:bodyPr/>
          <a:lstStyle/>
          <a:p>
            <a:pPr algn="ctr"/>
            <a:r>
              <a:rPr lang="ro-RO" sz="3300" dirty="0"/>
              <a:t>Expresii regulate</a:t>
            </a:r>
            <a:r>
              <a:rPr lang="en-US" sz="3300" dirty="0"/>
              <a:t> - exemple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5105400"/>
          </a:xfrm>
        </p:spPr>
        <p:txBody>
          <a:bodyPr/>
          <a:lstStyle/>
          <a:p>
            <a:pPr marL="114300" indent="0">
              <a:buNone/>
            </a:pPr>
            <a:endParaRPr lang="ro-RO" dirty="0"/>
          </a:p>
          <a:p>
            <a:pPr marL="114300" indent="0">
              <a:buNone/>
            </a:pPr>
            <a:r>
              <a:rPr lang="ro-RO" dirty="0"/>
              <a:t>Pentru a căuta potrivirea la sfârșitul liniei, va trebui să încheiem șablonul cu caracterul special </a:t>
            </a:r>
            <a:r>
              <a:rPr lang="en-US" dirty="0">
                <a:solidFill>
                  <a:srgbClr val="C00000"/>
                </a:solidFill>
              </a:rPr>
              <a:t>$</a:t>
            </a:r>
            <a:r>
              <a:rPr lang="en-US" dirty="0"/>
              <a:t>. </a:t>
            </a:r>
            <a:endParaRPr lang="ro-RO" dirty="0"/>
          </a:p>
          <a:p>
            <a:pPr marL="114300" indent="0">
              <a:buNone/>
            </a:pP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a g</a:t>
            </a:r>
            <a:r>
              <a:rPr lang="ro-RO" dirty="0"/>
              <a:t>ă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liniile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se </a:t>
            </a:r>
            <a:r>
              <a:rPr lang="en-US" dirty="0" err="1"/>
              <a:t>termin</a:t>
            </a:r>
            <a:r>
              <a:rPr lang="ro-RO" dirty="0"/>
              <a:t>ă</a:t>
            </a:r>
            <a:r>
              <a:rPr lang="en-US" dirty="0"/>
              <a:t> cu </a:t>
            </a:r>
            <a:r>
              <a:rPr lang="en-US" dirty="0" err="1"/>
              <a:t>litera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c</a:t>
            </a:r>
            <a:r>
              <a:rPr lang="en-US" dirty="0"/>
              <a:t> </a:t>
            </a:r>
            <a:r>
              <a:rPr lang="en-US" dirty="0" err="1"/>
              <a:t>vom</a:t>
            </a:r>
            <a:r>
              <a:rPr lang="en-US" dirty="0"/>
              <a:t> </a:t>
            </a:r>
            <a:r>
              <a:rPr lang="ro-RO" dirty="0"/>
              <a:t>folosi comanda</a:t>
            </a:r>
            <a:r>
              <a:rPr lang="en-US" dirty="0"/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"c$" example.txt </a:t>
            </a:r>
          </a:p>
          <a:p>
            <a:pPr marL="114300" indent="0">
              <a:buNone/>
            </a:pPr>
            <a:r>
              <a:rPr lang="en-US" dirty="0" err="1"/>
              <a:t>xyzab</a:t>
            </a:r>
            <a:r>
              <a:rPr lang="en-US" b="1" dirty="0" err="1"/>
              <a:t>c</a:t>
            </a:r>
            <a:endParaRPr lang="en-US" b="1" dirty="0"/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"cd*" example.txt </a:t>
            </a:r>
          </a:p>
          <a:p>
            <a:pPr marL="114300" indent="0">
              <a:buNone/>
            </a:pPr>
            <a:r>
              <a:rPr lang="en-US" dirty="0" err="1"/>
              <a:t>ab</a:t>
            </a:r>
            <a:r>
              <a:rPr lang="en-US" b="1" dirty="0" err="1"/>
              <a:t>cddd</a:t>
            </a: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dirty="0" err="1"/>
              <a:t>xyzab</a:t>
            </a:r>
            <a:r>
              <a:rPr lang="en-US" b="1" dirty="0" err="1"/>
              <a:t>c</a:t>
            </a: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dirty="0" err="1"/>
              <a:t>ab</a:t>
            </a:r>
            <a:r>
              <a:rPr lang="en-US" b="1" dirty="0" err="1"/>
              <a:t>cd</a:t>
            </a:r>
            <a:r>
              <a:rPr lang="en-US" dirty="0"/>
              <a:t>* </a:t>
            </a:r>
          </a:p>
          <a:p>
            <a:pPr marL="114300" indent="0">
              <a:buNone/>
            </a:pPr>
            <a:r>
              <a:rPr lang="ro-RO" dirty="0"/>
              <a:t>Dacă dorim să căutăm chiar caracterul</a:t>
            </a:r>
            <a:r>
              <a:rPr lang="en-US" dirty="0"/>
              <a:t> </a:t>
            </a: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, </a:t>
            </a:r>
            <a:r>
              <a:rPr lang="ro-RO" dirty="0"/>
              <a:t>vom folosi caracterul de evitare </a:t>
            </a:r>
            <a:r>
              <a:rPr lang="ro-RO" dirty="0" err="1">
                <a:solidFill>
                  <a:srgbClr val="C00000"/>
                </a:solidFill>
              </a:rPr>
              <a:t>backslash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ro-RO" dirty="0">
                <a:solidFill>
                  <a:srgbClr val="C00000"/>
                </a:solidFill>
              </a:rPr>
              <a:t>(</a:t>
            </a:r>
            <a:r>
              <a:rPr lang="en-US" dirty="0">
                <a:solidFill>
                  <a:srgbClr val="C00000"/>
                </a:solidFill>
              </a:rPr>
              <a:t>\</a:t>
            </a:r>
            <a:r>
              <a:rPr lang="ro-RO" dirty="0">
                <a:solidFill>
                  <a:srgbClr val="C00000"/>
                </a:solidFill>
              </a:rPr>
              <a:t>)</a:t>
            </a:r>
            <a:r>
              <a:rPr lang="en-US" dirty="0">
                <a:solidFill>
                  <a:srgbClr val="C00000"/>
                </a:solidFill>
              </a:rPr>
              <a:t> </a:t>
            </a:r>
            <a:r>
              <a:rPr lang="ro-RO" dirty="0"/>
              <a:t>înaintea sa</a:t>
            </a:r>
            <a:r>
              <a:rPr lang="en-US" dirty="0"/>
              <a:t>:</a:t>
            </a:r>
          </a:p>
          <a:p>
            <a:pPr marL="114300" indent="0">
              <a:buNone/>
            </a:pPr>
            <a:r>
              <a:rPr lang="en-US" b="1" dirty="0">
                <a:effectLst/>
              </a:rPr>
              <a:t>$</a:t>
            </a:r>
            <a:r>
              <a:rPr lang="en-US" dirty="0"/>
              <a:t> grep "cd\*" example.txt </a:t>
            </a:r>
          </a:p>
          <a:p>
            <a:pPr marL="114300" indent="0">
              <a:buNone/>
            </a:pPr>
            <a:r>
              <a:rPr lang="en-US" dirty="0" err="1"/>
              <a:t>ab</a:t>
            </a:r>
            <a:r>
              <a:rPr lang="en-US" b="1" dirty="0" err="1"/>
              <a:t>cd</a:t>
            </a:r>
            <a:r>
              <a:rPr lang="en-US" b="1" dirty="0"/>
              <a:t>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970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9919"/>
            <a:ext cx="7620000" cy="1143000"/>
          </a:xfrm>
        </p:spPr>
        <p:txBody>
          <a:bodyPr/>
          <a:lstStyle/>
          <a:p>
            <a:pPr algn="ctr"/>
            <a:r>
              <a:rPr lang="en-US" sz="3300" b="1" dirty="0"/>
              <a:t>Alte </a:t>
            </a:r>
            <a:r>
              <a:rPr lang="en-US" sz="3300" b="1" dirty="0" err="1"/>
              <a:t>exercitii</a:t>
            </a:r>
            <a:r>
              <a:rPr lang="en-US" sz="3300" b="1" dirty="0"/>
              <a:t> practice</a:t>
            </a:r>
            <a:r>
              <a:rPr lang="ro-RO" sz="3300" b="1" dirty="0"/>
              <a:t> REGEX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037"/>
            <a:ext cx="8153400" cy="6553200"/>
          </a:xfrm>
        </p:spPr>
        <p:txBody>
          <a:bodyPr/>
          <a:lstStyle/>
          <a:p>
            <a:pPr marL="114300" indent="0">
              <a:buNone/>
            </a:pPr>
            <a:r>
              <a:rPr lang="ro-RO" b="1" dirty="0"/>
              <a:t>Pas 1: Creăm fișierul de test</a:t>
            </a:r>
          </a:p>
          <a:p>
            <a:pPr marL="114300" indent="0">
              <a:buNone/>
            </a:pPr>
            <a:r>
              <a:rPr lang="en-US" dirty="0">
                <a:solidFill>
                  <a:srgbClr val="C00000"/>
                </a:solidFill>
              </a:rPr>
              <a:t>$ echo -e “viorica@gmail.com\nbob123\nion.ionescu@yahoo.ro\n12345\ntest_user" &gt; test.txt</a:t>
            </a:r>
          </a:p>
          <a:p>
            <a:pPr marL="114300" indent="0">
              <a:buNone/>
            </a:pPr>
            <a:r>
              <a:rPr lang="ro-RO" b="1" dirty="0"/>
              <a:t>Pas 2: Să se găsească adresele de email</a:t>
            </a:r>
          </a:p>
          <a:p>
            <a:pPr marL="114300" indent="0">
              <a:buNone/>
            </a:pPr>
            <a:r>
              <a:rPr lang="en-US" dirty="0">
                <a:solidFill>
                  <a:srgbClr val="C00000"/>
                </a:solidFill>
              </a:rPr>
              <a:t>$ grep '[a-zA-Z0-9._]*@[a-zA-Z]*\.[a-z]*' test.txt</a:t>
            </a:r>
          </a:p>
          <a:p>
            <a:pPr marL="114300" indent="0">
              <a:buNone/>
            </a:pPr>
            <a:r>
              <a:rPr lang="ro-RO" b="1" dirty="0"/>
              <a:t>Pas 3: Să se găsească doar liniile cu numere</a:t>
            </a:r>
          </a:p>
          <a:p>
            <a:pPr marL="114300" indent="0">
              <a:buNone/>
            </a:pPr>
            <a:r>
              <a:rPr lang="en-US" dirty="0">
                <a:solidFill>
                  <a:srgbClr val="C00000"/>
                </a:solidFill>
              </a:rPr>
              <a:t>$ grep '^[0-9]*$' test.txt</a:t>
            </a:r>
          </a:p>
          <a:p>
            <a:pPr marL="114300" indent="0">
              <a:buNone/>
            </a:pPr>
            <a:r>
              <a:rPr lang="en-US" dirty="0">
                <a:solidFill>
                  <a:srgbClr val="7030A0"/>
                </a:solidFill>
              </a:rPr>
              <a:t>T</a:t>
            </a:r>
            <a:r>
              <a:rPr lang="ro-RO" dirty="0">
                <a:solidFill>
                  <a:srgbClr val="7030A0"/>
                </a:solidFill>
              </a:rPr>
              <a:t>e</a:t>
            </a:r>
            <a:r>
              <a:rPr lang="en-US" dirty="0">
                <a:solidFill>
                  <a:srgbClr val="7030A0"/>
                </a:solidFill>
              </a:rPr>
              <a:t>m</a:t>
            </a:r>
            <a:r>
              <a:rPr lang="ro-RO" dirty="0">
                <a:solidFill>
                  <a:srgbClr val="7030A0"/>
                </a:solidFill>
              </a:rPr>
              <a:t>ă: Scrieti un REGEX care </a:t>
            </a:r>
            <a:r>
              <a:rPr lang="ro-RO" dirty="0" err="1">
                <a:solidFill>
                  <a:srgbClr val="7030A0"/>
                </a:solidFill>
              </a:rPr>
              <a:t>gaseste</a:t>
            </a:r>
            <a:r>
              <a:rPr lang="ro-RO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numerele</a:t>
            </a:r>
            <a:r>
              <a:rPr lang="en-US" dirty="0">
                <a:solidFill>
                  <a:srgbClr val="7030A0"/>
                </a:solidFill>
              </a:rPr>
              <a:t> de </a:t>
            </a:r>
            <a:r>
              <a:rPr lang="en-US" dirty="0" err="1">
                <a:solidFill>
                  <a:srgbClr val="7030A0"/>
                </a:solidFill>
              </a:rPr>
              <a:t>telefoane</a:t>
            </a:r>
            <a:r>
              <a:rPr lang="en-US" dirty="0">
                <a:solidFill>
                  <a:srgbClr val="7030A0"/>
                </a:solidFill>
              </a:rPr>
              <a:t> care </a:t>
            </a:r>
            <a:r>
              <a:rPr lang="en-US" dirty="0" err="1">
                <a:solidFill>
                  <a:srgbClr val="7030A0"/>
                </a:solidFill>
              </a:rPr>
              <a:t>incep</a:t>
            </a:r>
            <a:r>
              <a:rPr lang="en-US" dirty="0">
                <a:solidFill>
                  <a:srgbClr val="7030A0"/>
                </a:solidFill>
              </a:rPr>
              <a:t> cu 07 si au </a:t>
            </a:r>
            <a:r>
              <a:rPr lang="en-US" dirty="0" err="1">
                <a:solidFill>
                  <a:srgbClr val="7030A0"/>
                </a:solidFill>
              </a:rPr>
              <a:t>intotal</a:t>
            </a:r>
            <a:r>
              <a:rPr lang="en-US" dirty="0">
                <a:solidFill>
                  <a:srgbClr val="7030A0"/>
                </a:solidFill>
              </a:rPr>
              <a:t> 10 </a:t>
            </a:r>
            <a:r>
              <a:rPr lang="en-US" dirty="0" err="1">
                <a:solidFill>
                  <a:srgbClr val="7030A0"/>
                </a:solidFill>
              </a:rPr>
              <a:t>cifre</a:t>
            </a:r>
            <a:r>
              <a:rPr lang="en-US" dirty="0">
                <a:solidFill>
                  <a:srgbClr val="7030A0"/>
                </a:solidFill>
              </a:rPr>
              <a:t>.</a:t>
            </a:r>
            <a:endParaRPr lang="ro-RO" dirty="0">
              <a:solidFill>
                <a:srgbClr val="7030A0"/>
              </a:solidFill>
            </a:endParaRP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328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9919"/>
            <a:ext cx="7620000" cy="1143000"/>
          </a:xfrm>
        </p:spPr>
        <p:txBody>
          <a:bodyPr/>
          <a:lstStyle/>
          <a:p>
            <a:pPr algn="ctr"/>
            <a:r>
              <a:rPr lang="en-US" sz="3300" b="1" dirty="0"/>
              <a:t>Alte </a:t>
            </a:r>
            <a:r>
              <a:rPr lang="en-US" sz="3300" b="1" dirty="0" err="1"/>
              <a:t>exercitii</a:t>
            </a:r>
            <a:r>
              <a:rPr lang="en-US" sz="3300" b="1" dirty="0"/>
              <a:t> practice</a:t>
            </a:r>
            <a:r>
              <a:rPr lang="ro-RO" sz="3300" b="1" dirty="0"/>
              <a:t> REGEX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6553200"/>
          </a:xfrm>
        </p:spPr>
        <p:txBody>
          <a:bodyPr/>
          <a:lstStyle/>
          <a:p>
            <a:pPr marL="114300" indent="0">
              <a:buNone/>
            </a:pPr>
            <a:r>
              <a:rPr lang="ro-RO" dirty="0" err="1"/>
              <a:t>Hint</a:t>
            </a:r>
            <a:r>
              <a:rPr lang="ro-RO" dirty="0"/>
              <a:t>: </a:t>
            </a:r>
            <a:r>
              <a:rPr lang="ro-RO" dirty="0">
                <a:solidFill>
                  <a:schemeClr val="bg1"/>
                </a:solidFill>
              </a:rPr>
              <a:t>grep -E '^07[0-9]{8}$' test.txt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ro-RO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en-US" dirty="0" err="1"/>
              <a:t>Discutie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138490-5D7A-42AE-9A3E-33FEAAB0B6AC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DFDCB7"/>
                </a:solidFill>
              </a:rPr>
              <a:t>Structura si componentele unui SO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7D9469F-2C7F-4E3D-AA1E-3634FBA9F61E}" type="datetime1">
              <a:rPr lang="ro-RO">
                <a:solidFill>
                  <a:srgbClr val="DFDCB7"/>
                </a:solidFill>
              </a:rPr>
              <a:pPr>
                <a:defRPr/>
              </a:pPr>
              <a:t>11.03.2026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90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2411</Words>
  <Application>Microsoft Office PowerPoint</Application>
  <PresentationFormat>On-screen Show (4:3)</PresentationFormat>
  <Paragraphs>299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Arial Unicode MS</vt:lpstr>
      <vt:lpstr>Calibri</vt:lpstr>
      <vt:lpstr>Cambria</vt:lpstr>
      <vt:lpstr>Courier New</vt:lpstr>
      <vt:lpstr>Garamond</vt:lpstr>
      <vt:lpstr>Symbol</vt:lpstr>
      <vt:lpstr>Times New Roman</vt:lpstr>
      <vt:lpstr>Default Design</vt:lpstr>
      <vt:lpstr>Adjacency</vt:lpstr>
      <vt:lpstr>Utilizarea REGEX</vt:lpstr>
      <vt:lpstr>Utilizarea REGEX</vt:lpstr>
      <vt:lpstr>Expresii regulate - exemple</vt:lpstr>
      <vt:lpstr>Expresii regulate - exemple</vt:lpstr>
      <vt:lpstr>Expresii regulate - exemple</vt:lpstr>
      <vt:lpstr>Expresii regulate - exemple</vt:lpstr>
      <vt:lpstr>Expresii regulate - exemple</vt:lpstr>
      <vt:lpstr>Alte exercitii practice REGEX </vt:lpstr>
      <vt:lpstr>Alte exercitii practice REGEX </vt:lpstr>
      <vt:lpstr>PowerPoint Presentation</vt:lpstr>
      <vt:lpstr>PowerPoint Presentation</vt:lpstr>
      <vt:lpstr>Structura SO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Comanda strace in Linux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 SO</dc:title>
  <dc:creator>RZ</dc:creator>
  <cp:lastModifiedBy>Administrator</cp:lastModifiedBy>
  <cp:revision>149</cp:revision>
  <dcterms:created xsi:type="dcterms:W3CDTF">2000-11-22T18:39:34Z</dcterms:created>
  <dcterms:modified xsi:type="dcterms:W3CDTF">2026-03-11T15:17:29Z</dcterms:modified>
</cp:coreProperties>
</file>