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80" r:id="rId9"/>
    <p:sldId id="281" r:id="rId10"/>
    <p:sldId id="282" r:id="rId11"/>
    <p:sldId id="283" r:id="rId12"/>
    <p:sldId id="284" r:id="rId13"/>
    <p:sldId id="285" r:id="rId14"/>
    <p:sldId id="286" r:id="rId15"/>
    <p:sldId id="287" r:id="rId16"/>
    <p:sldId id="288" r:id="rId17"/>
    <p:sldId id="263" r:id="rId18"/>
    <p:sldId id="264" r:id="rId19"/>
    <p:sldId id="265" r:id="rId20"/>
    <p:sldId id="266" r:id="rId21"/>
    <p:sldId id="267" r:id="rId22"/>
    <p:sldId id="277" r:id="rId23"/>
    <p:sldId id="268" r:id="rId24"/>
    <p:sldId id="269" r:id="rId25"/>
    <p:sldId id="278" r:id="rId26"/>
    <p:sldId id="279" r:id="rId27"/>
    <p:sldId id="270" r:id="rId28"/>
    <p:sldId id="271" r:id="rId29"/>
    <p:sldId id="272" r:id="rId30"/>
    <p:sldId id="273" r:id="rId31"/>
    <p:sldId id="274" r:id="rId32"/>
    <p:sldId id="275" r:id="rId33"/>
    <p:sldId id="276" r:id="rId34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97" d="100"/>
          <a:sy n="97" d="100"/>
        </p:scale>
        <p:origin x="40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626057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Bun venit la Curs 3! Astăzi aprofundăm comenzile Unix/Linux și explorăm caracteristicile fundamentale ale unui SO modern.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Răspunsurile testelor: Test5=chmod 764 (u:rwx g:rw- o:r--). Test6=chmod g+x. Explicați că 7=4+2+1=rwx.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35431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Răspunsurile testelor: Test5=chmod 764 (u:rwx g:rw- o:r--). Test6=chmod g+x. Explicați că 7=4+2+1=rwx.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31796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Răspunsurile testelor: Test5=chmod 764 (u:rwx g:rw- o:r--). Test6=chmod g+x. Explicați că 7=4+2+1=rwx.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24532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Răspunsurile testelor: Test5=chmod 764 (u:rwx g:rw- o:r--). Test6=chmod g+x. Explicați că 7=4+2+1=rwx.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17094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Răspunsurile testelor: Test5=chmod 764 (u:rwx g:rw- o:r--). Test6=chmod g+x. Explicați că 7=4+2+1=rwx.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5895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Răspunsurile testelor: Test5=chmod 764 (u:rwx g:rw- o:r--). Test6=chmod g+x. Explicați că 7=4+2+1=rwx.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52063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Răspunsurile testelor: Test5=chmod 764 (u:rwx g:rw- o:r--). Test6=chmod g+x. Explicați că 7=4+2+1=rwx.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84776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Dați studenților 1 minut per întrebare, apoi explicați răspunsul corect.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Rețineți formula: chmod ugo+rwx. u=user, g=group, o=others. Octal: 4=r, 2=w, 1=x.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Demo: rulați 'ping google.com' și opriți cu Ctrl+C. Arătați Ctrl+Z urmat de 'bg' și 'fg'.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Prezentați rapid agenda. Secțiunile 1-3 sunt practice (comenzi), 4-6 sunt teoretice.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Windows NT și macOS XNU sunt arhitecturi HIBRIDE — au elemente din ambele. Linux este monolitic cu module dinamice.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Windows NT și macOS XNU sunt arhitecturi HIBRIDE — au elemente din ambele. Linux este monolitic cu module dinamice.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04451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Exemplu concret: un server web Apache gestionează fiecare cerere HTTP într-un thread separat — poate servi mii de utilizatori simultan.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Deschideți Task Manager pe Windows sau 'htop' pe Linux și arătați toate nucleele CPU rulând procese diferite simultan.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Deschideți Task Manager pe Windows sau 'htop' pe Linux și arătați toate nucleele CPU rulând procese diferite simultan.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83013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Deschideți Task Manager pe Windows sau 'htop' pe Linux și arătați toate nucleele CPU rulând procese diferite simultan.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5152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Sublinați că granița dintre SO local și SO distribuit devine tot mai difuză — cloud computing practic transformă orice dispozitiv într-un nod distribuit.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Demo Task Manager: Ctrl+Shift+Esc pe Windows. Arătați PID-urile, prioritățile și cum se poate termina un proces. Menționați 'kill -9 PID' pe Linux.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Arătați 'ps aux | wc -l' pe un server Linux — studenții vor fi surprinși să vadă câte procese rulează simultan.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Sublinați că astăzi TOATE SO-urile majore sunt NOS — Windows 11, macOS, Ubuntu — toate au TCP/IP, sharing, autentificare rețea nativ.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Lăsați 10 min pentru întrebări. Temă: exersați toate comenzile din curs într-un terminal Linux (sau WSL pe Windows). Instalați 'htop' și explorați procesele.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Demo live: navigați prin sistemul de fișiere cu cd și listați cu ls -la. Arătați diferența cale absolută vs relativă.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Accentuați pericolul rm -rf. Demo: creați o structură de fișiere și testați toate comenzile.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Demo diff: creați două fișiere similare cu o diferență și arătați output-ul. Util pentru compararea versiunilor de cod.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Răspunsurile testelor: Test5=chmod 764 (u:rwx g:rw- o:r--). Test6=chmod g+x. Explicați că 7=4+2+1=rwx.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Răspunsurile testelor: Test5=chmod 764 (u:rwx g:rw- o:r--). Test6=chmod g+x. Explicați că 7=4+2+1=rwx.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7781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Răspunsurile testelor: Test5=chmod 764 (u:rwx g:rw- o:r--). Test6=chmod g+x. Explicați că 7=4+2+1=rwx.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4267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73152"/>
            <a:ext cx="3017520" cy="5070348"/>
          </a:xfrm>
          <a:prstGeom prst="rect">
            <a:avLst/>
          </a:prstGeom>
          <a:solidFill>
            <a:srgbClr val="065A82"/>
          </a:solidFill>
          <a:ln/>
        </p:spPr>
      </p:sp>
      <p:sp>
        <p:nvSpPr>
          <p:cNvPr id="4" name="Shape 2"/>
          <p:cNvSpPr/>
          <p:nvPr/>
        </p:nvSpPr>
        <p:spPr>
          <a:xfrm>
            <a:off x="3017520" y="73152"/>
            <a:ext cx="54864" cy="5070348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5" name="Shape 3"/>
          <p:cNvSpPr/>
          <p:nvPr/>
        </p:nvSpPr>
        <p:spPr>
          <a:xfrm>
            <a:off x="182880" y="1005840"/>
            <a:ext cx="2743200" cy="2743200"/>
          </a:xfrm>
          <a:prstGeom prst="ellipse">
            <a:avLst/>
          </a:prstGeom>
          <a:solidFill>
            <a:srgbClr val="00B4D8">
              <a:alpha val="28000"/>
            </a:srgbClr>
          </a:solidFill>
          <a:ln/>
        </p:spPr>
      </p:sp>
      <p:sp>
        <p:nvSpPr>
          <p:cNvPr id="6" name="Shape 4"/>
          <p:cNvSpPr/>
          <p:nvPr/>
        </p:nvSpPr>
        <p:spPr>
          <a:xfrm>
            <a:off x="182880" y="2468880"/>
            <a:ext cx="2743200" cy="2743200"/>
          </a:xfrm>
          <a:prstGeom prst="ellipse">
            <a:avLst/>
          </a:prstGeom>
          <a:solidFill>
            <a:srgbClr val="0096C7">
              <a:alpha val="28000"/>
            </a:srgbClr>
          </a:solidFill>
          <a:ln/>
        </p:spPr>
      </p:sp>
      <p:sp>
        <p:nvSpPr>
          <p:cNvPr id="7" name="Shape 5"/>
          <p:cNvSpPr/>
          <p:nvPr/>
        </p:nvSpPr>
        <p:spPr>
          <a:xfrm>
            <a:off x="182880" y="3657600"/>
            <a:ext cx="2743200" cy="2743200"/>
          </a:xfrm>
          <a:prstGeom prst="ellipse">
            <a:avLst/>
          </a:prstGeom>
          <a:solidFill>
            <a:srgbClr val="065A82">
              <a:alpha val="28000"/>
            </a:srgbClr>
          </a:solidFill>
          <a:ln/>
        </p:spPr>
      </p:sp>
      <p:sp>
        <p:nvSpPr>
          <p:cNvPr id="8" name="Text 6"/>
          <p:cNvSpPr/>
          <p:nvPr/>
        </p:nvSpPr>
        <p:spPr>
          <a:xfrm>
            <a:off x="365760" y="822960"/>
            <a:ext cx="2286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500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CURS 3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3291840" y="502920"/>
            <a:ext cx="557784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Sisteme de</a:t>
            </a:r>
            <a:endParaRPr lang="en-US" sz="4400" dirty="0"/>
          </a:p>
          <a:p>
            <a:pPr marL="0" indent="0">
              <a:buNone/>
            </a:pPr>
            <a:r>
              <a:rPr lang="en-US" sz="4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Operare</a:t>
            </a:r>
            <a:endParaRPr lang="en-US" sz="4400" dirty="0"/>
          </a:p>
        </p:txBody>
      </p:sp>
      <p:sp>
        <p:nvSpPr>
          <p:cNvPr id="10" name="Text 8"/>
          <p:cNvSpPr/>
          <p:nvPr/>
        </p:nvSpPr>
        <p:spPr>
          <a:xfrm>
            <a:off x="3291840" y="2304288"/>
            <a:ext cx="53949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i="1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Caracteristicile unui SO modern</a:t>
            </a:r>
            <a:endParaRPr lang="en-US" sz="1500" dirty="0"/>
          </a:p>
        </p:txBody>
      </p:sp>
      <p:sp>
        <p:nvSpPr>
          <p:cNvPr id="11" name="Shape 9"/>
          <p:cNvSpPr/>
          <p:nvPr/>
        </p:nvSpPr>
        <p:spPr>
          <a:xfrm>
            <a:off x="3291840" y="2834640"/>
            <a:ext cx="5029200" cy="45720"/>
          </a:xfrm>
          <a:prstGeom prst="rect">
            <a:avLst/>
          </a:prstGeom>
          <a:solidFill>
            <a:srgbClr val="0096C7"/>
          </a:solidFill>
          <a:ln/>
        </p:spPr>
      </p:sp>
      <p:sp>
        <p:nvSpPr>
          <p:cNvPr id="12" name="Text 10"/>
          <p:cNvSpPr/>
          <p:nvPr/>
        </p:nvSpPr>
        <p:spPr>
          <a:xfrm>
            <a:off x="3291840" y="2944368"/>
            <a:ext cx="53949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Comenzi Unix/Linux — aprofundare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3291840" y="3291840"/>
            <a:ext cx="53949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Arhitectură Microkernel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291840" y="3639312"/>
            <a:ext cx="53949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Multithreading &amp; Multiprocesare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3291840" y="3986784"/>
            <a:ext cx="53949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SO Distribuite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291840" y="4334256"/>
            <a:ext cx="53949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Multitasking cooperativ vs. preemptiv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0" y="4960620"/>
            <a:ext cx="9144000" cy="182880"/>
          </a:xfrm>
          <a:prstGeom prst="rect">
            <a:avLst/>
          </a:prstGeom>
          <a:solidFill>
            <a:srgbClr val="00B4D8"/>
          </a:solidFill>
          <a:ln/>
        </p:spPr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 — COMENZI UNIX/LINUX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365760" y="1170432"/>
            <a:ext cx="64008" cy="3703320"/>
          </a:xfrm>
          <a:prstGeom prst="rect">
            <a:avLst/>
          </a:prstGeom>
          <a:solidFill>
            <a:srgbClr val="FFD166"/>
          </a:solidFill>
          <a:ln/>
        </p:spPr>
      </p:sp>
      <p:sp>
        <p:nvSpPr>
          <p:cNvPr id="93" name="Text 91"/>
          <p:cNvSpPr/>
          <p:nvPr/>
        </p:nvSpPr>
        <p:spPr>
          <a:xfrm>
            <a:off x="274320" y="4960620"/>
            <a:ext cx="8595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chmod 754 = u:rwx g:r-x o:r--  |  chmod 742 = u:rwx g:r-- o:-w-</a:t>
            </a:r>
            <a:endParaRPr lang="en-US" sz="9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A4C9DAC-69B4-40B4-BA2D-7603EF4BDEB1}"/>
              </a:ext>
            </a:extLst>
          </p:cNvPr>
          <p:cNvSpPr/>
          <p:nvPr/>
        </p:nvSpPr>
        <p:spPr>
          <a:xfrm>
            <a:off x="365760" y="535742"/>
            <a:ext cx="64823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 indent="0" fontAlgn="auto">
              <a:spcAft>
                <a:spcPts val="0"/>
              </a:spcAft>
              <a:buNone/>
              <a:defRPr/>
            </a:pPr>
            <a:r>
              <a:rPr lang="ro-RO" b="1" dirty="0">
                <a:solidFill>
                  <a:schemeClr val="bg1"/>
                </a:solidFill>
              </a:rPr>
              <a:t>Comanda tr (translate)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BEDD3E4-B7D5-4CE6-8FFB-B04E2766048E}"/>
              </a:ext>
            </a:extLst>
          </p:cNvPr>
          <p:cNvSpPr/>
          <p:nvPr/>
        </p:nvSpPr>
        <p:spPr>
          <a:xfrm>
            <a:off x="680866" y="1258641"/>
            <a:ext cx="4572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pPr marL="114300" indent="0" fontAlgn="auto">
              <a:spcAft>
                <a:spcPts val="0"/>
              </a:spcAft>
              <a:buNone/>
              <a:defRPr/>
            </a:pPr>
            <a:r>
              <a:rPr lang="en-US" b="1" dirty="0">
                <a:solidFill>
                  <a:schemeClr val="bg1"/>
                </a:solidFill>
              </a:rPr>
              <a:t>$</a:t>
            </a:r>
            <a:r>
              <a:rPr lang="en-US" dirty="0">
                <a:solidFill>
                  <a:schemeClr val="bg1"/>
                </a:solidFill>
              </a:rPr>
              <a:t> tr 'a-z' 'A-Z' </a:t>
            </a:r>
          </a:p>
          <a:p>
            <a:pPr marL="114300" indent="0" fontAlgn="auto">
              <a:spcAft>
                <a:spcPts val="0"/>
              </a:spcAft>
              <a:buNone/>
              <a:defRPr/>
            </a:pPr>
            <a:r>
              <a:rPr lang="en-US" dirty="0">
                <a:solidFill>
                  <a:schemeClr val="bg1"/>
                </a:solidFill>
              </a:rPr>
              <a:t>watch how this works </a:t>
            </a:r>
          </a:p>
          <a:p>
            <a:pPr marL="114300" indent="0" fontAlgn="auto">
              <a:spcAft>
                <a:spcPts val="0"/>
              </a:spcAft>
              <a:buNone/>
              <a:defRPr/>
            </a:pPr>
            <a:r>
              <a:rPr lang="en-US" dirty="0">
                <a:solidFill>
                  <a:schemeClr val="bg1"/>
                </a:solidFill>
              </a:rPr>
              <a:t>WATCH HOW THIS WORKS </a:t>
            </a:r>
          </a:p>
          <a:p>
            <a:pPr marL="114300" indent="0" fontAlgn="auto">
              <a:spcAft>
                <a:spcPts val="0"/>
              </a:spcAft>
              <a:buNone/>
              <a:defRPr/>
            </a:pPr>
            <a:r>
              <a:rPr lang="en-US" b="1" dirty="0">
                <a:solidFill>
                  <a:schemeClr val="bg1"/>
                </a:solidFill>
              </a:rPr>
              <a:t>$ </a:t>
            </a:r>
            <a:r>
              <a:rPr lang="en-US" dirty="0">
                <a:solidFill>
                  <a:schemeClr val="bg1"/>
                </a:solidFill>
              </a:rPr>
              <a:t>tr 'a-z' 'A-Z‘  &lt; sample.txt</a:t>
            </a:r>
          </a:p>
          <a:p>
            <a:pPr marL="114300" indent="0" fontAlgn="auto">
              <a:spcAft>
                <a:spcPts val="0"/>
              </a:spcAft>
              <a:buNone/>
              <a:defRPr/>
            </a:pPr>
            <a:endParaRPr lang="en-US" dirty="0">
              <a:solidFill>
                <a:schemeClr val="bg1"/>
              </a:solidFill>
            </a:endParaRPr>
          </a:p>
          <a:p>
            <a:pPr marL="114300" indent="0" fontAlgn="auto">
              <a:spcAft>
                <a:spcPts val="0"/>
              </a:spcAft>
              <a:buNone/>
              <a:defRPr/>
            </a:pPr>
            <a:r>
              <a:rPr lang="en-US" dirty="0">
                <a:solidFill>
                  <a:schemeClr val="bg1"/>
                </a:solidFill>
              </a:rPr>
              <a:t>Obs. “&lt;“ </a:t>
            </a:r>
            <a:r>
              <a:rPr lang="en-US" dirty="0" err="1">
                <a:solidFill>
                  <a:schemeClr val="bg1"/>
                </a:solidFill>
              </a:rPr>
              <a:t>este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folosit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pentru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redirectarea</a:t>
            </a:r>
            <a:r>
              <a:rPr lang="en-US" dirty="0">
                <a:solidFill>
                  <a:schemeClr val="bg1"/>
                </a:solidFill>
              </a:rPr>
              <a:t> input-</a:t>
            </a:r>
            <a:r>
              <a:rPr lang="en-US" dirty="0" err="1">
                <a:solidFill>
                  <a:schemeClr val="bg1"/>
                </a:solidFill>
              </a:rPr>
              <a:t>ului</a:t>
            </a:r>
            <a:endParaRPr lang="en-US" dirty="0">
              <a:solidFill>
                <a:schemeClr val="bg1"/>
              </a:solidFill>
            </a:endParaRPr>
          </a:p>
          <a:p>
            <a:pPr marL="114300" indent="0" fontAlgn="auto">
              <a:spcAft>
                <a:spcPts val="0"/>
              </a:spcAft>
              <a:buNone/>
              <a:defRPr/>
            </a:pPr>
            <a:r>
              <a:rPr lang="en-US" b="1" dirty="0">
                <a:solidFill>
                  <a:schemeClr val="bg1"/>
                </a:solidFill>
              </a:rPr>
              <a:t>$ </a:t>
            </a:r>
            <a:r>
              <a:rPr lang="en-US" dirty="0">
                <a:solidFill>
                  <a:schemeClr val="bg1"/>
                </a:solidFill>
              </a:rPr>
              <a:t>tr 'a-z' 'A-Z‘  &lt;&lt;&lt; ‘</a:t>
            </a:r>
            <a:r>
              <a:rPr lang="en-US" dirty="0" err="1">
                <a:solidFill>
                  <a:schemeClr val="bg1"/>
                </a:solidFill>
              </a:rPr>
              <a:t>Transformare</a:t>
            </a:r>
            <a:r>
              <a:rPr lang="en-US" dirty="0">
                <a:solidFill>
                  <a:schemeClr val="bg1"/>
                </a:solidFill>
              </a:rPr>
              <a:t> in majuscule’</a:t>
            </a:r>
          </a:p>
          <a:p>
            <a:endParaRPr lang="ro-RO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00372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 — COMENZI UNIX/LINUX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365760" y="1170432"/>
            <a:ext cx="64008" cy="3703320"/>
          </a:xfrm>
          <a:prstGeom prst="rect">
            <a:avLst/>
          </a:prstGeom>
          <a:solidFill>
            <a:srgbClr val="FFD166"/>
          </a:solidFill>
          <a:ln/>
        </p:spPr>
      </p:sp>
      <p:sp>
        <p:nvSpPr>
          <p:cNvPr id="93" name="Text 91"/>
          <p:cNvSpPr/>
          <p:nvPr/>
        </p:nvSpPr>
        <p:spPr>
          <a:xfrm>
            <a:off x="274320" y="4960620"/>
            <a:ext cx="8595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chmod 754 = u:rwx g:r-x o:r--  |  chmod 742 = u:rwx g:r-- o:-w-</a:t>
            </a:r>
            <a:endParaRPr lang="en-US" sz="9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A4C9DAC-69B4-40B4-BA2D-7603EF4BDEB1}"/>
              </a:ext>
            </a:extLst>
          </p:cNvPr>
          <p:cNvSpPr/>
          <p:nvPr/>
        </p:nvSpPr>
        <p:spPr>
          <a:xfrm>
            <a:off x="365760" y="535742"/>
            <a:ext cx="648237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 indent="0" fontAlgn="auto">
              <a:spcAft>
                <a:spcPts val="0"/>
              </a:spcAft>
              <a:buNone/>
              <a:defRPr/>
            </a:pPr>
            <a:r>
              <a:rPr lang="ro-RO" sz="2000" dirty="0">
                <a:solidFill>
                  <a:schemeClr val="bg1"/>
                </a:solidFill>
              </a:rPr>
              <a:t>Comanda</a:t>
            </a:r>
            <a:r>
              <a:rPr lang="ro-RO" sz="2000" b="1" dirty="0">
                <a:solidFill>
                  <a:schemeClr val="bg1"/>
                </a:solidFill>
              </a:rPr>
              <a:t> </a:t>
            </a:r>
            <a:r>
              <a:rPr lang="en-US" sz="2000" b="1" dirty="0">
                <a:solidFill>
                  <a:schemeClr val="bg1"/>
                </a:solidFill>
              </a:rPr>
              <a:t>find</a:t>
            </a:r>
            <a:endParaRPr lang="ro-RO" sz="2000" b="1" dirty="0">
              <a:solidFill>
                <a:schemeClr val="bg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BEDD3E4-B7D5-4CE6-8FFB-B04E2766048E}"/>
              </a:ext>
            </a:extLst>
          </p:cNvPr>
          <p:cNvSpPr/>
          <p:nvPr/>
        </p:nvSpPr>
        <p:spPr>
          <a:xfrm>
            <a:off x="680865" y="1258641"/>
            <a:ext cx="7029039" cy="33855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 indent="0" fontAlgn="auto">
              <a:spcAft>
                <a:spcPts val="0"/>
              </a:spcAft>
              <a:buNone/>
              <a:defRPr/>
            </a:pPr>
            <a:r>
              <a:rPr lang="en-US" altLang="en-US" b="1" dirty="0">
                <a:solidFill>
                  <a:schemeClr val="bg1"/>
                </a:solidFill>
                <a:cs typeface="Times New Roman" pitchFamily="18" charset="0"/>
              </a:rPr>
              <a:t>find – </a:t>
            </a:r>
            <a:r>
              <a:rPr lang="en-US" altLang="en-US" dirty="0" err="1">
                <a:solidFill>
                  <a:schemeClr val="bg1"/>
                </a:solidFill>
                <a:cs typeface="Times New Roman" pitchFamily="18" charset="0"/>
              </a:rPr>
              <a:t>folosit</a:t>
            </a:r>
            <a:r>
              <a:rPr lang="ro-RO" altLang="en-US" dirty="0">
                <a:solidFill>
                  <a:schemeClr val="bg1"/>
                </a:solidFill>
                <a:cs typeface="Times New Roman" pitchFamily="18" charset="0"/>
              </a:rPr>
              <a:t>ă pentru a găsi fișiere după un criteriu de căutare</a:t>
            </a:r>
            <a:endParaRPr lang="en-US" altLang="en-US" dirty="0">
              <a:solidFill>
                <a:schemeClr val="bg1"/>
              </a:solidFill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Font typeface="Arial Unicode MS" pitchFamily="34" charset="-128"/>
              <a:buNone/>
              <a:defRPr/>
            </a:pPr>
            <a:r>
              <a:rPr lang="en-US" altLang="en-US" b="1" dirty="0">
                <a:solidFill>
                  <a:schemeClr val="bg1"/>
                </a:solidFill>
                <a:cs typeface="Times New Roman" pitchFamily="18" charset="0"/>
              </a:rPr>
              <a:t>find  </a:t>
            </a:r>
            <a:r>
              <a:rPr lang="en-US" altLang="en-US" i="1" dirty="0" err="1">
                <a:solidFill>
                  <a:schemeClr val="bg1"/>
                </a:solidFill>
                <a:cs typeface="Times New Roman" pitchFamily="18" charset="0"/>
              </a:rPr>
              <a:t>starting_dir</a:t>
            </a:r>
            <a:r>
              <a:rPr lang="en-US" altLang="en-US" dirty="0">
                <a:solidFill>
                  <a:schemeClr val="bg1"/>
                </a:solidFill>
                <a:cs typeface="Times New Roman" pitchFamily="18" charset="0"/>
              </a:rPr>
              <a:t>  </a:t>
            </a:r>
            <a:r>
              <a:rPr lang="en-US" altLang="en-US" i="1" dirty="0" err="1">
                <a:solidFill>
                  <a:schemeClr val="bg1"/>
                </a:solidFill>
                <a:cs typeface="Times New Roman" pitchFamily="18" charset="0"/>
              </a:rPr>
              <a:t>matching_criteria</a:t>
            </a:r>
            <a:r>
              <a:rPr lang="en-US" altLang="en-US" dirty="0">
                <a:solidFill>
                  <a:schemeClr val="bg1"/>
                </a:solidFill>
                <a:cs typeface="Times New Roman" pitchFamily="18" charset="0"/>
              </a:rPr>
              <a:t>  [</a:t>
            </a:r>
            <a:r>
              <a:rPr lang="en-US" altLang="en-US" i="1" dirty="0">
                <a:solidFill>
                  <a:schemeClr val="bg1"/>
                </a:solidFill>
                <a:cs typeface="Times New Roman" pitchFamily="18" charset="0"/>
              </a:rPr>
              <a:t>options</a:t>
            </a:r>
            <a:r>
              <a:rPr lang="en-US" altLang="en-US" dirty="0">
                <a:solidFill>
                  <a:schemeClr val="bg1"/>
                </a:solidFill>
                <a:cs typeface="Times New Roman" pitchFamily="18" charset="0"/>
              </a:rPr>
              <a:t>]</a:t>
            </a:r>
          </a:p>
          <a:p>
            <a:pPr fontAlgn="auto">
              <a:spcAft>
                <a:spcPts val="0"/>
              </a:spcAft>
              <a:buFont typeface="Arial Unicode MS" pitchFamily="34" charset="-128"/>
              <a:buNone/>
              <a:defRPr/>
            </a:pPr>
            <a:r>
              <a:rPr lang="en-US" sz="1600" dirty="0">
                <a:solidFill>
                  <a:schemeClr val="bg1"/>
                </a:solidFill>
              </a:rPr>
              <a:t>find [starting directory] [search option] [search criteria] [result option]</a:t>
            </a:r>
            <a:br>
              <a:rPr lang="en-US" sz="1600" dirty="0">
                <a:solidFill>
                  <a:schemeClr val="bg1"/>
                </a:solidFill>
              </a:rPr>
            </a:br>
            <a:endParaRPr lang="en-US" altLang="en-US" dirty="0">
              <a:solidFill>
                <a:schemeClr val="bg1"/>
              </a:solidFill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Font typeface="Arial Unicode MS" pitchFamily="34" charset="-128"/>
              <a:buNone/>
              <a:defRPr/>
            </a:pPr>
            <a:r>
              <a:rPr lang="en-US" altLang="en-US" dirty="0" err="1">
                <a:solidFill>
                  <a:schemeClr val="bg1"/>
                </a:solidFill>
                <a:cs typeface="Times New Roman" pitchFamily="18" charset="0"/>
              </a:rPr>
              <a:t>Exemple</a:t>
            </a:r>
            <a:r>
              <a:rPr lang="en-US" altLang="en-US" dirty="0">
                <a:solidFill>
                  <a:schemeClr val="bg1"/>
                </a:solidFill>
                <a:cs typeface="Times New Roman" pitchFamily="18" charset="0"/>
              </a:rPr>
              <a:t>:</a:t>
            </a:r>
          </a:p>
          <a:p>
            <a:pPr fontAlgn="auto">
              <a:spcAft>
                <a:spcPts val="0"/>
              </a:spcAft>
              <a:buFont typeface="Arial Unicode MS" pitchFamily="34" charset="-128"/>
              <a:buNone/>
              <a:defRPr/>
            </a:pPr>
            <a:endParaRPr lang="en-US" altLang="en-US" dirty="0">
              <a:solidFill>
                <a:schemeClr val="bg1"/>
              </a:solidFill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Font typeface="Arial Unicode MS" pitchFamily="34" charset="-128"/>
              <a:buNone/>
              <a:defRPr/>
            </a:pPr>
            <a:r>
              <a:rPr lang="en-US" altLang="en-US" dirty="0">
                <a:solidFill>
                  <a:schemeClr val="bg1"/>
                </a:solidFill>
                <a:cs typeface="Times New Roman" pitchFamily="18" charset="0"/>
              </a:rPr>
              <a:t>find /</a:t>
            </a:r>
            <a:r>
              <a:rPr lang="en-US" altLang="en-US" dirty="0" err="1">
                <a:solidFill>
                  <a:schemeClr val="bg1"/>
                </a:solidFill>
                <a:cs typeface="Times New Roman" pitchFamily="18" charset="0"/>
              </a:rPr>
              <a:t>usr</a:t>
            </a:r>
            <a:r>
              <a:rPr lang="en-US" altLang="en-US" dirty="0">
                <a:solidFill>
                  <a:schemeClr val="bg1"/>
                </a:solidFill>
                <a:cs typeface="Times New Roman" pitchFamily="18" charset="0"/>
              </a:rPr>
              <a:t> –name </a:t>
            </a:r>
            <a:r>
              <a:rPr lang="en-US" altLang="en-US" dirty="0" err="1">
                <a:solidFill>
                  <a:schemeClr val="bg1"/>
                </a:solidFill>
                <a:cs typeface="Times New Roman" pitchFamily="18" charset="0"/>
              </a:rPr>
              <a:t>startx</a:t>
            </a:r>
            <a:endParaRPr lang="en-US" altLang="en-US" dirty="0">
              <a:solidFill>
                <a:schemeClr val="bg1"/>
              </a:solidFill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Font typeface="Arial Unicode MS" pitchFamily="34" charset="-128"/>
              <a:buNone/>
              <a:defRPr/>
            </a:pPr>
            <a:r>
              <a:rPr lang="en-US" dirty="0">
                <a:solidFill>
                  <a:schemeClr val="bg1"/>
                </a:solidFill>
              </a:rPr>
              <a:t>find /</a:t>
            </a:r>
            <a:r>
              <a:rPr lang="en-US" dirty="0" err="1">
                <a:solidFill>
                  <a:schemeClr val="bg1"/>
                </a:solidFill>
              </a:rPr>
              <a:t>etc</a:t>
            </a:r>
            <a:r>
              <a:rPr lang="en-US" dirty="0">
                <a:solidFill>
                  <a:schemeClr val="bg1"/>
                </a:solidFill>
              </a:rPr>
              <a:t> -name hosts 2&gt; errors.txt </a:t>
            </a:r>
          </a:p>
          <a:p>
            <a:pPr fontAlgn="auto">
              <a:spcAft>
                <a:spcPts val="0"/>
              </a:spcAft>
              <a:buFont typeface="Arial Unicode MS" pitchFamily="34" charset="-128"/>
              <a:buNone/>
              <a:defRPr/>
            </a:pPr>
            <a:r>
              <a:rPr lang="en-US" dirty="0">
                <a:solidFill>
                  <a:schemeClr val="bg1"/>
                </a:solidFill>
              </a:rPr>
              <a:t>find /</a:t>
            </a:r>
            <a:r>
              <a:rPr lang="en-US" dirty="0" err="1">
                <a:solidFill>
                  <a:schemeClr val="bg1"/>
                </a:solidFill>
              </a:rPr>
              <a:t>etc</a:t>
            </a:r>
            <a:r>
              <a:rPr lang="en-US" dirty="0">
                <a:solidFill>
                  <a:schemeClr val="bg1"/>
                </a:solidFill>
              </a:rPr>
              <a:t> -name hosts 2&gt; /dev/null </a:t>
            </a:r>
          </a:p>
          <a:p>
            <a:pPr fontAlgn="auto">
              <a:spcAft>
                <a:spcPts val="0"/>
              </a:spcAft>
              <a:buFont typeface="Arial Unicode MS" pitchFamily="34" charset="-128"/>
              <a:buNone/>
              <a:defRPr/>
            </a:pPr>
            <a:r>
              <a:rPr lang="en-US" dirty="0">
                <a:solidFill>
                  <a:schemeClr val="bg1"/>
                </a:solidFill>
              </a:rPr>
              <a:t>find /</a:t>
            </a:r>
            <a:r>
              <a:rPr lang="en-US" dirty="0" err="1">
                <a:solidFill>
                  <a:schemeClr val="bg1"/>
                </a:solidFill>
              </a:rPr>
              <a:t>etc</a:t>
            </a:r>
            <a:r>
              <a:rPr lang="en-US" dirty="0">
                <a:solidFill>
                  <a:schemeClr val="bg1"/>
                </a:solidFill>
              </a:rPr>
              <a:t> -name hosts -ls 2&gt; /dev/null </a:t>
            </a:r>
            <a:endParaRPr lang="en-US" altLang="en-US" dirty="0">
              <a:solidFill>
                <a:schemeClr val="bg1"/>
              </a:solidFill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Font typeface="Arial Unicode MS" pitchFamily="34" charset="-128"/>
              <a:buNone/>
              <a:defRPr/>
            </a:pPr>
            <a:r>
              <a:rPr lang="en-US" altLang="en-US" dirty="0">
                <a:solidFill>
                  <a:schemeClr val="bg1"/>
                </a:solidFill>
                <a:cs typeface="Times New Roman" pitchFamily="18" charset="0"/>
              </a:rPr>
              <a:t>find /</a:t>
            </a:r>
            <a:r>
              <a:rPr lang="en-US" altLang="en-US" dirty="0" err="1">
                <a:solidFill>
                  <a:schemeClr val="bg1"/>
                </a:solidFill>
                <a:cs typeface="Times New Roman" pitchFamily="18" charset="0"/>
              </a:rPr>
              <a:t>usr</a:t>
            </a:r>
            <a:r>
              <a:rPr lang="en-US" altLang="en-US" dirty="0">
                <a:solidFill>
                  <a:schemeClr val="bg1"/>
                </a:solidFill>
                <a:cs typeface="Times New Roman" pitchFamily="18" charset="0"/>
              </a:rPr>
              <a:t> –name ‘*</a:t>
            </a:r>
            <a:r>
              <a:rPr lang="en-US" altLang="en-US" dirty="0" err="1">
                <a:solidFill>
                  <a:schemeClr val="bg1"/>
                </a:solidFill>
                <a:cs typeface="Times New Roman" pitchFamily="18" charset="0"/>
              </a:rPr>
              <a:t>tif</a:t>
            </a:r>
            <a:r>
              <a:rPr lang="en-US" altLang="en-US" dirty="0">
                <a:solidFill>
                  <a:schemeClr val="bg1"/>
                </a:solidFill>
                <a:cs typeface="Times New Roman" pitchFamily="18" charset="0"/>
              </a:rPr>
              <a:t>’</a:t>
            </a:r>
          </a:p>
          <a:p>
            <a:pPr fontAlgn="auto">
              <a:spcAft>
                <a:spcPts val="0"/>
              </a:spcAft>
              <a:buFont typeface="Arial Unicode MS" pitchFamily="34" charset="-128"/>
              <a:buNone/>
              <a:defRPr/>
            </a:pPr>
            <a:r>
              <a:rPr lang="en-US" altLang="en-US" dirty="0">
                <a:solidFill>
                  <a:schemeClr val="bg1"/>
                </a:solidFill>
                <a:cs typeface="Times New Roman" pitchFamily="18" charset="0"/>
              </a:rPr>
              <a:t>find . –name dir05 –type d (d – directory, f - file)</a:t>
            </a:r>
          </a:p>
        </p:txBody>
      </p:sp>
    </p:spTree>
    <p:extLst>
      <p:ext uri="{BB962C8B-B14F-4D97-AF65-F5344CB8AC3E}">
        <p14:creationId xmlns:p14="http://schemas.microsoft.com/office/powerpoint/2010/main" val="34111679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 — COMENZI UNIX/LINUX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365760" y="1170432"/>
            <a:ext cx="64008" cy="3703320"/>
          </a:xfrm>
          <a:prstGeom prst="rect">
            <a:avLst/>
          </a:prstGeom>
          <a:solidFill>
            <a:srgbClr val="FFD166"/>
          </a:solidFill>
          <a:ln/>
        </p:spPr>
      </p:sp>
      <p:sp>
        <p:nvSpPr>
          <p:cNvPr id="93" name="Text 91"/>
          <p:cNvSpPr/>
          <p:nvPr/>
        </p:nvSpPr>
        <p:spPr>
          <a:xfrm>
            <a:off x="274320" y="4960620"/>
            <a:ext cx="8595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chmod 754 = u:rwx g:r-x o:r--  |  chmod 742 = u:rwx g:r-- o:-w-</a:t>
            </a:r>
            <a:endParaRPr lang="en-US" sz="9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A4C9DAC-69B4-40B4-BA2D-7603EF4BDEB1}"/>
              </a:ext>
            </a:extLst>
          </p:cNvPr>
          <p:cNvSpPr/>
          <p:nvPr/>
        </p:nvSpPr>
        <p:spPr>
          <a:xfrm>
            <a:off x="365760" y="535742"/>
            <a:ext cx="648237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 indent="0" fontAlgn="auto">
              <a:spcAft>
                <a:spcPts val="0"/>
              </a:spcAft>
              <a:buNone/>
              <a:defRPr/>
            </a:pPr>
            <a:r>
              <a:rPr lang="ro-RO" sz="2000" dirty="0">
                <a:solidFill>
                  <a:schemeClr val="bg1"/>
                </a:solidFill>
              </a:rPr>
              <a:t>Comanda</a:t>
            </a:r>
            <a:r>
              <a:rPr lang="ro-RO" sz="2000" b="1" dirty="0">
                <a:solidFill>
                  <a:schemeClr val="bg1"/>
                </a:solidFill>
              </a:rPr>
              <a:t> </a:t>
            </a:r>
            <a:r>
              <a:rPr lang="en-US" sz="2000" b="1" dirty="0">
                <a:solidFill>
                  <a:schemeClr val="bg1"/>
                </a:solidFill>
              </a:rPr>
              <a:t>find</a:t>
            </a:r>
            <a:endParaRPr lang="ro-RO" sz="2000" b="1" dirty="0">
              <a:solidFill>
                <a:schemeClr val="bg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BEDD3E4-B7D5-4CE6-8FFB-B04E2766048E}"/>
              </a:ext>
            </a:extLst>
          </p:cNvPr>
          <p:cNvSpPr/>
          <p:nvPr/>
        </p:nvSpPr>
        <p:spPr>
          <a:xfrm>
            <a:off x="680865" y="1258641"/>
            <a:ext cx="7029039" cy="3631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Aft>
                <a:spcPts val="0"/>
              </a:spcAft>
              <a:buFont typeface="Arial Unicode MS" pitchFamily="34" charset="-128"/>
              <a:buNone/>
              <a:defRPr/>
            </a:pPr>
            <a:r>
              <a:rPr lang="ro-RO" altLang="en-US" dirty="0">
                <a:solidFill>
                  <a:schemeClr val="bg1"/>
                </a:solidFill>
                <a:cs typeface="Times New Roman" pitchFamily="18" charset="0"/>
              </a:rPr>
              <a:t>Căutare după dimensiune</a:t>
            </a:r>
            <a:r>
              <a:rPr lang="en-US" altLang="en-US" dirty="0">
                <a:solidFill>
                  <a:schemeClr val="bg1"/>
                </a:solidFill>
                <a:cs typeface="Times New Roman" pitchFamily="18" charset="0"/>
              </a:rPr>
              <a:t>:</a:t>
            </a:r>
            <a:endParaRPr lang="ro-RO" altLang="en-US" dirty="0">
              <a:solidFill>
                <a:schemeClr val="bg1"/>
              </a:solidFill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Font typeface="Arial Unicode MS" pitchFamily="34" charset="-128"/>
              <a:buNone/>
              <a:defRPr/>
            </a:pPr>
            <a:endParaRPr lang="en-US" altLang="en-US" dirty="0">
              <a:solidFill>
                <a:schemeClr val="bg1"/>
              </a:solidFill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Font typeface="Arial Unicode MS" pitchFamily="34" charset="-128"/>
              <a:buNone/>
              <a:defRPr/>
            </a:pPr>
            <a:r>
              <a:rPr lang="en-US" altLang="en-US" dirty="0">
                <a:solidFill>
                  <a:schemeClr val="bg1"/>
                </a:solidFill>
                <a:cs typeface="Times New Roman" pitchFamily="18" charset="0"/>
              </a:rPr>
              <a:t>find /</a:t>
            </a:r>
            <a:r>
              <a:rPr lang="en-US" altLang="en-US" dirty="0" err="1">
                <a:solidFill>
                  <a:schemeClr val="bg1"/>
                </a:solidFill>
                <a:cs typeface="Times New Roman" pitchFamily="18" charset="0"/>
              </a:rPr>
              <a:t>etc</a:t>
            </a:r>
            <a:r>
              <a:rPr lang="en-US" altLang="en-US" dirty="0">
                <a:solidFill>
                  <a:schemeClr val="bg1"/>
                </a:solidFill>
                <a:cs typeface="Times New Roman" pitchFamily="18" charset="0"/>
              </a:rPr>
              <a:t> –size +300 (size </a:t>
            </a:r>
            <a:r>
              <a:rPr lang="en-US" altLang="en-US" i="1" dirty="0">
                <a:solidFill>
                  <a:schemeClr val="bg1"/>
                </a:solidFill>
                <a:cs typeface="Times New Roman" pitchFamily="18" charset="0"/>
              </a:rPr>
              <a:t>more </a:t>
            </a:r>
            <a:r>
              <a:rPr lang="en-US" altLang="en-US" dirty="0">
                <a:solidFill>
                  <a:schemeClr val="bg1"/>
                </a:solidFill>
                <a:cs typeface="Times New Roman" pitchFamily="18" charset="0"/>
              </a:rPr>
              <a:t>than 300 blocks – one block is 512 bytes)</a:t>
            </a:r>
          </a:p>
          <a:p>
            <a:pPr fontAlgn="auto">
              <a:spcAft>
                <a:spcPts val="0"/>
              </a:spcAft>
              <a:buFont typeface="Arial Unicode MS" pitchFamily="34" charset="-128"/>
              <a:buNone/>
              <a:defRPr/>
            </a:pPr>
            <a:r>
              <a:rPr lang="en-US" sz="1600" dirty="0" err="1">
                <a:solidFill>
                  <a:schemeClr val="bg1"/>
                </a:solidFill>
              </a:rPr>
              <a:t>Atunci</a:t>
            </a:r>
            <a:r>
              <a:rPr lang="en-US" sz="1600" dirty="0">
                <a:solidFill>
                  <a:schemeClr val="bg1"/>
                </a:solidFill>
              </a:rPr>
              <a:t> c</a:t>
            </a:r>
            <a:r>
              <a:rPr lang="ro-RO" sz="1600" dirty="0" err="1">
                <a:solidFill>
                  <a:schemeClr val="bg1"/>
                </a:solidFill>
              </a:rPr>
              <a:t>ând</a:t>
            </a:r>
            <a:r>
              <a:rPr lang="ro-RO" sz="1600" dirty="0">
                <a:solidFill>
                  <a:schemeClr val="bg1"/>
                </a:solidFill>
              </a:rPr>
              <a:t> se specifică o dimensiune de fișier putem da dimensiunea în </a:t>
            </a:r>
            <a:r>
              <a:rPr lang="en-US" sz="1600" dirty="0">
                <a:solidFill>
                  <a:schemeClr val="bg1"/>
                </a:solidFill>
              </a:rPr>
              <a:t>bytes (c), kilobytes (k), megabytes (M) </a:t>
            </a:r>
            <a:r>
              <a:rPr lang="ro-RO" sz="1600" dirty="0">
                <a:solidFill>
                  <a:schemeClr val="bg1"/>
                </a:solidFill>
              </a:rPr>
              <a:t>sau</a:t>
            </a:r>
            <a:r>
              <a:rPr lang="en-US" sz="1600" dirty="0">
                <a:solidFill>
                  <a:schemeClr val="bg1"/>
                </a:solidFill>
              </a:rPr>
              <a:t> gigabytes (G)</a:t>
            </a:r>
            <a:endParaRPr lang="en-US" altLang="en-US" dirty="0">
              <a:solidFill>
                <a:schemeClr val="bg1"/>
              </a:solidFill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Font typeface="Arial Unicode MS" pitchFamily="34" charset="-128"/>
              <a:buNone/>
              <a:defRPr/>
            </a:pPr>
            <a:endParaRPr lang="en-US" b="1" dirty="0">
              <a:solidFill>
                <a:schemeClr val="bg1"/>
              </a:solidFill>
            </a:endParaRPr>
          </a:p>
          <a:p>
            <a:pPr fontAlgn="auto">
              <a:spcAft>
                <a:spcPts val="0"/>
              </a:spcAft>
              <a:buFont typeface="Arial Unicode MS" pitchFamily="34" charset="-128"/>
              <a:buNone/>
              <a:defRPr/>
            </a:pPr>
            <a:r>
              <a:rPr lang="en-US" b="1" dirty="0" err="1">
                <a:solidFill>
                  <a:schemeClr val="bg1"/>
                </a:solidFill>
              </a:rPr>
              <a:t>sysadmin@localhost</a:t>
            </a:r>
            <a:r>
              <a:rPr lang="en-US" b="1" dirty="0">
                <a:solidFill>
                  <a:schemeClr val="bg1"/>
                </a:solidFill>
              </a:rPr>
              <a:t>:~$</a:t>
            </a:r>
            <a:r>
              <a:rPr lang="en-US" dirty="0">
                <a:solidFill>
                  <a:schemeClr val="bg1"/>
                </a:solidFill>
              </a:rPr>
              <a:t> find /</a:t>
            </a:r>
            <a:r>
              <a:rPr lang="en-US" dirty="0" err="1">
                <a:solidFill>
                  <a:schemeClr val="bg1"/>
                </a:solidFill>
              </a:rPr>
              <a:t>etc</a:t>
            </a:r>
            <a:r>
              <a:rPr lang="en-US" dirty="0">
                <a:solidFill>
                  <a:schemeClr val="bg1"/>
                </a:solidFill>
              </a:rPr>
              <a:t> -size 10c -ls 2&gt;/dev/null </a:t>
            </a:r>
            <a:endParaRPr lang="ro-RO" dirty="0">
              <a:solidFill>
                <a:schemeClr val="bg1"/>
              </a:solidFill>
            </a:endParaRPr>
          </a:p>
          <a:p>
            <a:pPr fontAlgn="auto">
              <a:spcAft>
                <a:spcPts val="0"/>
              </a:spcAft>
              <a:buFont typeface="Arial Unicode MS" pitchFamily="34" charset="-128"/>
              <a:buNone/>
              <a:defRPr/>
            </a:pPr>
            <a:r>
              <a:rPr lang="en-US" dirty="0">
                <a:solidFill>
                  <a:schemeClr val="bg1"/>
                </a:solidFill>
              </a:rPr>
              <a:t>(</a:t>
            </a:r>
            <a:r>
              <a:rPr lang="ro-RO" dirty="0">
                <a:solidFill>
                  <a:schemeClr val="bg1"/>
                </a:solidFill>
              </a:rPr>
              <a:t>găsește fișiere cu dimensiunea de </a:t>
            </a:r>
            <a:r>
              <a:rPr lang="en-US" dirty="0">
                <a:solidFill>
                  <a:schemeClr val="bg1"/>
                </a:solidFill>
              </a:rPr>
              <a:t>10 bytes)</a:t>
            </a:r>
            <a:br>
              <a:rPr lang="en-US" dirty="0">
                <a:solidFill>
                  <a:schemeClr val="bg1"/>
                </a:solidFill>
              </a:rPr>
            </a:br>
            <a:endParaRPr lang="en-US" altLang="en-US" dirty="0">
              <a:solidFill>
                <a:schemeClr val="bg1"/>
              </a:solidFill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Font typeface="Arial Unicode MS" pitchFamily="34" charset="-128"/>
              <a:buNone/>
              <a:defRPr/>
            </a:pPr>
            <a:r>
              <a:rPr lang="en-US" altLang="en-US" dirty="0">
                <a:solidFill>
                  <a:schemeClr val="bg1"/>
                </a:solidFill>
                <a:cs typeface="Times New Roman" pitchFamily="18" charset="0"/>
              </a:rPr>
              <a:t>find . –</a:t>
            </a:r>
            <a:r>
              <a:rPr lang="en-US" altLang="en-US" dirty="0" err="1">
                <a:solidFill>
                  <a:schemeClr val="bg1"/>
                </a:solidFill>
                <a:cs typeface="Times New Roman" pitchFamily="18" charset="0"/>
              </a:rPr>
              <a:t>mtime</a:t>
            </a:r>
            <a:r>
              <a:rPr lang="en-US" altLang="en-US" dirty="0">
                <a:solidFill>
                  <a:schemeClr val="bg1"/>
                </a:solidFill>
                <a:cs typeface="Times New Roman" pitchFamily="18" charset="0"/>
              </a:rPr>
              <a:t> +5</a:t>
            </a:r>
            <a:r>
              <a:rPr lang="en-US" altLang="en-US" i="1" dirty="0">
                <a:solidFill>
                  <a:schemeClr val="bg1"/>
                </a:solidFill>
                <a:cs typeface="Times New Roman" pitchFamily="18" charset="0"/>
              </a:rPr>
              <a:t> </a:t>
            </a:r>
          </a:p>
          <a:p>
            <a:pPr fontAlgn="auto">
              <a:spcAft>
                <a:spcPts val="0"/>
              </a:spcAft>
              <a:buFont typeface="Arial Unicode MS" pitchFamily="34" charset="-128"/>
              <a:buNone/>
              <a:defRPr/>
            </a:pPr>
            <a:r>
              <a:rPr lang="en-US" altLang="en-US" dirty="0">
                <a:solidFill>
                  <a:schemeClr val="bg1"/>
                </a:solidFill>
                <a:cs typeface="Times New Roman" pitchFamily="18" charset="0"/>
              </a:rPr>
              <a:t>(</a:t>
            </a:r>
            <a:r>
              <a:rPr lang="ro-RO" altLang="en-US" dirty="0">
                <a:solidFill>
                  <a:schemeClr val="bg1"/>
                </a:solidFill>
                <a:cs typeface="Times New Roman" pitchFamily="18" charset="0"/>
              </a:rPr>
              <a:t>corespunde fișierelor modificate de mai mult de 5 zile)</a:t>
            </a:r>
            <a:endParaRPr lang="en-US" altLang="en-US" dirty="0">
              <a:solidFill>
                <a:schemeClr val="bg1"/>
              </a:solidFill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Font typeface="Arial Unicode MS" pitchFamily="34" charset="-128"/>
              <a:buNone/>
              <a:defRPr/>
            </a:pPr>
            <a:r>
              <a:rPr lang="en-US" altLang="en-US" dirty="0">
                <a:solidFill>
                  <a:schemeClr val="bg1"/>
                </a:solidFill>
                <a:cs typeface="Times New Roman" pitchFamily="18" charset="0"/>
              </a:rPr>
              <a:t>find ~ –perm 777</a:t>
            </a:r>
          </a:p>
          <a:p>
            <a:pPr fontAlgn="auto">
              <a:spcAft>
                <a:spcPts val="0"/>
              </a:spcAft>
              <a:buFont typeface="Arial Unicode MS" pitchFamily="34" charset="-128"/>
              <a:buNone/>
              <a:defRPr/>
            </a:pPr>
            <a:r>
              <a:rPr lang="en-US" altLang="en-US" dirty="0">
                <a:solidFill>
                  <a:schemeClr val="bg1"/>
                </a:solidFill>
                <a:cs typeface="Times New Roman" pitchFamily="18" charset="0"/>
              </a:rPr>
              <a:t>find ~ –user stud03 –ls &gt; listastud03</a:t>
            </a:r>
          </a:p>
        </p:txBody>
      </p:sp>
    </p:spTree>
    <p:extLst>
      <p:ext uri="{BB962C8B-B14F-4D97-AF65-F5344CB8AC3E}">
        <p14:creationId xmlns:p14="http://schemas.microsoft.com/office/powerpoint/2010/main" val="28557486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 — COMENZI UNIX/LINUX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365760" y="1170432"/>
            <a:ext cx="64008" cy="3703320"/>
          </a:xfrm>
          <a:prstGeom prst="rect">
            <a:avLst/>
          </a:prstGeom>
          <a:solidFill>
            <a:srgbClr val="FFD166"/>
          </a:solidFill>
          <a:ln/>
        </p:spPr>
      </p:sp>
      <p:sp>
        <p:nvSpPr>
          <p:cNvPr id="93" name="Text 91"/>
          <p:cNvSpPr/>
          <p:nvPr/>
        </p:nvSpPr>
        <p:spPr>
          <a:xfrm>
            <a:off x="274320" y="4960620"/>
            <a:ext cx="8595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chmod 754 = u:rwx g:r-x o:r--  |  chmod 742 = u:rwx g:r-- o:-w-</a:t>
            </a:r>
            <a:endParaRPr lang="en-US" sz="9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A4C9DAC-69B4-40B4-BA2D-7603EF4BDEB1}"/>
              </a:ext>
            </a:extLst>
          </p:cNvPr>
          <p:cNvSpPr/>
          <p:nvPr/>
        </p:nvSpPr>
        <p:spPr>
          <a:xfrm>
            <a:off x="365760" y="535742"/>
            <a:ext cx="648237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 indent="0" fontAlgn="auto">
              <a:spcAft>
                <a:spcPts val="0"/>
              </a:spcAft>
              <a:buNone/>
              <a:defRPr/>
            </a:pPr>
            <a:r>
              <a:rPr lang="ro-RO" sz="2000" dirty="0">
                <a:solidFill>
                  <a:schemeClr val="bg1"/>
                </a:solidFill>
              </a:rPr>
              <a:t>Comanda</a:t>
            </a:r>
            <a:r>
              <a:rPr lang="ro-RO" sz="2000" b="1" dirty="0">
                <a:solidFill>
                  <a:schemeClr val="bg1"/>
                </a:solidFill>
              </a:rPr>
              <a:t> </a:t>
            </a:r>
            <a:r>
              <a:rPr lang="en-US" sz="2000" b="1" dirty="0">
                <a:solidFill>
                  <a:schemeClr val="bg1"/>
                </a:solidFill>
              </a:rPr>
              <a:t>find</a:t>
            </a:r>
            <a:r>
              <a:rPr lang="ro-RO" sz="2000" b="1" dirty="0">
                <a:solidFill>
                  <a:schemeClr val="bg1"/>
                </a:solidFill>
              </a:rPr>
              <a:t> cu mai multe opțiuni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BEDD3E4-B7D5-4CE6-8FFB-B04E2766048E}"/>
              </a:ext>
            </a:extLst>
          </p:cNvPr>
          <p:cNvSpPr/>
          <p:nvPr/>
        </p:nvSpPr>
        <p:spPr>
          <a:xfrm>
            <a:off x="680865" y="1258641"/>
            <a:ext cx="7029039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 indent="0">
              <a:buNone/>
            </a:pPr>
            <a:r>
              <a:rPr lang="ro-RO" dirty="0">
                <a:solidFill>
                  <a:schemeClr val="bg1"/>
                </a:solidFill>
              </a:rPr>
              <a:t>Dacă se folosesc mai multe opțiuni, acestea acționează ca un „și”, ceea ce înseamnă că, pentru a se potrivi, toate criteriile trebuie să fie îndeplinite, nu doar unul.</a:t>
            </a:r>
          </a:p>
          <a:p>
            <a:pPr marL="114300" indent="0">
              <a:buNone/>
            </a:pPr>
            <a:r>
              <a:rPr lang="ro-RO" dirty="0">
                <a:solidFill>
                  <a:schemeClr val="bg1"/>
                </a:solidFill>
              </a:rPr>
              <a:t>De exemplu, următoarea comandă va afișa toate fișierele din structura directorului </a:t>
            </a:r>
            <a:r>
              <a:rPr lang="ro-RO" b="1" dirty="0">
                <a:solidFill>
                  <a:schemeClr val="bg1"/>
                </a:solidFill>
              </a:rPr>
              <a:t>/etc</a:t>
            </a:r>
            <a:r>
              <a:rPr lang="ro-RO" dirty="0">
                <a:solidFill>
                  <a:schemeClr val="bg1"/>
                </a:solidFill>
              </a:rPr>
              <a:t> care au o dimensiune de 10 octeți și sunt fișiere obișnuite:</a:t>
            </a:r>
          </a:p>
          <a:p>
            <a:pPr marL="114300" indent="0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114300" indent="0">
              <a:buNone/>
            </a:pPr>
            <a:r>
              <a:rPr lang="en-US" b="1" dirty="0" err="1">
                <a:solidFill>
                  <a:schemeClr val="bg1"/>
                </a:solidFill>
              </a:rPr>
              <a:t>sysadmin@localhost</a:t>
            </a:r>
            <a:r>
              <a:rPr lang="en-US" b="1" dirty="0">
                <a:solidFill>
                  <a:schemeClr val="bg1"/>
                </a:solidFill>
              </a:rPr>
              <a:t>:~$</a:t>
            </a:r>
            <a:r>
              <a:rPr lang="en-US" dirty="0">
                <a:solidFill>
                  <a:schemeClr val="bg1"/>
                </a:solidFill>
              </a:rPr>
              <a:t> find /</a:t>
            </a:r>
            <a:r>
              <a:rPr lang="en-US" dirty="0" err="1">
                <a:solidFill>
                  <a:schemeClr val="bg1"/>
                </a:solidFill>
              </a:rPr>
              <a:t>etc</a:t>
            </a:r>
            <a:r>
              <a:rPr lang="en-US" dirty="0">
                <a:solidFill>
                  <a:schemeClr val="bg1"/>
                </a:solidFill>
              </a:rPr>
              <a:t> -size 10c -type f -ls 2&gt;/dev/null </a:t>
            </a:r>
          </a:p>
          <a:p>
            <a:pPr marL="114300" indent="0">
              <a:buNone/>
            </a:pPr>
            <a:endParaRPr lang="ro-RO" dirty="0">
              <a:solidFill>
                <a:schemeClr val="bg1"/>
              </a:solidFill>
            </a:endParaRPr>
          </a:p>
          <a:p>
            <a:pPr marL="114300" indent="0">
              <a:buNone/>
            </a:pPr>
            <a:r>
              <a:rPr lang="en-US" dirty="0">
                <a:solidFill>
                  <a:schemeClr val="bg1"/>
                </a:solidFill>
              </a:rPr>
              <a:t>432 4 -</a:t>
            </a:r>
            <a:r>
              <a:rPr lang="en-US" dirty="0" err="1">
                <a:solidFill>
                  <a:schemeClr val="bg1"/>
                </a:solidFill>
              </a:rPr>
              <a:t>rw</a:t>
            </a:r>
            <a:r>
              <a:rPr lang="en-US" dirty="0">
                <a:solidFill>
                  <a:schemeClr val="bg1"/>
                </a:solidFill>
              </a:rPr>
              <a:t>-r--r-- 1 root </a:t>
            </a:r>
            <a:r>
              <a:rPr lang="en-US" dirty="0" err="1">
                <a:solidFill>
                  <a:schemeClr val="bg1"/>
                </a:solidFill>
              </a:rPr>
              <a:t>root</a:t>
            </a:r>
            <a:r>
              <a:rPr lang="en-US" dirty="0">
                <a:solidFill>
                  <a:schemeClr val="bg1"/>
                </a:solidFill>
              </a:rPr>
              <a:t> 10 Jan 28 2015 /</a:t>
            </a:r>
            <a:r>
              <a:rPr lang="en-US" dirty="0" err="1">
                <a:solidFill>
                  <a:schemeClr val="bg1"/>
                </a:solidFill>
              </a:rPr>
              <a:t>etc</a:t>
            </a:r>
            <a:r>
              <a:rPr lang="en-US" dirty="0">
                <a:solidFill>
                  <a:schemeClr val="bg1"/>
                </a:solidFill>
              </a:rPr>
              <a:t>/</a:t>
            </a:r>
            <a:r>
              <a:rPr lang="en-US" dirty="0" err="1">
                <a:solidFill>
                  <a:schemeClr val="bg1"/>
                </a:solidFill>
              </a:rPr>
              <a:t>adjtime</a:t>
            </a:r>
            <a:r>
              <a:rPr lang="en-US" dirty="0">
                <a:solidFill>
                  <a:schemeClr val="bg1"/>
                </a:solidFill>
              </a:rPr>
              <a:t> </a:t>
            </a:r>
          </a:p>
          <a:p>
            <a:pPr marL="114300" indent="0">
              <a:buNone/>
            </a:pPr>
            <a:r>
              <a:rPr lang="en-US" dirty="0">
                <a:solidFill>
                  <a:schemeClr val="bg1"/>
                </a:solidFill>
              </a:rPr>
              <a:t>73468 4 -</a:t>
            </a:r>
            <a:r>
              <a:rPr lang="en-US" dirty="0" err="1">
                <a:solidFill>
                  <a:schemeClr val="bg1"/>
                </a:solidFill>
              </a:rPr>
              <a:t>rw</a:t>
            </a:r>
            <a:r>
              <a:rPr lang="en-US" dirty="0">
                <a:solidFill>
                  <a:schemeClr val="bg1"/>
                </a:solidFill>
              </a:rPr>
              <a:t>-r--r-- 1 root </a:t>
            </a:r>
            <a:r>
              <a:rPr lang="en-US" dirty="0" err="1">
                <a:solidFill>
                  <a:schemeClr val="bg1"/>
                </a:solidFill>
              </a:rPr>
              <a:t>root</a:t>
            </a:r>
            <a:r>
              <a:rPr lang="en-US" dirty="0">
                <a:solidFill>
                  <a:schemeClr val="bg1"/>
                </a:solidFill>
              </a:rPr>
              <a:t> 10 Nov 16 20:42 /</a:t>
            </a:r>
            <a:r>
              <a:rPr lang="en-US" dirty="0" err="1">
                <a:solidFill>
                  <a:schemeClr val="bg1"/>
                </a:solidFill>
              </a:rPr>
              <a:t>etc</a:t>
            </a:r>
            <a:r>
              <a:rPr lang="en-US" dirty="0">
                <a:solidFill>
                  <a:schemeClr val="bg1"/>
                </a:solidFill>
              </a:rPr>
              <a:t>/hostname</a:t>
            </a:r>
          </a:p>
        </p:txBody>
      </p:sp>
    </p:spTree>
    <p:extLst>
      <p:ext uri="{BB962C8B-B14F-4D97-AF65-F5344CB8AC3E}">
        <p14:creationId xmlns:p14="http://schemas.microsoft.com/office/powerpoint/2010/main" val="24131885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 — COMENZI UNIX/LINUX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365760" y="1170432"/>
            <a:ext cx="64008" cy="3703320"/>
          </a:xfrm>
          <a:prstGeom prst="rect">
            <a:avLst/>
          </a:prstGeom>
          <a:solidFill>
            <a:srgbClr val="FFD166"/>
          </a:solidFill>
          <a:ln/>
        </p:spPr>
      </p:sp>
      <p:sp>
        <p:nvSpPr>
          <p:cNvPr id="93" name="Text 91"/>
          <p:cNvSpPr/>
          <p:nvPr/>
        </p:nvSpPr>
        <p:spPr>
          <a:xfrm>
            <a:off x="274320" y="4960620"/>
            <a:ext cx="8595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chmod 754 = u:rwx g:r-x o:r--  |  chmod 742 = u:rwx g:r-- o:-w-</a:t>
            </a:r>
            <a:endParaRPr lang="en-US" sz="9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A4C9DAC-69B4-40B4-BA2D-7603EF4BDEB1}"/>
              </a:ext>
            </a:extLst>
          </p:cNvPr>
          <p:cNvSpPr/>
          <p:nvPr/>
        </p:nvSpPr>
        <p:spPr>
          <a:xfrm>
            <a:off x="365760" y="535742"/>
            <a:ext cx="648237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 indent="0" fontAlgn="auto">
              <a:spcAft>
                <a:spcPts val="0"/>
              </a:spcAft>
              <a:buNone/>
              <a:defRPr/>
            </a:pPr>
            <a:r>
              <a:rPr lang="ro-RO" sz="2000" dirty="0">
                <a:solidFill>
                  <a:schemeClr val="bg1"/>
                </a:solidFill>
              </a:rPr>
              <a:t>Comanda</a:t>
            </a:r>
            <a:r>
              <a:rPr lang="ro-RO" sz="2000" b="1" dirty="0">
                <a:solidFill>
                  <a:schemeClr val="bg1"/>
                </a:solidFill>
              </a:rPr>
              <a:t> </a:t>
            </a:r>
            <a:r>
              <a:rPr lang="ro-RO" sz="2000" b="1" dirty="0" err="1">
                <a:solidFill>
                  <a:schemeClr val="bg1"/>
                </a:solidFill>
              </a:rPr>
              <a:t>cut</a:t>
            </a:r>
            <a:r>
              <a:rPr lang="ro-RO" sz="2000" b="1" dirty="0">
                <a:solidFill>
                  <a:schemeClr val="bg1"/>
                </a:solidFill>
              </a:rPr>
              <a:t> – </a:t>
            </a:r>
            <a:r>
              <a:rPr lang="ro-RO" sz="2000" dirty="0">
                <a:solidFill>
                  <a:schemeClr val="bg1"/>
                </a:solidFill>
              </a:rPr>
              <a:t>pentru a filtra conținutul fișierelor</a:t>
            </a:r>
            <a:endParaRPr lang="ro-RO" sz="2000" b="1" dirty="0">
              <a:solidFill>
                <a:schemeClr val="bg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BEDD3E4-B7D5-4CE6-8FFB-B04E2766048E}"/>
              </a:ext>
            </a:extLst>
          </p:cNvPr>
          <p:cNvSpPr/>
          <p:nvPr/>
        </p:nvSpPr>
        <p:spPr>
          <a:xfrm>
            <a:off x="680865" y="1258641"/>
            <a:ext cx="7029039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 indent="0">
              <a:buNone/>
            </a:pPr>
            <a:r>
              <a:rPr lang="ro-RO" dirty="0">
                <a:solidFill>
                  <a:schemeClr val="bg1"/>
                </a:solidFill>
              </a:rPr>
              <a:t>Comanda </a:t>
            </a:r>
            <a:r>
              <a:rPr lang="en-US" i="1" dirty="0">
                <a:solidFill>
                  <a:schemeClr val="bg1"/>
                </a:solidFill>
              </a:rPr>
              <a:t>cut</a:t>
            </a:r>
            <a:r>
              <a:rPr lang="ro-RO" i="1" dirty="0">
                <a:solidFill>
                  <a:schemeClr val="bg1"/>
                </a:solidFill>
              </a:rPr>
              <a:t> </a:t>
            </a:r>
            <a:r>
              <a:rPr lang="ro-RO" dirty="0">
                <a:solidFill>
                  <a:schemeClr val="bg1"/>
                </a:solidFill>
              </a:rPr>
              <a:t>poate extrage coloane de text</a:t>
            </a:r>
            <a:r>
              <a:rPr lang="en-US" dirty="0">
                <a:solidFill>
                  <a:schemeClr val="bg1"/>
                </a:solidFill>
              </a:rPr>
              <a:t> </a:t>
            </a:r>
            <a:r>
              <a:rPr lang="ro-RO" dirty="0">
                <a:solidFill>
                  <a:schemeClr val="bg1"/>
                </a:solidFill>
              </a:rPr>
              <a:t>dintr-un fișier sau din fișierul standard de intrare</a:t>
            </a:r>
            <a:r>
              <a:rPr lang="en-US" dirty="0">
                <a:solidFill>
                  <a:schemeClr val="bg1"/>
                </a:solidFill>
              </a:rPr>
              <a:t>. </a:t>
            </a:r>
            <a:r>
              <a:rPr lang="ro-RO" dirty="0">
                <a:solidFill>
                  <a:schemeClr val="bg1"/>
                </a:solidFill>
              </a:rPr>
              <a:t>Principala utilizarea a comenzii </a:t>
            </a:r>
            <a:r>
              <a:rPr lang="en-US" i="1" dirty="0">
                <a:solidFill>
                  <a:schemeClr val="bg1"/>
                </a:solidFill>
              </a:rPr>
              <a:t>cut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ro-RO" dirty="0">
                <a:solidFill>
                  <a:schemeClr val="bg1"/>
                </a:solidFill>
              </a:rPr>
              <a:t>este de a lucra cu fișiere de tip baze de date ce folosesc delimitatori</a:t>
            </a:r>
            <a:r>
              <a:rPr lang="en-US" dirty="0">
                <a:solidFill>
                  <a:schemeClr val="bg1"/>
                </a:solidFill>
              </a:rPr>
              <a:t>.</a:t>
            </a:r>
            <a:endParaRPr lang="ro-RO" dirty="0">
              <a:solidFill>
                <a:schemeClr val="bg1"/>
              </a:solidFill>
            </a:endParaRPr>
          </a:p>
          <a:p>
            <a:pPr marL="114300" indent="0">
              <a:buNone/>
            </a:pPr>
            <a:r>
              <a:rPr lang="en-US" dirty="0">
                <a:solidFill>
                  <a:schemeClr val="bg1"/>
                </a:solidFill>
              </a:rPr>
              <a:t> </a:t>
            </a:r>
          </a:p>
          <a:p>
            <a:pPr marL="114300" indent="0">
              <a:buNone/>
            </a:pPr>
            <a:r>
              <a:rPr lang="en-US" b="1" dirty="0" err="1">
                <a:solidFill>
                  <a:schemeClr val="bg1"/>
                </a:solidFill>
              </a:rPr>
              <a:t>sysadmin@localhost</a:t>
            </a:r>
            <a:r>
              <a:rPr lang="en-US" b="1" dirty="0">
                <a:solidFill>
                  <a:schemeClr val="bg1"/>
                </a:solidFill>
              </a:rPr>
              <a:t>:~$</a:t>
            </a:r>
            <a:r>
              <a:rPr lang="en-US" dirty="0">
                <a:solidFill>
                  <a:schemeClr val="bg1"/>
                </a:solidFill>
              </a:rPr>
              <a:t> cut -d: -f1,5-7 </a:t>
            </a:r>
            <a:r>
              <a:rPr lang="en-US" dirty="0" err="1">
                <a:solidFill>
                  <a:schemeClr val="bg1"/>
                </a:solidFill>
              </a:rPr>
              <a:t>mypasswd</a:t>
            </a:r>
            <a:r>
              <a:rPr lang="en-US" dirty="0">
                <a:solidFill>
                  <a:schemeClr val="bg1"/>
                </a:solidFill>
              </a:rPr>
              <a:t> </a:t>
            </a:r>
            <a:endParaRPr lang="ro-RO" dirty="0">
              <a:solidFill>
                <a:schemeClr val="bg1"/>
              </a:solidFill>
            </a:endParaRPr>
          </a:p>
          <a:p>
            <a:pPr marL="114300" indent="0">
              <a:buNone/>
            </a:pPr>
            <a:endParaRPr lang="ro-RO" dirty="0">
              <a:solidFill>
                <a:schemeClr val="bg1"/>
              </a:solidFill>
            </a:endParaRPr>
          </a:p>
          <a:p>
            <a:pPr marL="114300" indent="0">
              <a:buNone/>
            </a:pPr>
            <a:r>
              <a:rPr lang="en-US" dirty="0" err="1">
                <a:solidFill>
                  <a:schemeClr val="bg1"/>
                </a:solidFill>
              </a:rPr>
              <a:t>root:root</a:t>
            </a:r>
            <a:r>
              <a:rPr lang="en-US" dirty="0">
                <a:solidFill>
                  <a:schemeClr val="bg1"/>
                </a:solidFill>
              </a:rPr>
              <a:t>:/root:/bin/bash </a:t>
            </a:r>
          </a:p>
          <a:p>
            <a:pPr marL="114300" indent="0">
              <a:buNone/>
            </a:pPr>
            <a:r>
              <a:rPr lang="en-US" dirty="0" err="1">
                <a:solidFill>
                  <a:schemeClr val="bg1"/>
                </a:solidFill>
              </a:rPr>
              <a:t>daemon:daemon</a:t>
            </a:r>
            <a:r>
              <a:rPr lang="en-US" dirty="0">
                <a:solidFill>
                  <a:schemeClr val="bg1"/>
                </a:solidFill>
              </a:rPr>
              <a:t>:/</a:t>
            </a:r>
            <a:r>
              <a:rPr lang="en-US" dirty="0" err="1">
                <a:solidFill>
                  <a:schemeClr val="bg1"/>
                </a:solidFill>
              </a:rPr>
              <a:t>usr</a:t>
            </a:r>
            <a:r>
              <a:rPr lang="en-US" dirty="0">
                <a:solidFill>
                  <a:schemeClr val="bg1"/>
                </a:solidFill>
              </a:rPr>
              <a:t>/</a:t>
            </a:r>
            <a:r>
              <a:rPr lang="en-US" dirty="0" err="1">
                <a:solidFill>
                  <a:schemeClr val="bg1"/>
                </a:solidFill>
              </a:rPr>
              <a:t>sbin</a:t>
            </a:r>
            <a:r>
              <a:rPr lang="en-US" dirty="0">
                <a:solidFill>
                  <a:schemeClr val="bg1"/>
                </a:solidFill>
              </a:rPr>
              <a:t>:/bin/</a:t>
            </a:r>
            <a:r>
              <a:rPr lang="en-US" dirty="0" err="1">
                <a:solidFill>
                  <a:schemeClr val="bg1"/>
                </a:solidFill>
              </a:rPr>
              <a:t>sh</a:t>
            </a:r>
            <a:r>
              <a:rPr lang="en-US" dirty="0">
                <a:solidFill>
                  <a:schemeClr val="bg1"/>
                </a:solidFill>
              </a:rPr>
              <a:t> </a:t>
            </a:r>
          </a:p>
          <a:p>
            <a:pPr marL="114300" indent="0">
              <a:buNone/>
            </a:pPr>
            <a:r>
              <a:rPr lang="en-US" dirty="0" err="1">
                <a:solidFill>
                  <a:schemeClr val="bg1"/>
                </a:solidFill>
              </a:rPr>
              <a:t>bin:bin</a:t>
            </a:r>
            <a:r>
              <a:rPr lang="en-US" dirty="0">
                <a:solidFill>
                  <a:schemeClr val="bg1"/>
                </a:solidFill>
              </a:rPr>
              <a:t>:/bin:/bin/</a:t>
            </a:r>
            <a:r>
              <a:rPr lang="en-US" dirty="0" err="1">
                <a:solidFill>
                  <a:schemeClr val="bg1"/>
                </a:solidFill>
              </a:rPr>
              <a:t>sh</a:t>
            </a:r>
            <a:r>
              <a:rPr lang="en-US" dirty="0">
                <a:solidFill>
                  <a:schemeClr val="bg1"/>
                </a:solidFill>
              </a:rPr>
              <a:t> </a:t>
            </a:r>
          </a:p>
          <a:p>
            <a:pPr marL="114300" indent="0">
              <a:buNone/>
            </a:pPr>
            <a:r>
              <a:rPr lang="en-US" dirty="0" err="1">
                <a:solidFill>
                  <a:schemeClr val="bg1"/>
                </a:solidFill>
              </a:rPr>
              <a:t>sys:sys</a:t>
            </a:r>
            <a:r>
              <a:rPr lang="en-US" dirty="0">
                <a:solidFill>
                  <a:schemeClr val="bg1"/>
                </a:solidFill>
              </a:rPr>
              <a:t>:/dev:/bin/</a:t>
            </a:r>
            <a:r>
              <a:rPr lang="en-US" dirty="0" err="1">
                <a:solidFill>
                  <a:schemeClr val="bg1"/>
                </a:solidFill>
              </a:rPr>
              <a:t>sh</a:t>
            </a:r>
            <a:r>
              <a:rPr lang="en-US" dirty="0">
                <a:solidFill>
                  <a:schemeClr val="bg1"/>
                </a:solidFill>
              </a:rPr>
              <a:t> </a:t>
            </a:r>
          </a:p>
          <a:p>
            <a:pPr marL="114300" indent="0">
              <a:buNone/>
            </a:pPr>
            <a:r>
              <a:rPr lang="en-US" dirty="0" err="1">
                <a:solidFill>
                  <a:schemeClr val="bg1"/>
                </a:solidFill>
              </a:rPr>
              <a:t>sync:sync</a:t>
            </a:r>
            <a:r>
              <a:rPr lang="en-US" dirty="0">
                <a:solidFill>
                  <a:schemeClr val="bg1"/>
                </a:solidFill>
              </a:rPr>
              <a:t>:/bin:/bin/sync</a:t>
            </a:r>
          </a:p>
          <a:p>
            <a:pPr marL="114300" indent="0"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07830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 — COMENZI UNIX/LINUX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365760" y="1170432"/>
            <a:ext cx="64008" cy="3703320"/>
          </a:xfrm>
          <a:prstGeom prst="rect">
            <a:avLst/>
          </a:prstGeom>
          <a:solidFill>
            <a:srgbClr val="FFD166"/>
          </a:solidFill>
          <a:ln/>
        </p:spPr>
      </p:sp>
      <p:sp>
        <p:nvSpPr>
          <p:cNvPr id="93" name="Text 91"/>
          <p:cNvSpPr/>
          <p:nvPr/>
        </p:nvSpPr>
        <p:spPr>
          <a:xfrm>
            <a:off x="274320" y="4960620"/>
            <a:ext cx="8595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chmod 754 = u:rwx g:r-x o:r--  |  chmod 742 = u:rwx g:r-- o:-w-</a:t>
            </a:r>
            <a:endParaRPr lang="en-US" sz="9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A4C9DAC-69B4-40B4-BA2D-7603EF4BDEB1}"/>
              </a:ext>
            </a:extLst>
          </p:cNvPr>
          <p:cNvSpPr/>
          <p:nvPr/>
        </p:nvSpPr>
        <p:spPr>
          <a:xfrm>
            <a:off x="365760" y="535742"/>
            <a:ext cx="648237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 indent="0" fontAlgn="auto">
              <a:spcAft>
                <a:spcPts val="0"/>
              </a:spcAft>
              <a:buNone/>
              <a:defRPr/>
            </a:pPr>
            <a:r>
              <a:rPr lang="ro-RO" sz="2000" dirty="0">
                <a:solidFill>
                  <a:schemeClr val="bg1"/>
                </a:solidFill>
              </a:rPr>
              <a:t>Comanda</a:t>
            </a:r>
            <a:r>
              <a:rPr lang="ro-RO" sz="2000" b="1" dirty="0">
                <a:solidFill>
                  <a:schemeClr val="bg1"/>
                </a:solidFill>
              </a:rPr>
              <a:t> </a:t>
            </a:r>
            <a:r>
              <a:rPr lang="ro-RO" sz="2000" b="1" dirty="0" err="1">
                <a:solidFill>
                  <a:schemeClr val="bg1"/>
                </a:solidFill>
              </a:rPr>
              <a:t>cut</a:t>
            </a:r>
            <a:r>
              <a:rPr lang="ro-RO" sz="2000" b="1" dirty="0">
                <a:solidFill>
                  <a:schemeClr val="bg1"/>
                </a:solidFill>
              </a:rPr>
              <a:t> – </a:t>
            </a:r>
            <a:r>
              <a:rPr lang="ro-RO" sz="2000" dirty="0">
                <a:solidFill>
                  <a:schemeClr val="bg1"/>
                </a:solidFill>
              </a:rPr>
              <a:t>pentru a filtra conținutul fișierelor</a:t>
            </a:r>
            <a:endParaRPr lang="ro-RO" sz="2000" b="1" dirty="0">
              <a:solidFill>
                <a:schemeClr val="bg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BEDD3E4-B7D5-4CE6-8FFB-B04E2766048E}"/>
              </a:ext>
            </a:extLst>
          </p:cNvPr>
          <p:cNvSpPr/>
          <p:nvPr/>
        </p:nvSpPr>
        <p:spPr>
          <a:xfrm>
            <a:off x="680865" y="1258641"/>
            <a:ext cx="7029039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 indent="0">
              <a:buNone/>
            </a:pPr>
            <a:r>
              <a:rPr lang="ro-RO" dirty="0">
                <a:solidFill>
                  <a:schemeClr val="bg1"/>
                </a:solidFill>
              </a:rPr>
              <a:t>Folosind comanda </a:t>
            </a:r>
            <a:r>
              <a:rPr lang="en-US" i="1" dirty="0">
                <a:solidFill>
                  <a:schemeClr val="bg1"/>
                </a:solidFill>
              </a:rPr>
              <a:t>cut</a:t>
            </a:r>
            <a:r>
              <a:rPr lang="ro-RO" i="1" dirty="0">
                <a:solidFill>
                  <a:schemeClr val="bg1"/>
                </a:solidFill>
              </a:rPr>
              <a:t> </a:t>
            </a:r>
            <a:r>
              <a:rPr lang="ro-RO" dirty="0">
                <a:solidFill>
                  <a:schemeClr val="bg1"/>
                </a:solidFill>
              </a:rPr>
              <a:t>se pot extrage coloane de text pe baza poziției unui caracter folosind opțiunea </a:t>
            </a:r>
            <a:r>
              <a:rPr lang="en-US" dirty="0">
                <a:solidFill>
                  <a:schemeClr val="bg1"/>
                </a:solidFill>
              </a:rPr>
              <a:t>-c. </a:t>
            </a:r>
            <a:r>
              <a:rPr lang="ro-RO" dirty="0">
                <a:solidFill>
                  <a:schemeClr val="bg1"/>
                </a:solidFill>
              </a:rPr>
              <a:t>Acest lucru poate fi util atunci când dorim să extragem câmpuri din fișiere baze de date</a:t>
            </a:r>
            <a:r>
              <a:rPr lang="en-US" dirty="0">
                <a:solidFill>
                  <a:schemeClr val="bg1"/>
                </a:solidFill>
              </a:rPr>
              <a:t>. </a:t>
            </a:r>
            <a:r>
              <a:rPr lang="ro-RO" dirty="0">
                <a:solidFill>
                  <a:schemeClr val="bg1"/>
                </a:solidFill>
              </a:rPr>
              <a:t>Sper exemplu, comanda următoare va afișa tipul de fișier </a:t>
            </a:r>
            <a:r>
              <a:rPr lang="en-US" dirty="0">
                <a:solidFill>
                  <a:schemeClr val="bg1"/>
                </a:solidFill>
              </a:rPr>
              <a:t>(</a:t>
            </a:r>
            <a:r>
              <a:rPr lang="ro-RO" dirty="0">
                <a:solidFill>
                  <a:schemeClr val="bg1"/>
                </a:solidFill>
              </a:rPr>
              <a:t>primul caracter din listing</a:t>
            </a:r>
            <a:r>
              <a:rPr lang="en-US" dirty="0">
                <a:solidFill>
                  <a:schemeClr val="bg1"/>
                </a:solidFill>
              </a:rPr>
              <a:t>), </a:t>
            </a:r>
            <a:r>
              <a:rPr lang="ro-RO" dirty="0">
                <a:solidFill>
                  <a:schemeClr val="bg1"/>
                </a:solidFill>
              </a:rPr>
              <a:t>permisiunile </a:t>
            </a:r>
            <a:r>
              <a:rPr lang="en-US" dirty="0">
                <a:solidFill>
                  <a:schemeClr val="bg1"/>
                </a:solidFill>
              </a:rPr>
              <a:t>(</a:t>
            </a:r>
            <a:r>
              <a:rPr lang="ro-RO" dirty="0">
                <a:solidFill>
                  <a:schemeClr val="bg1"/>
                </a:solidFill>
              </a:rPr>
              <a:t>caracterele </a:t>
            </a:r>
            <a:r>
              <a:rPr lang="en-US" dirty="0">
                <a:solidFill>
                  <a:schemeClr val="bg1"/>
                </a:solidFill>
              </a:rPr>
              <a:t>#2-10) </a:t>
            </a:r>
            <a:r>
              <a:rPr lang="ro-RO" dirty="0">
                <a:solidFill>
                  <a:schemeClr val="bg1"/>
                </a:solidFill>
              </a:rPr>
              <a:t>și numele fișierului </a:t>
            </a:r>
            <a:r>
              <a:rPr lang="en-US" dirty="0">
                <a:solidFill>
                  <a:schemeClr val="bg1"/>
                </a:solidFill>
              </a:rPr>
              <a:t>(</a:t>
            </a:r>
            <a:r>
              <a:rPr lang="ro-RO" dirty="0">
                <a:solidFill>
                  <a:schemeClr val="bg1"/>
                </a:solidFill>
              </a:rPr>
              <a:t>caracterele </a:t>
            </a:r>
            <a:r>
              <a:rPr lang="en-US" dirty="0">
                <a:solidFill>
                  <a:schemeClr val="bg1"/>
                </a:solidFill>
              </a:rPr>
              <a:t>#</a:t>
            </a:r>
            <a:r>
              <a:rPr lang="ro-RO" dirty="0">
                <a:solidFill>
                  <a:schemeClr val="bg1"/>
                </a:solidFill>
              </a:rPr>
              <a:t>47</a:t>
            </a:r>
            <a:r>
              <a:rPr lang="en-US" dirty="0">
                <a:solidFill>
                  <a:schemeClr val="bg1"/>
                </a:solidFill>
              </a:rPr>
              <a:t>+) </a:t>
            </a:r>
            <a:r>
              <a:rPr lang="ro-RO" dirty="0">
                <a:solidFill>
                  <a:schemeClr val="bg1"/>
                </a:solidFill>
              </a:rPr>
              <a:t>din output-</a:t>
            </a:r>
            <a:r>
              <a:rPr lang="ro-RO" dirty="0" err="1">
                <a:solidFill>
                  <a:schemeClr val="bg1"/>
                </a:solidFill>
              </a:rPr>
              <a:t>ul</a:t>
            </a:r>
            <a:r>
              <a:rPr lang="ro-RO" dirty="0">
                <a:solidFill>
                  <a:schemeClr val="bg1"/>
                </a:solidFill>
              </a:rPr>
              <a:t> comenzii </a:t>
            </a:r>
            <a:r>
              <a:rPr lang="en-US" b="1" dirty="0">
                <a:solidFill>
                  <a:schemeClr val="bg1"/>
                </a:solidFill>
              </a:rPr>
              <a:t>ls -l </a:t>
            </a:r>
            <a:r>
              <a:rPr lang="en-US" dirty="0">
                <a:solidFill>
                  <a:schemeClr val="bg1"/>
                </a:solidFill>
              </a:rPr>
              <a:t>:</a:t>
            </a:r>
          </a:p>
          <a:p>
            <a:pPr marL="114300" indent="0">
              <a:buNone/>
            </a:pPr>
            <a:r>
              <a:rPr lang="en-US" b="1" dirty="0" err="1">
                <a:solidFill>
                  <a:schemeClr val="bg1"/>
                </a:solidFill>
              </a:rPr>
              <a:t>sysadmin@localhost</a:t>
            </a:r>
            <a:r>
              <a:rPr lang="en-US" b="1" dirty="0">
                <a:solidFill>
                  <a:schemeClr val="bg1"/>
                </a:solidFill>
              </a:rPr>
              <a:t>:~$</a:t>
            </a:r>
            <a:r>
              <a:rPr lang="en-US" dirty="0">
                <a:solidFill>
                  <a:schemeClr val="bg1"/>
                </a:solidFill>
              </a:rPr>
              <a:t> ls -l | cut -c1-11,</a:t>
            </a:r>
            <a:r>
              <a:rPr lang="ro-RO" dirty="0">
                <a:solidFill>
                  <a:schemeClr val="bg1"/>
                </a:solidFill>
              </a:rPr>
              <a:t>47</a:t>
            </a:r>
            <a:r>
              <a:rPr lang="en-US" dirty="0">
                <a:solidFill>
                  <a:schemeClr val="bg1"/>
                </a:solidFill>
              </a:rPr>
              <a:t>- </a:t>
            </a:r>
          </a:p>
          <a:p>
            <a:pPr marL="114300" indent="0">
              <a:buNone/>
            </a:pPr>
            <a:r>
              <a:rPr lang="en-US" dirty="0">
                <a:solidFill>
                  <a:schemeClr val="bg1"/>
                </a:solidFill>
              </a:rPr>
              <a:t>total 12 </a:t>
            </a:r>
          </a:p>
          <a:p>
            <a:pPr marL="114300" indent="0">
              <a:buNone/>
            </a:pPr>
            <a:r>
              <a:rPr lang="en-US" dirty="0" err="1">
                <a:solidFill>
                  <a:schemeClr val="bg1"/>
                </a:solidFill>
              </a:rPr>
              <a:t>drwxr</a:t>
            </a:r>
            <a:r>
              <a:rPr lang="en-US" dirty="0">
                <a:solidFill>
                  <a:schemeClr val="bg1"/>
                </a:solidFill>
              </a:rPr>
              <a:t>-</a:t>
            </a:r>
            <a:r>
              <a:rPr lang="en-US" dirty="0" err="1">
                <a:solidFill>
                  <a:schemeClr val="bg1"/>
                </a:solidFill>
              </a:rPr>
              <a:t>xr</a:t>
            </a:r>
            <a:r>
              <a:rPr lang="en-US" dirty="0">
                <a:solidFill>
                  <a:schemeClr val="bg1"/>
                </a:solidFill>
              </a:rPr>
              <a:t>-x Desktop </a:t>
            </a:r>
          </a:p>
          <a:p>
            <a:pPr marL="114300" indent="0">
              <a:buNone/>
            </a:pPr>
            <a:r>
              <a:rPr lang="en-US" dirty="0" err="1">
                <a:solidFill>
                  <a:schemeClr val="bg1"/>
                </a:solidFill>
              </a:rPr>
              <a:t>drwxr</a:t>
            </a:r>
            <a:r>
              <a:rPr lang="en-US" dirty="0">
                <a:solidFill>
                  <a:schemeClr val="bg1"/>
                </a:solidFill>
              </a:rPr>
              <a:t>-</a:t>
            </a:r>
            <a:r>
              <a:rPr lang="en-US" dirty="0" err="1">
                <a:solidFill>
                  <a:schemeClr val="bg1"/>
                </a:solidFill>
              </a:rPr>
              <a:t>xr</a:t>
            </a:r>
            <a:r>
              <a:rPr lang="en-US" dirty="0">
                <a:solidFill>
                  <a:schemeClr val="bg1"/>
                </a:solidFill>
              </a:rPr>
              <a:t>-x Documents </a:t>
            </a:r>
          </a:p>
          <a:p>
            <a:pPr marL="114300" indent="0">
              <a:buNone/>
            </a:pPr>
            <a:r>
              <a:rPr lang="en-US" dirty="0" err="1">
                <a:solidFill>
                  <a:schemeClr val="bg1"/>
                </a:solidFill>
              </a:rPr>
              <a:t>drwxr</a:t>
            </a:r>
            <a:r>
              <a:rPr lang="en-US" dirty="0">
                <a:solidFill>
                  <a:schemeClr val="bg1"/>
                </a:solidFill>
              </a:rPr>
              <a:t>-</a:t>
            </a:r>
            <a:r>
              <a:rPr lang="en-US" dirty="0" err="1">
                <a:solidFill>
                  <a:schemeClr val="bg1"/>
                </a:solidFill>
              </a:rPr>
              <a:t>xr</a:t>
            </a:r>
            <a:r>
              <a:rPr lang="en-US" dirty="0">
                <a:solidFill>
                  <a:schemeClr val="bg1"/>
                </a:solidFill>
              </a:rPr>
              <a:t>-x Downloads </a:t>
            </a:r>
          </a:p>
          <a:p>
            <a:pPr marL="114300" indent="0">
              <a:buNone/>
            </a:pPr>
            <a:r>
              <a:rPr lang="en-US" dirty="0" err="1">
                <a:solidFill>
                  <a:schemeClr val="bg1"/>
                </a:solidFill>
              </a:rPr>
              <a:t>drwxr</a:t>
            </a:r>
            <a:r>
              <a:rPr lang="en-US" dirty="0">
                <a:solidFill>
                  <a:schemeClr val="bg1"/>
                </a:solidFill>
              </a:rPr>
              <a:t>-</a:t>
            </a:r>
            <a:r>
              <a:rPr lang="en-US" dirty="0" err="1">
                <a:solidFill>
                  <a:schemeClr val="bg1"/>
                </a:solidFill>
              </a:rPr>
              <a:t>xr</a:t>
            </a:r>
            <a:r>
              <a:rPr lang="en-US" dirty="0">
                <a:solidFill>
                  <a:schemeClr val="bg1"/>
                </a:solidFill>
              </a:rPr>
              <a:t>-x Music </a:t>
            </a:r>
          </a:p>
          <a:p>
            <a:pPr marL="114300" indent="0">
              <a:buNone/>
            </a:pPr>
            <a:r>
              <a:rPr lang="en-US" dirty="0" err="1">
                <a:solidFill>
                  <a:schemeClr val="bg1"/>
                </a:solidFill>
              </a:rPr>
              <a:t>drwxr</a:t>
            </a:r>
            <a:r>
              <a:rPr lang="en-US" dirty="0">
                <a:solidFill>
                  <a:schemeClr val="bg1"/>
                </a:solidFill>
              </a:rPr>
              <a:t>-</a:t>
            </a:r>
            <a:r>
              <a:rPr lang="en-US" dirty="0" err="1">
                <a:solidFill>
                  <a:schemeClr val="bg1"/>
                </a:solidFill>
              </a:rPr>
              <a:t>xr</a:t>
            </a:r>
            <a:r>
              <a:rPr lang="en-US" dirty="0">
                <a:solidFill>
                  <a:schemeClr val="bg1"/>
                </a:solidFill>
              </a:rPr>
              <a:t>-x Pictures</a:t>
            </a:r>
          </a:p>
        </p:txBody>
      </p:sp>
    </p:spTree>
    <p:extLst>
      <p:ext uri="{BB962C8B-B14F-4D97-AF65-F5344CB8AC3E}">
        <p14:creationId xmlns:p14="http://schemas.microsoft.com/office/powerpoint/2010/main" val="8442588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 — COMENZI UNIX/LINUX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365760" y="1170432"/>
            <a:ext cx="64008" cy="3703320"/>
          </a:xfrm>
          <a:prstGeom prst="rect">
            <a:avLst/>
          </a:prstGeom>
          <a:solidFill>
            <a:srgbClr val="FFD166"/>
          </a:solidFill>
          <a:ln/>
        </p:spPr>
      </p:sp>
      <p:sp>
        <p:nvSpPr>
          <p:cNvPr id="93" name="Text 91"/>
          <p:cNvSpPr/>
          <p:nvPr/>
        </p:nvSpPr>
        <p:spPr>
          <a:xfrm>
            <a:off x="274320" y="4960620"/>
            <a:ext cx="8595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chmod 754 = u:rwx g:r-x o:r--  |  chmod 742 = u:rwx g:r-- o:-w-</a:t>
            </a:r>
            <a:endParaRPr lang="en-US" sz="9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A4C9DAC-69B4-40B4-BA2D-7603EF4BDEB1}"/>
              </a:ext>
            </a:extLst>
          </p:cNvPr>
          <p:cNvSpPr/>
          <p:nvPr/>
        </p:nvSpPr>
        <p:spPr>
          <a:xfrm>
            <a:off x="365760" y="535742"/>
            <a:ext cx="648237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 indent="0" fontAlgn="auto">
              <a:spcAft>
                <a:spcPts val="0"/>
              </a:spcAft>
              <a:buNone/>
              <a:defRPr/>
            </a:pPr>
            <a:r>
              <a:rPr lang="ro-RO" sz="2000" dirty="0">
                <a:solidFill>
                  <a:schemeClr val="bg1"/>
                </a:solidFill>
              </a:rPr>
              <a:t>Comanda</a:t>
            </a:r>
            <a:r>
              <a:rPr lang="ro-RO" sz="2000" b="1" dirty="0">
                <a:solidFill>
                  <a:schemeClr val="bg1"/>
                </a:solidFill>
              </a:rPr>
              <a:t> grep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BEDD3E4-B7D5-4CE6-8FFB-B04E2766048E}"/>
              </a:ext>
            </a:extLst>
          </p:cNvPr>
          <p:cNvSpPr/>
          <p:nvPr/>
        </p:nvSpPr>
        <p:spPr>
          <a:xfrm>
            <a:off x="680865" y="1258641"/>
            <a:ext cx="7029039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 indent="0">
              <a:buNone/>
            </a:pPr>
            <a:r>
              <a:rPr lang="en-US" altLang="en-US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Comanda</a:t>
            </a:r>
            <a:r>
              <a:rPr lang="en-US" altLang="en-US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grep </a:t>
            </a:r>
            <a:r>
              <a:rPr lang="en-US" alt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o-RO" alt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este </a:t>
            </a:r>
            <a:r>
              <a:rPr lang="en-US" alt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folosit</a:t>
            </a:r>
            <a:r>
              <a:rPr lang="ro-RO" alt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alt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pentru</a:t>
            </a:r>
            <a:r>
              <a:rPr lang="en-US" alt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ro-RO" alt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căuta într-un fișier sau în </a:t>
            </a:r>
            <a:r>
              <a:rPr lang="en-US" alt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output</a:t>
            </a:r>
            <a:r>
              <a:rPr lang="ro-RO" alt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o-RO" alt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ul</a:t>
            </a:r>
            <a:r>
              <a:rPr lang="ro-RO" alt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unei comenzi</a:t>
            </a:r>
            <a:r>
              <a:rPr lang="en-US" alt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buFont typeface="Arial Unicode MS" pitchFamily="34" charset="-128"/>
              <a:buNone/>
            </a:pPr>
            <a:r>
              <a:rPr lang="ro-RO" altLang="en-US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Sintaxa generală:</a:t>
            </a:r>
          </a:p>
          <a:p>
            <a:pPr>
              <a:buFont typeface="Arial Unicode MS" pitchFamily="34" charset="-128"/>
              <a:buNone/>
            </a:pPr>
            <a:r>
              <a:rPr lang="en-US" altLang="en-US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grep  </a:t>
            </a:r>
            <a:r>
              <a:rPr lang="en-US" alt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[options] </a:t>
            </a:r>
            <a:r>
              <a:rPr lang="en-US" altLang="en-US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what_to_search</a:t>
            </a:r>
            <a:r>
              <a:rPr lang="en-US" alt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en-US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file_name</a:t>
            </a:r>
            <a:endParaRPr lang="en-US" altLang="en-US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 Unicode MS" pitchFamily="34" charset="-128"/>
              <a:buNone/>
            </a:pPr>
            <a:endParaRPr lang="en-US" altLang="en-US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 Unicode MS" pitchFamily="34" charset="-128"/>
              <a:buNone/>
            </a:pPr>
            <a:r>
              <a:rPr lang="en-US" altLang="en-US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Ex</a:t>
            </a:r>
            <a:r>
              <a:rPr lang="ro-RO" altLang="en-US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emple</a:t>
            </a:r>
            <a:r>
              <a:rPr lang="en-US" altLang="en-US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Font typeface="Arial Unicode MS" pitchFamily="34" charset="-128"/>
              <a:buNone/>
            </a:pPr>
            <a:r>
              <a:rPr lang="ro-RO" alt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$ </a:t>
            </a:r>
            <a:r>
              <a:rPr lang="en-US" alt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grep root /</a:t>
            </a:r>
            <a:r>
              <a:rPr lang="en-US" alt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etc</a:t>
            </a:r>
            <a:r>
              <a:rPr lang="en-US" alt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/passwd</a:t>
            </a:r>
          </a:p>
          <a:p>
            <a:pPr>
              <a:buFont typeface="Arial Unicode MS" pitchFamily="34" charset="-128"/>
              <a:buNone/>
            </a:pPr>
            <a:r>
              <a:rPr lang="ro-RO" alt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$ </a:t>
            </a:r>
            <a:r>
              <a:rPr lang="en-US" alt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grep test ./*</a:t>
            </a:r>
          </a:p>
          <a:p>
            <a:pPr>
              <a:buFont typeface="Arial Unicode MS" pitchFamily="34" charset="-128"/>
              <a:buNone/>
            </a:pPr>
            <a:r>
              <a:rPr lang="ro-RO" alt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$ </a:t>
            </a:r>
            <a:r>
              <a:rPr lang="en-US" alt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ls –la | grep –</a:t>
            </a:r>
            <a:r>
              <a:rPr lang="en-US" alt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alt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‘mar 14’ </a:t>
            </a:r>
          </a:p>
          <a:p>
            <a:pPr>
              <a:buFont typeface="Arial Unicode MS" pitchFamily="34" charset="-128"/>
              <a:buNone/>
            </a:pPr>
            <a:r>
              <a:rPr lang="en-US" alt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(-</a:t>
            </a:r>
            <a:r>
              <a:rPr lang="en-US" altLang="en-US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alt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ignore case</a:t>
            </a:r>
            <a:r>
              <a:rPr lang="en-US" altLang="en-US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buFont typeface="Arial Unicode MS" pitchFamily="34" charset="-128"/>
              <a:buNone/>
            </a:pPr>
            <a:endParaRPr lang="en-US" altLang="en-US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74559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6D6A0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06D6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 — TESTE PRACTICE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Întrebări 1–3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365760" y="1170432"/>
            <a:ext cx="8412480" cy="1170432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1170432"/>
            <a:ext cx="64008" cy="1170432"/>
          </a:xfrm>
          <a:prstGeom prst="rect">
            <a:avLst/>
          </a:prstGeom>
          <a:solidFill>
            <a:srgbClr val="06D6A0"/>
          </a:solidFill>
          <a:ln/>
        </p:spPr>
      </p:sp>
      <p:sp>
        <p:nvSpPr>
          <p:cNvPr id="7" name="Text 5"/>
          <p:cNvSpPr/>
          <p:nvPr/>
        </p:nvSpPr>
        <p:spPr>
          <a:xfrm>
            <a:off x="566928" y="1243584"/>
            <a:ext cx="8046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 Care comandă listează conținutul directorului curent ecran cu ecran?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566928" y="1609344"/>
            <a:ext cx="1993392" cy="274320"/>
          </a:xfrm>
          <a:prstGeom prst="roundRect">
            <a:avLst>
              <a:gd name="adj" fmla="val 16667"/>
            </a:avLst>
          </a:prstGeom>
          <a:solidFill>
            <a:srgbClr val="112233"/>
          </a:solidFill>
          <a:ln/>
        </p:spPr>
      </p:sp>
      <p:sp>
        <p:nvSpPr>
          <p:cNvPr id="9" name="Text 7"/>
          <p:cNvSpPr/>
          <p:nvPr/>
        </p:nvSpPr>
        <p:spPr>
          <a:xfrm>
            <a:off x="603504" y="1609344"/>
            <a:ext cx="193852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0A8C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ls –l | pause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2633472" y="1609344"/>
            <a:ext cx="1993392" cy="274320"/>
          </a:xfrm>
          <a:prstGeom prst="roundRect">
            <a:avLst>
              <a:gd name="adj" fmla="val 16667"/>
            </a:avLst>
          </a:prstGeom>
          <a:solidFill>
            <a:srgbClr val="112233"/>
          </a:solidFill>
          <a:ln/>
        </p:spPr>
      </p:sp>
      <p:sp>
        <p:nvSpPr>
          <p:cNvPr id="11" name="Text 9"/>
          <p:cNvSpPr/>
          <p:nvPr/>
        </p:nvSpPr>
        <p:spPr>
          <a:xfrm>
            <a:off x="2670048" y="1609344"/>
            <a:ext cx="193852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0A8C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cat files &gt; pause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700016" y="1609344"/>
            <a:ext cx="1993392" cy="274320"/>
          </a:xfrm>
          <a:prstGeom prst="roundRect">
            <a:avLst>
              <a:gd name="adj" fmla="val 16667"/>
            </a:avLst>
          </a:prstGeom>
          <a:solidFill>
            <a:srgbClr val="112233"/>
          </a:solidFill>
          <a:ln/>
        </p:spPr>
      </p:sp>
      <p:sp>
        <p:nvSpPr>
          <p:cNvPr id="13" name="Text 11"/>
          <p:cNvSpPr/>
          <p:nvPr/>
        </p:nvSpPr>
        <p:spPr>
          <a:xfrm>
            <a:off x="4736592" y="1609344"/>
            <a:ext cx="193852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0A8C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cat files | more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6766560" y="1609344"/>
            <a:ext cx="1993392" cy="274320"/>
          </a:xfrm>
          <a:prstGeom prst="roundRect">
            <a:avLst>
              <a:gd name="adj" fmla="val 16667"/>
            </a:avLst>
          </a:prstGeom>
          <a:solidFill>
            <a:srgbClr val="06D6A0">
              <a:alpha val="70000"/>
            </a:srgbClr>
          </a:solidFill>
          <a:ln/>
        </p:spPr>
      </p:sp>
      <p:sp>
        <p:nvSpPr>
          <p:cNvPr id="15" name="Text 13"/>
          <p:cNvSpPr/>
          <p:nvPr/>
        </p:nvSpPr>
        <p:spPr>
          <a:xfrm>
            <a:off x="6803136" y="1609344"/>
            <a:ext cx="193852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6D6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ls –l | more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566928" y="1947672"/>
            <a:ext cx="8046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FFD1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Pipe-ul | trimite output-ul lui ls spre more, care paginează afișarea.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365760" y="2432304"/>
            <a:ext cx="8412480" cy="1170432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365760" y="2432304"/>
            <a:ext cx="64008" cy="1170432"/>
          </a:xfrm>
          <a:prstGeom prst="rect">
            <a:avLst/>
          </a:prstGeom>
          <a:solidFill>
            <a:srgbClr val="06D6A0"/>
          </a:solidFill>
          <a:ln/>
        </p:spPr>
      </p:sp>
      <p:sp>
        <p:nvSpPr>
          <p:cNvPr id="19" name="Text 17"/>
          <p:cNvSpPr/>
          <p:nvPr/>
        </p:nvSpPr>
        <p:spPr>
          <a:xfrm>
            <a:off x="566928" y="2505456"/>
            <a:ext cx="8046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 Pentru a copia fără a suprascrie accidental un fișier existent, ce opțiune folosim?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566928" y="2871216"/>
            <a:ext cx="1993392" cy="274320"/>
          </a:xfrm>
          <a:prstGeom prst="roundRect">
            <a:avLst>
              <a:gd name="adj" fmla="val 16667"/>
            </a:avLst>
          </a:prstGeom>
          <a:solidFill>
            <a:srgbClr val="112233"/>
          </a:solidFill>
          <a:ln/>
        </p:spPr>
      </p:sp>
      <p:sp>
        <p:nvSpPr>
          <p:cNvPr id="21" name="Text 19"/>
          <p:cNvSpPr/>
          <p:nvPr/>
        </p:nvSpPr>
        <p:spPr>
          <a:xfrm>
            <a:off x="603504" y="2871216"/>
            <a:ext cx="193852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0A8C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-w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2633472" y="2871216"/>
            <a:ext cx="1993392" cy="274320"/>
          </a:xfrm>
          <a:prstGeom prst="roundRect">
            <a:avLst>
              <a:gd name="adj" fmla="val 16667"/>
            </a:avLst>
          </a:prstGeom>
          <a:solidFill>
            <a:srgbClr val="06D6A0">
              <a:alpha val="70000"/>
            </a:srgbClr>
          </a:solidFill>
          <a:ln/>
        </p:spPr>
      </p:sp>
      <p:sp>
        <p:nvSpPr>
          <p:cNvPr id="23" name="Text 21"/>
          <p:cNvSpPr/>
          <p:nvPr/>
        </p:nvSpPr>
        <p:spPr>
          <a:xfrm>
            <a:off x="2670048" y="2871216"/>
            <a:ext cx="193852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6D6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-i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4700016" y="2871216"/>
            <a:ext cx="1993392" cy="274320"/>
          </a:xfrm>
          <a:prstGeom prst="roundRect">
            <a:avLst>
              <a:gd name="adj" fmla="val 16667"/>
            </a:avLst>
          </a:prstGeom>
          <a:solidFill>
            <a:srgbClr val="112233"/>
          </a:solidFill>
          <a:ln/>
        </p:spPr>
      </p:sp>
      <p:sp>
        <p:nvSpPr>
          <p:cNvPr id="25" name="Text 23"/>
          <p:cNvSpPr/>
          <p:nvPr/>
        </p:nvSpPr>
        <p:spPr>
          <a:xfrm>
            <a:off x="4736592" y="2871216"/>
            <a:ext cx="193852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0A8C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-r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6766560" y="2871216"/>
            <a:ext cx="1993392" cy="274320"/>
          </a:xfrm>
          <a:prstGeom prst="roundRect">
            <a:avLst>
              <a:gd name="adj" fmla="val 16667"/>
            </a:avLst>
          </a:prstGeom>
          <a:solidFill>
            <a:srgbClr val="112233"/>
          </a:solidFill>
          <a:ln/>
        </p:spPr>
      </p:sp>
      <p:sp>
        <p:nvSpPr>
          <p:cNvPr id="27" name="Text 25"/>
          <p:cNvSpPr/>
          <p:nvPr/>
        </p:nvSpPr>
        <p:spPr>
          <a:xfrm>
            <a:off x="6803136" y="2871216"/>
            <a:ext cx="193852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0A8C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-F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566928" y="3209544"/>
            <a:ext cx="8046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FFD1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-i solicită confirmare înainte de suprascriere. -r este pentru copiere recursivă.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365760" y="3694176"/>
            <a:ext cx="8412480" cy="1170432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365760" y="3694176"/>
            <a:ext cx="64008" cy="1170432"/>
          </a:xfrm>
          <a:prstGeom prst="rect">
            <a:avLst/>
          </a:prstGeom>
          <a:solidFill>
            <a:srgbClr val="06D6A0"/>
          </a:solidFill>
          <a:ln/>
        </p:spPr>
      </p:sp>
      <p:sp>
        <p:nvSpPr>
          <p:cNvPr id="31" name="Text 29"/>
          <p:cNvSpPr/>
          <p:nvPr/>
        </p:nvSpPr>
        <p:spPr>
          <a:xfrm>
            <a:off x="566928" y="3767328"/>
            <a:ext cx="8046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 Directorul curent: /home/stud1010/dir2. Copiați 'test' în /home/stud1010/dir3.</a:t>
            </a:r>
            <a:endParaRPr lang="en-US" sz="1200" dirty="0"/>
          </a:p>
        </p:txBody>
      </p:sp>
      <p:sp>
        <p:nvSpPr>
          <p:cNvPr id="32" name="Shape 30"/>
          <p:cNvSpPr/>
          <p:nvPr/>
        </p:nvSpPr>
        <p:spPr>
          <a:xfrm>
            <a:off x="566928" y="4133088"/>
            <a:ext cx="1993392" cy="274320"/>
          </a:xfrm>
          <a:prstGeom prst="roundRect">
            <a:avLst>
              <a:gd name="adj" fmla="val 16667"/>
            </a:avLst>
          </a:prstGeom>
          <a:solidFill>
            <a:srgbClr val="112233"/>
          </a:solidFill>
          <a:ln/>
        </p:spPr>
      </p:sp>
      <p:sp>
        <p:nvSpPr>
          <p:cNvPr id="33" name="Text 31"/>
          <p:cNvSpPr/>
          <p:nvPr/>
        </p:nvSpPr>
        <p:spPr>
          <a:xfrm>
            <a:off x="603504" y="4133088"/>
            <a:ext cx="193852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0A8C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copy test /dir3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2633472" y="4133088"/>
            <a:ext cx="1993392" cy="274320"/>
          </a:xfrm>
          <a:prstGeom prst="roundRect">
            <a:avLst>
              <a:gd name="adj" fmla="val 16667"/>
            </a:avLst>
          </a:prstGeom>
          <a:solidFill>
            <a:srgbClr val="06D6A0">
              <a:alpha val="70000"/>
            </a:srgbClr>
          </a:solidFill>
          <a:ln/>
        </p:spPr>
      </p:sp>
      <p:sp>
        <p:nvSpPr>
          <p:cNvPr id="35" name="Text 33"/>
          <p:cNvSpPr/>
          <p:nvPr/>
        </p:nvSpPr>
        <p:spPr>
          <a:xfrm>
            <a:off x="2670048" y="4133088"/>
            <a:ext cx="193852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6D6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cp test ../dir3</a:t>
            </a:r>
            <a:endParaRPr lang="en-US" sz="1000" dirty="0"/>
          </a:p>
        </p:txBody>
      </p:sp>
      <p:sp>
        <p:nvSpPr>
          <p:cNvPr id="36" name="Shape 34"/>
          <p:cNvSpPr/>
          <p:nvPr/>
        </p:nvSpPr>
        <p:spPr>
          <a:xfrm>
            <a:off x="4700016" y="4133088"/>
            <a:ext cx="1993392" cy="274320"/>
          </a:xfrm>
          <a:prstGeom prst="roundRect">
            <a:avLst>
              <a:gd name="adj" fmla="val 16667"/>
            </a:avLst>
          </a:prstGeom>
          <a:solidFill>
            <a:srgbClr val="112233"/>
          </a:solidFill>
          <a:ln/>
        </p:spPr>
      </p:sp>
      <p:sp>
        <p:nvSpPr>
          <p:cNvPr id="37" name="Text 35"/>
          <p:cNvSpPr/>
          <p:nvPr/>
        </p:nvSpPr>
        <p:spPr>
          <a:xfrm>
            <a:off x="4736592" y="4133088"/>
            <a:ext cx="193852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0A8C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copy test ../dir3</a:t>
            </a:r>
            <a:endParaRPr lang="en-US" sz="1000" dirty="0"/>
          </a:p>
        </p:txBody>
      </p:sp>
      <p:sp>
        <p:nvSpPr>
          <p:cNvPr id="38" name="Shape 36"/>
          <p:cNvSpPr/>
          <p:nvPr/>
        </p:nvSpPr>
        <p:spPr>
          <a:xfrm>
            <a:off x="6766560" y="4133088"/>
            <a:ext cx="1993392" cy="274320"/>
          </a:xfrm>
          <a:prstGeom prst="roundRect">
            <a:avLst>
              <a:gd name="adj" fmla="val 16667"/>
            </a:avLst>
          </a:prstGeom>
          <a:solidFill>
            <a:srgbClr val="112233"/>
          </a:solidFill>
          <a:ln/>
        </p:spPr>
      </p:sp>
      <p:sp>
        <p:nvSpPr>
          <p:cNvPr id="39" name="Text 37"/>
          <p:cNvSpPr/>
          <p:nvPr/>
        </p:nvSpPr>
        <p:spPr>
          <a:xfrm>
            <a:off x="6803136" y="4133088"/>
            <a:ext cx="193852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0A8C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cp /notes dir3</a:t>
            </a:r>
            <a:endParaRPr lang="en-US" sz="1000" dirty="0"/>
          </a:p>
        </p:txBody>
      </p:sp>
      <p:sp>
        <p:nvSpPr>
          <p:cNvPr id="40" name="Text 38"/>
          <p:cNvSpPr/>
          <p:nvPr/>
        </p:nvSpPr>
        <p:spPr>
          <a:xfrm>
            <a:off x="566928" y="4471416"/>
            <a:ext cx="8046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FFD1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.. = un nivel sus (dir2→stud1010), apoi dir3. 'copy' nu există în Unix.</a:t>
            </a:r>
            <a:endParaRPr lang="en-US" sz="1000" dirty="0"/>
          </a:p>
        </p:txBody>
      </p:sp>
      <p:sp>
        <p:nvSpPr>
          <p:cNvPr id="41" name="Shape 39"/>
          <p:cNvSpPr/>
          <p:nvPr/>
        </p:nvSpPr>
        <p:spPr>
          <a:xfrm>
            <a:off x="0" y="4960620"/>
            <a:ext cx="9144000" cy="182880"/>
          </a:xfrm>
          <a:prstGeom prst="rect">
            <a:avLst/>
          </a:prstGeom>
          <a:solidFill>
            <a:srgbClr val="06D6A0"/>
          </a:solidFill>
          <a:ln/>
        </p:spPr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6D6A0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06D6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 — TESTE PRACTICE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Întrebări 4–6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365760" y="1170432"/>
            <a:ext cx="8412480" cy="1170432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1170432"/>
            <a:ext cx="64008" cy="1170432"/>
          </a:xfrm>
          <a:prstGeom prst="rect">
            <a:avLst/>
          </a:prstGeom>
          <a:solidFill>
            <a:srgbClr val="06D6A0"/>
          </a:solidFill>
          <a:ln/>
        </p:spPr>
      </p:sp>
      <p:sp>
        <p:nvSpPr>
          <p:cNvPr id="7" name="Text 5"/>
          <p:cNvSpPr/>
          <p:nvPr/>
        </p:nvSpPr>
        <p:spPr>
          <a:xfrm>
            <a:off x="566928" y="1243584"/>
            <a:ext cx="8046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 Pentru a vedea utilizatorii conectați, sortat după user id?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566928" y="1609344"/>
            <a:ext cx="1993392" cy="274320"/>
          </a:xfrm>
          <a:prstGeom prst="roundRect">
            <a:avLst>
              <a:gd name="adj" fmla="val 16667"/>
            </a:avLst>
          </a:prstGeom>
          <a:solidFill>
            <a:srgbClr val="112233"/>
          </a:solidFill>
          <a:ln/>
        </p:spPr>
      </p:sp>
      <p:sp>
        <p:nvSpPr>
          <p:cNvPr id="9" name="Text 7"/>
          <p:cNvSpPr/>
          <p:nvPr/>
        </p:nvSpPr>
        <p:spPr>
          <a:xfrm>
            <a:off x="603504" y="1609344"/>
            <a:ext cx="193852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0A8C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whoisloggedon | sort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2633472" y="1609344"/>
            <a:ext cx="1993392" cy="274320"/>
          </a:xfrm>
          <a:prstGeom prst="roundRect">
            <a:avLst>
              <a:gd name="adj" fmla="val 16667"/>
            </a:avLst>
          </a:prstGeom>
          <a:solidFill>
            <a:srgbClr val="06D6A0">
              <a:alpha val="70000"/>
            </a:srgbClr>
          </a:solidFill>
          <a:ln/>
        </p:spPr>
      </p:sp>
      <p:sp>
        <p:nvSpPr>
          <p:cNvPr id="11" name="Text 9"/>
          <p:cNvSpPr/>
          <p:nvPr/>
        </p:nvSpPr>
        <p:spPr>
          <a:xfrm>
            <a:off x="2670048" y="1609344"/>
            <a:ext cx="193852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6D6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who | sort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700016" y="1609344"/>
            <a:ext cx="1993392" cy="274320"/>
          </a:xfrm>
          <a:prstGeom prst="roundRect">
            <a:avLst>
              <a:gd name="adj" fmla="val 16667"/>
            </a:avLst>
          </a:prstGeom>
          <a:solidFill>
            <a:srgbClr val="112233"/>
          </a:solidFill>
          <a:ln/>
        </p:spPr>
      </p:sp>
      <p:sp>
        <p:nvSpPr>
          <p:cNvPr id="13" name="Text 11"/>
          <p:cNvSpPr/>
          <p:nvPr/>
        </p:nvSpPr>
        <p:spPr>
          <a:xfrm>
            <a:off x="4736592" y="1609344"/>
            <a:ext cx="193852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0A8C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whois | sort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6766560" y="1609344"/>
            <a:ext cx="1993392" cy="274320"/>
          </a:xfrm>
          <a:prstGeom prst="roundRect">
            <a:avLst>
              <a:gd name="adj" fmla="val 16667"/>
            </a:avLst>
          </a:prstGeom>
          <a:solidFill>
            <a:srgbClr val="112233"/>
          </a:solidFill>
          <a:ln/>
        </p:spPr>
      </p:sp>
      <p:sp>
        <p:nvSpPr>
          <p:cNvPr id="15" name="Text 13"/>
          <p:cNvSpPr/>
          <p:nvPr/>
        </p:nvSpPr>
        <p:spPr>
          <a:xfrm>
            <a:off x="6803136" y="1609344"/>
            <a:ext cx="193852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0A8C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id | sort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566928" y="1947672"/>
            <a:ext cx="8046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FFD1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'who' listează utilizatorii conectați. Pipe spre sort ordonează rezultatul.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365760" y="2432304"/>
            <a:ext cx="8412480" cy="1170432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365760" y="2432304"/>
            <a:ext cx="64008" cy="1170432"/>
          </a:xfrm>
          <a:prstGeom prst="rect">
            <a:avLst/>
          </a:prstGeom>
          <a:solidFill>
            <a:srgbClr val="06D6A0"/>
          </a:solidFill>
          <a:ln/>
        </p:spPr>
      </p:sp>
      <p:sp>
        <p:nvSpPr>
          <p:cNvPr id="19" name="Text 17"/>
          <p:cNvSpPr/>
          <p:nvPr/>
        </p:nvSpPr>
        <p:spPr>
          <a:xfrm>
            <a:off x="566928" y="2505456"/>
            <a:ext cx="8046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  Care comandă acordă rwx (user), rw- (grup), r-- (alții)?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566928" y="2871216"/>
            <a:ext cx="1993392" cy="274320"/>
          </a:xfrm>
          <a:prstGeom prst="roundRect">
            <a:avLst>
              <a:gd name="adj" fmla="val 16667"/>
            </a:avLst>
          </a:prstGeom>
          <a:solidFill>
            <a:srgbClr val="112233"/>
          </a:solidFill>
          <a:ln/>
        </p:spPr>
      </p:sp>
      <p:sp>
        <p:nvSpPr>
          <p:cNvPr id="21" name="Text 19"/>
          <p:cNvSpPr/>
          <p:nvPr/>
        </p:nvSpPr>
        <p:spPr>
          <a:xfrm>
            <a:off x="603504" y="2871216"/>
            <a:ext cx="193852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0A8C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chmod 742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2633472" y="2871216"/>
            <a:ext cx="1993392" cy="274320"/>
          </a:xfrm>
          <a:prstGeom prst="roundRect">
            <a:avLst>
              <a:gd name="adj" fmla="val 16667"/>
            </a:avLst>
          </a:prstGeom>
          <a:solidFill>
            <a:srgbClr val="112233"/>
          </a:solidFill>
          <a:ln/>
        </p:spPr>
      </p:sp>
      <p:sp>
        <p:nvSpPr>
          <p:cNvPr id="23" name="Text 21"/>
          <p:cNvSpPr/>
          <p:nvPr/>
        </p:nvSpPr>
        <p:spPr>
          <a:xfrm>
            <a:off x="2670048" y="2871216"/>
            <a:ext cx="193852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0A8C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chmod 754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4700016" y="2871216"/>
            <a:ext cx="1993392" cy="274320"/>
          </a:xfrm>
          <a:prstGeom prst="roundRect">
            <a:avLst>
              <a:gd name="adj" fmla="val 16667"/>
            </a:avLst>
          </a:prstGeom>
          <a:solidFill>
            <a:srgbClr val="06D6A0">
              <a:alpha val="70000"/>
            </a:srgbClr>
          </a:solidFill>
          <a:ln/>
        </p:spPr>
      </p:sp>
      <p:sp>
        <p:nvSpPr>
          <p:cNvPr id="25" name="Text 23"/>
          <p:cNvSpPr/>
          <p:nvPr/>
        </p:nvSpPr>
        <p:spPr>
          <a:xfrm>
            <a:off x="4736592" y="2871216"/>
            <a:ext cx="193852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6D6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chmod 764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6766560" y="2871216"/>
            <a:ext cx="1993392" cy="274320"/>
          </a:xfrm>
          <a:prstGeom prst="roundRect">
            <a:avLst>
              <a:gd name="adj" fmla="val 16667"/>
            </a:avLst>
          </a:prstGeom>
          <a:solidFill>
            <a:srgbClr val="112233"/>
          </a:solidFill>
          <a:ln/>
        </p:spPr>
      </p:sp>
      <p:sp>
        <p:nvSpPr>
          <p:cNvPr id="27" name="Text 25"/>
          <p:cNvSpPr/>
          <p:nvPr/>
        </p:nvSpPr>
        <p:spPr>
          <a:xfrm>
            <a:off x="6803136" y="2871216"/>
            <a:ext cx="193852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0A8C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chmod 731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566928" y="3209544"/>
            <a:ext cx="8046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FFD1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764: 7=rwx(user), 6=rw-(grup), 4=r--(alții). Rețineți: r=4, w=2, x=1.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365760" y="3694176"/>
            <a:ext cx="8412480" cy="1170432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365760" y="3694176"/>
            <a:ext cx="64008" cy="1170432"/>
          </a:xfrm>
          <a:prstGeom prst="rect">
            <a:avLst/>
          </a:prstGeom>
          <a:solidFill>
            <a:srgbClr val="06D6A0"/>
          </a:solidFill>
          <a:ln/>
        </p:spPr>
      </p:sp>
      <p:sp>
        <p:nvSpPr>
          <p:cNvPr id="31" name="Text 29"/>
          <p:cNvSpPr/>
          <p:nvPr/>
        </p:nvSpPr>
        <p:spPr>
          <a:xfrm>
            <a:off x="566928" y="3767328"/>
            <a:ext cx="8046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  Care comandă acordă permisiune de execuție pentru grup?</a:t>
            </a:r>
            <a:endParaRPr lang="en-US" sz="1200" dirty="0"/>
          </a:p>
        </p:txBody>
      </p:sp>
      <p:sp>
        <p:nvSpPr>
          <p:cNvPr id="32" name="Shape 30"/>
          <p:cNvSpPr/>
          <p:nvPr/>
        </p:nvSpPr>
        <p:spPr>
          <a:xfrm>
            <a:off x="566928" y="4133088"/>
            <a:ext cx="1993392" cy="274320"/>
          </a:xfrm>
          <a:prstGeom prst="roundRect">
            <a:avLst>
              <a:gd name="adj" fmla="val 16667"/>
            </a:avLst>
          </a:prstGeom>
          <a:solidFill>
            <a:srgbClr val="06D6A0">
              <a:alpha val="70000"/>
            </a:srgbClr>
          </a:solidFill>
          <a:ln/>
        </p:spPr>
      </p:sp>
      <p:sp>
        <p:nvSpPr>
          <p:cNvPr id="33" name="Text 31"/>
          <p:cNvSpPr/>
          <p:nvPr/>
        </p:nvSpPr>
        <p:spPr>
          <a:xfrm>
            <a:off x="603504" y="4133088"/>
            <a:ext cx="193852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6D6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chmod g+x fisier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2633472" y="4133088"/>
            <a:ext cx="1993392" cy="274320"/>
          </a:xfrm>
          <a:prstGeom prst="roundRect">
            <a:avLst>
              <a:gd name="adj" fmla="val 16667"/>
            </a:avLst>
          </a:prstGeom>
          <a:solidFill>
            <a:srgbClr val="112233"/>
          </a:solidFill>
          <a:ln/>
        </p:spPr>
      </p:sp>
      <p:sp>
        <p:nvSpPr>
          <p:cNvPr id="35" name="Text 33"/>
          <p:cNvSpPr/>
          <p:nvPr/>
        </p:nvSpPr>
        <p:spPr>
          <a:xfrm>
            <a:off x="2670048" y="4133088"/>
            <a:ext cx="193852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0A8C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chmod u-e fisier</a:t>
            </a:r>
            <a:endParaRPr lang="en-US" sz="1000" dirty="0"/>
          </a:p>
        </p:txBody>
      </p:sp>
      <p:sp>
        <p:nvSpPr>
          <p:cNvPr id="36" name="Shape 34"/>
          <p:cNvSpPr/>
          <p:nvPr/>
        </p:nvSpPr>
        <p:spPr>
          <a:xfrm>
            <a:off x="4700016" y="4133088"/>
            <a:ext cx="1993392" cy="274320"/>
          </a:xfrm>
          <a:prstGeom prst="roundRect">
            <a:avLst>
              <a:gd name="adj" fmla="val 16667"/>
            </a:avLst>
          </a:prstGeom>
          <a:solidFill>
            <a:srgbClr val="112233"/>
          </a:solidFill>
          <a:ln/>
        </p:spPr>
      </p:sp>
      <p:sp>
        <p:nvSpPr>
          <p:cNvPr id="37" name="Text 35"/>
          <p:cNvSpPr/>
          <p:nvPr/>
        </p:nvSpPr>
        <p:spPr>
          <a:xfrm>
            <a:off x="4736592" y="4133088"/>
            <a:ext cx="193852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0A8C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chmod g+e fisier</a:t>
            </a:r>
            <a:endParaRPr lang="en-US" sz="1000" dirty="0"/>
          </a:p>
        </p:txBody>
      </p:sp>
      <p:sp>
        <p:nvSpPr>
          <p:cNvPr id="38" name="Shape 36"/>
          <p:cNvSpPr/>
          <p:nvPr/>
        </p:nvSpPr>
        <p:spPr>
          <a:xfrm>
            <a:off x="6766560" y="4133088"/>
            <a:ext cx="1993392" cy="274320"/>
          </a:xfrm>
          <a:prstGeom prst="roundRect">
            <a:avLst>
              <a:gd name="adj" fmla="val 16667"/>
            </a:avLst>
          </a:prstGeom>
          <a:solidFill>
            <a:srgbClr val="112233"/>
          </a:solidFill>
          <a:ln/>
        </p:spPr>
      </p:sp>
      <p:sp>
        <p:nvSpPr>
          <p:cNvPr id="39" name="Text 37"/>
          <p:cNvSpPr/>
          <p:nvPr/>
        </p:nvSpPr>
        <p:spPr>
          <a:xfrm>
            <a:off x="6803136" y="4133088"/>
            <a:ext cx="193852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0A8C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chmod o+x fisier</a:t>
            </a:r>
            <a:endParaRPr lang="en-US" sz="1000" dirty="0"/>
          </a:p>
        </p:txBody>
      </p:sp>
      <p:sp>
        <p:nvSpPr>
          <p:cNvPr id="40" name="Text 38"/>
          <p:cNvSpPr/>
          <p:nvPr/>
        </p:nvSpPr>
        <p:spPr>
          <a:xfrm>
            <a:off x="566928" y="4471416"/>
            <a:ext cx="8046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FFD1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g+x = adaugă execuție pentru grup. 'e' nu există; o+x ar fi pentru 'others'.</a:t>
            </a:r>
            <a:endParaRPr lang="en-US" sz="1000" dirty="0"/>
          </a:p>
        </p:txBody>
      </p:sp>
      <p:sp>
        <p:nvSpPr>
          <p:cNvPr id="41" name="Shape 39"/>
          <p:cNvSpPr/>
          <p:nvPr/>
        </p:nvSpPr>
        <p:spPr>
          <a:xfrm>
            <a:off x="0" y="4960620"/>
            <a:ext cx="9144000" cy="182880"/>
          </a:xfrm>
          <a:prstGeom prst="rect">
            <a:avLst/>
          </a:prstGeom>
          <a:solidFill>
            <a:srgbClr val="06D6A0"/>
          </a:solidFill>
          <a:ln/>
        </p:spPr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FD166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FFD1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 — CARACTERE DE CONTROL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Taste speciale în Unix/Linux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365760" y="1170432"/>
            <a:ext cx="4160520" cy="822960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1170432"/>
            <a:ext cx="64008" cy="822960"/>
          </a:xfrm>
          <a:prstGeom prst="rect">
            <a:avLst/>
          </a:prstGeom>
          <a:solidFill>
            <a:srgbClr val="EF476F"/>
          </a:solidFill>
          <a:ln/>
        </p:spPr>
      </p:sp>
      <p:sp>
        <p:nvSpPr>
          <p:cNvPr id="7" name="Shape 5"/>
          <p:cNvSpPr/>
          <p:nvPr/>
        </p:nvSpPr>
        <p:spPr>
          <a:xfrm>
            <a:off x="530352" y="1298448"/>
            <a:ext cx="960120" cy="530352"/>
          </a:xfrm>
          <a:prstGeom prst="roundRect">
            <a:avLst>
              <a:gd name="adj" fmla="val 13793"/>
            </a:avLst>
          </a:prstGeom>
          <a:solidFill>
            <a:srgbClr val="EF476F">
              <a:alpha val="75000"/>
            </a:srgbClr>
          </a:solidFill>
          <a:ln/>
        </p:spPr>
      </p:sp>
      <p:sp>
        <p:nvSpPr>
          <p:cNvPr id="8" name="Text 6"/>
          <p:cNvSpPr/>
          <p:nvPr/>
        </p:nvSpPr>
        <p:spPr>
          <a:xfrm>
            <a:off x="530352" y="1298448"/>
            <a:ext cx="9601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^C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1554480" y="1216152"/>
            <a:ext cx="2834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EF47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Ctrl+C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1554480" y="1490472"/>
            <a:ext cx="2834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Întrerupe procesul/programul curent (SIGINT)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365760" y="2103120"/>
            <a:ext cx="4160520" cy="822960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365760" y="2103120"/>
            <a:ext cx="64008" cy="822960"/>
          </a:xfrm>
          <a:prstGeom prst="rect">
            <a:avLst/>
          </a:prstGeom>
          <a:solidFill>
            <a:srgbClr val="FFD166"/>
          </a:solidFill>
          <a:ln/>
        </p:spPr>
      </p:sp>
      <p:sp>
        <p:nvSpPr>
          <p:cNvPr id="13" name="Shape 11"/>
          <p:cNvSpPr/>
          <p:nvPr/>
        </p:nvSpPr>
        <p:spPr>
          <a:xfrm>
            <a:off x="530352" y="2231136"/>
            <a:ext cx="960120" cy="530352"/>
          </a:xfrm>
          <a:prstGeom prst="roundRect">
            <a:avLst>
              <a:gd name="adj" fmla="val 13793"/>
            </a:avLst>
          </a:prstGeom>
          <a:solidFill>
            <a:srgbClr val="FFD166">
              <a:alpha val="75000"/>
            </a:srgbClr>
          </a:solidFill>
          <a:ln/>
        </p:spPr>
      </p:sp>
      <p:sp>
        <p:nvSpPr>
          <p:cNvPr id="14" name="Text 12"/>
          <p:cNvSpPr/>
          <p:nvPr/>
        </p:nvSpPr>
        <p:spPr>
          <a:xfrm>
            <a:off x="530352" y="2231136"/>
            <a:ext cx="9601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^D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1554480" y="2148840"/>
            <a:ext cx="2834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D1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Ctrl+D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1554480" y="2423160"/>
            <a:ext cx="2834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End-of-file sau logout din terminal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365760" y="3035808"/>
            <a:ext cx="4160520" cy="822960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365760" y="3035808"/>
            <a:ext cx="64008" cy="822960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19" name="Shape 17"/>
          <p:cNvSpPr/>
          <p:nvPr/>
        </p:nvSpPr>
        <p:spPr>
          <a:xfrm>
            <a:off x="530352" y="3163824"/>
            <a:ext cx="960120" cy="530352"/>
          </a:xfrm>
          <a:prstGeom prst="roundRect">
            <a:avLst>
              <a:gd name="adj" fmla="val 13793"/>
            </a:avLst>
          </a:prstGeom>
          <a:solidFill>
            <a:srgbClr val="00B4D8">
              <a:alpha val="75000"/>
            </a:srgbClr>
          </a:solidFill>
          <a:ln/>
        </p:spPr>
      </p:sp>
      <p:sp>
        <p:nvSpPr>
          <p:cNvPr id="20" name="Text 18"/>
          <p:cNvSpPr/>
          <p:nvPr/>
        </p:nvSpPr>
        <p:spPr>
          <a:xfrm>
            <a:off x="530352" y="3163824"/>
            <a:ext cx="9601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^Z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1554480" y="3081528"/>
            <a:ext cx="2834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Ctrl+Z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1554480" y="3355848"/>
            <a:ext cx="2834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Suspendă procesul (trimite în background cu bg)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365760" y="3968496"/>
            <a:ext cx="4160520" cy="822960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365760" y="3968496"/>
            <a:ext cx="64008" cy="822960"/>
          </a:xfrm>
          <a:prstGeom prst="rect">
            <a:avLst/>
          </a:prstGeom>
          <a:solidFill>
            <a:srgbClr val="90A8C0"/>
          </a:solidFill>
          <a:ln/>
        </p:spPr>
      </p:sp>
      <p:sp>
        <p:nvSpPr>
          <p:cNvPr id="25" name="Shape 23"/>
          <p:cNvSpPr/>
          <p:nvPr/>
        </p:nvSpPr>
        <p:spPr>
          <a:xfrm>
            <a:off x="530352" y="4096512"/>
            <a:ext cx="960120" cy="530352"/>
          </a:xfrm>
          <a:prstGeom prst="roundRect">
            <a:avLst>
              <a:gd name="adj" fmla="val 13793"/>
            </a:avLst>
          </a:prstGeom>
          <a:solidFill>
            <a:srgbClr val="90A8C0">
              <a:alpha val="75000"/>
            </a:srgbClr>
          </a:solidFill>
          <a:ln/>
        </p:spPr>
      </p:sp>
      <p:sp>
        <p:nvSpPr>
          <p:cNvPr id="26" name="Text 24"/>
          <p:cNvSpPr/>
          <p:nvPr/>
        </p:nvSpPr>
        <p:spPr>
          <a:xfrm>
            <a:off x="530352" y="4096512"/>
            <a:ext cx="9601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^S</a:t>
            </a:r>
            <a:endParaRPr lang="en-US" sz="1600" dirty="0"/>
          </a:p>
        </p:txBody>
      </p:sp>
      <p:sp>
        <p:nvSpPr>
          <p:cNvPr id="27" name="Text 25"/>
          <p:cNvSpPr/>
          <p:nvPr/>
        </p:nvSpPr>
        <p:spPr>
          <a:xfrm>
            <a:off x="1554480" y="4014216"/>
            <a:ext cx="2834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Ctrl+S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1554480" y="4288536"/>
            <a:ext cx="2834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Oprește afișarea pe ecran (freeze output)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4800600" y="1170432"/>
            <a:ext cx="4160520" cy="822960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4800600" y="1170432"/>
            <a:ext cx="64008" cy="822960"/>
          </a:xfrm>
          <a:prstGeom prst="rect">
            <a:avLst/>
          </a:prstGeom>
          <a:solidFill>
            <a:srgbClr val="90A8C0"/>
          </a:solidFill>
          <a:ln/>
        </p:spPr>
      </p:sp>
      <p:sp>
        <p:nvSpPr>
          <p:cNvPr id="31" name="Shape 29"/>
          <p:cNvSpPr/>
          <p:nvPr/>
        </p:nvSpPr>
        <p:spPr>
          <a:xfrm>
            <a:off x="4965192" y="1298448"/>
            <a:ext cx="960120" cy="530352"/>
          </a:xfrm>
          <a:prstGeom prst="roundRect">
            <a:avLst>
              <a:gd name="adj" fmla="val 13793"/>
            </a:avLst>
          </a:prstGeom>
          <a:solidFill>
            <a:srgbClr val="90A8C0">
              <a:alpha val="75000"/>
            </a:srgbClr>
          </a:solidFill>
          <a:ln/>
        </p:spPr>
      </p:sp>
      <p:sp>
        <p:nvSpPr>
          <p:cNvPr id="32" name="Text 30"/>
          <p:cNvSpPr/>
          <p:nvPr/>
        </p:nvSpPr>
        <p:spPr>
          <a:xfrm>
            <a:off x="4965192" y="1298448"/>
            <a:ext cx="9601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^Q</a:t>
            </a:r>
            <a:endParaRPr lang="en-US" sz="1600" dirty="0"/>
          </a:p>
        </p:txBody>
      </p:sp>
      <p:sp>
        <p:nvSpPr>
          <p:cNvPr id="33" name="Text 31"/>
          <p:cNvSpPr/>
          <p:nvPr/>
        </p:nvSpPr>
        <p:spPr>
          <a:xfrm>
            <a:off x="5989320" y="1216152"/>
            <a:ext cx="2834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Ctrl+Q</a:t>
            </a:r>
            <a:endParaRPr lang="en-US" sz="1200" dirty="0"/>
          </a:p>
        </p:txBody>
      </p:sp>
      <p:sp>
        <p:nvSpPr>
          <p:cNvPr id="34" name="Text 32"/>
          <p:cNvSpPr/>
          <p:nvPr/>
        </p:nvSpPr>
        <p:spPr>
          <a:xfrm>
            <a:off x="5989320" y="1490472"/>
            <a:ext cx="2834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Reia afișarea oprită de Ctrl+S</a:t>
            </a:r>
            <a:endParaRPr lang="en-US" sz="1000" dirty="0"/>
          </a:p>
        </p:txBody>
      </p:sp>
      <p:sp>
        <p:nvSpPr>
          <p:cNvPr id="35" name="Shape 33"/>
          <p:cNvSpPr/>
          <p:nvPr/>
        </p:nvSpPr>
        <p:spPr>
          <a:xfrm>
            <a:off x="4800600" y="2103120"/>
            <a:ext cx="4160520" cy="822960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36" name="Shape 34"/>
          <p:cNvSpPr/>
          <p:nvPr/>
        </p:nvSpPr>
        <p:spPr>
          <a:xfrm>
            <a:off x="4800600" y="2103120"/>
            <a:ext cx="64008" cy="822960"/>
          </a:xfrm>
          <a:prstGeom prst="rect">
            <a:avLst/>
          </a:prstGeom>
          <a:solidFill>
            <a:srgbClr val="06D6A0"/>
          </a:solidFill>
          <a:ln/>
        </p:spPr>
      </p:sp>
      <p:sp>
        <p:nvSpPr>
          <p:cNvPr id="37" name="Shape 35"/>
          <p:cNvSpPr/>
          <p:nvPr/>
        </p:nvSpPr>
        <p:spPr>
          <a:xfrm>
            <a:off x="4965192" y="2231136"/>
            <a:ext cx="960120" cy="530352"/>
          </a:xfrm>
          <a:prstGeom prst="roundRect">
            <a:avLst>
              <a:gd name="adj" fmla="val 13793"/>
            </a:avLst>
          </a:prstGeom>
          <a:solidFill>
            <a:srgbClr val="06D6A0">
              <a:alpha val="75000"/>
            </a:srgbClr>
          </a:solidFill>
          <a:ln/>
        </p:spPr>
      </p:sp>
      <p:sp>
        <p:nvSpPr>
          <p:cNvPr id="38" name="Text 36"/>
          <p:cNvSpPr/>
          <p:nvPr/>
        </p:nvSpPr>
        <p:spPr>
          <a:xfrm>
            <a:off x="4965192" y="2231136"/>
            <a:ext cx="9601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^U</a:t>
            </a:r>
            <a:endParaRPr lang="en-US" sz="1600" dirty="0"/>
          </a:p>
        </p:txBody>
      </p:sp>
      <p:sp>
        <p:nvSpPr>
          <p:cNvPr id="39" name="Text 37"/>
          <p:cNvSpPr/>
          <p:nvPr/>
        </p:nvSpPr>
        <p:spPr>
          <a:xfrm>
            <a:off x="5989320" y="2148840"/>
            <a:ext cx="2834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6D6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Ctrl+U</a:t>
            </a:r>
            <a:endParaRPr lang="en-US" sz="1200" dirty="0"/>
          </a:p>
        </p:txBody>
      </p:sp>
      <p:sp>
        <p:nvSpPr>
          <p:cNvPr id="40" name="Text 38"/>
          <p:cNvSpPr/>
          <p:nvPr/>
        </p:nvSpPr>
        <p:spPr>
          <a:xfrm>
            <a:off x="5989320" y="2423160"/>
            <a:ext cx="2834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Șterge întreaga linie de comandă curentă</a:t>
            </a:r>
            <a:endParaRPr lang="en-US" sz="1000" dirty="0"/>
          </a:p>
        </p:txBody>
      </p:sp>
      <p:sp>
        <p:nvSpPr>
          <p:cNvPr id="41" name="Shape 39"/>
          <p:cNvSpPr/>
          <p:nvPr/>
        </p:nvSpPr>
        <p:spPr>
          <a:xfrm>
            <a:off x="4800600" y="3035808"/>
            <a:ext cx="4160520" cy="822960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42" name="Shape 40"/>
          <p:cNvSpPr/>
          <p:nvPr/>
        </p:nvSpPr>
        <p:spPr>
          <a:xfrm>
            <a:off x="4800600" y="3035808"/>
            <a:ext cx="64008" cy="822960"/>
          </a:xfrm>
          <a:prstGeom prst="rect">
            <a:avLst/>
          </a:prstGeom>
          <a:solidFill>
            <a:srgbClr val="06D6A0"/>
          </a:solidFill>
          <a:ln/>
        </p:spPr>
      </p:sp>
      <p:sp>
        <p:nvSpPr>
          <p:cNvPr id="43" name="Shape 41"/>
          <p:cNvSpPr/>
          <p:nvPr/>
        </p:nvSpPr>
        <p:spPr>
          <a:xfrm>
            <a:off x="4965192" y="3163824"/>
            <a:ext cx="960120" cy="530352"/>
          </a:xfrm>
          <a:prstGeom prst="roundRect">
            <a:avLst>
              <a:gd name="adj" fmla="val 13793"/>
            </a:avLst>
          </a:prstGeom>
          <a:solidFill>
            <a:srgbClr val="06D6A0">
              <a:alpha val="75000"/>
            </a:srgbClr>
          </a:solidFill>
          <a:ln/>
        </p:spPr>
      </p:sp>
      <p:sp>
        <p:nvSpPr>
          <p:cNvPr id="44" name="Text 42"/>
          <p:cNvSpPr/>
          <p:nvPr/>
        </p:nvSpPr>
        <p:spPr>
          <a:xfrm>
            <a:off x="4965192" y="3163824"/>
            <a:ext cx="9601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^W</a:t>
            </a:r>
            <a:endParaRPr lang="en-US" sz="1600" dirty="0"/>
          </a:p>
        </p:txBody>
      </p:sp>
      <p:sp>
        <p:nvSpPr>
          <p:cNvPr id="45" name="Text 43"/>
          <p:cNvSpPr/>
          <p:nvPr/>
        </p:nvSpPr>
        <p:spPr>
          <a:xfrm>
            <a:off x="5989320" y="3081528"/>
            <a:ext cx="2834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6D6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Ctrl+W</a:t>
            </a:r>
            <a:endParaRPr lang="en-US" sz="1200" dirty="0"/>
          </a:p>
        </p:txBody>
      </p:sp>
      <p:sp>
        <p:nvSpPr>
          <p:cNvPr id="46" name="Text 44"/>
          <p:cNvSpPr/>
          <p:nvPr/>
        </p:nvSpPr>
        <p:spPr>
          <a:xfrm>
            <a:off x="5989320" y="3355848"/>
            <a:ext cx="2834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Șterge ultimul cuvânt introdus</a:t>
            </a:r>
            <a:endParaRPr lang="en-US" sz="1000" dirty="0"/>
          </a:p>
        </p:txBody>
      </p:sp>
      <p:sp>
        <p:nvSpPr>
          <p:cNvPr id="47" name="Shape 45"/>
          <p:cNvSpPr/>
          <p:nvPr/>
        </p:nvSpPr>
        <p:spPr>
          <a:xfrm>
            <a:off x="4800600" y="3968496"/>
            <a:ext cx="4160520" cy="822960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48" name="Shape 46"/>
          <p:cNvSpPr/>
          <p:nvPr/>
        </p:nvSpPr>
        <p:spPr>
          <a:xfrm>
            <a:off x="4800600" y="3968496"/>
            <a:ext cx="64008" cy="822960"/>
          </a:xfrm>
          <a:prstGeom prst="rect">
            <a:avLst/>
          </a:prstGeom>
          <a:solidFill>
            <a:srgbClr val="0096C7"/>
          </a:solidFill>
          <a:ln/>
        </p:spPr>
      </p:sp>
      <p:sp>
        <p:nvSpPr>
          <p:cNvPr id="49" name="Shape 47"/>
          <p:cNvSpPr/>
          <p:nvPr/>
        </p:nvSpPr>
        <p:spPr>
          <a:xfrm>
            <a:off x="4965192" y="4096512"/>
            <a:ext cx="960120" cy="530352"/>
          </a:xfrm>
          <a:prstGeom prst="roundRect">
            <a:avLst>
              <a:gd name="adj" fmla="val 13793"/>
            </a:avLst>
          </a:prstGeom>
          <a:solidFill>
            <a:srgbClr val="0096C7">
              <a:alpha val="75000"/>
            </a:srgbClr>
          </a:solidFill>
          <a:ln/>
        </p:spPr>
      </p:sp>
      <p:sp>
        <p:nvSpPr>
          <p:cNvPr id="50" name="Text 48"/>
          <p:cNvSpPr/>
          <p:nvPr/>
        </p:nvSpPr>
        <p:spPr>
          <a:xfrm>
            <a:off x="4965192" y="4096512"/>
            <a:ext cx="9601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^H</a:t>
            </a:r>
            <a:endParaRPr lang="en-US" sz="1600" dirty="0"/>
          </a:p>
        </p:txBody>
      </p:sp>
      <p:sp>
        <p:nvSpPr>
          <p:cNvPr id="51" name="Text 49"/>
          <p:cNvSpPr/>
          <p:nvPr/>
        </p:nvSpPr>
        <p:spPr>
          <a:xfrm>
            <a:off x="5989320" y="4014216"/>
            <a:ext cx="2834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096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Ctrl+H</a:t>
            </a:r>
            <a:endParaRPr lang="en-US" sz="1200" dirty="0"/>
          </a:p>
        </p:txBody>
      </p:sp>
      <p:sp>
        <p:nvSpPr>
          <p:cNvPr id="52" name="Text 50"/>
          <p:cNvSpPr/>
          <p:nvPr/>
        </p:nvSpPr>
        <p:spPr>
          <a:xfrm>
            <a:off x="5989320" y="4288536"/>
            <a:ext cx="2834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Backspace (dacă tasta BACKSPACE nu funcționează)</a:t>
            </a:r>
            <a:endParaRPr lang="en-US" sz="1000" dirty="0"/>
          </a:p>
        </p:txBody>
      </p:sp>
      <p:sp>
        <p:nvSpPr>
          <p:cNvPr id="53" name="Shape 51"/>
          <p:cNvSpPr/>
          <p:nvPr/>
        </p:nvSpPr>
        <p:spPr>
          <a:xfrm>
            <a:off x="0" y="4960620"/>
            <a:ext cx="9144000" cy="182880"/>
          </a:xfrm>
          <a:prstGeom prst="rect">
            <a:avLst/>
          </a:prstGeom>
          <a:solidFill>
            <a:srgbClr val="FFD166"/>
          </a:solidFill>
          <a:ln/>
        </p:spPr>
      </p:sp>
      <p:sp>
        <p:nvSpPr>
          <p:cNvPr id="54" name="Text 52"/>
          <p:cNvSpPr/>
          <p:nvPr/>
        </p:nvSpPr>
        <p:spPr>
          <a:xfrm>
            <a:off x="274320" y="4960620"/>
            <a:ext cx="8595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Ctrl+C este cel mai folosit! Oprește orice program blocat sau buclă infinită.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STRUCTURA CURSULUI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 parcurgem astăzi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365760" y="1207008"/>
            <a:ext cx="4160520" cy="1051560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1207008"/>
            <a:ext cx="64008" cy="1051560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7" name="Text 5"/>
          <p:cNvSpPr/>
          <p:nvPr/>
        </p:nvSpPr>
        <p:spPr>
          <a:xfrm>
            <a:off x="502920" y="1207008"/>
            <a:ext cx="54864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115568" y="1316736"/>
            <a:ext cx="3291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Comenzi Unix/Linux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1115568" y="1664208"/>
            <a:ext cx="3291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cd, ls, mv, cp, rm, cat, diff, wc, file, chmod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365760" y="2395728"/>
            <a:ext cx="4160520" cy="1051560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65760" y="2395728"/>
            <a:ext cx="64008" cy="1051560"/>
          </a:xfrm>
          <a:prstGeom prst="rect">
            <a:avLst/>
          </a:prstGeom>
          <a:solidFill>
            <a:srgbClr val="06D6A0"/>
          </a:solidFill>
          <a:ln/>
        </p:spPr>
      </p:sp>
      <p:sp>
        <p:nvSpPr>
          <p:cNvPr id="12" name="Text 10"/>
          <p:cNvSpPr/>
          <p:nvPr/>
        </p:nvSpPr>
        <p:spPr>
          <a:xfrm>
            <a:off x="502920" y="2395728"/>
            <a:ext cx="54864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06D6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1115568" y="2505456"/>
            <a:ext cx="3291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Teste practice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1115568" y="2852928"/>
            <a:ext cx="3291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întrebări cu variante multiple de răspuns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365760" y="3584448"/>
            <a:ext cx="4160520" cy="1051560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365760" y="3584448"/>
            <a:ext cx="64008" cy="1051560"/>
          </a:xfrm>
          <a:prstGeom prst="rect">
            <a:avLst/>
          </a:prstGeom>
          <a:solidFill>
            <a:srgbClr val="FFD166"/>
          </a:solidFill>
          <a:ln/>
        </p:spPr>
      </p:sp>
      <p:sp>
        <p:nvSpPr>
          <p:cNvPr id="17" name="Text 15"/>
          <p:cNvSpPr/>
          <p:nvPr/>
        </p:nvSpPr>
        <p:spPr>
          <a:xfrm>
            <a:off x="502920" y="3584448"/>
            <a:ext cx="54864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D1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1115568" y="3694176"/>
            <a:ext cx="3291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Caractere de control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1115568" y="4041648"/>
            <a:ext cx="3291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Ctrl-C, Ctrl-D, Ctrl-Z și alții — cum și când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4800600" y="1207008"/>
            <a:ext cx="4160520" cy="1051560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4800600" y="1207008"/>
            <a:ext cx="64008" cy="1051560"/>
          </a:xfrm>
          <a:prstGeom prst="rect">
            <a:avLst/>
          </a:prstGeom>
          <a:solidFill>
            <a:srgbClr val="EF476F"/>
          </a:solidFill>
          <a:ln/>
        </p:spPr>
      </p:sp>
      <p:sp>
        <p:nvSpPr>
          <p:cNvPr id="22" name="Text 20"/>
          <p:cNvSpPr/>
          <p:nvPr/>
        </p:nvSpPr>
        <p:spPr>
          <a:xfrm>
            <a:off x="4937760" y="1207008"/>
            <a:ext cx="54864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EF47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5550408" y="1316736"/>
            <a:ext cx="3291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Caracteristici SO modern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5550408" y="1664208"/>
            <a:ext cx="3291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Microkernel, Multithreading, SMP, SO distribuite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4800600" y="2395728"/>
            <a:ext cx="4160520" cy="1051560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4800600" y="2395728"/>
            <a:ext cx="64008" cy="1051560"/>
          </a:xfrm>
          <a:prstGeom prst="rect">
            <a:avLst/>
          </a:prstGeom>
          <a:solidFill>
            <a:srgbClr val="9B5DE5"/>
          </a:solidFill>
          <a:ln/>
        </p:spPr>
      </p:sp>
      <p:sp>
        <p:nvSpPr>
          <p:cNvPr id="27" name="Text 25"/>
          <p:cNvSpPr/>
          <p:nvPr/>
        </p:nvSpPr>
        <p:spPr>
          <a:xfrm>
            <a:off x="4937760" y="2395728"/>
            <a:ext cx="54864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9B5D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1800" dirty="0"/>
          </a:p>
        </p:txBody>
      </p:sp>
      <p:sp>
        <p:nvSpPr>
          <p:cNvPr id="28" name="Text 26"/>
          <p:cNvSpPr/>
          <p:nvPr/>
        </p:nvSpPr>
        <p:spPr>
          <a:xfrm>
            <a:off x="5550408" y="2505456"/>
            <a:ext cx="3291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Multitasking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5550408" y="2852928"/>
            <a:ext cx="3291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Cooperativ vs. Preemptiv, thread-uri, enterprise servers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4800600" y="3584448"/>
            <a:ext cx="4160520" cy="1051560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31" name="Shape 29"/>
          <p:cNvSpPr/>
          <p:nvPr/>
        </p:nvSpPr>
        <p:spPr>
          <a:xfrm>
            <a:off x="4800600" y="3584448"/>
            <a:ext cx="64008" cy="1051560"/>
          </a:xfrm>
          <a:prstGeom prst="rect">
            <a:avLst/>
          </a:prstGeom>
          <a:solidFill>
            <a:srgbClr val="00C9A7"/>
          </a:solidFill>
          <a:ln/>
        </p:spPr>
      </p:sp>
      <p:sp>
        <p:nvSpPr>
          <p:cNvPr id="32" name="Text 30"/>
          <p:cNvSpPr/>
          <p:nvPr/>
        </p:nvSpPr>
        <p:spPr>
          <a:xfrm>
            <a:off x="4937760" y="3584448"/>
            <a:ext cx="54864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00C9A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1800" dirty="0"/>
          </a:p>
        </p:txBody>
      </p:sp>
      <p:sp>
        <p:nvSpPr>
          <p:cNvPr id="33" name="Text 31"/>
          <p:cNvSpPr/>
          <p:nvPr/>
        </p:nvSpPr>
        <p:spPr>
          <a:xfrm>
            <a:off x="5550408" y="3694176"/>
            <a:ext cx="3291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 de rețea &amp; Multiutilizator</a:t>
            </a:r>
            <a:endParaRPr lang="en-US" sz="1300" dirty="0"/>
          </a:p>
        </p:txBody>
      </p:sp>
      <p:sp>
        <p:nvSpPr>
          <p:cNvPr id="34" name="Text 32"/>
          <p:cNvSpPr/>
          <p:nvPr/>
        </p:nvSpPr>
        <p:spPr>
          <a:xfrm>
            <a:off x="5550408" y="4041648"/>
            <a:ext cx="3291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NOS, autentificare, roluri client-server</a:t>
            </a:r>
            <a:endParaRPr lang="en-US" sz="1000" dirty="0"/>
          </a:p>
        </p:txBody>
      </p:sp>
      <p:sp>
        <p:nvSpPr>
          <p:cNvPr id="35" name="Shape 33"/>
          <p:cNvSpPr/>
          <p:nvPr/>
        </p:nvSpPr>
        <p:spPr>
          <a:xfrm>
            <a:off x="0" y="4960620"/>
            <a:ext cx="9144000" cy="182880"/>
          </a:xfrm>
          <a:prstGeom prst="rect">
            <a:avLst/>
          </a:prstGeom>
          <a:solidFill>
            <a:srgbClr val="00B4D8"/>
          </a:solidFill>
          <a:ln/>
        </p:spPr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EF476F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EF476F"/>
          </a:solidFill>
          <a:ln/>
        </p:spPr>
      </p:sp>
      <p:sp>
        <p:nvSpPr>
          <p:cNvPr id="4" name="Shape 2"/>
          <p:cNvSpPr/>
          <p:nvPr/>
        </p:nvSpPr>
        <p:spPr>
          <a:xfrm>
            <a:off x="0" y="73152"/>
            <a:ext cx="274320" cy="4997196"/>
          </a:xfrm>
          <a:prstGeom prst="rect">
            <a:avLst/>
          </a:prstGeom>
          <a:solidFill>
            <a:srgbClr val="EF476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365760"/>
            <a:ext cx="365760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0" b="1" dirty="0">
                <a:solidFill>
                  <a:srgbClr val="EF476F">
                    <a:alpha val="40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12000" dirty="0"/>
          </a:p>
        </p:txBody>
      </p:sp>
      <p:sp>
        <p:nvSpPr>
          <p:cNvPr id="6" name="Text 4"/>
          <p:cNvSpPr/>
          <p:nvPr/>
        </p:nvSpPr>
        <p:spPr>
          <a:xfrm>
            <a:off x="548640" y="1005840"/>
            <a:ext cx="804672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Caracteristicile</a:t>
            </a:r>
            <a:endParaRPr lang="en-US" sz="4000" dirty="0"/>
          </a:p>
          <a:p>
            <a:pPr marL="0" indent="0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Unui SO Modern</a:t>
            </a:r>
            <a:endParaRPr lang="en-US" sz="4000" dirty="0"/>
          </a:p>
        </p:txBody>
      </p:sp>
      <p:sp>
        <p:nvSpPr>
          <p:cNvPr id="7" name="Text 5"/>
          <p:cNvSpPr/>
          <p:nvPr/>
        </p:nvSpPr>
        <p:spPr>
          <a:xfrm>
            <a:off x="548640" y="3474720"/>
            <a:ext cx="8046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Microkernel · Multithreading · SMP · SO Distribuite · Proiectare OO</a:t>
            </a:r>
            <a:endParaRPr lang="en-US" sz="13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EF476F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EF47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 — CARACTERISTICI SO MODERN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Arhitectura Microkernel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365760" y="1115568"/>
            <a:ext cx="8412480" cy="804672"/>
          </a:xfrm>
          <a:prstGeom prst="rect">
            <a:avLst/>
          </a:prstGeom>
          <a:solidFill>
            <a:srgbClr val="065A82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1115568"/>
            <a:ext cx="64008" cy="804672"/>
          </a:xfrm>
          <a:prstGeom prst="rect">
            <a:avLst/>
          </a:prstGeom>
          <a:solidFill>
            <a:srgbClr val="EF476F"/>
          </a:solidFill>
          <a:ln/>
        </p:spPr>
      </p:sp>
      <p:sp>
        <p:nvSpPr>
          <p:cNvPr id="7" name="Text 5"/>
          <p:cNvSpPr/>
          <p:nvPr/>
        </p:nvSpPr>
        <p:spPr>
          <a:xfrm>
            <a:off x="566928" y="1161288"/>
            <a:ext cx="809244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Microkernelul reduce la minim codul din kernel space. Doar serviciile esențiale (IPC, memorie, scheduling de bază) rămân în kernel. Restul — drivere, sisteme de fișiere, protocoale rețea — rulează în user space ca procese obișnuite.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365760" y="2057400"/>
            <a:ext cx="3749040" cy="2743200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2057400"/>
            <a:ext cx="64008" cy="2743200"/>
          </a:xfrm>
          <a:prstGeom prst="rect">
            <a:avLst/>
          </a:prstGeom>
          <a:solidFill>
            <a:srgbClr val="90A8C0"/>
          </a:solidFill>
          <a:ln/>
        </p:spPr>
      </p:sp>
      <p:sp>
        <p:nvSpPr>
          <p:cNvPr id="10" name="Text 8"/>
          <p:cNvSpPr/>
          <p:nvPr/>
        </p:nvSpPr>
        <p:spPr>
          <a:xfrm>
            <a:off x="566928" y="2121408"/>
            <a:ext cx="3383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Monolitic (ex: Linux)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502920" y="2468880"/>
            <a:ext cx="3474720" cy="438912"/>
          </a:xfrm>
          <a:prstGeom prst="rect">
            <a:avLst/>
          </a:prstGeom>
          <a:solidFill>
            <a:srgbClr val="0096C7">
              <a:alpha val="80000"/>
            </a:srgbClr>
          </a:solidFill>
          <a:ln/>
        </p:spPr>
      </p:sp>
      <p:sp>
        <p:nvSpPr>
          <p:cNvPr id="12" name="Text 10"/>
          <p:cNvSpPr/>
          <p:nvPr/>
        </p:nvSpPr>
        <p:spPr>
          <a:xfrm>
            <a:off x="502920" y="2468880"/>
            <a:ext cx="34747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Aplicații / Apps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502920" y="2962656"/>
            <a:ext cx="3474720" cy="438912"/>
          </a:xfrm>
          <a:prstGeom prst="rect">
            <a:avLst/>
          </a:prstGeom>
          <a:solidFill>
            <a:srgbClr val="90A8C0">
              <a:alpha val="50000"/>
            </a:srgbClr>
          </a:solidFill>
          <a:ln/>
        </p:spPr>
      </p:sp>
      <p:sp>
        <p:nvSpPr>
          <p:cNvPr id="14" name="Text 12"/>
          <p:cNvSpPr/>
          <p:nvPr/>
        </p:nvSpPr>
        <p:spPr>
          <a:xfrm>
            <a:off x="502920" y="2962656"/>
            <a:ext cx="34747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File system · Net · Drivers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502920" y="3456432"/>
            <a:ext cx="3474720" cy="438912"/>
          </a:xfrm>
          <a:prstGeom prst="rect">
            <a:avLst/>
          </a:prstGeom>
          <a:solidFill>
            <a:srgbClr val="90A8C0">
              <a:alpha val="50000"/>
            </a:srgbClr>
          </a:solidFill>
          <a:ln/>
        </p:spPr>
      </p:sp>
      <p:sp>
        <p:nvSpPr>
          <p:cNvPr id="16" name="Text 14"/>
          <p:cNvSpPr/>
          <p:nvPr/>
        </p:nvSpPr>
        <p:spPr>
          <a:xfrm>
            <a:off x="502920" y="3456432"/>
            <a:ext cx="34747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Memory · Scheduler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502920" y="3950208"/>
            <a:ext cx="3474720" cy="438912"/>
          </a:xfrm>
          <a:prstGeom prst="rect">
            <a:avLst/>
          </a:prstGeom>
          <a:solidFill>
            <a:srgbClr val="90A8C0">
              <a:alpha val="50000"/>
            </a:srgbClr>
          </a:solidFill>
          <a:ln/>
        </p:spPr>
      </p:sp>
      <p:sp>
        <p:nvSpPr>
          <p:cNvPr id="18" name="Text 16"/>
          <p:cNvSpPr/>
          <p:nvPr/>
        </p:nvSpPr>
        <p:spPr>
          <a:xfrm>
            <a:off x="502920" y="3950208"/>
            <a:ext cx="34747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IPC · Core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502920" y="2468880"/>
            <a:ext cx="3474720" cy="54864"/>
          </a:xfrm>
          <a:prstGeom prst="rect">
            <a:avLst/>
          </a:prstGeom>
          <a:solidFill>
            <a:srgbClr val="90A8C0"/>
          </a:solidFill>
          <a:ln/>
        </p:spPr>
      </p:sp>
      <p:sp>
        <p:nvSpPr>
          <p:cNvPr id="20" name="Text 18"/>
          <p:cNvSpPr/>
          <p:nvPr/>
        </p:nvSpPr>
        <p:spPr>
          <a:xfrm>
            <a:off x="502920" y="4462272"/>
            <a:ext cx="3474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↑ Tot în kernel space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4663440" y="2057400"/>
            <a:ext cx="4114800" cy="2743200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4663440" y="2057400"/>
            <a:ext cx="64008" cy="2743200"/>
          </a:xfrm>
          <a:prstGeom prst="rect">
            <a:avLst/>
          </a:prstGeom>
          <a:solidFill>
            <a:srgbClr val="EF476F"/>
          </a:solidFill>
          <a:ln/>
        </p:spPr>
      </p:sp>
      <p:sp>
        <p:nvSpPr>
          <p:cNvPr id="23" name="Text 21"/>
          <p:cNvSpPr/>
          <p:nvPr/>
        </p:nvSpPr>
        <p:spPr>
          <a:xfrm>
            <a:off x="4864608" y="2121408"/>
            <a:ext cx="3749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EF47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Microkernel (ex: Minix, QNX)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4800600" y="2468880"/>
            <a:ext cx="3840480" cy="438912"/>
          </a:xfrm>
          <a:prstGeom prst="rect">
            <a:avLst/>
          </a:prstGeom>
          <a:solidFill>
            <a:srgbClr val="0096C7">
              <a:alpha val="80000"/>
            </a:srgbClr>
          </a:solidFill>
          <a:ln/>
        </p:spPr>
      </p:sp>
      <p:sp>
        <p:nvSpPr>
          <p:cNvPr id="25" name="Text 23"/>
          <p:cNvSpPr/>
          <p:nvPr/>
        </p:nvSpPr>
        <p:spPr>
          <a:xfrm>
            <a:off x="4800600" y="2468880"/>
            <a:ext cx="38404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Aplicații / Apps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4800600" y="2962656"/>
            <a:ext cx="3840480" cy="438912"/>
          </a:xfrm>
          <a:prstGeom prst="rect">
            <a:avLst/>
          </a:prstGeom>
          <a:solidFill>
            <a:srgbClr val="00B4D8">
              <a:alpha val="60000"/>
            </a:srgbClr>
          </a:solidFill>
          <a:ln/>
        </p:spPr>
      </p:sp>
      <p:sp>
        <p:nvSpPr>
          <p:cNvPr id="27" name="Text 25"/>
          <p:cNvSpPr/>
          <p:nvPr/>
        </p:nvSpPr>
        <p:spPr>
          <a:xfrm>
            <a:off x="4800600" y="2962656"/>
            <a:ext cx="38404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👤 File system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4800600" y="3456432"/>
            <a:ext cx="3840480" cy="438912"/>
          </a:xfrm>
          <a:prstGeom prst="rect">
            <a:avLst/>
          </a:prstGeom>
          <a:solidFill>
            <a:srgbClr val="00B4D8">
              <a:alpha val="60000"/>
            </a:srgbClr>
          </a:solidFill>
          <a:ln/>
        </p:spPr>
      </p:sp>
      <p:sp>
        <p:nvSpPr>
          <p:cNvPr id="29" name="Text 27"/>
          <p:cNvSpPr/>
          <p:nvPr/>
        </p:nvSpPr>
        <p:spPr>
          <a:xfrm>
            <a:off x="4800600" y="3456432"/>
            <a:ext cx="38404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👤 Net · Drivers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4800600" y="3950208"/>
            <a:ext cx="3840480" cy="438912"/>
          </a:xfrm>
          <a:prstGeom prst="rect">
            <a:avLst/>
          </a:prstGeom>
          <a:solidFill>
            <a:srgbClr val="EF476F">
              <a:alpha val="80000"/>
            </a:srgbClr>
          </a:solidFill>
          <a:ln/>
        </p:spPr>
      </p:sp>
      <p:sp>
        <p:nvSpPr>
          <p:cNvPr id="31" name="Text 29"/>
          <p:cNvSpPr/>
          <p:nvPr/>
        </p:nvSpPr>
        <p:spPr>
          <a:xfrm>
            <a:off x="4800600" y="3950208"/>
            <a:ext cx="38404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IPC · Memory · Sched</a:t>
            </a:r>
            <a:endParaRPr lang="en-US" sz="1000" dirty="0"/>
          </a:p>
        </p:txBody>
      </p:sp>
      <p:sp>
        <p:nvSpPr>
          <p:cNvPr id="32" name="Shape 30"/>
          <p:cNvSpPr/>
          <p:nvPr/>
        </p:nvSpPr>
        <p:spPr>
          <a:xfrm>
            <a:off x="4800600" y="3456432"/>
            <a:ext cx="3840480" cy="36576"/>
          </a:xfrm>
          <a:prstGeom prst="rect">
            <a:avLst/>
          </a:prstGeom>
          <a:solidFill>
            <a:srgbClr val="FFD166"/>
          </a:solidFill>
          <a:ln/>
        </p:spPr>
      </p:sp>
      <p:sp>
        <p:nvSpPr>
          <p:cNvPr id="33" name="Text 31"/>
          <p:cNvSpPr/>
          <p:nvPr/>
        </p:nvSpPr>
        <p:spPr>
          <a:xfrm>
            <a:off x="4800600" y="3511296"/>
            <a:ext cx="3840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FFD1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limita user/kernel —</a:t>
            </a:r>
            <a:endParaRPr lang="en-US" sz="800" dirty="0"/>
          </a:p>
        </p:txBody>
      </p:sp>
      <p:sp>
        <p:nvSpPr>
          <p:cNvPr id="34" name="Text 32"/>
          <p:cNvSpPr/>
          <p:nvPr/>
        </p:nvSpPr>
        <p:spPr>
          <a:xfrm>
            <a:off x="4864608" y="4462272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👤 User space  |  🔒 Kernel space</a:t>
            </a:r>
            <a:endParaRPr lang="en-US" sz="900" dirty="0"/>
          </a:p>
        </p:txBody>
      </p:sp>
      <p:sp>
        <p:nvSpPr>
          <p:cNvPr id="35" name="Shape 33"/>
          <p:cNvSpPr/>
          <p:nvPr/>
        </p:nvSpPr>
        <p:spPr>
          <a:xfrm>
            <a:off x="0" y="4960620"/>
            <a:ext cx="9144000" cy="182880"/>
          </a:xfrm>
          <a:prstGeom prst="rect">
            <a:avLst/>
          </a:prstGeom>
          <a:solidFill>
            <a:srgbClr val="EF476F"/>
          </a:solidFill>
          <a:ln/>
        </p:spPr>
      </p:sp>
      <p:sp>
        <p:nvSpPr>
          <p:cNvPr id="36" name="Text 34"/>
          <p:cNvSpPr/>
          <p:nvPr/>
        </p:nvSpPr>
        <p:spPr>
          <a:xfrm>
            <a:off x="274320" y="4960620"/>
            <a:ext cx="8595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Avantaj cheie: un driver buggy în user space nu crașează întregul sistem!</a:t>
            </a:r>
            <a:endParaRPr lang="en-US" sz="9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alpha val="69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EF476F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EF47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 — CARACTERISTICI SO MODERN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Arhitectura</a:t>
            </a: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Microkernel vs. </a:t>
            </a:r>
            <a:r>
              <a:rPr lang="en-US" sz="26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Monolitic</a:t>
            </a:r>
            <a:endParaRPr lang="en-US" sz="2600" dirty="0"/>
          </a:p>
        </p:txBody>
      </p:sp>
      <p:sp>
        <p:nvSpPr>
          <p:cNvPr id="35" name="Shape 33"/>
          <p:cNvSpPr/>
          <p:nvPr/>
        </p:nvSpPr>
        <p:spPr>
          <a:xfrm>
            <a:off x="0" y="4960620"/>
            <a:ext cx="9144000" cy="182880"/>
          </a:xfrm>
          <a:prstGeom prst="rect">
            <a:avLst/>
          </a:prstGeom>
          <a:solidFill>
            <a:srgbClr val="EF476F"/>
          </a:solidFill>
          <a:ln/>
        </p:spPr>
      </p:sp>
      <p:sp>
        <p:nvSpPr>
          <p:cNvPr id="36" name="Text 34"/>
          <p:cNvSpPr/>
          <p:nvPr/>
        </p:nvSpPr>
        <p:spPr>
          <a:xfrm>
            <a:off x="274320" y="4960620"/>
            <a:ext cx="8595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900" dirty="0"/>
          </a:p>
        </p:txBody>
      </p:sp>
      <p:pic>
        <p:nvPicPr>
          <p:cNvPr id="39" name="Graphic 38">
            <a:extLst>
              <a:ext uri="{FF2B5EF4-FFF2-40B4-BE49-F238E27FC236}">
                <a16:creationId xmlns:a16="http://schemas.microsoft.com/office/drawing/2014/main" id="{97ABF239-3A2E-4255-B163-08CF958671D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00125" y="1005840"/>
            <a:ext cx="7143750" cy="3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593426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EF476F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EF47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 — CARACTERISTICI SO MODERN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Multithreading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365760" y="1115568"/>
            <a:ext cx="8412480" cy="749808"/>
          </a:xfrm>
          <a:prstGeom prst="rect">
            <a:avLst/>
          </a:prstGeom>
          <a:solidFill>
            <a:srgbClr val="065A82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1115568"/>
            <a:ext cx="64008" cy="749808"/>
          </a:xfrm>
          <a:prstGeom prst="rect">
            <a:avLst/>
          </a:prstGeom>
          <a:solidFill>
            <a:srgbClr val="FFD166"/>
          </a:solidFill>
          <a:ln/>
        </p:spPr>
      </p:sp>
      <p:sp>
        <p:nvSpPr>
          <p:cNvPr id="7" name="Text 5"/>
          <p:cNvSpPr/>
          <p:nvPr/>
        </p:nvSpPr>
        <p:spPr>
          <a:xfrm>
            <a:off x="566928" y="1161288"/>
            <a:ext cx="80924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Multithreading permite mai multor fire de execuție (threads) să ruleze concurent în cadrul unui singur proces, partajând aceleași resurse (memorie, fișiere deschise), dar cu stivă și registre proprii.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365760" y="1993392"/>
            <a:ext cx="5029200" cy="2788920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993392"/>
            <a:ext cx="5029200" cy="54864"/>
          </a:xfrm>
          <a:prstGeom prst="rect">
            <a:avLst/>
          </a:prstGeom>
          <a:solidFill>
            <a:srgbClr val="FFD166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2075688"/>
            <a:ext cx="4663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D1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🔲 Proces (ex: Chrome)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548640" y="2423160"/>
            <a:ext cx="4663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Memorie partajată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502920" y="2679192"/>
            <a:ext cx="4754880" cy="347472"/>
          </a:xfrm>
          <a:prstGeom prst="rect">
            <a:avLst/>
          </a:prstGeom>
          <a:solidFill>
            <a:srgbClr val="065A82"/>
          </a:solidFill>
          <a:ln/>
        </p:spPr>
      </p:sp>
      <p:sp>
        <p:nvSpPr>
          <p:cNvPr id="13" name="Text 11"/>
          <p:cNvSpPr/>
          <p:nvPr/>
        </p:nvSpPr>
        <p:spPr>
          <a:xfrm>
            <a:off x="502920" y="2679192"/>
            <a:ext cx="47548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Heap / Globals / File descriptors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530352" y="3108960"/>
            <a:ext cx="1508760" cy="1536192"/>
          </a:xfrm>
          <a:prstGeom prst="rect">
            <a:avLst/>
          </a:prstGeom>
          <a:solidFill>
            <a:srgbClr val="00B4D8">
              <a:alpha val="60000"/>
            </a:srgbClr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530352" y="3182112"/>
            <a:ext cx="1508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Thread 1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UI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530352" y="3703320"/>
            <a:ext cx="15087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Stack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Registers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PC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2176272" y="3108960"/>
            <a:ext cx="1508760" cy="1536192"/>
          </a:xfrm>
          <a:prstGeom prst="rect">
            <a:avLst/>
          </a:prstGeom>
          <a:solidFill>
            <a:srgbClr val="06D6A0">
              <a:alpha val="60000"/>
            </a:srgbClr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2176272" y="3182112"/>
            <a:ext cx="1508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Thread 2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Network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2176272" y="3703320"/>
            <a:ext cx="15087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Stack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Registers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PC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3822192" y="3108960"/>
            <a:ext cx="1508760" cy="1536192"/>
          </a:xfrm>
          <a:prstGeom prst="rect">
            <a:avLst/>
          </a:prstGeom>
          <a:solidFill>
            <a:srgbClr val="EF476F">
              <a:alpha val="60000"/>
            </a:srgbClr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3822192" y="3182112"/>
            <a:ext cx="1508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Thread 3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Renderer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3822192" y="3703320"/>
            <a:ext cx="15087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Stack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Registers</a:t>
            </a:r>
            <a:endParaRPr lang="en-US" sz="900" dirty="0"/>
          </a:p>
          <a:p>
            <a:pPr marL="0" indent="0" algn="ctr">
              <a:buNone/>
            </a:pPr>
            <a:r>
              <a:rPr lang="en-US" sz="9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PC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5669280" y="1993392"/>
            <a:ext cx="3108960" cy="1325880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5669280" y="1993392"/>
            <a:ext cx="64008" cy="1325880"/>
          </a:xfrm>
          <a:prstGeom prst="rect">
            <a:avLst/>
          </a:prstGeom>
          <a:solidFill>
            <a:srgbClr val="06D6A0"/>
          </a:solidFill>
          <a:ln/>
        </p:spPr>
      </p:sp>
      <p:sp>
        <p:nvSpPr>
          <p:cNvPr id="25" name="Text 23"/>
          <p:cNvSpPr/>
          <p:nvPr/>
        </p:nvSpPr>
        <p:spPr>
          <a:xfrm>
            <a:off x="5870448" y="2057400"/>
            <a:ext cx="2743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6D6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Beneficii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5870448" y="2395728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Paralelism real pe multi-core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5870448" y="2688336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Reactivitate mai bună (UI + rețea simultan)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5870448" y="2980944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Partajare eficientă a memoriei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5870448" y="3273552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Creare mai rapidă decât un nou proces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5669280" y="3429000"/>
            <a:ext cx="3108960" cy="1353312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31" name="Shape 29"/>
          <p:cNvSpPr/>
          <p:nvPr/>
        </p:nvSpPr>
        <p:spPr>
          <a:xfrm>
            <a:off x="5669280" y="3429000"/>
            <a:ext cx="64008" cy="1353312"/>
          </a:xfrm>
          <a:prstGeom prst="rect">
            <a:avLst/>
          </a:prstGeom>
          <a:solidFill>
            <a:srgbClr val="EF476F"/>
          </a:solidFill>
          <a:ln/>
        </p:spPr>
      </p:sp>
      <p:sp>
        <p:nvSpPr>
          <p:cNvPr id="32" name="Text 30"/>
          <p:cNvSpPr/>
          <p:nvPr/>
        </p:nvSpPr>
        <p:spPr>
          <a:xfrm>
            <a:off x="5870448" y="3493008"/>
            <a:ext cx="2743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EF47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 Provocări</a:t>
            </a:r>
            <a:endParaRPr lang="en-US" sz="1200" dirty="0"/>
          </a:p>
        </p:txBody>
      </p:sp>
      <p:sp>
        <p:nvSpPr>
          <p:cNvPr id="33" name="Text 31"/>
          <p:cNvSpPr/>
          <p:nvPr/>
        </p:nvSpPr>
        <p:spPr>
          <a:xfrm>
            <a:off x="5870448" y="3840480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Race conditions pe date partajate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5870448" y="4133088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Deadlock (blocaj circular)</a:t>
            </a:r>
            <a:endParaRPr lang="en-US" sz="1000" dirty="0"/>
          </a:p>
        </p:txBody>
      </p:sp>
      <p:sp>
        <p:nvSpPr>
          <p:cNvPr id="35" name="Text 33"/>
          <p:cNvSpPr/>
          <p:nvPr/>
        </p:nvSpPr>
        <p:spPr>
          <a:xfrm>
            <a:off x="5870448" y="4425696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Debugging mai complex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5870448" y="4718304"/>
            <a:ext cx="2743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Sincronizare atentă (mutex, semafor)</a:t>
            </a:r>
            <a:endParaRPr lang="en-US" sz="1000" dirty="0"/>
          </a:p>
        </p:txBody>
      </p:sp>
      <p:sp>
        <p:nvSpPr>
          <p:cNvPr id="37" name="Shape 35"/>
          <p:cNvSpPr/>
          <p:nvPr/>
        </p:nvSpPr>
        <p:spPr>
          <a:xfrm>
            <a:off x="0" y="4960620"/>
            <a:ext cx="9144000" cy="182880"/>
          </a:xfrm>
          <a:prstGeom prst="rect">
            <a:avLst/>
          </a:prstGeom>
          <a:solidFill>
            <a:srgbClr val="EF476F"/>
          </a:solidFill>
          <a:ln/>
        </p:spPr>
      </p:sp>
      <p:sp>
        <p:nvSpPr>
          <p:cNvPr id="38" name="Text 36"/>
          <p:cNvSpPr/>
          <p:nvPr/>
        </p:nvSpPr>
        <p:spPr>
          <a:xfrm>
            <a:off x="274320" y="4960620"/>
            <a:ext cx="8595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 tab Chrome = un proces. Fiecare tab are thread-uri separate pentru UI, network, JavaScript.</a:t>
            </a:r>
            <a:endParaRPr lang="en-US" sz="9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EF476F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EF47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 — CARACTERISTICI SO MODERN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Multiprocesare Simetrică (SMP)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365760" y="1115568"/>
            <a:ext cx="8412480" cy="804672"/>
          </a:xfrm>
          <a:prstGeom prst="rect">
            <a:avLst/>
          </a:prstGeom>
          <a:solidFill>
            <a:srgbClr val="065A82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1115568"/>
            <a:ext cx="64008" cy="804672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7" name="Text 5"/>
          <p:cNvSpPr/>
          <p:nvPr/>
        </p:nvSpPr>
        <p:spPr>
          <a:xfrm>
            <a:off x="566928" y="1161288"/>
            <a:ext cx="809244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SMP = doi sau mai mulți procesori identici conectați la aceeași memorie principală partajată, controlați de o singură instanță a SO. Fiecare procesor are acces egal la toate resursele sistemului.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502920" y="2057400"/>
            <a:ext cx="1920240" cy="804672"/>
          </a:xfrm>
          <a:prstGeom prst="rect">
            <a:avLst/>
          </a:prstGeom>
          <a:solidFill>
            <a:srgbClr val="00B4D8">
              <a:alpha val="70000"/>
            </a:srgbClr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502920" y="2084832"/>
            <a:ext cx="19202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CPU 0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502920" y="2423160"/>
            <a:ext cx="19202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Cache L1/L2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2606040" y="2057400"/>
            <a:ext cx="1920240" cy="804672"/>
          </a:xfrm>
          <a:prstGeom prst="rect">
            <a:avLst/>
          </a:prstGeom>
          <a:solidFill>
            <a:srgbClr val="06D6A0">
              <a:alpha val="70000"/>
            </a:srgbClr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2606040" y="2084832"/>
            <a:ext cx="19202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CPU 1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2606040" y="2423160"/>
            <a:ext cx="19202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Cache L1/L2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4709160" y="2057400"/>
            <a:ext cx="1920240" cy="804672"/>
          </a:xfrm>
          <a:prstGeom prst="rect">
            <a:avLst/>
          </a:prstGeom>
          <a:solidFill>
            <a:srgbClr val="FFD166">
              <a:alpha val="70000"/>
            </a:srgbClr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4709160" y="2084832"/>
            <a:ext cx="19202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CPU 2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4709160" y="2423160"/>
            <a:ext cx="19202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Cache L1/L2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6812280" y="2057400"/>
            <a:ext cx="1920240" cy="804672"/>
          </a:xfrm>
          <a:prstGeom prst="rect">
            <a:avLst/>
          </a:prstGeom>
          <a:solidFill>
            <a:srgbClr val="EF476F">
              <a:alpha val="70000"/>
            </a:srgbClr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6812280" y="2084832"/>
            <a:ext cx="19202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CPU 3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6812280" y="2423160"/>
            <a:ext cx="19202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Cache L1/L2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502920" y="2926080"/>
            <a:ext cx="8229600" cy="256032"/>
          </a:xfrm>
          <a:prstGeom prst="rect">
            <a:avLst/>
          </a:prstGeom>
          <a:solidFill>
            <a:srgbClr val="065A82"/>
          </a:solidFill>
          <a:ln/>
        </p:spPr>
      </p:sp>
      <p:sp>
        <p:nvSpPr>
          <p:cNvPr id="21" name="Text 19"/>
          <p:cNvSpPr/>
          <p:nvPr/>
        </p:nvSpPr>
        <p:spPr>
          <a:xfrm>
            <a:off x="502920" y="2926080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Magistrală de sistem (System Bus)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1371600" y="2862072"/>
            <a:ext cx="109728" cy="457200"/>
          </a:xfrm>
          <a:prstGeom prst="rect">
            <a:avLst/>
          </a:prstGeom>
          <a:solidFill>
            <a:srgbClr val="90A8C0"/>
          </a:solidFill>
          <a:ln/>
        </p:spPr>
      </p:sp>
      <p:sp>
        <p:nvSpPr>
          <p:cNvPr id="23" name="Shape 21"/>
          <p:cNvSpPr/>
          <p:nvPr/>
        </p:nvSpPr>
        <p:spPr>
          <a:xfrm>
            <a:off x="1371600" y="3182112"/>
            <a:ext cx="109728" cy="365760"/>
          </a:xfrm>
          <a:prstGeom prst="rect">
            <a:avLst/>
          </a:prstGeom>
          <a:solidFill>
            <a:srgbClr val="90A8C0"/>
          </a:solidFill>
          <a:ln/>
        </p:spPr>
      </p:sp>
      <p:sp>
        <p:nvSpPr>
          <p:cNvPr id="24" name="Shape 22"/>
          <p:cNvSpPr/>
          <p:nvPr/>
        </p:nvSpPr>
        <p:spPr>
          <a:xfrm>
            <a:off x="3474720" y="2862072"/>
            <a:ext cx="109728" cy="457200"/>
          </a:xfrm>
          <a:prstGeom prst="rect">
            <a:avLst/>
          </a:prstGeom>
          <a:solidFill>
            <a:srgbClr val="90A8C0"/>
          </a:solidFill>
          <a:ln/>
        </p:spPr>
      </p:sp>
      <p:sp>
        <p:nvSpPr>
          <p:cNvPr id="25" name="Shape 23"/>
          <p:cNvSpPr/>
          <p:nvPr/>
        </p:nvSpPr>
        <p:spPr>
          <a:xfrm>
            <a:off x="3474720" y="3182112"/>
            <a:ext cx="109728" cy="365760"/>
          </a:xfrm>
          <a:prstGeom prst="rect">
            <a:avLst/>
          </a:prstGeom>
          <a:solidFill>
            <a:srgbClr val="90A8C0"/>
          </a:solidFill>
          <a:ln/>
        </p:spPr>
      </p:sp>
      <p:sp>
        <p:nvSpPr>
          <p:cNvPr id="26" name="Shape 24"/>
          <p:cNvSpPr/>
          <p:nvPr/>
        </p:nvSpPr>
        <p:spPr>
          <a:xfrm>
            <a:off x="5577840" y="2862072"/>
            <a:ext cx="109728" cy="457200"/>
          </a:xfrm>
          <a:prstGeom prst="rect">
            <a:avLst/>
          </a:prstGeom>
          <a:solidFill>
            <a:srgbClr val="90A8C0"/>
          </a:solidFill>
          <a:ln/>
        </p:spPr>
      </p:sp>
      <p:sp>
        <p:nvSpPr>
          <p:cNvPr id="27" name="Shape 25"/>
          <p:cNvSpPr/>
          <p:nvPr/>
        </p:nvSpPr>
        <p:spPr>
          <a:xfrm>
            <a:off x="5577840" y="3182112"/>
            <a:ext cx="109728" cy="365760"/>
          </a:xfrm>
          <a:prstGeom prst="rect">
            <a:avLst/>
          </a:prstGeom>
          <a:solidFill>
            <a:srgbClr val="90A8C0"/>
          </a:solidFill>
          <a:ln/>
        </p:spPr>
      </p:sp>
      <p:sp>
        <p:nvSpPr>
          <p:cNvPr id="28" name="Shape 26"/>
          <p:cNvSpPr/>
          <p:nvPr/>
        </p:nvSpPr>
        <p:spPr>
          <a:xfrm>
            <a:off x="7680960" y="2862072"/>
            <a:ext cx="109728" cy="457200"/>
          </a:xfrm>
          <a:prstGeom prst="rect">
            <a:avLst/>
          </a:prstGeom>
          <a:solidFill>
            <a:srgbClr val="90A8C0"/>
          </a:solidFill>
          <a:ln/>
        </p:spPr>
      </p:sp>
      <p:sp>
        <p:nvSpPr>
          <p:cNvPr id="29" name="Shape 27"/>
          <p:cNvSpPr/>
          <p:nvPr/>
        </p:nvSpPr>
        <p:spPr>
          <a:xfrm>
            <a:off x="7680960" y="3182112"/>
            <a:ext cx="109728" cy="365760"/>
          </a:xfrm>
          <a:prstGeom prst="rect">
            <a:avLst/>
          </a:prstGeom>
          <a:solidFill>
            <a:srgbClr val="90A8C0"/>
          </a:solidFill>
          <a:ln/>
        </p:spPr>
      </p:sp>
      <p:sp>
        <p:nvSpPr>
          <p:cNvPr id="30" name="Shape 28"/>
          <p:cNvSpPr/>
          <p:nvPr/>
        </p:nvSpPr>
        <p:spPr>
          <a:xfrm>
            <a:off x="502920" y="3291840"/>
            <a:ext cx="3977640" cy="594360"/>
          </a:xfrm>
          <a:prstGeom prst="rect">
            <a:avLst/>
          </a:prstGeom>
          <a:solidFill>
            <a:srgbClr val="9B5DE5">
              <a:alpha val="70000"/>
            </a:srgbClr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31" name="Text 29"/>
          <p:cNvSpPr/>
          <p:nvPr/>
        </p:nvSpPr>
        <p:spPr>
          <a:xfrm>
            <a:off x="502920" y="3291840"/>
            <a:ext cx="39776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RAM Partajat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(Shared Memory)</a:t>
            </a:r>
            <a:endParaRPr lang="en-US" sz="1200" dirty="0"/>
          </a:p>
        </p:txBody>
      </p:sp>
      <p:sp>
        <p:nvSpPr>
          <p:cNvPr id="32" name="Shape 30"/>
          <p:cNvSpPr/>
          <p:nvPr/>
        </p:nvSpPr>
        <p:spPr>
          <a:xfrm>
            <a:off x="4754880" y="3291840"/>
            <a:ext cx="3977640" cy="594360"/>
          </a:xfrm>
          <a:prstGeom prst="rect">
            <a:avLst/>
          </a:prstGeom>
          <a:solidFill>
            <a:srgbClr val="00C9A7">
              <a:alpha val="70000"/>
            </a:srgbClr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33" name="Text 31"/>
          <p:cNvSpPr/>
          <p:nvPr/>
        </p:nvSpPr>
        <p:spPr>
          <a:xfrm>
            <a:off x="4754880" y="3291840"/>
            <a:ext cx="39776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singură instanță OS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(Single OS Instance)</a:t>
            </a:r>
            <a:endParaRPr lang="en-US" sz="1200" dirty="0"/>
          </a:p>
        </p:txBody>
      </p:sp>
      <p:sp>
        <p:nvSpPr>
          <p:cNvPr id="34" name="Text 32"/>
          <p:cNvSpPr/>
          <p:nvPr/>
        </p:nvSpPr>
        <p:spPr>
          <a:xfrm>
            <a:off x="502920" y="4005072"/>
            <a:ext cx="8229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Scalabilitate: adăugați mai mulți procesori pentru mai multă putere</a:t>
            </a:r>
            <a:endParaRPr lang="en-US" sz="1000" dirty="0"/>
          </a:p>
        </p:txBody>
      </p:sp>
      <p:sp>
        <p:nvSpPr>
          <p:cNvPr id="35" name="Text 33"/>
          <p:cNvSpPr/>
          <p:nvPr/>
        </p:nvSpPr>
        <p:spPr>
          <a:xfrm>
            <a:off x="502920" y="4224528"/>
            <a:ext cx="8229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Load balancing automat între procesoare realizat de OS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502920" y="4443984"/>
            <a:ext cx="8229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Toate CPU-urile rulează același SO — fără coordonare manuală</a:t>
            </a:r>
            <a:endParaRPr lang="en-US" sz="1000" dirty="0"/>
          </a:p>
        </p:txBody>
      </p:sp>
      <p:sp>
        <p:nvSpPr>
          <p:cNvPr id="37" name="Text 35"/>
          <p:cNvSpPr/>
          <p:nvPr/>
        </p:nvSpPr>
        <p:spPr>
          <a:xfrm>
            <a:off x="502920" y="4663440"/>
            <a:ext cx="8229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Folosit în servere moderne, stații de lucru, laptop-uri multi-core</a:t>
            </a:r>
            <a:endParaRPr lang="en-US" sz="1000" dirty="0"/>
          </a:p>
        </p:txBody>
      </p:sp>
      <p:sp>
        <p:nvSpPr>
          <p:cNvPr id="38" name="Shape 36"/>
          <p:cNvSpPr/>
          <p:nvPr/>
        </p:nvSpPr>
        <p:spPr>
          <a:xfrm>
            <a:off x="0" y="4960620"/>
            <a:ext cx="9144000" cy="182880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39" name="Text 37"/>
          <p:cNvSpPr/>
          <p:nvPr/>
        </p:nvSpPr>
        <p:spPr>
          <a:xfrm>
            <a:off x="274320" y="4960620"/>
            <a:ext cx="8595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Procesorul tău are probabil 4-16 nuclee SMP. Task Manager → Performance → CPU arată toate nucleele.</a:t>
            </a:r>
            <a:endParaRPr lang="en-US" sz="9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Picture 39">
            <a:extLst>
              <a:ext uri="{FF2B5EF4-FFF2-40B4-BE49-F238E27FC236}">
                <a16:creationId xmlns:a16="http://schemas.microsoft.com/office/drawing/2014/main" id="{D3561754-CFC8-4235-A0EE-CB21EE59B2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982566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041FBBB-73C7-48B6-9090-4DC5988F78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799575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EF476F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EF47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 — CARACTERISTICI SO MODERN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 Distribuite &amp; Proiectare OO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365760" y="1115568"/>
            <a:ext cx="5029200" cy="3767328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1115568"/>
            <a:ext cx="64008" cy="3767328"/>
          </a:xfrm>
          <a:prstGeom prst="rect">
            <a:avLst/>
          </a:prstGeom>
          <a:solidFill>
            <a:srgbClr val="00C9A7"/>
          </a:solidFill>
          <a:ln/>
        </p:spPr>
      </p:sp>
      <p:sp>
        <p:nvSpPr>
          <p:cNvPr id="7" name="Text 5"/>
          <p:cNvSpPr/>
          <p:nvPr/>
        </p:nvSpPr>
        <p:spPr>
          <a:xfrm>
            <a:off x="566928" y="1179576"/>
            <a:ext cx="46634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0C9A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🌐  SO Distribuite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566928" y="1572768"/>
            <a:ext cx="4663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Rulează pe mai multe calculatoare conectate în rețea, oferind utilizatorilor o vedere unitară și transparentă — ca și cum ar folosi un singur calculator.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48640" y="2286000"/>
            <a:ext cx="1261872" cy="594360"/>
          </a:xfrm>
          <a:prstGeom prst="roundRect">
            <a:avLst>
              <a:gd name="adj" fmla="val 12308"/>
            </a:avLst>
          </a:prstGeom>
          <a:solidFill>
            <a:srgbClr val="00C9A7">
              <a:alpha val="65000"/>
            </a:srgbClr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2286000"/>
            <a:ext cx="1261872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Nod 1</a:t>
            </a:r>
            <a:endParaRPr lang="en-US" sz="900" dirty="0"/>
          </a:p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Storare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1920240" y="2286000"/>
            <a:ext cx="1261872" cy="594360"/>
          </a:xfrm>
          <a:prstGeom prst="roundRect">
            <a:avLst>
              <a:gd name="adj" fmla="val 12308"/>
            </a:avLst>
          </a:prstGeom>
          <a:solidFill>
            <a:srgbClr val="00B4D8">
              <a:alpha val="65000"/>
            </a:srgbClr>
          </a:solidFill>
          <a:ln/>
        </p:spPr>
      </p:sp>
      <p:sp>
        <p:nvSpPr>
          <p:cNvPr id="12" name="Text 10"/>
          <p:cNvSpPr/>
          <p:nvPr/>
        </p:nvSpPr>
        <p:spPr>
          <a:xfrm>
            <a:off x="1920240" y="2286000"/>
            <a:ext cx="1261872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Nod 2</a:t>
            </a:r>
            <a:endParaRPr lang="en-US" sz="900" dirty="0"/>
          </a:p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Processing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3291840" y="2286000"/>
            <a:ext cx="1261872" cy="594360"/>
          </a:xfrm>
          <a:prstGeom prst="roundRect">
            <a:avLst>
              <a:gd name="adj" fmla="val 12308"/>
            </a:avLst>
          </a:prstGeom>
          <a:solidFill>
            <a:srgbClr val="06D6A0">
              <a:alpha val="65000"/>
            </a:srgbClr>
          </a:solidFill>
          <a:ln/>
        </p:spPr>
      </p:sp>
      <p:sp>
        <p:nvSpPr>
          <p:cNvPr id="14" name="Text 12"/>
          <p:cNvSpPr/>
          <p:nvPr/>
        </p:nvSpPr>
        <p:spPr>
          <a:xfrm>
            <a:off x="3291840" y="2286000"/>
            <a:ext cx="1261872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Nod 3</a:t>
            </a:r>
            <a:endParaRPr lang="en-US" sz="900" dirty="0"/>
          </a:p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Backup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1810512" y="2560320"/>
            <a:ext cx="109728" cy="45720"/>
          </a:xfrm>
          <a:prstGeom prst="rect">
            <a:avLst/>
          </a:prstGeom>
          <a:solidFill>
            <a:srgbClr val="90A8C0"/>
          </a:solidFill>
          <a:ln/>
        </p:spPr>
      </p:sp>
      <p:sp>
        <p:nvSpPr>
          <p:cNvPr id="16" name="Shape 14"/>
          <p:cNvSpPr/>
          <p:nvPr/>
        </p:nvSpPr>
        <p:spPr>
          <a:xfrm>
            <a:off x="3182112" y="2560320"/>
            <a:ext cx="109728" cy="45720"/>
          </a:xfrm>
          <a:prstGeom prst="rect">
            <a:avLst/>
          </a:prstGeom>
          <a:solidFill>
            <a:srgbClr val="90A8C0"/>
          </a:solidFill>
          <a:ln/>
        </p:spPr>
      </p:sp>
      <p:sp>
        <p:nvSpPr>
          <p:cNvPr id="17" name="Text 15"/>
          <p:cNvSpPr/>
          <p:nvPr/>
        </p:nvSpPr>
        <p:spPr>
          <a:xfrm>
            <a:off x="1810512" y="2926080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↔ Rețea</a:t>
            </a:r>
            <a:endParaRPr lang="en-US" sz="800" dirty="0"/>
          </a:p>
        </p:txBody>
      </p:sp>
      <p:sp>
        <p:nvSpPr>
          <p:cNvPr id="18" name="Text 16"/>
          <p:cNvSpPr/>
          <p:nvPr/>
        </p:nvSpPr>
        <p:spPr>
          <a:xfrm>
            <a:off x="566928" y="3246120"/>
            <a:ext cx="46634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D1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Exemple: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566928" y="3547872"/>
            <a:ext cx="4663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Chrome OS — servicii cloud distribuite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66928" y="3867912"/>
            <a:ext cx="4663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Kubernetes — orchestrare containere pe zeci de noduri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566928" y="4187952"/>
            <a:ext cx="4663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Google Spanner — bază de date global distribuită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566928" y="4507992"/>
            <a:ext cx="4663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Hadoop HDFS — stocare distribuită pentru Big Data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5669280" y="1115568"/>
            <a:ext cx="3108960" cy="3767328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5669280" y="1115568"/>
            <a:ext cx="64008" cy="3767328"/>
          </a:xfrm>
          <a:prstGeom prst="rect">
            <a:avLst/>
          </a:prstGeom>
          <a:solidFill>
            <a:srgbClr val="9B5DE5"/>
          </a:solidFill>
          <a:ln/>
        </p:spPr>
      </p:sp>
      <p:sp>
        <p:nvSpPr>
          <p:cNvPr id="25" name="Text 23"/>
          <p:cNvSpPr/>
          <p:nvPr/>
        </p:nvSpPr>
        <p:spPr>
          <a:xfrm>
            <a:off x="5870448" y="1179576"/>
            <a:ext cx="2743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9B5D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🧱  Proiectare OO</a:t>
            </a:r>
            <a:endParaRPr lang="en-US" sz="1400" dirty="0"/>
          </a:p>
        </p:txBody>
      </p:sp>
      <p:sp>
        <p:nvSpPr>
          <p:cNvPr id="26" name="Text 24"/>
          <p:cNvSpPr/>
          <p:nvPr/>
        </p:nvSpPr>
        <p:spPr>
          <a:xfrm>
            <a:off x="5870448" y="1572768"/>
            <a:ext cx="2743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SO-urile moderne sunt proiectate orientat obiect — componentele sunt encapsulate, modulare și reutilizabile.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5833872" y="2240280"/>
            <a:ext cx="2880360" cy="585216"/>
          </a:xfrm>
          <a:prstGeom prst="rect">
            <a:avLst/>
          </a:prstGeom>
          <a:solidFill>
            <a:srgbClr val="112233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28" name="Shape 26"/>
          <p:cNvSpPr/>
          <p:nvPr/>
        </p:nvSpPr>
        <p:spPr>
          <a:xfrm>
            <a:off x="5833872" y="2240280"/>
            <a:ext cx="54864" cy="585216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29" name="Text 27"/>
          <p:cNvSpPr/>
          <p:nvPr/>
        </p:nvSpPr>
        <p:spPr>
          <a:xfrm>
            <a:off x="5961888" y="2286000"/>
            <a:ext cx="2651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Abstractizare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5961888" y="2514600"/>
            <a:ext cx="2651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Interfețe clare între componente</a:t>
            </a:r>
            <a:endParaRPr lang="en-US" sz="900" dirty="0"/>
          </a:p>
        </p:txBody>
      </p:sp>
      <p:sp>
        <p:nvSpPr>
          <p:cNvPr id="31" name="Shape 29"/>
          <p:cNvSpPr/>
          <p:nvPr/>
        </p:nvSpPr>
        <p:spPr>
          <a:xfrm>
            <a:off x="5833872" y="2916936"/>
            <a:ext cx="2880360" cy="585216"/>
          </a:xfrm>
          <a:prstGeom prst="rect">
            <a:avLst/>
          </a:prstGeom>
          <a:solidFill>
            <a:srgbClr val="112233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5833872" y="2916936"/>
            <a:ext cx="54864" cy="585216"/>
          </a:xfrm>
          <a:prstGeom prst="rect">
            <a:avLst/>
          </a:prstGeom>
          <a:solidFill>
            <a:srgbClr val="06D6A0"/>
          </a:solidFill>
          <a:ln/>
        </p:spPr>
      </p:sp>
      <p:sp>
        <p:nvSpPr>
          <p:cNvPr id="33" name="Text 31"/>
          <p:cNvSpPr/>
          <p:nvPr/>
        </p:nvSpPr>
        <p:spPr>
          <a:xfrm>
            <a:off x="5961888" y="2962656"/>
            <a:ext cx="2651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6D6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Încapsulare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5961888" y="3191256"/>
            <a:ext cx="2651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Detaliile interne sunt ascunse</a:t>
            </a:r>
            <a:endParaRPr lang="en-US" sz="900" dirty="0"/>
          </a:p>
        </p:txBody>
      </p:sp>
      <p:sp>
        <p:nvSpPr>
          <p:cNvPr id="35" name="Shape 33"/>
          <p:cNvSpPr/>
          <p:nvPr/>
        </p:nvSpPr>
        <p:spPr>
          <a:xfrm>
            <a:off x="5833872" y="3593592"/>
            <a:ext cx="2880360" cy="585216"/>
          </a:xfrm>
          <a:prstGeom prst="rect">
            <a:avLst/>
          </a:prstGeom>
          <a:solidFill>
            <a:srgbClr val="112233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36" name="Shape 34"/>
          <p:cNvSpPr/>
          <p:nvPr/>
        </p:nvSpPr>
        <p:spPr>
          <a:xfrm>
            <a:off x="5833872" y="3593592"/>
            <a:ext cx="54864" cy="585216"/>
          </a:xfrm>
          <a:prstGeom prst="rect">
            <a:avLst/>
          </a:prstGeom>
          <a:solidFill>
            <a:srgbClr val="FFD166"/>
          </a:solidFill>
          <a:ln/>
        </p:spPr>
      </p:sp>
      <p:sp>
        <p:nvSpPr>
          <p:cNvPr id="37" name="Text 35"/>
          <p:cNvSpPr/>
          <p:nvPr/>
        </p:nvSpPr>
        <p:spPr>
          <a:xfrm>
            <a:off x="5961888" y="3639312"/>
            <a:ext cx="2651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D1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Moștenire</a:t>
            </a:r>
            <a:endParaRPr lang="en-US" sz="1100" dirty="0"/>
          </a:p>
        </p:txBody>
      </p:sp>
      <p:sp>
        <p:nvSpPr>
          <p:cNvPr id="38" name="Text 36"/>
          <p:cNvSpPr/>
          <p:nvPr/>
        </p:nvSpPr>
        <p:spPr>
          <a:xfrm>
            <a:off x="5961888" y="3867912"/>
            <a:ext cx="2651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Componente derivate din baze comune</a:t>
            </a:r>
            <a:endParaRPr lang="en-US" sz="900" dirty="0"/>
          </a:p>
        </p:txBody>
      </p:sp>
      <p:sp>
        <p:nvSpPr>
          <p:cNvPr id="39" name="Shape 37"/>
          <p:cNvSpPr/>
          <p:nvPr/>
        </p:nvSpPr>
        <p:spPr>
          <a:xfrm>
            <a:off x="5833872" y="4270248"/>
            <a:ext cx="2880360" cy="585216"/>
          </a:xfrm>
          <a:prstGeom prst="rect">
            <a:avLst/>
          </a:prstGeom>
          <a:solidFill>
            <a:srgbClr val="112233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40" name="Shape 38"/>
          <p:cNvSpPr/>
          <p:nvPr/>
        </p:nvSpPr>
        <p:spPr>
          <a:xfrm>
            <a:off x="5833872" y="4270248"/>
            <a:ext cx="54864" cy="585216"/>
          </a:xfrm>
          <a:prstGeom prst="rect">
            <a:avLst/>
          </a:prstGeom>
          <a:solidFill>
            <a:srgbClr val="EF476F"/>
          </a:solidFill>
          <a:ln/>
        </p:spPr>
      </p:sp>
      <p:sp>
        <p:nvSpPr>
          <p:cNvPr id="41" name="Text 39"/>
          <p:cNvSpPr/>
          <p:nvPr/>
        </p:nvSpPr>
        <p:spPr>
          <a:xfrm>
            <a:off x="5961888" y="4315968"/>
            <a:ext cx="2651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EF47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Polimorfism</a:t>
            </a:r>
            <a:endParaRPr lang="en-US" sz="1100" dirty="0"/>
          </a:p>
        </p:txBody>
      </p:sp>
      <p:sp>
        <p:nvSpPr>
          <p:cNvPr id="42" name="Text 40"/>
          <p:cNvSpPr/>
          <p:nvPr/>
        </p:nvSpPr>
        <p:spPr>
          <a:xfrm>
            <a:off x="5961888" y="4544568"/>
            <a:ext cx="2651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Drivere cu interfață unică pentru hw diferit</a:t>
            </a:r>
            <a:endParaRPr lang="en-US" sz="900" dirty="0"/>
          </a:p>
        </p:txBody>
      </p:sp>
      <p:sp>
        <p:nvSpPr>
          <p:cNvPr id="43" name="Shape 41"/>
          <p:cNvSpPr/>
          <p:nvPr/>
        </p:nvSpPr>
        <p:spPr>
          <a:xfrm>
            <a:off x="0" y="4960620"/>
            <a:ext cx="9144000" cy="182880"/>
          </a:xfrm>
          <a:prstGeom prst="rect">
            <a:avLst/>
          </a:prstGeom>
          <a:solidFill>
            <a:srgbClr val="EF476F"/>
          </a:solidFill>
          <a:ln/>
        </p:spPr>
      </p:sp>
      <p:sp>
        <p:nvSpPr>
          <p:cNvPr id="44" name="Text 42"/>
          <p:cNvSpPr/>
          <p:nvPr/>
        </p:nvSpPr>
        <p:spPr>
          <a:xfrm>
            <a:off x="274320" y="4960620"/>
            <a:ext cx="8595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Chrome OS, Android, iOS — toate sunt exemple de SO cu arhitecturi distribuite și proiectare OO.</a:t>
            </a:r>
            <a:endParaRPr lang="en-US" sz="9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9B5DE5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9B5DE5"/>
          </a:solidFill>
          <a:ln/>
        </p:spPr>
      </p:sp>
      <p:sp>
        <p:nvSpPr>
          <p:cNvPr id="4" name="Shape 2"/>
          <p:cNvSpPr/>
          <p:nvPr/>
        </p:nvSpPr>
        <p:spPr>
          <a:xfrm>
            <a:off x="0" y="73152"/>
            <a:ext cx="274320" cy="4997196"/>
          </a:xfrm>
          <a:prstGeom prst="rect">
            <a:avLst/>
          </a:prstGeom>
          <a:solidFill>
            <a:srgbClr val="9B5DE5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365760"/>
            <a:ext cx="365760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0" b="1" dirty="0">
                <a:solidFill>
                  <a:srgbClr val="9B5DE5">
                    <a:alpha val="40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12000" dirty="0"/>
          </a:p>
        </p:txBody>
      </p:sp>
      <p:sp>
        <p:nvSpPr>
          <p:cNvPr id="6" name="Text 4"/>
          <p:cNvSpPr/>
          <p:nvPr/>
        </p:nvSpPr>
        <p:spPr>
          <a:xfrm>
            <a:off x="548640" y="1005840"/>
            <a:ext cx="804672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Multitasking</a:t>
            </a:r>
            <a:endParaRPr lang="en-US" sz="4000" dirty="0"/>
          </a:p>
          <a:p>
            <a:pPr marL="0" indent="0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Cooperativ vs.</a:t>
            </a:r>
            <a:endParaRPr lang="en-US" sz="4000" dirty="0"/>
          </a:p>
          <a:p>
            <a:pPr marL="0" indent="0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Preemptiv</a:t>
            </a:r>
            <a:endParaRPr lang="en-US" sz="4000" dirty="0"/>
          </a:p>
        </p:txBody>
      </p:sp>
      <p:sp>
        <p:nvSpPr>
          <p:cNvPr id="7" name="Text 5"/>
          <p:cNvSpPr/>
          <p:nvPr/>
        </p:nvSpPr>
        <p:spPr>
          <a:xfrm>
            <a:off x="548640" y="3474720"/>
            <a:ext cx="8046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Multitasking · Thread-uri · Enterprise Servers · Windows Task Manager</a:t>
            </a:r>
            <a:endParaRPr lang="en-US" sz="13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9B5DE5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9B5D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 — MULTITASKING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Cooperativ vs. Preemptiv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365760" y="1115568"/>
            <a:ext cx="4114800" cy="3749040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1115568"/>
            <a:ext cx="64008" cy="3749040"/>
          </a:xfrm>
          <a:prstGeom prst="rect">
            <a:avLst/>
          </a:prstGeom>
          <a:solidFill>
            <a:srgbClr val="90A8C0"/>
          </a:solidFill>
          <a:ln/>
        </p:spPr>
      </p:sp>
      <p:sp>
        <p:nvSpPr>
          <p:cNvPr id="7" name="Text 5"/>
          <p:cNvSpPr/>
          <p:nvPr/>
        </p:nvSpPr>
        <p:spPr>
          <a:xfrm>
            <a:off x="566928" y="1179576"/>
            <a:ext cx="3749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 Cooperativ (vechi)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566928" y="1572768"/>
            <a:ext cx="37490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Fiecare program cedează voluntar controlul CPU-ului după un timp, pentru a permite altor programe să ruleze.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66928" y="2212848"/>
            <a:ext cx="3749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CPU timeline: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502920" y="2487168"/>
            <a:ext cx="1828800" cy="384048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11" name="Text 9"/>
          <p:cNvSpPr/>
          <p:nvPr/>
        </p:nvSpPr>
        <p:spPr>
          <a:xfrm>
            <a:off x="502920" y="2487168"/>
            <a:ext cx="1828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 A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2331720" y="2487168"/>
            <a:ext cx="1097280" cy="384048"/>
          </a:xfrm>
          <a:prstGeom prst="rect">
            <a:avLst/>
          </a:prstGeom>
          <a:solidFill>
            <a:srgbClr val="EF476F"/>
          </a:solidFill>
          <a:ln/>
        </p:spPr>
      </p:sp>
      <p:sp>
        <p:nvSpPr>
          <p:cNvPr id="13" name="Text 11"/>
          <p:cNvSpPr/>
          <p:nvPr/>
        </p:nvSpPr>
        <p:spPr>
          <a:xfrm>
            <a:off x="2331720" y="2487168"/>
            <a:ext cx="1097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 A (blocata)</a:t>
            </a:r>
            <a:endParaRPr lang="en-US" sz="800" dirty="0"/>
          </a:p>
        </p:txBody>
      </p:sp>
      <p:sp>
        <p:nvSpPr>
          <p:cNvPr id="14" name="Shape 12"/>
          <p:cNvSpPr/>
          <p:nvPr/>
        </p:nvSpPr>
        <p:spPr>
          <a:xfrm>
            <a:off x="3429000" y="2487168"/>
            <a:ext cx="914400" cy="384048"/>
          </a:xfrm>
          <a:prstGeom prst="rect">
            <a:avLst/>
          </a:prstGeom>
          <a:solidFill>
            <a:srgbClr val="06D6A0"/>
          </a:solidFill>
          <a:ln/>
        </p:spPr>
      </p:sp>
      <p:sp>
        <p:nvSpPr>
          <p:cNvPr id="15" name="Text 13"/>
          <p:cNvSpPr/>
          <p:nvPr/>
        </p:nvSpPr>
        <p:spPr>
          <a:xfrm>
            <a:off x="3429000" y="2487168"/>
            <a:ext cx="9144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 B</a:t>
            </a:r>
            <a:endParaRPr lang="en-US" sz="800" dirty="0"/>
          </a:p>
        </p:txBody>
      </p:sp>
      <p:sp>
        <p:nvSpPr>
          <p:cNvPr id="16" name="Text 14"/>
          <p:cNvSpPr/>
          <p:nvPr/>
        </p:nvSpPr>
        <p:spPr>
          <a:xfrm>
            <a:off x="566928" y="2944368"/>
            <a:ext cx="3749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EF47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Probleme: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566928" y="3218688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 Program prost scris poate monopoliza CPU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566928" y="3547872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 Un program blocat blochează tot sistemul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566928" y="3877056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 Era </a:t>
            </a:r>
            <a:r>
              <a:rPr lang="en-US" sz="1000" dirty="0" err="1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cauza</a:t>
            </a: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principal</a:t>
            </a:r>
            <a:r>
              <a:rPr lang="ro-RO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ă</a:t>
            </a: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de BSoD pe Windows 3.x/9x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66928" y="4206240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  Nu există garanții de timp de răspuns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4663440" y="1115568"/>
            <a:ext cx="4114800" cy="3749040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4663440" y="1115568"/>
            <a:ext cx="64008" cy="3749040"/>
          </a:xfrm>
          <a:prstGeom prst="rect">
            <a:avLst/>
          </a:prstGeom>
          <a:solidFill>
            <a:srgbClr val="06D6A0"/>
          </a:solidFill>
          <a:ln/>
        </p:spPr>
      </p:sp>
      <p:sp>
        <p:nvSpPr>
          <p:cNvPr id="23" name="Text 21"/>
          <p:cNvSpPr/>
          <p:nvPr/>
        </p:nvSpPr>
        <p:spPr>
          <a:xfrm>
            <a:off x="4864608" y="1179576"/>
            <a:ext cx="3749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6D6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Preemptiv (modern)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4864608" y="1572768"/>
            <a:ext cx="37490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 controlează alocarea timpului CPU. Programele rulează în spații separate de memorie. Un program blocat NU afectează restul sistemului.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4864608" y="2212848"/>
            <a:ext cx="3749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6D6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CPU timeline (Round Robin):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4800600" y="2487168"/>
            <a:ext cx="585216" cy="384048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27" name="Text 25"/>
          <p:cNvSpPr/>
          <p:nvPr/>
        </p:nvSpPr>
        <p:spPr>
          <a:xfrm>
            <a:off x="4800600" y="2487168"/>
            <a:ext cx="58521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</a:t>
            </a:r>
            <a:endParaRPr lang="en-US" sz="1200" dirty="0"/>
          </a:p>
        </p:txBody>
      </p:sp>
      <p:sp>
        <p:nvSpPr>
          <p:cNvPr id="28" name="Shape 26"/>
          <p:cNvSpPr/>
          <p:nvPr/>
        </p:nvSpPr>
        <p:spPr>
          <a:xfrm>
            <a:off x="5422392" y="2487168"/>
            <a:ext cx="585216" cy="384048"/>
          </a:xfrm>
          <a:prstGeom prst="rect">
            <a:avLst/>
          </a:prstGeom>
          <a:solidFill>
            <a:srgbClr val="06D6A0"/>
          </a:solidFill>
          <a:ln/>
        </p:spPr>
      </p:sp>
      <p:sp>
        <p:nvSpPr>
          <p:cNvPr id="29" name="Text 27"/>
          <p:cNvSpPr/>
          <p:nvPr/>
        </p:nvSpPr>
        <p:spPr>
          <a:xfrm>
            <a:off x="5422392" y="2487168"/>
            <a:ext cx="58521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</a:t>
            </a:r>
            <a:endParaRPr lang="en-US" sz="1200" dirty="0"/>
          </a:p>
        </p:txBody>
      </p:sp>
      <p:sp>
        <p:nvSpPr>
          <p:cNvPr id="30" name="Shape 28"/>
          <p:cNvSpPr/>
          <p:nvPr/>
        </p:nvSpPr>
        <p:spPr>
          <a:xfrm>
            <a:off x="6044184" y="2487168"/>
            <a:ext cx="585216" cy="384048"/>
          </a:xfrm>
          <a:prstGeom prst="rect">
            <a:avLst/>
          </a:prstGeom>
          <a:solidFill>
            <a:srgbClr val="FFD166"/>
          </a:solidFill>
          <a:ln/>
        </p:spPr>
      </p:sp>
      <p:sp>
        <p:nvSpPr>
          <p:cNvPr id="31" name="Text 29"/>
          <p:cNvSpPr/>
          <p:nvPr/>
        </p:nvSpPr>
        <p:spPr>
          <a:xfrm>
            <a:off x="6044184" y="2487168"/>
            <a:ext cx="58521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</a:t>
            </a:r>
            <a:endParaRPr lang="en-US" sz="1200" dirty="0"/>
          </a:p>
        </p:txBody>
      </p:sp>
      <p:sp>
        <p:nvSpPr>
          <p:cNvPr id="32" name="Shape 30"/>
          <p:cNvSpPr/>
          <p:nvPr/>
        </p:nvSpPr>
        <p:spPr>
          <a:xfrm>
            <a:off x="6665976" y="2487168"/>
            <a:ext cx="585216" cy="384048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33" name="Text 31"/>
          <p:cNvSpPr/>
          <p:nvPr/>
        </p:nvSpPr>
        <p:spPr>
          <a:xfrm>
            <a:off x="6665976" y="2487168"/>
            <a:ext cx="58521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</a:t>
            </a:r>
            <a:endParaRPr lang="en-US" sz="1200" dirty="0"/>
          </a:p>
        </p:txBody>
      </p:sp>
      <p:sp>
        <p:nvSpPr>
          <p:cNvPr id="34" name="Shape 32"/>
          <p:cNvSpPr/>
          <p:nvPr/>
        </p:nvSpPr>
        <p:spPr>
          <a:xfrm>
            <a:off x="7287768" y="2487168"/>
            <a:ext cx="585216" cy="384048"/>
          </a:xfrm>
          <a:prstGeom prst="rect">
            <a:avLst/>
          </a:prstGeom>
          <a:solidFill>
            <a:srgbClr val="06D6A0"/>
          </a:solidFill>
          <a:ln/>
        </p:spPr>
      </p:sp>
      <p:sp>
        <p:nvSpPr>
          <p:cNvPr id="35" name="Text 33"/>
          <p:cNvSpPr/>
          <p:nvPr/>
        </p:nvSpPr>
        <p:spPr>
          <a:xfrm>
            <a:off x="7287768" y="2487168"/>
            <a:ext cx="58521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</a:t>
            </a:r>
            <a:endParaRPr lang="en-US" sz="1200" dirty="0"/>
          </a:p>
        </p:txBody>
      </p:sp>
      <p:sp>
        <p:nvSpPr>
          <p:cNvPr id="36" name="Shape 34"/>
          <p:cNvSpPr/>
          <p:nvPr/>
        </p:nvSpPr>
        <p:spPr>
          <a:xfrm>
            <a:off x="7909560" y="2487168"/>
            <a:ext cx="585216" cy="384048"/>
          </a:xfrm>
          <a:prstGeom prst="rect">
            <a:avLst/>
          </a:prstGeom>
          <a:solidFill>
            <a:srgbClr val="FFD166"/>
          </a:solidFill>
          <a:ln/>
        </p:spPr>
      </p:sp>
      <p:sp>
        <p:nvSpPr>
          <p:cNvPr id="37" name="Text 35"/>
          <p:cNvSpPr/>
          <p:nvPr/>
        </p:nvSpPr>
        <p:spPr>
          <a:xfrm>
            <a:off x="7909560" y="2487168"/>
            <a:ext cx="58521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</a:t>
            </a:r>
            <a:endParaRPr lang="en-US" sz="1200" dirty="0"/>
          </a:p>
        </p:txBody>
      </p:sp>
      <p:sp>
        <p:nvSpPr>
          <p:cNvPr id="38" name="Text 36"/>
          <p:cNvSpPr/>
          <p:nvPr/>
        </p:nvSpPr>
        <p:spPr>
          <a:xfrm>
            <a:off x="4864608" y="2944368"/>
            <a:ext cx="3749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6D6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Avantaje:</a:t>
            </a:r>
            <a:endParaRPr lang="en-US" sz="1100" dirty="0"/>
          </a:p>
        </p:txBody>
      </p:sp>
      <p:sp>
        <p:nvSpPr>
          <p:cNvPr id="39" name="Text 37"/>
          <p:cNvSpPr/>
          <p:nvPr/>
        </p:nvSpPr>
        <p:spPr>
          <a:xfrm>
            <a:off x="4864608" y="3218688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SO forțează comutarea — niciun program nu monopolizează</a:t>
            </a:r>
            <a:endParaRPr lang="en-US" sz="1000" dirty="0"/>
          </a:p>
        </p:txBody>
      </p:sp>
      <p:sp>
        <p:nvSpPr>
          <p:cNvPr id="40" name="Text 38"/>
          <p:cNvSpPr/>
          <p:nvPr/>
        </p:nvSpPr>
        <p:spPr>
          <a:xfrm>
            <a:off x="4864608" y="3547872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Program blocat poate fi terminat din Task Manager</a:t>
            </a:r>
            <a:endParaRPr lang="en-US" sz="1000" dirty="0"/>
          </a:p>
        </p:txBody>
      </p:sp>
      <p:sp>
        <p:nvSpPr>
          <p:cNvPr id="41" name="Text 39"/>
          <p:cNvSpPr/>
          <p:nvPr/>
        </p:nvSpPr>
        <p:spPr>
          <a:xfrm>
            <a:off x="4864608" y="3877056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Programe 32/64-bit în spații separate de memorie</a:t>
            </a:r>
            <a:endParaRPr lang="en-US" sz="1000" dirty="0"/>
          </a:p>
        </p:txBody>
      </p:sp>
      <p:sp>
        <p:nvSpPr>
          <p:cNvPr id="42" name="Text 40"/>
          <p:cNvSpPr/>
          <p:nvPr/>
        </p:nvSpPr>
        <p:spPr>
          <a:xfrm>
            <a:off x="4864608" y="4206240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Introdus în Windows 9x, perfecționat în NT/2000/XP+</a:t>
            </a:r>
            <a:endParaRPr lang="en-US" sz="1000" dirty="0"/>
          </a:p>
        </p:txBody>
      </p:sp>
      <p:sp>
        <p:nvSpPr>
          <p:cNvPr id="43" name="Shape 41"/>
          <p:cNvSpPr/>
          <p:nvPr/>
        </p:nvSpPr>
        <p:spPr>
          <a:xfrm>
            <a:off x="0" y="4960620"/>
            <a:ext cx="9144000" cy="182880"/>
          </a:xfrm>
          <a:prstGeom prst="rect">
            <a:avLst/>
          </a:prstGeom>
          <a:solidFill>
            <a:srgbClr val="9B5DE5"/>
          </a:solidFill>
          <a:ln/>
        </p:spPr>
      </p:sp>
      <p:sp>
        <p:nvSpPr>
          <p:cNvPr id="44" name="Text 42"/>
          <p:cNvSpPr/>
          <p:nvPr/>
        </p:nvSpPr>
        <p:spPr>
          <a:xfrm>
            <a:off x="274320" y="4960620"/>
            <a:ext cx="8595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BSoD = Blue Screen of Death — consecința tipică a multitasking-ului cooperativ defectuos (Windows 9x era faimos pentru asta!)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4" name="Shape 2"/>
          <p:cNvSpPr/>
          <p:nvPr/>
        </p:nvSpPr>
        <p:spPr>
          <a:xfrm>
            <a:off x="0" y="73152"/>
            <a:ext cx="274320" cy="4997196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365760"/>
            <a:ext cx="365760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0" b="1" dirty="0">
                <a:solidFill>
                  <a:srgbClr val="00B4D8">
                    <a:alpha val="40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2000" dirty="0"/>
          </a:p>
        </p:txBody>
      </p:sp>
      <p:sp>
        <p:nvSpPr>
          <p:cNvPr id="6" name="Text 4"/>
          <p:cNvSpPr/>
          <p:nvPr/>
        </p:nvSpPr>
        <p:spPr>
          <a:xfrm>
            <a:off x="548640" y="1005840"/>
            <a:ext cx="804672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Comenzi</a:t>
            </a:r>
            <a:endParaRPr lang="en-US" sz="4000" dirty="0"/>
          </a:p>
          <a:p>
            <a:pPr marL="0" indent="0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Unix/Linux</a:t>
            </a:r>
            <a:endParaRPr lang="en-US" sz="4000" dirty="0"/>
          </a:p>
        </p:txBody>
      </p:sp>
      <p:sp>
        <p:nvSpPr>
          <p:cNvPr id="7" name="Text 5"/>
          <p:cNvSpPr/>
          <p:nvPr/>
        </p:nvSpPr>
        <p:spPr>
          <a:xfrm>
            <a:off x="548640" y="3474720"/>
            <a:ext cx="8046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cd · ls · mv · cp · rm · rmdir · file · cat · more · wc · diff · chmod</a:t>
            </a:r>
            <a:endParaRPr lang="en-US" sz="13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9B5DE5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9B5D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 — MULTITASKING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Multitasking &amp; Thread-uri — Enterprise Servers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365760" y="1115568"/>
            <a:ext cx="8412480" cy="1298448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1115568"/>
            <a:ext cx="64008" cy="1298448"/>
          </a:xfrm>
          <a:prstGeom prst="rect">
            <a:avLst/>
          </a:prstGeom>
          <a:solidFill>
            <a:srgbClr val="9B5DE5"/>
          </a:solidFill>
          <a:ln/>
        </p:spPr>
      </p:sp>
      <p:sp>
        <p:nvSpPr>
          <p:cNvPr id="7" name="Text 5"/>
          <p:cNvSpPr/>
          <p:nvPr/>
        </p:nvSpPr>
        <p:spPr>
          <a:xfrm>
            <a:off x="566928" y="1179576"/>
            <a:ext cx="8046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9B5D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Server Multitasking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566928" y="1508760"/>
            <a:ext cx="80467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Fiecare utilizator conectat la un server multiutilizator are un task/proces separat. Aceste procese sunt create dinamic la conectare și șterse la deconectare. SO-ul planifică (schedule) accesul la CPU, memorie și I/O pentru toate procesele simultan.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365760" y="2542032"/>
            <a:ext cx="5029200" cy="2331720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365760" y="2542032"/>
            <a:ext cx="5029200" cy="54864"/>
          </a:xfrm>
          <a:prstGeom prst="rect">
            <a:avLst/>
          </a:prstGeom>
          <a:solidFill>
            <a:srgbClr val="00C9A7"/>
          </a:solidFill>
          <a:ln/>
        </p:spPr>
      </p:sp>
      <p:sp>
        <p:nvSpPr>
          <p:cNvPr id="11" name="Text 9"/>
          <p:cNvSpPr/>
          <p:nvPr/>
        </p:nvSpPr>
        <p:spPr>
          <a:xfrm>
            <a:off x="548640" y="2624328"/>
            <a:ext cx="46634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0C9A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🖥  Enterprise Server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502920" y="2999232"/>
            <a:ext cx="2331720" cy="713232"/>
          </a:xfrm>
          <a:prstGeom prst="rect">
            <a:avLst/>
          </a:prstGeom>
          <a:solidFill>
            <a:srgbClr val="00B4D8">
              <a:alpha val="60000"/>
            </a:srgbClr>
          </a:solidFill>
          <a:ln/>
        </p:spPr>
      </p:sp>
      <p:sp>
        <p:nvSpPr>
          <p:cNvPr id="13" name="Text 11"/>
          <p:cNvSpPr/>
          <p:nvPr/>
        </p:nvSpPr>
        <p:spPr>
          <a:xfrm>
            <a:off x="502920" y="2999232"/>
            <a:ext cx="233172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 Server (Nginx)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502920" y="3822192"/>
            <a:ext cx="2331720" cy="713232"/>
          </a:xfrm>
          <a:prstGeom prst="rect">
            <a:avLst/>
          </a:prstGeom>
          <a:solidFill>
            <a:srgbClr val="06D6A0">
              <a:alpha val="60000"/>
            </a:srgbClr>
          </a:solidFill>
          <a:ln/>
        </p:spPr>
      </p:sp>
      <p:sp>
        <p:nvSpPr>
          <p:cNvPr id="15" name="Text 13"/>
          <p:cNvSpPr/>
          <p:nvPr/>
        </p:nvSpPr>
        <p:spPr>
          <a:xfrm>
            <a:off x="502920" y="3822192"/>
            <a:ext cx="233172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Mail Server (Postfix)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2953512" y="2999232"/>
            <a:ext cx="2331720" cy="713232"/>
          </a:xfrm>
          <a:prstGeom prst="rect">
            <a:avLst/>
          </a:prstGeom>
          <a:solidFill>
            <a:srgbClr val="FFD166">
              <a:alpha val="60000"/>
            </a:srgbClr>
          </a:solidFill>
          <a:ln/>
        </p:spPr>
      </p:sp>
      <p:sp>
        <p:nvSpPr>
          <p:cNvPr id="17" name="Text 15"/>
          <p:cNvSpPr/>
          <p:nvPr/>
        </p:nvSpPr>
        <p:spPr>
          <a:xfrm>
            <a:off x="2953512" y="2999232"/>
            <a:ext cx="233172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DB Server (MySQL)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2953512" y="3822192"/>
            <a:ext cx="2331720" cy="713232"/>
          </a:xfrm>
          <a:prstGeom prst="rect">
            <a:avLst/>
          </a:prstGeom>
          <a:solidFill>
            <a:srgbClr val="EF476F">
              <a:alpha val="60000"/>
            </a:srgbClr>
          </a:solidFill>
          <a:ln/>
        </p:spPr>
      </p:sp>
      <p:sp>
        <p:nvSpPr>
          <p:cNvPr id="19" name="Text 17"/>
          <p:cNvSpPr/>
          <p:nvPr/>
        </p:nvSpPr>
        <p:spPr>
          <a:xfrm>
            <a:off x="2953512" y="3822192"/>
            <a:ext cx="233172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File Server (Samba)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5669280" y="2542032"/>
            <a:ext cx="3108960" cy="2331720"/>
          </a:xfrm>
          <a:prstGeom prst="rect">
            <a:avLst/>
          </a:prstGeom>
          <a:solidFill>
            <a:srgbClr val="112233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5852160" y="2624328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Clienți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5760720" y="2999232"/>
            <a:ext cx="1371600" cy="713232"/>
          </a:xfrm>
          <a:prstGeom prst="roundRect">
            <a:avLst>
              <a:gd name="adj" fmla="val 10256"/>
            </a:avLst>
          </a:prstGeom>
          <a:solidFill>
            <a:srgbClr val="00B4D8">
              <a:alpha val="50000"/>
            </a:srgbClr>
          </a:solidFill>
          <a:ln/>
        </p:spPr>
      </p:sp>
      <p:sp>
        <p:nvSpPr>
          <p:cNvPr id="23" name="Text 21"/>
          <p:cNvSpPr/>
          <p:nvPr/>
        </p:nvSpPr>
        <p:spPr>
          <a:xfrm>
            <a:off x="5760720" y="2999232"/>
            <a:ext cx="137160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Client A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(Browser)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7223760" y="2999232"/>
            <a:ext cx="1371600" cy="713232"/>
          </a:xfrm>
          <a:prstGeom prst="roundRect">
            <a:avLst>
              <a:gd name="adj" fmla="val 10256"/>
            </a:avLst>
          </a:prstGeom>
          <a:solidFill>
            <a:srgbClr val="06D6A0">
              <a:alpha val="50000"/>
            </a:srgbClr>
          </a:solidFill>
          <a:ln/>
        </p:spPr>
      </p:sp>
      <p:sp>
        <p:nvSpPr>
          <p:cNvPr id="25" name="Text 23"/>
          <p:cNvSpPr/>
          <p:nvPr/>
        </p:nvSpPr>
        <p:spPr>
          <a:xfrm>
            <a:off x="7223760" y="2999232"/>
            <a:ext cx="137160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Client B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(Email)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5760720" y="3913632"/>
            <a:ext cx="1371600" cy="713232"/>
          </a:xfrm>
          <a:prstGeom prst="roundRect">
            <a:avLst>
              <a:gd name="adj" fmla="val 10256"/>
            </a:avLst>
          </a:prstGeom>
          <a:solidFill>
            <a:srgbClr val="FFD166">
              <a:alpha val="50000"/>
            </a:srgbClr>
          </a:solidFill>
          <a:ln/>
        </p:spPr>
      </p:sp>
      <p:sp>
        <p:nvSpPr>
          <p:cNvPr id="27" name="Text 25"/>
          <p:cNvSpPr/>
          <p:nvPr/>
        </p:nvSpPr>
        <p:spPr>
          <a:xfrm>
            <a:off x="5760720" y="3913632"/>
            <a:ext cx="137160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Client C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(App)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7223760" y="3913632"/>
            <a:ext cx="1371600" cy="713232"/>
          </a:xfrm>
          <a:prstGeom prst="roundRect">
            <a:avLst>
              <a:gd name="adj" fmla="val 10256"/>
            </a:avLst>
          </a:prstGeom>
          <a:solidFill>
            <a:srgbClr val="EF476F">
              <a:alpha val="50000"/>
            </a:srgbClr>
          </a:solidFill>
          <a:ln/>
        </p:spPr>
      </p:sp>
      <p:sp>
        <p:nvSpPr>
          <p:cNvPr id="29" name="Text 27"/>
          <p:cNvSpPr/>
          <p:nvPr/>
        </p:nvSpPr>
        <p:spPr>
          <a:xfrm>
            <a:off x="7223760" y="3913632"/>
            <a:ext cx="137160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Client D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(SSH)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5394960" y="3291840"/>
            <a:ext cx="274320" cy="54864"/>
          </a:xfrm>
          <a:prstGeom prst="rect">
            <a:avLst/>
          </a:prstGeom>
          <a:solidFill>
            <a:srgbClr val="90A8C0"/>
          </a:solidFill>
          <a:ln/>
        </p:spPr>
      </p:sp>
      <p:sp>
        <p:nvSpPr>
          <p:cNvPr id="31" name="Shape 29"/>
          <p:cNvSpPr/>
          <p:nvPr/>
        </p:nvSpPr>
        <p:spPr>
          <a:xfrm>
            <a:off x="5394960" y="4023360"/>
            <a:ext cx="274320" cy="54864"/>
          </a:xfrm>
          <a:prstGeom prst="rect">
            <a:avLst/>
          </a:prstGeom>
          <a:solidFill>
            <a:srgbClr val="90A8C0"/>
          </a:solidFill>
          <a:ln/>
        </p:spPr>
      </p:sp>
      <p:sp>
        <p:nvSpPr>
          <p:cNvPr id="32" name="Shape 30"/>
          <p:cNvSpPr/>
          <p:nvPr/>
        </p:nvSpPr>
        <p:spPr>
          <a:xfrm>
            <a:off x="0" y="4960620"/>
            <a:ext cx="9144000" cy="182880"/>
          </a:xfrm>
          <a:prstGeom prst="rect">
            <a:avLst/>
          </a:prstGeom>
          <a:solidFill>
            <a:srgbClr val="9B5DE5"/>
          </a:solidFill>
          <a:ln/>
        </p:spPr>
      </p:sp>
      <p:sp>
        <p:nvSpPr>
          <p:cNvPr id="33" name="Text 31"/>
          <p:cNvSpPr/>
          <p:nvPr/>
        </p:nvSpPr>
        <p:spPr>
          <a:xfrm>
            <a:off x="274320" y="4960620"/>
            <a:ext cx="8595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Serverele enterprise rulează zeci de servicii în paralel, servind mii de clienți simultan — toate prin multitasking preemptiv.</a:t>
            </a:r>
            <a:endParaRPr lang="en-US" sz="9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0C9A7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00C9A7"/>
          </a:solidFill>
          <a:ln/>
        </p:spPr>
      </p:sp>
      <p:sp>
        <p:nvSpPr>
          <p:cNvPr id="4" name="Shape 2"/>
          <p:cNvSpPr/>
          <p:nvPr/>
        </p:nvSpPr>
        <p:spPr>
          <a:xfrm>
            <a:off x="0" y="73152"/>
            <a:ext cx="274320" cy="4997196"/>
          </a:xfrm>
          <a:prstGeom prst="rect">
            <a:avLst/>
          </a:prstGeom>
          <a:solidFill>
            <a:srgbClr val="00C9A7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365760"/>
            <a:ext cx="365760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0" b="1" dirty="0">
                <a:solidFill>
                  <a:srgbClr val="00C9A7">
                    <a:alpha val="40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12000" dirty="0"/>
          </a:p>
        </p:txBody>
      </p:sp>
      <p:sp>
        <p:nvSpPr>
          <p:cNvPr id="6" name="Text 4"/>
          <p:cNvSpPr/>
          <p:nvPr/>
        </p:nvSpPr>
        <p:spPr>
          <a:xfrm>
            <a:off x="548640" y="1005840"/>
            <a:ext cx="804672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 de Rețea &amp;</a:t>
            </a:r>
            <a:endParaRPr lang="en-US" sz="4000" dirty="0"/>
          </a:p>
          <a:p>
            <a:pPr marL="0" indent="0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Multiutilizator</a:t>
            </a:r>
            <a:endParaRPr lang="en-US" sz="4000" dirty="0"/>
          </a:p>
        </p:txBody>
      </p:sp>
      <p:sp>
        <p:nvSpPr>
          <p:cNvPr id="7" name="Text 5"/>
          <p:cNvSpPr/>
          <p:nvPr/>
        </p:nvSpPr>
        <p:spPr>
          <a:xfrm>
            <a:off x="548640" y="3474720"/>
            <a:ext cx="8046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NOS · Autentificare · Conturi utilizator · Client-Server · Partajare resurse</a:t>
            </a:r>
            <a:endParaRPr lang="en-US" sz="13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0C9A7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00C9A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 — SO DE REȚEA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Sisteme Multiutilizator &amp; SO de Rețea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365760" y="1115568"/>
            <a:ext cx="8412480" cy="749808"/>
          </a:xfrm>
          <a:prstGeom prst="rect">
            <a:avLst/>
          </a:prstGeom>
          <a:solidFill>
            <a:srgbClr val="065A82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1115568"/>
            <a:ext cx="64008" cy="749808"/>
          </a:xfrm>
          <a:prstGeom prst="rect">
            <a:avLst/>
          </a:prstGeom>
          <a:solidFill>
            <a:srgbClr val="00C9A7"/>
          </a:solidFill>
          <a:ln/>
        </p:spPr>
      </p:sp>
      <p:sp>
        <p:nvSpPr>
          <p:cNvPr id="7" name="Text 5"/>
          <p:cNvSpPr/>
          <p:nvPr/>
        </p:nvSpPr>
        <p:spPr>
          <a:xfrm>
            <a:off x="566928" y="1161288"/>
            <a:ext cx="80924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 SO de rețea (NOS) distribuie funcțiile de-a lungul calculatoarelor conectate în rețea. Adaugă peste SO-ul de bază servicii pentru accesul la resurse partajate: fișiere, imprimante, baze de date, aplicații.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365760" y="1993392"/>
            <a:ext cx="4114800" cy="2834640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993392"/>
            <a:ext cx="64008" cy="2834640"/>
          </a:xfrm>
          <a:prstGeom prst="rect">
            <a:avLst/>
          </a:prstGeom>
          <a:solidFill>
            <a:srgbClr val="00C9A7"/>
          </a:solidFill>
          <a:ln/>
        </p:spPr>
      </p:sp>
      <p:sp>
        <p:nvSpPr>
          <p:cNvPr id="10" name="Text 8"/>
          <p:cNvSpPr/>
          <p:nvPr/>
        </p:nvSpPr>
        <p:spPr>
          <a:xfrm>
            <a:off x="566928" y="2057400"/>
            <a:ext cx="3749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0C9A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👥  Sistem Multiutilizator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566928" y="2450592"/>
            <a:ext cx="37490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Administratorul creează câte un cont per utilizator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566928" y="2907792"/>
            <a:ext cx="37490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Fiecare cont permite autentificarea pe server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566928" y="3364992"/>
            <a:ext cx="37490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SO alocă resursele în funcție de drepturi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566928" y="3822192"/>
            <a:ext cx="37490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Utilizatorii sunt izolați unii de alții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566928" y="4279392"/>
            <a:ext cx="37490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Exemple: Unix, Linux, Windows Server 2025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754880" y="1993392"/>
            <a:ext cx="4023360" cy="2834640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4754880" y="1993392"/>
            <a:ext cx="64008" cy="2834640"/>
          </a:xfrm>
          <a:prstGeom prst="rect">
            <a:avLst/>
          </a:prstGeom>
          <a:solidFill>
            <a:srgbClr val="0096C7"/>
          </a:solidFill>
          <a:ln/>
        </p:spPr>
      </p:sp>
      <p:sp>
        <p:nvSpPr>
          <p:cNvPr id="18" name="Text 16"/>
          <p:cNvSpPr/>
          <p:nvPr/>
        </p:nvSpPr>
        <p:spPr>
          <a:xfrm>
            <a:off x="4956048" y="2057400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096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🌐  Caracteristici NOS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4956048" y="2450592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Partajare fișiere (SMB/NFS)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4956048" y="2834640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Partajare imprimante în rețea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4956048" y="3218688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Servicii de autentificare (LDAP, Active Directory)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4956048" y="3602736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Gestionare centralizată a politicilor de securitate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4956048" y="3986784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Backup și recuperare centralizată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4956048" y="4370832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 SO moderne includ toate acestea nativ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365760" y="4956048"/>
            <a:ext cx="8412480" cy="182880"/>
          </a:xfrm>
          <a:prstGeom prst="rect">
            <a:avLst/>
          </a:prstGeom>
          <a:solidFill>
            <a:srgbClr val="00C9A7"/>
          </a:solidFill>
          <a:ln/>
        </p:spPr>
      </p:sp>
      <p:sp>
        <p:nvSpPr>
          <p:cNvPr id="26" name="Text 24"/>
          <p:cNvSpPr/>
          <p:nvPr/>
        </p:nvSpPr>
        <p:spPr>
          <a:xfrm>
            <a:off x="502920" y="4956048"/>
            <a:ext cx="8229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NOS principale: Windows Server 2025 · Ubuntu Server · Red Hat Enterprise Linux · Debian · Unix (HP-UX, AIX, Solaris)</a:t>
            </a:r>
            <a:endParaRPr lang="en-US" sz="90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050D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0" y="182880"/>
            <a:ext cx="3474720" cy="4480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0" b="1" dirty="0">
                <a:solidFill>
                  <a:srgbClr val="00B4D8">
                    <a:alpha val="15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?</a:t>
            </a:r>
            <a:endParaRPr lang="en-US" sz="20000" dirty="0"/>
          </a:p>
        </p:txBody>
      </p:sp>
      <p:sp>
        <p:nvSpPr>
          <p:cNvPr id="4" name="Text 2"/>
          <p:cNvSpPr/>
          <p:nvPr/>
        </p:nvSpPr>
        <p:spPr>
          <a:xfrm>
            <a:off x="457200" y="54864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500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CONCLUZII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457200" y="841248"/>
            <a:ext cx="59436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 am</a:t>
            </a:r>
            <a:endParaRPr lang="en-US" sz="3800" dirty="0"/>
          </a:p>
          <a:p>
            <a:pPr marL="0" indent="0">
              <a:buNone/>
            </a:pPr>
            <a:r>
              <a:rPr lang="en-US" sz="3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învățat astăzi</a:t>
            </a:r>
            <a:endParaRPr lang="en-US" sz="3800" dirty="0"/>
          </a:p>
        </p:txBody>
      </p:sp>
      <p:sp>
        <p:nvSpPr>
          <p:cNvPr id="6" name="Shape 4"/>
          <p:cNvSpPr/>
          <p:nvPr/>
        </p:nvSpPr>
        <p:spPr>
          <a:xfrm>
            <a:off x="365760" y="2304288"/>
            <a:ext cx="365760" cy="365760"/>
          </a:xfrm>
          <a:prstGeom prst="ellipse">
            <a:avLst/>
          </a:prstGeom>
          <a:solidFill>
            <a:srgbClr val="00B4D8"/>
          </a:solidFill>
          <a:ln/>
        </p:spPr>
      </p:sp>
      <p:sp>
        <p:nvSpPr>
          <p:cNvPr id="7" name="Text 5"/>
          <p:cNvSpPr/>
          <p:nvPr/>
        </p:nvSpPr>
        <p:spPr>
          <a:xfrm>
            <a:off x="365760" y="2304288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822960" y="2304288"/>
            <a:ext cx="4663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Comenzi Unix/Linux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822960" y="2505456"/>
            <a:ext cx="4663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cd, ls, mv, cp, rm, chmod, diff, wc — fundamente practice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365760" y="2798064"/>
            <a:ext cx="365760" cy="365760"/>
          </a:xfrm>
          <a:prstGeom prst="ellipse">
            <a:avLst/>
          </a:prstGeom>
          <a:solidFill>
            <a:srgbClr val="EF476F"/>
          </a:solidFill>
          <a:ln/>
        </p:spPr>
      </p:sp>
      <p:sp>
        <p:nvSpPr>
          <p:cNvPr id="11" name="Text 9"/>
          <p:cNvSpPr/>
          <p:nvPr/>
        </p:nvSpPr>
        <p:spPr>
          <a:xfrm>
            <a:off x="365760" y="2798064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822960" y="2798064"/>
            <a:ext cx="4663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EF47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Microkernel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822960" y="2999232"/>
            <a:ext cx="4663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Kernel minimal; serviciile rulează în user space — stabilitate maximă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365760" y="3291840"/>
            <a:ext cx="365760" cy="365760"/>
          </a:xfrm>
          <a:prstGeom prst="ellipse">
            <a:avLst/>
          </a:prstGeom>
          <a:solidFill>
            <a:srgbClr val="FFD166"/>
          </a:solidFill>
          <a:ln/>
        </p:spPr>
      </p:sp>
      <p:sp>
        <p:nvSpPr>
          <p:cNvPr id="15" name="Text 13"/>
          <p:cNvSpPr/>
          <p:nvPr/>
        </p:nvSpPr>
        <p:spPr>
          <a:xfrm>
            <a:off x="365760" y="329184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822960" y="3291840"/>
            <a:ext cx="4663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D1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Multithreading &amp; SMP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822960" y="3493008"/>
            <a:ext cx="4663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Thread-uri concurente în același proces; multi-CPU cu memorie partajată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365760" y="3785616"/>
            <a:ext cx="365760" cy="365760"/>
          </a:xfrm>
          <a:prstGeom prst="ellipse">
            <a:avLst/>
          </a:prstGeom>
          <a:solidFill>
            <a:srgbClr val="00C9A7"/>
          </a:solidFill>
          <a:ln/>
        </p:spPr>
      </p:sp>
      <p:sp>
        <p:nvSpPr>
          <p:cNvPr id="19" name="Text 17"/>
          <p:cNvSpPr/>
          <p:nvPr/>
        </p:nvSpPr>
        <p:spPr>
          <a:xfrm>
            <a:off x="365760" y="3785616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822960" y="3785616"/>
            <a:ext cx="4663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0C9A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 Distribuite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822960" y="3986784"/>
            <a:ext cx="4663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Calcul distribuit transparent pe rețea — Cloud, Kubernetes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365760" y="4279392"/>
            <a:ext cx="365760" cy="365760"/>
          </a:xfrm>
          <a:prstGeom prst="ellipse">
            <a:avLst/>
          </a:prstGeom>
          <a:solidFill>
            <a:srgbClr val="9B5DE5"/>
          </a:solidFill>
          <a:ln/>
        </p:spPr>
      </p:sp>
      <p:sp>
        <p:nvSpPr>
          <p:cNvPr id="23" name="Text 21"/>
          <p:cNvSpPr/>
          <p:nvPr/>
        </p:nvSpPr>
        <p:spPr>
          <a:xfrm>
            <a:off x="365760" y="4279392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822960" y="4279392"/>
            <a:ext cx="4663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9B5D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Multitasking Preemptiv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822960" y="4480560"/>
            <a:ext cx="4663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 controlează CPU — niciun program nu poate bloca sistemul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365760" y="4663440"/>
            <a:ext cx="8412480" cy="320040"/>
          </a:xfrm>
          <a:prstGeom prst="rect">
            <a:avLst/>
          </a:prstGeom>
          <a:solidFill>
            <a:srgbClr val="065A82"/>
          </a:solidFill>
          <a:ln/>
        </p:spPr>
      </p:sp>
      <p:sp>
        <p:nvSpPr>
          <p:cNvPr id="27" name="Text 25"/>
          <p:cNvSpPr/>
          <p:nvPr/>
        </p:nvSpPr>
        <p:spPr>
          <a:xfrm>
            <a:off x="502920" y="4681728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📚 ostep.org (gratuit)   🐧 kernel.org   🔗 computerhope.com/unix.htm   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0" y="5052060"/>
            <a:ext cx="9144000" cy="91440"/>
          </a:xfrm>
          <a:prstGeom prst="rect">
            <a:avLst/>
          </a:prstGeom>
          <a:solidFill>
            <a:srgbClr val="00B4D8"/>
          </a:solidFill>
          <a:ln/>
        </p:spPr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 — COMENZI UNIX/LINUX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Navigare &amp; Listare: cd · pwd · ls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365760" y="1170432"/>
            <a:ext cx="4114800" cy="3657600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1170432"/>
            <a:ext cx="64008" cy="3657600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7" name="Text 5"/>
          <p:cNvSpPr/>
          <p:nvPr/>
        </p:nvSpPr>
        <p:spPr>
          <a:xfrm>
            <a:off x="566928" y="1234440"/>
            <a:ext cx="3749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cd — change directory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502920" y="1645920"/>
            <a:ext cx="3840480" cy="1920240"/>
          </a:xfrm>
          <a:prstGeom prst="rect">
            <a:avLst/>
          </a:prstGeom>
          <a:solidFill>
            <a:srgbClr val="050A10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502920" y="1645920"/>
            <a:ext cx="3840480" cy="329184"/>
          </a:xfrm>
          <a:prstGeom prst="rect">
            <a:avLst/>
          </a:prstGeom>
          <a:solidFill>
            <a:srgbClr val="1A2A3A"/>
          </a:solidFill>
          <a:ln/>
        </p:spPr>
      </p:sp>
      <p:sp>
        <p:nvSpPr>
          <p:cNvPr id="10" name="Text 8"/>
          <p:cNvSpPr/>
          <p:nvPr/>
        </p:nvSpPr>
        <p:spPr>
          <a:xfrm>
            <a:off x="612648" y="1645920"/>
            <a:ext cx="36576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0A8C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● ● ●   Terminal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640080" y="2048256"/>
            <a:ext cx="36118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6D6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cd ..         # un nivel sus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640080" y="2295144"/>
            <a:ext cx="36118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6D6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cd            # HOME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640080" y="2542032"/>
            <a:ext cx="36118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6D6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cd ~          # HOME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640080" y="2788920"/>
            <a:ext cx="36118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6D6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cd $HOME      # HOME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640080" y="3035808"/>
            <a:ext cx="36118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6D6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cd /etc/opt   # cale absoluta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640080" y="3282696"/>
            <a:ext cx="36118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6D6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pwd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640080" y="3529584"/>
            <a:ext cx="36118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/etc/opt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502920" y="3639312"/>
            <a:ext cx="38404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FFD1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 Cale absolută: pornește din / (root)</a:t>
            </a:r>
            <a:endParaRPr lang="en-US" sz="1000" dirty="0"/>
          </a:p>
          <a:p>
            <a:pPr marL="0" indent="0">
              <a:buNone/>
            </a:pPr>
            <a:r>
              <a:rPr lang="en-US" sz="1000" i="1" dirty="0">
                <a:solidFill>
                  <a:srgbClr val="FFD1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 Cale relativă: pornește din directorul curent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4754880" y="1170432"/>
            <a:ext cx="4023360" cy="3657600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4754880" y="1170432"/>
            <a:ext cx="64008" cy="3657600"/>
          </a:xfrm>
          <a:prstGeom prst="rect">
            <a:avLst/>
          </a:prstGeom>
          <a:solidFill>
            <a:srgbClr val="06D6A0"/>
          </a:solidFill>
          <a:ln/>
        </p:spPr>
      </p:sp>
      <p:sp>
        <p:nvSpPr>
          <p:cNvPr id="21" name="Text 19"/>
          <p:cNvSpPr/>
          <p:nvPr/>
        </p:nvSpPr>
        <p:spPr>
          <a:xfrm>
            <a:off x="4956048" y="1234440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6D6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ls — list directory</a:t>
            </a:r>
            <a:endParaRPr lang="en-US" sz="1300" dirty="0"/>
          </a:p>
        </p:txBody>
      </p:sp>
      <p:sp>
        <p:nvSpPr>
          <p:cNvPr id="22" name="Shape 20"/>
          <p:cNvSpPr/>
          <p:nvPr/>
        </p:nvSpPr>
        <p:spPr>
          <a:xfrm>
            <a:off x="4892040" y="1645920"/>
            <a:ext cx="3767328" cy="1920240"/>
          </a:xfrm>
          <a:prstGeom prst="rect">
            <a:avLst/>
          </a:prstGeom>
          <a:solidFill>
            <a:srgbClr val="050A10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4892040" y="1645920"/>
            <a:ext cx="3767328" cy="329184"/>
          </a:xfrm>
          <a:prstGeom prst="rect">
            <a:avLst/>
          </a:prstGeom>
          <a:solidFill>
            <a:srgbClr val="1A2A3A"/>
          </a:solidFill>
          <a:ln/>
        </p:spPr>
      </p:sp>
      <p:sp>
        <p:nvSpPr>
          <p:cNvPr id="24" name="Text 22"/>
          <p:cNvSpPr/>
          <p:nvPr/>
        </p:nvSpPr>
        <p:spPr>
          <a:xfrm>
            <a:off x="5001768" y="1645920"/>
            <a:ext cx="358444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0A8C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● ● ●   Terminal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5029200" y="2048256"/>
            <a:ext cx="353872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6D6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ls            # listare simpla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5029200" y="2295144"/>
            <a:ext cx="353872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6D6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ls -lS        # sortat dupa size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5029200" y="2542032"/>
            <a:ext cx="353872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6D6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ls -lSr       # invers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5029200" y="2788920"/>
            <a:ext cx="353872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6D6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ls -la        # inclusiv ascunse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5029200" y="3035808"/>
            <a:ext cx="353872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6D6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ls -R         # recursiv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5029200" y="3282696"/>
            <a:ext cx="353872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6D6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ls -lR &gt; f.txt# redirect output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5029200" y="3529584"/>
            <a:ext cx="353872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6D6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pwd</a:t>
            </a:r>
            <a:endParaRPr lang="en-US" sz="1000" dirty="0"/>
          </a:p>
        </p:txBody>
      </p:sp>
      <p:sp>
        <p:nvSpPr>
          <p:cNvPr id="32" name="Shape 30"/>
          <p:cNvSpPr/>
          <p:nvPr/>
        </p:nvSpPr>
        <p:spPr>
          <a:xfrm>
            <a:off x="4892040" y="3639312"/>
            <a:ext cx="292608" cy="219456"/>
          </a:xfrm>
          <a:prstGeom prst="roundRect">
            <a:avLst>
              <a:gd name="adj" fmla="val 20833"/>
            </a:avLst>
          </a:prstGeom>
          <a:solidFill>
            <a:srgbClr val="06D6A0">
              <a:alpha val="70000"/>
            </a:srgbClr>
          </a:solidFill>
          <a:ln/>
        </p:spPr>
      </p:sp>
      <p:sp>
        <p:nvSpPr>
          <p:cNvPr id="33" name="Text 31"/>
          <p:cNvSpPr/>
          <p:nvPr/>
        </p:nvSpPr>
        <p:spPr>
          <a:xfrm>
            <a:off x="4892040" y="3639312"/>
            <a:ext cx="29260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</a:t>
            </a:r>
            <a:endParaRPr lang="en-US" sz="900" dirty="0"/>
          </a:p>
        </p:txBody>
      </p:sp>
      <p:sp>
        <p:nvSpPr>
          <p:cNvPr id="34" name="Text 32"/>
          <p:cNvSpPr/>
          <p:nvPr/>
        </p:nvSpPr>
        <p:spPr>
          <a:xfrm>
            <a:off x="5230368" y="3639312"/>
            <a:ext cx="3566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format lung (detaliat)</a:t>
            </a:r>
            <a:endParaRPr lang="en-US" sz="900" dirty="0"/>
          </a:p>
        </p:txBody>
      </p:sp>
      <p:sp>
        <p:nvSpPr>
          <p:cNvPr id="35" name="Shape 33"/>
          <p:cNvSpPr/>
          <p:nvPr/>
        </p:nvSpPr>
        <p:spPr>
          <a:xfrm>
            <a:off x="4892040" y="3639312"/>
            <a:ext cx="292608" cy="219456"/>
          </a:xfrm>
          <a:prstGeom prst="roundRect">
            <a:avLst>
              <a:gd name="adj" fmla="val 20833"/>
            </a:avLst>
          </a:prstGeom>
          <a:solidFill>
            <a:srgbClr val="06D6A0">
              <a:alpha val="70000"/>
            </a:srgbClr>
          </a:solidFill>
          <a:ln/>
        </p:spPr>
      </p:sp>
      <p:sp>
        <p:nvSpPr>
          <p:cNvPr id="36" name="Text 34"/>
          <p:cNvSpPr/>
          <p:nvPr/>
        </p:nvSpPr>
        <p:spPr>
          <a:xfrm>
            <a:off x="4892040" y="3858768"/>
            <a:ext cx="29260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</a:t>
            </a:r>
            <a:endParaRPr lang="en-US" sz="900" dirty="0"/>
          </a:p>
        </p:txBody>
      </p:sp>
      <p:sp>
        <p:nvSpPr>
          <p:cNvPr id="37" name="Text 35"/>
          <p:cNvSpPr/>
          <p:nvPr/>
        </p:nvSpPr>
        <p:spPr>
          <a:xfrm>
            <a:off x="5230368" y="3858768"/>
            <a:ext cx="3566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sortat după dimensiune</a:t>
            </a:r>
            <a:endParaRPr lang="en-US" sz="900" dirty="0"/>
          </a:p>
        </p:txBody>
      </p:sp>
      <p:sp>
        <p:nvSpPr>
          <p:cNvPr id="38" name="Shape 36"/>
          <p:cNvSpPr/>
          <p:nvPr/>
        </p:nvSpPr>
        <p:spPr>
          <a:xfrm>
            <a:off x="4892040" y="3639312"/>
            <a:ext cx="292608" cy="219456"/>
          </a:xfrm>
          <a:prstGeom prst="roundRect">
            <a:avLst>
              <a:gd name="adj" fmla="val 20833"/>
            </a:avLst>
          </a:prstGeom>
          <a:solidFill>
            <a:srgbClr val="06D6A0">
              <a:alpha val="70000"/>
            </a:srgbClr>
          </a:solidFill>
          <a:ln/>
        </p:spPr>
      </p:sp>
      <p:sp>
        <p:nvSpPr>
          <p:cNvPr id="39" name="Text 37"/>
          <p:cNvSpPr/>
          <p:nvPr/>
        </p:nvSpPr>
        <p:spPr>
          <a:xfrm>
            <a:off x="4892040" y="4078224"/>
            <a:ext cx="29260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</a:t>
            </a:r>
            <a:endParaRPr lang="en-US" sz="900" dirty="0"/>
          </a:p>
        </p:txBody>
      </p:sp>
      <p:sp>
        <p:nvSpPr>
          <p:cNvPr id="40" name="Text 38"/>
          <p:cNvSpPr/>
          <p:nvPr/>
        </p:nvSpPr>
        <p:spPr>
          <a:xfrm>
            <a:off x="5230368" y="4078224"/>
            <a:ext cx="3566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ordine inversă</a:t>
            </a:r>
            <a:endParaRPr lang="en-US" sz="900" dirty="0"/>
          </a:p>
        </p:txBody>
      </p:sp>
      <p:sp>
        <p:nvSpPr>
          <p:cNvPr id="41" name="Shape 39"/>
          <p:cNvSpPr/>
          <p:nvPr/>
        </p:nvSpPr>
        <p:spPr>
          <a:xfrm>
            <a:off x="4892040" y="3639312"/>
            <a:ext cx="292608" cy="219456"/>
          </a:xfrm>
          <a:prstGeom prst="roundRect">
            <a:avLst>
              <a:gd name="adj" fmla="val 20833"/>
            </a:avLst>
          </a:prstGeom>
          <a:solidFill>
            <a:srgbClr val="06D6A0">
              <a:alpha val="70000"/>
            </a:srgbClr>
          </a:solidFill>
          <a:ln/>
        </p:spPr>
      </p:sp>
      <p:sp>
        <p:nvSpPr>
          <p:cNvPr id="42" name="Text 40"/>
          <p:cNvSpPr/>
          <p:nvPr/>
        </p:nvSpPr>
        <p:spPr>
          <a:xfrm>
            <a:off x="4892040" y="4297680"/>
            <a:ext cx="29260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</a:t>
            </a:r>
            <a:endParaRPr lang="en-US" sz="900" dirty="0"/>
          </a:p>
        </p:txBody>
      </p:sp>
      <p:sp>
        <p:nvSpPr>
          <p:cNvPr id="43" name="Text 41"/>
          <p:cNvSpPr/>
          <p:nvPr/>
        </p:nvSpPr>
        <p:spPr>
          <a:xfrm>
            <a:off x="5230368" y="4297680"/>
            <a:ext cx="3566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include fișiere ascunse</a:t>
            </a:r>
            <a:endParaRPr lang="en-US" sz="900" dirty="0"/>
          </a:p>
        </p:txBody>
      </p:sp>
      <p:sp>
        <p:nvSpPr>
          <p:cNvPr id="44" name="Shape 42"/>
          <p:cNvSpPr/>
          <p:nvPr/>
        </p:nvSpPr>
        <p:spPr>
          <a:xfrm>
            <a:off x="4892040" y="3639312"/>
            <a:ext cx="292608" cy="219456"/>
          </a:xfrm>
          <a:prstGeom prst="roundRect">
            <a:avLst>
              <a:gd name="adj" fmla="val 20833"/>
            </a:avLst>
          </a:prstGeom>
          <a:solidFill>
            <a:srgbClr val="06D6A0">
              <a:alpha val="70000"/>
            </a:srgbClr>
          </a:solidFill>
          <a:ln/>
        </p:spPr>
      </p:sp>
      <p:sp>
        <p:nvSpPr>
          <p:cNvPr id="45" name="Text 43"/>
          <p:cNvSpPr/>
          <p:nvPr/>
        </p:nvSpPr>
        <p:spPr>
          <a:xfrm>
            <a:off x="4892040" y="4517136"/>
            <a:ext cx="29260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</a:t>
            </a:r>
            <a:endParaRPr lang="en-US" sz="900" dirty="0"/>
          </a:p>
        </p:txBody>
      </p:sp>
      <p:sp>
        <p:nvSpPr>
          <p:cNvPr id="46" name="Text 44"/>
          <p:cNvSpPr/>
          <p:nvPr/>
        </p:nvSpPr>
        <p:spPr>
          <a:xfrm>
            <a:off x="5230368" y="4517136"/>
            <a:ext cx="3566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recursiv în subdirectoare</a:t>
            </a:r>
            <a:endParaRPr lang="en-US" sz="900" dirty="0"/>
          </a:p>
        </p:txBody>
      </p:sp>
      <p:sp>
        <p:nvSpPr>
          <p:cNvPr id="47" name="Shape 45"/>
          <p:cNvSpPr/>
          <p:nvPr/>
        </p:nvSpPr>
        <p:spPr>
          <a:xfrm>
            <a:off x="0" y="4960620"/>
            <a:ext cx="9144000" cy="182880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48" name="Text 46"/>
          <p:cNvSpPr/>
          <p:nvPr/>
        </p:nvSpPr>
        <p:spPr>
          <a:xfrm>
            <a:off x="274320" y="4960620"/>
            <a:ext cx="8595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 ls -lR &gt; lista.txt  redirecționează output-ul în fișier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 — COMENZI UNIX/LINUX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Gestionare fișiere: mv · cp · rm · rmdir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365760" y="1170432"/>
            <a:ext cx="4114800" cy="1783080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1170432"/>
            <a:ext cx="64008" cy="1783080"/>
          </a:xfrm>
          <a:prstGeom prst="rect">
            <a:avLst/>
          </a:prstGeom>
          <a:solidFill>
            <a:srgbClr val="FFD166"/>
          </a:solidFill>
          <a:ln/>
        </p:spPr>
      </p:sp>
      <p:sp>
        <p:nvSpPr>
          <p:cNvPr id="7" name="Text 5"/>
          <p:cNvSpPr/>
          <p:nvPr/>
        </p:nvSpPr>
        <p:spPr>
          <a:xfrm>
            <a:off x="530352" y="1234440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D1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mv — move / rename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475488" y="1554480"/>
            <a:ext cx="3931920" cy="1371600"/>
          </a:xfrm>
          <a:prstGeom prst="rect">
            <a:avLst/>
          </a:prstGeom>
          <a:solidFill>
            <a:srgbClr val="050A10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475488" y="1554480"/>
            <a:ext cx="3931920" cy="329184"/>
          </a:xfrm>
          <a:prstGeom prst="rect">
            <a:avLst/>
          </a:prstGeom>
          <a:solidFill>
            <a:srgbClr val="1A2A3A"/>
          </a:solidFill>
          <a:ln/>
        </p:spPr>
      </p:sp>
      <p:sp>
        <p:nvSpPr>
          <p:cNvPr id="10" name="Text 8"/>
          <p:cNvSpPr/>
          <p:nvPr/>
        </p:nvSpPr>
        <p:spPr>
          <a:xfrm>
            <a:off x="585216" y="1554480"/>
            <a:ext cx="37490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0A8C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● ● ●   Terminal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612648" y="1956816"/>
            <a:ext cx="3703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6D6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mv file1 file2    # redenumire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612648" y="2203704"/>
            <a:ext cx="3703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6D6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mv file1 dir1/    # mutare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612648" y="2450592"/>
            <a:ext cx="3703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6D6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mv -i src dst     # confirm overwrite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612648" y="2697480"/>
            <a:ext cx="3703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6D6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mv *.txt backup/  # wildcard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530352" y="2953512"/>
            <a:ext cx="3840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FFD1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mv redenumește SAU mută — aceeași comandă!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365760" y="3063240"/>
            <a:ext cx="4114800" cy="1783080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365760" y="3063240"/>
            <a:ext cx="64008" cy="1783080"/>
          </a:xfrm>
          <a:prstGeom prst="rect">
            <a:avLst/>
          </a:prstGeom>
          <a:solidFill>
            <a:srgbClr val="06D6A0"/>
          </a:solidFill>
          <a:ln/>
        </p:spPr>
      </p:sp>
      <p:sp>
        <p:nvSpPr>
          <p:cNvPr id="18" name="Text 16"/>
          <p:cNvSpPr/>
          <p:nvPr/>
        </p:nvSpPr>
        <p:spPr>
          <a:xfrm>
            <a:off x="530352" y="3127248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6D6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cp — copy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475488" y="3447288"/>
            <a:ext cx="3931920" cy="1124712"/>
          </a:xfrm>
          <a:prstGeom prst="rect">
            <a:avLst/>
          </a:prstGeom>
          <a:solidFill>
            <a:srgbClr val="050A10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475488" y="3447288"/>
            <a:ext cx="3931920" cy="329184"/>
          </a:xfrm>
          <a:prstGeom prst="rect">
            <a:avLst/>
          </a:prstGeom>
          <a:solidFill>
            <a:srgbClr val="1A2A3A"/>
          </a:solidFill>
          <a:ln/>
        </p:spPr>
      </p:sp>
      <p:sp>
        <p:nvSpPr>
          <p:cNvPr id="21" name="Text 19"/>
          <p:cNvSpPr/>
          <p:nvPr/>
        </p:nvSpPr>
        <p:spPr>
          <a:xfrm>
            <a:off x="585216" y="3447288"/>
            <a:ext cx="37490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0A8C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● ● ●   Terminal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2648" y="3849624"/>
            <a:ext cx="3703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6D6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cp file1 file2    # copie fisier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612648" y="4096512"/>
            <a:ext cx="3703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6D6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cp -r dir1 dir2   # copie director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612648" y="4343400"/>
            <a:ext cx="3703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6D6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cp -i src dst     # confirm overwrite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530352" y="4599432"/>
            <a:ext cx="3840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06D6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-r = recursiv (necesar pentru directoare)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4754880" y="1170432"/>
            <a:ext cx="4023360" cy="1783080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27" name="Shape 25"/>
          <p:cNvSpPr/>
          <p:nvPr/>
        </p:nvSpPr>
        <p:spPr>
          <a:xfrm>
            <a:off x="4754880" y="1170432"/>
            <a:ext cx="64008" cy="1783080"/>
          </a:xfrm>
          <a:prstGeom prst="rect">
            <a:avLst/>
          </a:prstGeom>
          <a:solidFill>
            <a:srgbClr val="EF476F"/>
          </a:solidFill>
          <a:ln/>
        </p:spPr>
      </p:sp>
      <p:sp>
        <p:nvSpPr>
          <p:cNvPr id="28" name="Text 26"/>
          <p:cNvSpPr/>
          <p:nvPr/>
        </p:nvSpPr>
        <p:spPr>
          <a:xfrm>
            <a:off x="4919472" y="1234440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EF47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rm — remove</a:t>
            </a:r>
            <a:endParaRPr lang="en-US" sz="1300" dirty="0"/>
          </a:p>
        </p:txBody>
      </p:sp>
      <p:sp>
        <p:nvSpPr>
          <p:cNvPr id="29" name="Shape 27"/>
          <p:cNvSpPr/>
          <p:nvPr/>
        </p:nvSpPr>
        <p:spPr>
          <a:xfrm>
            <a:off x="4864608" y="1554480"/>
            <a:ext cx="3840480" cy="1371600"/>
          </a:xfrm>
          <a:prstGeom prst="rect">
            <a:avLst/>
          </a:prstGeom>
          <a:solidFill>
            <a:srgbClr val="050A10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4864608" y="1554480"/>
            <a:ext cx="3840480" cy="329184"/>
          </a:xfrm>
          <a:prstGeom prst="rect">
            <a:avLst/>
          </a:prstGeom>
          <a:solidFill>
            <a:srgbClr val="1A2A3A"/>
          </a:solidFill>
          <a:ln/>
        </p:spPr>
      </p:sp>
      <p:sp>
        <p:nvSpPr>
          <p:cNvPr id="31" name="Text 29"/>
          <p:cNvSpPr/>
          <p:nvPr/>
        </p:nvSpPr>
        <p:spPr>
          <a:xfrm>
            <a:off x="4974336" y="1554480"/>
            <a:ext cx="36576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0A8C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● ● ●   Terminal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5001768" y="1956816"/>
            <a:ext cx="36118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6D6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rm file2          # sterge fisier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5001768" y="2203704"/>
            <a:ext cx="36118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6D6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rm -r dir/        # sterge director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5001768" y="2450592"/>
            <a:ext cx="36118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6D6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rm -rf dir/       # fortat (atentie!)</a:t>
            </a:r>
            <a:endParaRPr lang="en-US" sz="1000" dirty="0"/>
          </a:p>
        </p:txBody>
      </p:sp>
      <p:sp>
        <p:nvSpPr>
          <p:cNvPr id="35" name="Text 33"/>
          <p:cNvSpPr/>
          <p:nvPr/>
        </p:nvSpPr>
        <p:spPr>
          <a:xfrm>
            <a:off x="5001768" y="2697480"/>
            <a:ext cx="36118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6D6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rm -i *.txt       # confirmare pt fiecare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4919472" y="2953512"/>
            <a:ext cx="3749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EF47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 rm -rf este ireversibil! Nu există Coș de gunoi.</a:t>
            </a:r>
            <a:endParaRPr lang="en-US" sz="900" dirty="0"/>
          </a:p>
        </p:txBody>
      </p:sp>
      <p:sp>
        <p:nvSpPr>
          <p:cNvPr id="37" name="Shape 35"/>
          <p:cNvSpPr/>
          <p:nvPr/>
        </p:nvSpPr>
        <p:spPr>
          <a:xfrm>
            <a:off x="4754880" y="3063240"/>
            <a:ext cx="4023360" cy="1783080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38" name="Shape 36"/>
          <p:cNvSpPr/>
          <p:nvPr/>
        </p:nvSpPr>
        <p:spPr>
          <a:xfrm>
            <a:off x="4754880" y="3063240"/>
            <a:ext cx="64008" cy="1783080"/>
          </a:xfrm>
          <a:prstGeom prst="rect">
            <a:avLst/>
          </a:prstGeom>
          <a:solidFill>
            <a:srgbClr val="90A8C0"/>
          </a:solidFill>
          <a:ln/>
        </p:spPr>
      </p:sp>
      <p:sp>
        <p:nvSpPr>
          <p:cNvPr id="39" name="Text 37"/>
          <p:cNvSpPr/>
          <p:nvPr/>
        </p:nvSpPr>
        <p:spPr>
          <a:xfrm>
            <a:off x="4919472" y="3127248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rmdir — remove empty dir</a:t>
            </a:r>
            <a:endParaRPr lang="en-US" sz="1300" dirty="0"/>
          </a:p>
        </p:txBody>
      </p:sp>
      <p:sp>
        <p:nvSpPr>
          <p:cNvPr id="40" name="Shape 38"/>
          <p:cNvSpPr/>
          <p:nvPr/>
        </p:nvSpPr>
        <p:spPr>
          <a:xfrm>
            <a:off x="4864608" y="3447288"/>
            <a:ext cx="3840480" cy="877824"/>
          </a:xfrm>
          <a:prstGeom prst="rect">
            <a:avLst/>
          </a:prstGeom>
          <a:solidFill>
            <a:srgbClr val="050A10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41" name="Shape 39"/>
          <p:cNvSpPr/>
          <p:nvPr/>
        </p:nvSpPr>
        <p:spPr>
          <a:xfrm>
            <a:off x="4864608" y="3447288"/>
            <a:ext cx="3840480" cy="329184"/>
          </a:xfrm>
          <a:prstGeom prst="rect">
            <a:avLst/>
          </a:prstGeom>
          <a:solidFill>
            <a:srgbClr val="1A2A3A"/>
          </a:solidFill>
          <a:ln/>
        </p:spPr>
      </p:sp>
      <p:sp>
        <p:nvSpPr>
          <p:cNvPr id="42" name="Text 40"/>
          <p:cNvSpPr/>
          <p:nvPr/>
        </p:nvSpPr>
        <p:spPr>
          <a:xfrm>
            <a:off x="4974336" y="3447288"/>
            <a:ext cx="36576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0A8C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● ● ●   Terminal</a:t>
            </a:r>
            <a:endParaRPr lang="en-US" sz="1000" dirty="0"/>
          </a:p>
        </p:txBody>
      </p:sp>
      <p:sp>
        <p:nvSpPr>
          <p:cNvPr id="43" name="Text 41"/>
          <p:cNvSpPr/>
          <p:nvPr/>
        </p:nvSpPr>
        <p:spPr>
          <a:xfrm>
            <a:off x="5001768" y="3849624"/>
            <a:ext cx="36118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6D6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rmdir dir_gol     # doar daca e gol</a:t>
            </a:r>
            <a:endParaRPr lang="en-US" sz="1000" dirty="0"/>
          </a:p>
        </p:txBody>
      </p:sp>
      <p:sp>
        <p:nvSpPr>
          <p:cNvPr id="44" name="Text 42"/>
          <p:cNvSpPr/>
          <p:nvPr/>
        </p:nvSpPr>
        <p:spPr>
          <a:xfrm>
            <a:off x="5001768" y="4096512"/>
            <a:ext cx="36118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6D6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rm -r dir_plin/   # daca are continut</a:t>
            </a:r>
            <a:endParaRPr lang="en-US" sz="1000" dirty="0"/>
          </a:p>
        </p:txBody>
      </p:sp>
      <p:sp>
        <p:nvSpPr>
          <p:cNvPr id="45" name="Text 43"/>
          <p:cNvSpPr/>
          <p:nvPr/>
        </p:nvSpPr>
        <p:spPr>
          <a:xfrm>
            <a:off x="4919472" y="4352544"/>
            <a:ext cx="3749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rmdir eșuează dacă directorul conține fișiere.</a:t>
            </a:r>
            <a:endParaRPr lang="en-US" sz="900" dirty="0"/>
          </a:p>
        </p:txBody>
      </p:sp>
      <p:sp>
        <p:nvSpPr>
          <p:cNvPr id="46" name="Shape 44"/>
          <p:cNvSpPr/>
          <p:nvPr/>
        </p:nvSpPr>
        <p:spPr>
          <a:xfrm>
            <a:off x="0" y="4960620"/>
            <a:ext cx="9144000" cy="182880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47" name="Text 45"/>
          <p:cNvSpPr/>
          <p:nvPr/>
        </p:nvSpPr>
        <p:spPr>
          <a:xfrm>
            <a:off x="274320" y="4960620"/>
            <a:ext cx="8595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Opțiunea -i (interactive) solicită confirmare înainte de suprascrierea fișierelor — folosiți-o!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 — COMENZI UNIX/LINUX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Vizualizare &amp; Analiză fișiere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365760" y="1170432"/>
            <a:ext cx="4114800" cy="3657600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1170432"/>
            <a:ext cx="64008" cy="3657600"/>
          </a:xfrm>
          <a:prstGeom prst="rect">
            <a:avLst/>
          </a:prstGeom>
          <a:solidFill>
            <a:srgbClr val="0096C7"/>
          </a:solidFill>
          <a:ln/>
        </p:spPr>
      </p:sp>
      <p:sp>
        <p:nvSpPr>
          <p:cNvPr id="7" name="Text 5"/>
          <p:cNvSpPr/>
          <p:nvPr/>
        </p:nvSpPr>
        <p:spPr>
          <a:xfrm>
            <a:off x="566928" y="1234440"/>
            <a:ext cx="3749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096C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Citire &amp; tipuri de fișiere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502920" y="1609344"/>
            <a:ext cx="3858768" cy="3090672"/>
          </a:xfrm>
          <a:prstGeom prst="rect">
            <a:avLst/>
          </a:prstGeom>
          <a:solidFill>
            <a:srgbClr val="050A10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502920" y="1609344"/>
            <a:ext cx="3858768" cy="329184"/>
          </a:xfrm>
          <a:prstGeom prst="rect">
            <a:avLst/>
          </a:prstGeom>
          <a:solidFill>
            <a:srgbClr val="1A2A3A"/>
          </a:solidFill>
          <a:ln/>
        </p:spPr>
      </p:sp>
      <p:sp>
        <p:nvSpPr>
          <p:cNvPr id="10" name="Text 8"/>
          <p:cNvSpPr/>
          <p:nvPr/>
        </p:nvSpPr>
        <p:spPr>
          <a:xfrm>
            <a:off x="612648" y="1609344"/>
            <a:ext cx="367588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0A8C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● ● ●   Terminal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640080" y="2011680"/>
            <a:ext cx="363016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6D6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file document.pdf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640080" y="2258568"/>
            <a:ext cx="363016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Adobe PDF v1.4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640080" y="2505456"/>
            <a:ext cx="363016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6D6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file script.sh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640080" y="2752344"/>
            <a:ext cx="363016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Bourne-Again shell script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640080" y="2999232"/>
            <a:ext cx="363016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640080" y="3246120"/>
            <a:ext cx="363016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6D6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cat fisier.txt   # tot fisierul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640080" y="3493008"/>
            <a:ext cx="363016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6D6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more fisier.txt  # pagina cu pagina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40080" y="3739896"/>
            <a:ext cx="363016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6D6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head -5 f.txt    # primele 5 linii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640080" y="3986784"/>
            <a:ext cx="363016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6D6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tail -5 f.txt    # ultimele 5 linii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640080" y="4233672"/>
            <a:ext cx="363016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6D6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tail -f log.txt  # urmarire live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4754880" y="1170432"/>
            <a:ext cx="4023360" cy="1719072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4754880" y="1170432"/>
            <a:ext cx="64008" cy="1719072"/>
          </a:xfrm>
          <a:prstGeom prst="rect">
            <a:avLst/>
          </a:prstGeom>
          <a:solidFill>
            <a:srgbClr val="9B5DE5"/>
          </a:solidFill>
          <a:ln/>
        </p:spPr>
      </p:sp>
      <p:sp>
        <p:nvSpPr>
          <p:cNvPr id="23" name="Text 21"/>
          <p:cNvSpPr/>
          <p:nvPr/>
        </p:nvSpPr>
        <p:spPr>
          <a:xfrm>
            <a:off x="4956048" y="123444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9B5DE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wc — word count</a:t>
            </a:r>
            <a:endParaRPr lang="en-US" sz="1300" dirty="0"/>
          </a:p>
        </p:txBody>
      </p:sp>
      <p:sp>
        <p:nvSpPr>
          <p:cNvPr id="24" name="Shape 22"/>
          <p:cNvSpPr/>
          <p:nvPr/>
        </p:nvSpPr>
        <p:spPr>
          <a:xfrm>
            <a:off x="4892040" y="1609344"/>
            <a:ext cx="3767328" cy="1170432"/>
          </a:xfrm>
          <a:prstGeom prst="rect">
            <a:avLst/>
          </a:prstGeom>
          <a:solidFill>
            <a:srgbClr val="050A10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4892040" y="1609344"/>
            <a:ext cx="3767328" cy="329184"/>
          </a:xfrm>
          <a:prstGeom prst="rect">
            <a:avLst/>
          </a:prstGeom>
          <a:solidFill>
            <a:srgbClr val="1A2A3A"/>
          </a:solidFill>
          <a:ln/>
        </p:spPr>
      </p:sp>
      <p:sp>
        <p:nvSpPr>
          <p:cNvPr id="26" name="Text 24"/>
          <p:cNvSpPr/>
          <p:nvPr/>
        </p:nvSpPr>
        <p:spPr>
          <a:xfrm>
            <a:off x="5001768" y="1609344"/>
            <a:ext cx="358444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0A8C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● ● ●   Terminal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5029200" y="2011680"/>
            <a:ext cx="353872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6D6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wc pico.save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5029200" y="2258568"/>
            <a:ext cx="353872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4  13  64 pico.save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5029200" y="2505456"/>
            <a:ext cx="353872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0A8C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4 linii, 13 cuv, 64 bytes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5029200" y="2752344"/>
            <a:ext cx="353872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6D6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wc -l fisier.txt  # doar linii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4754880" y="2999232"/>
            <a:ext cx="4023360" cy="1828800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4754880" y="2999232"/>
            <a:ext cx="64008" cy="1828800"/>
          </a:xfrm>
          <a:prstGeom prst="rect">
            <a:avLst/>
          </a:prstGeom>
          <a:solidFill>
            <a:srgbClr val="00C9A7"/>
          </a:solidFill>
          <a:ln/>
        </p:spPr>
      </p:sp>
      <p:sp>
        <p:nvSpPr>
          <p:cNvPr id="33" name="Text 31"/>
          <p:cNvSpPr/>
          <p:nvPr/>
        </p:nvSpPr>
        <p:spPr>
          <a:xfrm>
            <a:off x="4956048" y="306324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0C9A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diff — compare files</a:t>
            </a:r>
            <a:endParaRPr lang="en-US" sz="1300" dirty="0"/>
          </a:p>
        </p:txBody>
      </p:sp>
      <p:sp>
        <p:nvSpPr>
          <p:cNvPr id="34" name="Shape 32"/>
          <p:cNvSpPr/>
          <p:nvPr/>
        </p:nvSpPr>
        <p:spPr>
          <a:xfrm>
            <a:off x="4892040" y="3438144"/>
            <a:ext cx="3767328" cy="1261872"/>
          </a:xfrm>
          <a:prstGeom prst="rect">
            <a:avLst/>
          </a:prstGeom>
          <a:solidFill>
            <a:srgbClr val="050A10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35" name="Shape 33"/>
          <p:cNvSpPr/>
          <p:nvPr/>
        </p:nvSpPr>
        <p:spPr>
          <a:xfrm>
            <a:off x="4892040" y="3438144"/>
            <a:ext cx="3767328" cy="329184"/>
          </a:xfrm>
          <a:prstGeom prst="rect">
            <a:avLst/>
          </a:prstGeom>
          <a:solidFill>
            <a:srgbClr val="1A2A3A"/>
          </a:solidFill>
          <a:ln/>
        </p:spPr>
      </p:sp>
      <p:sp>
        <p:nvSpPr>
          <p:cNvPr id="36" name="Text 34"/>
          <p:cNvSpPr/>
          <p:nvPr/>
        </p:nvSpPr>
        <p:spPr>
          <a:xfrm>
            <a:off x="5001768" y="3438144"/>
            <a:ext cx="358444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0A8C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● ● ●   Terminal</a:t>
            </a:r>
            <a:endParaRPr lang="en-US" sz="1000" dirty="0"/>
          </a:p>
        </p:txBody>
      </p:sp>
      <p:sp>
        <p:nvSpPr>
          <p:cNvPr id="37" name="Text 35"/>
          <p:cNvSpPr/>
          <p:nvPr/>
        </p:nvSpPr>
        <p:spPr>
          <a:xfrm>
            <a:off x="5029200" y="3840480"/>
            <a:ext cx="353872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6D6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diff f1.txt f2.txt</a:t>
            </a:r>
            <a:endParaRPr lang="en-US" sz="1000" dirty="0"/>
          </a:p>
        </p:txBody>
      </p:sp>
      <p:sp>
        <p:nvSpPr>
          <p:cNvPr id="38" name="Text 36"/>
          <p:cNvSpPr/>
          <p:nvPr/>
        </p:nvSpPr>
        <p:spPr>
          <a:xfrm>
            <a:off x="5029200" y="4087368"/>
            <a:ext cx="353872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6D6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diff -i f1 f2   # ignore case</a:t>
            </a:r>
            <a:endParaRPr lang="en-US" sz="1000" dirty="0"/>
          </a:p>
        </p:txBody>
      </p:sp>
      <p:sp>
        <p:nvSpPr>
          <p:cNvPr id="39" name="Text 37"/>
          <p:cNvSpPr/>
          <p:nvPr/>
        </p:nvSpPr>
        <p:spPr>
          <a:xfrm>
            <a:off x="5029200" y="4334256"/>
            <a:ext cx="353872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6D6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diff -c f1 f2   # context format</a:t>
            </a:r>
            <a:endParaRPr lang="en-US" sz="1000" dirty="0"/>
          </a:p>
        </p:txBody>
      </p:sp>
      <p:sp>
        <p:nvSpPr>
          <p:cNvPr id="40" name="Text 38"/>
          <p:cNvSpPr/>
          <p:nvPr/>
        </p:nvSpPr>
        <p:spPr>
          <a:xfrm>
            <a:off x="4956048" y="4736592"/>
            <a:ext cx="3749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&lt; = linie din f1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&gt; = linie din f2</a:t>
            </a:r>
            <a:endParaRPr lang="en-US" sz="900" dirty="0"/>
          </a:p>
          <a:p>
            <a:pPr marL="0" indent="0">
              <a:buNone/>
            </a:pPr>
            <a:r>
              <a:rPr lang="en-US" sz="9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Liniile marcate diferă între fișiere.</a:t>
            </a:r>
            <a:endParaRPr lang="en-US" sz="900" dirty="0"/>
          </a:p>
        </p:txBody>
      </p:sp>
      <p:sp>
        <p:nvSpPr>
          <p:cNvPr id="41" name="Shape 39"/>
          <p:cNvSpPr/>
          <p:nvPr/>
        </p:nvSpPr>
        <p:spPr>
          <a:xfrm>
            <a:off x="0" y="4960620"/>
            <a:ext cx="9144000" cy="182880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42" name="Text 40"/>
          <p:cNvSpPr/>
          <p:nvPr/>
        </p:nvSpPr>
        <p:spPr>
          <a:xfrm>
            <a:off x="274320" y="4960620"/>
            <a:ext cx="8595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tail -f este esențial pentru monitorizarea log-urilor live pe servere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 — COMENZI UNIX/LINUX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Permisiuni: chmod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365760" y="1170432"/>
            <a:ext cx="4114800" cy="3703320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1170432"/>
            <a:ext cx="64008" cy="3703320"/>
          </a:xfrm>
          <a:prstGeom prst="rect">
            <a:avLst/>
          </a:prstGeom>
          <a:solidFill>
            <a:srgbClr val="FFD166"/>
          </a:solidFill>
          <a:ln/>
        </p:spPr>
      </p:sp>
      <p:sp>
        <p:nvSpPr>
          <p:cNvPr id="7" name="Text 5"/>
          <p:cNvSpPr/>
          <p:nvPr/>
        </p:nvSpPr>
        <p:spPr>
          <a:xfrm>
            <a:off x="566928" y="1234440"/>
            <a:ext cx="3749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D1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chmod — change mode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502920" y="1664208"/>
            <a:ext cx="502920" cy="347472"/>
          </a:xfrm>
          <a:prstGeom prst="rect">
            <a:avLst/>
          </a:prstGeom>
          <a:solidFill>
            <a:srgbClr val="90A8C0">
              <a:alpha val="70000"/>
            </a:srgbClr>
          </a:solidFill>
          <a:ln/>
        </p:spPr>
      </p:sp>
      <p:sp>
        <p:nvSpPr>
          <p:cNvPr id="9" name="Text 7"/>
          <p:cNvSpPr/>
          <p:nvPr/>
        </p:nvSpPr>
        <p:spPr>
          <a:xfrm>
            <a:off x="502920" y="1664208"/>
            <a:ext cx="502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-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502920" y="2048256"/>
            <a:ext cx="502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90A8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tip fișier</a:t>
            </a:r>
            <a:endParaRPr lang="en-US" sz="800" dirty="0"/>
          </a:p>
        </p:txBody>
      </p:sp>
      <p:sp>
        <p:nvSpPr>
          <p:cNvPr id="11" name="Shape 9"/>
          <p:cNvSpPr/>
          <p:nvPr/>
        </p:nvSpPr>
        <p:spPr>
          <a:xfrm>
            <a:off x="1115568" y="1664208"/>
            <a:ext cx="1051560" cy="347472"/>
          </a:xfrm>
          <a:prstGeom prst="rect">
            <a:avLst/>
          </a:prstGeom>
          <a:solidFill>
            <a:srgbClr val="06D6A0">
              <a:alpha val="70000"/>
            </a:srgbClr>
          </a:solidFill>
          <a:ln/>
        </p:spPr>
      </p:sp>
      <p:sp>
        <p:nvSpPr>
          <p:cNvPr id="12" name="Text 10"/>
          <p:cNvSpPr/>
          <p:nvPr/>
        </p:nvSpPr>
        <p:spPr>
          <a:xfrm>
            <a:off x="1115568" y="1664208"/>
            <a:ext cx="1051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rwx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1115568" y="2048256"/>
            <a:ext cx="10515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06D6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Proprietar (user)</a:t>
            </a:r>
            <a:endParaRPr lang="en-US" sz="800" dirty="0"/>
          </a:p>
        </p:txBody>
      </p:sp>
      <p:sp>
        <p:nvSpPr>
          <p:cNvPr id="14" name="Shape 12"/>
          <p:cNvSpPr/>
          <p:nvPr/>
        </p:nvSpPr>
        <p:spPr>
          <a:xfrm>
            <a:off x="2276856" y="1664208"/>
            <a:ext cx="1051560" cy="347472"/>
          </a:xfrm>
          <a:prstGeom prst="rect">
            <a:avLst/>
          </a:prstGeom>
          <a:solidFill>
            <a:srgbClr val="FFD166">
              <a:alpha val="70000"/>
            </a:srgbClr>
          </a:solidFill>
          <a:ln/>
        </p:spPr>
      </p:sp>
      <p:sp>
        <p:nvSpPr>
          <p:cNvPr id="15" name="Text 13"/>
          <p:cNvSpPr/>
          <p:nvPr/>
        </p:nvSpPr>
        <p:spPr>
          <a:xfrm>
            <a:off x="2276856" y="1664208"/>
            <a:ext cx="1051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r-x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2276856" y="2048256"/>
            <a:ext cx="10515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FFD1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Grup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3438144" y="1664208"/>
            <a:ext cx="1051560" cy="347472"/>
          </a:xfrm>
          <a:prstGeom prst="rect">
            <a:avLst/>
          </a:prstGeom>
          <a:solidFill>
            <a:srgbClr val="EF476F">
              <a:alpha val="70000"/>
            </a:srgbClr>
          </a:solidFill>
          <a:ln/>
        </p:spPr>
      </p:sp>
      <p:sp>
        <p:nvSpPr>
          <p:cNvPr id="18" name="Text 16"/>
          <p:cNvSpPr/>
          <p:nvPr/>
        </p:nvSpPr>
        <p:spPr>
          <a:xfrm>
            <a:off x="3438144" y="1664208"/>
            <a:ext cx="1051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r--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3438144" y="2048256"/>
            <a:ext cx="10515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dirty="0">
                <a:solidFill>
                  <a:srgbClr val="EF476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Alții</a:t>
            </a:r>
            <a:endParaRPr lang="en-US" sz="800" dirty="0"/>
          </a:p>
        </p:txBody>
      </p:sp>
      <p:sp>
        <p:nvSpPr>
          <p:cNvPr id="20" name="Text 18"/>
          <p:cNvSpPr/>
          <p:nvPr/>
        </p:nvSpPr>
        <p:spPr>
          <a:xfrm>
            <a:off x="502920" y="2487168"/>
            <a:ext cx="3794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D1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Valori octale: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502920" y="2724912"/>
            <a:ext cx="1143000" cy="256032"/>
          </a:xfrm>
          <a:prstGeom prst="rect">
            <a:avLst/>
          </a:prstGeom>
          <a:solidFill>
            <a:srgbClr val="065A82"/>
          </a:solidFill>
          <a:ln/>
        </p:spPr>
      </p:sp>
      <p:sp>
        <p:nvSpPr>
          <p:cNvPr id="22" name="Text 20"/>
          <p:cNvSpPr/>
          <p:nvPr/>
        </p:nvSpPr>
        <p:spPr>
          <a:xfrm>
            <a:off x="502920" y="2724912"/>
            <a:ext cx="1143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Octal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1691640" y="2724912"/>
            <a:ext cx="1143000" cy="256032"/>
          </a:xfrm>
          <a:prstGeom prst="rect">
            <a:avLst/>
          </a:prstGeom>
          <a:solidFill>
            <a:srgbClr val="065A82"/>
          </a:solidFill>
          <a:ln/>
        </p:spPr>
      </p:sp>
      <p:sp>
        <p:nvSpPr>
          <p:cNvPr id="24" name="Text 22"/>
          <p:cNvSpPr/>
          <p:nvPr/>
        </p:nvSpPr>
        <p:spPr>
          <a:xfrm>
            <a:off x="1691640" y="2724912"/>
            <a:ext cx="1143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Permisiuni</a:t>
            </a:r>
            <a:endParaRPr lang="en-US" sz="900" dirty="0"/>
          </a:p>
        </p:txBody>
      </p:sp>
      <p:sp>
        <p:nvSpPr>
          <p:cNvPr id="25" name="Shape 23"/>
          <p:cNvSpPr/>
          <p:nvPr/>
        </p:nvSpPr>
        <p:spPr>
          <a:xfrm>
            <a:off x="2880360" y="2724912"/>
            <a:ext cx="1143000" cy="256032"/>
          </a:xfrm>
          <a:prstGeom prst="rect">
            <a:avLst/>
          </a:prstGeom>
          <a:solidFill>
            <a:srgbClr val="065A82"/>
          </a:solidFill>
          <a:ln/>
        </p:spPr>
      </p:sp>
      <p:sp>
        <p:nvSpPr>
          <p:cNvPr id="26" name="Text 24"/>
          <p:cNvSpPr/>
          <p:nvPr/>
        </p:nvSpPr>
        <p:spPr>
          <a:xfrm>
            <a:off x="2880360" y="2724912"/>
            <a:ext cx="1143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Binar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502920" y="2999232"/>
            <a:ext cx="1143000" cy="256032"/>
          </a:xfrm>
          <a:prstGeom prst="rect">
            <a:avLst/>
          </a:prstGeom>
          <a:solidFill>
            <a:srgbClr val="112233"/>
          </a:solidFill>
          <a:ln/>
        </p:spPr>
      </p:sp>
      <p:sp>
        <p:nvSpPr>
          <p:cNvPr id="28" name="Text 26"/>
          <p:cNvSpPr/>
          <p:nvPr/>
        </p:nvSpPr>
        <p:spPr>
          <a:xfrm>
            <a:off x="502920" y="2999232"/>
            <a:ext cx="1143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0F8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7</a:t>
            </a:r>
            <a:endParaRPr lang="en-US" sz="900" dirty="0"/>
          </a:p>
        </p:txBody>
      </p:sp>
      <p:sp>
        <p:nvSpPr>
          <p:cNvPr id="29" name="Shape 27"/>
          <p:cNvSpPr/>
          <p:nvPr/>
        </p:nvSpPr>
        <p:spPr>
          <a:xfrm>
            <a:off x="1691640" y="2999232"/>
            <a:ext cx="1143000" cy="256032"/>
          </a:xfrm>
          <a:prstGeom prst="rect">
            <a:avLst/>
          </a:prstGeom>
          <a:solidFill>
            <a:srgbClr val="112233"/>
          </a:solidFill>
          <a:ln/>
        </p:spPr>
      </p:sp>
      <p:sp>
        <p:nvSpPr>
          <p:cNvPr id="30" name="Text 28"/>
          <p:cNvSpPr/>
          <p:nvPr/>
        </p:nvSpPr>
        <p:spPr>
          <a:xfrm>
            <a:off x="1691640" y="2999232"/>
            <a:ext cx="1143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0F8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rwx</a:t>
            </a:r>
            <a:endParaRPr lang="en-US" sz="900" dirty="0"/>
          </a:p>
        </p:txBody>
      </p:sp>
      <p:sp>
        <p:nvSpPr>
          <p:cNvPr id="31" name="Shape 29"/>
          <p:cNvSpPr/>
          <p:nvPr/>
        </p:nvSpPr>
        <p:spPr>
          <a:xfrm>
            <a:off x="2880360" y="2999232"/>
            <a:ext cx="1143000" cy="256032"/>
          </a:xfrm>
          <a:prstGeom prst="rect">
            <a:avLst/>
          </a:prstGeom>
          <a:solidFill>
            <a:srgbClr val="112233"/>
          </a:solidFill>
          <a:ln/>
        </p:spPr>
      </p:sp>
      <p:sp>
        <p:nvSpPr>
          <p:cNvPr id="32" name="Text 30"/>
          <p:cNvSpPr/>
          <p:nvPr/>
        </p:nvSpPr>
        <p:spPr>
          <a:xfrm>
            <a:off x="2880360" y="2999232"/>
            <a:ext cx="1143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0F8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111</a:t>
            </a:r>
            <a:endParaRPr lang="en-US" sz="900" dirty="0"/>
          </a:p>
        </p:txBody>
      </p:sp>
      <p:sp>
        <p:nvSpPr>
          <p:cNvPr id="33" name="Shape 31"/>
          <p:cNvSpPr/>
          <p:nvPr/>
        </p:nvSpPr>
        <p:spPr>
          <a:xfrm>
            <a:off x="502920" y="3273552"/>
            <a:ext cx="1143000" cy="256032"/>
          </a:xfrm>
          <a:prstGeom prst="rect">
            <a:avLst/>
          </a:prstGeom>
          <a:solidFill>
            <a:srgbClr val="0D2137"/>
          </a:solidFill>
          <a:ln/>
        </p:spPr>
      </p:sp>
      <p:sp>
        <p:nvSpPr>
          <p:cNvPr id="34" name="Text 32"/>
          <p:cNvSpPr/>
          <p:nvPr/>
        </p:nvSpPr>
        <p:spPr>
          <a:xfrm>
            <a:off x="502920" y="3273552"/>
            <a:ext cx="1143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0F8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6</a:t>
            </a:r>
            <a:endParaRPr lang="en-US" sz="900" dirty="0"/>
          </a:p>
        </p:txBody>
      </p:sp>
      <p:sp>
        <p:nvSpPr>
          <p:cNvPr id="35" name="Shape 33"/>
          <p:cNvSpPr/>
          <p:nvPr/>
        </p:nvSpPr>
        <p:spPr>
          <a:xfrm>
            <a:off x="1691640" y="3273552"/>
            <a:ext cx="1143000" cy="256032"/>
          </a:xfrm>
          <a:prstGeom prst="rect">
            <a:avLst/>
          </a:prstGeom>
          <a:solidFill>
            <a:srgbClr val="0D2137"/>
          </a:solidFill>
          <a:ln/>
        </p:spPr>
      </p:sp>
      <p:sp>
        <p:nvSpPr>
          <p:cNvPr id="36" name="Text 34"/>
          <p:cNvSpPr/>
          <p:nvPr/>
        </p:nvSpPr>
        <p:spPr>
          <a:xfrm>
            <a:off x="1691640" y="3273552"/>
            <a:ext cx="1143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0F8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rw-</a:t>
            </a:r>
            <a:endParaRPr lang="en-US" sz="900" dirty="0"/>
          </a:p>
        </p:txBody>
      </p:sp>
      <p:sp>
        <p:nvSpPr>
          <p:cNvPr id="37" name="Shape 35"/>
          <p:cNvSpPr/>
          <p:nvPr/>
        </p:nvSpPr>
        <p:spPr>
          <a:xfrm>
            <a:off x="2880360" y="3273552"/>
            <a:ext cx="1143000" cy="256032"/>
          </a:xfrm>
          <a:prstGeom prst="rect">
            <a:avLst/>
          </a:prstGeom>
          <a:solidFill>
            <a:srgbClr val="0D2137"/>
          </a:solidFill>
          <a:ln/>
        </p:spPr>
      </p:sp>
      <p:sp>
        <p:nvSpPr>
          <p:cNvPr id="38" name="Text 36"/>
          <p:cNvSpPr/>
          <p:nvPr/>
        </p:nvSpPr>
        <p:spPr>
          <a:xfrm>
            <a:off x="2880360" y="3273552"/>
            <a:ext cx="1143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0F8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110</a:t>
            </a:r>
            <a:endParaRPr lang="en-US" sz="900" dirty="0"/>
          </a:p>
        </p:txBody>
      </p:sp>
      <p:sp>
        <p:nvSpPr>
          <p:cNvPr id="39" name="Shape 37"/>
          <p:cNvSpPr/>
          <p:nvPr/>
        </p:nvSpPr>
        <p:spPr>
          <a:xfrm>
            <a:off x="502920" y="3547872"/>
            <a:ext cx="1143000" cy="256032"/>
          </a:xfrm>
          <a:prstGeom prst="rect">
            <a:avLst/>
          </a:prstGeom>
          <a:solidFill>
            <a:srgbClr val="112233"/>
          </a:solidFill>
          <a:ln/>
        </p:spPr>
      </p:sp>
      <p:sp>
        <p:nvSpPr>
          <p:cNvPr id="40" name="Text 38"/>
          <p:cNvSpPr/>
          <p:nvPr/>
        </p:nvSpPr>
        <p:spPr>
          <a:xfrm>
            <a:off x="502920" y="3547872"/>
            <a:ext cx="1143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0F8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5</a:t>
            </a:r>
            <a:endParaRPr lang="en-US" sz="900" dirty="0"/>
          </a:p>
        </p:txBody>
      </p:sp>
      <p:sp>
        <p:nvSpPr>
          <p:cNvPr id="41" name="Shape 39"/>
          <p:cNvSpPr/>
          <p:nvPr/>
        </p:nvSpPr>
        <p:spPr>
          <a:xfrm>
            <a:off x="1691640" y="3547872"/>
            <a:ext cx="1143000" cy="256032"/>
          </a:xfrm>
          <a:prstGeom prst="rect">
            <a:avLst/>
          </a:prstGeom>
          <a:solidFill>
            <a:srgbClr val="112233"/>
          </a:solidFill>
          <a:ln/>
        </p:spPr>
      </p:sp>
      <p:sp>
        <p:nvSpPr>
          <p:cNvPr id="42" name="Text 40"/>
          <p:cNvSpPr/>
          <p:nvPr/>
        </p:nvSpPr>
        <p:spPr>
          <a:xfrm>
            <a:off x="1691640" y="3547872"/>
            <a:ext cx="1143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0F8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r-x</a:t>
            </a:r>
            <a:endParaRPr lang="en-US" sz="900" dirty="0"/>
          </a:p>
        </p:txBody>
      </p:sp>
      <p:sp>
        <p:nvSpPr>
          <p:cNvPr id="43" name="Shape 41"/>
          <p:cNvSpPr/>
          <p:nvPr/>
        </p:nvSpPr>
        <p:spPr>
          <a:xfrm>
            <a:off x="2880360" y="3547872"/>
            <a:ext cx="1143000" cy="256032"/>
          </a:xfrm>
          <a:prstGeom prst="rect">
            <a:avLst/>
          </a:prstGeom>
          <a:solidFill>
            <a:srgbClr val="112233"/>
          </a:solidFill>
          <a:ln/>
        </p:spPr>
      </p:sp>
      <p:sp>
        <p:nvSpPr>
          <p:cNvPr id="44" name="Text 42"/>
          <p:cNvSpPr/>
          <p:nvPr/>
        </p:nvSpPr>
        <p:spPr>
          <a:xfrm>
            <a:off x="2880360" y="3547872"/>
            <a:ext cx="1143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0F8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101</a:t>
            </a:r>
            <a:endParaRPr lang="en-US" sz="900" dirty="0"/>
          </a:p>
        </p:txBody>
      </p:sp>
      <p:sp>
        <p:nvSpPr>
          <p:cNvPr id="45" name="Shape 43"/>
          <p:cNvSpPr/>
          <p:nvPr/>
        </p:nvSpPr>
        <p:spPr>
          <a:xfrm>
            <a:off x="502920" y="3822192"/>
            <a:ext cx="1143000" cy="256032"/>
          </a:xfrm>
          <a:prstGeom prst="rect">
            <a:avLst/>
          </a:prstGeom>
          <a:solidFill>
            <a:srgbClr val="0D2137"/>
          </a:solidFill>
          <a:ln/>
        </p:spPr>
      </p:sp>
      <p:sp>
        <p:nvSpPr>
          <p:cNvPr id="46" name="Text 44"/>
          <p:cNvSpPr/>
          <p:nvPr/>
        </p:nvSpPr>
        <p:spPr>
          <a:xfrm>
            <a:off x="502920" y="3822192"/>
            <a:ext cx="1143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0F8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4</a:t>
            </a:r>
            <a:endParaRPr lang="en-US" sz="900" dirty="0"/>
          </a:p>
        </p:txBody>
      </p:sp>
      <p:sp>
        <p:nvSpPr>
          <p:cNvPr id="47" name="Shape 45"/>
          <p:cNvSpPr/>
          <p:nvPr/>
        </p:nvSpPr>
        <p:spPr>
          <a:xfrm>
            <a:off x="1691640" y="3822192"/>
            <a:ext cx="1143000" cy="256032"/>
          </a:xfrm>
          <a:prstGeom prst="rect">
            <a:avLst/>
          </a:prstGeom>
          <a:solidFill>
            <a:srgbClr val="0D2137"/>
          </a:solidFill>
          <a:ln/>
        </p:spPr>
      </p:sp>
      <p:sp>
        <p:nvSpPr>
          <p:cNvPr id="48" name="Text 46"/>
          <p:cNvSpPr/>
          <p:nvPr/>
        </p:nvSpPr>
        <p:spPr>
          <a:xfrm>
            <a:off x="1691640" y="3822192"/>
            <a:ext cx="1143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0F8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r--</a:t>
            </a:r>
            <a:endParaRPr lang="en-US" sz="900" dirty="0"/>
          </a:p>
        </p:txBody>
      </p:sp>
      <p:sp>
        <p:nvSpPr>
          <p:cNvPr id="49" name="Shape 47"/>
          <p:cNvSpPr/>
          <p:nvPr/>
        </p:nvSpPr>
        <p:spPr>
          <a:xfrm>
            <a:off x="2880360" y="3822192"/>
            <a:ext cx="1143000" cy="256032"/>
          </a:xfrm>
          <a:prstGeom prst="rect">
            <a:avLst/>
          </a:prstGeom>
          <a:solidFill>
            <a:srgbClr val="0D2137"/>
          </a:solidFill>
          <a:ln/>
        </p:spPr>
      </p:sp>
      <p:sp>
        <p:nvSpPr>
          <p:cNvPr id="50" name="Text 48"/>
          <p:cNvSpPr/>
          <p:nvPr/>
        </p:nvSpPr>
        <p:spPr>
          <a:xfrm>
            <a:off x="2880360" y="3822192"/>
            <a:ext cx="1143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0F8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100</a:t>
            </a:r>
            <a:endParaRPr lang="en-US" sz="900" dirty="0"/>
          </a:p>
        </p:txBody>
      </p:sp>
      <p:sp>
        <p:nvSpPr>
          <p:cNvPr id="51" name="Shape 49"/>
          <p:cNvSpPr/>
          <p:nvPr/>
        </p:nvSpPr>
        <p:spPr>
          <a:xfrm>
            <a:off x="502920" y="4096512"/>
            <a:ext cx="1143000" cy="256032"/>
          </a:xfrm>
          <a:prstGeom prst="rect">
            <a:avLst/>
          </a:prstGeom>
          <a:solidFill>
            <a:srgbClr val="112233"/>
          </a:solidFill>
          <a:ln/>
        </p:spPr>
      </p:sp>
      <p:sp>
        <p:nvSpPr>
          <p:cNvPr id="52" name="Text 50"/>
          <p:cNvSpPr/>
          <p:nvPr/>
        </p:nvSpPr>
        <p:spPr>
          <a:xfrm>
            <a:off x="502920" y="4096512"/>
            <a:ext cx="1143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0F8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3</a:t>
            </a:r>
            <a:endParaRPr lang="en-US" sz="900" dirty="0"/>
          </a:p>
        </p:txBody>
      </p:sp>
      <p:sp>
        <p:nvSpPr>
          <p:cNvPr id="53" name="Shape 51"/>
          <p:cNvSpPr/>
          <p:nvPr/>
        </p:nvSpPr>
        <p:spPr>
          <a:xfrm>
            <a:off x="1691640" y="4096512"/>
            <a:ext cx="1143000" cy="256032"/>
          </a:xfrm>
          <a:prstGeom prst="rect">
            <a:avLst/>
          </a:prstGeom>
          <a:solidFill>
            <a:srgbClr val="112233"/>
          </a:solidFill>
          <a:ln/>
        </p:spPr>
      </p:sp>
      <p:sp>
        <p:nvSpPr>
          <p:cNvPr id="54" name="Text 52"/>
          <p:cNvSpPr/>
          <p:nvPr/>
        </p:nvSpPr>
        <p:spPr>
          <a:xfrm>
            <a:off x="1691640" y="4096512"/>
            <a:ext cx="1143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0F8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-wx</a:t>
            </a:r>
            <a:endParaRPr lang="en-US" sz="900" dirty="0"/>
          </a:p>
        </p:txBody>
      </p:sp>
      <p:sp>
        <p:nvSpPr>
          <p:cNvPr id="55" name="Shape 53"/>
          <p:cNvSpPr/>
          <p:nvPr/>
        </p:nvSpPr>
        <p:spPr>
          <a:xfrm>
            <a:off x="2880360" y="4096512"/>
            <a:ext cx="1143000" cy="256032"/>
          </a:xfrm>
          <a:prstGeom prst="rect">
            <a:avLst/>
          </a:prstGeom>
          <a:solidFill>
            <a:srgbClr val="112233"/>
          </a:solidFill>
          <a:ln/>
        </p:spPr>
      </p:sp>
      <p:sp>
        <p:nvSpPr>
          <p:cNvPr id="56" name="Text 54"/>
          <p:cNvSpPr/>
          <p:nvPr/>
        </p:nvSpPr>
        <p:spPr>
          <a:xfrm>
            <a:off x="2880360" y="4096512"/>
            <a:ext cx="1143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0F8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011</a:t>
            </a:r>
            <a:endParaRPr lang="en-US" sz="900" dirty="0"/>
          </a:p>
        </p:txBody>
      </p:sp>
      <p:sp>
        <p:nvSpPr>
          <p:cNvPr id="57" name="Shape 55"/>
          <p:cNvSpPr/>
          <p:nvPr/>
        </p:nvSpPr>
        <p:spPr>
          <a:xfrm>
            <a:off x="502920" y="4370832"/>
            <a:ext cx="1143000" cy="256032"/>
          </a:xfrm>
          <a:prstGeom prst="rect">
            <a:avLst/>
          </a:prstGeom>
          <a:solidFill>
            <a:srgbClr val="0D2137"/>
          </a:solidFill>
          <a:ln/>
        </p:spPr>
      </p:sp>
      <p:sp>
        <p:nvSpPr>
          <p:cNvPr id="58" name="Text 56"/>
          <p:cNvSpPr/>
          <p:nvPr/>
        </p:nvSpPr>
        <p:spPr>
          <a:xfrm>
            <a:off x="502920" y="4370832"/>
            <a:ext cx="1143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0F8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2</a:t>
            </a:r>
            <a:endParaRPr lang="en-US" sz="900" dirty="0"/>
          </a:p>
        </p:txBody>
      </p:sp>
      <p:sp>
        <p:nvSpPr>
          <p:cNvPr id="59" name="Shape 57"/>
          <p:cNvSpPr/>
          <p:nvPr/>
        </p:nvSpPr>
        <p:spPr>
          <a:xfrm>
            <a:off x="1691640" y="4370832"/>
            <a:ext cx="1143000" cy="256032"/>
          </a:xfrm>
          <a:prstGeom prst="rect">
            <a:avLst/>
          </a:prstGeom>
          <a:solidFill>
            <a:srgbClr val="0D2137"/>
          </a:solidFill>
          <a:ln/>
        </p:spPr>
      </p:sp>
      <p:sp>
        <p:nvSpPr>
          <p:cNvPr id="60" name="Text 58"/>
          <p:cNvSpPr/>
          <p:nvPr/>
        </p:nvSpPr>
        <p:spPr>
          <a:xfrm>
            <a:off x="1691640" y="4370832"/>
            <a:ext cx="1143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0F8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-w-</a:t>
            </a:r>
            <a:endParaRPr lang="en-US" sz="900" dirty="0"/>
          </a:p>
        </p:txBody>
      </p:sp>
      <p:sp>
        <p:nvSpPr>
          <p:cNvPr id="61" name="Shape 59"/>
          <p:cNvSpPr/>
          <p:nvPr/>
        </p:nvSpPr>
        <p:spPr>
          <a:xfrm>
            <a:off x="2880360" y="4370832"/>
            <a:ext cx="1143000" cy="256032"/>
          </a:xfrm>
          <a:prstGeom prst="rect">
            <a:avLst/>
          </a:prstGeom>
          <a:solidFill>
            <a:srgbClr val="0D2137"/>
          </a:solidFill>
          <a:ln/>
        </p:spPr>
      </p:sp>
      <p:sp>
        <p:nvSpPr>
          <p:cNvPr id="62" name="Text 60"/>
          <p:cNvSpPr/>
          <p:nvPr/>
        </p:nvSpPr>
        <p:spPr>
          <a:xfrm>
            <a:off x="2880360" y="4370832"/>
            <a:ext cx="1143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0F8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010</a:t>
            </a:r>
            <a:endParaRPr lang="en-US" sz="900" dirty="0"/>
          </a:p>
        </p:txBody>
      </p:sp>
      <p:sp>
        <p:nvSpPr>
          <p:cNvPr id="63" name="Shape 61"/>
          <p:cNvSpPr/>
          <p:nvPr/>
        </p:nvSpPr>
        <p:spPr>
          <a:xfrm>
            <a:off x="502920" y="4645152"/>
            <a:ext cx="1143000" cy="256032"/>
          </a:xfrm>
          <a:prstGeom prst="rect">
            <a:avLst/>
          </a:prstGeom>
          <a:solidFill>
            <a:srgbClr val="112233"/>
          </a:solidFill>
          <a:ln/>
        </p:spPr>
      </p:sp>
      <p:sp>
        <p:nvSpPr>
          <p:cNvPr id="64" name="Text 62"/>
          <p:cNvSpPr/>
          <p:nvPr/>
        </p:nvSpPr>
        <p:spPr>
          <a:xfrm>
            <a:off x="502920" y="4645152"/>
            <a:ext cx="1143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0F8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</a:t>
            </a:r>
            <a:endParaRPr lang="en-US" sz="900" dirty="0"/>
          </a:p>
        </p:txBody>
      </p:sp>
      <p:sp>
        <p:nvSpPr>
          <p:cNvPr id="65" name="Shape 63"/>
          <p:cNvSpPr/>
          <p:nvPr/>
        </p:nvSpPr>
        <p:spPr>
          <a:xfrm>
            <a:off x="1691640" y="4645152"/>
            <a:ext cx="1143000" cy="256032"/>
          </a:xfrm>
          <a:prstGeom prst="rect">
            <a:avLst/>
          </a:prstGeom>
          <a:solidFill>
            <a:srgbClr val="112233"/>
          </a:solidFill>
          <a:ln/>
        </p:spPr>
      </p:sp>
      <p:sp>
        <p:nvSpPr>
          <p:cNvPr id="66" name="Text 64"/>
          <p:cNvSpPr/>
          <p:nvPr/>
        </p:nvSpPr>
        <p:spPr>
          <a:xfrm>
            <a:off x="1691640" y="4645152"/>
            <a:ext cx="1143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0F8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--x</a:t>
            </a:r>
            <a:endParaRPr lang="en-US" sz="900" dirty="0"/>
          </a:p>
        </p:txBody>
      </p:sp>
      <p:sp>
        <p:nvSpPr>
          <p:cNvPr id="67" name="Shape 65"/>
          <p:cNvSpPr/>
          <p:nvPr/>
        </p:nvSpPr>
        <p:spPr>
          <a:xfrm>
            <a:off x="2880360" y="4645152"/>
            <a:ext cx="1143000" cy="256032"/>
          </a:xfrm>
          <a:prstGeom prst="rect">
            <a:avLst/>
          </a:prstGeom>
          <a:solidFill>
            <a:srgbClr val="112233"/>
          </a:solidFill>
          <a:ln/>
        </p:spPr>
      </p:sp>
      <p:sp>
        <p:nvSpPr>
          <p:cNvPr id="68" name="Text 66"/>
          <p:cNvSpPr/>
          <p:nvPr/>
        </p:nvSpPr>
        <p:spPr>
          <a:xfrm>
            <a:off x="2880360" y="4645152"/>
            <a:ext cx="1143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0F8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001</a:t>
            </a:r>
            <a:endParaRPr lang="en-US" sz="900" dirty="0"/>
          </a:p>
        </p:txBody>
      </p:sp>
      <p:sp>
        <p:nvSpPr>
          <p:cNvPr id="69" name="Shape 67"/>
          <p:cNvSpPr/>
          <p:nvPr/>
        </p:nvSpPr>
        <p:spPr>
          <a:xfrm>
            <a:off x="502920" y="4919472"/>
            <a:ext cx="1143000" cy="256032"/>
          </a:xfrm>
          <a:prstGeom prst="rect">
            <a:avLst/>
          </a:prstGeom>
          <a:solidFill>
            <a:srgbClr val="0D2137"/>
          </a:solidFill>
          <a:ln/>
        </p:spPr>
      </p:sp>
      <p:sp>
        <p:nvSpPr>
          <p:cNvPr id="70" name="Text 68"/>
          <p:cNvSpPr/>
          <p:nvPr/>
        </p:nvSpPr>
        <p:spPr>
          <a:xfrm>
            <a:off x="502920" y="4919472"/>
            <a:ext cx="1143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0F8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</a:t>
            </a:r>
            <a:endParaRPr lang="en-US" sz="900" dirty="0"/>
          </a:p>
        </p:txBody>
      </p:sp>
      <p:sp>
        <p:nvSpPr>
          <p:cNvPr id="71" name="Shape 69"/>
          <p:cNvSpPr/>
          <p:nvPr/>
        </p:nvSpPr>
        <p:spPr>
          <a:xfrm>
            <a:off x="1691640" y="4919472"/>
            <a:ext cx="1143000" cy="256032"/>
          </a:xfrm>
          <a:prstGeom prst="rect">
            <a:avLst/>
          </a:prstGeom>
          <a:solidFill>
            <a:srgbClr val="0D2137"/>
          </a:solidFill>
          <a:ln/>
        </p:spPr>
      </p:sp>
      <p:sp>
        <p:nvSpPr>
          <p:cNvPr id="72" name="Text 70"/>
          <p:cNvSpPr/>
          <p:nvPr/>
        </p:nvSpPr>
        <p:spPr>
          <a:xfrm>
            <a:off x="1691640" y="4919472"/>
            <a:ext cx="1143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0F8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---</a:t>
            </a:r>
            <a:endParaRPr lang="en-US" sz="900" dirty="0"/>
          </a:p>
        </p:txBody>
      </p:sp>
      <p:sp>
        <p:nvSpPr>
          <p:cNvPr id="73" name="Shape 71"/>
          <p:cNvSpPr/>
          <p:nvPr/>
        </p:nvSpPr>
        <p:spPr>
          <a:xfrm>
            <a:off x="2880360" y="4919472"/>
            <a:ext cx="1143000" cy="256032"/>
          </a:xfrm>
          <a:prstGeom prst="rect">
            <a:avLst/>
          </a:prstGeom>
          <a:solidFill>
            <a:srgbClr val="0D2137"/>
          </a:solidFill>
          <a:ln/>
        </p:spPr>
      </p:sp>
      <p:sp>
        <p:nvSpPr>
          <p:cNvPr id="74" name="Text 72"/>
          <p:cNvSpPr/>
          <p:nvPr/>
        </p:nvSpPr>
        <p:spPr>
          <a:xfrm>
            <a:off x="2880360" y="4919472"/>
            <a:ext cx="1143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0F8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000</a:t>
            </a:r>
            <a:endParaRPr lang="en-US" sz="900" dirty="0"/>
          </a:p>
        </p:txBody>
      </p:sp>
      <p:sp>
        <p:nvSpPr>
          <p:cNvPr id="75" name="Shape 73"/>
          <p:cNvSpPr/>
          <p:nvPr/>
        </p:nvSpPr>
        <p:spPr>
          <a:xfrm>
            <a:off x="4754880" y="1170432"/>
            <a:ext cx="4023360" cy="3703320"/>
          </a:xfrm>
          <a:prstGeom prst="rect">
            <a:avLst/>
          </a:prstGeom>
          <a:solidFill>
            <a:srgbClr val="0D2137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76" name="Shape 74"/>
          <p:cNvSpPr/>
          <p:nvPr/>
        </p:nvSpPr>
        <p:spPr>
          <a:xfrm>
            <a:off x="4754880" y="1170432"/>
            <a:ext cx="64008" cy="3703320"/>
          </a:xfrm>
          <a:prstGeom prst="rect">
            <a:avLst/>
          </a:prstGeom>
          <a:solidFill>
            <a:srgbClr val="06D6A0"/>
          </a:solidFill>
          <a:ln/>
        </p:spPr>
      </p:sp>
      <p:sp>
        <p:nvSpPr>
          <p:cNvPr id="77" name="Text 75"/>
          <p:cNvSpPr/>
          <p:nvPr/>
        </p:nvSpPr>
        <p:spPr>
          <a:xfrm>
            <a:off x="4956048" y="123444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6D6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Exemple chmod</a:t>
            </a:r>
            <a:endParaRPr lang="en-US" sz="1300" dirty="0"/>
          </a:p>
        </p:txBody>
      </p:sp>
      <p:sp>
        <p:nvSpPr>
          <p:cNvPr id="78" name="Shape 76"/>
          <p:cNvSpPr/>
          <p:nvPr/>
        </p:nvSpPr>
        <p:spPr>
          <a:xfrm>
            <a:off x="4892040" y="1609344"/>
            <a:ext cx="3767328" cy="1993392"/>
          </a:xfrm>
          <a:prstGeom prst="rect">
            <a:avLst/>
          </a:prstGeom>
          <a:solidFill>
            <a:srgbClr val="050A10"/>
          </a:solidFill>
          <a:ln/>
          <a:effectLst>
            <a:outerShdw blurRad="101600" dist="38100" dir="8100000" algn="bl" rotWithShape="0">
              <a:srgbClr val="000000">
                <a:alpha val="22000"/>
              </a:srgbClr>
            </a:outerShdw>
          </a:effectLst>
        </p:spPr>
      </p:sp>
      <p:sp>
        <p:nvSpPr>
          <p:cNvPr id="79" name="Shape 77"/>
          <p:cNvSpPr/>
          <p:nvPr/>
        </p:nvSpPr>
        <p:spPr>
          <a:xfrm>
            <a:off x="4892040" y="1609344"/>
            <a:ext cx="3767328" cy="329184"/>
          </a:xfrm>
          <a:prstGeom prst="rect">
            <a:avLst/>
          </a:prstGeom>
          <a:solidFill>
            <a:srgbClr val="1A2A3A"/>
          </a:solidFill>
          <a:ln/>
        </p:spPr>
      </p:sp>
      <p:sp>
        <p:nvSpPr>
          <p:cNvPr id="80" name="Text 78"/>
          <p:cNvSpPr/>
          <p:nvPr/>
        </p:nvSpPr>
        <p:spPr>
          <a:xfrm>
            <a:off x="5001768" y="1609344"/>
            <a:ext cx="358444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0A8C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● ● ●   Terminal</a:t>
            </a:r>
            <a:endParaRPr lang="en-US" sz="1000" dirty="0"/>
          </a:p>
        </p:txBody>
      </p:sp>
      <p:sp>
        <p:nvSpPr>
          <p:cNvPr id="81" name="Text 79"/>
          <p:cNvSpPr/>
          <p:nvPr/>
        </p:nvSpPr>
        <p:spPr>
          <a:xfrm>
            <a:off x="5029200" y="2011680"/>
            <a:ext cx="353872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0A8C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Mod numeric:</a:t>
            </a:r>
            <a:endParaRPr lang="en-US" sz="1000" dirty="0"/>
          </a:p>
        </p:txBody>
      </p:sp>
      <p:sp>
        <p:nvSpPr>
          <p:cNvPr id="82" name="Text 80"/>
          <p:cNvSpPr/>
          <p:nvPr/>
        </p:nvSpPr>
        <p:spPr>
          <a:xfrm>
            <a:off x="5029200" y="2258568"/>
            <a:ext cx="353872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6D6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chmod 755 script.sh</a:t>
            </a:r>
            <a:endParaRPr lang="en-US" sz="1000" dirty="0"/>
          </a:p>
        </p:txBody>
      </p:sp>
      <p:sp>
        <p:nvSpPr>
          <p:cNvPr id="83" name="Text 81"/>
          <p:cNvSpPr/>
          <p:nvPr/>
        </p:nvSpPr>
        <p:spPr>
          <a:xfrm>
            <a:off x="5029200" y="2505456"/>
            <a:ext cx="353872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# u=rwx g=r-x o=r-x</a:t>
            </a:r>
            <a:endParaRPr lang="en-US" sz="1000" dirty="0"/>
          </a:p>
        </p:txBody>
      </p:sp>
      <p:sp>
        <p:nvSpPr>
          <p:cNvPr id="84" name="Text 82"/>
          <p:cNvSpPr/>
          <p:nvPr/>
        </p:nvSpPr>
        <p:spPr>
          <a:xfrm>
            <a:off x="5029200" y="2752344"/>
            <a:ext cx="353872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6D6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chmod 644 doc.txt</a:t>
            </a:r>
            <a:endParaRPr lang="en-US" sz="1000" dirty="0"/>
          </a:p>
        </p:txBody>
      </p:sp>
      <p:sp>
        <p:nvSpPr>
          <p:cNvPr id="85" name="Text 83"/>
          <p:cNvSpPr/>
          <p:nvPr/>
        </p:nvSpPr>
        <p:spPr>
          <a:xfrm>
            <a:off x="5029200" y="2999232"/>
            <a:ext cx="353872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# u=rw- g=r-- o=r--</a:t>
            </a:r>
            <a:endParaRPr lang="en-US" sz="1000" dirty="0"/>
          </a:p>
        </p:txBody>
      </p:sp>
      <p:sp>
        <p:nvSpPr>
          <p:cNvPr id="86" name="Text 84"/>
          <p:cNvSpPr/>
          <p:nvPr/>
        </p:nvSpPr>
        <p:spPr>
          <a:xfrm>
            <a:off x="5029200" y="3246120"/>
            <a:ext cx="353872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6D6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chmod 600 private.key</a:t>
            </a:r>
            <a:endParaRPr lang="en-US" sz="1000" dirty="0"/>
          </a:p>
        </p:txBody>
      </p:sp>
      <p:sp>
        <p:nvSpPr>
          <p:cNvPr id="87" name="Text 85"/>
          <p:cNvSpPr/>
          <p:nvPr/>
        </p:nvSpPr>
        <p:spPr>
          <a:xfrm>
            <a:off x="5029200" y="3493008"/>
            <a:ext cx="353872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90A8C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Mod simbolic:</a:t>
            </a:r>
            <a:endParaRPr lang="en-US" sz="1000" dirty="0"/>
          </a:p>
        </p:txBody>
      </p:sp>
      <p:sp>
        <p:nvSpPr>
          <p:cNvPr id="88" name="Text 86"/>
          <p:cNvSpPr/>
          <p:nvPr/>
        </p:nvSpPr>
        <p:spPr>
          <a:xfrm>
            <a:off x="5029200" y="3739896"/>
            <a:ext cx="353872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6D6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chmod +x script.sh</a:t>
            </a:r>
            <a:endParaRPr lang="en-US" sz="1000" dirty="0"/>
          </a:p>
        </p:txBody>
      </p:sp>
      <p:sp>
        <p:nvSpPr>
          <p:cNvPr id="89" name="Text 87"/>
          <p:cNvSpPr/>
          <p:nvPr/>
        </p:nvSpPr>
        <p:spPr>
          <a:xfrm>
            <a:off x="5029200" y="3986784"/>
            <a:ext cx="353872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06D6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$ chmod g+x fisier</a:t>
            </a:r>
            <a:endParaRPr lang="en-US" sz="1000" dirty="0"/>
          </a:p>
        </p:txBody>
      </p:sp>
      <p:sp>
        <p:nvSpPr>
          <p:cNvPr id="90" name="Text 88"/>
          <p:cNvSpPr/>
          <p:nvPr/>
        </p:nvSpPr>
        <p:spPr>
          <a:xfrm>
            <a:off x="4892040" y="3675888"/>
            <a:ext cx="37947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FD16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u = proprietar  ·  g = grup  ·  o = alții  ·  a = toți (u+g+o)</a:t>
            </a:r>
            <a:endParaRPr lang="en-US" sz="1000" dirty="0"/>
          </a:p>
        </p:txBody>
      </p:sp>
      <p:sp>
        <p:nvSpPr>
          <p:cNvPr id="91" name="Text 89"/>
          <p:cNvSpPr/>
          <p:nvPr/>
        </p:nvSpPr>
        <p:spPr>
          <a:xfrm>
            <a:off x="4892040" y="4005072"/>
            <a:ext cx="37947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Opțiuni: +  adaugă  /  −  scoate  /  = setează exact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F0F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Exemplu: chmod g=r-x  sau  chmod o+x  sau  chmod a-w</a:t>
            </a:r>
            <a:endParaRPr lang="en-US" sz="1000" dirty="0"/>
          </a:p>
        </p:txBody>
      </p:sp>
      <p:sp>
        <p:nvSpPr>
          <p:cNvPr id="92" name="Shape 90"/>
          <p:cNvSpPr/>
          <p:nvPr/>
        </p:nvSpPr>
        <p:spPr>
          <a:xfrm>
            <a:off x="0" y="4960620"/>
            <a:ext cx="9144000" cy="182880"/>
          </a:xfrm>
          <a:prstGeom prst="rect">
            <a:avLst/>
          </a:prstGeom>
          <a:solidFill>
            <a:srgbClr val="FFD166"/>
          </a:solidFill>
          <a:ln/>
        </p:spPr>
      </p:sp>
      <p:sp>
        <p:nvSpPr>
          <p:cNvPr id="93" name="Text 91"/>
          <p:cNvSpPr/>
          <p:nvPr/>
        </p:nvSpPr>
        <p:spPr>
          <a:xfrm>
            <a:off x="274320" y="4960620"/>
            <a:ext cx="8595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chmod 754 = u:rwx g:r-x o:r--  |  chmod 742 = u:rwx g:r-- o:-w-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 — COMENZI UNIX/LINUX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Redirectare</a:t>
            </a: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365760" y="1170432"/>
            <a:ext cx="64008" cy="3703320"/>
          </a:xfrm>
          <a:prstGeom prst="rect">
            <a:avLst/>
          </a:prstGeom>
          <a:solidFill>
            <a:srgbClr val="FFD166"/>
          </a:solidFill>
          <a:ln/>
        </p:spPr>
      </p:sp>
      <p:sp>
        <p:nvSpPr>
          <p:cNvPr id="93" name="Text 91"/>
          <p:cNvSpPr/>
          <p:nvPr/>
        </p:nvSpPr>
        <p:spPr>
          <a:xfrm>
            <a:off x="274320" y="4960620"/>
            <a:ext cx="8595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chmod 754 = u:rwx g:r-x o:r--  |  chmod 742 = u:rwx g:r-- o:-w-</a:t>
            </a:r>
            <a:endParaRPr lang="en-US" sz="900" dirty="0"/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59DABB10-EE2F-458B-93B0-913AE115AB81}"/>
              </a:ext>
            </a:extLst>
          </p:cNvPr>
          <p:cNvSpPr/>
          <p:nvPr/>
        </p:nvSpPr>
        <p:spPr>
          <a:xfrm>
            <a:off x="397764" y="1121182"/>
            <a:ext cx="8170393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 marR="0" lvl="0" indent="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A9A57C"/>
              </a:buClr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$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ls /fake &gt; output.txt </a:t>
            </a:r>
          </a:p>
          <a:p>
            <a:pPr marL="114300" marR="0" lvl="0" indent="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A9A57C"/>
              </a:buClr>
              <a:buSzTx/>
              <a:buFontTx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ls: cannot access /fake: No such file or directory </a:t>
            </a:r>
            <a:endParaRPr kumimoji="0" lang="en-US" sz="20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</a:endParaRPr>
          </a:p>
          <a:p>
            <a:pPr marL="114300" marR="0" lvl="0" indent="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A9A57C"/>
              </a:buClr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Redirect</a:t>
            </a:r>
            <a:r>
              <a:rPr kumimoji="0" lang="ro-RO" sz="2000" b="1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area</a:t>
            </a:r>
            <a:r>
              <a:rPr kumimoji="0" lang="ro-RO" sz="20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fișierului standard de eroare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</a:t>
            </a:r>
            <a:r>
              <a:rPr kumimoji="0" lang="ro-RO" sz="20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(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STD</a:t>
            </a:r>
            <a:r>
              <a:rPr kumimoji="0" lang="ro-RO" sz="20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ERR)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</a:t>
            </a:r>
            <a:r>
              <a:rPr kumimoji="0" lang="ro-RO" sz="20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cu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2&gt;</a:t>
            </a:r>
          </a:p>
          <a:p>
            <a:pPr marL="114300" marR="0" lvl="0" indent="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A9A57C"/>
              </a:buClr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$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ls /fake 2&gt; error.txt </a:t>
            </a:r>
          </a:p>
          <a:p>
            <a:pPr marL="114300" marR="0" lvl="0" indent="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A9A57C"/>
              </a:buClr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$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more error.txt </a:t>
            </a:r>
          </a:p>
          <a:p>
            <a:pPr marL="114300" marR="0" lvl="0" indent="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A9A57C"/>
              </a:buClr>
              <a:buSzTx/>
              <a:buFontTx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ls: cannot access /fake: No such file or directory</a:t>
            </a:r>
          </a:p>
          <a:p>
            <a:pPr marL="114300" marR="0" lvl="0" indent="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A9A57C"/>
              </a:buClr>
              <a:buSzTx/>
              <a:buFontTx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Fie 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comanda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urm</a:t>
            </a:r>
            <a:r>
              <a:rPr kumimoji="0" lang="ro-RO" sz="2000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ătoare</a:t>
            </a:r>
            <a:r>
              <a:rPr kumimoji="0" lang="ro-RO" sz="20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:</a:t>
            </a:r>
          </a:p>
          <a:p>
            <a:pPr marL="114300" marR="0" lvl="0" indent="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A9A57C"/>
              </a:buClr>
              <a:buSzTx/>
              <a:buFontTx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$ 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e</a:t>
            </a:r>
            <a:r>
              <a:rPr kumimoji="0" lang="ro-RO" sz="2000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cho</a:t>
            </a:r>
            <a:r>
              <a:rPr kumimoji="0" lang="ro-RO" sz="20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2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* </a:t>
            </a:r>
            <a:r>
              <a:rPr kumimoji="0" lang="ro-RO" sz="20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3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&gt; 4 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este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o 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inegalitate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valid</a:t>
            </a:r>
            <a:r>
              <a:rPr kumimoji="0" lang="ro-RO" sz="20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ă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.</a:t>
            </a:r>
            <a:endParaRPr kumimoji="0" lang="ro-RO" sz="2000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</a:endParaRPr>
          </a:p>
          <a:p>
            <a:pPr marL="114300" marR="0" lvl="0" indent="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A9A57C"/>
              </a:buClr>
              <a:buSzTx/>
              <a:buFontTx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Ce </a:t>
            </a:r>
            <a:r>
              <a:rPr kumimoji="0" lang="en-US" sz="2000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crede</a:t>
            </a:r>
            <a:r>
              <a:rPr kumimoji="0" lang="ro-RO" sz="20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ți că se va afișa pe ecran?</a:t>
            </a:r>
          </a:p>
          <a:p>
            <a:pPr marL="114300" marR="0" lvl="0" indent="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A9A57C"/>
              </a:buClr>
              <a:buSzTx/>
              <a:buFontTx/>
              <a:buNone/>
              <a:tabLst/>
              <a:defRPr/>
            </a:pPr>
            <a:r>
              <a:rPr kumimoji="0" lang="ro-RO" sz="20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Obs. * este un caracter special în Unix/Linux</a:t>
            </a:r>
          </a:p>
        </p:txBody>
      </p:sp>
    </p:spTree>
    <p:extLst>
      <p:ext uri="{BB962C8B-B14F-4D97-AF65-F5344CB8AC3E}">
        <p14:creationId xmlns:p14="http://schemas.microsoft.com/office/powerpoint/2010/main" val="15207418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A16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0B4D8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 — COMENZI UNIX/LINUX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365760" y="1170432"/>
            <a:ext cx="64008" cy="3703320"/>
          </a:xfrm>
          <a:prstGeom prst="rect">
            <a:avLst/>
          </a:prstGeom>
          <a:solidFill>
            <a:srgbClr val="FFD166"/>
          </a:solidFill>
          <a:ln/>
        </p:spPr>
      </p:sp>
      <p:sp>
        <p:nvSpPr>
          <p:cNvPr id="93" name="Text 91"/>
          <p:cNvSpPr/>
          <p:nvPr/>
        </p:nvSpPr>
        <p:spPr>
          <a:xfrm>
            <a:off x="274320" y="4960620"/>
            <a:ext cx="8595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chmod 754 = u:rwx g:r-x o:r--  |  chmod 742 = u:rwx g:r-- o:-w-</a:t>
            </a:r>
            <a:endParaRPr lang="en-US" sz="9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A4C9DAC-69B4-40B4-BA2D-7603EF4BDEB1}"/>
              </a:ext>
            </a:extLst>
          </p:cNvPr>
          <p:cNvSpPr/>
          <p:nvPr/>
        </p:nvSpPr>
        <p:spPr>
          <a:xfrm>
            <a:off x="365760" y="535742"/>
            <a:ext cx="64823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>
                <a:solidFill>
                  <a:schemeClr val="bg1"/>
                </a:solidFill>
              </a:rPr>
              <a:t>Redirectarea atât a STDERR cât și a STDOUT cu &amp;&gt;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BEDD3E4-B7D5-4CE6-8FFB-B04E2766048E}"/>
              </a:ext>
            </a:extLst>
          </p:cNvPr>
          <p:cNvSpPr/>
          <p:nvPr/>
        </p:nvSpPr>
        <p:spPr>
          <a:xfrm>
            <a:off x="680866" y="1258641"/>
            <a:ext cx="4572000" cy="34163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o-RO" dirty="0">
                <a:solidFill>
                  <a:schemeClr val="bg1"/>
                </a:solidFill>
              </a:rPr>
              <a:t>$ </a:t>
            </a:r>
            <a:r>
              <a:rPr lang="ro-RO" dirty="0" err="1">
                <a:solidFill>
                  <a:schemeClr val="bg1"/>
                </a:solidFill>
              </a:rPr>
              <a:t>ls</a:t>
            </a:r>
            <a:r>
              <a:rPr lang="ro-RO" dirty="0">
                <a:solidFill>
                  <a:schemeClr val="bg1"/>
                </a:solidFill>
              </a:rPr>
              <a:t> /</a:t>
            </a:r>
            <a:r>
              <a:rPr lang="ro-RO" dirty="0" err="1">
                <a:solidFill>
                  <a:schemeClr val="bg1"/>
                </a:solidFill>
              </a:rPr>
              <a:t>fake</a:t>
            </a:r>
            <a:r>
              <a:rPr lang="ro-RO" dirty="0">
                <a:solidFill>
                  <a:schemeClr val="bg1"/>
                </a:solidFill>
              </a:rPr>
              <a:t> /etc/</a:t>
            </a:r>
            <a:r>
              <a:rPr lang="ro-RO" dirty="0" err="1">
                <a:solidFill>
                  <a:schemeClr val="bg1"/>
                </a:solidFill>
              </a:rPr>
              <a:t>ppp</a:t>
            </a:r>
            <a:r>
              <a:rPr lang="ro-RO" dirty="0">
                <a:solidFill>
                  <a:schemeClr val="bg1"/>
                </a:solidFill>
              </a:rPr>
              <a:t> &amp;&gt; all.txt </a:t>
            </a:r>
          </a:p>
          <a:p>
            <a:r>
              <a:rPr lang="ro-RO" dirty="0">
                <a:solidFill>
                  <a:schemeClr val="bg1"/>
                </a:solidFill>
              </a:rPr>
              <a:t>$ cat all.txt </a:t>
            </a:r>
          </a:p>
          <a:p>
            <a:r>
              <a:rPr lang="ro-RO" dirty="0" err="1">
                <a:solidFill>
                  <a:schemeClr val="bg1"/>
                </a:solidFill>
              </a:rPr>
              <a:t>ls</a:t>
            </a:r>
            <a:r>
              <a:rPr lang="ro-RO" dirty="0">
                <a:solidFill>
                  <a:schemeClr val="bg1"/>
                </a:solidFill>
              </a:rPr>
              <a:t>: </a:t>
            </a:r>
            <a:r>
              <a:rPr lang="ro-RO" dirty="0" err="1">
                <a:solidFill>
                  <a:schemeClr val="bg1"/>
                </a:solidFill>
              </a:rPr>
              <a:t>cannot</a:t>
            </a:r>
            <a:r>
              <a:rPr lang="ro-RO" dirty="0">
                <a:solidFill>
                  <a:schemeClr val="bg1"/>
                </a:solidFill>
              </a:rPr>
              <a:t> </a:t>
            </a:r>
            <a:r>
              <a:rPr lang="ro-RO" dirty="0" err="1">
                <a:solidFill>
                  <a:schemeClr val="bg1"/>
                </a:solidFill>
              </a:rPr>
              <a:t>access</a:t>
            </a:r>
            <a:r>
              <a:rPr lang="ro-RO" dirty="0">
                <a:solidFill>
                  <a:schemeClr val="bg1"/>
                </a:solidFill>
              </a:rPr>
              <a:t> /</a:t>
            </a:r>
            <a:r>
              <a:rPr lang="ro-RO" dirty="0" err="1">
                <a:solidFill>
                  <a:schemeClr val="bg1"/>
                </a:solidFill>
              </a:rPr>
              <a:t>fake</a:t>
            </a:r>
            <a:r>
              <a:rPr lang="ro-RO" dirty="0">
                <a:solidFill>
                  <a:schemeClr val="bg1"/>
                </a:solidFill>
              </a:rPr>
              <a:t>: No </a:t>
            </a:r>
            <a:r>
              <a:rPr lang="ro-RO" dirty="0" err="1">
                <a:solidFill>
                  <a:schemeClr val="bg1"/>
                </a:solidFill>
              </a:rPr>
              <a:t>such</a:t>
            </a:r>
            <a:r>
              <a:rPr lang="ro-RO" dirty="0">
                <a:solidFill>
                  <a:schemeClr val="bg1"/>
                </a:solidFill>
              </a:rPr>
              <a:t> file or </a:t>
            </a:r>
            <a:r>
              <a:rPr lang="ro-RO" dirty="0" err="1">
                <a:solidFill>
                  <a:schemeClr val="bg1"/>
                </a:solidFill>
              </a:rPr>
              <a:t>directory</a:t>
            </a:r>
            <a:r>
              <a:rPr lang="ro-RO" dirty="0">
                <a:solidFill>
                  <a:schemeClr val="bg1"/>
                </a:solidFill>
              </a:rPr>
              <a:t> /etc/</a:t>
            </a:r>
            <a:r>
              <a:rPr lang="ro-RO" dirty="0" err="1">
                <a:solidFill>
                  <a:schemeClr val="bg1"/>
                </a:solidFill>
              </a:rPr>
              <a:t>ppp</a:t>
            </a:r>
            <a:r>
              <a:rPr lang="ro-RO" dirty="0">
                <a:solidFill>
                  <a:schemeClr val="bg1"/>
                </a:solidFill>
              </a:rPr>
              <a:t>: </a:t>
            </a:r>
            <a:r>
              <a:rPr lang="ro-RO" dirty="0" err="1">
                <a:solidFill>
                  <a:schemeClr val="bg1"/>
                </a:solidFill>
              </a:rPr>
              <a:t>chap-secrets</a:t>
            </a:r>
            <a:r>
              <a:rPr lang="ro-RO" dirty="0">
                <a:solidFill>
                  <a:schemeClr val="bg1"/>
                </a:solidFill>
              </a:rPr>
              <a:t> </a:t>
            </a:r>
          </a:p>
          <a:p>
            <a:r>
              <a:rPr lang="ro-RO" dirty="0" err="1">
                <a:solidFill>
                  <a:schemeClr val="bg1"/>
                </a:solidFill>
              </a:rPr>
              <a:t>ip-down</a:t>
            </a:r>
            <a:r>
              <a:rPr lang="ro-RO" dirty="0">
                <a:solidFill>
                  <a:schemeClr val="bg1"/>
                </a:solidFill>
              </a:rPr>
              <a:t> </a:t>
            </a:r>
          </a:p>
          <a:p>
            <a:r>
              <a:rPr lang="ro-RO" dirty="0">
                <a:solidFill>
                  <a:schemeClr val="bg1"/>
                </a:solidFill>
              </a:rPr>
              <a:t>ip-down.ipv6to4 </a:t>
            </a:r>
          </a:p>
          <a:p>
            <a:r>
              <a:rPr lang="ro-RO" dirty="0" err="1">
                <a:solidFill>
                  <a:schemeClr val="bg1"/>
                </a:solidFill>
              </a:rPr>
              <a:t>ip-up</a:t>
            </a:r>
            <a:r>
              <a:rPr lang="ro-RO" dirty="0">
                <a:solidFill>
                  <a:schemeClr val="bg1"/>
                </a:solidFill>
              </a:rPr>
              <a:t> ip-up.ipv6to4 </a:t>
            </a:r>
          </a:p>
          <a:p>
            <a:r>
              <a:rPr lang="ro-RO" dirty="0">
                <a:solidFill>
                  <a:schemeClr val="bg1"/>
                </a:solidFill>
              </a:rPr>
              <a:t>ipv6-down </a:t>
            </a:r>
          </a:p>
          <a:p>
            <a:r>
              <a:rPr lang="ro-RO" dirty="0">
                <a:solidFill>
                  <a:schemeClr val="bg1"/>
                </a:solidFill>
              </a:rPr>
              <a:t>ipv6-up </a:t>
            </a:r>
          </a:p>
          <a:p>
            <a:r>
              <a:rPr lang="ro-RO" dirty="0" err="1">
                <a:solidFill>
                  <a:schemeClr val="bg1"/>
                </a:solidFill>
              </a:rPr>
              <a:t>options</a:t>
            </a:r>
            <a:r>
              <a:rPr lang="ro-RO" dirty="0">
                <a:solidFill>
                  <a:schemeClr val="bg1"/>
                </a:solidFill>
              </a:rPr>
              <a:t> </a:t>
            </a:r>
          </a:p>
          <a:p>
            <a:r>
              <a:rPr lang="ro-RO" dirty="0">
                <a:solidFill>
                  <a:schemeClr val="bg1"/>
                </a:solidFill>
              </a:rPr>
              <a:t>pap-</a:t>
            </a:r>
            <a:r>
              <a:rPr lang="ro-RO" dirty="0" err="1">
                <a:solidFill>
                  <a:schemeClr val="bg1"/>
                </a:solidFill>
              </a:rPr>
              <a:t>secrets</a:t>
            </a:r>
            <a:r>
              <a:rPr lang="ro-RO" dirty="0">
                <a:solidFill>
                  <a:schemeClr val="bg1"/>
                </a:solidFill>
              </a:rPr>
              <a:t> </a:t>
            </a:r>
          </a:p>
          <a:p>
            <a:r>
              <a:rPr lang="ro-RO" dirty="0" err="1">
                <a:solidFill>
                  <a:schemeClr val="bg1"/>
                </a:solidFill>
              </a:rPr>
              <a:t>peers</a:t>
            </a:r>
            <a:endParaRPr lang="ro-RO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82473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4447</Words>
  <Application>Microsoft Office PowerPoint</Application>
  <PresentationFormat>On-screen Show (16:9)</PresentationFormat>
  <Paragraphs>611</Paragraphs>
  <Slides>33</Slides>
  <Notes>33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9" baseType="lpstr">
      <vt:lpstr>Arial</vt:lpstr>
      <vt:lpstr>Arial Unicode MS</vt:lpstr>
      <vt:lpstr>Calibri</vt:lpstr>
      <vt:lpstr>Consolas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 Curs 3 — Caracteristicile unui SO modern</dc:title>
  <dc:creator>PptxGenJS; RZ</dc:creator>
  <cp:lastModifiedBy>Administrator</cp:lastModifiedBy>
  <cp:revision>20</cp:revision>
  <dcterms:created xsi:type="dcterms:W3CDTF">2026-02-23T09:24:30Z</dcterms:created>
  <dcterms:modified xsi:type="dcterms:W3CDTF">2026-03-02T13:28:06Z</dcterms:modified>
</cp:coreProperties>
</file>