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7" autoAdjust="0"/>
    <p:restoredTop sz="86436" autoAdjust="0"/>
  </p:normalViewPr>
  <p:slideViewPr>
    <p:cSldViewPr snapToGrid="0" snapToObjects="1">
      <p:cViewPr varScale="1">
        <p:scale>
          <a:sx n="80" d="100"/>
          <a:sy n="80" d="100"/>
        </p:scale>
        <p:origin x="176" y="4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1681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XNU = X is Not Unix. Combină Mach microkernel cu BSD. Pe Apple Silicon M1/M2/M3, XNU gestionează tranziția între nucleele de performanță și cele de eficiență.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Exemplu: Chrome deschide un proces separat pentru fiecare tab — </a:t>
            </a:r>
            <a:r>
              <a:rPr lang="ro-RO" dirty="0"/>
              <a:t>eroarea</a:t>
            </a:r>
            <a:r>
              <a:rPr lang="en-US" dirty="0"/>
              <a:t> unui tab nu afectează restul. </a:t>
            </a:r>
            <a:endParaRPr lang="ro-RO" dirty="0"/>
          </a:p>
          <a:p>
            <a:r>
              <a:rPr lang="en-US" dirty="0" err="1"/>
              <a:t>Fiecare</a:t>
            </a:r>
            <a:r>
              <a:rPr lang="en-US" dirty="0"/>
              <a:t> tab poate avea mai multe thread-uri.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Demonstrați live: rulați un script Python cu race condition (din discuțiile anterioare despre threading). Studenții văd că 100.000+100.000 ≠ 200.000.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Secțiunea 4 — Sisteme de Fișiere. ~10 minute.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Explicați de ce USB-urile sunt FAT32: compatibilitate universală. </a:t>
            </a:r>
            <a:endParaRPr lang="ro-RO" dirty="0"/>
          </a:p>
          <a:p>
            <a:r>
              <a:rPr lang="en-US" dirty="0"/>
              <a:t>NTFS pe Windows pentru permisiuni și criptare BitLocker.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Subliniați că toți studenții folosesc deja Linux (Android) sau Unix (iOS) pe telefon. Aceasta leagă teoria de practica zilnică.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Docker e esențial în industrie — 80%+ din aplicațiile cloud rulează în containere.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Explicați $PATH cu analogia unui index al cărților: nu știi unde e cartea, dar știi în ce rafturi să cauți. </a:t>
            </a:r>
            <a:endParaRPr lang="ro-RO" dirty="0"/>
          </a:p>
          <a:p>
            <a:r>
              <a:rPr lang="en-US" dirty="0"/>
              <a:t>Demo: 'echo $PATH | tr ":" "\n"'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Exemple din viața reală: când accesați google.com, browserul (client) trimite o cerere HTTP la serverele Google. </a:t>
            </a:r>
            <a:endParaRPr lang="ro-RO" dirty="0"/>
          </a:p>
          <a:p>
            <a:r>
              <a:rPr lang="en-US" dirty="0"/>
              <a:t>DNS rezolvă mai întâi numele la IP.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Secțiunea 1 — Concepte &amp; Istoric. ~10 minute.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Subliniați că Windows NT a revoluționat arhitectura — toate versiunile moderne (XP, 7, 10, 11) sunt descendente NT. MS-DOS și Windows 9x sunt linii separate, abandonate.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3152"/>
            <a:ext cx="3017520" cy="5070348"/>
          </a:xfrm>
          <a:prstGeom prst="rect">
            <a:avLst/>
          </a:prstGeom>
          <a:solidFill>
            <a:srgbClr val="065A82"/>
          </a:solidFill>
          <a:ln/>
        </p:spPr>
      </p:sp>
      <p:sp>
        <p:nvSpPr>
          <p:cNvPr id="4" name="Shape 2"/>
          <p:cNvSpPr/>
          <p:nvPr/>
        </p:nvSpPr>
        <p:spPr>
          <a:xfrm>
            <a:off x="3017520" y="73152"/>
            <a:ext cx="54864" cy="5070348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5" name="Shape 3"/>
          <p:cNvSpPr/>
          <p:nvPr/>
        </p:nvSpPr>
        <p:spPr>
          <a:xfrm>
            <a:off x="274320" y="1097280"/>
            <a:ext cx="2468880" cy="2468880"/>
          </a:xfrm>
          <a:prstGeom prst="ellipse">
            <a:avLst/>
          </a:prstGeom>
          <a:solidFill>
            <a:srgbClr val="00B4D8">
              <a:alpha val="28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274320" y="2377440"/>
            <a:ext cx="2468880" cy="2468880"/>
          </a:xfrm>
          <a:prstGeom prst="ellipse">
            <a:avLst/>
          </a:prstGeom>
          <a:solidFill>
            <a:srgbClr val="0096C7">
              <a:alpha val="28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274320" y="3474720"/>
            <a:ext cx="2468880" cy="2468880"/>
          </a:xfrm>
          <a:prstGeom prst="ellipse">
            <a:avLst/>
          </a:prstGeom>
          <a:solidFill>
            <a:srgbClr val="065A82">
              <a:alpha val="2800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365760" y="91440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CURS 2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291840" y="548640"/>
            <a:ext cx="557784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Sisteme de</a:t>
            </a:r>
            <a:endParaRPr lang="en-US" sz="4400" dirty="0"/>
          </a:p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Operare</a:t>
            </a:r>
            <a:endParaRPr lang="en-US" sz="4400" dirty="0"/>
          </a:p>
        </p:txBody>
      </p:sp>
      <p:sp>
        <p:nvSpPr>
          <p:cNvPr id="10" name="Text 8"/>
          <p:cNvSpPr/>
          <p:nvPr/>
        </p:nvSpPr>
        <p:spPr>
          <a:xfrm>
            <a:off x="3291840" y="2331720"/>
            <a:ext cx="5394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 err="1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Introducere</a:t>
            </a:r>
            <a:r>
              <a:rPr lang="en-US" sz="1500" i="1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500" i="1" dirty="0" err="1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completă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3291840" y="2816352"/>
            <a:ext cx="5029200" cy="45720"/>
          </a:xfrm>
          <a:prstGeom prst="rect">
            <a:avLst/>
          </a:prstGeom>
          <a:solidFill>
            <a:srgbClr val="0096C7"/>
          </a:solidFill>
          <a:ln/>
        </p:spPr>
      </p:sp>
      <p:sp>
        <p:nvSpPr>
          <p:cNvPr id="12" name="Text 10"/>
          <p:cNvSpPr/>
          <p:nvPr/>
        </p:nvSpPr>
        <p:spPr>
          <a:xfrm>
            <a:off x="3291840" y="2926080"/>
            <a:ext cx="53949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Concepte fundamentale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291840" y="3255264"/>
            <a:ext cx="53949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Kernel &amp; Arhitectură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291840" y="3584448"/>
            <a:ext cx="53949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Procese &amp; Multitasking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291840" y="3913632"/>
            <a:ext cx="53949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Sisteme de fișiere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291840" y="4242816"/>
            <a:ext cx="53949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Securitate OS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291840" y="4572000"/>
            <a:ext cx="53949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SO moderne &amp; Cloud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00B4D8"/>
          </a:solidFill>
          <a:ln/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— KERNEL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Space vs. Kernel Space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57200" y="1188720"/>
            <a:ext cx="8229600" cy="1417320"/>
          </a:xfrm>
          <a:prstGeom prst="rect">
            <a:avLst/>
          </a:prstGeom>
          <a:solidFill>
            <a:srgbClr val="0D3B5E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94360" y="1252728"/>
            <a:ext cx="22860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SPACE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594360" y="1609344"/>
            <a:ext cx="1426464" cy="804672"/>
          </a:xfrm>
          <a:prstGeom prst="roundRect">
            <a:avLst>
              <a:gd name="adj" fmla="val 9091"/>
            </a:avLst>
          </a:prstGeom>
          <a:solidFill>
            <a:srgbClr val="065A82"/>
          </a:solidFill>
          <a:ln/>
        </p:spPr>
      </p:sp>
      <p:sp>
        <p:nvSpPr>
          <p:cNvPr id="8" name="Text 6"/>
          <p:cNvSpPr/>
          <p:nvPr/>
        </p:nvSpPr>
        <p:spPr>
          <a:xfrm>
            <a:off x="594360" y="1609344"/>
            <a:ext cx="1426464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Browser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185416" y="1609344"/>
            <a:ext cx="1426464" cy="804672"/>
          </a:xfrm>
          <a:prstGeom prst="roundRect">
            <a:avLst>
              <a:gd name="adj" fmla="val 9091"/>
            </a:avLst>
          </a:prstGeom>
          <a:solidFill>
            <a:srgbClr val="065A82"/>
          </a:solidFill>
          <a:ln/>
        </p:spPr>
      </p:sp>
      <p:sp>
        <p:nvSpPr>
          <p:cNvPr id="10" name="Text 8"/>
          <p:cNvSpPr/>
          <p:nvPr/>
        </p:nvSpPr>
        <p:spPr>
          <a:xfrm>
            <a:off x="2185416" y="1609344"/>
            <a:ext cx="1426464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Editor text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776472" y="1609344"/>
            <a:ext cx="1426464" cy="804672"/>
          </a:xfrm>
          <a:prstGeom prst="roundRect">
            <a:avLst>
              <a:gd name="adj" fmla="val 9091"/>
            </a:avLst>
          </a:prstGeom>
          <a:solidFill>
            <a:srgbClr val="065A82"/>
          </a:solidFill>
          <a:ln/>
        </p:spPr>
      </p:sp>
      <p:sp>
        <p:nvSpPr>
          <p:cNvPr id="12" name="Text 10"/>
          <p:cNvSpPr/>
          <p:nvPr/>
        </p:nvSpPr>
        <p:spPr>
          <a:xfrm>
            <a:off x="3776472" y="1609344"/>
            <a:ext cx="1426464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Player media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367528" y="1609344"/>
            <a:ext cx="1426464" cy="804672"/>
          </a:xfrm>
          <a:prstGeom prst="roundRect">
            <a:avLst>
              <a:gd name="adj" fmla="val 9091"/>
            </a:avLst>
          </a:prstGeom>
          <a:solidFill>
            <a:srgbClr val="065A82"/>
          </a:solidFill>
          <a:ln/>
        </p:spPr>
      </p:sp>
      <p:sp>
        <p:nvSpPr>
          <p:cNvPr id="14" name="Text 12"/>
          <p:cNvSpPr/>
          <p:nvPr/>
        </p:nvSpPr>
        <p:spPr>
          <a:xfrm>
            <a:off x="5367528" y="1609344"/>
            <a:ext cx="1426464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Terminal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958584" y="1609344"/>
            <a:ext cx="1426464" cy="804672"/>
          </a:xfrm>
          <a:prstGeom prst="roundRect">
            <a:avLst>
              <a:gd name="adj" fmla="val 9091"/>
            </a:avLst>
          </a:prstGeom>
          <a:solidFill>
            <a:srgbClr val="065A82"/>
          </a:solidFill>
          <a:ln/>
        </p:spPr>
      </p:sp>
      <p:sp>
        <p:nvSpPr>
          <p:cNvPr id="16" name="Text 14"/>
          <p:cNvSpPr/>
          <p:nvPr/>
        </p:nvSpPr>
        <p:spPr>
          <a:xfrm>
            <a:off x="6958584" y="1609344"/>
            <a:ext cx="1426464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Joc video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2743200" y="257860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System Call ↕ —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57200" y="2880360"/>
            <a:ext cx="8229600" cy="1234440"/>
          </a:xfrm>
          <a:prstGeom prst="rect">
            <a:avLst/>
          </a:prstGeom>
          <a:solidFill>
            <a:srgbClr val="1A0A30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2944368"/>
            <a:ext cx="25603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KERNEL SPACE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594360" y="3291840"/>
            <a:ext cx="1426464" cy="713232"/>
          </a:xfrm>
          <a:prstGeom prst="rect">
            <a:avLst/>
          </a:prstGeom>
          <a:solidFill>
            <a:srgbClr val="00B4D8">
              <a:alpha val="60000"/>
            </a:srgbClr>
          </a:solidFill>
          <a:ln/>
        </p:spPr>
      </p:sp>
      <p:sp>
        <p:nvSpPr>
          <p:cNvPr id="21" name="Text 19"/>
          <p:cNvSpPr/>
          <p:nvPr/>
        </p:nvSpPr>
        <p:spPr>
          <a:xfrm>
            <a:off x="594360" y="3319272"/>
            <a:ext cx="142646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Scheduler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2185416" y="3291840"/>
            <a:ext cx="1426464" cy="713232"/>
          </a:xfrm>
          <a:prstGeom prst="rect">
            <a:avLst/>
          </a:prstGeom>
          <a:solidFill>
            <a:srgbClr val="06D6A0">
              <a:alpha val="60000"/>
            </a:srgbClr>
          </a:solidFill>
          <a:ln/>
        </p:spPr>
      </p:sp>
      <p:sp>
        <p:nvSpPr>
          <p:cNvPr id="23" name="Text 21"/>
          <p:cNvSpPr/>
          <p:nvPr/>
        </p:nvSpPr>
        <p:spPr>
          <a:xfrm>
            <a:off x="2185416" y="3319272"/>
            <a:ext cx="142646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Manager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776472" y="3291840"/>
            <a:ext cx="1426464" cy="713232"/>
          </a:xfrm>
          <a:prstGeom prst="rect">
            <a:avLst/>
          </a:prstGeom>
          <a:solidFill>
            <a:srgbClr val="FFD166">
              <a:alpha val="60000"/>
            </a:srgbClr>
          </a:solidFill>
          <a:ln/>
        </p:spPr>
      </p:sp>
      <p:sp>
        <p:nvSpPr>
          <p:cNvPr id="25" name="Text 23"/>
          <p:cNvSpPr/>
          <p:nvPr/>
        </p:nvSpPr>
        <p:spPr>
          <a:xfrm>
            <a:off x="3776472" y="3319272"/>
            <a:ext cx="142646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5367528" y="3291840"/>
            <a:ext cx="1426464" cy="713232"/>
          </a:xfrm>
          <a:prstGeom prst="rect">
            <a:avLst/>
          </a:prstGeom>
          <a:solidFill>
            <a:srgbClr val="0096C7">
              <a:alpha val="60000"/>
            </a:srgbClr>
          </a:solidFill>
          <a:ln/>
        </p:spPr>
      </p:sp>
      <p:sp>
        <p:nvSpPr>
          <p:cNvPr id="27" name="Text 25"/>
          <p:cNvSpPr/>
          <p:nvPr/>
        </p:nvSpPr>
        <p:spPr>
          <a:xfrm>
            <a:off x="5367528" y="3319272"/>
            <a:ext cx="142646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Stack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958584" y="3291840"/>
            <a:ext cx="1426464" cy="713232"/>
          </a:xfrm>
          <a:prstGeom prst="rect">
            <a:avLst/>
          </a:prstGeom>
          <a:solidFill>
            <a:srgbClr val="EF476F">
              <a:alpha val="60000"/>
            </a:srgbClr>
          </a:solidFill>
          <a:ln/>
        </p:spPr>
      </p:sp>
      <p:sp>
        <p:nvSpPr>
          <p:cNvPr id="29" name="Text 27"/>
          <p:cNvSpPr/>
          <p:nvPr/>
        </p:nvSpPr>
        <p:spPr>
          <a:xfrm>
            <a:off x="6958584" y="3319272"/>
            <a:ext cx="142646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Drivers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31" name="Text 29"/>
          <p:cNvSpPr/>
          <p:nvPr/>
        </p:nvSpPr>
        <p:spPr>
          <a:xfrm>
            <a:off x="274320" y="4956048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bug în User Space → </a:t>
            </a:r>
            <a:r>
              <a:rPr lang="en-US" sz="900" b="1" dirty="0" err="1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aplica</a:t>
            </a:r>
            <a:r>
              <a:rPr lang="ro-RO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ț</a:t>
            </a:r>
            <a:r>
              <a:rPr lang="en-US" sz="900" b="1" dirty="0" err="1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</a:t>
            </a: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ro-RO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</a:t>
            </a:r>
            <a:r>
              <a:rPr lang="ro-RO" sz="900" b="1" dirty="0" err="1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blochea</a:t>
            </a:r>
            <a:r>
              <a:rPr lang="en-US" sz="900" b="1" dirty="0" err="1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ză</a:t>
            </a: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Un bug în Kernel Space → </a:t>
            </a:r>
            <a:r>
              <a:rPr lang="en-US" sz="900" b="1" dirty="0" err="1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sistemul</a:t>
            </a: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ro-RO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</a:t>
            </a:r>
            <a:r>
              <a:rPr lang="ro-RO" sz="900" b="1" dirty="0" err="1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blochea</a:t>
            </a:r>
            <a:r>
              <a:rPr lang="en-US" sz="900" b="1" dirty="0" err="1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ză</a:t>
            </a: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(BSOD / Kernel panic)!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— KERNEL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Tipuri de Kernel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74320" y="1188720"/>
            <a:ext cx="2834640" cy="35661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188720"/>
            <a:ext cx="2834640" cy="64008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7" name="Text 5"/>
          <p:cNvSpPr/>
          <p:nvPr/>
        </p:nvSpPr>
        <p:spPr>
          <a:xfrm>
            <a:off x="411480" y="128016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MONOLITIC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548640" y="1691640"/>
            <a:ext cx="2286000" cy="292608"/>
          </a:xfrm>
          <a:prstGeom prst="roundRect">
            <a:avLst>
              <a:gd name="adj" fmla="val 18750"/>
            </a:avLst>
          </a:prstGeom>
          <a:solidFill>
            <a:srgbClr val="00B4D8">
              <a:alpha val="3000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1691640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Ex: Linux, Unix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11480" y="2039112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Toate serviciile OS în kernel space, un bloc unic.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11480" y="2670048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AVANTAJE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11480" y="2926080"/>
            <a:ext cx="2560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Performanță maximă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Comunicare directă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11480" y="3438144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DEZAVANTAJE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11480" y="3694176"/>
            <a:ext cx="2560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bug = sistem instabil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Greu de întreținut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246120" y="1188720"/>
            <a:ext cx="2834640" cy="35661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246120" y="1188720"/>
            <a:ext cx="2834640" cy="64008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17" name="Text 15"/>
          <p:cNvSpPr/>
          <p:nvPr/>
        </p:nvSpPr>
        <p:spPr>
          <a:xfrm>
            <a:off x="3383280" y="128016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MICROKERNEL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3520440" y="1691640"/>
            <a:ext cx="2286000" cy="292608"/>
          </a:xfrm>
          <a:prstGeom prst="roundRect">
            <a:avLst>
              <a:gd name="adj" fmla="val 18750"/>
            </a:avLst>
          </a:prstGeom>
          <a:solidFill>
            <a:srgbClr val="FFD166">
              <a:alpha val="30000"/>
            </a:srgbClr>
          </a:solidFill>
          <a:ln/>
        </p:spPr>
      </p:sp>
      <p:sp>
        <p:nvSpPr>
          <p:cNvPr id="19" name="Text 17"/>
          <p:cNvSpPr/>
          <p:nvPr/>
        </p:nvSpPr>
        <p:spPr>
          <a:xfrm>
            <a:off x="3520440" y="1691640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Ex: Minix, QNX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3383280" y="2039112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Kernel minim (IPC, memorie). Restul în user space.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3383280" y="2670048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AVANTAJE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3383280" y="2926080"/>
            <a:ext cx="2560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Stabilitate maximă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Modular și sigur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3383280" y="3438144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DEZAVANTAJE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3383280" y="3694176"/>
            <a:ext cx="2560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Performanță mai slabă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IPC costisitor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6217920" y="1188720"/>
            <a:ext cx="2834640" cy="35661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6217920" y="1188720"/>
            <a:ext cx="2834640" cy="64008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27" name="Text 25"/>
          <p:cNvSpPr/>
          <p:nvPr/>
        </p:nvSpPr>
        <p:spPr>
          <a:xfrm>
            <a:off x="6355080" y="128016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HIBRID</a:t>
            </a:r>
            <a:endParaRPr lang="en-US" sz="1500" dirty="0"/>
          </a:p>
        </p:txBody>
      </p:sp>
      <p:sp>
        <p:nvSpPr>
          <p:cNvPr id="28" name="Shape 26"/>
          <p:cNvSpPr/>
          <p:nvPr/>
        </p:nvSpPr>
        <p:spPr>
          <a:xfrm>
            <a:off x="6492240" y="1691640"/>
            <a:ext cx="2286000" cy="292608"/>
          </a:xfrm>
          <a:prstGeom prst="roundRect">
            <a:avLst>
              <a:gd name="adj" fmla="val 18750"/>
            </a:avLst>
          </a:prstGeom>
          <a:solidFill>
            <a:srgbClr val="EF476F">
              <a:alpha val="30000"/>
            </a:srgbClr>
          </a:solidFill>
          <a:ln/>
        </p:spPr>
      </p:sp>
      <p:sp>
        <p:nvSpPr>
          <p:cNvPr id="29" name="Text 27"/>
          <p:cNvSpPr/>
          <p:nvPr/>
        </p:nvSpPr>
        <p:spPr>
          <a:xfrm>
            <a:off x="6492240" y="1691640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Ex: Windows NT, macOS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355080" y="2039112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Mix pragmatic: ce e critic pentru viteză rămâne în kernel.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6355080" y="2670048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AVANTAJE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355080" y="2926080"/>
            <a:ext cx="2560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Echilibru performanță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Flexibil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355080" y="3438144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DEZAVANTAJE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6355080" y="3694176"/>
            <a:ext cx="2560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complex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Compromisuri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36" name="Text 34"/>
          <p:cNvSpPr/>
          <p:nvPr/>
        </p:nvSpPr>
        <p:spPr>
          <a:xfrm>
            <a:off x="274320" y="4956048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Avion → Microkernel (stabilitate). Desktop → Hibrid (performanță). Server → Monolitic (viteză).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— KERNEL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Linux · Windows NT · macOS XNU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74320" y="1170432"/>
            <a:ext cx="2651760" cy="35661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170432"/>
            <a:ext cx="64008" cy="3566160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243584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🐧  Linux Kernel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47472" y="1664208"/>
            <a:ext cx="2505456" cy="384048"/>
          </a:xfrm>
          <a:prstGeom prst="rect">
            <a:avLst/>
          </a:prstGeom>
          <a:solidFill>
            <a:srgbClr val="00B4D8">
              <a:alpha val="5500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347472" y="1664208"/>
            <a:ext cx="250545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Calls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47472" y="2093976"/>
            <a:ext cx="2505456" cy="384048"/>
          </a:xfrm>
          <a:prstGeom prst="rect">
            <a:avLst/>
          </a:prstGeom>
          <a:solidFill>
            <a:srgbClr val="06D6A0">
              <a:alpha val="55000"/>
            </a:srgbClr>
          </a:solidFill>
          <a:ln/>
        </p:spPr>
      </p:sp>
      <p:sp>
        <p:nvSpPr>
          <p:cNvPr id="11" name="Text 9"/>
          <p:cNvSpPr/>
          <p:nvPr/>
        </p:nvSpPr>
        <p:spPr>
          <a:xfrm>
            <a:off x="347472" y="2093976"/>
            <a:ext cx="250545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Mgmt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47472" y="2523744"/>
            <a:ext cx="2505456" cy="384048"/>
          </a:xfrm>
          <a:prstGeom prst="rect">
            <a:avLst/>
          </a:prstGeom>
          <a:solidFill>
            <a:srgbClr val="FFD166">
              <a:alpha val="55000"/>
            </a:srgbClr>
          </a:solidFill>
          <a:ln/>
        </p:spPr>
      </p:sp>
      <p:sp>
        <p:nvSpPr>
          <p:cNvPr id="13" name="Text 11"/>
          <p:cNvSpPr/>
          <p:nvPr/>
        </p:nvSpPr>
        <p:spPr>
          <a:xfrm>
            <a:off x="347472" y="2523744"/>
            <a:ext cx="250545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 Mgmt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47472" y="2953512"/>
            <a:ext cx="2505456" cy="384048"/>
          </a:xfrm>
          <a:prstGeom prst="rect">
            <a:avLst/>
          </a:prstGeom>
          <a:solidFill>
            <a:srgbClr val="0096C7">
              <a:alpha val="5500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347472" y="2953512"/>
            <a:ext cx="250545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VFS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47472" y="3383280"/>
            <a:ext cx="2505456" cy="384048"/>
          </a:xfrm>
          <a:prstGeom prst="rect">
            <a:avLst/>
          </a:prstGeom>
          <a:solidFill>
            <a:srgbClr val="EF476F">
              <a:alpha val="55000"/>
            </a:srgbClr>
          </a:solidFill>
          <a:ln/>
        </p:spPr>
      </p:sp>
      <p:sp>
        <p:nvSpPr>
          <p:cNvPr id="17" name="Text 15"/>
          <p:cNvSpPr/>
          <p:nvPr/>
        </p:nvSpPr>
        <p:spPr>
          <a:xfrm>
            <a:off x="347472" y="3383280"/>
            <a:ext cx="250545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347472" y="3813048"/>
            <a:ext cx="2505456" cy="384048"/>
          </a:xfrm>
          <a:prstGeom prst="rect">
            <a:avLst/>
          </a:prstGeom>
          <a:solidFill>
            <a:srgbClr val="90A8C0">
              <a:alpha val="55000"/>
            </a:srgbClr>
          </a:solidFill>
          <a:ln/>
        </p:spPr>
      </p:sp>
      <p:sp>
        <p:nvSpPr>
          <p:cNvPr id="19" name="Text 17"/>
          <p:cNvSpPr/>
          <p:nvPr/>
        </p:nvSpPr>
        <p:spPr>
          <a:xfrm>
            <a:off x="347472" y="3813048"/>
            <a:ext cx="250545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Drivers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246120" y="1170432"/>
            <a:ext cx="2651760" cy="35661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246120" y="1170432"/>
            <a:ext cx="64008" cy="3566160"/>
          </a:xfrm>
          <a:prstGeom prst="rect">
            <a:avLst/>
          </a:prstGeom>
          <a:solidFill>
            <a:srgbClr val="0078D4"/>
          </a:solidFill>
          <a:ln/>
        </p:spPr>
      </p:sp>
      <p:sp>
        <p:nvSpPr>
          <p:cNvPr id="22" name="Text 20"/>
          <p:cNvSpPr/>
          <p:nvPr/>
        </p:nvSpPr>
        <p:spPr>
          <a:xfrm>
            <a:off x="3429000" y="1243584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4FC3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🪟  Windows NT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3319272" y="1664208"/>
            <a:ext cx="2505456" cy="493776"/>
          </a:xfrm>
          <a:prstGeom prst="rect">
            <a:avLst/>
          </a:prstGeom>
          <a:solidFill>
            <a:srgbClr val="4FC3F7"/>
          </a:solidFill>
          <a:ln/>
        </p:spPr>
      </p:sp>
      <p:sp>
        <p:nvSpPr>
          <p:cNvPr id="24" name="Text 22"/>
          <p:cNvSpPr/>
          <p:nvPr/>
        </p:nvSpPr>
        <p:spPr>
          <a:xfrm>
            <a:off x="3319272" y="1664208"/>
            <a:ext cx="250545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Win32 Apps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3319272" y="2212848"/>
            <a:ext cx="2505456" cy="493776"/>
          </a:xfrm>
          <a:prstGeom prst="rect">
            <a:avLst/>
          </a:prstGeom>
          <a:solidFill>
            <a:srgbClr val="0078D4"/>
          </a:solidFill>
          <a:ln/>
        </p:spPr>
      </p:sp>
      <p:sp>
        <p:nvSpPr>
          <p:cNvPr id="26" name="Text 24"/>
          <p:cNvSpPr/>
          <p:nvPr/>
        </p:nvSpPr>
        <p:spPr>
          <a:xfrm>
            <a:off x="3319272" y="2212848"/>
            <a:ext cx="250545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win32k.sys (GUI)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3319272" y="2761488"/>
            <a:ext cx="2505456" cy="493776"/>
          </a:xfrm>
          <a:prstGeom prst="rect">
            <a:avLst/>
          </a:prstGeom>
          <a:solidFill>
            <a:srgbClr val="003F7F"/>
          </a:solidFill>
          <a:ln/>
        </p:spPr>
      </p:sp>
      <p:sp>
        <p:nvSpPr>
          <p:cNvPr id="28" name="Text 26"/>
          <p:cNvSpPr/>
          <p:nvPr/>
        </p:nvSpPr>
        <p:spPr>
          <a:xfrm>
            <a:off x="3319272" y="2761488"/>
            <a:ext cx="250545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NT Executive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3319272" y="3310128"/>
            <a:ext cx="2505456" cy="493776"/>
          </a:xfrm>
          <a:prstGeom prst="rect">
            <a:avLst/>
          </a:prstGeom>
          <a:solidFill>
            <a:srgbClr val="001F4F"/>
          </a:solidFill>
          <a:ln/>
        </p:spPr>
      </p:sp>
      <p:sp>
        <p:nvSpPr>
          <p:cNvPr id="30" name="Text 28"/>
          <p:cNvSpPr/>
          <p:nvPr/>
        </p:nvSpPr>
        <p:spPr>
          <a:xfrm>
            <a:off x="3319272" y="3310128"/>
            <a:ext cx="250545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6217920" y="1170432"/>
            <a:ext cx="2651760" cy="35661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6217920" y="1170432"/>
            <a:ext cx="64008" cy="3566160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33" name="Text 31"/>
          <p:cNvSpPr/>
          <p:nvPr/>
        </p:nvSpPr>
        <p:spPr>
          <a:xfrm>
            <a:off x="6400800" y="1243584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🍎  macOS XNU</a:t>
            </a:r>
            <a:endParaRPr lang="en-US" sz="1300" dirty="0"/>
          </a:p>
        </p:txBody>
      </p:sp>
      <p:sp>
        <p:nvSpPr>
          <p:cNvPr id="34" name="Shape 32"/>
          <p:cNvSpPr/>
          <p:nvPr/>
        </p:nvSpPr>
        <p:spPr>
          <a:xfrm>
            <a:off x="6291072" y="1664208"/>
            <a:ext cx="2505456" cy="493776"/>
          </a:xfrm>
          <a:prstGeom prst="rect">
            <a:avLst/>
          </a:prstGeom>
          <a:solidFill>
            <a:srgbClr val="888888"/>
          </a:solidFill>
          <a:ln/>
        </p:spPr>
      </p:sp>
      <p:sp>
        <p:nvSpPr>
          <p:cNvPr id="35" name="Text 33"/>
          <p:cNvSpPr/>
          <p:nvPr/>
        </p:nvSpPr>
        <p:spPr>
          <a:xfrm>
            <a:off x="6291072" y="1664208"/>
            <a:ext cx="250545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macOS Apps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6291072" y="2212848"/>
            <a:ext cx="2505456" cy="493776"/>
          </a:xfrm>
          <a:prstGeom prst="rect">
            <a:avLst/>
          </a:prstGeom>
          <a:solidFill>
            <a:srgbClr val="555555"/>
          </a:solidFill>
          <a:ln/>
        </p:spPr>
      </p:sp>
      <p:sp>
        <p:nvSpPr>
          <p:cNvPr id="37" name="Text 35"/>
          <p:cNvSpPr/>
          <p:nvPr/>
        </p:nvSpPr>
        <p:spPr>
          <a:xfrm>
            <a:off x="6291072" y="2212848"/>
            <a:ext cx="250545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Mach (IPC)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6291072" y="2761488"/>
            <a:ext cx="2505456" cy="493776"/>
          </a:xfrm>
          <a:prstGeom prst="rect">
            <a:avLst/>
          </a:prstGeom>
          <a:solidFill>
            <a:srgbClr val="444444"/>
          </a:solidFill>
          <a:ln/>
        </p:spPr>
      </p:sp>
      <p:sp>
        <p:nvSpPr>
          <p:cNvPr id="39" name="Text 37"/>
          <p:cNvSpPr/>
          <p:nvPr/>
        </p:nvSpPr>
        <p:spPr>
          <a:xfrm>
            <a:off x="6291072" y="2761488"/>
            <a:ext cx="250545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BSD (FS/Net)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6291072" y="3310128"/>
            <a:ext cx="2505456" cy="493776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41" name="Text 39"/>
          <p:cNvSpPr/>
          <p:nvPr/>
        </p:nvSpPr>
        <p:spPr>
          <a:xfrm>
            <a:off x="6291072" y="3310128"/>
            <a:ext cx="250545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IOKit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6291072" y="3858768"/>
            <a:ext cx="2505456" cy="493776"/>
          </a:xfrm>
          <a:prstGeom prst="rect">
            <a:avLst/>
          </a:prstGeom>
          <a:solidFill>
            <a:srgbClr val="222222"/>
          </a:solidFill>
          <a:ln/>
        </p:spPr>
      </p:sp>
      <p:sp>
        <p:nvSpPr>
          <p:cNvPr id="43" name="Text 41"/>
          <p:cNvSpPr/>
          <p:nvPr/>
        </p:nvSpPr>
        <p:spPr>
          <a:xfrm>
            <a:off x="6291072" y="3858768"/>
            <a:ext cx="250545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XNU Core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45" name="Text 43"/>
          <p:cNvSpPr/>
          <p:nvPr/>
        </p:nvSpPr>
        <p:spPr>
          <a:xfrm>
            <a:off x="274320" y="4956048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Linux = monolitic + module | Windows NT = hibrid | macOS XNU = hibrid (Mach + BSD)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73152"/>
            <a:ext cx="274320" cy="4997196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457200"/>
            <a:ext cx="36576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0" b="1" dirty="0">
                <a:solidFill>
                  <a:srgbClr val="FFD166">
                    <a:alpha val="4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2000" dirty="0"/>
          </a:p>
        </p:txBody>
      </p:sp>
      <p:sp>
        <p:nvSpPr>
          <p:cNvPr id="6" name="Text 4"/>
          <p:cNvSpPr/>
          <p:nvPr/>
        </p:nvSpPr>
        <p:spPr>
          <a:xfrm>
            <a:off x="548640" y="1097280"/>
            <a:ext cx="77724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Procese &amp;</a:t>
            </a:r>
            <a:endParaRPr lang="en-US" sz="4200" dirty="0"/>
          </a:p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Multitasking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548640" y="342900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Procese · Thread-uri · Scheduling · Sincronizare · Race Conditions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— PROCESE &amp; MULTITASKING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Procese vs. Thread-uri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70432"/>
            <a:ext cx="3931920" cy="146304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70432"/>
            <a:ext cx="64008" cy="1463040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7" name="Text 5"/>
          <p:cNvSpPr/>
          <p:nvPr/>
        </p:nvSpPr>
        <p:spPr>
          <a:xfrm>
            <a:off x="566928" y="1234440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🔲  PROCES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66928" y="1600200"/>
            <a:ext cx="35661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program în execuție — are propriul spațiu de memorie, fișiere deschise și stare independentă. Procesele sunt izolate între ele.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846320" y="1170432"/>
            <a:ext cx="3931920" cy="146304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846320" y="1170432"/>
            <a:ext cx="64008" cy="146304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11" name="Text 9"/>
          <p:cNvSpPr/>
          <p:nvPr/>
        </p:nvSpPr>
        <p:spPr>
          <a:xfrm>
            <a:off x="5047488" y="1234440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🔀  THREAD (Fir de execuție)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047488" y="1600200"/>
            <a:ext cx="35661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fir de execuție în cadrul unui proces. Partajează memoria procesului cu alte thread-uri. Mai ușor de creat decât un proces.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65760" y="2788920"/>
            <a:ext cx="3931920" cy="19659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65760" y="2788920"/>
            <a:ext cx="64008" cy="1965960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15" name="Text 13"/>
          <p:cNvSpPr/>
          <p:nvPr/>
        </p:nvSpPr>
        <p:spPr>
          <a:xfrm>
            <a:off x="566928" y="2852928"/>
            <a:ext cx="3566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Stările unui Proces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502920" y="3200400"/>
            <a:ext cx="777240" cy="256032"/>
          </a:xfrm>
          <a:prstGeom prst="roundRect">
            <a:avLst>
              <a:gd name="adj" fmla="val 21429"/>
            </a:avLst>
          </a:prstGeom>
          <a:solidFill>
            <a:srgbClr val="90A8C0">
              <a:alpha val="70000"/>
            </a:srgbClr>
          </a:solidFill>
          <a:ln/>
        </p:spPr>
      </p:sp>
      <p:sp>
        <p:nvSpPr>
          <p:cNvPr id="17" name="Text 15"/>
          <p:cNvSpPr/>
          <p:nvPr/>
        </p:nvSpPr>
        <p:spPr>
          <a:xfrm>
            <a:off x="502920" y="3200400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NOU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1325880" y="3200400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Procesul tocmai a fost creat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02920" y="3511296"/>
            <a:ext cx="777240" cy="256032"/>
          </a:xfrm>
          <a:prstGeom prst="roundRect">
            <a:avLst>
              <a:gd name="adj" fmla="val 21429"/>
            </a:avLst>
          </a:prstGeom>
          <a:solidFill>
            <a:srgbClr val="00B4D8">
              <a:alpha val="70000"/>
            </a:srgbClr>
          </a:solidFill>
          <a:ln/>
        </p:spPr>
      </p:sp>
      <p:sp>
        <p:nvSpPr>
          <p:cNvPr id="20" name="Text 18"/>
          <p:cNvSpPr/>
          <p:nvPr/>
        </p:nvSpPr>
        <p:spPr>
          <a:xfrm>
            <a:off x="502920" y="3511296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GATA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1325880" y="3511296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Așteaptă să fie rulat pe CPU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502920" y="3822192"/>
            <a:ext cx="777240" cy="256032"/>
          </a:xfrm>
          <a:prstGeom prst="roundRect">
            <a:avLst>
              <a:gd name="adj" fmla="val 21429"/>
            </a:avLst>
          </a:prstGeom>
          <a:solidFill>
            <a:srgbClr val="06D6A0">
              <a:alpha val="70000"/>
            </a:srgbClr>
          </a:solidFill>
          <a:ln/>
        </p:spPr>
      </p:sp>
      <p:sp>
        <p:nvSpPr>
          <p:cNvPr id="23" name="Text 21"/>
          <p:cNvSpPr/>
          <p:nvPr/>
        </p:nvSpPr>
        <p:spPr>
          <a:xfrm>
            <a:off x="502920" y="3822192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RULARE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1325880" y="3822192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execută activ pe un nucleu CPU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502920" y="4133088"/>
            <a:ext cx="777240" cy="256032"/>
          </a:xfrm>
          <a:prstGeom prst="roundRect">
            <a:avLst>
              <a:gd name="adj" fmla="val 21429"/>
            </a:avLst>
          </a:prstGeom>
          <a:solidFill>
            <a:srgbClr val="FFD166">
              <a:alpha val="70000"/>
            </a:srgbClr>
          </a:solidFill>
          <a:ln/>
        </p:spPr>
      </p:sp>
      <p:sp>
        <p:nvSpPr>
          <p:cNvPr id="26" name="Text 24"/>
          <p:cNvSpPr/>
          <p:nvPr/>
        </p:nvSpPr>
        <p:spPr>
          <a:xfrm>
            <a:off x="502920" y="4133088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BLOCAT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1325880" y="4133088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Așteaptă I/O sau eveniment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502920" y="4443984"/>
            <a:ext cx="777240" cy="256032"/>
          </a:xfrm>
          <a:prstGeom prst="roundRect">
            <a:avLst>
              <a:gd name="adj" fmla="val 21429"/>
            </a:avLst>
          </a:prstGeom>
          <a:solidFill>
            <a:srgbClr val="EF476F">
              <a:alpha val="70000"/>
            </a:srgbClr>
          </a:solidFill>
          <a:ln/>
        </p:spPr>
      </p:sp>
      <p:sp>
        <p:nvSpPr>
          <p:cNvPr id="29" name="Text 27"/>
          <p:cNvSpPr/>
          <p:nvPr/>
        </p:nvSpPr>
        <p:spPr>
          <a:xfrm>
            <a:off x="502920" y="4443984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TERMINAT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1325880" y="4443984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Procesul s-a încheiat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846320" y="2788920"/>
            <a:ext cx="3931920" cy="19659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4846320" y="2788920"/>
            <a:ext cx="64008" cy="196596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3" name="Text 31"/>
          <p:cNvSpPr/>
          <p:nvPr/>
        </p:nvSpPr>
        <p:spPr>
          <a:xfrm>
            <a:off x="5047488" y="2852928"/>
            <a:ext cx="3566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Tipuri de Multitasking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5047488" y="3182112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Cooperativ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5047488" y="3401568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Procesul cedează voluntar CPU (Windows 3.x)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5047488" y="3685032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Preemptiv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5047488" y="3904488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OS-ul forțează comutarea (toate SO moderne)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5047488" y="4187952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5047488" y="4407408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Garanții de timp strict (sisteme embedded)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41" name="Text 39"/>
          <p:cNvSpPr/>
          <p:nvPr/>
        </p:nvSpPr>
        <p:spPr>
          <a:xfrm>
            <a:off x="274320" y="4956048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Comenzi utile: ps aux (Linux) · Task Manager (Windows) · top / htop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— PROCESE &amp; MULTITASKING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Scheduling &amp; Sincronizare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70432"/>
            <a:ext cx="4114800" cy="237744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70432"/>
            <a:ext cx="64008" cy="2377440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7" name="Text 5"/>
          <p:cNvSpPr/>
          <p:nvPr/>
        </p:nvSpPr>
        <p:spPr>
          <a:xfrm>
            <a:off x="566928" y="1234440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  CPU Scheduling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02920" y="1627632"/>
            <a:ext cx="731520" cy="347472"/>
          </a:xfrm>
          <a:prstGeom prst="roundRect">
            <a:avLst>
              <a:gd name="adj" fmla="val 18421"/>
            </a:avLst>
          </a:prstGeom>
          <a:solidFill>
            <a:srgbClr val="FFD166">
              <a:alpha val="7000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502920" y="1627632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FIFO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1298448" y="1627632"/>
            <a:ext cx="3063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In First Out — simplu, fără preempție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502920" y="2103120"/>
            <a:ext cx="731520" cy="347472"/>
          </a:xfrm>
          <a:prstGeom prst="roundRect">
            <a:avLst>
              <a:gd name="adj" fmla="val 18421"/>
            </a:avLst>
          </a:prstGeom>
          <a:solidFill>
            <a:srgbClr val="FFD166">
              <a:alpha val="7000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502920" y="2103120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Robin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1298448" y="2103120"/>
            <a:ext cx="3063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Fiecare proces primește un quantum de timp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502920" y="2578608"/>
            <a:ext cx="731520" cy="347472"/>
          </a:xfrm>
          <a:prstGeom prst="roundRect">
            <a:avLst>
              <a:gd name="adj" fmla="val 18421"/>
            </a:avLst>
          </a:prstGeom>
          <a:solidFill>
            <a:srgbClr val="FFD166">
              <a:alpha val="7000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502920" y="2578608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Priority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1298448" y="2578608"/>
            <a:ext cx="3063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Procese cu prioritate mai mare rulează mai întâi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502920" y="3054096"/>
            <a:ext cx="731520" cy="347472"/>
          </a:xfrm>
          <a:prstGeom prst="roundRect">
            <a:avLst>
              <a:gd name="adj" fmla="val 18421"/>
            </a:avLst>
          </a:prstGeom>
          <a:solidFill>
            <a:srgbClr val="FFD166">
              <a:alpha val="70000"/>
            </a:srgbClr>
          </a:solidFill>
          <a:ln/>
        </p:spPr>
      </p:sp>
      <p:sp>
        <p:nvSpPr>
          <p:cNvPr id="18" name="Text 16"/>
          <p:cNvSpPr/>
          <p:nvPr/>
        </p:nvSpPr>
        <p:spPr>
          <a:xfrm>
            <a:off x="502920" y="3054096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Multi-level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1298448" y="3054096"/>
            <a:ext cx="3063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Cozi multiple cu priorități diferite (Linux CFS)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02920" y="3593592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Robin — exemplu vizual: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502920" y="3858768"/>
            <a:ext cx="594360" cy="34747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22" name="Text 20"/>
          <p:cNvSpPr/>
          <p:nvPr/>
        </p:nvSpPr>
        <p:spPr>
          <a:xfrm>
            <a:off x="502920" y="3858768"/>
            <a:ext cx="594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1143000" y="3858768"/>
            <a:ext cx="594360" cy="347472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24" name="Text 22"/>
          <p:cNvSpPr/>
          <p:nvPr/>
        </p:nvSpPr>
        <p:spPr>
          <a:xfrm>
            <a:off x="1143000" y="3858768"/>
            <a:ext cx="594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1783080" y="3858768"/>
            <a:ext cx="594360" cy="347472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26" name="Text 24"/>
          <p:cNvSpPr/>
          <p:nvPr/>
        </p:nvSpPr>
        <p:spPr>
          <a:xfrm>
            <a:off x="1783080" y="3858768"/>
            <a:ext cx="594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2423160" y="3858768"/>
            <a:ext cx="594360" cy="34747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28" name="Text 26"/>
          <p:cNvSpPr/>
          <p:nvPr/>
        </p:nvSpPr>
        <p:spPr>
          <a:xfrm>
            <a:off x="2423160" y="3858768"/>
            <a:ext cx="594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3063240" y="3858768"/>
            <a:ext cx="594360" cy="347472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30" name="Text 28"/>
          <p:cNvSpPr/>
          <p:nvPr/>
        </p:nvSpPr>
        <p:spPr>
          <a:xfrm>
            <a:off x="3063240" y="3858768"/>
            <a:ext cx="594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1300" dirty="0"/>
          </a:p>
        </p:txBody>
      </p:sp>
      <p:sp>
        <p:nvSpPr>
          <p:cNvPr id="31" name="Shape 29"/>
          <p:cNvSpPr/>
          <p:nvPr/>
        </p:nvSpPr>
        <p:spPr>
          <a:xfrm>
            <a:off x="3703320" y="3858768"/>
            <a:ext cx="594360" cy="347472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32" name="Text 30"/>
          <p:cNvSpPr/>
          <p:nvPr/>
        </p:nvSpPr>
        <p:spPr>
          <a:xfrm>
            <a:off x="3703320" y="3858768"/>
            <a:ext cx="594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343400" y="3904488"/>
            <a:ext cx="640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timp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4846320" y="1170432"/>
            <a:ext cx="3931920" cy="3584448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4846320" y="1170432"/>
            <a:ext cx="64008" cy="3584448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36" name="Text 34"/>
          <p:cNvSpPr/>
          <p:nvPr/>
        </p:nvSpPr>
        <p:spPr>
          <a:xfrm>
            <a:off x="5047488" y="1234440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🔒  Sincronizare</a:t>
            </a:r>
            <a:endParaRPr lang="en-US" sz="1300" dirty="0"/>
          </a:p>
        </p:txBody>
      </p:sp>
      <p:sp>
        <p:nvSpPr>
          <p:cNvPr id="37" name="Shape 35"/>
          <p:cNvSpPr/>
          <p:nvPr/>
        </p:nvSpPr>
        <p:spPr>
          <a:xfrm>
            <a:off x="4983480" y="1645920"/>
            <a:ext cx="3794760" cy="457200"/>
          </a:xfrm>
          <a:prstGeom prst="rect">
            <a:avLst/>
          </a:prstGeom>
          <a:solidFill>
            <a:srgbClr val="1A0020"/>
          </a:solidFill>
          <a:ln/>
        </p:spPr>
      </p:sp>
      <p:sp>
        <p:nvSpPr>
          <p:cNvPr id="38" name="Shape 36"/>
          <p:cNvSpPr/>
          <p:nvPr/>
        </p:nvSpPr>
        <p:spPr>
          <a:xfrm>
            <a:off x="4983480" y="1645920"/>
            <a:ext cx="45720" cy="457200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39" name="Text 37"/>
          <p:cNvSpPr/>
          <p:nvPr/>
        </p:nvSpPr>
        <p:spPr>
          <a:xfrm>
            <a:off x="5074920" y="1664208"/>
            <a:ext cx="3611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Race Condition — problemă clasică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5047488" y="2157984"/>
            <a:ext cx="3657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contor = 0</a:t>
            </a:r>
            <a:endParaRPr lang="en-US" sz="1000" dirty="0"/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Thread 1: citește 0, adaugă 1, scrie 1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Thread 2: citește 0, adaugă 1, scrie 1</a:t>
            </a:r>
            <a:endParaRPr lang="en-US" sz="1000" dirty="0"/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Rezultat: 1 (corect: 2!) ← BUG!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5047488" y="3200400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Soluții: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5047488" y="3474720"/>
            <a:ext cx="868680" cy="256032"/>
          </a:xfrm>
          <a:prstGeom prst="roundRect">
            <a:avLst>
              <a:gd name="adj" fmla="val 21429"/>
            </a:avLst>
          </a:prstGeom>
          <a:solidFill>
            <a:srgbClr val="06D6A0">
              <a:alpha val="70000"/>
            </a:srgbClr>
          </a:solidFill>
          <a:ln/>
        </p:spPr>
      </p:sp>
      <p:sp>
        <p:nvSpPr>
          <p:cNvPr id="43" name="Text 41"/>
          <p:cNvSpPr/>
          <p:nvPr/>
        </p:nvSpPr>
        <p:spPr>
          <a:xfrm>
            <a:off x="5047488" y="3474720"/>
            <a:ext cx="868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Mutex/Lock</a:t>
            </a:r>
            <a:endParaRPr lang="en-US" sz="800" dirty="0"/>
          </a:p>
        </p:txBody>
      </p:sp>
      <p:sp>
        <p:nvSpPr>
          <p:cNvPr id="44" name="Text 42"/>
          <p:cNvSpPr/>
          <p:nvPr/>
        </p:nvSpPr>
        <p:spPr>
          <a:xfrm>
            <a:off x="5989320" y="347472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Secțiune critică — un singur thread odată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5047488" y="3785616"/>
            <a:ext cx="868680" cy="256032"/>
          </a:xfrm>
          <a:prstGeom prst="roundRect">
            <a:avLst>
              <a:gd name="adj" fmla="val 21429"/>
            </a:avLst>
          </a:prstGeom>
          <a:solidFill>
            <a:srgbClr val="06D6A0">
              <a:alpha val="70000"/>
            </a:srgbClr>
          </a:solidFill>
          <a:ln/>
        </p:spPr>
      </p:sp>
      <p:sp>
        <p:nvSpPr>
          <p:cNvPr id="46" name="Text 44"/>
          <p:cNvSpPr/>
          <p:nvPr/>
        </p:nvSpPr>
        <p:spPr>
          <a:xfrm>
            <a:off x="5047488" y="3785616"/>
            <a:ext cx="868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Semafor</a:t>
            </a:r>
            <a:endParaRPr lang="en-US" sz="800" dirty="0"/>
          </a:p>
        </p:txBody>
      </p:sp>
      <p:sp>
        <p:nvSpPr>
          <p:cNvPr id="47" name="Text 45"/>
          <p:cNvSpPr/>
          <p:nvPr/>
        </p:nvSpPr>
        <p:spPr>
          <a:xfrm>
            <a:off x="5989320" y="378561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Contorizează resursele disponibile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5047488" y="4096512"/>
            <a:ext cx="868680" cy="256032"/>
          </a:xfrm>
          <a:prstGeom prst="roundRect">
            <a:avLst>
              <a:gd name="adj" fmla="val 21429"/>
            </a:avLst>
          </a:prstGeom>
          <a:solidFill>
            <a:srgbClr val="06D6A0">
              <a:alpha val="70000"/>
            </a:srgbClr>
          </a:solidFill>
          <a:ln/>
        </p:spPr>
      </p:sp>
      <p:sp>
        <p:nvSpPr>
          <p:cNvPr id="49" name="Text 47"/>
          <p:cNvSpPr/>
          <p:nvPr/>
        </p:nvSpPr>
        <p:spPr>
          <a:xfrm>
            <a:off x="5047488" y="4096512"/>
            <a:ext cx="868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</a:t>
            </a:r>
            <a:endParaRPr lang="en-US" sz="800" dirty="0"/>
          </a:p>
        </p:txBody>
      </p:sp>
      <p:sp>
        <p:nvSpPr>
          <p:cNvPr id="50" name="Text 48"/>
          <p:cNvSpPr/>
          <p:nvPr/>
        </p:nvSpPr>
        <p:spPr>
          <a:xfrm>
            <a:off x="5989320" y="4096512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Construcție de nivel înalt (Java synchronized)</a:t>
            </a:r>
            <a:endParaRPr lang="en-US" sz="900" dirty="0"/>
          </a:p>
        </p:txBody>
      </p:sp>
      <p:sp>
        <p:nvSpPr>
          <p:cNvPr id="51" name="Shape 49"/>
          <p:cNvSpPr/>
          <p:nvPr/>
        </p:nvSpPr>
        <p:spPr>
          <a:xfrm>
            <a:off x="5047488" y="4407408"/>
            <a:ext cx="868680" cy="256032"/>
          </a:xfrm>
          <a:prstGeom prst="roundRect">
            <a:avLst>
              <a:gd name="adj" fmla="val 21429"/>
            </a:avLst>
          </a:prstGeom>
          <a:solidFill>
            <a:srgbClr val="EF476F">
              <a:alpha val="70000"/>
            </a:srgbClr>
          </a:solidFill>
          <a:ln/>
        </p:spPr>
      </p:sp>
      <p:sp>
        <p:nvSpPr>
          <p:cNvPr id="52" name="Text 50"/>
          <p:cNvSpPr/>
          <p:nvPr/>
        </p:nvSpPr>
        <p:spPr>
          <a:xfrm>
            <a:off x="5047488" y="4407408"/>
            <a:ext cx="868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Deadlock</a:t>
            </a:r>
            <a:endParaRPr lang="en-US" sz="800" dirty="0"/>
          </a:p>
        </p:txBody>
      </p:sp>
      <p:sp>
        <p:nvSpPr>
          <p:cNvPr id="53" name="Text 51"/>
          <p:cNvSpPr/>
          <p:nvPr/>
        </p:nvSpPr>
        <p:spPr>
          <a:xfrm>
            <a:off x="5989320" y="4407408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Thread-uri blocate reciproc — de evitat!</a:t>
            </a:r>
            <a:endParaRPr lang="en-US" sz="900" dirty="0"/>
          </a:p>
        </p:txBody>
      </p:sp>
      <p:sp>
        <p:nvSpPr>
          <p:cNvPr id="54" name="Shape 52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FFD166"/>
          </a:solidFill>
          <a:ln/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73152"/>
            <a:ext cx="274320" cy="4997196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457200"/>
            <a:ext cx="36576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0" b="1" dirty="0">
                <a:solidFill>
                  <a:srgbClr val="EF476F">
                    <a:alpha val="4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2000" dirty="0"/>
          </a:p>
        </p:txBody>
      </p:sp>
      <p:sp>
        <p:nvSpPr>
          <p:cNvPr id="6" name="Text 4"/>
          <p:cNvSpPr/>
          <p:nvPr/>
        </p:nvSpPr>
        <p:spPr>
          <a:xfrm>
            <a:off x="548640" y="1097280"/>
            <a:ext cx="77724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Sisteme de</a:t>
            </a:r>
            <a:endParaRPr lang="en-US" sz="4200" dirty="0"/>
          </a:p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Fișiere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548640" y="342900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 · NTFS · ext4 · Ierarhii · Permisiuni · Mountare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— SISTEME DE FIȘIERE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 · NTFS · ext4 — Comparație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446002" y="1386595"/>
            <a:ext cx="2413746" cy="3610601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282447"/>
            <a:ext cx="1632492" cy="45719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261872"/>
            <a:ext cx="1514215" cy="4846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Ierarhie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Fișiere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02920" y="1783080"/>
            <a:ext cx="146849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F476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 (root)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02920" y="2093976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home/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02920" y="2404872"/>
            <a:ext cx="1522188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└── user/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2715768"/>
            <a:ext cx="1485407" cy="2743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    ├── docs/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02920" y="3026663"/>
            <a:ext cx="1485407" cy="2810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    └── .bashrc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502920" y="3337559"/>
            <a:ext cx="1485407" cy="3041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etc/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502920" y="3648455"/>
            <a:ext cx="1468495" cy="2836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var/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02920" y="3959352"/>
            <a:ext cx="150876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boot/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02920" y="4270248"/>
            <a:ext cx="1522188" cy="25821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└── proc/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2726790" y="1314178"/>
            <a:ext cx="2240280" cy="3584448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2446002" y="1298448"/>
            <a:ext cx="1792530" cy="45719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19" name="Text 17"/>
          <p:cNvSpPr/>
          <p:nvPr/>
        </p:nvSpPr>
        <p:spPr>
          <a:xfrm>
            <a:off x="2299409" y="1284708"/>
            <a:ext cx="1965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FAT32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2500912" y="1641447"/>
            <a:ext cx="2057400" cy="292608"/>
          </a:xfrm>
          <a:prstGeom prst="roundRect">
            <a:avLst>
              <a:gd name="adj" fmla="val 18750"/>
            </a:avLst>
          </a:prstGeom>
          <a:solidFill>
            <a:srgbClr val="90A8C0">
              <a:alpha val="30000"/>
            </a:srgbClr>
          </a:solidFill>
          <a:ln/>
        </p:spPr>
      </p:sp>
      <p:sp>
        <p:nvSpPr>
          <p:cNvPr id="21" name="Text 19"/>
          <p:cNvSpPr/>
          <p:nvPr/>
        </p:nvSpPr>
        <p:spPr>
          <a:xfrm>
            <a:off x="2279040" y="1672172"/>
            <a:ext cx="2057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Windows, USB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2477819" y="2053276"/>
            <a:ext cx="1965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Max: 4 GB/fișier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2546632" y="2346815"/>
            <a:ext cx="1965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Compatibil universal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Fără permisiuni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Fără journaling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352339" y="1298448"/>
            <a:ext cx="2240280" cy="3584448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352339" y="1298448"/>
            <a:ext cx="2240280" cy="64008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26" name="Text 24"/>
          <p:cNvSpPr/>
          <p:nvPr/>
        </p:nvSpPr>
        <p:spPr>
          <a:xfrm>
            <a:off x="4489499" y="1389888"/>
            <a:ext cx="1965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NTFS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4443779" y="1792224"/>
            <a:ext cx="2057400" cy="292608"/>
          </a:xfrm>
          <a:prstGeom prst="roundRect">
            <a:avLst>
              <a:gd name="adj" fmla="val 18750"/>
            </a:avLst>
          </a:prstGeom>
          <a:solidFill>
            <a:srgbClr val="00B4D8">
              <a:alpha val="30000"/>
            </a:srgbClr>
          </a:solidFill>
          <a:ln/>
        </p:spPr>
      </p:sp>
      <p:sp>
        <p:nvSpPr>
          <p:cNvPr id="28" name="Text 26"/>
          <p:cNvSpPr/>
          <p:nvPr/>
        </p:nvSpPr>
        <p:spPr>
          <a:xfrm>
            <a:off x="4443779" y="1792224"/>
            <a:ext cx="2057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 modern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489499" y="2157984"/>
            <a:ext cx="1965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Max: 16 TB/fișier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489499" y="2487168"/>
            <a:ext cx="1965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Permisiuni ACL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Journaling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Compresie &amp; criptare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537960" y="1387503"/>
            <a:ext cx="1965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ext4</a:t>
            </a:r>
            <a:endParaRPr lang="en-US" sz="1600" dirty="0"/>
          </a:p>
        </p:txBody>
      </p:sp>
      <p:sp>
        <p:nvSpPr>
          <p:cNvPr id="35" name="Text 33"/>
          <p:cNvSpPr/>
          <p:nvPr/>
        </p:nvSpPr>
        <p:spPr>
          <a:xfrm>
            <a:off x="6492240" y="1789839"/>
            <a:ext cx="2057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Linux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6537960" y="2155599"/>
            <a:ext cx="1965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Max: 16 TB/fișier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4306619" y="1298448"/>
            <a:ext cx="2240280" cy="3584448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39" name="Shape 37"/>
          <p:cNvSpPr/>
          <p:nvPr/>
        </p:nvSpPr>
        <p:spPr>
          <a:xfrm>
            <a:off x="4306619" y="1274309"/>
            <a:ext cx="2240280" cy="64008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40" name="Text 38"/>
          <p:cNvSpPr/>
          <p:nvPr/>
        </p:nvSpPr>
        <p:spPr>
          <a:xfrm>
            <a:off x="4443779" y="1389888"/>
            <a:ext cx="1965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NTFS</a:t>
            </a:r>
            <a:endParaRPr lang="en-US" sz="1600" dirty="0"/>
          </a:p>
        </p:txBody>
      </p:sp>
      <p:sp>
        <p:nvSpPr>
          <p:cNvPr id="41" name="Shape 39"/>
          <p:cNvSpPr/>
          <p:nvPr/>
        </p:nvSpPr>
        <p:spPr>
          <a:xfrm>
            <a:off x="4398059" y="1792224"/>
            <a:ext cx="2057400" cy="292608"/>
          </a:xfrm>
          <a:prstGeom prst="roundRect">
            <a:avLst>
              <a:gd name="adj" fmla="val 18750"/>
            </a:avLst>
          </a:prstGeom>
          <a:solidFill>
            <a:srgbClr val="00B4D8">
              <a:alpha val="30000"/>
            </a:srgbClr>
          </a:solidFill>
          <a:ln/>
        </p:spPr>
      </p:sp>
      <p:sp>
        <p:nvSpPr>
          <p:cNvPr id="42" name="Text 40"/>
          <p:cNvSpPr/>
          <p:nvPr/>
        </p:nvSpPr>
        <p:spPr>
          <a:xfrm>
            <a:off x="4398059" y="1792224"/>
            <a:ext cx="2057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 modern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4443779" y="2157984"/>
            <a:ext cx="1965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Max: 16 TB/fișier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4443779" y="2487168"/>
            <a:ext cx="1965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Permisiuni ACL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Journaling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Compresie &amp; criptare</a:t>
            </a:r>
            <a:endParaRPr lang="en-US" sz="1000" dirty="0"/>
          </a:p>
        </p:txBody>
      </p:sp>
      <p:sp>
        <p:nvSpPr>
          <p:cNvPr id="45" name="Shape 43"/>
          <p:cNvSpPr/>
          <p:nvPr/>
        </p:nvSpPr>
        <p:spPr>
          <a:xfrm>
            <a:off x="6635359" y="1143000"/>
            <a:ext cx="2240280" cy="3584448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46" name="Shape 44"/>
          <p:cNvSpPr/>
          <p:nvPr/>
        </p:nvSpPr>
        <p:spPr>
          <a:xfrm>
            <a:off x="6635359" y="1273302"/>
            <a:ext cx="2240280" cy="64008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47" name="Text 45"/>
          <p:cNvSpPr/>
          <p:nvPr/>
        </p:nvSpPr>
        <p:spPr>
          <a:xfrm>
            <a:off x="6766560" y="1387503"/>
            <a:ext cx="1965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ext4</a:t>
            </a:r>
            <a:endParaRPr lang="en-US" sz="1600" dirty="0"/>
          </a:p>
        </p:txBody>
      </p:sp>
      <p:sp>
        <p:nvSpPr>
          <p:cNvPr id="48" name="Shape 46"/>
          <p:cNvSpPr/>
          <p:nvPr/>
        </p:nvSpPr>
        <p:spPr>
          <a:xfrm>
            <a:off x="6720840" y="1789839"/>
            <a:ext cx="2057400" cy="292608"/>
          </a:xfrm>
          <a:prstGeom prst="roundRect">
            <a:avLst>
              <a:gd name="adj" fmla="val 18750"/>
            </a:avLst>
          </a:prstGeom>
          <a:solidFill>
            <a:srgbClr val="06D6A0">
              <a:alpha val="30000"/>
            </a:srgbClr>
          </a:solidFill>
          <a:ln/>
        </p:spPr>
      </p:sp>
      <p:sp>
        <p:nvSpPr>
          <p:cNvPr id="49" name="Text 47"/>
          <p:cNvSpPr/>
          <p:nvPr/>
        </p:nvSpPr>
        <p:spPr>
          <a:xfrm>
            <a:off x="6720840" y="1789839"/>
            <a:ext cx="2057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Linux</a:t>
            </a:r>
            <a:endParaRPr lang="en-US" sz="1000" dirty="0"/>
          </a:p>
        </p:txBody>
      </p:sp>
      <p:sp>
        <p:nvSpPr>
          <p:cNvPr id="50" name="Text 48"/>
          <p:cNvSpPr/>
          <p:nvPr/>
        </p:nvSpPr>
        <p:spPr>
          <a:xfrm>
            <a:off x="6766560" y="2155599"/>
            <a:ext cx="1965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Max: 16 TB/fișier</a:t>
            </a:r>
            <a:endParaRPr lang="en-US" sz="1000" dirty="0"/>
          </a:p>
        </p:txBody>
      </p:sp>
      <p:sp>
        <p:nvSpPr>
          <p:cNvPr id="51" name="Text 49"/>
          <p:cNvSpPr/>
          <p:nvPr/>
        </p:nvSpPr>
        <p:spPr>
          <a:xfrm>
            <a:off x="6537960" y="2484783"/>
            <a:ext cx="21945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Journaling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Permisiuni POSIX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Performanță ridicată</a:t>
            </a:r>
            <a:endParaRPr lang="en-US" sz="1000" dirty="0"/>
          </a:p>
        </p:txBody>
      </p:sp>
      <p:sp>
        <p:nvSpPr>
          <p:cNvPr id="52" name="Shape 50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53" name="Text 51"/>
          <p:cNvSpPr/>
          <p:nvPr/>
        </p:nvSpPr>
        <p:spPr>
          <a:xfrm>
            <a:off x="274320" y="4987853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USB-ul tău e FAT32 sau exFAT. PC-ul Windows folosește NTFS. Serverele Linux folosesc ext4 sau XFS.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9B5DE5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9B5DE5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73152"/>
            <a:ext cx="274320" cy="4997196"/>
          </a:xfrm>
          <a:prstGeom prst="rect">
            <a:avLst/>
          </a:prstGeom>
          <a:solidFill>
            <a:srgbClr val="9B5DE5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457200"/>
            <a:ext cx="36576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0" b="1" dirty="0">
                <a:solidFill>
                  <a:srgbClr val="9B5DE5">
                    <a:alpha val="4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2000" dirty="0"/>
          </a:p>
        </p:txBody>
      </p:sp>
      <p:sp>
        <p:nvSpPr>
          <p:cNvPr id="6" name="Text 4"/>
          <p:cNvSpPr/>
          <p:nvPr/>
        </p:nvSpPr>
        <p:spPr>
          <a:xfrm>
            <a:off x="548640" y="1097280"/>
            <a:ext cx="77724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Securitate</a:t>
            </a:r>
            <a:endParaRPr lang="en-US" sz="4200" dirty="0"/>
          </a:p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548640" y="342900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Utilizatori · Permisiuni · ACL · Atacuri frecvente · Apărare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9B5DE5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9B5D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— SECURITATE OS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Utilizatori, Grupuri &amp; Permisiuni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70432"/>
            <a:ext cx="5029200" cy="361188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70432"/>
            <a:ext cx="64008" cy="3611880"/>
          </a:xfrm>
          <a:prstGeom prst="rect">
            <a:avLst/>
          </a:prstGeom>
          <a:solidFill>
            <a:srgbClr val="9B5DE5"/>
          </a:solidFill>
          <a:ln/>
        </p:spPr>
      </p:sp>
      <p:sp>
        <p:nvSpPr>
          <p:cNvPr id="7" name="Text 5"/>
          <p:cNvSpPr/>
          <p:nvPr/>
        </p:nvSpPr>
        <p:spPr>
          <a:xfrm>
            <a:off x="566928" y="1234440"/>
            <a:ext cx="4663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9B5D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🐧  Permisiuni Linux (POSIX)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02920" y="1664208"/>
            <a:ext cx="4754880" cy="475488"/>
          </a:xfrm>
          <a:prstGeom prst="rect">
            <a:avLst/>
          </a:prstGeom>
          <a:solidFill>
            <a:srgbClr val="0D0020"/>
          </a:solidFill>
          <a:ln/>
        </p:spPr>
      </p:sp>
      <p:sp>
        <p:nvSpPr>
          <p:cNvPr id="9" name="Text 7"/>
          <p:cNvSpPr/>
          <p:nvPr/>
        </p:nvSpPr>
        <p:spPr>
          <a:xfrm>
            <a:off x="594360" y="1700784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ls -la fisier.txt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94360" y="1892808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-rwxr-xr--  1 alice  staff  2048 Feb 2025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02920" y="2167128"/>
            <a:ext cx="548640" cy="347472"/>
          </a:xfrm>
          <a:prstGeom prst="rect">
            <a:avLst/>
          </a:prstGeom>
          <a:solidFill>
            <a:srgbClr val="90A8C0">
              <a:alpha val="6500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502920" y="2167128"/>
            <a:ext cx="548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02920" y="254203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 fișier</a:t>
            </a:r>
            <a:endParaRPr lang="en-US" sz="800" dirty="0"/>
          </a:p>
        </p:txBody>
      </p:sp>
      <p:sp>
        <p:nvSpPr>
          <p:cNvPr id="14" name="Shape 12"/>
          <p:cNvSpPr/>
          <p:nvPr/>
        </p:nvSpPr>
        <p:spPr>
          <a:xfrm>
            <a:off x="1161288" y="2167128"/>
            <a:ext cx="1426464" cy="347472"/>
          </a:xfrm>
          <a:prstGeom prst="rect">
            <a:avLst/>
          </a:prstGeom>
          <a:solidFill>
            <a:srgbClr val="06D6A0">
              <a:alpha val="6500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1161288" y="2167128"/>
            <a:ext cx="14264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rwx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161288" y="2542032"/>
            <a:ext cx="188366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Proprietar</a:t>
            </a:r>
            <a:endParaRPr lang="en-US" sz="800" dirty="0"/>
          </a:p>
          <a:p>
            <a:pPr marL="0" indent="0" algn="ctr">
              <a:buNone/>
            </a:pPr>
            <a:r>
              <a:rPr lang="en-US" sz="800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(citire+scriere+exec)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2697480" y="2167128"/>
            <a:ext cx="1426464" cy="347472"/>
          </a:xfrm>
          <a:prstGeom prst="rect">
            <a:avLst/>
          </a:prstGeom>
          <a:solidFill>
            <a:srgbClr val="FFD166">
              <a:alpha val="65000"/>
            </a:srgbClr>
          </a:solidFill>
          <a:ln/>
        </p:spPr>
      </p:sp>
      <p:sp>
        <p:nvSpPr>
          <p:cNvPr id="18" name="Text 16"/>
          <p:cNvSpPr/>
          <p:nvPr/>
        </p:nvSpPr>
        <p:spPr>
          <a:xfrm>
            <a:off x="2697480" y="2167128"/>
            <a:ext cx="14264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r-x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2697480" y="2542032"/>
            <a:ext cx="188366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Grup</a:t>
            </a:r>
            <a:endParaRPr lang="en-US" sz="800" dirty="0"/>
          </a:p>
          <a:p>
            <a:pPr marL="0" indent="0" algn="ctr">
              <a:buNone/>
            </a:pPr>
            <a:r>
              <a:rPr lang="en-US" sz="800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(citire+exec)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4233672" y="2167128"/>
            <a:ext cx="1426464" cy="347472"/>
          </a:xfrm>
          <a:prstGeom prst="rect">
            <a:avLst/>
          </a:prstGeom>
          <a:solidFill>
            <a:srgbClr val="EF476F">
              <a:alpha val="65000"/>
            </a:srgbClr>
          </a:solidFill>
          <a:ln/>
        </p:spPr>
      </p:sp>
      <p:sp>
        <p:nvSpPr>
          <p:cNvPr id="21" name="Text 19"/>
          <p:cNvSpPr/>
          <p:nvPr/>
        </p:nvSpPr>
        <p:spPr>
          <a:xfrm>
            <a:off x="4233672" y="2167128"/>
            <a:ext cx="14264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r--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4233672" y="2542032"/>
            <a:ext cx="188366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Alții</a:t>
            </a:r>
            <a:endParaRPr lang="en-US" sz="800" dirty="0"/>
          </a:p>
          <a:p>
            <a:pPr marL="0" indent="0" algn="ctr">
              <a:buNone/>
            </a:pPr>
            <a:r>
              <a:rPr lang="en-US" sz="800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(doar citire)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566928" y="3035808"/>
            <a:ext cx="4663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chmod 755 fisier.sh    # rwxr-xr-x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566928" y="3438144"/>
            <a:ext cx="4663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chmod +x script.py     # adaugă exec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566928" y="3840480"/>
            <a:ext cx="4663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chown alice:staff f.txt # schimbă owner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566928" y="4242816"/>
            <a:ext cx="4663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sudo command           # execută ca root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5715000" y="1170432"/>
            <a:ext cx="3108960" cy="169164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5715000" y="1170432"/>
            <a:ext cx="64008" cy="1691640"/>
          </a:xfrm>
          <a:prstGeom prst="rect">
            <a:avLst/>
          </a:prstGeom>
          <a:solidFill>
            <a:srgbClr val="0078D4"/>
          </a:solidFill>
          <a:ln/>
        </p:spPr>
      </p:sp>
      <p:sp>
        <p:nvSpPr>
          <p:cNvPr id="29" name="Text 27"/>
          <p:cNvSpPr/>
          <p:nvPr/>
        </p:nvSpPr>
        <p:spPr>
          <a:xfrm>
            <a:off x="5897880" y="1234440"/>
            <a:ext cx="2834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4FC3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🪟  Windows NTFS Permissions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5897880" y="1627632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Full Control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897880" y="1920240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Modify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897880" y="2212848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Read &amp; Execute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897880" y="2505456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Read / Write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5715000" y="2999232"/>
            <a:ext cx="3108960" cy="178308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5715000" y="2999232"/>
            <a:ext cx="64008" cy="1783080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36" name="Text 34"/>
          <p:cNvSpPr/>
          <p:nvPr/>
        </p:nvSpPr>
        <p:spPr>
          <a:xfrm>
            <a:off x="5897880" y="3063240"/>
            <a:ext cx="2834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Atacuri frecvente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5897880" y="3429000"/>
            <a:ext cx="2834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Privilege escalation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5897880" y="3584448"/>
            <a:ext cx="2834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Obținerea drepturilor root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5897880" y="3758184"/>
            <a:ext cx="2834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Buffer overflow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5897880" y="3913632"/>
            <a:ext cx="2834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Suprascrierea memoriei kernel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5897880" y="4087368"/>
            <a:ext cx="2834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Rootkit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5897880" y="4242816"/>
            <a:ext cx="2834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Malware care se ascunde în kernel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5897880" y="4416552"/>
            <a:ext cx="2834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Ransomware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5897880" y="4572000"/>
            <a:ext cx="2834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Criptează fișierele utilizatorului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9B5DE5"/>
          </a:solidFill>
          <a:ln/>
        </p:spPr>
      </p:sp>
      <p:sp>
        <p:nvSpPr>
          <p:cNvPr id="46" name="Text 44"/>
          <p:cNvSpPr/>
          <p:nvPr/>
        </p:nvSpPr>
        <p:spPr>
          <a:xfrm>
            <a:off x="274320" y="4956048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Principiul privilegiului minim: fiecare utilizator/proces primește EXACT permisiunile de care are nevoie, nimic mai mult.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STRUCTURA CURSULUI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</a:t>
            </a:r>
            <a:r>
              <a:rPr lang="en-US" sz="26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parcurgem</a:t>
            </a: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6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astăzi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207008"/>
            <a:ext cx="4206240" cy="749808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207008"/>
            <a:ext cx="64008" cy="749808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7" name="Text 5"/>
          <p:cNvSpPr/>
          <p:nvPr/>
        </p:nvSpPr>
        <p:spPr>
          <a:xfrm>
            <a:off x="502920" y="1207008"/>
            <a:ext cx="5029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51560" y="1261872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Concepte &amp; Istoric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657600" y="1261872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 10 min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051560" y="1554480"/>
            <a:ext cx="3429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este un SO, evoluție MS-DOS → Windows 11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365760" y="2075688"/>
            <a:ext cx="4206240" cy="749808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65760" y="2075688"/>
            <a:ext cx="64008" cy="749808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13" name="Text 11"/>
          <p:cNvSpPr/>
          <p:nvPr/>
        </p:nvSpPr>
        <p:spPr>
          <a:xfrm>
            <a:off x="502920" y="2075688"/>
            <a:ext cx="5029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051560" y="2130552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Kernel &amp; Arhitectură OS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657600" y="2130552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 15 min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1051560" y="2423160"/>
            <a:ext cx="3429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Kernel monolitic, microkernel, hibrid — Linux, Windows, macOS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365760" y="2944368"/>
            <a:ext cx="4206240" cy="749808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65760" y="2944368"/>
            <a:ext cx="64008" cy="749808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19" name="Text 17"/>
          <p:cNvSpPr/>
          <p:nvPr/>
        </p:nvSpPr>
        <p:spPr>
          <a:xfrm>
            <a:off x="502920" y="2944368"/>
            <a:ext cx="5029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051560" y="2999232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Procese &amp; Multitasking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3657600" y="2999232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 15 min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051560" y="3291840"/>
            <a:ext cx="3429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Procese, thread-uri, scheduling, sincronizare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365760" y="3813048"/>
            <a:ext cx="4206240" cy="749808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365760" y="3813048"/>
            <a:ext cx="64008" cy="749808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25" name="Text 23"/>
          <p:cNvSpPr/>
          <p:nvPr/>
        </p:nvSpPr>
        <p:spPr>
          <a:xfrm>
            <a:off x="502920" y="3813048"/>
            <a:ext cx="5029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1051560" y="3867912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Sisteme de fișiere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3657600" y="3867912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 10 min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1051560" y="4160520"/>
            <a:ext cx="3429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FAT, NTFS, ext4, ierarhii și permisiuni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4846320" y="1207008"/>
            <a:ext cx="4206240" cy="749808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4846320" y="1207008"/>
            <a:ext cx="64008" cy="749808"/>
          </a:xfrm>
          <a:prstGeom prst="rect">
            <a:avLst/>
          </a:prstGeom>
          <a:solidFill>
            <a:srgbClr val="9B5DE5"/>
          </a:solidFill>
          <a:ln/>
        </p:spPr>
      </p:sp>
      <p:sp>
        <p:nvSpPr>
          <p:cNvPr id="31" name="Text 29"/>
          <p:cNvSpPr/>
          <p:nvPr/>
        </p:nvSpPr>
        <p:spPr>
          <a:xfrm>
            <a:off x="4983480" y="1207008"/>
            <a:ext cx="5029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9B5D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5532120" y="1261872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Securitate OS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8138160" y="1261872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9B5D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 10 min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5532120" y="1554480"/>
            <a:ext cx="3429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Utilizatori, permisiuni, ACL, atacuri frecvente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4846320" y="2075688"/>
            <a:ext cx="4206240" cy="749808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4846320" y="2075688"/>
            <a:ext cx="64008" cy="749808"/>
          </a:xfrm>
          <a:prstGeom prst="rect">
            <a:avLst/>
          </a:prstGeom>
          <a:solidFill>
            <a:srgbClr val="0096C7"/>
          </a:solidFill>
          <a:ln/>
        </p:spPr>
      </p:sp>
      <p:sp>
        <p:nvSpPr>
          <p:cNvPr id="37" name="Text 35"/>
          <p:cNvSpPr/>
          <p:nvPr/>
        </p:nvSpPr>
        <p:spPr>
          <a:xfrm>
            <a:off x="4983480" y="2075688"/>
            <a:ext cx="5029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096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5532120" y="2130552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 Moderne &amp; Cloud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8138160" y="2130552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0096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 15 min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5532120" y="2423160"/>
            <a:ext cx="3429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Android, iOS, ChromeOS, containere Docker, VMs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4846320" y="2944368"/>
            <a:ext cx="4206240" cy="749808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42" name="Shape 40"/>
          <p:cNvSpPr/>
          <p:nvPr/>
        </p:nvSpPr>
        <p:spPr>
          <a:xfrm>
            <a:off x="4846320" y="2944368"/>
            <a:ext cx="64008" cy="749808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43" name="Text 41"/>
          <p:cNvSpPr/>
          <p:nvPr/>
        </p:nvSpPr>
        <p:spPr>
          <a:xfrm>
            <a:off x="4983480" y="2944368"/>
            <a:ext cx="5029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1600" dirty="0"/>
          </a:p>
        </p:txBody>
      </p:sp>
      <p:sp>
        <p:nvSpPr>
          <p:cNvPr id="44" name="Text 42"/>
          <p:cNvSpPr/>
          <p:nvPr/>
        </p:nvSpPr>
        <p:spPr>
          <a:xfrm>
            <a:off x="5532120" y="2999232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Comenzi Unix/Linux &amp; Client-Server</a:t>
            </a:r>
            <a:endParaRPr lang="en-US" sz="1200" dirty="0"/>
          </a:p>
        </p:txBody>
      </p:sp>
      <p:sp>
        <p:nvSpPr>
          <p:cNvPr id="45" name="Text 43"/>
          <p:cNvSpPr/>
          <p:nvPr/>
        </p:nvSpPr>
        <p:spPr>
          <a:xfrm>
            <a:off x="8138160" y="2999232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 15 min</a:t>
            </a:r>
            <a:endParaRPr lang="en-US" sz="1000" dirty="0"/>
          </a:p>
        </p:txBody>
      </p:sp>
      <p:sp>
        <p:nvSpPr>
          <p:cNvPr id="46" name="Text 44"/>
          <p:cNvSpPr/>
          <p:nvPr/>
        </p:nvSpPr>
        <p:spPr>
          <a:xfrm>
            <a:off x="5532120" y="3291840"/>
            <a:ext cx="3429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Comenzi practice, modelul client-server, rețele</a:t>
            </a:r>
            <a:endParaRPr lang="en-US" sz="900" dirty="0"/>
          </a:p>
        </p:txBody>
      </p:sp>
      <p:sp>
        <p:nvSpPr>
          <p:cNvPr id="47" name="Shape 45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48" name="Text 46"/>
          <p:cNvSpPr/>
          <p:nvPr/>
        </p:nvSpPr>
        <p:spPr>
          <a:xfrm>
            <a:off x="274320" y="4956048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Pauze la cerere — întrebări oricând!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96C7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096C7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73152"/>
            <a:ext cx="274320" cy="4997196"/>
          </a:xfrm>
          <a:prstGeom prst="rect">
            <a:avLst/>
          </a:prstGeom>
          <a:solidFill>
            <a:srgbClr val="0096C7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457200"/>
            <a:ext cx="36576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0" b="1" dirty="0">
                <a:solidFill>
                  <a:srgbClr val="0096C7">
                    <a:alpha val="4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2000" dirty="0"/>
          </a:p>
        </p:txBody>
      </p:sp>
      <p:sp>
        <p:nvSpPr>
          <p:cNvPr id="6" name="Text 4"/>
          <p:cNvSpPr/>
          <p:nvPr/>
        </p:nvSpPr>
        <p:spPr>
          <a:xfrm>
            <a:off x="548640" y="1097280"/>
            <a:ext cx="77724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 Moderne</a:t>
            </a:r>
            <a:endParaRPr lang="en-US" sz="4200" dirty="0"/>
          </a:p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Cloud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548640" y="342900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Android · iOS · ChromeOS · Mașini virtuale · Containere Docker</a:t>
            </a:r>
            <a:endParaRPr lang="en-US" sz="1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96C7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096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— SO MODERNE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Sisteme de Operare Mobile &amp; Moderne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74320" y="1170432"/>
            <a:ext cx="2834640" cy="3584448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170432"/>
            <a:ext cx="2834640" cy="64008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7" name="Text 5"/>
          <p:cNvSpPr/>
          <p:nvPr/>
        </p:nvSpPr>
        <p:spPr>
          <a:xfrm>
            <a:off x="411480" y="1261872"/>
            <a:ext cx="2560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🤖  Android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411480" y="1691640"/>
            <a:ext cx="2560320" cy="274320"/>
          </a:xfrm>
          <a:prstGeom prst="roundRect">
            <a:avLst>
              <a:gd name="adj" fmla="val 20000"/>
            </a:avLst>
          </a:prstGeom>
          <a:solidFill>
            <a:srgbClr val="06D6A0">
              <a:alpha val="3000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411480" y="169164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Kernel: Linux Kernel (modificat Google)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411480" y="2011680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~73% piață globală mobile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11480" y="2331720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source (AOSP)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11480" y="2807208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Bazat pe Java/Kotlin (ART runtime)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11480" y="3282696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Rulează pe 3+ miliarde dispozitive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11480" y="3758184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 Play Store + sideloading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218688" y="1170432"/>
            <a:ext cx="2834640" cy="3584448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218688" y="1170432"/>
            <a:ext cx="2834640" cy="64008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17" name="Text 15"/>
          <p:cNvSpPr/>
          <p:nvPr/>
        </p:nvSpPr>
        <p:spPr>
          <a:xfrm>
            <a:off x="3355848" y="1261872"/>
            <a:ext cx="2560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📱  iOS / iPadOS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3355848" y="1691640"/>
            <a:ext cx="2560320" cy="274320"/>
          </a:xfrm>
          <a:prstGeom prst="roundRect">
            <a:avLst>
              <a:gd name="adj" fmla="val 20000"/>
            </a:avLst>
          </a:prstGeom>
          <a:solidFill>
            <a:srgbClr val="90A8C0">
              <a:alpha val="30000"/>
            </a:srgbClr>
          </a:solidFill>
          <a:ln/>
        </p:spPr>
      </p:sp>
      <p:sp>
        <p:nvSpPr>
          <p:cNvPr id="19" name="Text 17"/>
          <p:cNvSpPr/>
          <p:nvPr/>
        </p:nvSpPr>
        <p:spPr>
          <a:xfrm>
            <a:off x="3355848" y="169164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Kernel: XNU (macOS) — Unix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3355848" y="2011680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~27% piață globală mobile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355848" y="2331720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 închis (Apple silicon)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3355848" y="2807208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Swift / Objective-C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3355848" y="3282696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Sandboxing strict al aplicațiilor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3355848" y="3758184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Actualizări 5-6 ani pentru un device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6163056" y="1170432"/>
            <a:ext cx="2834640" cy="3584448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6163056" y="1170432"/>
            <a:ext cx="2834640" cy="64008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27" name="Text 25"/>
          <p:cNvSpPr/>
          <p:nvPr/>
        </p:nvSpPr>
        <p:spPr>
          <a:xfrm>
            <a:off x="6300216" y="1261872"/>
            <a:ext cx="2560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💻  ChromeOS</a:t>
            </a:r>
            <a:endParaRPr lang="en-US" sz="1500" dirty="0"/>
          </a:p>
        </p:txBody>
      </p:sp>
      <p:sp>
        <p:nvSpPr>
          <p:cNvPr id="28" name="Shape 26"/>
          <p:cNvSpPr/>
          <p:nvPr/>
        </p:nvSpPr>
        <p:spPr>
          <a:xfrm>
            <a:off x="6300216" y="1691640"/>
            <a:ext cx="2560320" cy="274320"/>
          </a:xfrm>
          <a:prstGeom prst="roundRect">
            <a:avLst>
              <a:gd name="adj" fmla="val 20000"/>
            </a:avLst>
          </a:prstGeom>
          <a:solidFill>
            <a:srgbClr val="00B4D8">
              <a:alpha val="30000"/>
            </a:srgbClr>
          </a:solidFill>
          <a:ln/>
        </p:spPr>
      </p:sp>
      <p:sp>
        <p:nvSpPr>
          <p:cNvPr id="29" name="Text 27"/>
          <p:cNvSpPr/>
          <p:nvPr/>
        </p:nvSpPr>
        <p:spPr>
          <a:xfrm>
            <a:off x="6300216" y="169164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Kernel: Linux Kernel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300216" y="2011680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~5% piață laptop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6300216" y="2331720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Browser-first — aplicații web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300216" y="2807208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Suport Linux (Crostini) și Android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300216" y="3282696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Actualizări automate, securitate ridicată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6300216" y="3758184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Popularitate în educație (Chromebook)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0096C7"/>
          </a:solidFill>
          <a:ln/>
        </p:spPr>
      </p:sp>
      <p:sp>
        <p:nvSpPr>
          <p:cNvPr id="36" name="Text 34"/>
          <p:cNvSpPr/>
          <p:nvPr/>
        </p:nvSpPr>
        <p:spPr>
          <a:xfrm>
            <a:off x="274320" y="4956048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Android = Linux în buzunar. iOS = Unix în buzunar. ChromeOS = Linux pe laptop.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96C7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096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— SO MODERNE &amp; CLOUD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Virtualizare: VMs vs Containere Docker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70432"/>
            <a:ext cx="3886200" cy="361188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70432"/>
            <a:ext cx="64008" cy="3611880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7" name="Text 5"/>
          <p:cNvSpPr/>
          <p:nvPr/>
        </p:nvSpPr>
        <p:spPr>
          <a:xfrm>
            <a:off x="566928" y="1234440"/>
            <a:ext cx="3520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🖥  Mașini Virtuale (VM)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02920" y="1673352"/>
            <a:ext cx="3611880" cy="347472"/>
          </a:xfrm>
          <a:prstGeom prst="rect">
            <a:avLst/>
          </a:prstGeom>
          <a:solidFill>
            <a:srgbClr val="0096C7">
              <a:alpha val="6000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502920" y="1673352"/>
            <a:ext cx="3611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 1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502920" y="2057400"/>
            <a:ext cx="3611880" cy="347472"/>
          </a:xfrm>
          <a:prstGeom prst="rect">
            <a:avLst/>
          </a:prstGeom>
          <a:solidFill>
            <a:srgbClr val="00B4D8">
              <a:alpha val="60000"/>
            </a:srgbClr>
          </a:solidFill>
          <a:ln/>
        </p:spPr>
      </p:sp>
      <p:sp>
        <p:nvSpPr>
          <p:cNvPr id="11" name="Text 9"/>
          <p:cNvSpPr/>
          <p:nvPr/>
        </p:nvSpPr>
        <p:spPr>
          <a:xfrm>
            <a:off x="502920" y="2057400"/>
            <a:ext cx="3611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 2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02920" y="2441448"/>
            <a:ext cx="3611880" cy="347472"/>
          </a:xfrm>
          <a:prstGeom prst="rect">
            <a:avLst/>
          </a:prstGeom>
          <a:solidFill>
            <a:srgbClr val="335500">
              <a:alpha val="60000"/>
            </a:srgbClr>
          </a:solidFill>
          <a:ln/>
        </p:spPr>
      </p:sp>
      <p:sp>
        <p:nvSpPr>
          <p:cNvPr id="13" name="Text 11"/>
          <p:cNvSpPr/>
          <p:nvPr/>
        </p:nvSpPr>
        <p:spPr>
          <a:xfrm>
            <a:off x="502920" y="2441448"/>
            <a:ext cx="3611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Guest OS 1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502920" y="2825496"/>
            <a:ext cx="3611880" cy="347472"/>
          </a:xfrm>
          <a:prstGeom prst="rect">
            <a:avLst/>
          </a:prstGeom>
          <a:solidFill>
            <a:srgbClr val="003355">
              <a:alpha val="6000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502920" y="2825496"/>
            <a:ext cx="3611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Guest OS 2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502920" y="3209544"/>
            <a:ext cx="3611880" cy="347472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17" name="Text 15"/>
          <p:cNvSpPr/>
          <p:nvPr/>
        </p:nvSpPr>
        <p:spPr>
          <a:xfrm>
            <a:off x="502920" y="3209544"/>
            <a:ext cx="3611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Hypervisor (VMware / VirtualBox)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502920" y="3593592"/>
            <a:ext cx="3611880" cy="347472"/>
          </a:xfrm>
          <a:prstGeom prst="rect">
            <a:avLst/>
          </a:prstGeom>
          <a:solidFill>
            <a:srgbClr val="222222"/>
          </a:solidFill>
          <a:ln/>
        </p:spPr>
      </p:sp>
      <p:sp>
        <p:nvSpPr>
          <p:cNvPr id="19" name="Text 17"/>
          <p:cNvSpPr/>
          <p:nvPr/>
        </p:nvSpPr>
        <p:spPr>
          <a:xfrm>
            <a:off x="502920" y="3593592"/>
            <a:ext cx="3611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Host OS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502920" y="3977640"/>
            <a:ext cx="3611880" cy="347472"/>
          </a:xfrm>
          <a:prstGeom prst="rect">
            <a:avLst/>
          </a:prstGeom>
          <a:solidFill>
            <a:srgbClr val="111111"/>
          </a:solidFill>
          <a:ln/>
        </p:spPr>
      </p:sp>
      <p:sp>
        <p:nvSpPr>
          <p:cNvPr id="21" name="Text 19"/>
          <p:cNvSpPr/>
          <p:nvPr/>
        </p:nvSpPr>
        <p:spPr>
          <a:xfrm>
            <a:off x="502920" y="3977640"/>
            <a:ext cx="3611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502920" y="4297680"/>
            <a:ext cx="3611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Fiecare VM are propriul OS complet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Izolare totală · Portabilitate · Lent de pornit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Exemple: VMware, VirtualBox, Hyper-V, KVM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4892040" y="1170432"/>
            <a:ext cx="3886200" cy="361188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4892040" y="1170432"/>
            <a:ext cx="64008" cy="361188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25" name="Text 23"/>
          <p:cNvSpPr/>
          <p:nvPr/>
        </p:nvSpPr>
        <p:spPr>
          <a:xfrm>
            <a:off x="5093208" y="1234440"/>
            <a:ext cx="3520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🐳  Containere Docker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5029200" y="1673352"/>
            <a:ext cx="1170432" cy="768096"/>
          </a:xfrm>
          <a:prstGeom prst="rect">
            <a:avLst/>
          </a:prstGeom>
          <a:solidFill>
            <a:srgbClr val="0096C7">
              <a:alpha val="60000"/>
            </a:srgbClr>
          </a:solidFill>
          <a:ln/>
        </p:spPr>
      </p:sp>
      <p:sp>
        <p:nvSpPr>
          <p:cNvPr id="27" name="Text 25"/>
          <p:cNvSpPr/>
          <p:nvPr/>
        </p:nvSpPr>
        <p:spPr>
          <a:xfrm>
            <a:off x="5029200" y="1673352"/>
            <a:ext cx="117043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Container 1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(App+libs)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263640" y="1673352"/>
            <a:ext cx="1170432" cy="768096"/>
          </a:xfrm>
          <a:prstGeom prst="rect">
            <a:avLst/>
          </a:prstGeom>
          <a:solidFill>
            <a:srgbClr val="06D6A0">
              <a:alpha val="60000"/>
            </a:srgbClr>
          </a:solidFill>
          <a:ln/>
        </p:spPr>
      </p:sp>
      <p:sp>
        <p:nvSpPr>
          <p:cNvPr id="29" name="Text 27"/>
          <p:cNvSpPr/>
          <p:nvPr/>
        </p:nvSpPr>
        <p:spPr>
          <a:xfrm>
            <a:off x="6263640" y="1673352"/>
            <a:ext cx="117043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Container 2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(App+libs)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7498080" y="1673352"/>
            <a:ext cx="1170432" cy="768096"/>
          </a:xfrm>
          <a:prstGeom prst="rect">
            <a:avLst/>
          </a:prstGeom>
          <a:solidFill>
            <a:srgbClr val="FFD166">
              <a:alpha val="60000"/>
            </a:srgbClr>
          </a:solidFill>
          <a:ln/>
        </p:spPr>
      </p:sp>
      <p:sp>
        <p:nvSpPr>
          <p:cNvPr id="31" name="Text 29"/>
          <p:cNvSpPr/>
          <p:nvPr/>
        </p:nvSpPr>
        <p:spPr>
          <a:xfrm>
            <a:off x="7498080" y="1673352"/>
            <a:ext cx="117043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Container 3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(App+libs)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5029200" y="2514600"/>
            <a:ext cx="3611880" cy="438912"/>
          </a:xfrm>
          <a:prstGeom prst="rect">
            <a:avLst/>
          </a:prstGeom>
          <a:solidFill>
            <a:srgbClr val="00B4D8">
              <a:alpha val="70000"/>
            </a:srgbClr>
          </a:solidFill>
          <a:ln/>
        </p:spPr>
      </p:sp>
      <p:sp>
        <p:nvSpPr>
          <p:cNvPr id="33" name="Text 31"/>
          <p:cNvSpPr/>
          <p:nvPr/>
        </p:nvSpPr>
        <p:spPr>
          <a:xfrm>
            <a:off x="5029200" y="2514600"/>
            <a:ext cx="36118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Engine (daemon)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5029200" y="2999232"/>
            <a:ext cx="3611880" cy="438912"/>
          </a:xfrm>
          <a:prstGeom prst="rect">
            <a:avLst/>
          </a:prstGeom>
          <a:solidFill>
            <a:srgbClr val="222222"/>
          </a:solidFill>
          <a:ln/>
        </p:spPr>
      </p:sp>
      <p:sp>
        <p:nvSpPr>
          <p:cNvPr id="35" name="Text 33"/>
          <p:cNvSpPr/>
          <p:nvPr/>
        </p:nvSpPr>
        <p:spPr>
          <a:xfrm>
            <a:off x="5029200" y="2999232"/>
            <a:ext cx="36118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Host OS (Linux kernel)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5029200" y="3483864"/>
            <a:ext cx="3611880" cy="438912"/>
          </a:xfrm>
          <a:prstGeom prst="rect">
            <a:avLst/>
          </a:prstGeom>
          <a:solidFill>
            <a:srgbClr val="111111"/>
          </a:solidFill>
          <a:ln/>
        </p:spPr>
      </p:sp>
      <p:sp>
        <p:nvSpPr>
          <p:cNvPr id="37" name="Text 35"/>
          <p:cNvSpPr/>
          <p:nvPr/>
        </p:nvSpPr>
        <p:spPr>
          <a:xfrm>
            <a:off x="5029200" y="3483864"/>
            <a:ext cx="36118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5029200" y="4297680"/>
            <a:ext cx="3611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Partajează kernel-ul </a:t>
            </a:r>
            <a:r>
              <a:rPr lang="ro-RO" sz="9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sistemului de operare gazdă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Pornire în milisecunde · Ușor · Portabil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Exemple: Docker, Kubernetes, Podman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0096C7"/>
          </a:solidFill>
          <a:ln/>
        </p:spPr>
      </p:sp>
      <p:sp>
        <p:nvSpPr>
          <p:cNvPr id="40" name="Text 38"/>
          <p:cNvSpPr/>
          <p:nvPr/>
        </p:nvSpPr>
        <p:spPr>
          <a:xfrm>
            <a:off x="274320" y="4956048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VM = apartament separat (consum mare). Container = cameră în apartament (consum mic, izolare mai mică).</a:t>
            </a:r>
            <a:endParaRPr lang="en-US" sz="9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73152"/>
            <a:ext cx="274320" cy="4997196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457200"/>
            <a:ext cx="36576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0" b="1" dirty="0">
                <a:solidFill>
                  <a:srgbClr val="90A8C0">
                    <a:alpha val="4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12000" dirty="0"/>
          </a:p>
        </p:txBody>
      </p:sp>
      <p:sp>
        <p:nvSpPr>
          <p:cNvPr id="6" name="Text 4"/>
          <p:cNvSpPr/>
          <p:nvPr/>
        </p:nvSpPr>
        <p:spPr>
          <a:xfrm>
            <a:off x="548640" y="731520"/>
            <a:ext cx="77724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Comenzi</a:t>
            </a:r>
            <a:endParaRPr lang="en-US" sz="3800" dirty="0"/>
          </a:p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Unix/Linux &amp;</a:t>
            </a:r>
            <a:endParaRPr lang="en-US" sz="3800" dirty="0"/>
          </a:p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Client-Server</a:t>
            </a:r>
            <a:endParaRPr lang="en-US" sz="3800" dirty="0"/>
          </a:p>
        </p:txBody>
      </p:sp>
      <p:sp>
        <p:nvSpPr>
          <p:cNvPr id="7" name="Text 5"/>
          <p:cNvSpPr/>
          <p:nvPr/>
        </p:nvSpPr>
        <p:spPr>
          <a:xfrm>
            <a:off x="548640" y="342900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Shell · Comenzi de bază · Scripturi · Modelul Client-Server · Rețele SO</a:t>
            </a:r>
            <a:endParaRPr lang="en-US" sz="13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— COMENZI UNIX/LINUX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Comenzi Esențiale — Terminal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70432"/>
            <a:ext cx="5029200" cy="3584448"/>
          </a:xfrm>
          <a:prstGeom prst="rect">
            <a:avLst/>
          </a:prstGeom>
          <a:solidFill>
            <a:srgbClr val="050A10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70432"/>
            <a:ext cx="5029200" cy="347472"/>
          </a:xfrm>
          <a:prstGeom prst="rect">
            <a:avLst/>
          </a:prstGeom>
          <a:solidFill>
            <a:srgbClr val="1A2A3A"/>
          </a:solidFill>
          <a:ln/>
        </p:spPr>
      </p:sp>
      <p:sp>
        <p:nvSpPr>
          <p:cNvPr id="7" name="Text 5"/>
          <p:cNvSpPr/>
          <p:nvPr/>
        </p:nvSpPr>
        <p:spPr>
          <a:xfrm>
            <a:off x="502920" y="1170432"/>
            <a:ext cx="4800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● ● ●   Terminal Linux / macOS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502920" y="1572768"/>
            <a:ext cx="4754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whoami</a:t>
            </a: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# utilizatorul curent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02920" y="1837944"/>
            <a:ext cx="4754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uname -a</a:t>
            </a: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# info sistem complet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02920" y="2103120"/>
            <a:ext cx="4754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pwd</a:t>
            </a: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# directorul curent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2368296"/>
            <a:ext cx="4754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ls -la</a:t>
            </a: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# listare detaliată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02920" y="2633472"/>
            <a:ext cx="4754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cd /home/user</a:t>
            </a: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# navigare director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502920" y="2898648"/>
            <a:ext cx="4754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mkdir proiect</a:t>
            </a: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# creare director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502920" y="3163824"/>
            <a:ext cx="4754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cp file.txt backup/</a:t>
            </a: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# copiere fișier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02920" y="3429000"/>
            <a:ext cx="4754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rm fisier.txt</a:t>
            </a: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# ștergere fișier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02920" y="3694176"/>
            <a:ext cx="4754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chmod +x script.sh</a:t>
            </a: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# drept execuție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502920" y="3959352"/>
            <a:ext cx="4754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./script.sh</a:t>
            </a: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# rulare script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502920" y="4224528"/>
            <a:ext cx="4754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man ls</a:t>
            </a: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# manual comanda ls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02920" y="4489704"/>
            <a:ext cx="4754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apropos network</a:t>
            </a: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# caută comenzi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5715000" y="1170432"/>
            <a:ext cx="3108960" cy="178308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5715000" y="1170432"/>
            <a:ext cx="64008" cy="1783080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22" name="Text 20"/>
          <p:cNvSpPr/>
          <p:nvPr/>
        </p:nvSpPr>
        <p:spPr>
          <a:xfrm>
            <a:off x="5897880" y="1234440"/>
            <a:ext cx="2834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📝 Shell Script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5833872" y="1609344"/>
            <a:ext cx="2926080" cy="1261872"/>
          </a:xfrm>
          <a:prstGeom prst="rect">
            <a:avLst/>
          </a:prstGeom>
          <a:solidFill>
            <a:srgbClr val="050A10"/>
          </a:solidFill>
          <a:ln/>
        </p:spPr>
      </p:sp>
      <p:sp>
        <p:nvSpPr>
          <p:cNvPr id="24" name="Text 22"/>
          <p:cNvSpPr/>
          <p:nvPr/>
        </p:nvSpPr>
        <p:spPr>
          <a:xfrm>
            <a:off x="5925312" y="1645920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#!/bin/bash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5925312" y="1847088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Primul script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5925312" y="2048256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5925312" y="2249424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echo "Salut!"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5925312" y="2450592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echo $USER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5925312" y="2651760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uname -r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5715000" y="3035808"/>
            <a:ext cx="3108960" cy="1719072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5715000" y="3035808"/>
            <a:ext cx="64008" cy="171907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2" name="Text 30"/>
          <p:cNvSpPr/>
          <p:nvPr/>
        </p:nvSpPr>
        <p:spPr>
          <a:xfrm>
            <a:off x="5897880" y="3099816"/>
            <a:ext cx="2834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Workflow creare script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5897880" y="3474720"/>
            <a:ext cx="2834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nano program01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5897880" y="3694176"/>
            <a:ext cx="2834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(scriem codul)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5897880" y="3913632"/>
            <a:ext cx="2834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Ctrl+O → salvare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5897880" y="4133088"/>
            <a:ext cx="2834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Ctrl+X → ieșire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5897880" y="4352544"/>
            <a:ext cx="2834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chmod +x program01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5897880" y="4572000"/>
            <a:ext cx="2834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./program01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40" name="Text 38"/>
          <p:cNvSpPr/>
          <p:nvPr/>
        </p:nvSpPr>
        <p:spPr>
          <a:xfrm>
            <a:off x="274320" y="4956048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 &lt;comanda&gt; = manualul oricărei comenzi. Tab = autocomplete. Ctrl+C = oprire. Ctrl+Z = suspend.</a:t>
            </a:r>
            <a:endParaRPr lang="en-US" sz="9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— COMENZI UNIX/LINUX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Comenzi Avansate &amp; Variabile de Mediu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70432"/>
            <a:ext cx="4023360" cy="361188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70432"/>
            <a:ext cx="64008" cy="361188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7" name="Text 5"/>
          <p:cNvSpPr/>
          <p:nvPr/>
        </p:nvSpPr>
        <p:spPr>
          <a:xfrm>
            <a:off x="566928" y="12344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Comenzi importante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66928" y="1627632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Procese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66928" y="1901952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ps aux      # toate procesele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566928" y="214884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top / htop   # monitor live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566928" y="2395728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kill -9 PID  # oprire forțată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566928" y="2752344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Rețea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66928" y="3026664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ifconfig / ip addr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566928" y="3273552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ping google.com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566928" y="352044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netstat -an  # conexiuni active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566928" y="387705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66928" y="4151376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df -h        # spațiu disk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66928" y="4398264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free -h      # memorie RAM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66928" y="4645152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dmesg        # log kernel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4754880" y="1170432"/>
            <a:ext cx="4023360" cy="361188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754880" y="1170432"/>
            <a:ext cx="64008" cy="3611880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22" name="Text 20"/>
          <p:cNvSpPr/>
          <p:nvPr/>
        </p:nvSpPr>
        <p:spPr>
          <a:xfrm>
            <a:off x="4956048" y="12344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🗺  Ce este $PATH?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956048" y="1618488"/>
            <a:ext cx="3657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$PATH este o variabilă de mediu care spune shell-ului unde să caute programele executabile.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892040" y="2194560"/>
            <a:ext cx="3840480" cy="640080"/>
          </a:xfrm>
          <a:prstGeom prst="rect">
            <a:avLst/>
          </a:prstGeom>
          <a:solidFill>
            <a:srgbClr val="050A10"/>
          </a:solidFill>
          <a:ln/>
        </p:spPr>
      </p:sp>
      <p:sp>
        <p:nvSpPr>
          <p:cNvPr id="25" name="Text 23"/>
          <p:cNvSpPr/>
          <p:nvPr/>
        </p:nvSpPr>
        <p:spPr>
          <a:xfrm>
            <a:off x="4983480" y="2231136"/>
            <a:ext cx="3657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echo $PATH
</a:t>
            </a: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/usr/local/bin:/usr/bin:/bin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4956048" y="2907792"/>
            <a:ext cx="3657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Când tastați 'ls', shell-ul caută: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/usr/local/bin/ls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/usr/bin/ls  ← găsit! se execută.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/bin/ls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956048" y="374904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Variabile utile: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4956048" y="4023360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$HOME   → /home/alice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956048" y="4224528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$USER   → alice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956048" y="4425696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$SHELL  → /bin/bash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4956048" y="4626864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$LOGNAME → alice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00B4D8"/>
          </a:solidFill>
          <a:ln/>
        </p:spPr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— REȚELE &amp; SO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Modelul Client-Server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57200" y="1115568"/>
            <a:ext cx="8229600" cy="749808"/>
          </a:xfrm>
          <a:prstGeom prst="rect">
            <a:avLst/>
          </a:prstGeom>
          <a:solidFill>
            <a:srgbClr val="065A82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115568"/>
            <a:ext cx="64008" cy="749808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7" name="Text 5"/>
          <p:cNvSpPr/>
          <p:nvPr/>
        </p:nvSpPr>
        <p:spPr>
          <a:xfrm>
            <a:off x="658368" y="1161288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Modelul client-server separă furnizorii de servicii (servere) de consumatorii lor (clienți). Un server rulează continuu și procesează cereri; un client inițiază cererile și primește răspunsuri.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65760" y="1993392"/>
            <a:ext cx="2286000" cy="21945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993392"/>
            <a:ext cx="2286000" cy="64008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10" name="Text 8"/>
          <p:cNvSpPr/>
          <p:nvPr/>
        </p:nvSpPr>
        <p:spPr>
          <a:xfrm>
            <a:off x="365760" y="2084832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02920" y="2487168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🌐 Browser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02920" y="2880360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📧 Email App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02920" y="3273552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📱 App mobila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02920" y="3666744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🎮 Joc online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2788920" y="2788920"/>
            <a:ext cx="1737360" cy="54864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16" name="Text 14"/>
          <p:cNvSpPr/>
          <p:nvPr/>
        </p:nvSpPr>
        <p:spPr>
          <a:xfrm>
            <a:off x="2697480" y="2487168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Cerere (Request) →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2788920" y="3246120"/>
            <a:ext cx="1737360" cy="54864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18" name="Text 16"/>
          <p:cNvSpPr/>
          <p:nvPr/>
        </p:nvSpPr>
        <p:spPr>
          <a:xfrm>
            <a:off x="2697480" y="3310128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← Răspuns (Response)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663440" y="1993392"/>
            <a:ext cx="2286000" cy="21945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663440" y="1993392"/>
            <a:ext cx="2286000" cy="64008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21" name="Text 19"/>
          <p:cNvSpPr/>
          <p:nvPr/>
        </p:nvSpPr>
        <p:spPr>
          <a:xfrm>
            <a:off x="4663440" y="2084832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4800600" y="2487168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🌍 Web server (Nginx)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800600" y="2880360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📬 Mail server (SMTP)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800600" y="3273552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🗄 DB server (MySQL)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800600" y="3666744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🎯 Game server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7178040" y="1993392"/>
            <a:ext cx="1600200" cy="21945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7178040" y="1993392"/>
            <a:ext cx="64008" cy="2194560"/>
          </a:xfrm>
          <a:prstGeom prst="rect">
            <a:avLst/>
          </a:prstGeom>
          <a:solidFill>
            <a:srgbClr val="0096C7"/>
          </a:solidFill>
          <a:ln/>
        </p:spPr>
      </p:sp>
      <p:sp>
        <p:nvSpPr>
          <p:cNvPr id="28" name="Text 26"/>
          <p:cNvSpPr/>
          <p:nvPr/>
        </p:nvSpPr>
        <p:spPr>
          <a:xfrm>
            <a:off x="7315200" y="2057400"/>
            <a:ext cx="1371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096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Protocoale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7315200" y="2395728"/>
            <a:ext cx="1353312" cy="219456"/>
          </a:xfrm>
          <a:prstGeom prst="roundRect">
            <a:avLst>
              <a:gd name="adj" fmla="val 20833"/>
            </a:avLst>
          </a:prstGeom>
          <a:solidFill>
            <a:srgbClr val="0096C7">
              <a:alpha val="50000"/>
            </a:srgbClr>
          </a:solidFill>
          <a:ln/>
        </p:spPr>
      </p:sp>
      <p:sp>
        <p:nvSpPr>
          <p:cNvPr id="30" name="Text 28"/>
          <p:cNvSpPr/>
          <p:nvPr/>
        </p:nvSpPr>
        <p:spPr>
          <a:xfrm>
            <a:off x="7315200" y="2395728"/>
            <a:ext cx="13533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HTTP/S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7315200" y="2670048"/>
            <a:ext cx="1353312" cy="219456"/>
          </a:xfrm>
          <a:prstGeom prst="roundRect">
            <a:avLst>
              <a:gd name="adj" fmla="val 20833"/>
            </a:avLst>
          </a:prstGeom>
          <a:solidFill>
            <a:srgbClr val="0096C7">
              <a:alpha val="50000"/>
            </a:srgbClr>
          </a:solidFill>
          <a:ln/>
        </p:spPr>
      </p:sp>
      <p:sp>
        <p:nvSpPr>
          <p:cNvPr id="32" name="Text 30"/>
          <p:cNvSpPr/>
          <p:nvPr/>
        </p:nvSpPr>
        <p:spPr>
          <a:xfrm>
            <a:off x="7315200" y="2670048"/>
            <a:ext cx="13533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FTP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7315200" y="2944368"/>
            <a:ext cx="1353312" cy="219456"/>
          </a:xfrm>
          <a:prstGeom prst="roundRect">
            <a:avLst>
              <a:gd name="adj" fmla="val 20833"/>
            </a:avLst>
          </a:prstGeom>
          <a:solidFill>
            <a:srgbClr val="0096C7">
              <a:alpha val="50000"/>
            </a:srgbClr>
          </a:solidFill>
          <a:ln/>
        </p:spPr>
      </p:sp>
      <p:sp>
        <p:nvSpPr>
          <p:cNvPr id="34" name="Text 32"/>
          <p:cNvSpPr/>
          <p:nvPr/>
        </p:nvSpPr>
        <p:spPr>
          <a:xfrm>
            <a:off x="7315200" y="2944368"/>
            <a:ext cx="13533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SMTP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7315200" y="3218688"/>
            <a:ext cx="1353312" cy="219456"/>
          </a:xfrm>
          <a:prstGeom prst="roundRect">
            <a:avLst>
              <a:gd name="adj" fmla="val 20833"/>
            </a:avLst>
          </a:prstGeom>
          <a:solidFill>
            <a:srgbClr val="0096C7">
              <a:alpha val="50000"/>
            </a:srgbClr>
          </a:solidFill>
          <a:ln/>
        </p:spPr>
      </p:sp>
      <p:sp>
        <p:nvSpPr>
          <p:cNvPr id="36" name="Text 34"/>
          <p:cNvSpPr/>
          <p:nvPr/>
        </p:nvSpPr>
        <p:spPr>
          <a:xfrm>
            <a:off x="7315200" y="3218688"/>
            <a:ext cx="13533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SSH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7315200" y="3493008"/>
            <a:ext cx="1353312" cy="219456"/>
          </a:xfrm>
          <a:prstGeom prst="roundRect">
            <a:avLst>
              <a:gd name="adj" fmla="val 20833"/>
            </a:avLst>
          </a:prstGeom>
          <a:solidFill>
            <a:srgbClr val="0096C7">
              <a:alpha val="50000"/>
            </a:srgbClr>
          </a:solidFill>
          <a:ln/>
        </p:spPr>
      </p:sp>
      <p:sp>
        <p:nvSpPr>
          <p:cNvPr id="38" name="Text 36"/>
          <p:cNvSpPr/>
          <p:nvPr/>
        </p:nvSpPr>
        <p:spPr>
          <a:xfrm>
            <a:off x="7315200" y="3493008"/>
            <a:ext cx="13533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DNS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7315200" y="3767328"/>
            <a:ext cx="1353312" cy="219456"/>
          </a:xfrm>
          <a:prstGeom prst="roundRect">
            <a:avLst>
              <a:gd name="adj" fmla="val 20833"/>
            </a:avLst>
          </a:prstGeom>
          <a:solidFill>
            <a:srgbClr val="0096C7">
              <a:alpha val="50000"/>
            </a:srgbClr>
          </a:solidFill>
          <a:ln/>
        </p:spPr>
      </p:sp>
      <p:sp>
        <p:nvSpPr>
          <p:cNvPr id="40" name="Text 38"/>
          <p:cNvSpPr/>
          <p:nvPr/>
        </p:nvSpPr>
        <p:spPr>
          <a:xfrm>
            <a:off x="7315200" y="3767328"/>
            <a:ext cx="13533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TCP/IP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365760" y="4297680"/>
            <a:ext cx="8412480" cy="475488"/>
          </a:xfrm>
          <a:prstGeom prst="rect">
            <a:avLst/>
          </a:prstGeom>
          <a:solidFill>
            <a:srgbClr val="112233"/>
          </a:solidFill>
          <a:ln/>
        </p:spPr>
      </p:sp>
      <p:sp>
        <p:nvSpPr>
          <p:cNvPr id="42" name="Shape 40"/>
          <p:cNvSpPr/>
          <p:nvPr/>
        </p:nvSpPr>
        <p:spPr>
          <a:xfrm>
            <a:off x="365760" y="4297680"/>
            <a:ext cx="64008" cy="475488"/>
          </a:xfrm>
          <a:prstGeom prst="rect">
            <a:avLst/>
          </a:prstGeom>
          <a:solidFill>
            <a:srgbClr val="0096C7"/>
          </a:solidFill>
          <a:ln/>
        </p:spPr>
      </p:sp>
      <p:sp>
        <p:nvSpPr>
          <p:cNvPr id="43" name="Text 41"/>
          <p:cNvSpPr/>
          <p:nvPr/>
        </p:nvSpPr>
        <p:spPr>
          <a:xfrm>
            <a:off x="530352" y="4315968"/>
            <a:ext cx="8138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NOS (Network Operating System): toate SO moderne (Windows, Linux, macOS) sunt NOS — includ TCP/IP stack, DNS, DHCP, SMB/NFS sharing nativ.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00B4D8"/>
          </a:solidFill>
          <a:ln/>
        </p:spPr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RECAPITULARE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Comparație Completă: Linux · Windows · macOS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20040" y="1170432"/>
            <a:ext cx="2194560" cy="384048"/>
          </a:xfrm>
          <a:prstGeom prst="rect">
            <a:avLst/>
          </a:prstGeom>
          <a:solidFill>
            <a:srgbClr val="065A82"/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1170432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Caracteristică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560320" y="1170432"/>
            <a:ext cx="2011680" cy="384048"/>
          </a:xfrm>
          <a:prstGeom prst="rect">
            <a:avLst/>
          </a:prstGeom>
          <a:solidFill>
            <a:srgbClr val="065A82"/>
          </a:solidFill>
          <a:ln/>
        </p:spPr>
      </p:sp>
      <p:sp>
        <p:nvSpPr>
          <p:cNvPr id="8" name="Text 6"/>
          <p:cNvSpPr/>
          <p:nvPr/>
        </p:nvSpPr>
        <p:spPr>
          <a:xfrm>
            <a:off x="2606040" y="1170432"/>
            <a:ext cx="1920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Linux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617720" y="1170432"/>
            <a:ext cx="2011680" cy="384048"/>
          </a:xfrm>
          <a:prstGeom prst="rect">
            <a:avLst/>
          </a:prstGeom>
          <a:solidFill>
            <a:srgbClr val="065A82"/>
          </a:solidFill>
          <a:ln/>
        </p:spPr>
      </p:sp>
      <p:sp>
        <p:nvSpPr>
          <p:cNvPr id="10" name="Text 8"/>
          <p:cNvSpPr/>
          <p:nvPr/>
        </p:nvSpPr>
        <p:spPr>
          <a:xfrm>
            <a:off x="4663440" y="1170432"/>
            <a:ext cx="1920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 11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675120" y="1170432"/>
            <a:ext cx="2103120" cy="384048"/>
          </a:xfrm>
          <a:prstGeom prst="rect">
            <a:avLst/>
          </a:prstGeom>
          <a:solidFill>
            <a:srgbClr val="065A82"/>
          </a:solidFill>
          <a:ln/>
        </p:spPr>
      </p:sp>
      <p:sp>
        <p:nvSpPr>
          <p:cNvPr id="12" name="Text 10"/>
          <p:cNvSpPr/>
          <p:nvPr/>
        </p:nvSpPr>
        <p:spPr>
          <a:xfrm>
            <a:off x="6720840" y="1170432"/>
            <a:ext cx="2011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macOS Sequoia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20040" y="1581912"/>
            <a:ext cx="2194560" cy="438912"/>
          </a:xfrm>
          <a:prstGeom prst="rect">
            <a:avLst/>
          </a:prstGeom>
          <a:solidFill>
            <a:srgbClr val="0D2137"/>
          </a:solidFill>
          <a:ln/>
        </p:spPr>
      </p:sp>
      <p:sp>
        <p:nvSpPr>
          <p:cNvPr id="14" name="Text 12"/>
          <p:cNvSpPr/>
          <p:nvPr/>
        </p:nvSpPr>
        <p:spPr>
          <a:xfrm>
            <a:off x="374904" y="1581912"/>
            <a:ext cx="208483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 Kernel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2560320" y="1581912"/>
            <a:ext cx="2011680" cy="438912"/>
          </a:xfrm>
          <a:prstGeom prst="rect">
            <a:avLst/>
          </a:prstGeom>
          <a:solidFill>
            <a:srgbClr val="0D2137"/>
          </a:solidFill>
          <a:ln/>
        </p:spPr>
      </p:sp>
      <p:sp>
        <p:nvSpPr>
          <p:cNvPr id="16" name="Text 14"/>
          <p:cNvSpPr/>
          <p:nvPr/>
        </p:nvSpPr>
        <p:spPr>
          <a:xfrm>
            <a:off x="2615184" y="1581912"/>
            <a:ext cx="190195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Monolitic + module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617720" y="1581912"/>
            <a:ext cx="2011680" cy="438912"/>
          </a:xfrm>
          <a:prstGeom prst="rect">
            <a:avLst/>
          </a:prstGeom>
          <a:solidFill>
            <a:srgbClr val="0D2137"/>
          </a:solidFill>
          <a:ln/>
        </p:spPr>
      </p:sp>
      <p:sp>
        <p:nvSpPr>
          <p:cNvPr id="18" name="Text 16"/>
          <p:cNvSpPr/>
          <p:nvPr/>
        </p:nvSpPr>
        <p:spPr>
          <a:xfrm>
            <a:off x="4672584" y="1581912"/>
            <a:ext cx="190195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Hibrid (NT)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675120" y="1581912"/>
            <a:ext cx="2103120" cy="438912"/>
          </a:xfrm>
          <a:prstGeom prst="rect">
            <a:avLst/>
          </a:prstGeom>
          <a:solidFill>
            <a:srgbClr val="0D2137"/>
          </a:solidFill>
          <a:ln/>
        </p:spPr>
      </p:sp>
      <p:sp>
        <p:nvSpPr>
          <p:cNvPr id="20" name="Text 18"/>
          <p:cNvSpPr/>
          <p:nvPr/>
        </p:nvSpPr>
        <p:spPr>
          <a:xfrm>
            <a:off x="6729984" y="1581912"/>
            <a:ext cx="199339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Hibrid (XNU)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20040" y="2057400"/>
            <a:ext cx="2194560" cy="438912"/>
          </a:xfrm>
          <a:prstGeom prst="rect">
            <a:avLst/>
          </a:prstGeom>
          <a:solidFill>
            <a:srgbClr val="112233"/>
          </a:solidFill>
          <a:ln/>
        </p:spPr>
      </p:sp>
      <p:sp>
        <p:nvSpPr>
          <p:cNvPr id="22" name="Text 20"/>
          <p:cNvSpPr/>
          <p:nvPr/>
        </p:nvSpPr>
        <p:spPr>
          <a:xfrm>
            <a:off x="374904" y="2057400"/>
            <a:ext cx="208483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Source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2560320" y="2057400"/>
            <a:ext cx="2011680" cy="438912"/>
          </a:xfrm>
          <a:prstGeom prst="rect">
            <a:avLst/>
          </a:prstGeom>
          <a:solidFill>
            <a:srgbClr val="112233"/>
          </a:solidFill>
          <a:ln/>
        </p:spPr>
      </p:sp>
      <p:sp>
        <p:nvSpPr>
          <p:cNvPr id="24" name="Text 22"/>
          <p:cNvSpPr/>
          <p:nvPr/>
        </p:nvSpPr>
        <p:spPr>
          <a:xfrm>
            <a:off x="2615184" y="2057400"/>
            <a:ext cx="190195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 (complet)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617720" y="2057400"/>
            <a:ext cx="2011680" cy="438912"/>
          </a:xfrm>
          <a:prstGeom prst="rect">
            <a:avLst/>
          </a:prstGeom>
          <a:solidFill>
            <a:srgbClr val="112233"/>
          </a:solidFill>
          <a:ln/>
        </p:spPr>
      </p:sp>
      <p:sp>
        <p:nvSpPr>
          <p:cNvPr id="26" name="Text 24"/>
          <p:cNvSpPr/>
          <p:nvPr/>
        </p:nvSpPr>
        <p:spPr>
          <a:xfrm>
            <a:off x="4672584" y="2057400"/>
            <a:ext cx="190195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6675120" y="2057400"/>
            <a:ext cx="2103120" cy="438912"/>
          </a:xfrm>
          <a:prstGeom prst="rect">
            <a:avLst/>
          </a:prstGeom>
          <a:solidFill>
            <a:srgbClr val="112233"/>
          </a:solidFill>
          <a:ln/>
        </p:spPr>
      </p:sp>
      <p:sp>
        <p:nvSpPr>
          <p:cNvPr id="28" name="Text 26"/>
          <p:cNvSpPr/>
          <p:nvPr/>
        </p:nvSpPr>
        <p:spPr>
          <a:xfrm>
            <a:off x="6729984" y="2057400"/>
            <a:ext cx="199339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Parțial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320040" y="2532888"/>
            <a:ext cx="2194560" cy="438912"/>
          </a:xfrm>
          <a:prstGeom prst="rect">
            <a:avLst/>
          </a:prstGeom>
          <a:solidFill>
            <a:srgbClr val="0D2137"/>
          </a:solidFill>
          <a:ln/>
        </p:spPr>
      </p:sp>
      <p:sp>
        <p:nvSpPr>
          <p:cNvPr id="30" name="Text 28"/>
          <p:cNvSpPr/>
          <p:nvPr/>
        </p:nvSpPr>
        <p:spPr>
          <a:xfrm>
            <a:off x="374904" y="2532888"/>
            <a:ext cx="208483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Utilizatori tipici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2560320" y="2532888"/>
            <a:ext cx="2011680" cy="438912"/>
          </a:xfrm>
          <a:prstGeom prst="rect">
            <a:avLst/>
          </a:prstGeom>
          <a:solidFill>
            <a:srgbClr val="0D2137"/>
          </a:solidFill>
          <a:ln/>
        </p:spPr>
      </p:sp>
      <p:sp>
        <p:nvSpPr>
          <p:cNvPr id="32" name="Text 30"/>
          <p:cNvSpPr/>
          <p:nvPr/>
        </p:nvSpPr>
        <p:spPr>
          <a:xfrm>
            <a:off x="2615184" y="2532888"/>
            <a:ext cx="190195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Dev, servere, mobil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4617720" y="2532888"/>
            <a:ext cx="2011680" cy="438912"/>
          </a:xfrm>
          <a:prstGeom prst="rect">
            <a:avLst/>
          </a:prstGeom>
          <a:solidFill>
            <a:srgbClr val="0D2137"/>
          </a:solidFill>
          <a:ln/>
        </p:spPr>
      </p:sp>
      <p:sp>
        <p:nvSpPr>
          <p:cNvPr id="34" name="Text 32"/>
          <p:cNvSpPr/>
          <p:nvPr/>
        </p:nvSpPr>
        <p:spPr>
          <a:xfrm>
            <a:off x="4672584" y="2532888"/>
            <a:ext cx="190195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Desktop, enterprise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6675120" y="2532888"/>
            <a:ext cx="2103120" cy="438912"/>
          </a:xfrm>
          <a:prstGeom prst="rect">
            <a:avLst/>
          </a:prstGeom>
          <a:solidFill>
            <a:srgbClr val="0D2137"/>
          </a:solidFill>
          <a:ln/>
        </p:spPr>
      </p:sp>
      <p:sp>
        <p:nvSpPr>
          <p:cNvPr id="36" name="Text 34"/>
          <p:cNvSpPr/>
          <p:nvPr/>
        </p:nvSpPr>
        <p:spPr>
          <a:xfrm>
            <a:off x="6729984" y="2532888"/>
            <a:ext cx="199339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Creatori, profesioniști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320040" y="3008376"/>
            <a:ext cx="2194560" cy="438912"/>
          </a:xfrm>
          <a:prstGeom prst="rect">
            <a:avLst/>
          </a:prstGeom>
          <a:solidFill>
            <a:srgbClr val="112233"/>
          </a:solidFill>
          <a:ln/>
        </p:spPr>
      </p:sp>
      <p:sp>
        <p:nvSpPr>
          <p:cNvPr id="38" name="Text 36"/>
          <p:cNvSpPr/>
          <p:nvPr/>
        </p:nvSpPr>
        <p:spPr>
          <a:xfrm>
            <a:off x="374904" y="3008376"/>
            <a:ext cx="208483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Shell implicit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2560320" y="3008376"/>
            <a:ext cx="2011680" cy="438912"/>
          </a:xfrm>
          <a:prstGeom prst="rect">
            <a:avLst/>
          </a:prstGeom>
          <a:solidFill>
            <a:srgbClr val="112233"/>
          </a:solidFill>
          <a:ln/>
        </p:spPr>
      </p:sp>
      <p:sp>
        <p:nvSpPr>
          <p:cNvPr id="40" name="Text 38"/>
          <p:cNvSpPr/>
          <p:nvPr/>
        </p:nvSpPr>
        <p:spPr>
          <a:xfrm>
            <a:off x="2615184" y="3008376"/>
            <a:ext cx="190195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bash / zsh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4617720" y="3008376"/>
            <a:ext cx="2011680" cy="438912"/>
          </a:xfrm>
          <a:prstGeom prst="rect">
            <a:avLst/>
          </a:prstGeom>
          <a:solidFill>
            <a:srgbClr val="112233"/>
          </a:solidFill>
          <a:ln/>
        </p:spPr>
      </p:sp>
      <p:sp>
        <p:nvSpPr>
          <p:cNvPr id="42" name="Text 40"/>
          <p:cNvSpPr/>
          <p:nvPr/>
        </p:nvSpPr>
        <p:spPr>
          <a:xfrm>
            <a:off x="4672584" y="3008376"/>
            <a:ext cx="190195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PowerShell / cmd</a:t>
            </a:r>
            <a:endParaRPr lang="en-US" sz="1000" dirty="0"/>
          </a:p>
        </p:txBody>
      </p:sp>
      <p:sp>
        <p:nvSpPr>
          <p:cNvPr id="43" name="Shape 41"/>
          <p:cNvSpPr/>
          <p:nvPr/>
        </p:nvSpPr>
        <p:spPr>
          <a:xfrm>
            <a:off x="6675120" y="3008376"/>
            <a:ext cx="2103120" cy="438912"/>
          </a:xfrm>
          <a:prstGeom prst="rect">
            <a:avLst/>
          </a:prstGeom>
          <a:solidFill>
            <a:srgbClr val="112233"/>
          </a:solidFill>
          <a:ln/>
        </p:spPr>
      </p:sp>
      <p:sp>
        <p:nvSpPr>
          <p:cNvPr id="44" name="Text 42"/>
          <p:cNvSpPr/>
          <p:nvPr/>
        </p:nvSpPr>
        <p:spPr>
          <a:xfrm>
            <a:off x="6729984" y="3008376"/>
            <a:ext cx="199339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zsh</a:t>
            </a:r>
            <a:endParaRPr lang="en-US" sz="1000" dirty="0"/>
          </a:p>
        </p:txBody>
      </p:sp>
      <p:sp>
        <p:nvSpPr>
          <p:cNvPr id="45" name="Shape 43"/>
          <p:cNvSpPr/>
          <p:nvPr/>
        </p:nvSpPr>
        <p:spPr>
          <a:xfrm>
            <a:off x="320040" y="3483864"/>
            <a:ext cx="2194560" cy="438912"/>
          </a:xfrm>
          <a:prstGeom prst="rect">
            <a:avLst/>
          </a:prstGeom>
          <a:solidFill>
            <a:srgbClr val="0D2137"/>
          </a:solidFill>
          <a:ln/>
        </p:spPr>
      </p:sp>
      <p:sp>
        <p:nvSpPr>
          <p:cNvPr id="46" name="Text 44"/>
          <p:cNvSpPr/>
          <p:nvPr/>
        </p:nvSpPr>
        <p:spPr>
          <a:xfrm>
            <a:off x="374904" y="3483864"/>
            <a:ext cx="208483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 fișiere</a:t>
            </a:r>
            <a:endParaRPr lang="en-US" sz="1000" dirty="0"/>
          </a:p>
        </p:txBody>
      </p:sp>
      <p:sp>
        <p:nvSpPr>
          <p:cNvPr id="47" name="Shape 45"/>
          <p:cNvSpPr/>
          <p:nvPr/>
        </p:nvSpPr>
        <p:spPr>
          <a:xfrm>
            <a:off x="2560320" y="3483864"/>
            <a:ext cx="2011680" cy="438912"/>
          </a:xfrm>
          <a:prstGeom prst="rect">
            <a:avLst/>
          </a:prstGeom>
          <a:solidFill>
            <a:srgbClr val="0D2137"/>
          </a:solidFill>
          <a:ln/>
        </p:spPr>
      </p:sp>
      <p:sp>
        <p:nvSpPr>
          <p:cNvPr id="48" name="Text 46"/>
          <p:cNvSpPr/>
          <p:nvPr/>
        </p:nvSpPr>
        <p:spPr>
          <a:xfrm>
            <a:off x="2615184" y="3483864"/>
            <a:ext cx="190195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ext4 / XFS / Btrfs</a:t>
            </a:r>
            <a:endParaRPr lang="en-US" sz="1000" dirty="0"/>
          </a:p>
        </p:txBody>
      </p:sp>
      <p:sp>
        <p:nvSpPr>
          <p:cNvPr id="49" name="Shape 47"/>
          <p:cNvSpPr/>
          <p:nvPr/>
        </p:nvSpPr>
        <p:spPr>
          <a:xfrm>
            <a:off x="4617720" y="3483864"/>
            <a:ext cx="2011680" cy="438912"/>
          </a:xfrm>
          <a:prstGeom prst="rect">
            <a:avLst/>
          </a:prstGeom>
          <a:solidFill>
            <a:srgbClr val="0D2137"/>
          </a:solidFill>
          <a:ln/>
        </p:spPr>
      </p:sp>
      <p:sp>
        <p:nvSpPr>
          <p:cNvPr id="50" name="Text 48"/>
          <p:cNvSpPr/>
          <p:nvPr/>
        </p:nvSpPr>
        <p:spPr>
          <a:xfrm>
            <a:off x="4672584" y="3483864"/>
            <a:ext cx="190195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NTFS</a:t>
            </a:r>
            <a:endParaRPr lang="en-US" sz="1000" dirty="0"/>
          </a:p>
        </p:txBody>
      </p:sp>
      <p:sp>
        <p:nvSpPr>
          <p:cNvPr id="51" name="Shape 49"/>
          <p:cNvSpPr/>
          <p:nvPr/>
        </p:nvSpPr>
        <p:spPr>
          <a:xfrm>
            <a:off x="6675120" y="3483864"/>
            <a:ext cx="2103120" cy="438912"/>
          </a:xfrm>
          <a:prstGeom prst="rect">
            <a:avLst/>
          </a:prstGeom>
          <a:solidFill>
            <a:srgbClr val="0D2137"/>
          </a:solidFill>
          <a:ln/>
        </p:spPr>
      </p:sp>
      <p:sp>
        <p:nvSpPr>
          <p:cNvPr id="52" name="Text 50"/>
          <p:cNvSpPr/>
          <p:nvPr/>
        </p:nvSpPr>
        <p:spPr>
          <a:xfrm>
            <a:off x="6729984" y="3483864"/>
            <a:ext cx="199339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APFS</a:t>
            </a:r>
            <a:endParaRPr lang="en-US" sz="1000" dirty="0"/>
          </a:p>
        </p:txBody>
      </p:sp>
      <p:sp>
        <p:nvSpPr>
          <p:cNvPr id="53" name="Shape 51"/>
          <p:cNvSpPr/>
          <p:nvPr/>
        </p:nvSpPr>
        <p:spPr>
          <a:xfrm>
            <a:off x="320040" y="3959352"/>
            <a:ext cx="2194560" cy="438912"/>
          </a:xfrm>
          <a:prstGeom prst="rect">
            <a:avLst/>
          </a:prstGeom>
          <a:solidFill>
            <a:srgbClr val="112233"/>
          </a:solidFill>
          <a:ln/>
        </p:spPr>
      </p:sp>
      <p:sp>
        <p:nvSpPr>
          <p:cNvPr id="54" name="Text 52"/>
          <p:cNvSpPr/>
          <p:nvPr/>
        </p:nvSpPr>
        <p:spPr>
          <a:xfrm>
            <a:off x="374904" y="3959352"/>
            <a:ext cx="208483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Securitate</a:t>
            </a:r>
            <a:endParaRPr lang="en-US" sz="1000" dirty="0"/>
          </a:p>
        </p:txBody>
      </p:sp>
      <p:sp>
        <p:nvSpPr>
          <p:cNvPr id="55" name="Shape 53"/>
          <p:cNvSpPr/>
          <p:nvPr/>
        </p:nvSpPr>
        <p:spPr>
          <a:xfrm>
            <a:off x="2560320" y="3959352"/>
            <a:ext cx="2011680" cy="438912"/>
          </a:xfrm>
          <a:prstGeom prst="rect">
            <a:avLst/>
          </a:prstGeom>
          <a:solidFill>
            <a:srgbClr val="112233"/>
          </a:solidFill>
          <a:ln/>
        </p:spPr>
      </p:sp>
      <p:sp>
        <p:nvSpPr>
          <p:cNvPr id="56" name="Text 54"/>
          <p:cNvSpPr/>
          <p:nvPr/>
        </p:nvSpPr>
        <p:spPr>
          <a:xfrm>
            <a:off x="2615184" y="3959352"/>
            <a:ext cx="190195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Excelentă (SELinux)</a:t>
            </a:r>
            <a:endParaRPr lang="en-US" sz="1000" dirty="0"/>
          </a:p>
        </p:txBody>
      </p:sp>
      <p:sp>
        <p:nvSpPr>
          <p:cNvPr id="57" name="Shape 55"/>
          <p:cNvSpPr/>
          <p:nvPr/>
        </p:nvSpPr>
        <p:spPr>
          <a:xfrm>
            <a:off x="4617720" y="3959352"/>
            <a:ext cx="2011680" cy="438912"/>
          </a:xfrm>
          <a:prstGeom prst="rect">
            <a:avLst/>
          </a:prstGeom>
          <a:solidFill>
            <a:srgbClr val="112233"/>
          </a:solidFill>
          <a:ln/>
        </p:spPr>
      </p:sp>
      <p:sp>
        <p:nvSpPr>
          <p:cNvPr id="58" name="Text 56"/>
          <p:cNvSpPr/>
          <p:nvPr/>
        </p:nvSpPr>
        <p:spPr>
          <a:xfrm>
            <a:off x="4672584" y="3959352"/>
            <a:ext cx="190195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Bună (Defender)</a:t>
            </a:r>
            <a:endParaRPr lang="en-US" sz="1000" dirty="0"/>
          </a:p>
        </p:txBody>
      </p:sp>
      <p:sp>
        <p:nvSpPr>
          <p:cNvPr id="59" name="Shape 57"/>
          <p:cNvSpPr/>
          <p:nvPr/>
        </p:nvSpPr>
        <p:spPr>
          <a:xfrm>
            <a:off x="6675120" y="3959352"/>
            <a:ext cx="2103120" cy="438912"/>
          </a:xfrm>
          <a:prstGeom prst="rect">
            <a:avLst/>
          </a:prstGeom>
          <a:solidFill>
            <a:srgbClr val="112233"/>
          </a:solidFill>
          <a:ln/>
        </p:spPr>
      </p:sp>
      <p:sp>
        <p:nvSpPr>
          <p:cNvPr id="60" name="Text 58"/>
          <p:cNvSpPr/>
          <p:nvPr/>
        </p:nvSpPr>
        <p:spPr>
          <a:xfrm>
            <a:off x="6729984" y="3959352"/>
            <a:ext cx="199339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Excelentă (SIP/Gatekeeper)</a:t>
            </a:r>
            <a:endParaRPr lang="en-US" sz="1000" dirty="0"/>
          </a:p>
        </p:txBody>
      </p:sp>
      <p:sp>
        <p:nvSpPr>
          <p:cNvPr id="61" name="Shape 59"/>
          <p:cNvSpPr/>
          <p:nvPr/>
        </p:nvSpPr>
        <p:spPr>
          <a:xfrm>
            <a:off x="320040" y="4526280"/>
            <a:ext cx="8503920" cy="438912"/>
          </a:xfrm>
          <a:prstGeom prst="rect">
            <a:avLst/>
          </a:prstGeom>
          <a:solidFill>
            <a:srgbClr val="0D2137"/>
          </a:solidFill>
          <a:ln/>
        </p:spPr>
      </p:sp>
      <p:sp>
        <p:nvSpPr>
          <p:cNvPr id="62" name="Shape 60"/>
          <p:cNvSpPr/>
          <p:nvPr/>
        </p:nvSpPr>
        <p:spPr>
          <a:xfrm>
            <a:off x="320040" y="4526280"/>
            <a:ext cx="64008" cy="438912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63" name="Text 61"/>
          <p:cNvSpPr/>
          <p:nvPr/>
        </p:nvSpPr>
        <p:spPr>
          <a:xfrm>
            <a:off x="475488" y="4544568"/>
            <a:ext cx="8229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Nu există un SO 'mai bun' — fiecare e optimizat pentru contexte diferite. Alegerea depinde de caz de utilizare, buget și ecosistem.</a:t>
            </a:r>
            <a:endParaRPr lang="en-US" sz="1100" dirty="0"/>
          </a:p>
        </p:txBody>
      </p:sp>
      <p:sp>
        <p:nvSpPr>
          <p:cNvPr id="64" name="Shape 62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00B4D8"/>
          </a:solidFill>
          <a:ln/>
        </p:spPr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050D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0" y="274320"/>
            <a:ext cx="3200400" cy="4389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0" b="1" dirty="0">
                <a:solidFill>
                  <a:srgbClr val="00B4D8">
                    <a:alpha val="1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en-US" sz="200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5486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CONCLUZII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914400"/>
            <a:ext cx="594360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am</a:t>
            </a:r>
            <a:endParaRPr lang="en-US" sz="4000" dirty="0"/>
          </a:p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învățat astăzi</a:t>
            </a:r>
            <a:endParaRPr lang="en-US" sz="4000" dirty="0"/>
          </a:p>
        </p:txBody>
      </p:sp>
      <p:sp>
        <p:nvSpPr>
          <p:cNvPr id="6" name="Shape 4"/>
          <p:cNvSpPr/>
          <p:nvPr/>
        </p:nvSpPr>
        <p:spPr>
          <a:xfrm>
            <a:off x="365760" y="2240280"/>
            <a:ext cx="365760" cy="365760"/>
          </a:xfrm>
          <a:prstGeom prst="ellipse">
            <a:avLst/>
          </a:prstGeom>
          <a:solidFill>
            <a:srgbClr val="00B4D8"/>
          </a:solidFill>
          <a:ln/>
        </p:spPr>
      </p:sp>
      <p:sp>
        <p:nvSpPr>
          <p:cNvPr id="7" name="Text 5"/>
          <p:cNvSpPr/>
          <p:nvPr/>
        </p:nvSpPr>
        <p:spPr>
          <a:xfrm>
            <a:off x="365760" y="224028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22960" y="2240280"/>
            <a:ext cx="4663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 = managerul resurselor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822960" y="2441448"/>
            <a:ext cx="4663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Kernel, procese, memorie, fișiere, securitate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65760" y="2715768"/>
            <a:ext cx="365760" cy="365760"/>
          </a:xfrm>
          <a:prstGeom prst="ellipse">
            <a:avLst/>
          </a:prstGeom>
          <a:solidFill>
            <a:srgbClr val="06D6A0"/>
          </a:solidFill>
          <a:ln/>
        </p:spPr>
      </p:sp>
      <p:sp>
        <p:nvSpPr>
          <p:cNvPr id="11" name="Text 9"/>
          <p:cNvSpPr/>
          <p:nvPr/>
        </p:nvSpPr>
        <p:spPr>
          <a:xfrm>
            <a:off x="365760" y="2715768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822960" y="2715768"/>
            <a:ext cx="4663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Kernel = nucleul oricărui SO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822960" y="2916936"/>
            <a:ext cx="4663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Monolitic (Linux), Hibrid (Windows/macOS), Microkernel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65760" y="3191256"/>
            <a:ext cx="365760" cy="365760"/>
          </a:xfrm>
          <a:prstGeom prst="ellipse">
            <a:avLst/>
          </a:prstGeom>
          <a:solidFill>
            <a:srgbClr val="FFD166"/>
          </a:solidFill>
          <a:ln/>
        </p:spPr>
      </p:sp>
      <p:sp>
        <p:nvSpPr>
          <p:cNvPr id="15" name="Text 13"/>
          <p:cNvSpPr/>
          <p:nvPr/>
        </p:nvSpPr>
        <p:spPr>
          <a:xfrm>
            <a:off x="365760" y="3191256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822960" y="3191256"/>
            <a:ext cx="4663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Procese &amp; Multitasking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822960" y="3392424"/>
            <a:ext cx="4663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Scheduling preemptiv, thread-uri, sincronizare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365760" y="3666744"/>
            <a:ext cx="365760" cy="365760"/>
          </a:xfrm>
          <a:prstGeom prst="ellipse">
            <a:avLst/>
          </a:prstGeom>
          <a:solidFill>
            <a:srgbClr val="EF476F"/>
          </a:solidFill>
          <a:ln/>
        </p:spPr>
      </p:sp>
      <p:sp>
        <p:nvSpPr>
          <p:cNvPr id="19" name="Text 17"/>
          <p:cNvSpPr/>
          <p:nvPr/>
        </p:nvSpPr>
        <p:spPr>
          <a:xfrm>
            <a:off x="365760" y="366674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822960" y="3666744"/>
            <a:ext cx="4663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 moderne: mobil &amp; cloud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822960" y="3867912"/>
            <a:ext cx="4663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Android (Linux), iOS (Unix), Docker, Kubernetes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365760" y="4142232"/>
            <a:ext cx="365760" cy="365760"/>
          </a:xfrm>
          <a:prstGeom prst="ellipse">
            <a:avLst/>
          </a:prstGeom>
          <a:solidFill>
            <a:srgbClr val="0096C7"/>
          </a:solidFill>
          <a:ln/>
        </p:spPr>
      </p:sp>
      <p:sp>
        <p:nvSpPr>
          <p:cNvPr id="23" name="Text 21"/>
          <p:cNvSpPr/>
          <p:nvPr/>
        </p:nvSpPr>
        <p:spPr>
          <a:xfrm>
            <a:off x="365760" y="414223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822960" y="4142232"/>
            <a:ext cx="4663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96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Comenzi Unix/Linux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822960" y="4343400"/>
            <a:ext cx="4663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Shell, $PATH, permisiuni — fundament al oricărui sysadmin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365760" y="4690872"/>
            <a:ext cx="8412480" cy="320040"/>
          </a:xfrm>
          <a:prstGeom prst="rect">
            <a:avLst/>
          </a:prstGeom>
          <a:solidFill>
            <a:srgbClr val="065A82"/>
          </a:solidFill>
          <a:ln/>
        </p:spPr>
      </p:sp>
      <p:sp>
        <p:nvSpPr>
          <p:cNvPr id="27" name="Text 25"/>
          <p:cNvSpPr/>
          <p:nvPr/>
        </p:nvSpPr>
        <p:spPr>
          <a:xfrm>
            <a:off x="502920" y="47091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📚 ostep.org (gratuit)   🐧 kernel.org   🎥 Computerphile · ByteByteGo (YouTube)   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00B4D8"/>
          </a:solidFill>
          <a:ln/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65A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73152"/>
            <a:ext cx="274320" cy="4997196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457200"/>
            <a:ext cx="36576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0" b="1" dirty="0">
                <a:solidFill>
                  <a:srgbClr val="00B4D8">
                    <a:alpha val="4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2000" dirty="0"/>
          </a:p>
        </p:txBody>
      </p:sp>
      <p:sp>
        <p:nvSpPr>
          <p:cNvPr id="6" name="Text 4"/>
          <p:cNvSpPr/>
          <p:nvPr/>
        </p:nvSpPr>
        <p:spPr>
          <a:xfrm>
            <a:off x="548640" y="1097280"/>
            <a:ext cx="77724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Concepte</a:t>
            </a:r>
            <a:endParaRPr lang="en-US" sz="4200" dirty="0"/>
          </a:p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Fundamentale</a:t>
            </a:r>
            <a:endParaRPr lang="en-US" sz="4200" dirty="0"/>
          </a:p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Istoric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548640" y="365760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este un SO · Evoluție · MS-DOS → Windows 11 · Unix/Linux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— CONCEPTE FUNDAMENTALE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este un Sistem de Operare?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57200" y="1143000"/>
            <a:ext cx="8229600" cy="804672"/>
          </a:xfrm>
          <a:prstGeom prst="rect">
            <a:avLst/>
          </a:prstGeom>
          <a:solidFill>
            <a:srgbClr val="065A82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143000"/>
            <a:ext cx="64008" cy="804672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7" name="Text 5"/>
          <p:cNvSpPr/>
          <p:nvPr/>
        </p:nvSpPr>
        <p:spPr>
          <a:xfrm>
            <a:off x="658368" y="1188720"/>
            <a:ext cx="78638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Sistem de Operare (SO) este software-ul de bază care gestionează hardware-ul unui calculator și oferă servicii pentru programele aplicație. Fără SO, calculatorul nu poate funcționa.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029200" y="2148840"/>
            <a:ext cx="3749040" cy="566928"/>
          </a:xfrm>
          <a:prstGeom prst="rect">
            <a:avLst/>
          </a:prstGeom>
          <a:solidFill>
            <a:srgbClr val="00B4D8">
              <a:alpha val="70000"/>
            </a:srgbClr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5074920" y="218541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APLICAȚII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074920" y="2441448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Browser, Office, Jocuri...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6766560" y="2715768"/>
            <a:ext cx="73152" cy="182880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12" name="Shape 10"/>
          <p:cNvSpPr/>
          <p:nvPr/>
        </p:nvSpPr>
        <p:spPr>
          <a:xfrm>
            <a:off x="5029200" y="2788920"/>
            <a:ext cx="3749040" cy="566928"/>
          </a:xfrm>
          <a:prstGeom prst="rect">
            <a:avLst/>
          </a:prstGeom>
          <a:solidFill>
            <a:srgbClr val="FFD166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5074920" y="28254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 DE OPERARE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074920" y="3081528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Kernel, Drivers, Shell, GUI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6766560" y="3355848"/>
            <a:ext cx="73152" cy="182880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16" name="Shape 14"/>
          <p:cNvSpPr/>
          <p:nvPr/>
        </p:nvSpPr>
        <p:spPr>
          <a:xfrm>
            <a:off x="5029200" y="3429000"/>
            <a:ext cx="3749040" cy="566928"/>
          </a:xfrm>
          <a:prstGeom prst="rect">
            <a:avLst/>
          </a:prstGeom>
          <a:solidFill>
            <a:srgbClr val="EF476F">
              <a:alpha val="70000"/>
            </a:srgbClr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5074920" y="346557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5074920" y="3721608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CPU · RAM · Disk · Rețea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457200" y="2084832"/>
            <a:ext cx="4251960" cy="5943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48640" y="2084832"/>
            <a:ext cx="502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⚙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1097280" y="2130552"/>
            <a:ext cx="3520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Gestionare procese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1097280" y="2377440"/>
            <a:ext cx="3520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Creare, planificare și oprire procese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57200" y="2770632"/>
            <a:ext cx="4251960" cy="5943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548640" y="2770632"/>
            <a:ext cx="502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🧠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1097280" y="2816352"/>
            <a:ext cx="3520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Gestionare memorie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1097280" y="3063240"/>
            <a:ext cx="3520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Alocare RAM și memorie virtuală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57200" y="3456432"/>
            <a:ext cx="4251960" cy="5943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548640" y="3456432"/>
            <a:ext cx="502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💾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1097280" y="3502152"/>
            <a:ext cx="3520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 de fișiere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1097280" y="3749040"/>
            <a:ext cx="3520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Organizare, citire/scriere pe disk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57200" y="4142232"/>
            <a:ext cx="4251960" cy="5943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548640" y="4142232"/>
            <a:ext cx="502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🔐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1097280" y="4187952"/>
            <a:ext cx="3520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Securitate &amp; acces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1097280" y="4434840"/>
            <a:ext cx="3520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Utilizatori, permisiuni, izolare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00B4D8"/>
          </a:solidFill>
          <a:ln/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— ISTORICUL SO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Evoluția Sistemelor de Operare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57200" y="2606040"/>
            <a:ext cx="8229600" cy="54864"/>
          </a:xfrm>
          <a:prstGeom prst="rect">
            <a:avLst/>
          </a:prstGeom>
          <a:solidFill>
            <a:srgbClr val="065A82"/>
          </a:solidFill>
          <a:ln/>
        </p:spPr>
      </p:sp>
      <p:sp>
        <p:nvSpPr>
          <p:cNvPr id="6" name="Shape 4"/>
          <p:cNvSpPr/>
          <p:nvPr/>
        </p:nvSpPr>
        <p:spPr>
          <a:xfrm>
            <a:off x="1078992" y="2496312"/>
            <a:ext cx="256032" cy="256032"/>
          </a:xfrm>
          <a:prstGeom prst="ellipse">
            <a:avLst/>
          </a:prstGeom>
          <a:solidFill>
            <a:srgbClr val="90A8C0"/>
          </a:solidFill>
          <a:ln/>
        </p:spPr>
      </p:sp>
      <p:sp>
        <p:nvSpPr>
          <p:cNvPr id="7" name="Shape 5"/>
          <p:cNvSpPr/>
          <p:nvPr/>
        </p:nvSpPr>
        <p:spPr>
          <a:xfrm>
            <a:off x="1188720" y="1737360"/>
            <a:ext cx="36576" cy="749808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8" name="Shape 6"/>
          <p:cNvSpPr/>
          <p:nvPr/>
        </p:nvSpPr>
        <p:spPr>
          <a:xfrm>
            <a:off x="548640" y="1170432"/>
            <a:ext cx="1234440" cy="530352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548640" y="1170432"/>
            <a:ext cx="1234440" cy="54864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243584"/>
            <a:ext cx="1234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1981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426464"/>
            <a:ext cx="12344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MS-DOS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502920" y="1554480"/>
            <a:ext cx="13258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 pur, un singur task</a:t>
            </a:r>
            <a:endParaRPr lang="en-US" sz="800" dirty="0"/>
          </a:p>
        </p:txBody>
      </p:sp>
      <p:sp>
        <p:nvSpPr>
          <p:cNvPr id="13" name="Shape 11"/>
          <p:cNvSpPr/>
          <p:nvPr/>
        </p:nvSpPr>
        <p:spPr>
          <a:xfrm>
            <a:off x="2496312" y="2496312"/>
            <a:ext cx="256032" cy="256032"/>
          </a:xfrm>
          <a:prstGeom prst="ellipse">
            <a:avLst/>
          </a:prstGeom>
          <a:solidFill>
            <a:srgbClr val="0096C7"/>
          </a:solidFill>
          <a:ln/>
        </p:spPr>
      </p:sp>
      <p:sp>
        <p:nvSpPr>
          <p:cNvPr id="14" name="Shape 12"/>
          <p:cNvSpPr/>
          <p:nvPr/>
        </p:nvSpPr>
        <p:spPr>
          <a:xfrm>
            <a:off x="2606040" y="2743200"/>
            <a:ext cx="36576" cy="749808"/>
          </a:xfrm>
          <a:prstGeom prst="rect">
            <a:avLst/>
          </a:prstGeom>
          <a:solidFill>
            <a:srgbClr val="0096C7"/>
          </a:solidFill>
          <a:ln/>
        </p:spPr>
      </p:sp>
      <p:sp>
        <p:nvSpPr>
          <p:cNvPr id="15" name="Shape 13"/>
          <p:cNvSpPr/>
          <p:nvPr/>
        </p:nvSpPr>
        <p:spPr>
          <a:xfrm>
            <a:off x="1965960" y="2816352"/>
            <a:ext cx="1234440" cy="530352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1965960" y="2816352"/>
            <a:ext cx="1234440" cy="54864"/>
          </a:xfrm>
          <a:prstGeom prst="rect">
            <a:avLst/>
          </a:prstGeom>
          <a:solidFill>
            <a:srgbClr val="0096C7"/>
          </a:solidFill>
          <a:ln/>
        </p:spPr>
      </p:sp>
      <p:sp>
        <p:nvSpPr>
          <p:cNvPr id="17" name="Text 15"/>
          <p:cNvSpPr/>
          <p:nvPr/>
        </p:nvSpPr>
        <p:spPr>
          <a:xfrm>
            <a:off x="1965960" y="2889504"/>
            <a:ext cx="1234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96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1985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965960" y="3072384"/>
            <a:ext cx="12344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 1.0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1920240" y="3200400"/>
            <a:ext cx="13258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Primul GUI Microsoft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3913632" y="2496312"/>
            <a:ext cx="256032" cy="256032"/>
          </a:xfrm>
          <a:prstGeom prst="ellipse">
            <a:avLst/>
          </a:prstGeom>
          <a:solidFill>
            <a:srgbClr val="06D6A0"/>
          </a:solidFill>
          <a:ln/>
        </p:spPr>
      </p:sp>
      <p:sp>
        <p:nvSpPr>
          <p:cNvPr id="21" name="Shape 19"/>
          <p:cNvSpPr/>
          <p:nvPr/>
        </p:nvSpPr>
        <p:spPr>
          <a:xfrm>
            <a:off x="4023360" y="1737360"/>
            <a:ext cx="36576" cy="749808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22" name="Shape 20"/>
          <p:cNvSpPr/>
          <p:nvPr/>
        </p:nvSpPr>
        <p:spPr>
          <a:xfrm>
            <a:off x="3383280" y="1170432"/>
            <a:ext cx="1234440" cy="530352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3383280" y="1170432"/>
            <a:ext cx="1234440" cy="54864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24" name="Text 22"/>
          <p:cNvSpPr/>
          <p:nvPr/>
        </p:nvSpPr>
        <p:spPr>
          <a:xfrm>
            <a:off x="3383280" y="1243584"/>
            <a:ext cx="1234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1991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3383280" y="1426464"/>
            <a:ext cx="12344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Linux 0.1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3337560" y="1554480"/>
            <a:ext cx="13258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Torvalds, open source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5330952" y="2496312"/>
            <a:ext cx="256032" cy="256032"/>
          </a:xfrm>
          <a:prstGeom prst="ellipse">
            <a:avLst/>
          </a:prstGeom>
          <a:solidFill>
            <a:srgbClr val="00B4D8"/>
          </a:solidFill>
          <a:ln/>
        </p:spPr>
      </p:sp>
      <p:sp>
        <p:nvSpPr>
          <p:cNvPr id="28" name="Shape 26"/>
          <p:cNvSpPr/>
          <p:nvPr/>
        </p:nvSpPr>
        <p:spPr>
          <a:xfrm>
            <a:off x="5440680" y="2743200"/>
            <a:ext cx="36576" cy="749808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29" name="Shape 27"/>
          <p:cNvSpPr/>
          <p:nvPr/>
        </p:nvSpPr>
        <p:spPr>
          <a:xfrm>
            <a:off x="4800600" y="2816352"/>
            <a:ext cx="1234440" cy="530352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4800600" y="2816352"/>
            <a:ext cx="123444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1" name="Text 29"/>
          <p:cNvSpPr/>
          <p:nvPr/>
        </p:nvSpPr>
        <p:spPr>
          <a:xfrm>
            <a:off x="4800600" y="2889504"/>
            <a:ext cx="1234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2001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4800600" y="3072384"/>
            <a:ext cx="12344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 XP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4754880" y="3200400"/>
            <a:ext cx="13258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Stabilitate + GUI modern</a:t>
            </a:r>
            <a:endParaRPr lang="en-US" sz="800" dirty="0"/>
          </a:p>
        </p:txBody>
      </p:sp>
      <p:sp>
        <p:nvSpPr>
          <p:cNvPr id="34" name="Shape 32"/>
          <p:cNvSpPr/>
          <p:nvPr/>
        </p:nvSpPr>
        <p:spPr>
          <a:xfrm>
            <a:off x="6748272" y="2496312"/>
            <a:ext cx="256032" cy="256032"/>
          </a:xfrm>
          <a:prstGeom prst="ellipse">
            <a:avLst/>
          </a:prstGeom>
          <a:solidFill>
            <a:srgbClr val="FFD166"/>
          </a:solidFill>
          <a:ln/>
        </p:spPr>
      </p:sp>
      <p:sp>
        <p:nvSpPr>
          <p:cNvPr id="35" name="Shape 33"/>
          <p:cNvSpPr/>
          <p:nvPr/>
        </p:nvSpPr>
        <p:spPr>
          <a:xfrm>
            <a:off x="6858000" y="1737360"/>
            <a:ext cx="36576" cy="749808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36" name="Shape 34"/>
          <p:cNvSpPr/>
          <p:nvPr/>
        </p:nvSpPr>
        <p:spPr>
          <a:xfrm>
            <a:off x="6217920" y="1170432"/>
            <a:ext cx="1234440" cy="530352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6217920" y="1170432"/>
            <a:ext cx="1234440" cy="54864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38" name="Text 36"/>
          <p:cNvSpPr/>
          <p:nvPr/>
        </p:nvSpPr>
        <p:spPr>
          <a:xfrm>
            <a:off x="6217920" y="1243584"/>
            <a:ext cx="1234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2007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6217920" y="1426464"/>
            <a:ext cx="12344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iPhone OS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6172200" y="1554480"/>
            <a:ext cx="13258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 mobil touchscreen</a:t>
            </a:r>
            <a:endParaRPr lang="en-US" sz="800" dirty="0"/>
          </a:p>
        </p:txBody>
      </p:sp>
      <p:sp>
        <p:nvSpPr>
          <p:cNvPr id="41" name="Shape 39"/>
          <p:cNvSpPr/>
          <p:nvPr/>
        </p:nvSpPr>
        <p:spPr>
          <a:xfrm>
            <a:off x="8165592" y="2496312"/>
            <a:ext cx="256032" cy="256032"/>
          </a:xfrm>
          <a:prstGeom prst="ellipse">
            <a:avLst/>
          </a:prstGeom>
          <a:solidFill>
            <a:srgbClr val="EF476F"/>
          </a:solidFill>
          <a:ln/>
        </p:spPr>
      </p:sp>
      <p:sp>
        <p:nvSpPr>
          <p:cNvPr id="42" name="Shape 40"/>
          <p:cNvSpPr/>
          <p:nvPr/>
        </p:nvSpPr>
        <p:spPr>
          <a:xfrm>
            <a:off x="8275320" y="2743200"/>
            <a:ext cx="36576" cy="749808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43" name="Shape 41"/>
          <p:cNvSpPr/>
          <p:nvPr/>
        </p:nvSpPr>
        <p:spPr>
          <a:xfrm>
            <a:off x="7635240" y="2816352"/>
            <a:ext cx="1234440" cy="530352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44" name="Shape 42"/>
          <p:cNvSpPr/>
          <p:nvPr/>
        </p:nvSpPr>
        <p:spPr>
          <a:xfrm>
            <a:off x="7635240" y="2816352"/>
            <a:ext cx="1234440" cy="54864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45" name="Text 43"/>
          <p:cNvSpPr/>
          <p:nvPr/>
        </p:nvSpPr>
        <p:spPr>
          <a:xfrm>
            <a:off x="7635240" y="2889504"/>
            <a:ext cx="1234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2021</a:t>
            </a:r>
            <a:endParaRPr lang="en-US" sz="1300" dirty="0"/>
          </a:p>
        </p:txBody>
      </p:sp>
      <p:sp>
        <p:nvSpPr>
          <p:cNvPr id="46" name="Text 44"/>
          <p:cNvSpPr/>
          <p:nvPr/>
        </p:nvSpPr>
        <p:spPr>
          <a:xfrm>
            <a:off x="7635240" y="3072384"/>
            <a:ext cx="12344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 11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7589520" y="3200400"/>
            <a:ext cx="13258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Redesign complet, ARM</a:t>
            </a:r>
            <a:endParaRPr lang="en-US" sz="800" dirty="0"/>
          </a:p>
        </p:txBody>
      </p:sp>
      <p:sp>
        <p:nvSpPr>
          <p:cNvPr id="48" name="Shape 46"/>
          <p:cNvSpPr/>
          <p:nvPr/>
        </p:nvSpPr>
        <p:spPr>
          <a:xfrm>
            <a:off x="365760" y="3749040"/>
            <a:ext cx="2788920" cy="96012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49" name="Shape 47"/>
          <p:cNvSpPr/>
          <p:nvPr/>
        </p:nvSpPr>
        <p:spPr>
          <a:xfrm>
            <a:off x="365760" y="3749040"/>
            <a:ext cx="64008" cy="960120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50" name="Text 48"/>
          <p:cNvSpPr/>
          <p:nvPr/>
        </p:nvSpPr>
        <p:spPr>
          <a:xfrm>
            <a:off x="548640" y="3794760"/>
            <a:ext cx="2514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MS-DOS (1981)</a:t>
            </a:r>
            <a:endParaRPr lang="en-US" sz="1100" dirty="0"/>
          </a:p>
        </p:txBody>
      </p:sp>
      <p:sp>
        <p:nvSpPr>
          <p:cNvPr id="51" name="Text 49"/>
          <p:cNvSpPr/>
          <p:nvPr/>
        </p:nvSpPr>
        <p:spPr>
          <a:xfrm>
            <a:off x="548640" y="4041648"/>
            <a:ext cx="2514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 versiune comercială Microsoft. Interface linie de comandă, un singur utilizator, un singur program la un moment dat.</a:t>
            </a:r>
            <a:endParaRPr lang="en-US" sz="900" dirty="0"/>
          </a:p>
        </p:txBody>
      </p:sp>
      <p:sp>
        <p:nvSpPr>
          <p:cNvPr id="52" name="Shape 50"/>
          <p:cNvSpPr/>
          <p:nvPr/>
        </p:nvSpPr>
        <p:spPr>
          <a:xfrm>
            <a:off x="3246120" y="3749040"/>
            <a:ext cx="2788920" cy="96012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53" name="Shape 51"/>
          <p:cNvSpPr/>
          <p:nvPr/>
        </p:nvSpPr>
        <p:spPr>
          <a:xfrm>
            <a:off x="3246120" y="3749040"/>
            <a:ext cx="64008" cy="96012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54" name="Text 52"/>
          <p:cNvSpPr/>
          <p:nvPr/>
        </p:nvSpPr>
        <p:spPr>
          <a:xfrm>
            <a:off x="3429000" y="3794760"/>
            <a:ext cx="2514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 NT (1993)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3429000" y="4041648"/>
            <a:ext cx="2514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Arhitectura hibridă care stă la baza tuturor versiunilor Windows moderne. Prima versiune cu suport multi-utilizator real.</a:t>
            </a:r>
            <a:endParaRPr lang="en-US" sz="900" dirty="0"/>
          </a:p>
        </p:txBody>
      </p:sp>
      <p:sp>
        <p:nvSpPr>
          <p:cNvPr id="56" name="Shape 54"/>
          <p:cNvSpPr/>
          <p:nvPr/>
        </p:nvSpPr>
        <p:spPr>
          <a:xfrm>
            <a:off x="6126480" y="3749040"/>
            <a:ext cx="2788920" cy="96012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57" name="Shape 55"/>
          <p:cNvSpPr/>
          <p:nvPr/>
        </p:nvSpPr>
        <p:spPr>
          <a:xfrm>
            <a:off x="6126480" y="3749040"/>
            <a:ext cx="64008" cy="960120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58" name="Text 56"/>
          <p:cNvSpPr/>
          <p:nvPr/>
        </p:nvSpPr>
        <p:spPr>
          <a:xfrm>
            <a:off x="6309360" y="3794760"/>
            <a:ext cx="2514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Linux (1991→azi)</a:t>
            </a:r>
            <a:endParaRPr lang="en-US" sz="1100" dirty="0"/>
          </a:p>
        </p:txBody>
      </p:sp>
      <p:sp>
        <p:nvSpPr>
          <p:cNvPr id="59" name="Text 57"/>
          <p:cNvSpPr/>
          <p:nvPr/>
        </p:nvSpPr>
        <p:spPr>
          <a:xfrm>
            <a:off x="6309360" y="4041648"/>
            <a:ext cx="2514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Kernel open-source scris de Linus Torvalds. Rulează pe 96% din serverele web mondiale, pe Android și în cloud.</a:t>
            </a:r>
            <a:endParaRPr lang="en-US" sz="900" dirty="0"/>
          </a:p>
        </p:txBody>
      </p:sp>
      <p:sp>
        <p:nvSpPr>
          <p:cNvPr id="60" name="Shape 58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00B4D8"/>
          </a:solidFill>
          <a:ln/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— ISTORICUL SO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Familia Windows: de la MS-DOS la Windows 11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207008"/>
            <a:ext cx="4160520" cy="77724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207008"/>
            <a:ext cx="64008" cy="777240"/>
          </a:xfrm>
          <a:prstGeom prst="rect">
            <a:avLst/>
          </a:prstGeom>
          <a:solidFill>
            <a:srgbClr val="0096C7"/>
          </a:solidFill>
          <a:ln/>
        </p:spPr>
      </p:sp>
      <p:sp>
        <p:nvSpPr>
          <p:cNvPr id="7" name="Text 5"/>
          <p:cNvSpPr/>
          <p:nvPr/>
        </p:nvSpPr>
        <p:spPr>
          <a:xfrm>
            <a:off x="502920" y="1234440"/>
            <a:ext cx="685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96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1981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234440" y="1252728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MS-DOS 1.0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234440" y="1554480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 pur, un singur task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65760" y="2103120"/>
            <a:ext cx="4160520" cy="77724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2103120"/>
            <a:ext cx="64008" cy="777240"/>
          </a:xfrm>
          <a:prstGeom prst="rect">
            <a:avLst/>
          </a:prstGeom>
          <a:solidFill>
            <a:srgbClr val="0096C7"/>
          </a:solidFill>
          <a:ln/>
        </p:spPr>
      </p:sp>
      <p:sp>
        <p:nvSpPr>
          <p:cNvPr id="12" name="Text 10"/>
          <p:cNvSpPr/>
          <p:nvPr/>
        </p:nvSpPr>
        <p:spPr>
          <a:xfrm>
            <a:off x="502920" y="2130552"/>
            <a:ext cx="685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96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1985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234440" y="21488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 1.0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234440" y="2450592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Primul GUI, multitasking cooperativ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65760" y="2999232"/>
            <a:ext cx="4160520" cy="77724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65760" y="2999232"/>
            <a:ext cx="64008" cy="777240"/>
          </a:xfrm>
          <a:prstGeom prst="rect">
            <a:avLst/>
          </a:prstGeom>
          <a:solidFill>
            <a:srgbClr val="0096C7"/>
          </a:solidFill>
          <a:ln/>
        </p:spPr>
      </p:sp>
      <p:sp>
        <p:nvSpPr>
          <p:cNvPr id="17" name="Text 15"/>
          <p:cNvSpPr/>
          <p:nvPr/>
        </p:nvSpPr>
        <p:spPr>
          <a:xfrm>
            <a:off x="502920" y="3026664"/>
            <a:ext cx="685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96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1995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234440" y="3044952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 95/98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1234440" y="3346704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menu, plug &amp; play, 32-bit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65760" y="3895344"/>
            <a:ext cx="4160520" cy="77724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65760" y="3895344"/>
            <a:ext cx="64008" cy="777240"/>
          </a:xfrm>
          <a:prstGeom prst="rect">
            <a:avLst/>
          </a:prstGeom>
          <a:solidFill>
            <a:srgbClr val="0096C7"/>
          </a:solidFill>
          <a:ln/>
        </p:spPr>
      </p:sp>
      <p:sp>
        <p:nvSpPr>
          <p:cNvPr id="22" name="Text 20"/>
          <p:cNvSpPr/>
          <p:nvPr/>
        </p:nvSpPr>
        <p:spPr>
          <a:xfrm>
            <a:off x="502920" y="3922776"/>
            <a:ext cx="685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96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1993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234440" y="3941064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 NT 3.1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1234440" y="4242816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Kernel hibrid, multi-utilizator, securitate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846320" y="1207008"/>
            <a:ext cx="4160520" cy="77724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846320" y="1207008"/>
            <a:ext cx="64008" cy="77724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27" name="Text 25"/>
          <p:cNvSpPr/>
          <p:nvPr/>
        </p:nvSpPr>
        <p:spPr>
          <a:xfrm>
            <a:off x="4983480" y="1234440"/>
            <a:ext cx="685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2001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5715000" y="1252728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 XP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715000" y="1554480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Stabilitate NT + GUI prietenos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846320" y="2103120"/>
            <a:ext cx="4160520" cy="77724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846320" y="2103120"/>
            <a:ext cx="64008" cy="77724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2" name="Text 30"/>
          <p:cNvSpPr/>
          <p:nvPr/>
        </p:nvSpPr>
        <p:spPr>
          <a:xfrm>
            <a:off x="4983480" y="2130552"/>
            <a:ext cx="685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2009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5715000" y="21488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 7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5715000" y="2450592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Cel mai popular Windows din istorie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4846320" y="2999232"/>
            <a:ext cx="4160520" cy="77724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4846320" y="2999232"/>
            <a:ext cx="64008" cy="77724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7" name="Text 35"/>
          <p:cNvSpPr/>
          <p:nvPr/>
        </p:nvSpPr>
        <p:spPr>
          <a:xfrm>
            <a:off x="4983480" y="3026664"/>
            <a:ext cx="685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2015</a:t>
            </a:r>
            <a:endParaRPr lang="en-US" sz="1400" dirty="0"/>
          </a:p>
        </p:txBody>
      </p:sp>
      <p:sp>
        <p:nvSpPr>
          <p:cNvPr id="38" name="Text 36"/>
          <p:cNvSpPr/>
          <p:nvPr/>
        </p:nvSpPr>
        <p:spPr>
          <a:xfrm>
            <a:off x="5715000" y="3044952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 10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5715000" y="3346704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Universal apps, Microsoft Store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4846320" y="3895344"/>
            <a:ext cx="4160520" cy="77724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41" name="Shape 39"/>
          <p:cNvSpPr/>
          <p:nvPr/>
        </p:nvSpPr>
        <p:spPr>
          <a:xfrm>
            <a:off x="4846320" y="3895344"/>
            <a:ext cx="64008" cy="77724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42" name="Text 40"/>
          <p:cNvSpPr/>
          <p:nvPr/>
        </p:nvSpPr>
        <p:spPr>
          <a:xfrm>
            <a:off x="4983480" y="3922776"/>
            <a:ext cx="685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2021</a:t>
            </a:r>
            <a:endParaRPr lang="en-US" sz="1400" dirty="0"/>
          </a:p>
        </p:txBody>
      </p:sp>
      <p:sp>
        <p:nvSpPr>
          <p:cNvPr id="43" name="Text 41"/>
          <p:cNvSpPr/>
          <p:nvPr/>
        </p:nvSpPr>
        <p:spPr>
          <a:xfrm>
            <a:off x="5715000" y="3941064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 11</a:t>
            </a:r>
            <a:endParaRPr lang="en-US" sz="1300" dirty="0"/>
          </a:p>
        </p:txBody>
      </p:sp>
      <p:sp>
        <p:nvSpPr>
          <p:cNvPr id="44" name="Text 42"/>
          <p:cNvSpPr/>
          <p:nvPr/>
        </p:nvSpPr>
        <p:spPr>
          <a:xfrm>
            <a:off x="5715000" y="4242816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Redesign complet, ARM nativ, Secure Boot</a:t>
            </a:r>
            <a:endParaRPr lang="en-US" sz="1000" dirty="0"/>
          </a:p>
        </p:txBody>
      </p:sp>
      <p:sp>
        <p:nvSpPr>
          <p:cNvPr id="45" name="Shape 43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46" name="Text 44"/>
          <p:cNvSpPr/>
          <p:nvPr/>
        </p:nvSpPr>
        <p:spPr>
          <a:xfrm>
            <a:off x="274320" y="4956048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 Server 2025 — ultima versiune enterprise · Update-uri majore la 6 luni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— ISTORICUL SO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Unix &amp; Linux — Originile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70432"/>
            <a:ext cx="4114800" cy="31089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70432"/>
            <a:ext cx="64008" cy="3108960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7" name="Text 5"/>
          <p:cNvSpPr/>
          <p:nvPr/>
        </p:nvSpPr>
        <p:spPr>
          <a:xfrm>
            <a:off x="566928" y="123444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🐧  Linux / Unix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566928" y="1664208"/>
            <a:ext cx="3794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Unix creat în 1969 la Bell Labs (AT&amp;T) de Ken Thompson și Dennis Ritchie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66928" y="2011680"/>
            <a:ext cx="3794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Scris în limbajul C — portabil pe orice hardware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66928" y="2359152"/>
            <a:ext cx="3794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Linux creat în 1991 de Linus Torvalds, student finlandez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66928" y="2706624"/>
            <a:ext cx="3794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Kernel open-source — oricine poate contribui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66928" y="3054096"/>
            <a:ext cx="3794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Distribuții populare: Ubuntu, Debian, Fedora, Arch, Red Hat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566928" y="3401568"/>
            <a:ext cx="3794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Rulează pe 96% din serverele web mondiale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566928" y="3749040"/>
            <a:ext cx="3794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Stă la baza Android (cel mai folosit OS mobil)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846320" y="1170432"/>
            <a:ext cx="3931920" cy="141732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846320" y="1170432"/>
            <a:ext cx="64008" cy="1417320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17" name="Text 15"/>
          <p:cNvSpPr/>
          <p:nvPr/>
        </p:nvSpPr>
        <p:spPr>
          <a:xfrm>
            <a:off x="5047488" y="1234440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Distribuții Linux majore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47488" y="1600200"/>
            <a:ext cx="1170432" cy="384048"/>
          </a:xfrm>
          <a:prstGeom prst="roundRect">
            <a:avLst>
              <a:gd name="adj" fmla="val 16667"/>
            </a:avLst>
          </a:prstGeom>
          <a:solidFill>
            <a:srgbClr val="065A82"/>
          </a:solidFill>
          <a:ln/>
        </p:spPr>
      </p:sp>
      <p:sp>
        <p:nvSpPr>
          <p:cNvPr id="19" name="Text 17"/>
          <p:cNvSpPr/>
          <p:nvPr/>
        </p:nvSpPr>
        <p:spPr>
          <a:xfrm>
            <a:off x="5047488" y="1600200"/>
            <a:ext cx="11704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Ubuntu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309360" y="1600200"/>
            <a:ext cx="1170432" cy="384048"/>
          </a:xfrm>
          <a:prstGeom prst="roundRect">
            <a:avLst>
              <a:gd name="adj" fmla="val 16667"/>
            </a:avLst>
          </a:prstGeom>
          <a:solidFill>
            <a:srgbClr val="065A82"/>
          </a:solidFill>
          <a:ln/>
        </p:spPr>
      </p:sp>
      <p:sp>
        <p:nvSpPr>
          <p:cNvPr id="21" name="Text 19"/>
          <p:cNvSpPr/>
          <p:nvPr/>
        </p:nvSpPr>
        <p:spPr>
          <a:xfrm>
            <a:off x="6309360" y="1600200"/>
            <a:ext cx="11704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Debian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7571232" y="1600200"/>
            <a:ext cx="1170432" cy="384048"/>
          </a:xfrm>
          <a:prstGeom prst="roundRect">
            <a:avLst>
              <a:gd name="adj" fmla="val 16667"/>
            </a:avLst>
          </a:prstGeom>
          <a:solidFill>
            <a:srgbClr val="065A82"/>
          </a:solidFill>
          <a:ln/>
        </p:spPr>
      </p:sp>
      <p:sp>
        <p:nvSpPr>
          <p:cNvPr id="23" name="Text 21"/>
          <p:cNvSpPr/>
          <p:nvPr/>
        </p:nvSpPr>
        <p:spPr>
          <a:xfrm>
            <a:off x="7571232" y="1600200"/>
            <a:ext cx="11704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Fedora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047488" y="2057400"/>
            <a:ext cx="1170432" cy="384048"/>
          </a:xfrm>
          <a:prstGeom prst="roundRect">
            <a:avLst>
              <a:gd name="adj" fmla="val 16667"/>
            </a:avLst>
          </a:prstGeom>
          <a:solidFill>
            <a:srgbClr val="065A82"/>
          </a:solidFill>
          <a:ln/>
        </p:spPr>
      </p:sp>
      <p:sp>
        <p:nvSpPr>
          <p:cNvPr id="25" name="Text 23"/>
          <p:cNvSpPr/>
          <p:nvPr/>
        </p:nvSpPr>
        <p:spPr>
          <a:xfrm>
            <a:off x="5047488" y="2057400"/>
            <a:ext cx="11704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6309360" y="2057400"/>
            <a:ext cx="1170432" cy="384048"/>
          </a:xfrm>
          <a:prstGeom prst="roundRect">
            <a:avLst>
              <a:gd name="adj" fmla="val 16667"/>
            </a:avLst>
          </a:prstGeom>
          <a:solidFill>
            <a:srgbClr val="065A82"/>
          </a:solidFill>
          <a:ln/>
        </p:spPr>
      </p:sp>
      <p:sp>
        <p:nvSpPr>
          <p:cNvPr id="27" name="Text 25"/>
          <p:cNvSpPr/>
          <p:nvPr/>
        </p:nvSpPr>
        <p:spPr>
          <a:xfrm>
            <a:off x="6309360" y="2057400"/>
            <a:ext cx="11704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 Hat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7571232" y="2057400"/>
            <a:ext cx="1170432" cy="384048"/>
          </a:xfrm>
          <a:prstGeom prst="roundRect">
            <a:avLst>
              <a:gd name="adj" fmla="val 16667"/>
            </a:avLst>
          </a:prstGeom>
          <a:solidFill>
            <a:srgbClr val="065A82"/>
          </a:solidFill>
          <a:ln/>
        </p:spPr>
      </p:sp>
      <p:sp>
        <p:nvSpPr>
          <p:cNvPr id="29" name="Text 27"/>
          <p:cNvSpPr/>
          <p:nvPr/>
        </p:nvSpPr>
        <p:spPr>
          <a:xfrm>
            <a:off x="7571232" y="2057400"/>
            <a:ext cx="11704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Kali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4846320" y="2743200"/>
            <a:ext cx="3931920" cy="1572768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846320" y="2743200"/>
            <a:ext cx="64008" cy="1572768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2" name="Text 30"/>
          <p:cNvSpPr/>
          <p:nvPr/>
        </p:nvSpPr>
        <p:spPr>
          <a:xfrm>
            <a:off x="5047488" y="2807208"/>
            <a:ext cx="3566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ce Linux pe servere?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5047488" y="3127248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Gratuit și open source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5047488" y="3419856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Stabil — uptime de ani fără restart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5047488" y="3712464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Securitate superioară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5047488" y="4005072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Personalizabil total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06D6A0"/>
          </a:solidFill>
          <a:ln/>
        </p:spPr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73152"/>
            <a:ext cx="274320" cy="4997196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457200"/>
            <a:ext cx="36576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0" b="1" dirty="0">
                <a:solidFill>
                  <a:srgbClr val="06D6A0">
                    <a:alpha val="4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2000" dirty="0"/>
          </a:p>
        </p:txBody>
      </p:sp>
      <p:sp>
        <p:nvSpPr>
          <p:cNvPr id="6" name="Text 4"/>
          <p:cNvSpPr/>
          <p:nvPr/>
        </p:nvSpPr>
        <p:spPr>
          <a:xfrm>
            <a:off x="548640" y="1097280"/>
            <a:ext cx="77724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Kernel &amp;</a:t>
            </a:r>
            <a:endParaRPr lang="en-US" sz="4200" dirty="0"/>
          </a:p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Arhitectura OS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548640" y="342900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Monolitic · Microkernel · Hibrid · Linux · Windows NT · macOS XNU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— KERNEL &amp; ARHITECTURĂ OS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este Kernel-ul?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57200" y="1115568"/>
            <a:ext cx="8229600" cy="804672"/>
          </a:xfrm>
          <a:prstGeom prst="rect">
            <a:avLst/>
          </a:prstGeom>
          <a:solidFill>
            <a:srgbClr val="065A82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115568"/>
            <a:ext cx="64008" cy="804672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7" name="Text 5"/>
          <p:cNvSpPr/>
          <p:nvPr/>
        </p:nvSpPr>
        <p:spPr>
          <a:xfrm>
            <a:off x="658368" y="1161288"/>
            <a:ext cx="78638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Kernel-ul este nucleul central al SO — primul program încărcat după bootloader și ultimul care se oprește. El mediază orice comunicare între aplicații și hardware, rulând cu privilegii maxime.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303520" y="2148840"/>
            <a:ext cx="3474720" cy="566928"/>
          </a:xfrm>
          <a:prstGeom prst="rect">
            <a:avLst/>
          </a:prstGeom>
          <a:solidFill>
            <a:srgbClr val="00B4D8">
              <a:alpha val="70000"/>
            </a:srgbClr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5349240" y="2194560"/>
            <a:ext cx="33832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APLICAȚII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349240" y="2441448"/>
            <a:ext cx="3383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Chrome, Word, jocuri...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6903720" y="2715768"/>
            <a:ext cx="73152" cy="182880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12" name="Shape 10"/>
          <p:cNvSpPr/>
          <p:nvPr/>
        </p:nvSpPr>
        <p:spPr>
          <a:xfrm>
            <a:off x="5303520" y="2788920"/>
            <a:ext cx="3474720" cy="566928"/>
          </a:xfrm>
          <a:prstGeom prst="rect">
            <a:avLst/>
          </a:prstGeom>
          <a:solidFill>
            <a:srgbClr val="FFD166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5349240" y="2834640"/>
            <a:ext cx="33832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KERNEL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349240" y="3081528"/>
            <a:ext cx="3383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Inima OS-ului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6903720" y="3355848"/>
            <a:ext cx="73152" cy="182880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16" name="Shape 14"/>
          <p:cNvSpPr/>
          <p:nvPr/>
        </p:nvSpPr>
        <p:spPr>
          <a:xfrm>
            <a:off x="5303520" y="3429000"/>
            <a:ext cx="3474720" cy="566928"/>
          </a:xfrm>
          <a:prstGeom prst="rect">
            <a:avLst/>
          </a:prstGeom>
          <a:solidFill>
            <a:srgbClr val="EF476F">
              <a:alpha val="70000"/>
            </a:srgbClr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5349240" y="3474720"/>
            <a:ext cx="33832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5349240" y="3721608"/>
            <a:ext cx="3383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CPU, RAM, Disk, Rețea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457200" y="2084832"/>
            <a:ext cx="4480560" cy="5943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48640" y="2084832"/>
            <a:ext cx="502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⚙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1097280" y="2130552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Procese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1097280" y="2386584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Creare, planificare, oprire procese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57200" y="2770632"/>
            <a:ext cx="4480560" cy="5943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548640" y="2770632"/>
            <a:ext cx="502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🧠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1097280" y="2816352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Memorie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1097280" y="3072384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Alocare RAM, memorie virtuală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57200" y="3456432"/>
            <a:ext cx="4480560" cy="5943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548640" y="3456432"/>
            <a:ext cx="502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💾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1097280" y="3502152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Fișiere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1097280" y="3758184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Citire/scriere pe disk, permisiuni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57200" y="4142232"/>
            <a:ext cx="4480560" cy="5943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548640" y="4142232"/>
            <a:ext cx="502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🔒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1097280" y="4187952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Securitate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1097280" y="4443984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Permisiuni, izolarea proceselor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06D6A0"/>
          </a:solidFill>
          <a:ln/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995</TotalTime>
  <Words>2917</Words>
  <Application>Microsoft Office PowerPoint</Application>
  <PresentationFormat>On-screen Show (16:9)</PresentationFormat>
  <Paragraphs>619</Paragraphs>
  <Slides>28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</vt:lpstr>
      <vt:lpstr>Calibri</vt:lpstr>
      <vt:lpstr>Consolas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Sisteme de Operare — Curs 2 Complet</dc:title>
  <dc:subject>PptxGenJS Presentation</dc:subject>
  <dc:creator>PptxGenJS</dc:creator>
  <cp:lastModifiedBy>Administrator</cp:lastModifiedBy>
  <cp:revision>15</cp:revision>
  <dcterms:created xsi:type="dcterms:W3CDTF">2026-02-22T17:23:10Z</dcterms:created>
  <dcterms:modified xsi:type="dcterms:W3CDTF">2026-02-23T18:20:22Z</dcterms:modified>
</cp:coreProperties>
</file>