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Lst>
  <p:notesMasterIdLst>
    <p:notesMasterId r:id="rId37"/>
  </p:notesMasterIdLst>
  <p:handoutMasterIdLst>
    <p:handoutMasterId r:id="rId38"/>
  </p:handoutMasterIdLst>
  <p:sldIdLst>
    <p:sldId id="345" r:id="rId2"/>
    <p:sldId id="398" r:id="rId3"/>
    <p:sldId id="399" r:id="rId4"/>
    <p:sldId id="400" r:id="rId5"/>
    <p:sldId id="346" r:id="rId6"/>
    <p:sldId id="384" r:id="rId7"/>
    <p:sldId id="385" r:id="rId8"/>
    <p:sldId id="349" r:id="rId9"/>
    <p:sldId id="380" r:id="rId10"/>
    <p:sldId id="382" r:id="rId11"/>
    <p:sldId id="394" r:id="rId12"/>
    <p:sldId id="395" r:id="rId13"/>
    <p:sldId id="396" r:id="rId14"/>
    <p:sldId id="381" r:id="rId15"/>
    <p:sldId id="390" r:id="rId16"/>
    <p:sldId id="378" r:id="rId17"/>
    <p:sldId id="363" r:id="rId18"/>
    <p:sldId id="387" r:id="rId19"/>
    <p:sldId id="350" r:id="rId20"/>
    <p:sldId id="374" r:id="rId21"/>
    <p:sldId id="388" r:id="rId22"/>
    <p:sldId id="375" r:id="rId23"/>
    <p:sldId id="364" r:id="rId24"/>
    <p:sldId id="365" r:id="rId25"/>
    <p:sldId id="389" r:id="rId26"/>
    <p:sldId id="366" r:id="rId27"/>
    <p:sldId id="391" r:id="rId28"/>
    <p:sldId id="397" r:id="rId29"/>
    <p:sldId id="377" r:id="rId30"/>
    <p:sldId id="376" r:id="rId31"/>
    <p:sldId id="368" r:id="rId32"/>
    <p:sldId id="371" r:id="rId33"/>
    <p:sldId id="386" r:id="rId34"/>
    <p:sldId id="393" r:id="rId35"/>
    <p:sldId id="392" r:id="rId36"/>
  </p:sldIdLst>
  <p:sldSz cx="9144000" cy="6858000" type="screen4x3"/>
  <p:notesSz cx="6851650" cy="9747250"/>
  <p:defaultTextStyle>
    <a:defPPr>
      <a:defRPr lang="en-US"/>
    </a:defPPr>
    <a:lvl1pPr algn="l" rtl="0" eaLnBrk="0" fontAlgn="base" hangingPunct="0">
      <a:spcBef>
        <a:spcPct val="20000"/>
      </a:spcBef>
      <a:spcAft>
        <a:spcPct val="25000"/>
      </a:spcAft>
      <a:buClr>
        <a:schemeClr val="tx2"/>
      </a:buClr>
      <a:buChar char="•"/>
      <a:defRPr sz="2000" kern="1200">
        <a:solidFill>
          <a:schemeClr val="tx1"/>
        </a:solidFill>
        <a:latin typeface="Arial" charset="0"/>
        <a:ea typeface="+mn-ea"/>
        <a:cs typeface="+mn-cs"/>
      </a:defRPr>
    </a:lvl1pPr>
    <a:lvl2pPr marL="457200" algn="l" rtl="0" eaLnBrk="0" fontAlgn="base" hangingPunct="0">
      <a:spcBef>
        <a:spcPct val="20000"/>
      </a:spcBef>
      <a:spcAft>
        <a:spcPct val="25000"/>
      </a:spcAft>
      <a:buClr>
        <a:schemeClr val="tx2"/>
      </a:buClr>
      <a:buChar char="•"/>
      <a:defRPr sz="2000" kern="1200">
        <a:solidFill>
          <a:schemeClr val="tx1"/>
        </a:solidFill>
        <a:latin typeface="Arial" charset="0"/>
        <a:ea typeface="+mn-ea"/>
        <a:cs typeface="+mn-cs"/>
      </a:defRPr>
    </a:lvl2pPr>
    <a:lvl3pPr marL="914400" algn="l" rtl="0" eaLnBrk="0" fontAlgn="base" hangingPunct="0">
      <a:spcBef>
        <a:spcPct val="20000"/>
      </a:spcBef>
      <a:spcAft>
        <a:spcPct val="25000"/>
      </a:spcAft>
      <a:buClr>
        <a:schemeClr val="tx2"/>
      </a:buClr>
      <a:buChar char="•"/>
      <a:defRPr sz="2000" kern="1200">
        <a:solidFill>
          <a:schemeClr val="tx1"/>
        </a:solidFill>
        <a:latin typeface="Arial" charset="0"/>
        <a:ea typeface="+mn-ea"/>
        <a:cs typeface="+mn-cs"/>
      </a:defRPr>
    </a:lvl3pPr>
    <a:lvl4pPr marL="1371600" algn="l" rtl="0" eaLnBrk="0" fontAlgn="base" hangingPunct="0">
      <a:spcBef>
        <a:spcPct val="20000"/>
      </a:spcBef>
      <a:spcAft>
        <a:spcPct val="25000"/>
      </a:spcAft>
      <a:buClr>
        <a:schemeClr val="tx2"/>
      </a:buClr>
      <a:buChar char="•"/>
      <a:defRPr sz="2000" kern="1200">
        <a:solidFill>
          <a:schemeClr val="tx1"/>
        </a:solidFill>
        <a:latin typeface="Arial" charset="0"/>
        <a:ea typeface="+mn-ea"/>
        <a:cs typeface="+mn-cs"/>
      </a:defRPr>
    </a:lvl4pPr>
    <a:lvl5pPr marL="1828800" algn="l" rtl="0" eaLnBrk="0" fontAlgn="base" hangingPunct="0">
      <a:spcBef>
        <a:spcPct val="20000"/>
      </a:spcBef>
      <a:spcAft>
        <a:spcPct val="25000"/>
      </a:spcAft>
      <a:buClr>
        <a:schemeClr val="tx2"/>
      </a:buClr>
      <a:buChar char="•"/>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FF9933"/>
    <a:srgbClr val="FF0000"/>
    <a:srgbClr val="000099"/>
    <a:srgbClr val="0066CC"/>
    <a:srgbClr val="CCCC00"/>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36" autoAdjust="0"/>
    <p:restoredTop sz="99288" autoAdjust="0"/>
  </p:normalViewPr>
  <p:slideViewPr>
    <p:cSldViewPr snapToGrid="0">
      <p:cViewPr>
        <p:scale>
          <a:sx n="75" d="100"/>
          <a:sy n="75" d="100"/>
        </p:scale>
        <p:origin x="-130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68625"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666" tIns="44833" rIns="89666" bIns="44833" numCol="1" anchor="t" anchorCtr="0" compatLnSpc="1">
            <a:prstTxWarp prst="textNoShape">
              <a:avLst/>
            </a:prstTxWarp>
          </a:bodyPr>
          <a:lstStyle>
            <a:lvl1pPr defTabSz="896938">
              <a:spcBef>
                <a:spcPct val="0"/>
              </a:spcBef>
              <a:spcAft>
                <a:spcPct val="0"/>
              </a:spcAft>
              <a:buClrTx/>
              <a:buFontTx/>
              <a:buNone/>
              <a:defRPr sz="1200" smtClean="0">
                <a:latin typeface="Times New Roman" pitchFamily="18" charset="0"/>
              </a:defRPr>
            </a:lvl1pPr>
          </a:lstStyle>
          <a:p>
            <a:pPr>
              <a:defRPr/>
            </a:pPr>
            <a:endParaRPr lang="en-US"/>
          </a:p>
        </p:txBody>
      </p:sp>
      <p:sp>
        <p:nvSpPr>
          <p:cNvPr id="38915" name="Rectangle 3"/>
          <p:cNvSpPr>
            <a:spLocks noGrp="1" noChangeArrowheads="1"/>
          </p:cNvSpPr>
          <p:nvPr>
            <p:ph type="dt" sz="quarter" idx="1"/>
          </p:nvPr>
        </p:nvSpPr>
        <p:spPr bwMode="auto">
          <a:xfrm>
            <a:off x="3857625" y="0"/>
            <a:ext cx="29670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666" tIns="44833" rIns="89666" bIns="44833" numCol="1" anchor="t" anchorCtr="0" compatLnSpc="1">
            <a:prstTxWarp prst="textNoShape">
              <a:avLst/>
            </a:prstTxWarp>
          </a:bodyPr>
          <a:lstStyle>
            <a:lvl1pPr algn="r" defTabSz="896938">
              <a:spcBef>
                <a:spcPct val="0"/>
              </a:spcBef>
              <a:spcAft>
                <a:spcPct val="0"/>
              </a:spcAft>
              <a:buClrTx/>
              <a:buFontTx/>
              <a:buNone/>
              <a:defRPr sz="1200" smtClean="0">
                <a:latin typeface="Times New Roman" pitchFamily="18" charset="0"/>
              </a:defRPr>
            </a:lvl1pPr>
          </a:lstStyle>
          <a:p>
            <a:pPr>
              <a:defRPr/>
            </a:pPr>
            <a:endParaRPr lang="en-US"/>
          </a:p>
        </p:txBody>
      </p:sp>
      <p:sp>
        <p:nvSpPr>
          <p:cNvPr id="38916" name="Rectangle 4"/>
          <p:cNvSpPr>
            <a:spLocks noGrp="1" noChangeArrowheads="1"/>
          </p:cNvSpPr>
          <p:nvPr>
            <p:ph type="ftr" sz="quarter" idx="2"/>
          </p:nvPr>
        </p:nvSpPr>
        <p:spPr bwMode="auto">
          <a:xfrm>
            <a:off x="0" y="9283700"/>
            <a:ext cx="2968625"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666" tIns="44833" rIns="89666" bIns="44833" numCol="1" anchor="b" anchorCtr="0" compatLnSpc="1">
            <a:prstTxWarp prst="textNoShape">
              <a:avLst/>
            </a:prstTxWarp>
          </a:bodyPr>
          <a:lstStyle>
            <a:lvl1pPr defTabSz="896938">
              <a:spcBef>
                <a:spcPct val="0"/>
              </a:spcBef>
              <a:spcAft>
                <a:spcPct val="0"/>
              </a:spcAft>
              <a:buClrTx/>
              <a:buFontTx/>
              <a:buNone/>
              <a:defRPr sz="1200" smtClean="0">
                <a:latin typeface="Times New Roman" pitchFamily="18" charset="0"/>
              </a:defRPr>
            </a:lvl1pPr>
          </a:lstStyle>
          <a:p>
            <a:pPr>
              <a:defRPr/>
            </a:pPr>
            <a:endParaRPr lang="en-US"/>
          </a:p>
        </p:txBody>
      </p:sp>
      <p:sp>
        <p:nvSpPr>
          <p:cNvPr id="38917" name="Rectangle 5"/>
          <p:cNvSpPr>
            <a:spLocks noGrp="1" noChangeArrowheads="1"/>
          </p:cNvSpPr>
          <p:nvPr>
            <p:ph type="sldNum" sz="quarter" idx="3"/>
          </p:nvPr>
        </p:nvSpPr>
        <p:spPr bwMode="auto">
          <a:xfrm>
            <a:off x="3857625" y="9283700"/>
            <a:ext cx="2967038"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666" tIns="44833" rIns="89666" bIns="44833" numCol="1" anchor="b" anchorCtr="0" compatLnSpc="1">
            <a:prstTxWarp prst="textNoShape">
              <a:avLst/>
            </a:prstTxWarp>
          </a:bodyPr>
          <a:lstStyle>
            <a:lvl1pPr algn="r" defTabSz="896938">
              <a:spcBef>
                <a:spcPct val="0"/>
              </a:spcBef>
              <a:spcAft>
                <a:spcPct val="0"/>
              </a:spcAft>
              <a:buClrTx/>
              <a:buFontTx/>
              <a:buNone/>
              <a:defRPr sz="1200" smtClean="0">
                <a:latin typeface="Times New Roman" pitchFamily="18" charset="0"/>
              </a:defRPr>
            </a:lvl1pPr>
          </a:lstStyle>
          <a:p>
            <a:pPr>
              <a:defRPr/>
            </a:pPr>
            <a:fld id="{66954E1F-2375-484B-B7AF-F3D456D64BF9}" type="slidenum">
              <a:rPr lang="en-US"/>
              <a:pPr>
                <a:defRPr/>
              </a:pPr>
              <a:t>‹#›</a:t>
            </a:fld>
            <a:endParaRPr lang="en-US"/>
          </a:p>
        </p:txBody>
      </p:sp>
    </p:spTree>
    <p:extLst>
      <p:ext uri="{BB962C8B-B14F-4D97-AF65-F5344CB8AC3E}">
        <p14:creationId xmlns:p14="http://schemas.microsoft.com/office/powerpoint/2010/main" val="2535376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68625" cy="4873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1438" y="0"/>
            <a:ext cx="2968625" cy="487363"/>
          </a:xfrm>
          <a:prstGeom prst="rect">
            <a:avLst/>
          </a:prstGeom>
        </p:spPr>
        <p:txBody>
          <a:bodyPr vert="horz" lIns="91440" tIns="45720" rIns="91440" bIns="45720" rtlCol="0"/>
          <a:lstStyle>
            <a:lvl1pPr algn="r">
              <a:defRPr sz="1200"/>
            </a:lvl1pPr>
          </a:lstStyle>
          <a:p>
            <a:fld id="{F8A889DE-D6F6-4B5C-81FE-643AD62422FF}" type="datetimeFigureOut">
              <a:rPr lang="en-US" smtClean="0"/>
              <a:t>3/21/2017</a:t>
            </a:fld>
            <a:endParaRPr lang="en-US"/>
          </a:p>
        </p:txBody>
      </p:sp>
      <p:sp>
        <p:nvSpPr>
          <p:cNvPr id="4" name="Slide Image Placeholder 3"/>
          <p:cNvSpPr>
            <a:spLocks noGrp="1" noRot="1" noChangeAspect="1"/>
          </p:cNvSpPr>
          <p:nvPr>
            <p:ph type="sldImg" idx="2"/>
          </p:nvPr>
        </p:nvSpPr>
        <p:spPr>
          <a:xfrm>
            <a:off x="990600" y="731838"/>
            <a:ext cx="4870450" cy="36544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630738"/>
            <a:ext cx="5480050" cy="438626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258300"/>
            <a:ext cx="2968625" cy="48736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1438" y="9258300"/>
            <a:ext cx="2968625" cy="487363"/>
          </a:xfrm>
          <a:prstGeom prst="rect">
            <a:avLst/>
          </a:prstGeom>
        </p:spPr>
        <p:txBody>
          <a:bodyPr vert="horz" lIns="91440" tIns="45720" rIns="91440" bIns="45720" rtlCol="0" anchor="b"/>
          <a:lstStyle>
            <a:lvl1pPr algn="r">
              <a:defRPr sz="1200"/>
            </a:lvl1pPr>
          </a:lstStyle>
          <a:p>
            <a:fld id="{CEF39D96-9647-4651-A022-62DFC99724B6}" type="slidenum">
              <a:rPr lang="en-US" smtClean="0"/>
              <a:t>‹#›</a:t>
            </a:fld>
            <a:endParaRPr lang="en-US"/>
          </a:p>
        </p:txBody>
      </p:sp>
    </p:spTree>
    <p:extLst>
      <p:ext uri="{BB962C8B-B14F-4D97-AF65-F5344CB8AC3E}">
        <p14:creationId xmlns:p14="http://schemas.microsoft.com/office/powerpoint/2010/main" val="35750021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EF39D96-9647-4651-A022-62DFC99724B6}" type="slidenum">
              <a:rPr lang="en-US" smtClean="0"/>
              <a:t>17</a:t>
            </a:fld>
            <a:endParaRPr lang="en-US"/>
          </a:p>
        </p:txBody>
      </p:sp>
    </p:spTree>
    <p:extLst>
      <p:ext uri="{BB962C8B-B14F-4D97-AF65-F5344CB8AC3E}">
        <p14:creationId xmlns:p14="http://schemas.microsoft.com/office/powerpoint/2010/main" val="13523358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12"/>
          <p:cNvSpPr>
            <a:spLocks noChangeArrowheads="1"/>
          </p:cNvSpPr>
          <p:nvPr userDrawn="1"/>
        </p:nvSpPr>
        <p:spPr bwMode="auto">
          <a:xfrm>
            <a:off x="0" y="2616200"/>
            <a:ext cx="9144000" cy="152400"/>
          </a:xfrm>
          <a:prstGeom prst="roundRect">
            <a:avLst>
              <a:gd name="adj" fmla="val 16667"/>
            </a:avLst>
          </a:prstGeom>
          <a:gradFill rotWithShape="0">
            <a:gsLst>
              <a:gs pos="0">
                <a:srgbClr val="660033"/>
              </a:gs>
              <a:gs pos="100000">
                <a:srgbClr val="410020"/>
              </a:gs>
            </a:gsLst>
            <a:path path="shape">
              <a:fillToRect l="50000" t="50000" r="50000" b="50000"/>
            </a:path>
          </a:gradFill>
          <a:ln>
            <a:noFill/>
          </a:ln>
          <a:effectLst/>
          <a:extLst>
            <a:ext uri="{91240B29-F687-4F45-9708-019B960494DF}">
              <a14:hiddenLine xmlns:a14="http://schemas.microsoft.com/office/drawing/2010/main" w="12700">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endParaRPr lang="en-US" altLang="en-US"/>
          </a:p>
        </p:txBody>
      </p:sp>
      <p:sp>
        <p:nvSpPr>
          <p:cNvPr id="5" name="Rectangle 13"/>
          <p:cNvSpPr>
            <a:spLocks noChangeArrowheads="1"/>
          </p:cNvSpPr>
          <p:nvPr userDrawn="1"/>
        </p:nvSpPr>
        <p:spPr bwMode="auto">
          <a:xfrm>
            <a:off x="228600" y="0"/>
            <a:ext cx="152400" cy="6858000"/>
          </a:xfrm>
          <a:prstGeom prst="rect">
            <a:avLst/>
          </a:prstGeom>
          <a:gradFill rotWithShape="0">
            <a:gsLst>
              <a:gs pos="0">
                <a:srgbClr val="660033"/>
              </a:gs>
              <a:gs pos="100000">
                <a:srgbClr val="2F0018"/>
              </a:gs>
            </a:gsLst>
            <a:path path="shape">
              <a:fillToRect l="50000" t="50000" r="50000" b="50000"/>
            </a:path>
          </a:gra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endParaRPr lang="en-US" altLang="en-US"/>
          </a:p>
        </p:txBody>
      </p:sp>
      <p:sp>
        <p:nvSpPr>
          <p:cNvPr id="35847" name="Rectangle 7"/>
          <p:cNvSpPr>
            <a:spLocks noGrp="1" noChangeArrowheads="1"/>
          </p:cNvSpPr>
          <p:nvPr>
            <p:ph type="ctrTitle" sz="quarter"/>
          </p:nvPr>
        </p:nvSpPr>
        <p:spPr>
          <a:xfrm>
            <a:off x="714375" y="1069975"/>
            <a:ext cx="7772400" cy="1143000"/>
          </a:xfrm>
        </p:spPr>
        <p:txBody>
          <a:bodyPr/>
          <a:lstStyle>
            <a:lvl1pPr>
              <a:defRPr/>
            </a:lvl1pPr>
          </a:lstStyle>
          <a:p>
            <a:pPr lvl="0"/>
            <a:r>
              <a:rPr lang="en-US" noProof="0" smtClean="0"/>
              <a:t>Click to edit Master title style</a:t>
            </a:r>
          </a:p>
        </p:txBody>
      </p:sp>
      <p:sp>
        <p:nvSpPr>
          <p:cNvPr id="35848" name="Rectangle 8"/>
          <p:cNvSpPr>
            <a:spLocks noGrp="1" noChangeArrowheads="1"/>
          </p:cNvSpPr>
          <p:nvPr>
            <p:ph type="subTitle" sz="quarter" idx="1"/>
          </p:nvPr>
        </p:nvSpPr>
        <p:spPr>
          <a:xfrm>
            <a:off x="1371600" y="3733800"/>
            <a:ext cx="6400800" cy="1752600"/>
          </a:xfrm>
        </p:spPr>
        <p:txBody>
          <a:bodyPr/>
          <a:lstStyle>
            <a:lvl1pPr marL="0" indent="0" algn="ctr">
              <a:buFontTx/>
              <a:buNone/>
              <a:defRPr/>
            </a:lvl1pPr>
          </a:lstStyle>
          <a:p>
            <a:pPr lvl="0"/>
            <a:r>
              <a:rPr lang="en-US" noProof="0" smtClean="0"/>
              <a:t>Click to edit Master subtitle style</a:t>
            </a:r>
          </a:p>
        </p:txBody>
      </p:sp>
      <p:sp>
        <p:nvSpPr>
          <p:cNvPr id="6" name="Rectangle 9"/>
          <p:cNvSpPr>
            <a:spLocks noGrp="1" noChangeArrowheads="1"/>
          </p:cNvSpPr>
          <p:nvPr>
            <p:ph type="dt" sz="quarter" idx="10"/>
          </p:nvPr>
        </p:nvSpPr>
        <p:spPr bwMode="auto">
          <a:xfrm>
            <a:off x="685800" y="6324600"/>
            <a:ext cx="19050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spcBef>
                <a:spcPct val="0"/>
              </a:spcBef>
              <a:spcAft>
                <a:spcPct val="0"/>
              </a:spcAft>
              <a:buClrTx/>
              <a:buFontTx/>
              <a:buNone/>
              <a:defRPr sz="1400" smtClean="0"/>
            </a:lvl1pPr>
          </a:lstStyle>
          <a:p>
            <a:pPr>
              <a:defRPr/>
            </a:pPr>
            <a:endParaRPr lang="en-US"/>
          </a:p>
        </p:txBody>
      </p:sp>
      <p:sp>
        <p:nvSpPr>
          <p:cNvPr id="7" name="Rectangle 10"/>
          <p:cNvSpPr>
            <a:spLocks noGrp="1" noChangeArrowheads="1"/>
          </p:cNvSpPr>
          <p:nvPr>
            <p:ph type="ftr" sz="quarter" idx="11"/>
          </p:nvPr>
        </p:nvSpPr>
        <p:spPr bwMode="auto">
          <a:xfrm>
            <a:off x="3124200" y="6324600"/>
            <a:ext cx="28956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a:spcBef>
                <a:spcPct val="0"/>
              </a:spcBef>
              <a:spcAft>
                <a:spcPct val="0"/>
              </a:spcAft>
              <a:buClrTx/>
              <a:buFontTx/>
              <a:buNone/>
              <a:defRPr sz="1400" smtClean="0"/>
            </a:lvl1pPr>
          </a:lstStyle>
          <a:p>
            <a:pPr>
              <a:defRPr/>
            </a:pPr>
            <a:endParaRPr lang="en-US"/>
          </a:p>
        </p:txBody>
      </p:sp>
      <p:sp>
        <p:nvSpPr>
          <p:cNvPr id="8" name="Rectangle 11"/>
          <p:cNvSpPr>
            <a:spLocks noGrp="1" noChangeArrowheads="1"/>
          </p:cNvSpPr>
          <p:nvPr>
            <p:ph type="sldNum" sz="quarter" idx="12"/>
          </p:nvPr>
        </p:nvSpPr>
        <p:spPr bwMode="auto">
          <a:xfrm>
            <a:off x="6553200" y="6324600"/>
            <a:ext cx="19050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r">
              <a:spcBef>
                <a:spcPct val="0"/>
              </a:spcBef>
              <a:spcAft>
                <a:spcPct val="0"/>
              </a:spcAft>
              <a:buClrTx/>
              <a:buFontTx/>
              <a:buNone/>
              <a:defRPr sz="1400" smtClean="0"/>
            </a:lvl1pPr>
          </a:lstStyle>
          <a:p>
            <a:pPr>
              <a:defRPr/>
            </a:pPr>
            <a:fld id="{EAB3911C-4007-4BEF-BC3E-C40455BD9901}" type="slidenum">
              <a:rPr lang="en-US"/>
              <a:pPr>
                <a:defRPr/>
              </a:pPr>
              <a:t>‹#›</a:t>
            </a:fld>
            <a:endParaRPr lang="en-US"/>
          </a:p>
        </p:txBody>
      </p:sp>
    </p:spTree>
    <p:extLst>
      <p:ext uri="{BB962C8B-B14F-4D97-AF65-F5344CB8AC3E}">
        <p14:creationId xmlns:p14="http://schemas.microsoft.com/office/powerpoint/2010/main" val="2689474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75493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2250" y="152400"/>
            <a:ext cx="196215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52400"/>
            <a:ext cx="573405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340792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62000" y="152400"/>
            <a:ext cx="7772400" cy="874713"/>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371600"/>
            <a:ext cx="7772400" cy="4724400"/>
          </a:xfrm>
        </p:spPr>
        <p:txBody>
          <a:bodyPr/>
          <a:lstStyle/>
          <a:p>
            <a:pPr lvl="0"/>
            <a:endParaRPr lang="en-US" noProof="0" smtClean="0"/>
          </a:p>
        </p:txBody>
      </p:sp>
    </p:spTree>
    <p:extLst>
      <p:ext uri="{BB962C8B-B14F-4D97-AF65-F5344CB8AC3E}">
        <p14:creationId xmlns:p14="http://schemas.microsoft.com/office/powerpoint/2010/main" val="3092494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2093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565461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371600"/>
            <a:ext cx="3810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3810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27253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4967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04443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2851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23888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26242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762000" y="152400"/>
            <a:ext cx="7772400" cy="874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b" anchorCtr="0" compatLnSpc="1">
            <a:prstTxWarp prst="textNoShape">
              <a:avLst/>
            </a:prstTxWarp>
          </a:bodyPr>
          <a:lstStyle/>
          <a:p>
            <a:pPr lvl="0"/>
            <a:r>
              <a:rPr lang="en-US" altLang="en-US" smtClean="0"/>
              <a:t>Click to edit Master title style</a:t>
            </a:r>
          </a:p>
        </p:txBody>
      </p:sp>
      <p:sp>
        <p:nvSpPr>
          <p:cNvPr id="1027" name="Rectangle 8"/>
          <p:cNvSpPr>
            <a:spLocks noGrp="1" noChangeArrowheads="1"/>
          </p:cNvSpPr>
          <p:nvPr>
            <p:ph type="body" idx="1"/>
          </p:nvPr>
        </p:nvSpPr>
        <p:spPr bwMode="auto">
          <a:xfrm>
            <a:off x="685800" y="1371600"/>
            <a:ext cx="77724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AutoShape 16"/>
          <p:cNvSpPr>
            <a:spLocks noChangeArrowheads="1"/>
          </p:cNvSpPr>
          <p:nvPr userDrawn="1"/>
        </p:nvSpPr>
        <p:spPr bwMode="auto">
          <a:xfrm>
            <a:off x="0" y="1044575"/>
            <a:ext cx="9144000" cy="152400"/>
          </a:xfrm>
          <a:prstGeom prst="roundRect">
            <a:avLst>
              <a:gd name="adj" fmla="val 16667"/>
            </a:avLst>
          </a:prstGeom>
          <a:gradFill rotWithShape="0">
            <a:gsLst>
              <a:gs pos="0">
                <a:srgbClr val="660033"/>
              </a:gs>
              <a:gs pos="100000">
                <a:srgbClr val="410020"/>
              </a:gs>
            </a:gsLst>
            <a:path path="shape">
              <a:fillToRect l="50000" t="50000" r="50000" b="50000"/>
            </a:path>
          </a:gradFill>
          <a:ln>
            <a:noFill/>
          </a:ln>
          <a:effectLst/>
          <a:extLst>
            <a:ext uri="{91240B29-F687-4F45-9708-019B960494DF}">
              <a14:hiddenLine xmlns:a14="http://schemas.microsoft.com/office/drawing/2010/main" w="12700">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endParaRPr lang="en-US" altLang="en-US"/>
          </a:p>
        </p:txBody>
      </p:sp>
      <p:sp>
        <p:nvSpPr>
          <p:cNvPr id="1029" name="Rectangle 17"/>
          <p:cNvSpPr>
            <a:spLocks noChangeArrowheads="1"/>
          </p:cNvSpPr>
          <p:nvPr userDrawn="1"/>
        </p:nvSpPr>
        <p:spPr bwMode="auto">
          <a:xfrm>
            <a:off x="228600" y="0"/>
            <a:ext cx="152400" cy="6858000"/>
          </a:xfrm>
          <a:prstGeom prst="rect">
            <a:avLst/>
          </a:prstGeom>
          <a:gradFill rotWithShape="0">
            <a:gsLst>
              <a:gs pos="0">
                <a:srgbClr val="660033"/>
              </a:gs>
              <a:gs pos="100000">
                <a:srgbClr val="2F0018"/>
              </a:gs>
            </a:gsLst>
            <a:path path="shape">
              <a:fillToRect l="50000" t="50000" r="50000" b="50000"/>
            </a:path>
          </a:gra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endParaRPr lang="en-US" altLang="en-US"/>
          </a:p>
        </p:txBody>
      </p:sp>
      <p:sp>
        <p:nvSpPr>
          <p:cNvPr id="34834" name="Text Box 18"/>
          <p:cNvSpPr txBox="1">
            <a:spLocks noChangeArrowheads="1"/>
          </p:cNvSpPr>
          <p:nvPr userDrawn="1"/>
        </p:nvSpPr>
        <p:spPr bwMode="auto">
          <a:xfrm>
            <a:off x="685800" y="6408738"/>
            <a:ext cx="778033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0"/>
              </a:spcBef>
              <a:spcAft>
                <a:spcPct val="0"/>
              </a:spcAft>
              <a:tabLst>
                <a:tab pos="3827463" algn="ctr"/>
                <a:tab pos="7593013" algn="r"/>
              </a:tabLst>
              <a:defRPr sz="2400">
                <a:solidFill>
                  <a:schemeClr val="tx1"/>
                </a:solidFill>
                <a:latin typeface="Times New Roman" pitchFamily="18" charset="0"/>
              </a:defRPr>
            </a:lvl1pPr>
            <a:lvl2pPr>
              <a:spcBef>
                <a:spcPct val="0"/>
              </a:spcBef>
              <a:spcAft>
                <a:spcPct val="0"/>
              </a:spcAft>
              <a:tabLst>
                <a:tab pos="3827463" algn="ctr"/>
                <a:tab pos="7593013" algn="r"/>
              </a:tabLst>
              <a:defRPr sz="2400">
                <a:solidFill>
                  <a:schemeClr val="tx1"/>
                </a:solidFill>
                <a:latin typeface="Times New Roman" pitchFamily="18" charset="0"/>
              </a:defRPr>
            </a:lvl2pPr>
            <a:lvl3pPr>
              <a:spcBef>
                <a:spcPct val="0"/>
              </a:spcBef>
              <a:spcAft>
                <a:spcPct val="0"/>
              </a:spcAft>
              <a:tabLst>
                <a:tab pos="3827463" algn="ctr"/>
                <a:tab pos="7593013" algn="r"/>
              </a:tabLst>
              <a:defRPr sz="2400">
                <a:solidFill>
                  <a:schemeClr val="tx1"/>
                </a:solidFill>
                <a:latin typeface="Times New Roman" pitchFamily="18" charset="0"/>
              </a:defRPr>
            </a:lvl3pPr>
            <a:lvl4pPr>
              <a:spcBef>
                <a:spcPct val="0"/>
              </a:spcBef>
              <a:spcAft>
                <a:spcPct val="0"/>
              </a:spcAft>
              <a:tabLst>
                <a:tab pos="3827463" algn="ctr"/>
                <a:tab pos="7593013" algn="r"/>
              </a:tabLst>
              <a:defRPr sz="2400">
                <a:solidFill>
                  <a:schemeClr val="tx1"/>
                </a:solidFill>
                <a:latin typeface="Times New Roman" pitchFamily="18" charset="0"/>
              </a:defRPr>
            </a:lvl4pPr>
            <a:lvl5pPr>
              <a:spcBef>
                <a:spcPct val="0"/>
              </a:spcBef>
              <a:spcAft>
                <a:spcPct val="0"/>
              </a:spcAft>
              <a:tabLst>
                <a:tab pos="3827463" algn="ctr"/>
                <a:tab pos="7593013" algn="r"/>
              </a:tabLst>
              <a:defRPr sz="2400">
                <a:solidFill>
                  <a:schemeClr val="tx1"/>
                </a:solidFill>
                <a:latin typeface="Times New Roman" pitchFamily="18" charset="0"/>
              </a:defRPr>
            </a:lvl5pPr>
            <a:lvl6pPr eaLnBrk="0" fontAlgn="base" hangingPunct="0">
              <a:spcBef>
                <a:spcPct val="0"/>
              </a:spcBef>
              <a:spcAft>
                <a:spcPct val="0"/>
              </a:spcAft>
              <a:tabLst>
                <a:tab pos="3827463" algn="ctr"/>
                <a:tab pos="7593013" algn="r"/>
              </a:tabLst>
              <a:defRPr sz="2400">
                <a:solidFill>
                  <a:schemeClr val="tx1"/>
                </a:solidFill>
                <a:latin typeface="Times New Roman" pitchFamily="18" charset="0"/>
              </a:defRPr>
            </a:lvl6pPr>
            <a:lvl7pPr eaLnBrk="0" fontAlgn="base" hangingPunct="0">
              <a:spcBef>
                <a:spcPct val="0"/>
              </a:spcBef>
              <a:spcAft>
                <a:spcPct val="0"/>
              </a:spcAft>
              <a:tabLst>
                <a:tab pos="3827463" algn="ctr"/>
                <a:tab pos="7593013" algn="r"/>
              </a:tabLst>
              <a:defRPr sz="2400">
                <a:solidFill>
                  <a:schemeClr val="tx1"/>
                </a:solidFill>
                <a:latin typeface="Times New Roman" pitchFamily="18" charset="0"/>
              </a:defRPr>
            </a:lvl7pPr>
            <a:lvl8pPr eaLnBrk="0" fontAlgn="base" hangingPunct="0">
              <a:spcBef>
                <a:spcPct val="0"/>
              </a:spcBef>
              <a:spcAft>
                <a:spcPct val="0"/>
              </a:spcAft>
              <a:tabLst>
                <a:tab pos="3827463" algn="ctr"/>
                <a:tab pos="7593013" algn="r"/>
              </a:tabLst>
              <a:defRPr sz="2400">
                <a:solidFill>
                  <a:schemeClr val="tx1"/>
                </a:solidFill>
                <a:latin typeface="Times New Roman" pitchFamily="18" charset="0"/>
              </a:defRPr>
            </a:lvl8pPr>
            <a:lvl9pPr eaLnBrk="0" fontAlgn="base" hangingPunct="0">
              <a:spcBef>
                <a:spcPct val="0"/>
              </a:spcBef>
              <a:spcAft>
                <a:spcPct val="0"/>
              </a:spcAft>
              <a:tabLst>
                <a:tab pos="3827463" algn="ctr"/>
                <a:tab pos="7593013" algn="r"/>
              </a:tabLst>
              <a:defRPr sz="2400">
                <a:solidFill>
                  <a:schemeClr val="tx1"/>
                </a:solidFill>
                <a:latin typeface="Times New Roman" pitchFamily="18" charset="0"/>
              </a:defRPr>
            </a:lvl9pPr>
          </a:lstStyle>
          <a:p>
            <a:pPr algn="r">
              <a:spcBef>
                <a:spcPct val="50000"/>
              </a:spcBef>
              <a:buClrTx/>
              <a:buFontTx/>
              <a:buNone/>
              <a:defRPr/>
            </a:pPr>
            <a:fld id="{D5EDC38B-8E8B-4FB1-A562-C4849BC27E15}" type="slidenum">
              <a:rPr lang="en-US" sz="1200" smtClean="0">
                <a:latin typeface="Arial" charset="0"/>
              </a:rPr>
              <a:pPr algn="r">
                <a:spcBef>
                  <a:spcPct val="50000"/>
                </a:spcBef>
                <a:buClrTx/>
                <a:buFontTx/>
                <a:buNone/>
                <a:defRPr/>
              </a:pPr>
              <a:t>‹#›</a:t>
            </a:fld>
            <a:endParaRPr lang="en-US" sz="1200" smtClean="0">
              <a:latin typeface="Arial" charset="0"/>
            </a:endParaRPr>
          </a:p>
        </p:txBody>
      </p:sp>
    </p:spTree>
  </p:cSld>
  <p:clrMap bg1="lt1" tx1="dk1" bg2="lt2" tx2="dk2" accent1="accent1" accent2="accent2" accent3="accent3" accent4="accent4" accent5="accent5" accent6="accent6" hlink="hlink" folHlink="folHlink"/>
  <p:sldLayoutIdLst>
    <p:sldLayoutId id="2147483676"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Lst>
  <p:txStyles>
    <p:titleStyle>
      <a:lvl1pPr algn="r" rtl="0" eaLnBrk="0" fontAlgn="base" hangingPunct="0">
        <a:spcBef>
          <a:spcPct val="0"/>
        </a:spcBef>
        <a:spcAft>
          <a:spcPct val="0"/>
        </a:spcAft>
        <a:defRPr sz="3200" b="1" i="1">
          <a:solidFill>
            <a:srgbClr val="000099"/>
          </a:solidFill>
          <a:latin typeface="+mj-lt"/>
          <a:ea typeface="+mj-ea"/>
          <a:cs typeface="+mj-cs"/>
        </a:defRPr>
      </a:lvl1pPr>
      <a:lvl2pPr algn="r" rtl="0" eaLnBrk="0" fontAlgn="base" hangingPunct="0">
        <a:spcBef>
          <a:spcPct val="0"/>
        </a:spcBef>
        <a:spcAft>
          <a:spcPct val="0"/>
        </a:spcAft>
        <a:defRPr sz="3200" b="1" i="1">
          <a:solidFill>
            <a:srgbClr val="000099"/>
          </a:solidFill>
          <a:latin typeface="Times New Roman" pitchFamily="18" charset="0"/>
        </a:defRPr>
      </a:lvl2pPr>
      <a:lvl3pPr algn="r" rtl="0" eaLnBrk="0" fontAlgn="base" hangingPunct="0">
        <a:spcBef>
          <a:spcPct val="0"/>
        </a:spcBef>
        <a:spcAft>
          <a:spcPct val="0"/>
        </a:spcAft>
        <a:defRPr sz="3200" b="1" i="1">
          <a:solidFill>
            <a:srgbClr val="000099"/>
          </a:solidFill>
          <a:latin typeface="Times New Roman" pitchFamily="18" charset="0"/>
        </a:defRPr>
      </a:lvl3pPr>
      <a:lvl4pPr algn="r" rtl="0" eaLnBrk="0" fontAlgn="base" hangingPunct="0">
        <a:spcBef>
          <a:spcPct val="0"/>
        </a:spcBef>
        <a:spcAft>
          <a:spcPct val="0"/>
        </a:spcAft>
        <a:defRPr sz="3200" b="1" i="1">
          <a:solidFill>
            <a:srgbClr val="000099"/>
          </a:solidFill>
          <a:latin typeface="Times New Roman" pitchFamily="18" charset="0"/>
        </a:defRPr>
      </a:lvl4pPr>
      <a:lvl5pPr algn="r" rtl="0" eaLnBrk="0" fontAlgn="base" hangingPunct="0">
        <a:spcBef>
          <a:spcPct val="0"/>
        </a:spcBef>
        <a:spcAft>
          <a:spcPct val="0"/>
        </a:spcAft>
        <a:defRPr sz="3200" b="1" i="1">
          <a:solidFill>
            <a:srgbClr val="000099"/>
          </a:solidFill>
          <a:latin typeface="Times New Roman" pitchFamily="18" charset="0"/>
        </a:defRPr>
      </a:lvl5pPr>
      <a:lvl6pPr marL="457200" algn="r" rtl="0" eaLnBrk="0" fontAlgn="base" hangingPunct="0">
        <a:spcBef>
          <a:spcPct val="0"/>
        </a:spcBef>
        <a:spcAft>
          <a:spcPct val="0"/>
        </a:spcAft>
        <a:defRPr sz="3200" b="1" i="1">
          <a:solidFill>
            <a:srgbClr val="000099"/>
          </a:solidFill>
          <a:latin typeface="Times New Roman" pitchFamily="18" charset="0"/>
        </a:defRPr>
      </a:lvl6pPr>
      <a:lvl7pPr marL="914400" algn="r" rtl="0" eaLnBrk="0" fontAlgn="base" hangingPunct="0">
        <a:spcBef>
          <a:spcPct val="0"/>
        </a:spcBef>
        <a:spcAft>
          <a:spcPct val="0"/>
        </a:spcAft>
        <a:defRPr sz="3200" b="1" i="1">
          <a:solidFill>
            <a:srgbClr val="000099"/>
          </a:solidFill>
          <a:latin typeface="Times New Roman" pitchFamily="18" charset="0"/>
        </a:defRPr>
      </a:lvl7pPr>
      <a:lvl8pPr marL="1371600" algn="r" rtl="0" eaLnBrk="0" fontAlgn="base" hangingPunct="0">
        <a:spcBef>
          <a:spcPct val="0"/>
        </a:spcBef>
        <a:spcAft>
          <a:spcPct val="0"/>
        </a:spcAft>
        <a:defRPr sz="3200" b="1" i="1">
          <a:solidFill>
            <a:srgbClr val="000099"/>
          </a:solidFill>
          <a:latin typeface="Times New Roman" pitchFamily="18" charset="0"/>
        </a:defRPr>
      </a:lvl8pPr>
      <a:lvl9pPr marL="1828800" algn="r" rtl="0" eaLnBrk="0" fontAlgn="base" hangingPunct="0">
        <a:spcBef>
          <a:spcPct val="0"/>
        </a:spcBef>
        <a:spcAft>
          <a:spcPct val="0"/>
        </a:spcAft>
        <a:defRPr sz="3200" b="1" i="1">
          <a:solidFill>
            <a:srgbClr val="000099"/>
          </a:solidFill>
          <a:latin typeface="Times New Roman" pitchFamily="18" charset="0"/>
        </a:defRPr>
      </a:lvl9pPr>
    </p:titleStyle>
    <p:bodyStyle>
      <a:lvl1pPr marL="342900" indent="-342900" algn="l" rtl="0" eaLnBrk="0" fontAlgn="base" hangingPunct="0">
        <a:spcBef>
          <a:spcPct val="20000"/>
        </a:spcBef>
        <a:spcAft>
          <a:spcPct val="25000"/>
        </a:spcAft>
        <a:buClr>
          <a:schemeClr val="tx2"/>
        </a:buClr>
        <a:buChar char="•"/>
        <a:defRPr sz="2000">
          <a:solidFill>
            <a:schemeClr val="tx1"/>
          </a:solidFill>
          <a:latin typeface="+mn-lt"/>
          <a:ea typeface="+mn-ea"/>
          <a:cs typeface="+mn-cs"/>
        </a:defRPr>
      </a:lvl1pPr>
      <a:lvl2pPr marL="742950" indent="-285750" algn="l" rtl="0" eaLnBrk="0" fontAlgn="base" hangingPunct="0">
        <a:spcBef>
          <a:spcPct val="20000"/>
        </a:spcBef>
        <a:spcAft>
          <a:spcPct val="25000"/>
        </a:spcAft>
        <a:buClr>
          <a:schemeClr val="tx2"/>
        </a:buClr>
        <a:buChar char="–"/>
        <a:defRPr>
          <a:solidFill>
            <a:schemeClr val="tx1"/>
          </a:solidFill>
          <a:latin typeface="+mn-lt"/>
        </a:defRPr>
      </a:lvl2pPr>
      <a:lvl3pPr marL="1143000" indent="-228600" algn="l" rtl="0" eaLnBrk="0" fontAlgn="base" hangingPunct="0">
        <a:spcBef>
          <a:spcPct val="20000"/>
        </a:spcBef>
        <a:spcAft>
          <a:spcPct val="25000"/>
        </a:spcAft>
        <a:buClr>
          <a:schemeClr val="tx2"/>
        </a:buClr>
        <a:buChar char="•"/>
        <a:defRPr>
          <a:solidFill>
            <a:schemeClr val="tx1"/>
          </a:solidFill>
          <a:latin typeface="+mn-lt"/>
        </a:defRPr>
      </a:lvl3pPr>
      <a:lvl4pPr marL="1600200" indent="-228600" algn="l" rtl="0" eaLnBrk="0" fontAlgn="base" hangingPunct="0">
        <a:spcBef>
          <a:spcPct val="20000"/>
        </a:spcBef>
        <a:spcAft>
          <a:spcPct val="25000"/>
        </a:spcAft>
        <a:buClr>
          <a:schemeClr val="tx2"/>
        </a:buClr>
        <a:buChar char="–"/>
        <a:defRPr sz="2000">
          <a:solidFill>
            <a:schemeClr val="tx1"/>
          </a:solidFill>
          <a:latin typeface="+mj-lt"/>
        </a:defRPr>
      </a:lvl4pPr>
      <a:lvl5pPr marL="2057400" indent="-228600" algn="l" rtl="0" eaLnBrk="0" fontAlgn="base" hangingPunct="0">
        <a:spcBef>
          <a:spcPct val="20000"/>
        </a:spcBef>
        <a:spcAft>
          <a:spcPct val="25000"/>
        </a:spcAft>
        <a:buClr>
          <a:schemeClr val="tx2"/>
        </a:buClr>
        <a:buChar char="•"/>
        <a:defRPr sz="2000">
          <a:solidFill>
            <a:schemeClr val="tx1"/>
          </a:solidFill>
          <a:latin typeface="+mj-lt"/>
        </a:defRPr>
      </a:lvl5pPr>
      <a:lvl6pPr marL="2514600" indent="-228600" algn="l" rtl="0" eaLnBrk="0" fontAlgn="base" hangingPunct="0">
        <a:spcBef>
          <a:spcPct val="20000"/>
        </a:spcBef>
        <a:spcAft>
          <a:spcPct val="25000"/>
        </a:spcAft>
        <a:buClr>
          <a:schemeClr val="tx2"/>
        </a:buClr>
        <a:buChar char="•"/>
        <a:defRPr sz="2000">
          <a:solidFill>
            <a:schemeClr val="tx1"/>
          </a:solidFill>
          <a:latin typeface="+mj-lt"/>
        </a:defRPr>
      </a:lvl6pPr>
      <a:lvl7pPr marL="2971800" indent="-228600" algn="l" rtl="0" eaLnBrk="0" fontAlgn="base" hangingPunct="0">
        <a:spcBef>
          <a:spcPct val="20000"/>
        </a:spcBef>
        <a:spcAft>
          <a:spcPct val="25000"/>
        </a:spcAft>
        <a:buClr>
          <a:schemeClr val="tx2"/>
        </a:buClr>
        <a:buChar char="•"/>
        <a:defRPr sz="2000">
          <a:solidFill>
            <a:schemeClr val="tx1"/>
          </a:solidFill>
          <a:latin typeface="+mj-lt"/>
        </a:defRPr>
      </a:lvl7pPr>
      <a:lvl8pPr marL="3429000" indent="-228600" algn="l" rtl="0" eaLnBrk="0" fontAlgn="base" hangingPunct="0">
        <a:spcBef>
          <a:spcPct val="20000"/>
        </a:spcBef>
        <a:spcAft>
          <a:spcPct val="25000"/>
        </a:spcAft>
        <a:buClr>
          <a:schemeClr val="tx2"/>
        </a:buClr>
        <a:buChar char="•"/>
        <a:defRPr sz="2000">
          <a:solidFill>
            <a:schemeClr val="tx1"/>
          </a:solidFill>
          <a:latin typeface="+mj-lt"/>
        </a:defRPr>
      </a:lvl8pPr>
      <a:lvl9pPr marL="3886200" indent="-228600" algn="l" rtl="0" eaLnBrk="0" fontAlgn="base" hangingPunct="0">
        <a:spcBef>
          <a:spcPct val="20000"/>
        </a:spcBef>
        <a:spcAft>
          <a:spcPct val="25000"/>
        </a:spcAft>
        <a:buClr>
          <a:schemeClr val="tx2"/>
        </a:buClr>
        <a:buChar char="•"/>
        <a:defRPr sz="2000">
          <a:solidFill>
            <a:schemeClr val="tx1"/>
          </a:solidFill>
          <a:latin typeface="+mj-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storagereview.com/guide2000/ref/hdd/file/partFAT32.html" TargetMode="External"/><Relationship Id="rId2" Type="http://schemas.openxmlformats.org/officeDocument/2006/relationships/hyperlink" Target="http://www.storagereview.com/guide2000/ref/hdd/perf/perf/ext/pcCaching.htm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8" Type="http://schemas.openxmlformats.org/officeDocument/2006/relationships/hyperlink" Target="http://en.wikipedia.org/wiki/Terabyte" TargetMode="External"/><Relationship Id="rId3" Type="http://schemas.openxmlformats.org/officeDocument/2006/relationships/hyperlink" Target="http://en.wikipedia.org/wiki/SI_prefix" TargetMode="External"/><Relationship Id="rId7" Type="http://schemas.openxmlformats.org/officeDocument/2006/relationships/hyperlink" Target="http://en.wikipedia.org/wiki/Gigabyte" TargetMode="External"/><Relationship Id="rId2" Type="http://schemas.openxmlformats.org/officeDocument/2006/relationships/hyperlink" Target="http://en.wikipedia.org/wiki/Byte" TargetMode="External"/><Relationship Id="rId1" Type="http://schemas.openxmlformats.org/officeDocument/2006/relationships/slideLayout" Target="../slideLayouts/slideLayout2.xml"/><Relationship Id="rId6" Type="http://schemas.openxmlformats.org/officeDocument/2006/relationships/hyperlink" Target="http://en.wikipedia.org/wiki/Megabyte" TargetMode="External"/><Relationship Id="rId11" Type="http://schemas.openxmlformats.org/officeDocument/2006/relationships/hyperlink" Target="http://en.wikipedia.org/wiki/Yottabyte" TargetMode="External"/><Relationship Id="rId5" Type="http://schemas.openxmlformats.org/officeDocument/2006/relationships/hyperlink" Target="http://en.wikipedia.org/wiki/Kilobyte" TargetMode="External"/><Relationship Id="rId10" Type="http://schemas.openxmlformats.org/officeDocument/2006/relationships/hyperlink" Target="http://en.wikipedia.org/wiki/Zettabyte" TargetMode="External"/><Relationship Id="rId4" Type="http://schemas.openxmlformats.org/officeDocument/2006/relationships/hyperlink" Target="http://en.wikipedia.org/wiki/Binary_prefix" TargetMode="External"/><Relationship Id="rId9" Type="http://schemas.openxmlformats.org/officeDocument/2006/relationships/hyperlink" Target="http://en.wikipedia.org/wiki/Petabyte"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technet.microsoft.com/en-us/library/cc766145(v=ws.10).aspx"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en.wikipedia.org/wiki/Ext3"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www.howtogeek.com/howto/33552/htg-explains-which-linux-file-system-should-you-choose/"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7"/>
          <p:cNvSpPr>
            <a:spLocks noGrp="1" noChangeArrowheads="1"/>
          </p:cNvSpPr>
          <p:nvPr>
            <p:ph type="ctrTitle"/>
          </p:nvPr>
        </p:nvSpPr>
        <p:spPr>
          <a:xfrm>
            <a:off x="866775" y="1222375"/>
            <a:ext cx="7772400" cy="1143000"/>
          </a:xfrm>
          <a:noFill/>
        </p:spPr>
        <p:txBody>
          <a:bodyPr/>
          <a:lstStyle/>
          <a:p>
            <a:pPr algn="ctr"/>
            <a:r>
              <a:rPr lang="en-US" altLang="en-US" sz="2400" dirty="0" err="1" smtClean="0">
                <a:solidFill>
                  <a:schemeClr val="tx1"/>
                </a:solidFill>
                <a:latin typeface="Cambria" panose="02040503050406030204" pitchFamily="18" charset="0"/>
                <a:cs typeface="Times New Roman" pitchFamily="18" charset="0"/>
              </a:rPr>
              <a:t>Sisteme</a:t>
            </a:r>
            <a:r>
              <a:rPr lang="en-US" altLang="en-US" sz="2400" smtClean="0">
                <a:solidFill>
                  <a:schemeClr val="tx1"/>
                </a:solidFill>
                <a:latin typeface="Cambria" panose="02040503050406030204" pitchFamily="18" charset="0"/>
                <a:cs typeface="Times New Roman" pitchFamily="18" charset="0"/>
              </a:rPr>
              <a:t> de operare</a:t>
            </a:r>
            <a:br>
              <a:rPr lang="en-US" altLang="en-US" sz="2400" smtClean="0">
                <a:solidFill>
                  <a:schemeClr val="tx1"/>
                </a:solidFill>
                <a:latin typeface="Cambria" panose="02040503050406030204" pitchFamily="18" charset="0"/>
                <a:cs typeface="Times New Roman" pitchFamily="18" charset="0"/>
              </a:rPr>
            </a:br>
            <a:r>
              <a:rPr lang="en-US" altLang="en-US" sz="2400" smtClean="0">
                <a:solidFill>
                  <a:schemeClr val="tx1"/>
                </a:solidFill>
                <a:latin typeface="Cambria" panose="02040503050406030204" pitchFamily="18" charset="0"/>
                <a:cs typeface="Times New Roman" pitchFamily="18" charset="0"/>
              </a:rPr>
              <a:t>Curs </a:t>
            </a:r>
            <a:endParaRPr lang="en-US" altLang="en-US" smtClean="0">
              <a:latin typeface="Cambria" panose="02040503050406030204" pitchFamily="18" charset="0"/>
              <a:cs typeface="Times New Roman" pitchFamily="18" charset="0"/>
            </a:endParaRPr>
          </a:p>
        </p:txBody>
      </p:sp>
      <p:sp>
        <p:nvSpPr>
          <p:cNvPr id="3075" name="Rectangle 8"/>
          <p:cNvSpPr>
            <a:spLocks noChangeArrowheads="1"/>
          </p:cNvSpPr>
          <p:nvPr/>
        </p:nvSpPr>
        <p:spPr bwMode="auto">
          <a:xfrm>
            <a:off x="1531938" y="3806825"/>
            <a:ext cx="6400800" cy="203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pPr algn="ctr">
              <a:buFontTx/>
              <a:buNone/>
            </a:pPr>
            <a:r>
              <a:rPr lang="en-US" altLang="en-US" b="1">
                <a:solidFill>
                  <a:srgbClr val="FF9933"/>
                </a:solidFill>
                <a:latin typeface="Cambria" panose="02040503050406030204" pitchFamily="18" charset="0"/>
                <a:cs typeface="Times New Roman" pitchFamily="18" charset="0"/>
              </a:rPr>
              <a:t>Răzvan Daniel ZOTA</a:t>
            </a:r>
          </a:p>
          <a:p>
            <a:pPr algn="ctr">
              <a:buFontTx/>
              <a:buNone/>
            </a:pPr>
            <a:r>
              <a:rPr lang="en-US" altLang="en-US" b="1">
                <a:solidFill>
                  <a:srgbClr val="FF9933"/>
                </a:solidFill>
                <a:latin typeface="Cambria" panose="02040503050406030204" pitchFamily="18" charset="0"/>
                <a:cs typeface="Times New Roman" pitchFamily="18" charset="0"/>
              </a:rPr>
              <a:t>Facultatea de Cibernetică, Statistică şi Informatică Economică</a:t>
            </a:r>
          </a:p>
          <a:p>
            <a:pPr algn="ctr">
              <a:buFontTx/>
              <a:buNone/>
            </a:pPr>
            <a:r>
              <a:rPr lang="en-US" altLang="en-US" sz="1600" b="1">
                <a:solidFill>
                  <a:srgbClr val="FF9933"/>
                </a:solidFill>
                <a:latin typeface="Cambria" panose="02040503050406030204" pitchFamily="18" charset="0"/>
                <a:cs typeface="Times New Roman" pitchFamily="18" charset="0"/>
              </a:rPr>
              <a:t>zota@ase.ro</a:t>
            </a:r>
          </a:p>
          <a:p>
            <a:pPr algn="ctr">
              <a:buFontTx/>
              <a:buNone/>
            </a:pPr>
            <a:r>
              <a:rPr lang="en-US" altLang="en-US" sz="1600" b="1">
                <a:latin typeface="Cambria" panose="02040503050406030204" pitchFamily="18" charset="0"/>
                <a:cs typeface="Times New Roman" pitchFamily="18" charset="0"/>
              </a:rPr>
              <a:t>http://zota.ase.ro/so</a:t>
            </a:r>
            <a:endParaRPr lang="en-US" altLang="en-US" sz="1600" b="1">
              <a:solidFill>
                <a:srgbClr val="FF3300"/>
              </a:solidFill>
              <a:latin typeface="Cambria" panose="02040503050406030204" pitchFamily="18" charset="0"/>
              <a:cs typeface="Times New Roman" pitchFamily="18" charset="0"/>
            </a:endParaRPr>
          </a:p>
          <a:p>
            <a:pPr algn="ctr">
              <a:buFontTx/>
              <a:buNone/>
            </a:pPr>
            <a:endParaRPr lang="en-US" altLang="en-US" b="1">
              <a:solidFill>
                <a:srgbClr val="FFCC00"/>
              </a:solidFill>
              <a:latin typeface="Cambria" panose="02040503050406030204"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ro-RO" altLang="en-US" sz="2600" dirty="0" smtClean="0">
                <a:latin typeface="Cambria" panose="02040503050406030204" pitchFamily="18" charset="0"/>
                <a:cs typeface="Times New Roman" pitchFamily="18" charset="0"/>
              </a:rPr>
              <a:t>Conţinutul celor mai importante directoare UNIX</a:t>
            </a:r>
            <a:endParaRPr lang="en-US" altLang="en-US" sz="2600" dirty="0" smtClean="0">
              <a:latin typeface="Cambria" panose="02040503050406030204" pitchFamily="18" charset="0"/>
              <a:cs typeface="Times New Roman" pitchFamily="18" charset="0"/>
            </a:endParaRPr>
          </a:p>
        </p:txBody>
      </p:sp>
      <p:graphicFrame>
        <p:nvGraphicFramePr>
          <p:cNvPr id="186440" name="Group 72"/>
          <p:cNvGraphicFramePr>
            <a:graphicFrameLocks noGrp="1"/>
          </p:cNvGraphicFramePr>
          <p:nvPr>
            <p:ph idx="1"/>
            <p:extLst>
              <p:ext uri="{D42A27DB-BD31-4B8C-83A1-F6EECF244321}">
                <p14:modId xmlns:p14="http://schemas.microsoft.com/office/powerpoint/2010/main" val="4190290082"/>
              </p:ext>
            </p:extLst>
          </p:nvPr>
        </p:nvGraphicFramePr>
        <p:xfrm>
          <a:off x="812800" y="1790700"/>
          <a:ext cx="7772400" cy="4454025"/>
        </p:xfrm>
        <a:graphic>
          <a:graphicData uri="http://schemas.openxmlformats.org/drawingml/2006/table">
            <a:tbl>
              <a:tblPr/>
              <a:tblGrid>
                <a:gridCol w="2073275"/>
                <a:gridCol w="5699125"/>
              </a:tblGrid>
              <a:tr h="373007">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Cambria" panose="02040503050406030204" pitchFamily="18" charset="0"/>
                          <a:cs typeface="Times New Roman" pitchFamily="18" charset="0"/>
                        </a:rPr>
                        <a:t>/bin</a:t>
                      </a:r>
                    </a:p>
                  </a:txBody>
                  <a:tcPr marT="45713" marB="45713" horzOverflow="overflow">
                    <a:lnL cap="flat">
                      <a:noFill/>
                    </a:lnL>
                    <a:lnR>
                      <a:noFill/>
                    </a:lnR>
                    <a:lnT cap="flat">
                      <a:noFill/>
                    </a:lnT>
                    <a:lnB>
                      <a:noFill/>
                    </a:lnB>
                    <a:lnTlToBr>
                      <a:noFill/>
                    </a:lnTlToBr>
                    <a:lnBlToTr>
                      <a:noFill/>
                    </a:lnBlToTr>
                    <a:noFill/>
                  </a:tcPr>
                </a:tc>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mbria" panose="02040503050406030204" pitchFamily="18" charset="0"/>
                          <a:cs typeface="Times New Roman" pitchFamily="18" charset="0"/>
                        </a:rPr>
                        <a:t>Comenzi UNIX</a:t>
                      </a:r>
                    </a:p>
                  </a:txBody>
                  <a:tcPr marT="45713" marB="45713" horzOverflow="overflow">
                    <a:lnL>
                      <a:noFill/>
                    </a:lnL>
                    <a:lnR cap="flat">
                      <a:noFill/>
                    </a:lnR>
                    <a:lnT cap="flat">
                      <a:noFill/>
                    </a:lnT>
                    <a:lnB>
                      <a:noFill/>
                    </a:lnB>
                    <a:lnTlToBr>
                      <a:noFill/>
                    </a:lnTlToBr>
                    <a:lnBlToTr>
                      <a:noFill/>
                    </a:lnBlToTr>
                    <a:noFill/>
                  </a:tcPr>
                </a:tc>
              </a:tr>
              <a:tr h="374594">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mbria" panose="02040503050406030204" pitchFamily="18" charset="0"/>
                          <a:cs typeface="Times New Roman" pitchFamily="18" charset="0"/>
                        </a:rPr>
                        <a:t>/dev</a:t>
                      </a:r>
                    </a:p>
                  </a:txBody>
                  <a:tcPr marT="45713" marB="45713" horzOverflow="overflow">
                    <a:lnL cap="flat">
                      <a:noFill/>
                    </a:lnL>
                    <a:lnR>
                      <a:noFill/>
                    </a:lnR>
                    <a:lnT>
                      <a:noFill/>
                    </a:lnT>
                    <a:lnB>
                      <a:noFill/>
                    </a:lnB>
                    <a:lnTlToBr>
                      <a:noFill/>
                    </a:lnTlToBr>
                    <a:lnBlToTr>
                      <a:noFill/>
                    </a:lnBlToTr>
                    <a:noFill/>
                  </a:tcPr>
                </a:tc>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mbria" panose="02040503050406030204" pitchFamily="18" charset="0"/>
                          <a:cs typeface="Times New Roman" pitchFamily="18" charset="0"/>
                        </a:rPr>
                        <a:t>Director pentru dispozitive</a:t>
                      </a:r>
                    </a:p>
                  </a:txBody>
                  <a:tcPr marT="45713" marB="45713" horzOverflow="overflow">
                    <a:lnL>
                      <a:noFill/>
                    </a:lnL>
                    <a:lnR cap="flat">
                      <a:noFill/>
                    </a:lnR>
                    <a:lnT>
                      <a:noFill/>
                    </a:lnT>
                    <a:lnB>
                      <a:noFill/>
                    </a:lnB>
                    <a:lnTlToBr>
                      <a:noFill/>
                    </a:lnTlToBr>
                    <a:lnBlToTr>
                      <a:noFill/>
                    </a:lnBlToTr>
                    <a:noFill/>
                  </a:tcPr>
                </a:tc>
              </a:tr>
              <a:tr h="373007">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mbria" panose="02040503050406030204" pitchFamily="18" charset="0"/>
                          <a:cs typeface="Times New Roman" pitchFamily="18" charset="0"/>
                        </a:rPr>
                        <a:t>/etc</a:t>
                      </a:r>
                    </a:p>
                  </a:txBody>
                  <a:tcPr marT="45713" marB="45713" horzOverflow="overflow">
                    <a:lnL cap="flat">
                      <a:noFill/>
                    </a:lnL>
                    <a:lnR>
                      <a:noFill/>
                    </a:lnR>
                    <a:lnT>
                      <a:noFill/>
                    </a:lnT>
                    <a:lnB>
                      <a:noFill/>
                    </a:lnB>
                    <a:lnTlToBr>
                      <a:noFill/>
                    </a:lnTlToBr>
                    <a:lnBlToTr>
                      <a:noFill/>
                    </a:lnBlToTr>
                    <a:noFill/>
                  </a:tcPr>
                </a:tc>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mbria" panose="02040503050406030204" pitchFamily="18" charset="0"/>
                          <a:cs typeface="Times New Roman" pitchFamily="18" charset="0"/>
                        </a:rPr>
                        <a:t>Programe aditionale si fisiere de date</a:t>
                      </a:r>
                    </a:p>
                  </a:txBody>
                  <a:tcPr marT="45713" marB="45713" horzOverflow="overflow">
                    <a:lnL>
                      <a:noFill/>
                    </a:lnL>
                    <a:lnR cap="flat">
                      <a:noFill/>
                    </a:lnR>
                    <a:lnT>
                      <a:noFill/>
                    </a:lnT>
                    <a:lnB>
                      <a:noFill/>
                    </a:lnB>
                    <a:lnTlToBr>
                      <a:noFill/>
                    </a:lnTlToBr>
                    <a:lnBlToTr>
                      <a:noFill/>
                    </a:lnBlToTr>
                    <a:noFill/>
                  </a:tcPr>
                </a:tc>
              </a:tr>
              <a:tr h="374594">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mbria" panose="02040503050406030204" pitchFamily="18" charset="0"/>
                          <a:cs typeface="Times New Roman" pitchFamily="18" charset="0"/>
                        </a:rPr>
                        <a:t>/lib</a:t>
                      </a:r>
                    </a:p>
                  </a:txBody>
                  <a:tcPr marT="45713" marB="45713" horzOverflow="overflow">
                    <a:lnL cap="flat">
                      <a:noFill/>
                    </a:lnL>
                    <a:lnR>
                      <a:noFill/>
                    </a:lnR>
                    <a:lnT>
                      <a:noFill/>
                    </a:lnT>
                    <a:lnB>
                      <a:noFill/>
                    </a:lnB>
                    <a:lnTlToBr>
                      <a:noFill/>
                    </a:lnTlToBr>
                    <a:lnBlToTr>
                      <a:noFill/>
                    </a:lnBlToTr>
                    <a:noFill/>
                  </a:tcPr>
                </a:tc>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mbria" panose="02040503050406030204" pitchFamily="18" charset="0"/>
                          <a:cs typeface="Times New Roman" pitchFamily="18" charset="0"/>
                        </a:rPr>
                        <a:t>Biblioteca de programe C</a:t>
                      </a:r>
                    </a:p>
                  </a:txBody>
                  <a:tcPr marT="45713" marB="45713" horzOverflow="overflow">
                    <a:lnL>
                      <a:noFill/>
                    </a:lnL>
                    <a:lnR cap="flat">
                      <a:noFill/>
                    </a:lnR>
                    <a:lnT>
                      <a:noFill/>
                    </a:lnT>
                    <a:lnB>
                      <a:noFill/>
                    </a:lnB>
                    <a:lnTlToBr>
                      <a:noFill/>
                    </a:lnTlToBr>
                    <a:lnBlToTr>
                      <a:noFill/>
                    </a:lnBlToTr>
                    <a:noFill/>
                  </a:tcPr>
                </a:tc>
              </a:tr>
              <a:tr h="639984">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mbria" panose="02040503050406030204" pitchFamily="18" charset="0"/>
                          <a:cs typeface="Times New Roman" pitchFamily="18" charset="0"/>
                        </a:rPr>
                        <a:t>/mnt</a:t>
                      </a:r>
                    </a:p>
                  </a:txBody>
                  <a:tcPr marT="45713" marB="45713" horzOverflow="overflow">
                    <a:lnL cap="flat">
                      <a:noFill/>
                    </a:lnL>
                    <a:lnR>
                      <a:noFill/>
                    </a:lnR>
                    <a:lnT>
                      <a:noFill/>
                    </a:lnT>
                    <a:lnB>
                      <a:noFill/>
                    </a:lnB>
                    <a:lnTlToBr>
                      <a:noFill/>
                    </a:lnTlToBr>
                    <a:lnBlToTr>
                      <a:noFill/>
                    </a:lnBlToTr>
                    <a:noFill/>
                  </a:tcPr>
                </a:tc>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Cambria" panose="02040503050406030204" pitchFamily="18" charset="0"/>
                          <a:cs typeface="Times New Roman" pitchFamily="18" charset="0"/>
                        </a:rPr>
                        <a:t>Directorul “mount”; rezervat pentru montarea sistemelor de fisiere</a:t>
                      </a:r>
                    </a:p>
                  </a:txBody>
                  <a:tcPr marT="45713" marB="45713" horzOverflow="overflow">
                    <a:lnL>
                      <a:noFill/>
                    </a:lnL>
                    <a:lnR cap="flat">
                      <a:noFill/>
                    </a:lnR>
                    <a:lnT>
                      <a:noFill/>
                    </a:lnT>
                    <a:lnB>
                      <a:noFill/>
                    </a:lnB>
                    <a:lnTlToBr>
                      <a:noFill/>
                    </a:lnTlToBr>
                    <a:lnBlToTr>
                      <a:noFill/>
                    </a:lnBlToTr>
                    <a:noFill/>
                  </a:tcPr>
                </a:tc>
              </a:tr>
              <a:tr h="639984">
                <a:tc>
                  <a:txBody>
                    <a:bodyPr/>
                    <a:lstStyle/>
                    <a:p>
                      <a:pPr algn="l" fontAlgn="b"/>
                      <a:r>
                        <a:rPr lang="en-US" sz="1800" b="0" i="0" u="none" strike="noStrike" dirty="0">
                          <a:solidFill>
                            <a:srgbClr val="000000"/>
                          </a:solidFill>
                          <a:effectLst/>
                          <a:latin typeface="Cambria" panose="02040503050406030204" pitchFamily="18" charset="0"/>
                        </a:rPr>
                        <a:t>/kernel</a:t>
                      </a:r>
                    </a:p>
                  </a:txBody>
                  <a:tcPr marL="9525" marR="9525" marT="9525" marB="0" anchor="b">
                    <a:lnL cap="flat">
                      <a:noFill/>
                    </a:lnL>
                    <a:lnR>
                      <a:noFill/>
                    </a:lnR>
                    <a:lnT>
                      <a:noFill/>
                    </a:lnT>
                    <a:lnB>
                      <a:noFill/>
                    </a:lnB>
                    <a:lnTlToBr>
                      <a:noFill/>
                    </a:lnTlToBr>
                    <a:lnBlToTr>
                      <a:noFill/>
                    </a:lnBlToTr>
                    <a:noFill/>
                  </a:tcPr>
                </a:tc>
                <a:tc>
                  <a:txBody>
                    <a:bodyPr/>
                    <a:lstStyle/>
                    <a:p>
                      <a:pPr algn="l" fontAlgn="b"/>
                      <a:r>
                        <a:rPr lang="en-US" sz="1800" b="0" i="0" u="none" strike="noStrike" dirty="0" smtClean="0">
                          <a:solidFill>
                            <a:srgbClr val="000000"/>
                          </a:solidFill>
                          <a:effectLst/>
                          <a:latin typeface="Cambria" panose="02040503050406030204" pitchFamily="18" charset="0"/>
                        </a:rPr>
                        <a:t>Con</a:t>
                      </a:r>
                      <a:r>
                        <a:rPr lang="ro-RO" sz="1800" b="0" i="0" u="none" strike="noStrike" dirty="0" smtClean="0">
                          <a:solidFill>
                            <a:srgbClr val="000000"/>
                          </a:solidFill>
                          <a:effectLst/>
                          <a:latin typeface="Cambria" panose="02040503050406030204" pitchFamily="18" charset="0"/>
                        </a:rPr>
                        <a:t>ține </a:t>
                      </a:r>
                      <a:r>
                        <a:rPr lang="en-US" sz="1800" b="0" i="0" u="none" strike="noStrike" dirty="0" smtClean="0">
                          <a:solidFill>
                            <a:srgbClr val="000000"/>
                          </a:solidFill>
                          <a:effectLst/>
                          <a:latin typeface="Cambria" panose="02040503050406030204" pitchFamily="18" charset="0"/>
                        </a:rPr>
                        <a:t>kernel</a:t>
                      </a:r>
                      <a:r>
                        <a:rPr lang="ro-RO" sz="1800" b="0" i="0" u="none" strike="noStrike" dirty="0" smtClean="0">
                          <a:solidFill>
                            <a:srgbClr val="000000"/>
                          </a:solidFill>
                          <a:effectLst/>
                          <a:latin typeface="Cambria" panose="02040503050406030204" pitchFamily="18" charset="0"/>
                        </a:rPr>
                        <a:t>-ul și driverele pentru acesta</a:t>
                      </a:r>
                      <a:endParaRPr lang="en-US" sz="1800" b="0" i="0" u="none" strike="noStrike" dirty="0">
                        <a:solidFill>
                          <a:srgbClr val="000000"/>
                        </a:solidFill>
                        <a:effectLst/>
                        <a:latin typeface="Cambria" panose="02040503050406030204" pitchFamily="18" charset="0"/>
                      </a:endParaRPr>
                    </a:p>
                  </a:txBody>
                  <a:tcPr marL="9525" marR="9525" marT="9525" marB="0" anchor="b">
                    <a:lnL>
                      <a:noFill/>
                    </a:lnL>
                    <a:lnR cap="flat">
                      <a:noFill/>
                    </a:lnR>
                    <a:lnT>
                      <a:noFill/>
                    </a:lnT>
                    <a:lnB>
                      <a:noFill/>
                    </a:lnB>
                    <a:lnTlToBr>
                      <a:noFill/>
                    </a:lnTlToBr>
                    <a:lnBlToTr>
                      <a:noFill/>
                    </a:lnBlToTr>
                    <a:noFill/>
                  </a:tcPr>
                </a:tc>
              </a:tr>
              <a:tr h="373007">
                <a:tc>
                  <a:txBody>
                    <a:bodyPr/>
                    <a:lstStyle/>
                    <a:p>
                      <a:pPr algn="l" fontAlgn="b"/>
                      <a:r>
                        <a:rPr lang="en-US" sz="1800" b="0" i="0" u="none" strike="noStrike" dirty="0">
                          <a:solidFill>
                            <a:srgbClr val="000000"/>
                          </a:solidFill>
                          <a:effectLst/>
                          <a:latin typeface="Cambria" panose="02040503050406030204" pitchFamily="18" charset="0"/>
                        </a:rPr>
                        <a:t>/opt</a:t>
                      </a:r>
                    </a:p>
                  </a:txBody>
                  <a:tcPr marL="9525" marR="9525" marT="9525" marB="0" anchor="b">
                    <a:lnL cap="flat">
                      <a:noFill/>
                    </a:lnL>
                    <a:lnR>
                      <a:noFill/>
                    </a:lnR>
                    <a:lnT>
                      <a:noFill/>
                    </a:lnT>
                    <a:lnB>
                      <a:noFill/>
                    </a:lnB>
                    <a:lnTlToBr>
                      <a:noFill/>
                    </a:lnTlToBr>
                    <a:lnBlToTr>
                      <a:noFill/>
                    </a:lnBlToTr>
                    <a:noFill/>
                  </a:tcPr>
                </a:tc>
                <a:tc>
                  <a:txBody>
                    <a:bodyPr/>
                    <a:lstStyle/>
                    <a:p>
                      <a:pPr algn="l" fontAlgn="b"/>
                      <a:r>
                        <a:rPr lang="ro-RO" sz="1800" b="0" i="0" u="none" strike="noStrike" dirty="0" smtClean="0">
                          <a:solidFill>
                            <a:srgbClr val="000000"/>
                          </a:solidFill>
                          <a:effectLst/>
                          <a:latin typeface="Cambria" panose="02040503050406030204" pitchFamily="18" charset="0"/>
                        </a:rPr>
                        <a:t> Fișiere și pachete de programe instalate local</a:t>
                      </a:r>
                      <a:endParaRPr lang="en-US" sz="1800" b="0" i="0" u="none" strike="noStrike" dirty="0">
                        <a:solidFill>
                          <a:srgbClr val="000000"/>
                        </a:solidFill>
                        <a:effectLst/>
                        <a:latin typeface="Cambria" panose="02040503050406030204" pitchFamily="18" charset="0"/>
                      </a:endParaRPr>
                    </a:p>
                  </a:txBody>
                  <a:tcPr marL="9525" marR="9525" marT="9525" marB="0" anchor="b">
                    <a:lnL>
                      <a:noFill/>
                    </a:lnL>
                    <a:lnR cap="flat">
                      <a:noFill/>
                    </a:lnR>
                    <a:lnT>
                      <a:noFill/>
                    </a:lnT>
                    <a:lnB>
                      <a:noFill/>
                    </a:lnB>
                    <a:lnTlToBr>
                      <a:noFill/>
                    </a:lnTlToBr>
                    <a:lnBlToTr>
                      <a:noFill/>
                    </a:lnBlToTr>
                    <a:noFill/>
                  </a:tcPr>
                </a:tc>
              </a:tr>
              <a:tr h="373007">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Cambria" panose="02040503050406030204" pitchFamily="18" charset="0"/>
                          <a:cs typeface="Times New Roman" pitchFamily="18" charset="0"/>
                        </a:rPr>
                        <a:t>/</a:t>
                      </a:r>
                      <a:r>
                        <a:rPr kumimoji="0" lang="en-US" sz="1800" b="0" i="0" u="none" strike="noStrike" cap="none" normalizeH="0" baseline="0" dirty="0" err="1" smtClean="0">
                          <a:ln>
                            <a:noFill/>
                          </a:ln>
                          <a:solidFill>
                            <a:schemeClr val="tx1"/>
                          </a:solidFill>
                          <a:effectLst/>
                          <a:latin typeface="Cambria" panose="02040503050406030204" pitchFamily="18" charset="0"/>
                          <a:cs typeface="Times New Roman" pitchFamily="18" charset="0"/>
                        </a:rPr>
                        <a:t>tmp</a:t>
                      </a:r>
                      <a:endParaRPr kumimoji="0" lang="en-US" sz="1800" b="0" i="0" u="none" strike="noStrike" cap="none" normalizeH="0" baseline="0" dirty="0" smtClean="0">
                        <a:ln>
                          <a:noFill/>
                        </a:ln>
                        <a:solidFill>
                          <a:schemeClr val="tx1"/>
                        </a:solidFill>
                        <a:effectLst/>
                        <a:latin typeface="Cambria" panose="02040503050406030204" pitchFamily="18" charset="0"/>
                        <a:cs typeface="Times New Roman" pitchFamily="18" charset="0"/>
                      </a:endParaRPr>
                    </a:p>
                  </a:txBody>
                  <a:tcPr marT="45713" marB="45713" horzOverflow="overflow">
                    <a:lnL cap="flat">
                      <a:noFill/>
                    </a:lnL>
                    <a:lnR>
                      <a:noFill/>
                    </a:lnR>
                    <a:lnT>
                      <a:noFill/>
                    </a:lnT>
                    <a:lnB>
                      <a:noFill/>
                    </a:lnB>
                    <a:lnTlToBr>
                      <a:noFill/>
                    </a:lnTlToBr>
                    <a:lnBlToTr>
                      <a:noFill/>
                    </a:lnBlToTr>
                    <a:noFill/>
                  </a:tcPr>
                </a:tc>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Cambria" panose="02040503050406030204" pitchFamily="18" charset="0"/>
                          <a:cs typeface="Times New Roman" pitchFamily="18" charset="0"/>
                        </a:rPr>
                        <a:t>Director </a:t>
                      </a:r>
                      <a:r>
                        <a:rPr kumimoji="0" lang="en-US" sz="1800" b="0" i="0" u="none" strike="noStrike" cap="none" normalizeH="0" baseline="0" dirty="0" err="1" smtClean="0">
                          <a:ln>
                            <a:noFill/>
                          </a:ln>
                          <a:solidFill>
                            <a:schemeClr val="tx1"/>
                          </a:solidFill>
                          <a:effectLst/>
                          <a:latin typeface="Cambria" panose="02040503050406030204" pitchFamily="18" charset="0"/>
                          <a:cs typeface="Times New Roman" pitchFamily="18" charset="0"/>
                        </a:rPr>
                        <a:t>temporar</a:t>
                      </a:r>
                      <a:endParaRPr kumimoji="0" lang="en-US" sz="1800" b="0" i="0" u="none" strike="noStrike" cap="none" normalizeH="0" baseline="0" dirty="0" smtClean="0">
                        <a:ln>
                          <a:noFill/>
                        </a:ln>
                        <a:solidFill>
                          <a:schemeClr val="tx1"/>
                        </a:solidFill>
                        <a:effectLst/>
                        <a:latin typeface="Cambria" panose="02040503050406030204" pitchFamily="18" charset="0"/>
                        <a:cs typeface="Times New Roman" pitchFamily="18" charset="0"/>
                      </a:endParaRPr>
                    </a:p>
                  </a:txBody>
                  <a:tcPr marT="45713" marB="45713" horzOverflow="overflow">
                    <a:lnL>
                      <a:noFill/>
                    </a:lnL>
                    <a:lnR cap="flat">
                      <a:noFill/>
                    </a:lnR>
                    <a:lnT>
                      <a:noFill/>
                    </a:lnT>
                    <a:lnB>
                      <a:noFill/>
                    </a:lnB>
                    <a:lnTlToBr>
                      <a:noFill/>
                    </a:lnTlToBr>
                    <a:lnBlToTr>
                      <a:noFill/>
                    </a:lnBlToTr>
                    <a:noFill/>
                  </a:tcPr>
                </a:tc>
              </a:tr>
              <a:tr h="374594">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Cambria" panose="02040503050406030204" pitchFamily="18" charset="0"/>
                          <a:cs typeface="Times New Roman" pitchFamily="18" charset="0"/>
                        </a:rPr>
                        <a:t>/</a:t>
                      </a:r>
                      <a:r>
                        <a:rPr kumimoji="0" lang="en-US" sz="1800" b="0" i="0" u="none" strike="noStrike" cap="none" normalizeH="0" baseline="0" dirty="0" err="1" smtClean="0">
                          <a:ln>
                            <a:noFill/>
                          </a:ln>
                          <a:solidFill>
                            <a:schemeClr val="tx1"/>
                          </a:solidFill>
                          <a:effectLst/>
                          <a:latin typeface="Cambria" panose="02040503050406030204" pitchFamily="18" charset="0"/>
                          <a:cs typeface="Times New Roman" pitchFamily="18" charset="0"/>
                        </a:rPr>
                        <a:t>usr</a:t>
                      </a:r>
                      <a:endParaRPr kumimoji="0" lang="en-US" sz="1800" b="0" i="0" u="none" strike="noStrike" cap="none" normalizeH="0" baseline="0" dirty="0" smtClean="0">
                        <a:ln>
                          <a:noFill/>
                        </a:ln>
                        <a:solidFill>
                          <a:schemeClr val="tx1"/>
                        </a:solidFill>
                        <a:effectLst/>
                        <a:latin typeface="Cambria" panose="02040503050406030204" pitchFamily="18" charset="0"/>
                        <a:cs typeface="Times New Roman" pitchFamily="18" charset="0"/>
                      </a:endParaRPr>
                    </a:p>
                  </a:txBody>
                  <a:tcPr marT="45713" marB="45713" horzOverflow="overflow">
                    <a:lnL cap="flat">
                      <a:noFill/>
                    </a:lnL>
                    <a:lnR>
                      <a:noFill/>
                    </a:lnR>
                    <a:lnT>
                      <a:noFill/>
                    </a:lnT>
                    <a:lnB>
                      <a:noFill/>
                    </a:lnB>
                    <a:lnTlToBr>
                      <a:noFill/>
                    </a:lnTlToBr>
                    <a:lnBlToTr>
                      <a:noFill/>
                    </a:lnBlToTr>
                    <a:noFill/>
                  </a:tcPr>
                </a:tc>
                <a:tc>
                  <a:txBody>
                    <a:bodyPr/>
                    <a:lstStyle/>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err="1" smtClean="0">
                          <a:ln>
                            <a:noFill/>
                          </a:ln>
                          <a:solidFill>
                            <a:schemeClr val="tx1"/>
                          </a:solidFill>
                          <a:effectLst/>
                          <a:latin typeface="Cambria" panose="02040503050406030204" pitchFamily="18" charset="0"/>
                          <a:cs typeface="Times New Roman" pitchFamily="18" charset="0"/>
                        </a:rPr>
                        <a:t>Rutine</a:t>
                      </a:r>
                      <a:r>
                        <a:rPr kumimoji="0" lang="en-US" sz="1800" b="0" i="0" u="none" strike="noStrike" cap="none" normalizeH="0" baseline="0" dirty="0" smtClean="0">
                          <a:ln>
                            <a:noFill/>
                          </a:ln>
                          <a:solidFill>
                            <a:schemeClr val="tx1"/>
                          </a:solidFill>
                          <a:effectLst/>
                          <a:latin typeface="Cambria" panose="02040503050406030204" pitchFamily="18" charset="0"/>
                          <a:cs typeface="Times New Roman" pitchFamily="18" charset="0"/>
                        </a:rPr>
                        <a:t> </a:t>
                      </a:r>
                      <a:r>
                        <a:rPr kumimoji="0" lang="en-US" sz="1800" b="0" i="0" u="none" strike="noStrike" cap="none" normalizeH="0" baseline="0" dirty="0" err="1" smtClean="0">
                          <a:ln>
                            <a:noFill/>
                          </a:ln>
                          <a:solidFill>
                            <a:schemeClr val="tx1"/>
                          </a:solidFill>
                          <a:effectLst/>
                          <a:latin typeface="Cambria" panose="02040503050406030204" pitchFamily="18" charset="0"/>
                          <a:cs typeface="Times New Roman" pitchFamily="18" charset="0"/>
                        </a:rPr>
                        <a:t>utilizator</a:t>
                      </a:r>
                      <a:endParaRPr kumimoji="0" lang="en-US" sz="1800" b="0" i="0" u="none" strike="noStrike" cap="none" normalizeH="0" baseline="0" dirty="0" smtClean="0">
                        <a:ln>
                          <a:noFill/>
                        </a:ln>
                        <a:solidFill>
                          <a:schemeClr val="tx1"/>
                        </a:solidFill>
                        <a:effectLst/>
                        <a:latin typeface="Cambria" panose="02040503050406030204" pitchFamily="18" charset="0"/>
                        <a:cs typeface="Times New Roman" pitchFamily="18" charset="0"/>
                      </a:endParaRPr>
                    </a:p>
                  </a:txBody>
                  <a:tcPr marT="45713" marB="45713" horzOverflow="overflow">
                    <a:lnL>
                      <a:noFill/>
                    </a:lnL>
                    <a:lnR cap="flat">
                      <a:noFill/>
                    </a:lnR>
                    <a:lnT>
                      <a:noFill/>
                    </a:lnT>
                    <a:lnB>
                      <a:noFill/>
                    </a:lnB>
                    <a:lnTlToBr>
                      <a:noFill/>
                    </a:lnTlToBr>
                    <a:lnBlToTr>
                      <a:noFill/>
                    </a:lnBlToTr>
                    <a:noFill/>
                  </a:tcPr>
                </a:tc>
              </a:tr>
              <a:tr h="373007">
                <a:tc>
                  <a:txBody>
                    <a:bodyPr/>
                    <a:lstStyle/>
                    <a:p>
                      <a:pPr algn="l" fontAlgn="b"/>
                      <a:r>
                        <a:rPr lang="en-US" sz="1800" b="0" i="0" u="none" strike="noStrike" dirty="0">
                          <a:solidFill>
                            <a:srgbClr val="000000"/>
                          </a:solidFill>
                          <a:effectLst/>
                          <a:latin typeface="Cambria" panose="02040503050406030204" pitchFamily="18" charset="0"/>
                        </a:rPr>
                        <a:t>/</a:t>
                      </a:r>
                      <a:r>
                        <a:rPr lang="en-US" sz="1800" b="0" i="0" u="none" strike="noStrike" dirty="0" err="1">
                          <a:solidFill>
                            <a:srgbClr val="000000"/>
                          </a:solidFill>
                          <a:effectLst/>
                          <a:latin typeface="Cambria" panose="02040503050406030204" pitchFamily="18" charset="0"/>
                        </a:rPr>
                        <a:t>sbin</a:t>
                      </a:r>
                      <a:endParaRPr lang="en-US" sz="1800" b="0" i="0" u="none" strike="noStrike" dirty="0">
                        <a:solidFill>
                          <a:srgbClr val="000000"/>
                        </a:solidFill>
                        <a:effectLst/>
                        <a:latin typeface="Cambria" panose="02040503050406030204" pitchFamily="18" charset="0"/>
                      </a:endParaRPr>
                    </a:p>
                  </a:txBody>
                  <a:tcPr marL="9525" marR="9525" marT="9525" marB="0" anchor="b">
                    <a:lnL cap="flat">
                      <a:noFill/>
                    </a:lnL>
                    <a:lnR>
                      <a:noFill/>
                    </a:lnR>
                    <a:lnT>
                      <a:noFill/>
                    </a:lnT>
                    <a:lnB cap="flat">
                      <a:noFill/>
                    </a:lnB>
                    <a:lnTlToBr>
                      <a:noFill/>
                    </a:lnTlToBr>
                    <a:lnBlToTr>
                      <a:noFill/>
                    </a:lnBlToTr>
                    <a:noFill/>
                  </a:tcPr>
                </a:tc>
                <a:tc>
                  <a:txBody>
                    <a:bodyPr/>
                    <a:lstStyle/>
                    <a:p>
                      <a:pPr algn="l" fontAlgn="b"/>
                      <a:r>
                        <a:rPr lang="ro-RO" sz="1800" b="0" i="0" u="none" strike="noStrike" dirty="0" smtClean="0">
                          <a:solidFill>
                            <a:srgbClr val="000000"/>
                          </a:solidFill>
                          <a:effectLst/>
                          <a:latin typeface="Cambria" panose="02040503050406030204" pitchFamily="18" charset="0"/>
                        </a:rPr>
                        <a:t>Fișiere necesare pentru pornirea sistemuluiși script-uri ce controlează procesul de boot</a:t>
                      </a:r>
                      <a:endParaRPr lang="en-US" sz="1800" b="0" i="0" u="none" strike="noStrike" dirty="0">
                        <a:solidFill>
                          <a:srgbClr val="000000"/>
                        </a:solidFill>
                        <a:effectLst/>
                        <a:latin typeface="Cambria" panose="02040503050406030204" pitchFamily="18" charset="0"/>
                      </a:endParaRPr>
                    </a:p>
                  </a:txBody>
                  <a:tcPr marL="9525" marR="9525" marT="9525" marB="0" anchor="b">
                    <a:lnL>
                      <a:noFill/>
                    </a:lnL>
                    <a:lnR cap="flat">
                      <a:noFill/>
                    </a:lnR>
                    <a:lnT>
                      <a:noFill/>
                    </a:lnT>
                    <a:lnB cap="flat">
                      <a:noFill/>
                    </a:lnB>
                    <a:lnTlToBr>
                      <a:noFill/>
                    </a:lnTlToBr>
                    <a:lnBlToTr>
                      <a:noFill/>
                    </a:lnBlToTr>
                    <a:no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ro-RO" altLang="en-US" sz="2800" dirty="0" smtClean="0">
                <a:latin typeface="Cambria" panose="02040503050406030204" pitchFamily="18" charset="0"/>
                <a:cs typeface="Times New Roman" pitchFamily="18" charset="0"/>
              </a:rPr>
              <a:t>Cele mai</a:t>
            </a:r>
            <a:r>
              <a:rPr lang="en-US" altLang="en-US" sz="2800" dirty="0" smtClean="0">
                <a:latin typeface="Cambria" panose="02040503050406030204" pitchFamily="18" charset="0"/>
                <a:cs typeface="Times New Roman" pitchFamily="18" charset="0"/>
              </a:rPr>
              <a:t> important</a:t>
            </a:r>
            <a:r>
              <a:rPr lang="ro-RO" altLang="en-US" sz="2800" dirty="0" smtClean="0">
                <a:latin typeface="Cambria" panose="02040503050406030204" pitchFamily="18" charset="0"/>
                <a:cs typeface="Times New Roman" pitchFamily="18" charset="0"/>
              </a:rPr>
              <a:t>e directoare</a:t>
            </a:r>
            <a:r>
              <a:rPr lang="en-US" altLang="en-US" sz="2800" dirty="0" smtClean="0">
                <a:latin typeface="Cambria" panose="02040503050406030204" pitchFamily="18" charset="0"/>
                <a:cs typeface="Times New Roman" pitchFamily="18" charset="0"/>
              </a:rPr>
              <a:t> Linux</a:t>
            </a:r>
          </a:p>
        </p:txBody>
      </p:sp>
      <p:graphicFrame>
        <p:nvGraphicFramePr>
          <p:cNvPr id="186440" name="Group 72"/>
          <p:cNvGraphicFramePr>
            <a:graphicFrameLocks noGrp="1"/>
          </p:cNvGraphicFramePr>
          <p:nvPr>
            <p:ph idx="1"/>
            <p:extLst>
              <p:ext uri="{D42A27DB-BD31-4B8C-83A1-F6EECF244321}">
                <p14:modId xmlns:p14="http://schemas.microsoft.com/office/powerpoint/2010/main" val="2830813514"/>
              </p:ext>
            </p:extLst>
          </p:nvPr>
        </p:nvGraphicFramePr>
        <p:xfrm>
          <a:off x="812800" y="1790700"/>
          <a:ext cx="7772400" cy="4288718"/>
        </p:xfrm>
        <a:graphic>
          <a:graphicData uri="http://schemas.openxmlformats.org/drawingml/2006/table">
            <a:tbl>
              <a:tblPr/>
              <a:tblGrid>
                <a:gridCol w="2073275"/>
                <a:gridCol w="5699125"/>
              </a:tblGrid>
              <a:tr h="373007">
                <a:tc>
                  <a:txBody>
                    <a:bodyPr/>
                    <a:lstStyle/>
                    <a:p>
                      <a:pPr algn="l" fontAlgn="b"/>
                      <a:r>
                        <a:rPr lang="en-US" sz="1800" b="0" i="0" u="none" strike="noStrike" dirty="0">
                          <a:solidFill>
                            <a:srgbClr val="000000"/>
                          </a:solidFill>
                          <a:effectLst/>
                          <a:latin typeface="Cambria" panose="02040503050406030204" pitchFamily="18" charset="0"/>
                        </a:rPr>
                        <a:t>/bin</a:t>
                      </a:r>
                    </a:p>
                  </a:txBody>
                  <a:tcPr marL="9525" marR="9525" marT="9525" marB="0" anchor="b">
                    <a:lnL cap="flat">
                      <a:noFill/>
                    </a:lnL>
                    <a:lnR>
                      <a:noFill/>
                    </a:lnR>
                    <a:lnT cap="flat">
                      <a:noFill/>
                    </a:lnT>
                    <a:lnB>
                      <a:noFill/>
                    </a:lnB>
                    <a:lnTlToBr>
                      <a:noFill/>
                    </a:lnTlToBr>
                    <a:lnBlToTr>
                      <a:noFill/>
                    </a:lnBlToTr>
                    <a:noFill/>
                  </a:tcPr>
                </a:tc>
                <a:tc>
                  <a:txBody>
                    <a:bodyPr/>
                    <a:lstStyle/>
                    <a:p>
                      <a:pPr algn="l" fontAlgn="b"/>
                      <a:r>
                        <a:rPr lang="en-US" sz="1800" b="0" i="0" u="none" strike="noStrike">
                          <a:solidFill>
                            <a:srgbClr val="000000"/>
                          </a:solidFill>
                          <a:effectLst/>
                          <a:latin typeface="Cambria" panose="02040503050406030204" pitchFamily="18" charset="0"/>
                        </a:rPr>
                        <a:t>Binary (executable) files – basic system programs</a:t>
                      </a:r>
                    </a:p>
                  </a:txBody>
                  <a:tcPr marL="9525" marR="9525" marT="9525" marB="0" anchor="b">
                    <a:lnL>
                      <a:noFill/>
                    </a:lnL>
                    <a:lnR cap="flat">
                      <a:noFill/>
                    </a:lnR>
                    <a:lnT cap="flat">
                      <a:noFill/>
                    </a:lnT>
                    <a:lnB>
                      <a:noFill/>
                    </a:lnB>
                    <a:lnTlToBr>
                      <a:noFill/>
                    </a:lnTlToBr>
                    <a:lnBlToTr>
                      <a:noFill/>
                    </a:lnBlToTr>
                    <a:noFill/>
                  </a:tcPr>
                </a:tc>
              </a:tr>
              <a:tr h="374594">
                <a:tc>
                  <a:txBody>
                    <a:bodyPr/>
                    <a:lstStyle/>
                    <a:p>
                      <a:pPr algn="l" fontAlgn="b"/>
                      <a:r>
                        <a:rPr lang="en-US" sz="1800" b="0" i="0" u="none" strike="noStrike">
                          <a:solidFill>
                            <a:srgbClr val="000000"/>
                          </a:solidFill>
                          <a:effectLst/>
                          <a:latin typeface="Cambria" panose="02040503050406030204" pitchFamily="18" charset="0"/>
                        </a:rPr>
                        <a:t>/boot</a:t>
                      </a:r>
                    </a:p>
                  </a:txBody>
                  <a:tcPr marL="9525" marR="9525" marT="9525" marB="0" anchor="b">
                    <a:lnL cap="flat">
                      <a:noFill/>
                    </a:lnL>
                    <a:lnR>
                      <a:noFill/>
                    </a:lnR>
                    <a:lnT>
                      <a:noFill/>
                    </a:lnT>
                    <a:lnB>
                      <a:noFill/>
                    </a:lnB>
                    <a:lnTlToBr>
                      <a:noFill/>
                    </a:lnTlToBr>
                    <a:lnBlToTr>
                      <a:noFill/>
                    </a:lnBlToTr>
                    <a:noFill/>
                  </a:tcPr>
                </a:tc>
                <a:tc>
                  <a:txBody>
                    <a:bodyPr/>
                    <a:lstStyle/>
                    <a:p>
                      <a:pPr algn="l" fontAlgn="b"/>
                      <a:r>
                        <a:rPr lang="en-US" sz="1800" b="0" i="0" u="none" strike="noStrike">
                          <a:solidFill>
                            <a:srgbClr val="000000"/>
                          </a:solidFill>
                          <a:effectLst/>
                          <a:latin typeface="Cambria" panose="02040503050406030204" pitchFamily="18" charset="0"/>
                        </a:rPr>
                        <a:t>System boot directory. The kernel, module links, system map, and boot manager reside here</a:t>
                      </a:r>
                    </a:p>
                  </a:txBody>
                  <a:tcPr marL="9525" marR="9525" marT="9525" marB="0" anchor="b">
                    <a:lnL>
                      <a:noFill/>
                    </a:lnL>
                    <a:lnR cap="flat">
                      <a:noFill/>
                    </a:lnR>
                    <a:lnT>
                      <a:noFill/>
                    </a:lnT>
                    <a:lnB>
                      <a:noFill/>
                    </a:lnB>
                    <a:lnTlToBr>
                      <a:noFill/>
                    </a:lnTlToBr>
                    <a:lnBlToTr>
                      <a:noFill/>
                    </a:lnBlToTr>
                    <a:noFill/>
                  </a:tcPr>
                </a:tc>
              </a:tr>
              <a:tr h="373007">
                <a:tc>
                  <a:txBody>
                    <a:bodyPr/>
                    <a:lstStyle/>
                    <a:p>
                      <a:pPr algn="l" fontAlgn="b"/>
                      <a:r>
                        <a:rPr lang="en-US" sz="1800" b="0" i="0" u="none" strike="noStrike">
                          <a:solidFill>
                            <a:srgbClr val="000000"/>
                          </a:solidFill>
                          <a:effectLst/>
                          <a:latin typeface="Cambria" panose="02040503050406030204" pitchFamily="18" charset="0"/>
                        </a:rPr>
                        <a:t>/dev</a:t>
                      </a:r>
                    </a:p>
                  </a:txBody>
                  <a:tcPr marL="9525" marR="9525" marT="9525" marB="0" anchor="b">
                    <a:lnL cap="flat">
                      <a:noFill/>
                    </a:lnL>
                    <a:lnR>
                      <a:noFill/>
                    </a:lnR>
                    <a:lnT>
                      <a:noFill/>
                    </a:lnT>
                    <a:lnB>
                      <a:noFill/>
                    </a:lnB>
                    <a:lnTlToBr>
                      <a:noFill/>
                    </a:lnTlToBr>
                    <a:lnBlToTr>
                      <a:noFill/>
                    </a:lnBlToTr>
                    <a:noFill/>
                  </a:tcPr>
                </a:tc>
                <a:tc>
                  <a:txBody>
                    <a:bodyPr/>
                    <a:lstStyle/>
                    <a:p>
                      <a:pPr algn="l" fontAlgn="b"/>
                      <a:r>
                        <a:rPr lang="en-US" sz="1800" b="0" i="0" u="none" strike="noStrike" dirty="0" smtClean="0">
                          <a:solidFill>
                            <a:srgbClr val="000000"/>
                          </a:solidFill>
                          <a:effectLst/>
                          <a:latin typeface="Cambria" panose="02040503050406030204" pitchFamily="18" charset="0"/>
                        </a:rPr>
                        <a:t>Devices </a:t>
                      </a:r>
                      <a:r>
                        <a:rPr lang="en-US" sz="1800" b="0" i="0" u="none" strike="noStrike" dirty="0">
                          <a:solidFill>
                            <a:srgbClr val="000000"/>
                          </a:solidFill>
                          <a:effectLst/>
                          <a:latin typeface="Cambria" panose="02040503050406030204" pitchFamily="18" charset="0"/>
                        </a:rPr>
                        <a:t>directory</a:t>
                      </a:r>
                    </a:p>
                  </a:txBody>
                  <a:tcPr marL="9525" marR="9525" marT="9525" marB="0" anchor="b">
                    <a:lnL>
                      <a:noFill/>
                    </a:lnL>
                    <a:lnR cap="flat">
                      <a:noFill/>
                    </a:lnR>
                    <a:lnT>
                      <a:noFill/>
                    </a:lnT>
                    <a:lnB>
                      <a:noFill/>
                    </a:lnB>
                    <a:lnTlToBr>
                      <a:noFill/>
                    </a:lnTlToBr>
                    <a:lnBlToTr>
                      <a:noFill/>
                    </a:lnBlToTr>
                    <a:noFill/>
                  </a:tcPr>
                </a:tc>
              </a:tr>
              <a:tr h="374594">
                <a:tc>
                  <a:txBody>
                    <a:bodyPr/>
                    <a:lstStyle/>
                    <a:p>
                      <a:pPr algn="l" fontAlgn="b"/>
                      <a:r>
                        <a:rPr lang="en-US" sz="1800" b="0" i="0" u="none" strike="noStrike">
                          <a:solidFill>
                            <a:srgbClr val="000000"/>
                          </a:solidFill>
                          <a:effectLst/>
                          <a:latin typeface="Cambria" panose="02040503050406030204" pitchFamily="18" charset="0"/>
                        </a:rPr>
                        <a:t>/etc</a:t>
                      </a:r>
                    </a:p>
                  </a:txBody>
                  <a:tcPr marL="9525" marR="9525" marT="9525" marB="0" anchor="b">
                    <a:lnL cap="flat">
                      <a:noFill/>
                    </a:lnL>
                    <a:lnR>
                      <a:noFill/>
                    </a:lnR>
                    <a:lnT>
                      <a:noFill/>
                    </a:lnT>
                    <a:lnB>
                      <a:noFill/>
                    </a:lnB>
                    <a:lnTlToBr>
                      <a:noFill/>
                    </a:lnTlToBr>
                    <a:lnBlToTr>
                      <a:noFill/>
                    </a:lnBlToTr>
                    <a:noFill/>
                  </a:tcPr>
                </a:tc>
                <a:tc>
                  <a:txBody>
                    <a:bodyPr/>
                    <a:lstStyle/>
                    <a:p>
                      <a:pPr algn="l" fontAlgn="b"/>
                      <a:r>
                        <a:rPr lang="en-US" sz="1800" b="0" i="0" u="none" strike="noStrike">
                          <a:solidFill>
                            <a:srgbClr val="000000"/>
                          </a:solidFill>
                          <a:effectLst/>
                          <a:latin typeface="Cambria" panose="02040503050406030204" pitchFamily="18" charset="0"/>
                        </a:rPr>
                        <a:t>System wide configuration scripts</a:t>
                      </a:r>
                    </a:p>
                  </a:txBody>
                  <a:tcPr marL="9525" marR="9525" marT="9525" marB="0" anchor="b">
                    <a:lnL>
                      <a:noFill/>
                    </a:lnL>
                    <a:lnR cap="flat">
                      <a:noFill/>
                    </a:lnR>
                    <a:lnT>
                      <a:noFill/>
                    </a:lnT>
                    <a:lnB>
                      <a:noFill/>
                    </a:lnB>
                    <a:lnTlToBr>
                      <a:noFill/>
                    </a:lnTlToBr>
                    <a:lnBlToTr>
                      <a:noFill/>
                    </a:lnBlToTr>
                    <a:noFill/>
                  </a:tcPr>
                </a:tc>
              </a:tr>
              <a:tr h="473298">
                <a:tc>
                  <a:txBody>
                    <a:bodyPr/>
                    <a:lstStyle/>
                    <a:p>
                      <a:pPr algn="l" fontAlgn="b"/>
                      <a:r>
                        <a:rPr lang="en-US" sz="1800" b="0" i="0" u="none" strike="noStrike">
                          <a:solidFill>
                            <a:srgbClr val="000000"/>
                          </a:solidFill>
                          <a:effectLst/>
                          <a:latin typeface="Cambria" panose="02040503050406030204" pitchFamily="18" charset="0"/>
                        </a:rPr>
                        <a:t>/proc</a:t>
                      </a:r>
                    </a:p>
                  </a:txBody>
                  <a:tcPr marL="9525" marR="9525" marT="9525" marB="0" anchor="b">
                    <a:lnL cap="flat">
                      <a:noFill/>
                    </a:lnL>
                    <a:lnR>
                      <a:noFill/>
                    </a:lnR>
                    <a:lnT>
                      <a:noFill/>
                    </a:lnT>
                    <a:lnB>
                      <a:noFill/>
                    </a:lnB>
                    <a:lnTlToBr>
                      <a:noFill/>
                    </a:lnTlToBr>
                    <a:lnBlToTr>
                      <a:noFill/>
                    </a:lnBlToTr>
                    <a:noFill/>
                  </a:tcPr>
                </a:tc>
                <a:tc>
                  <a:txBody>
                    <a:bodyPr/>
                    <a:lstStyle/>
                    <a:p>
                      <a:pPr algn="l" fontAlgn="b"/>
                      <a:r>
                        <a:rPr lang="en-US" sz="1800" b="0" i="0" u="none" strike="noStrike">
                          <a:solidFill>
                            <a:srgbClr val="000000"/>
                          </a:solidFill>
                          <a:effectLst/>
                          <a:latin typeface="Cambria" panose="02040503050406030204" pitchFamily="18" charset="0"/>
                        </a:rPr>
                        <a:t>Process directory. Contains information and statistics about running processes and kernel parameters</a:t>
                      </a:r>
                    </a:p>
                  </a:txBody>
                  <a:tcPr marL="9525" marR="9525" marT="9525" marB="0" anchor="b">
                    <a:lnL>
                      <a:noFill/>
                    </a:lnL>
                    <a:lnR cap="flat">
                      <a:noFill/>
                    </a:lnR>
                    <a:lnT>
                      <a:noFill/>
                    </a:lnT>
                    <a:lnB>
                      <a:noFill/>
                    </a:lnB>
                    <a:lnTlToBr>
                      <a:noFill/>
                    </a:lnTlToBr>
                    <a:lnBlToTr>
                      <a:noFill/>
                    </a:lnBlToTr>
                    <a:noFill/>
                  </a:tcPr>
                </a:tc>
              </a:tr>
              <a:tr h="406400">
                <a:tc>
                  <a:txBody>
                    <a:bodyPr/>
                    <a:lstStyle/>
                    <a:p>
                      <a:pPr algn="l" fontAlgn="b"/>
                      <a:r>
                        <a:rPr lang="en-US" sz="1800" b="0" i="0" u="none" strike="noStrike">
                          <a:solidFill>
                            <a:srgbClr val="000000"/>
                          </a:solidFill>
                          <a:effectLst/>
                          <a:latin typeface="Cambria" panose="02040503050406030204" pitchFamily="18" charset="0"/>
                        </a:rPr>
                        <a:t>/sys</a:t>
                      </a:r>
                    </a:p>
                  </a:txBody>
                  <a:tcPr marL="9525" marR="9525" marT="9525" marB="0" anchor="b">
                    <a:lnL cap="flat">
                      <a:noFill/>
                    </a:lnL>
                    <a:lnR>
                      <a:noFill/>
                    </a:lnR>
                    <a:lnT>
                      <a:noFill/>
                    </a:lnT>
                    <a:lnB>
                      <a:noFill/>
                    </a:lnB>
                    <a:lnTlToBr>
                      <a:noFill/>
                    </a:lnTlToBr>
                    <a:lnBlToTr>
                      <a:noFill/>
                    </a:lnBlToTr>
                    <a:noFill/>
                  </a:tcPr>
                </a:tc>
                <a:tc>
                  <a:txBody>
                    <a:bodyPr/>
                    <a:lstStyle/>
                    <a:p>
                      <a:pPr algn="l" fontAlgn="b"/>
                      <a:r>
                        <a:rPr lang="en-US" sz="1800" b="0" i="0" u="none" strike="noStrike">
                          <a:solidFill>
                            <a:srgbClr val="000000"/>
                          </a:solidFill>
                          <a:effectLst/>
                          <a:latin typeface="Cambria" panose="02040503050406030204" pitchFamily="18" charset="0"/>
                        </a:rPr>
                        <a:t>System wide device directory. Contains information and statistics about device and device names</a:t>
                      </a:r>
                    </a:p>
                  </a:txBody>
                  <a:tcPr marL="9525" marR="9525" marT="9525" marB="0" anchor="b">
                    <a:lnL>
                      <a:noFill/>
                    </a:lnL>
                    <a:lnR cap="flat">
                      <a:noFill/>
                    </a:lnR>
                    <a:lnT>
                      <a:noFill/>
                    </a:lnT>
                    <a:lnB>
                      <a:noFill/>
                    </a:lnB>
                    <a:lnTlToBr>
                      <a:noFill/>
                    </a:lnTlToBr>
                    <a:lnBlToTr>
                      <a:noFill/>
                    </a:lnBlToTr>
                    <a:noFill/>
                  </a:tcPr>
                </a:tc>
              </a:tr>
              <a:tr h="373007">
                <a:tc>
                  <a:txBody>
                    <a:bodyPr/>
                    <a:lstStyle/>
                    <a:p>
                      <a:pPr algn="l" fontAlgn="b"/>
                      <a:r>
                        <a:rPr lang="en-US" sz="1800" b="0" i="0" u="none" strike="noStrike">
                          <a:solidFill>
                            <a:srgbClr val="000000"/>
                          </a:solidFill>
                          <a:effectLst/>
                          <a:latin typeface="Cambria" panose="02040503050406030204" pitchFamily="18" charset="0"/>
                        </a:rPr>
                        <a:t>/tmp</a:t>
                      </a:r>
                    </a:p>
                  </a:txBody>
                  <a:tcPr marL="9525" marR="9525" marT="9525" marB="0" anchor="b">
                    <a:lnL cap="flat">
                      <a:noFill/>
                    </a:lnL>
                    <a:lnR>
                      <a:noFill/>
                    </a:lnR>
                    <a:lnT>
                      <a:noFill/>
                    </a:lnT>
                    <a:lnB>
                      <a:noFill/>
                    </a:lnB>
                    <a:lnTlToBr>
                      <a:noFill/>
                    </a:lnTlToBr>
                    <a:lnBlToTr>
                      <a:noFill/>
                    </a:lnBlToTr>
                    <a:noFill/>
                  </a:tcPr>
                </a:tc>
                <a:tc>
                  <a:txBody>
                    <a:bodyPr/>
                    <a:lstStyle/>
                    <a:p>
                      <a:pPr algn="l" fontAlgn="b"/>
                      <a:r>
                        <a:rPr lang="en-US" sz="1800" b="0" i="0" u="none" strike="noStrike">
                          <a:solidFill>
                            <a:srgbClr val="000000"/>
                          </a:solidFill>
                          <a:effectLst/>
                          <a:latin typeface="Cambria" panose="02040503050406030204" pitchFamily="18" charset="0"/>
                        </a:rPr>
                        <a:t>Temporary directory</a:t>
                      </a:r>
                    </a:p>
                  </a:txBody>
                  <a:tcPr marL="9525" marR="9525" marT="9525" marB="0" anchor="b">
                    <a:lnL>
                      <a:noFill/>
                    </a:lnL>
                    <a:lnR cap="flat">
                      <a:noFill/>
                    </a:lnR>
                    <a:lnT>
                      <a:noFill/>
                    </a:lnT>
                    <a:lnB>
                      <a:noFill/>
                    </a:lnB>
                    <a:lnTlToBr>
                      <a:noFill/>
                    </a:lnTlToBr>
                    <a:lnBlToTr>
                      <a:noFill/>
                    </a:lnBlToTr>
                    <a:noFill/>
                  </a:tcPr>
                </a:tc>
              </a:tr>
              <a:tr h="373007">
                <a:tc>
                  <a:txBody>
                    <a:bodyPr/>
                    <a:lstStyle/>
                    <a:p>
                      <a:pPr algn="l" fontAlgn="b"/>
                      <a:r>
                        <a:rPr lang="en-US" sz="1800" b="0" i="0" u="none" strike="noStrike">
                          <a:solidFill>
                            <a:srgbClr val="000000"/>
                          </a:solidFill>
                          <a:effectLst/>
                          <a:latin typeface="Cambria" panose="02040503050406030204" pitchFamily="18" charset="0"/>
                        </a:rPr>
                        <a:t>/usr/bin</a:t>
                      </a:r>
                    </a:p>
                  </a:txBody>
                  <a:tcPr marL="9525" marR="9525" marT="9525" marB="0" anchor="b">
                    <a:lnL cap="flat">
                      <a:noFill/>
                    </a:lnL>
                    <a:lnR>
                      <a:noFill/>
                    </a:lnR>
                    <a:lnT>
                      <a:noFill/>
                    </a:lnT>
                    <a:lnB>
                      <a:noFill/>
                    </a:lnB>
                    <a:lnTlToBr>
                      <a:noFill/>
                    </a:lnTlToBr>
                    <a:lnBlToTr>
                      <a:noFill/>
                    </a:lnBlToTr>
                    <a:noFill/>
                  </a:tcPr>
                </a:tc>
                <a:tc>
                  <a:txBody>
                    <a:bodyPr/>
                    <a:lstStyle/>
                    <a:p>
                      <a:pPr algn="l" fontAlgn="b"/>
                      <a:r>
                        <a:rPr lang="en-US" sz="1800" b="0" i="0" u="none" strike="noStrike">
                          <a:solidFill>
                            <a:srgbClr val="000000"/>
                          </a:solidFill>
                          <a:effectLst/>
                          <a:latin typeface="Cambria" panose="02040503050406030204" pitchFamily="18" charset="0"/>
                        </a:rPr>
                        <a:t>More system binaries</a:t>
                      </a:r>
                    </a:p>
                  </a:txBody>
                  <a:tcPr marL="9525" marR="9525" marT="9525" marB="0" anchor="b">
                    <a:lnL>
                      <a:noFill/>
                    </a:lnL>
                    <a:lnR cap="flat">
                      <a:noFill/>
                    </a:lnR>
                    <a:lnT>
                      <a:noFill/>
                    </a:lnT>
                    <a:lnB>
                      <a:noFill/>
                    </a:lnB>
                    <a:lnTlToBr>
                      <a:noFill/>
                    </a:lnTlToBr>
                    <a:lnBlToTr>
                      <a:noFill/>
                    </a:lnBlToTr>
                    <a:noFill/>
                  </a:tcPr>
                </a:tc>
              </a:tr>
              <a:tr h="374594">
                <a:tc>
                  <a:txBody>
                    <a:bodyPr/>
                    <a:lstStyle/>
                    <a:p>
                      <a:pPr algn="l" fontAlgn="b"/>
                      <a:r>
                        <a:rPr lang="en-US" sz="1800" b="0" i="0" u="none" strike="noStrike">
                          <a:solidFill>
                            <a:srgbClr val="000000"/>
                          </a:solidFill>
                          <a:effectLst/>
                          <a:latin typeface="Cambria" panose="02040503050406030204" pitchFamily="18" charset="0"/>
                        </a:rPr>
                        <a:t>/usr/local/bin</a:t>
                      </a:r>
                    </a:p>
                  </a:txBody>
                  <a:tcPr marL="9525" marR="9525" marT="9525" marB="0" anchor="b">
                    <a:lnL cap="flat">
                      <a:noFill/>
                    </a:lnL>
                    <a:lnR>
                      <a:noFill/>
                    </a:lnR>
                    <a:lnT>
                      <a:noFill/>
                    </a:lnT>
                    <a:lnB>
                      <a:noFill/>
                    </a:lnB>
                    <a:lnTlToBr>
                      <a:noFill/>
                    </a:lnTlToBr>
                    <a:lnBlToTr>
                      <a:noFill/>
                    </a:lnBlToTr>
                    <a:noFill/>
                  </a:tcPr>
                </a:tc>
                <a:tc>
                  <a:txBody>
                    <a:bodyPr/>
                    <a:lstStyle/>
                    <a:p>
                      <a:pPr algn="l" fontAlgn="b"/>
                      <a:r>
                        <a:rPr lang="en-US" sz="1800" b="0" i="0" u="none" strike="noStrike">
                          <a:solidFill>
                            <a:srgbClr val="000000"/>
                          </a:solidFill>
                          <a:effectLst/>
                          <a:latin typeface="Cambria" panose="02040503050406030204" pitchFamily="18" charset="0"/>
                        </a:rPr>
                        <a:t>Miscellaneous binaries local to the particular machine</a:t>
                      </a:r>
                    </a:p>
                  </a:txBody>
                  <a:tcPr marL="9525" marR="9525" marT="9525" marB="0" anchor="b">
                    <a:lnL>
                      <a:noFill/>
                    </a:lnL>
                    <a:lnR cap="flat">
                      <a:noFill/>
                    </a:lnR>
                    <a:lnT>
                      <a:noFill/>
                    </a:lnT>
                    <a:lnB>
                      <a:noFill/>
                    </a:lnB>
                    <a:lnTlToBr>
                      <a:noFill/>
                    </a:lnTlToBr>
                    <a:lnBlToTr>
                      <a:noFill/>
                    </a:lnBlToTr>
                    <a:noFill/>
                  </a:tcPr>
                </a:tc>
              </a:tr>
              <a:tr h="373007">
                <a:tc>
                  <a:txBody>
                    <a:bodyPr/>
                    <a:lstStyle/>
                    <a:p>
                      <a:pPr algn="l" fontAlgn="b"/>
                      <a:r>
                        <a:rPr lang="en-US" sz="1800" b="0" i="0" u="none" strike="noStrike">
                          <a:solidFill>
                            <a:srgbClr val="000000"/>
                          </a:solidFill>
                          <a:effectLst/>
                          <a:latin typeface="Cambria" panose="02040503050406030204" pitchFamily="18" charset="0"/>
                        </a:rPr>
                        <a:t>/usr/share/doc</a:t>
                      </a:r>
                    </a:p>
                  </a:txBody>
                  <a:tcPr marL="9525" marR="9525" marT="9525" marB="0" anchor="b">
                    <a:lnL cap="flat">
                      <a:noFill/>
                    </a:lnL>
                    <a:lnR>
                      <a:noFill/>
                    </a:lnR>
                    <a:lnT>
                      <a:noFill/>
                    </a:lnT>
                    <a:lnB cap="flat">
                      <a:noFill/>
                    </a:lnB>
                    <a:lnTlToBr>
                      <a:noFill/>
                    </a:lnTlToBr>
                    <a:lnBlToTr>
                      <a:noFill/>
                    </a:lnBlToTr>
                    <a:noFill/>
                  </a:tcPr>
                </a:tc>
                <a:tc>
                  <a:txBody>
                    <a:bodyPr/>
                    <a:lstStyle/>
                    <a:p>
                      <a:pPr algn="l" fontAlgn="b"/>
                      <a:r>
                        <a:rPr lang="en-US" sz="1800" b="0" i="0" u="none" strike="noStrike" dirty="0">
                          <a:solidFill>
                            <a:srgbClr val="000000"/>
                          </a:solidFill>
                          <a:effectLst/>
                          <a:latin typeface="Cambria" panose="02040503050406030204" pitchFamily="18" charset="0"/>
                        </a:rPr>
                        <a:t>Documentation for installed packages</a:t>
                      </a:r>
                    </a:p>
                  </a:txBody>
                  <a:tcPr marL="9525" marR="9525" marT="9525" marB="0" anchor="b">
                    <a:lnL>
                      <a:noFill/>
                    </a:lnL>
                    <a:lnR cap="flat">
                      <a:noFill/>
                    </a:lnR>
                    <a:lnT>
                      <a:noFill/>
                    </a:lnT>
                    <a:lnB cap="flat">
                      <a:noFill/>
                    </a:lnB>
                    <a:lnTlToBr>
                      <a:noFill/>
                    </a:lnTlToBr>
                    <a:lnBlToTr>
                      <a:noFill/>
                    </a:lnBlToTr>
                    <a:noFill/>
                  </a:tcPr>
                </a:tc>
              </a:tr>
            </a:tbl>
          </a:graphicData>
        </a:graphic>
      </p:graphicFrame>
    </p:spTree>
    <p:extLst>
      <p:ext uri="{BB962C8B-B14F-4D97-AF65-F5344CB8AC3E}">
        <p14:creationId xmlns:p14="http://schemas.microsoft.com/office/powerpoint/2010/main" val="11819922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title"/>
          </p:nvPr>
        </p:nvSpPr>
        <p:spPr/>
        <p:txBody>
          <a:bodyPr/>
          <a:lstStyle/>
          <a:p>
            <a:r>
              <a:rPr lang="ro-RO" altLang="en-US" dirty="0" smtClean="0">
                <a:latin typeface="Cambria" panose="02040503050406030204" pitchFamily="18" charset="0"/>
                <a:cs typeface="Times New Roman" pitchFamily="18" charset="0"/>
              </a:rPr>
              <a:t>SO și sisteme de fișiere oferite</a:t>
            </a:r>
            <a:endParaRPr lang="en-US" altLang="en-US" dirty="0" smtClean="0">
              <a:latin typeface="Cambria" panose="02040503050406030204" pitchFamily="18" charset="0"/>
              <a:cs typeface="Times New Roman"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4074858616"/>
              </p:ext>
            </p:extLst>
          </p:nvPr>
        </p:nvGraphicFramePr>
        <p:xfrm>
          <a:off x="1028700" y="1295400"/>
          <a:ext cx="7556500" cy="1483360"/>
        </p:xfrm>
        <a:graphic>
          <a:graphicData uri="http://schemas.openxmlformats.org/drawingml/2006/table">
            <a:tbl>
              <a:tblPr firstRow="1" bandRow="1">
                <a:tableStyleId>{5C22544A-7EE6-4342-B048-85BDC9FD1C3A}</a:tableStyleId>
              </a:tblPr>
              <a:tblGrid>
                <a:gridCol w="3778250"/>
                <a:gridCol w="3778250"/>
              </a:tblGrid>
              <a:tr h="370840">
                <a:tc>
                  <a:txBody>
                    <a:bodyPr/>
                    <a:lstStyle/>
                    <a:p>
                      <a:pPr algn="ctr"/>
                      <a:r>
                        <a:rPr lang="en-US" dirty="0" smtClean="0">
                          <a:latin typeface="Cambria" panose="02040503050406030204" pitchFamily="18" charset="0"/>
                        </a:rPr>
                        <a:t>OS</a:t>
                      </a:r>
                      <a:endParaRPr lang="en-US" dirty="0">
                        <a:latin typeface="Cambria" panose="02040503050406030204" pitchFamily="18" charset="0"/>
                      </a:endParaRPr>
                    </a:p>
                  </a:txBody>
                  <a:tcPr/>
                </a:tc>
                <a:tc>
                  <a:txBody>
                    <a:bodyPr/>
                    <a:lstStyle/>
                    <a:p>
                      <a:r>
                        <a:rPr lang="en-US" dirty="0" smtClean="0">
                          <a:latin typeface="Cambria" panose="02040503050406030204" pitchFamily="18" charset="0"/>
                        </a:rPr>
                        <a:t>Filesystems</a:t>
                      </a:r>
                      <a:endParaRPr lang="en-US" dirty="0">
                        <a:latin typeface="Cambria" panose="02040503050406030204" pitchFamily="18" charset="0"/>
                      </a:endParaRPr>
                    </a:p>
                  </a:txBody>
                  <a:tcPr/>
                </a:tc>
              </a:tr>
              <a:tr h="370840">
                <a:tc>
                  <a:txBody>
                    <a:bodyPr/>
                    <a:lstStyle/>
                    <a:p>
                      <a:r>
                        <a:rPr lang="en-US" dirty="0" smtClean="0">
                          <a:latin typeface="Cambria" panose="02040503050406030204" pitchFamily="18" charset="0"/>
                        </a:rPr>
                        <a:t>Windows 7/8/10</a:t>
                      </a:r>
                      <a:endParaRPr lang="en-US" dirty="0">
                        <a:latin typeface="Cambria" panose="02040503050406030204" pitchFamily="18" charset="0"/>
                      </a:endParaRPr>
                    </a:p>
                  </a:txBody>
                  <a:tcPr/>
                </a:tc>
                <a:tc>
                  <a:txBody>
                    <a:bodyPr/>
                    <a:lstStyle/>
                    <a:p>
                      <a:r>
                        <a:rPr lang="en-US" dirty="0" smtClean="0">
                          <a:latin typeface="Cambria" panose="02040503050406030204" pitchFamily="18" charset="0"/>
                        </a:rPr>
                        <a:t>NTFS, FAT16, FAT32</a:t>
                      </a:r>
                      <a:endParaRPr lang="en-US" dirty="0">
                        <a:latin typeface="Cambria" panose="02040503050406030204" pitchFamily="18" charset="0"/>
                      </a:endParaRPr>
                    </a:p>
                  </a:txBody>
                  <a:tcPr/>
                </a:tc>
              </a:tr>
              <a:tr h="370840">
                <a:tc>
                  <a:txBody>
                    <a:bodyPr/>
                    <a:lstStyle/>
                    <a:p>
                      <a:r>
                        <a:rPr lang="en-US" dirty="0" smtClean="0">
                          <a:latin typeface="Cambria" panose="02040503050406030204" pitchFamily="18" charset="0"/>
                        </a:rPr>
                        <a:t>Mac OS X</a:t>
                      </a:r>
                      <a:endParaRPr lang="en-US" dirty="0">
                        <a:latin typeface="Cambria" panose="02040503050406030204" pitchFamily="18" charset="0"/>
                      </a:endParaRPr>
                    </a:p>
                  </a:txBody>
                  <a:tcPr/>
                </a:tc>
                <a:tc>
                  <a:txBody>
                    <a:bodyPr/>
                    <a:lstStyle/>
                    <a:p>
                      <a:r>
                        <a:rPr lang="en-US" dirty="0" smtClean="0">
                          <a:latin typeface="Cambria" panose="02040503050406030204" pitchFamily="18" charset="0"/>
                        </a:rPr>
                        <a:t>HFS+ (Hierarchical File System Plus)</a:t>
                      </a:r>
                      <a:endParaRPr lang="en-US" dirty="0">
                        <a:latin typeface="Cambria" panose="02040503050406030204" pitchFamily="18" charset="0"/>
                      </a:endParaRPr>
                    </a:p>
                  </a:txBody>
                  <a:tcPr/>
                </a:tc>
              </a:tr>
              <a:tr h="370840">
                <a:tc>
                  <a:txBody>
                    <a:bodyPr/>
                    <a:lstStyle/>
                    <a:p>
                      <a:r>
                        <a:rPr lang="en-US" dirty="0" smtClean="0">
                          <a:latin typeface="Cambria" panose="02040503050406030204" pitchFamily="18" charset="0"/>
                        </a:rPr>
                        <a:t>Linux</a:t>
                      </a:r>
                      <a:endParaRPr lang="en-US" dirty="0">
                        <a:latin typeface="Cambria" panose="02040503050406030204" pitchFamily="18" charset="0"/>
                      </a:endParaRPr>
                    </a:p>
                  </a:txBody>
                  <a:tcPr/>
                </a:tc>
                <a:tc>
                  <a:txBody>
                    <a:bodyPr/>
                    <a:lstStyle/>
                    <a:p>
                      <a:r>
                        <a:rPr lang="en-US" dirty="0" smtClean="0">
                          <a:latin typeface="Cambria" panose="02040503050406030204" pitchFamily="18" charset="0"/>
                        </a:rPr>
                        <a:t>Ext 2, Ext 3, Ext 4</a:t>
                      </a:r>
                      <a:endParaRPr lang="en-US" dirty="0">
                        <a:latin typeface="Cambria" panose="02040503050406030204" pitchFamily="18" charset="0"/>
                      </a:endParaRPr>
                    </a:p>
                  </a:txBody>
                  <a:tcPr/>
                </a:tc>
              </a:tr>
            </a:tbl>
          </a:graphicData>
        </a:graphic>
      </p:graphicFrame>
      <p:sp>
        <p:nvSpPr>
          <p:cNvPr id="4" name="Rectangle 3"/>
          <p:cNvSpPr/>
          <p:nvPr/>
        </p:nvSpPr>
        <p:spPr>
          <a:xfrm>
            <a:off x="1028700" y="2867223"/>
            <a:ext cx="7886700" cy="3447098"/>
          </a:xfrm>
          <a:prstGeom prst="rect">
            <a:avLst/>
          </a:prstGeom>
        </p:spPr>
        <p:txBody>
          <a:bodyPr wrap="square">
            <a:spAutoFit/>
          </a:bodyPr>
          <a:lstStyle/>
          <a:p>
            <a:r>
              <a:rPr lang="en-US" dirty="0" smtClean="0">
                <a:latin typeface="Cambria" panose="02040503050406030204" pitchFamily="18" charset="0"/>
              </a:rPr>
              <a:t>NTFS (New Technology File System)- </a:t>
            </a:r>
            <a:r>
              <a:rPr lang="en-US" dirty="0" err="1" smtClean="0">
                <a:latin typeface="Cambria" panose="02040503050406030204" pitchFamily="18" charset="0"/>
              </a:rPr>
              <a:t>introdus</a:t>
            </a:r>
            <a:r>
              <a:rPr lang="en-US" dirty="0" smtClean="0">
                <a:latin typeface="Cambria" panose="02040503050406030204" pitchFamily="18" charset="0"/>
              </a:rPr>
              <a:t> </a:t>
            </a:r>
            <a:r>
              <a:rPr lang="ro-RO" dirty="0" smtClean="0">
                <a:latin typeface="Cambria" panose="02040503050406030204" pitchFamily="18" charset="0"/>
              </a:rPr>
              <a:t>în</a:t>
            </a:r>
            <a:r>
              <a:rPr lang="en-US" dirty="0" smtClean="0">
                <a:latin typeface="Cambria" panose="02040503050406030204" pitchFamily="18" charset="0"/>
              </a:rPr>
              <a:t> Windows NT </a:t>
            </a:r>
            <a:r>
              <a:rPr lang="ro-RO" dirty="0" smtClean="0">
                <a:latin typeface="Cambria" panose="02040503050406030204" pitchFamily="18" charset="0"/>
              </a:rPr>
              <a:t>și astăzi prezent pe majoritatea mașinilor </a:t>
            </a:r>
            <a:r>
              <a:rPr lang="en-US" dirty="0" smtClean="0">
                <a:latin typeface="Cambria" panose="02040503050406030204" pitchFamily="18" charset="0"/>
              </a:rPr>
              <a:t>Windows. </a:t>
            </a:r>
            <a:r>
              <a:rPr lang="ro-RO" dirty="0" smtClean="0">
                <a:latin typeface="Cambria" panose="02040503050406030204" pitchFamily="18" charset="0"/>
              </a:rPr>
              <a:t>Sistem de fișiere implicit pentru partiții peste </a:t>
            </a:r>
            <a:r>
              <a:rPr lang="en-US" dirty="0" smtClean="0">
                <a:latin typeface="Cambria" panose="02040503050406030204" pitchFamily="18" charset="0"/>
              </a:rPr>
              <a:t>32GB. </a:t>
            </a:r>
            <a:r>
              <a:rPr lang="ro-RO" dirty="0" smtClean="0">
                <a:latin typeface="Cambria" panose="02040503050406030204" pitchFamily="18" charset="0"/>
              </a:rPr>
              <a:t>Fiecare fișier din </a:t>
            </a:r>
            <a:r>
              <a:rPr lang="en-US" dirty="0" smtClean="0">
                <a:latin typeface="Cambria" panose="02040503050406030204" pitchFamily="18" charset="0"/>
              </a:rPr>
              <a:t>NTFS </a:t>
            </a:r>
            <a:r>
              <a:rPr lang="ro-RO" dirty="0" smtClean="0">
                <a:latin typeface="Cambria" panose="02040503050406030204" pitchFamily="18" charset="0"/>
              </a:rPr>
              <a:t>este stocat printr-un descriptor de fișier în </a:t>
            </a:r>
            <a:r>
              <a:rPr lang="en-US" dirty="0" smtClean="0">
                <a:latin typeface="Cambria" panose="02040503050406030204" pitchFamily="18" charset="0"/>
              </a:rPr>
              <a:t>Master File Table. </a:t>
            </a:r>
            <a:r>
              <a:rPr lang="ro-RO" dirty="0" smtClean="0">
                <a:latin typeface="Cambria" panose="02040503050406030204" pitchFamily="18" charset="0"/>
              </a:rPr>
              <a:t>MFT conține informații despre dimensiune, alocare, nume, etc</a:t>
            </a:r>
            <a:r>
              <a:rPr lang="en-US" dirty="0" smtClean="0">
                <a:latin typeface="Cambria" panose="02040503050406030204" pitchFamily="18" charset="0"/>
              </a:rPr>
              <a:t>. </a:t>
            </a:r>
          </a:p>
          <a:p>
            <a:r>
              <a:rPr lang="en-US" dirty="0" smtClean="0">
                <a:latin typeface="Cambria" panose="02040503050406030204" pitchFamily="18" charset="0"/>
              </a:rPr>
              <a:t>FAT12 </a:t>
            </a:r>
            <a:r>
              <a:rPr lang="ro-RO" dirty="0" smtClean="0">
                <a:latin typeface="Cambria" panose="02040503050406030204" pitchFamily="18" charset="0"/>
              </a:rPr>
              <a:t>a fost utilizat pentru diskete (floppy disks)</a:t>
            </a:r>
            <a:r>
              <a:rPr lang="en-US" dirty="0" smtClean="0">
                <a:latin typeface="Cambria" panose="02040503050406030204" pitchFamily="18" charset="0"/>
              </a:rPr>
              <a:t>. FAT16 (</a:t>
            </a:r>
            <a:r>
              <a:rPr lang="ro-RO" dirty="0" smtClean="0">
                <a:latin typeface="Cambria" panose="02040503050406030204" pitchFamily="18" charset="0"/>
              </a:rPr>
              <a:t>sau</a:t>
            </a:r>
            <a:r>
              <a:rPr lang="en-US" dirty="0" smtClean="0">
                <a:latin typeface="Cambria" panose="02040503050406030204" pitchFamily="18" charset="0"/>
              </a:rPr>
              <a:t> </a:t>
            </a:r>
            <a:r>
              <a:rPr lang="en-US" dirty="0" err="1" smtClean="0">
                <a:latin typeface="Cambria" panose="02040503050406030204" pitchFamily="18" charset="0"/>
              </a:rPr>
              <a:t>simpl</a:t>
            </a:r>
            <a:r>
              <a:rPr lang="ro-RO" dirty="0" smtClean="0">
                <a:latin typeface="Cambria" panose="02040503050406030204" pitchFamily="18" charset="0"/>
              </a:rPr>
              <a:t>u</a:t>
            </a:r>
            <a:r>
              <a:rPr lang="en-US" dirty="0" smtClean="0">
                <a:latin typeface="Cambria" panose="02040503050406030204" pitchFamily="18" charset="0"/>
              </a:rPr>
              <a:t> FAT) </a:t>
            </a:r>
            <a:r>
              <a:rPr lang="ro-RO" dirty="0" smtClean="0">
                <a:latin typeface="Cambria" panose="02040503050406030204" pitchFamily="18" charset="0"/>
              </a:rPr>
              <a:t>și </a:t>
            </a:r>
            <a:r>
              <a:rPr lang="en-US" dirty="0" smtClean="0">
                <a:latin typeface="Cambria" panose="02040503050406030204" pitchFamily="18" charset="0"/>
              </a:rPr>
              <a:t>FAT32 </a:t>
            </a:r>
            <a:r>
              <a:rPr lang="ro-RO" dirty="0" smtClean="0">
                <a:latin typeface="Cambria" panose="02040503050406030204" pitchFamily="18" charset="0"/>
              </a:rPr>
              <a:t>sunt folosite pentru carduri de memorie flash și stick-uri </a:t>
            </a:r>
            <a:r>
              <a:rPr lang="en-US" dirty="0" smtClean="0">
                <a:latin typeface="Cambria" panose="02040503050406030204" pitchFamily="18" charset="0"/>
              </a:rPr>
              <a:t>USB</a:t>
            </a:r>
            <a:r>
              <a:rPr lang="ro-RO" dirty="0" smtClean="0">
                <a:latin typeface="Cambria" panose="02040503050406030204" pitchFamily="18" charset="0"/>
              </a:rPr>
              <a:t> (tipuri de echipamente ce folosesc FAT: smartphone-uri, camere digitale și alte dispozitive portabile)</a:t>
            </a:r>
            <a:r>
              <a:rPr lang="en-US" dirty="0" smtClean="0">
                <a:latin typeface="Cambria" panose="02040503050406030204" pitchFamily="18" charset="0"/>
              </a:rPr>
              <a:t>.</a:t>
            </a:r>
          </a:p>
          <a:p>
            <a:endParaRPr lang="en-US" dirty="0">
              <a:latin typeface="Cambria" panose="02040503050406030204" pitchFamily="18" charset="0"/>
            </a:endParaRPr>
          </a:p>
        </p:txBody>
      </p:sp>
    </p:spTree>
    <p:extLst>
      <p:ext uri="{BB962C8B-B14F-4D97-AF65-F5344CB8AC3E}">
        <p14:creationId xmlns:p14="http://schemas.microsoft.com/office/powerpoint/2010/main" val="37406458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title"/>
          </p:nvPr>
        </p:nvSpPr>
        <p:spPr/>
        <p:txBody>
          <a:bodyPr/>
          <a:lstStyle/>
          <a:p>
            <a:r>
              <a:rPr lang="ro-RO" altLang="en-US" dirty="0" smtClean="0">
                <a:latin typeface="Cambria" panose="02040503050406030204" pitchFamily="18" charset="0"/>
                <a:cs typeface="Times New Roman" pitchFamily="18" charset="0"/>
              </a:rPr>
              <a:t>SO și sisteme de fișiere oferite</a:t>
            </a:r>
            <a:endParaRPr lang="en-US" altLang="en-US" dirty="0" smtClean="0">
              <a:latin typeface="Cambria" panose="02040503050406030204" pitchFamily="18" charset="0"/>
              <a:cs typeface="Times New Roman" pitchFamily="18" charset="0"/>
            </a:endParaRPr>
          </a:p>
        </p:txBody>
      </p:sp>
      <p:sp>
        <p:nvSpPr>
          <p:cNvPr id="3" name="Rectangle 2"/>
          <p:cNvSpPr/>
          <p:nvPr/>
        </p:nvSpPr>
        <p:spPr>
          <a:xfrm>
            <a:off x="1270000" y="1661517"/>
            <a:ext cx="7429500" cy="3924151"/>
          </a:xfrm>
          <a:prstGeom prst="rect">
            <a:avLst/>
          </a:prstGeom>
        </p:spPr>
        <p:txBody>
          <a:bodyPr wrap="square">
            <a:spAutoFit/>
          </a:bodyPr>
          <a:lstStyle/>
          <a:p>
            <a:r>
              <a:rPr lang="ro-RO" dirty="0" smtClean="0">
                <a:latin typeface="Cambria" panose="02040503050406030204" pitchFamily="18" charset="0"/>
              </a:rPr>
              <a:t> Sistemul de fișiere </a:t>
            </a:r>
            <a:r>
              <a:rPr lang="en-US" dirty="0" smtClean="0">
                <a:latin typeface="Cambria" panose="02040503050406030204" pitchFamily="18" charset="0"/>
              </a:rPr>
              <a:t>HFS+ file </a:t>
            </a:r>
            <a:r>
              <a:rPr lang="ro-RO" dirty="0" smtClean="0">
                <a:latin typeface="Cambria" panose="02040503050406030204" pitchFamily="18" charset="0"/>
              </a:rPr>
              <a:t>se aplică produselor desktop de la</a:t>
            </a:r>
            <a:r>
              <a:rPr lang="en-US" dirty="0" smtClean="0">
                <a:latin typeface="Cambria" panose="02040503050406030204" pitchFamily="18" charset="0"/>
              </a:rPr>
              <a:t> Apple, </a:t>
            </a:r>
            <a:r>
              <a:rPr lang="en-US" dirty="0" err="1" smtClean="0">
                <a:latin typeface="Cambria" panose="02040503050406030204" pitchFamily="18" charset="0"/>
              </a:rPr>
              <a:t>inclu</a:t>
            </a:r>
            <a:r>
              <a:rPr lang="ro-RO" dirty="0" smtClean="0">
                <a:latin typeface="Cambria" panose="02040503050406030204" pitchFamily="18" charset="0"/>
              </a:rPr>
              <a:t>siv computere </a:t>
            </a:r>
            <a:r>
              <a:rPr lang="en-US" dirty="0" smtClean="0">
                <a:latin typeface="Cambria" panose="02040503050406030204" pitchFamily="18" charset="0"/>
              </a:rPr>
              <a:t>Mac, iPhone, iPod, </a:t>
            </a:r>
            <a:r>
              <a:rPr lang="ro-RO" dirty="0" smtClean="0">
                <a:latin typeface="Cambria" panose="02040503050406030204" pitchFamily="18" charset="0"/>
              </a:rPr>
              <a:t>precum și produse</a:t>
            </a:r>
            <a:r>
              <a:rPr lang="en-US" dirty="0" smtClean="0">
                <a:latin typeface="Cambria" panose="02040503050406030204" pitchFamily="18" charset="0"/>
              </a:rPr>
              <a:t> Apple X Server. </a:t>
            </a:r>
            <a:r>
              <a:rPr lang="ro-RO" dirty="0" smtClean="0">
                <a:latin typeface="Cambria" panose="02040503050406030204" pitchFamily="18" charset="0"/>
              </a:rPr>
              <a:t>Produse superioarea de tip</a:t>
            </a:r>
            <a:r>
              <a:rPr lang="en-US" dirty="0" smtClean="0">
                <a:latin typeface="Cambria" panose="02040503050406030204" pitchFamily="18" charset="0"/>
              </a:rPr>
              <a:t> server </a:t>
            </a:r>
            <a:r>
              <a:rPr lang="ro-RO" dirty="0" smtClean="0">
                <a:latin typeface="Cambria" panose="02040503050406030204" pitchFamily="18" charset="0"/>
              </a:rPr>
              <a:t>folosesc, de asemenea, </a:t>
            </a:r>
            <a:r>
              <a:rPr lang="en-US" dirty="0" smtClean="0">
                <a:latin typeface="Cambria" panose="02040503050406030204" pitchFamily="18" charset="0"/>
              </a:rPr>
              <a:t> </a:t>
            </a:r>
            <a:r>
              <a:rPr lang="ro-RO" dirty="0" smtClean="0">
                <a:latin typeface="Cambria" panose="02040503050406030204" pitchFamily="18" charset="0"/>
              </a:rPr>
              <a:t>sistemul de fișiere </a:t>
            </a:r>
            <a:r>
              <a:rPr lang="en-US" dirty="0" smtClean="0">
                <a:latin typeface="Cambria" panose="02040503050406030204" pitchFamily="18" charset="0"/>
              </a:rPr>
              <a:t>Apple Xsan,</a:t>
            </a:r>
            <a:r>
              <a:rPr lang="ro-RO" dirty="0" smtClean="0">
                <a:latin typeface="Cambria" panose="02040503050406030204" pitchFamily="18" charset="0"/>
              </a:rPr>
              <a:t> un sistem clusterizat de fișiere derivat din sistemele de fișiere </a:t>
            </a:r>
            <a:r>
              <a:rPr lang="en-US" dirty="0" err="1" smtClean="0">
                <a:latin typeface="Cambria" panose="02040503050406030204" pitchFamily="18" charset="0"/>
              </a:rPr>
              <a:t>StorNext</a:t>
            </a:r>
            <a:r>
              <a:rPr lang="en-US" dirty="0" smtClean="0">
                <a:latin typeface="Cambria" panose="02040503050406030204" pitchFamily="18" charset="0"/>
              </a:rPr>
              <a:t> </a:t>
            </a:r>
            <a:r>
              <a:rPr lang="ro-RO" dirty="0">
                <a:latin typeface="Cambria" panose="02040503050406030204" pitchFamily="18" charset="0"/>
              </a:rPr>
              <a:t>/</a:t>
            </a:r>
            <a:r>
              <a:rPr lang="en-US" dirty="0" err="1" smtClean="0">
                <a:latin typeface="Cambria" panose="02040503050406030204" pitchFamily="18" charset="0"/>
              </a:rPr>
              <a:t>CentraVision</a:t>
            </a:r>
            <a:r>
              <a:rPr lang="en-US" dirty="0" smtClean="0">
                <a:latin typeface="Cambria" panose="02040503050406030204" pitchFamily="18" charset="0"/>
              </a:rPr>
              <a:t>.</a:t>
            </a:r>
          </a:p>
          <a:p>
            <a:r>
              <a:rPr lang="en-US" dirty="0" smtClean="0">
                <a:latin typeface="Cambria" panose="02040503050406030204" pitchFamily="18" charset="0"/>
              </a:rPr>
              <a:t>Ext2, Ext3, Ext4 – </a:t>
            </a:r>
            <a:r>
              <a:rPr lang="ro-RO" dirty="0" smtClean="0">
                <a:latin typeface="Cambria" panose="02040503050406030204" pitchFamily="18" charset="0"/>
              </a:rPr>
              <a:t>sistem de fișiere </a:t>
            </a:r>
            <a:r>
              <a:rPr lang="en-US" dirty="0" smtClean="0">
                <a:latin typeface="Cambria" panose="02040503050406030204" pitchFamily="18" charset="0"/>
              </a:rPr>
              <a:t>“</a:t>
            </a:r>
            <a:r>
              <a:rPr lang="ro-RO" dirty="0" smtClean="0">
                <a:latin typeface="Cambria" panose="02040503050406030204" pitchFamily="18" charset="0"/>
              </a:rPr>
              <a:t>nativ</a:t>
            </a:r>
            <a:r>
              <a:rPr lang="en-US" dirty="0" smtClean="0">
                <a:latin typeface="Cambria" panose="02040503050406030204" pitchFamily="18" charset="0"/>
              </a:rPr>
              <a:t>” Linux. </a:t>
            </a:r>
            <a:r>
              <a:rPr lang="en-US" dirty="0" err="1" smtClean="0">
                <a:latin typeface="Cambria" panose="02040503050406030204" pitchFamily="18" charset="0"/>
              </a:rPr>
              <a:t>Acest</a:t>
            </a:r>
            <a:r>
              <a:rPr lang="en-US" dirty="0" smtClean="0">
                <a:latin typeface="Cambria" panose="02040503050406030204" pitchFamily="18" charset="0"/>
              </a:rPr>
              <a:t> </a:t>
            </a:r>
            <a:r>
              <a:rPr lang="en-US" dirty="0" err="1" smtClean="0">
                <a:latin typeface="Cambria" panose="02040503050406030204" pitchFamily="18" charset="0"/>
              </a:rPr>
              <a:t>sistem</a:t>
            </a:r>
            <a:r>
              <a:rPr lang="en-US" dirty="0" smtClean="0">
                <a:latin typeface="Cambria" panose="02040503050406030204" pitchFamily="18" charset="0"/>
              </a:rPr>
              <a:t> de fi</a:t>
            </a:r>
            <a:r>
              <a:rPr lang="ro-RO" dirty="0" smtClean="0">
                <a:latin typeface="Cambria" panose="02040503050406030204" pitchFamily="18" charset="0"/>
              </a:rPr>
              <a:t>ș</a:t>
            </a:r>
            <a:r>
              <a:rPr lang="en-US" dirty="0" err="1" smtClean="0">
                <a:latin typeface="Cambria" panose="02040503050406030204" pitchFamily="18" charset="0"/>
              </a:rPr>
              <a:t>iere</a:t>
            </a:r>
            <a:r>
              <a:rPr lang="en-US" dirty="0" smtClean="0">
                <a:latin typeface="Cambria" panose="02040503050406030204" pitchFamily="18" charset="0"/>
              </a:rPr>
              <a:t> </a:t>
            </a:r>
            <a:r>
              <a:rPr lang="en-US" dirty="0" err="1" smtClean="0">
                <a:latin typeface="Cambria" panose="02040503050406030204" pitchFamily="18" charset="0"/>
              </a:rPr>
              <a:t>este</a:t>
            </a:r>
            <a:r>
              <a:rPr lang="en-US" dirty="0" smtClean="0">
                <a:latin typeface="Cambria" panose="02040503050406030204" pitchFamily="18" charset="0"/>
              </a:rPr>
              <a:t> </a:t>
            </a:r>
            <a:r>
              <a:rPr lang="ro-RO" dirty="0" smtClean="0">
                <a:latin typeface="Cambria" panose="02040503050406030204" pitchFamily="18" charset="0"/>
              </a:rPr>
              <a:t>î</a:t>
            </a:r>
            <a:r>
              <a:rPr lang="en-US" dirty="0" smtClean="0">
                <a:latin typeface="Cambria" panose="02040503050406030204" pitchFamily="18" charset="0"/>
              </a:rPr>
              <a:t>n permanent</a:t>
            </a:r>
            <a:r>
              <a:rPr lang="ro-RO" dirty="0">
                <a:latin typeface="Cambria" panose="02040503050406030204" pitchFamily="18" charset="0"/>
              </a:rPr>
              <a:t>ă</a:t>
            </a:r>
            <a:r>
              <a:rPr lang="en-US" dirty="0" smtClean="0">
                <a:latin typeface="Cambria" panose="02040503050406030204" pitchFamily="18" charset="0"/>
              </a:rPr>
              <a:t> </a:t>
            </a:r>
            <a:r>
              <a:rPr lang="ro-RO" dirty="0" smtClean="0">
                <a:latin typeface="Cambria" panose="02040503050406030204" pitchFamily="18" charset="0"/>
              </a:rPr>
              <a:t>dezvoltare și îmbunătățire</a:t>
            </a:r>
            <a:r>
              <a:rPr lang="en-US" dirty="0" smtClean="0">
                <a:latin typeface="Cambria" panose="02040503050406030204" pitchFamily="18" charset="0"/>
              </a:rPr>
              <a:t>. Ext3 </a:t>
            </a:r>
            <a:r>
              <a:rPr lang="ro-RO" dirty="0" smtClean="0">
                <a:latin typeface="Cambria" panose="02040503050406030204" pitchFamily="18" charset="0"/>
              </a:rPr>
              <a:t>este doar o extensie a lui </a:t>
            </a:r>
            <a:r>
              <a:rPr lang="en-US" dirty="0" smtClean="0">
                <a:latin typeface="Cambria" panose="02040503050406030204" pitchFamily="18" charset="0"/>
              </a:rPr>
              <a:t>Ext2</a:t>
            </a:r>
            <a:r>
              <a:rPr lang="ro-RO" dirty="0" smtClean="0">
                <a:latin typeface="Cambria" panose="02040503050406030204" pitchFamily="18" charset="0"/>
              </a:rPr>
              <a:t>, ce folosește operații tranzacționale de scriere a fișierelor într-un</a:t>
            </a:r>
            <a:r>
              <a:rPr lang="en-US" dirty="0" smtClean="0">
                <a:latin typeface="Cambria" panose="02040503050406030204" pitchFamily="18" charset="0"/>
              </a:rPr>
              <a:t> that “</a:t>
            </a:r>
            <a:r>
              <a:rPr lang="en-US" dirty="0" err="1" smtClean="0">
                <a:latin typeface="Cambria" panose="02040503050406030204" pitchFamily="18" charset="0"/>
              </a:rPr>
              <a:t>jurnal</a:t>
            </a:r>
            <a:r>
              <a:rPr lang="en-US" dirty="0" smtClean="0">
                <a:latin typeface="Cambria" panose="02040503050406030204" pitchFamily="18" charset="0"/>
              </a:rPr>
              <a:t>”. Ext4 </a:t>
            </a:r>
            <a:r>
              <a:rPr lang="en-US" dirty="0" err="1" smtClean="0">
                <a:latin typeface="Cambria" panose="02040503050406030204" pitchFamily="18" charset="0"/>
              </a:rPr>
              <a:t>este</a:t>
            </a:r>
            <a:r>
              <a:rPr lang="en-US" dirty="0" smtClean="0">
                <a:latin typeface="Cambria" panose="02040503050406030204" pitchFamily="18" charset="0"/>
              </a:rPr>
              <a:t> o </a:t>
            </a:r>
            <a:r>
              <a:rPr lang="en-US" dirty="0" err="1" smtClean="0">
                <a:latin typeface="Cambria" panose="02040503050406030204" pitchFamily="18" charset="0"/>
              </a:rPr>
              <a:t>dezvoltare</a:t>
            </a:r>
            <a:r>
              <a:rPr lang="en-US" dirty="0" smtClean="0">
                <a:latin typeface="Cambria" panose="02040503050406030204" pitchFamily="18" charset="0"/>
              </a:rPr>
              <a:t> a </a:t>
            </a:r>
            <a:r>
              <a:rPr lang="en-US" dirty="0" err="1" smtClean="0">
                <a:latin typeface="Cambria" panose="02040503050406030204" pitchFamily="18" charset="0"/>
              </a:rPr>
              <a:t>lui</a:t>
            </a:r>
            <a:r>
              <a:rPr lang="en-US" dirty="0" smtClean="0">
                <a:latin typeface="Cambria" panose="02040503050406030204" pitchFamily="18" charset="0"/>
              </a:rPr>
              <a:t> Ext3, cu </a:t>
            </a:r>
            <a:r>
              <a:rPr lang="en-US" dirty="0" err="1" smtClean="0">
                <a:latin typeface="Cambria" panose="02040503050406030204" pitchFamily="18" charset="0"/>
              </a:rPr>
              <a:t>suport</a:t>
            </a:r>
            <a:r>
              <a:rPr lang="en-US" dirty="0" smtClean="0">
                <a:latin typeface="Cambria" panose="02040503050406030204" pitchFamily="18" charset="0"/>
              </a:rPr>
              <a:t> </a:t>
            </a:r>
            <a:r>
              <a:rPr lang="en-US" dirty="0" err="1" smtClean="0">
                <a:latin typeface="Cambria" panose="02040503050406030204" pitchFamily="18" charset="0"/>
              </a:rPr>
              <a:t>pentru</a:t>
            </a:r>
            <a:r>
              <a:rPr lang="en-US" dirty="0" smtClean="0">
                <a:latin typeface="Cambria" panose="02040503050406030204" pitchFamily="18" charset="0"/>
              </a:rPr>
              <a:t> </a:t>
            </a:r>
            <a:r>
              <a:rPr lang="en-US" dirty="0" err="1" smtClean="0">
                <a:latin typeface="Cambria" panose="02040503050406030204" pitchFamily="18" charset="0"/>
              </a:rPr>
              <a:t>alocare</a:t>
            </a:r>
            <a:r>
              <a:rPr lang="en-US" dirty="0" smtClean="0">
                <a:latin typeface="Cambria" panose="02040503050406030204" pitchFamily="18" charset="0"/>
              </a:rPr>
              <a:t> </a:t>
            </a:r>
            <a:r>
              <a:rPr lang="en-US" dirty="0" err="1" smtClean="0">
                <a:latin typeface="Cambria" panose="02040503050406030204" pitchFamily="18" charset="0"/>
              </a:rPr>
              <a:t>optimizat</a:t>
            </a:r>
            <a:r>
              <a:rPr lang="ro-RO" dirty="0" smtClean="0">
                <a:latin typeface="Cambria" panose="02040503050406030204" pitchFamily="18" charset="0"/>
              </a:rPr>
              <a:t>ă </a:t>
            </a:r>
            <a:r>
              <a:rPr lang="en-US" dirty="0" smtClean="0">
                <a:latin typeface="Cambria" panose="02040503050406030204" pitchFamily="18" charset="0"/>
              </a:rPr>
              <a:t>a fi</a:t>
            </a:r>
            <a:r>
              <a:rPr lang="ro-RO" dirty="0" smtClean="0">
                <a:latin typeface="Cambria" panose="02040503050406030204" pitchFamily="18" charset="0"/>
              </a:rPr>
              <a:t>ș</a:t>
            </a:r>
            <a:r>
              <a:rPr lang="en-US" dirty="0" err="1" smtClean="0">
                <a:latin typeface="Cambria" panose="02040503050406030204" pitchFamily="18" charset="0"/>
              </a:rPr>
              <a:t>ierelor</a:t>
            </a:r>
            <a:r>
              <a:rPr lang="en-US" dirty="0" smtClean="0">
                <a:latin typeface="Cambria" panose="02040503050406030204" pitchFamily="18" charset="0"/>
              </a:rPr>
              <a:t> </a:t>
            </a:r>
            <a:r>
              <a:rPr lang="ro-RO" dirty="0" smtClean="0">
                <a:latin typeface="Cambria" panose="02040503050406030204" pitchFamily="18" charset="0"/>
              </a:rPr>
              <a:t> și atribute extinse de fișiere</a:t>
            </a:r>
            <a:r>
              <a:rPr lang="en-US" dirty="0" smtClean="0">
                <a:latin typeface="Cambria" panose="02040503050406030204" pitchFamily="18" charset="0"/>
              </a:rPr>
              <a:t>. </a:t>
            </a:r>
            <a:r>
              <a:rPr lang="ro-RO" dirty="0" smtClean="0">
                <a:latin typeface="Cambria" panose="02040503050406030204" pitchFamily="18" charset="0"/>
              </a:rPr>
              <a:t>Acest sistem de fișiere este utilizat frecvent de majoritatea instalărilor </a:t>
            </a:r>
            <a:r>
              <a:rPr lang="en-US" dirty="0" smtClean="0">
                <a:latin typeface="Cambria" panose="02040503050406030204" pitchFamily="18" charset="0"/>
              </a:rPr>
              <a:t>Linux.</a:t>
            </a:r>
            <a:endParaRPr lang="en-US" dirty="0">
              <a:latin typeface="Cambria" panose="02040503050406030204" pitchFamily="18" charset="0"/>
            </a:endParaRPr>
          </a:p>
        </p:txBody>
      </p:sp>
    </p:spTree>
    <p:extLst>
      <p:ext uri="{BB962C8B-B14F-4D97-AF65-F5344CB8AC3E}">
        <p14:creationId xmlns:p14="http://schemas.microsoft.com/office/powerpoint/2010/main" val="16981572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body" idx="1"/>
          </p:nvPr>
        </p:nvSpPr>
        <p:spPr>
          <a:xfrm>
            <a:off x="685800" y="1714500"/>
            <a:ext cx="8458200" cy="4483100"/>
          </a:xfrm>
        </p:spPr>
        <p:txBody>
          <a:bodyPr/>
          <a:lstStyle/>
          <a:p>
            <a:pPr>
              <a:lnSpc>
                <a:spcPct val="90000"/>
              </a:lnSpc>
            </a:pPr>
            <a:r>
              <a:rPr lang="en-US" altLang="en-US" smtClean="0">
                <a:latin typeface="Cambria" panose="02040503050406030204" pitchFamily="18" charset="0"/>
                <a:cs typeface="Times New Roman" pitchFamily="18" charset="0"/>
              </a:rPr>
              <a:t>CDFS (CD-ROM </a:t>
            </a:r>
            <a:r>
              <a:rPr lang="ro-RO" altLang="en-US" smtClean="0">
                <a:latin typeface="Cambria" panose="02040503050406030204" pitchFamily="18" charset="0"/>
                <a:cs typeface="Times New Roman" pitchFamily="18" charset="0"/>
              </a:rPr>
              <a:t>File </a:t>
            </a:r>
            <a:r>
              <a:rPr lang="en-US" altLang="en-US" smtClean="0">
                <a:latin typeface="Cambria" panose="02040503050406030204" pitchFamily="18" charset="0"/>
                <a:cs typeface="Times New Roman" pitchFamily="18" charset="0"/>
              </a:rPr>
              <a:t>System</a:t>
            </a:r>
            <a:r>
              <a:rPr lang="ro-RO" altLang="en-US" smtClean="0">
                <a:latin typeface="Cambria" panose="02040503050406030204" pitchFamily="18" charset="0"/>
                <a:cs typeface="Times New Roman" pitchFamily="18" charset="0"/>
              </a:rPr>
              <a:t>)</a:t>
            </a:r>
            <a:r>
              <a:rPr lang="en-US" altLang="en-US" smtClean="0">
                <a:latin typeface="Cambria" panose="02040503050406030204" pitchFamily="18" charset="0"/>
                <a:cs typeface="Times New Roman" pitchFamily="18" charset="0"/>
              </a:rPr>
              <a:t> reprezint</a:t>
            </a:r>
            <a:r>
              <a:rPr lang="ro-RO" altLang="en-US" smtClean="0">
                <a:latin typeface="Cambria" panose="02040503050406030204" pitchFamily="18" charset="0"/>
                <a:cs typeface="Times New Roman" pitchFamily="18" charset="0"/>
              </a:rPr>
              <a:t>ă un format relativ simplu definit în 1988 ca fiind formatul standard pentru CD-ROM. Windows implementează standardul compatibil ISO 9660 în </a:t>
            </a:r>
            <a:r>
              <a:rPr lang="en-US" altLang="en-US" smtClean="0">
                <a:latin typeface="Cambria" panose="02040503050406030204" pitchFamily="18" charset="0"/>
                <a:cs typeface="Times New Roman" pitchFamily="18" charset="0"/>
              </a:rPr>
              <a:t>\Win</a:t>
            </a:r>
            <a:r>
              <a:rPr lang="ro-RO" altLang="en-US" smtClean="0">
                <a:latin typeface="Cambria" panose="02040503050406030204" pitchFamily="18" charset="0"/>
                <a:cs typeface="Times New Roman" pitchFamily="18" charset="0"/>
              </a:rPr>
              <a:t>dows</a:t>
            </a:r>
            <a:r>
              <a:rPr lang="en-US" altLang="en-US" smtClean="0">
                <a:latin typeface="Cambria" panose="02040503050406030204" pitchFamily="18" charset="0"/>
                <a:cs typeface="Times New Roman" pitchFamily="18" charset="0"/>
              </a:rPr>
              <a:t>\System32\Drivers\Cdfs.sys</a:t>
            </a:r>
            <a:r>
              <a:rPr lang="ro-RO" altLang="en-US" smtClean="0">
                <a:latin typeface="Cambria" panose="02040503050406030204" pitchFamily="18" charset="0"/>
                <a:cs typeface="Times New Roman" pitchFamily="18" charset="0"/>
              </a:rPr>
              <a:t>.</a:t>
            </a:r>
            <a:r>
              <a:rPr lang="en-US" altLang="en-US" smtClean="0">
                <a:latin typeface="Cambria" panose="02040503050406030204" pitchFamily="18" charset="0"/>
                <a:cs typeface="Times New Roman" pitchFamily="18" charset="0"/>
              </a:rPr>
              <a:t> Restric</a:t>
            </a:r>
            <a:r>
              <a:rPr lang="ro-RO" altLang="en-US" smtClean="0">
                <a:latin typeface="Cambria" panose="02040503050406030204" pitchFamily="18" charset="0"/>
                <a:cs typeface="Times New Roman" pitchFamily="18" charset="0"/>
              </a:rPr>
              <a:t>ţiile formatului CDFS:</a:t>
            </a:r>
          </a:p>
          <a:p>
            <a:pPr lvl="1">
              <a:lnSpc>
                <a:spcPct val="90000"/>
              </a:lnSpc>
            </a:pPr>
            <a:r>
              <a:rPr lang="ro-RO" altLang="en-US" smtClean="0">
                <a:latin typeface="Cambria" panose="02040503050406030204" pitchFamily="18" charset="0"/>
                <a:cs typeface="Times New Roman" pitchFamily="18" charset="0"/>
              </a:rPr>
              <a:t>Numele (de fişiere şi directoare) </a:t>
            </a:r>
            <a:r>
              <a:rPr lang="en-US" altLang="en-US" smtClean="0">
                <a:latin typeface="Cambria" panose="02040503050406030204" pitchFamily="18" charset="0"/>
                <a:cs typeface="Times New Roman" pitchFamily="18" charset="0"/>
              </a:rPr>
              <a:t>&lt;</a:t>
            </a:r>
            <a:r>
              <a:rPr lang="ro-RO" altLang="en-US" smtClean="0">
                <a:latin typeface="Cambria" panose="02040503050406030204" pitchFamily="18" charset="0"/>
                <a:cs typeface="Times New Roman" pitchFamily="18" charset="0"/>
              </a:rPr>
              <a:t> 32</a:t>
            </a:r>
            <a:r>
              <a:rPr lang="en-US" altLang="en-US" smtClean="0">
                <a:latin typeface="Cambria" panose="02040503050406030204" pitchFamily="18" charset="0"/>
                <a:cs typeface="Times New Roman" pitchFamily="18" charset="0"/>
              </a:rPr>
              <a:t> caractere</a:t>
            </a:r>
          </a:p>
          <a:p>
            <a:pPr lvl="1">
              <a:lnSpc>
                <a:spcPct val="90000"/>
              </a:lnSpc>
            </a:pPr>
            <a:r>
              <a:rPr lang="en-US" altLang="en-US" smtClean="0">
                <a:latin typeface="Cambria" panose="02040503050406030204" pitchFamily="18" charset="0"/>
                <a:cs typeface="Times New Roman" pitchFamily="18" charset="0"/>
              </a:rPr>
              <a:t>Structura arborescent</a:t>
            </a:r>
            <a:r>
              <a:rPr lang="ro-RO" altLang="en-US" smtClean="0">
                <a:latin typeface="Cambria" panose="02040503050406030204" pitchFamily="18" charset="0"/>
                <a:cs typeface="Times New Roman" pitchFamily="18" charset="0"/>
              </a:rPr>
              <a:t>ă a (sub)directoarelor </a:t>
            </a:r>
            <a:r>
              <a:rPr lang="en-US" altLang="en-US" smtClean="0">
                <a:latin typeface="Cambria" panose="02040503050406030204" pitchFamily="18" charset="0"/>
                <a:cs typeface="Times New Roman" pitchFamily="18" charset="0"/>
              </a:rPr>
              <a:t>&lt;= 8 nivele</a:t>
            </a:r>
            <a:endParaRPr lang="ro-RO" altLang="en-US" smtClean="0">
              <a:latin typeface="Cambria" panose="02040503050406030204" pitchFamily="18" charset="0"/>
              <a:cs typeface="Times New Roman" pitchFamily="18" charset="0"/>
            </a:endParaRPr>
          </a:p>
          <a:p>
            <a:pPr>
              <a:lnSpc>
                <a:spcPct val="90000"/>
              </a:lnSpc>
            </a:pPr>
            <a:r>
              <a:rPr lang="en-US" altLang="en-US" smtClean="0">
                <a:latin typeface="Cambria" panose="02040503050406030204" pitchFamily="18" charset="0"/>
                <a:cs typeface="Times New Roman" pitchFamily="18" charset="0"/>
              </a:rPr>
              <a:t>UDF (Universal Disk Format) – standard compatibil cu ISO 13346, </a:t>
            </a:r>
            <a:r>
              <a:rPr lang="ro-RO" altLang="en-US" smtClean="0">
                <a:latin typeface="Cambria" panose="02040503050406030204" pitchFamily="18" charset="0"/>
                <a:cs typeface="Times New Roman" pitchFamily="18" charset="0"/>
              </a:rPr>
              <a:t>oferă suport pentru versiunile 1.02 şi 1.5 OSTA (Optical Storage Technology Association) definite în 1995 ca format de înlocuire a CDFS pentru mediile de stocare magneto-optice, în special DVD-ROM.</a:t>
            </a:r>
          </a:p>
          <a:p>
            <a:pPr lvl="1">
              <a:lnSpc>
                <a:spcPct val="90000"/>
              </a:lnSpc>
            </a:pPr>
            <a:r>
              <a:rPr lang="ro-RO" altLang="en-US" smtClean="0">
                <a:latin typeface="Cambria" panose="02040503050406030204" pitchFamily="18" charset="0"/>
                <a:cs typeface="Times New Roman" pitchFamily="18" charset="0"/>
              </a:rPr>
              <a:t>Numele (de fişiere şi directoare) </a:t>
            </a:r>
            <a:r>
              <a:rPr lang="en-US" altLang="en-US" smtClean="0">
                <a:latin typeface="Cambria" panose="02040503050406030204" pitchFamily="18" charset="0"/>
                <a:cs typeface="Times New Roman" pitchFamily="18" charset="0"/>
              </a:rPr>
              <a:t>&lt;=</a:t>
            </a:r>
            <a:r>
              <a:rPr lang="ro-RO" altLang="en-US" smtClean="0">
                <a:latin typeface="Cambria" panose="02040503050406030204" pitchFamily="18" charset="0"/>
                <a:cs typeface="Times New Roman" pitchFamily="18" charset="0"/>
              </a:rPr>
              <a:t> 255</a:t>
            </a:r>
            <a:r>
              <a:rPr lang="en-US" altLang="en-US" smtClean="0">
                <a:latin typeface="Cambria" panose="02040503050406030204" pitchFamily="18" charset="0"/>
                <a:cs typeface="Times New Roman" pitchFamily="18" charset="0"/>
              </a:rPr>
              <a:t> caractere</a:t>
            </a:r>
          </a:p>
          <a:p>
            <a:pPr lvl="1">
              <a:lnSpc>
                <a:spcPct val="90000"/>
              </a:lnSpc>
            </a:pPr>
            <a:r>
              <a:rPr lang="en-US" altLang="en-US" smtClean="0">
                <a:latin typeface="Cambria" panose="02040503050406030204" pitchFamily="18" charset="0"/>
                <a:cs typeface="Times New Roman" pitchFamily="18" charset="0"/>
              </a:rPr>
              <a:t>Maximum pentru lungimea unei c</a:t>
            </a:r>
            <a:r>
              <a:rPr lang="ro-RO" altLang="en-US" smtClean="0">
                <a:latin typeface="Cambria" panose="02040503050406030204" pitchFamily="18" charset="0"/>
                <a:cs typeface="Times New Roman" pitchFamily="18" charset="0"/>
              </a:rPr>
              <a:t>ăi</a:t>
            </a:r>
            <a:r>
              <a:rPr lang="en-US" altLang="en-US" smtClean="0">
                <a:latin typeface="Cambria" panose="02040503050406030204" pitchFamily="18" charset="0"/>
                <a:cs typeface="Times New Roman" pitchFamily="18" charset="0"/>
              </a:rPr>
              <a:t> = </a:t>
            </a:r>
            <a:r>
              <a:rPr lang="ro-RO" altLang="en-US" smtClean="0">
                <a:latin typeface="Cambria" panose="02040503050406030204" pitchFamily="18" charset="0"/>
                <a:cs typeface="Times New Roman" pitchFamily="18" charset="0"/>
              </a:rPr>
              <a:t>1023</a:t>
            </a:r>
            <a:r>
              <a:rPr lang="en-US" altLang="en-US" smtClean="0">
                <a:latin typeface="Cambria" panose="02040503050406030204" pitchFamily="18" charset="0"/>
                <a:cs typeface="Times New Roman" pitchFamily="18" charset="0"/>
              </a:rPr>
              <a:t> </a:t>
            </a:r>
            <a:r>
              <a:rPr lang="ro-RO" altLang="en-US" smtClean="0">
                <a:latin typeface="Cambria" panose="02040503050406030204" pitchFamily="18" charset="0"/>
                <a:cs typeface="Times New Roman" pitchFamily="18" charset="0"/>
              </a:rPr>
              <a:t>caracter</a:t>
            </a:r>
            <a:r>
              <a:rPr lang="en-US" altLang="en-US" smtClean="0">
                <a:latin typeface="Cambria" panose="02040503050406030204" pitchFamily="18" charset="0"/>
                <a:cs typeface="Times New Roman" pitchFamily="18" charset="0"/>
              </a:rPr>
              <a:t>e</a:t>
            </a:r>
            <a:endParaRPr lang="ro-RO" altLang="en-US" smtClean="0">
              <a:latin typeface="Cambria" panose="02040503050406030204" pitchFamily="18" charset="0"/>
              <a:cs typeface="Times New Roman" pitchFamily="18" charset="0"/>
            </a:endParaRPr>
          </a:p>
          <a:p>
            <a:pPr lvl="1">
              <a:lnSpc>
                <a:spcPct val="90000"/>
              </a:lnSpc>
            </a:pPr>
            <a:r>
              <a:rPr lang="ro-RO" altLang="en-US" smtClean="0">
                <a:latin typeface="Cambria" panose="02040503050406030204" pitchFamily="18" charset="0"/>
                <a:cs typeface="Times New Roman" pitchFamily="18" charset="0"/>
              </a:rPr>
              <a:t>Numele de fiş</a:t>
            </a:r>
            <a:r>
              <a:rPr lang="en-US" altLang="en-US" smtClean="0">
                <a:latin typeface="Cambria" panose="02040503050406030204" pitchFamily="18" charset="0"/>
                <a:cs typeface="Times New Roman" pitchFamily="18" charset="0"/>
              </a:rPr>
              <a:t>iere</a:t>
            </a:r>
            <a:r>
              <a:rPr lang="ro-RO" altLang="en-US" smtClean="0">
                <a:latin typeface="Cambria" panose="02040503050406030204" pitchFamily="18" charset="0"/>
                <a:cs typeface="Times New Roman" pitchFamily="18" charset="0"/>
              </a:rPr>
              <a:t> pot fi lower/upper case</a:t>
            </a:r>
          </a:p>
        </p:txBody>
      </p:sp>
      <p:sp>
        <p:nvSpPr>
          <p:cNvPr id="12291" name="Rectangle 3"/>
          <p:cNvSpPr>
            <a:spLocks noGrp="1" noChangeArrowheads="1"/>
          </p:cNvSpPr>
          <p:nvPr>
            <p:ph type="title"/>
          </p:nvPr>
        </p:nvSpPr>
        <p:spPr/>
        <p:txBody>
          <a:bodyPr/>
          <a:lstStyle/>
          <a:p>
            <a:r>
              <a:rPr lang="en-US" altLang="en-US" smtClean="0">
                <a:latin typeface="Cambria" panose="02040503050406030204" pitchFamily="18" charset="0"/>
                <a:cs typeface="Times New Roman" pitchFamily="18" charset="0"/>
              </a:rPr>
              <a:t>CD</a:t>
            </a:r>
            <a:r>
              <a:rPr lang="ro-RO" altLang="en-US" smtClean="0">
                <a:latin typeface="Cambria" panose="02040503050406030204" pitchFamily="18" charset="0"/>
                <a:cs typeface="Times New Roman" pitchFamily="18" charset="0"/>
              </a:rPr>
              <a:t>F</a:t>
            </a:r>
            <a:r>
              <a:rPr lang="en-US" altLang="en-US" smtClean="0">
                <a:latin typeface="Cambria" panose="02040503050406030204" pitchFamily="18" charset="0"/>
                <a:cs typeface="Times New Roman" pitchFamily="18" charset="0"/>
              </a:rPr>
              <a:t>S</a:t>
            </a:r>
            <a:r>
              <a:rPr lang="ro-RO" altLang="en-US" smtClean="0">
                <a:latin typeface="Cambria" panose="02040503050406030204" pitchFamily="18" charset="0"/>
                <a:cs typeface="Times New Roman" pitchFamily="18" charset="0"/>
              </a:rPr>
              <a:t> şi </a:t>
            </a:r>
            <a:r>
              <a:rPr lang="en-US" altLang="en-US" smtClean="0">
                <a:latin typeface="Cambria" panose="02040503050406030204" pitchFamily="18" charset="0"/>
                <a:cs typeface="Times New Roman" pitchFamily="18" charset="0"/>
              </a:rPr>
              <a:t>UDF</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body" idx="1"/>
          </p:nvPr>
        </p:nvSpPr>
        <p:spPr>
          <a:xfrm>
            <a:off x="685800" y="1714500"/>
            <a:ext cx="7772400" cy="3771900"/>
          </a:xfrm>
        </p:spPr>
        <p:txBody>
          <a:bodyPr/>
          <a:lstStyle/>
          <a:p>
            <a:pPr>
              <a:lnSpc>
                <a:spcPct val="80000"/>
              </a:lnSpc>
            </a:pPr>
            <a:r>
              <a:rPr lang="ro-RO" altLang="en-US" sz="2200" dirty="0" smtClean="0">
                <a:latin typeface="Cambria" panose="02040503050406030204" pitchFamily="18" charset="0"/>
                <a:cs typeface="Times New Roman" pitchFamily="18" charset="0"/>
              </a:rPr>
              <a:t>Mult timp în Windows cel mai popular sistem de fişiere a fost FAT (File Allocation Table). Există 3 tipuri de sisteme FAT.</a:t>
            </a:r>
          </a:p>
          <a:p>
            <a:pPr>
              <a:lnSpc>
                <a:spcPct val="80000"/>
              </a:lnSpc>
            </a:pPr>
            <a:r>
              <a:rPr lang="ro-RO" altLang="en-US" sz="2200" dirty="0" smtClean="0">
                <a:latin typeface="Cambria" panose="02040503050406030204" pitchFamily="18" charset="0"/>
                <a:cs typeface="Times New Roman" pitchFamily="18" charset="0"/>
              </a:rPr>
              <a:t>Primul este sistemul original FAT (FAT12), apoi au apărut FAT16 şi FAT32, versiuni îmbunătăţite ale sistemului original FAT. Sistemul original FAT a fost utilizat pe primele versiuni de DOS, fără a avea posibilitatea de a fi utilizat pe discuri de dimensiuni mai mari sau pe sisteme de operare precum </a:t>
            </a:r>
            <a:r>
              <a:rPr lang="en-US" altLang="en-US" sz="2200" dirty="0" smtClean="0">
                <a:latin typeface="Cambria" panose="02040503050406030204" pitchFamily="18" charset="0"/>
                <a:cs typeface="Times New Roman" pitchFamily="18" charset="0"/>
              </a:rPr>
              <a:t>Windows 3.1, Windows 95</a:t>
            </a:r>
            <a:r>
              <a:rPr lang="ro-RO" altLang="en-US" sz="2200" dirty="0" smtClean="0">
                <a:latin typeface="Cambria" panose="02040503050406030204" pitchFamily="18" charset="0"/>
                <a:cs typeface="Times New Roman" pitchFamily="18" charset="0"/>
              </a:rPr>
              <a:t> şi</a:t>
            </a:r>
            <a:r>
              <a:rPr lang="en-US" altLang="en-US" sz="2200" dirty="0" smtClean="0">
                <a:latin typeface="Cambria" panose="02040503050406030204" pitchFamily="18" charset="0"/>
                <a:cs typeface="Times New Roman" pitchFamily="18" charset="0"/>
              </a:rPr>
              <a:t> Windows 98. </a:t>
            </a:r>
            <a:endParaRPr lang="ro-RO" altLang="en-US" sz="2200" dirty="0" smtClean="0">
              <a:latin typeface="Cambria" panose="02040503050406030204" pitchFamily="18" charset="0"/>
              <a:cs typeface="Times New Roman" pitchFamily="18" charset="0"/>
            </a:endParaRPr>
          </a:p>
          <a:p>
            <a:pPr>
              <a:lnSpc>
                <a:spcPct val="80000"/>
              </a:lnSpc>
            </a:pPr>
            <a:r>
              <a:rPr lang="ro-RO" altLang="en-US" sz="2200" dirty="0" smtClean="0">
                <a:latin typeface="Cambria" panose="02040503050406030204" pitchFamily="18" charset="0"/>
                <a:cs typeface="Times New Roman" pitchFamily="18" charset="0"/>
              </a:rPr>
              <a:t>Acest sistem FAT era limitat din mai multe puncte de vedere, fiind capabil să recunoască nume de fişiere până la 8 caractere în lungime. Alte limitări erau legate de imposibilitatea de a utiliza discuri de dimensiuni mari şi sisteme de operare avansate la acea vreme.</a:t>
            </a:r>
          </a:p>
        </p:txBody>
      </p:sp>
      <p:sp>
        <p:nvSpPr>
          <p:cNvPr id="13315" name="Rectangle 3"/>
          <p:cNvSpPr>
            <a:spLocks noGrp="1" noChangeArrowheads="1"/>
          </p:cNvSpPr>
          <p:nvPr>
            <p:ph type="title"/>
          </p:nvPr>
        </p:nvSpPr>
        <p:spPr/>
        <p:txBody>
          <a:bodyPr/>
          <a:lstStyle/>
          <a:p>
            <a:r>
              <a:rPr lang="ro-RO" altLang="en-US" smtClean="0">
                <a:latin typeface="Cambria" panose="02040503050406030204" pitchFamily="18" charset="0"/>
                <a:cs typeface="Times New Roman" pitchFamily="18" charset="0"/>
              </a:rPr>
              <a:t>FAT, FAT16 şi FAT32</a:t>
            </a:r>
            <a:endParaRPr lang="en-US" altLang="en-US" smtClean="0">
              <a:latin typeface="Cambria" panose="02040503050406030204"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body" idx="1"/>
          </p:nvPr>
        </p:nvSpPr>
        <p:spPr>
          <a:xfrm>
            <a:off x="685800" y="1524000"/>
            <a:ext cx="7772400" cy="4724400"/>
          </a:xfrm>
        </p:spPr>
        <p:txBody>
          <a:bodyPr/>
          <a:lstStyle/>
          <a:p>
            <a:pPr>
              <a:lnSpc>
                <a:spcPct val="80000"/>
              </a:lnSpc>
            </a:pPr>
            <a:r>
              <a:rPr lang="ro-RO" altLang="en-US" sz="2200" smtClean="0">
                <a:latin typeface="Cambria" panose="02040503050406030204" pitchFamily="18" charset="0"/>
                <a:cs typeface="Times New Roman" pitchFamily="18" charset="0"/>
              </a:rPr>
              <a:t>De asemenea, spaţiul de pe di</a:t>
            </a:r>
            <a:r>
              <a:rPr lang="en-US" altLang="en-US" sz="2200" smtClean="0">
                <a:latin typeface="Cambria" panose="02040503050406030204" pitchFamily="18" charset="0"/>
                <a:cs typeface="Times New Roman" pitchFamily="18" charset="0"/>
              </a:rPr>
              <a:t>s</a:t>
            </a:r>
            <a:r>
              <a:rPr lang="ro-RO" altLang="en-US" sz="2200" smtClean="0">
                <a:latin typeface="Cambria" panose="02040503050406030204" pitchFamily="18" charset="0"/>
                <a:cs typeface="Times New Roman" pitchFamily="18" charset="0"/>
              </a:rPr>
              <a:t>curile cu capacităţi mari era utilizat ineficient, aceeaşi problemă existând şi pentru FAT16. FAT16 a fost conceput pentru a fi utilizat pentru partiţii până la </a:t>
            </a:r>
            <a:r>
              <a:rPr lang="en-US" altLang="en-US" sz="2200" smtClean="0">
                <a:latin typeface="Cambria" panose="02040503050406030204" pitchFamily="18" charset="0"/>
                <a:cs typeface="Times New Roman" pitchFamily="18" charset="0"/>
              </a:rPr>
              <a:t>4 GB.</a:t>
            </a:r>
            <a:endParaRPr lang="ro-RO" altLang="en-US" sz="2200" smtClean="0">
              <a:latin typeface="Cambria" panose="02040503050406030204" pitchFamily="18" charset="0"/>
              <a:cs typeface="Times New Roman" pitchFamily="18" charset="0"/>
            </a:endParaRPr>
          </a:p>
          <a:p>
            <a:pPr>
              <a:lnSpc>
                <a:spcPct val="80000"/>
              </a:lnSpc>
            </a:pPr>
            <a:r>
              <a:rPr lang="ro-RO" altLang="en-US" sz="2200" smtClean="0">
                <a:latin typeface="Cambria" panose="02040503050406030204" pitchFamily="18" charset="0"/>
                <a:cs typeface="Times New Roman" pitchFamily="18" charset="0"/>
              </a:rPr>
              <a:t>Chiar dacă discuri de dimesiuni mari pot fi formatate folosind FAT16, această manieră este ineficientă deoarece spaţiul de pe disc este utilizat ineficient. Spre exemplu, la o partiţie de 512 MB, dimensiunea clusterelor este de 8 KB. Aceasta înseamnă că fişierele de 1 KB vor ocupa tot 8 KB de spaţiu pe disc, deoarece nu se pot stoca mai multe fişiere într-un cluster. De aici rezultă 7 KB pierduţi. </a:t>
            </a:r>
          </a:p>
          <a:p>
            <a:pPr>
              <a:lnSpc>
                <a:spcPct val="80000"/>
              </a:lnSpc>
            </a:pPr>
            <a:r>
              <a:rPr lang="ro-RO" altLang="en-US" sz="2200" smtClean="0">
                <a:latin typeface="Cambria" panose="02040503050406030204" pitchFamily="18" charset="0"/>
                <a:cs typeface="Times New Roman" pitchFamily="18" charset="0"/>
              </a:rPr>
              <a:t>Pentru a rezolva această problemă a apărut FAT 32</a:t>
            </a:r>
            <a:r>
              <a:rPr lang="en-US" altLang="en-US" sz="2200" smtClean="0">
                <a:latin typeface="Cambria" panose="02040503050406030204" pitchFamily="18" charset="0"/>
                <a:cs typeface="Times New Roman" pitchFamily="18" charset="0"/>
              </a:rPr>
              <a:t>, sistem </a:t>
            </a:r>
            <a:r>
              <a:rPr lang="ro-RO" altLang="en-US" sz="2200" smtClean="0">
                <a:latin typeface="Cambria" panose="02040503050406030204" pitchFamily="18" charset="0"/>
                <a:cs typeface="Times New Roman" pitchFamily="18" charset="0"/>
              </a:rPr>
              <a:t>ce foloseşte dimensiuni mai mici pentru</a:t>
            </a:r>
            <a:r>
              <a:rPr lang="en-US" altLang="en-US" sz="2200" smtClean="0">
                <a:latin typeface="Cambria" panose="02040503050406030204" pitchFamily="18" charset="0"/>
                <a:cs typeface="Times New Roman" pitchFamily="18" charset="0"/>
              </a:rPr>
              <a:t> cluster</a:t>
            </a:r>
            <a:r>
              <a:rPr lang="ro-RO" altLang="en-US" sz="2200" smtClean="0">
                <a:latin typeface="Cambria" panose="02040503050406030204" pitchFamily="18" charset="0"/>
                <a:cs typeface="Times New Roman" pitchFamily="18" charset="0"/>
              </a:rPr>
              <a:t>e şi oferă suport pentru partiţii până la </a:t>
            </a:r>
            <a:r>
              <a:rPr lang="en-US" altLang="en-US" sz="2200" smtClean="0">
                <a:latin typeface="Cambria" panose="02040503050406030204" pitchFamily="18" charset="0"/>
                <a:cs typeface="Times New Roman" pitchFamily="18" charset="0"/>
              </a:rPr>
              <a:t>2 TB. </a:t>
            </a:r>
          </a:p>
        </p:txBody>
      </p:sp>
      <p:sp>
        <p:nvSpPr>
          <p:cNvPr id="14339" name="Rectangle 3"/>
          <p:cNvSpPr>
            <a:spLocks noGrp="1" noChangeArrowheads="1"/>
          </p:cNvSpPr>
          <p:nvPr>
            <p:ph type="title"/>
          </p:nvPr>
        </p:nvSpPr>
        <p:spPr/>
        <p:txBody>
          <a:bodyPr/>
          <a:lstStyle/>
          <a:p>
            <a:r>
              <a:rPr lang="ro-RO" altLang="en-US" smtClean="0">
                <a:latin typeface="Cambria" panose="02040503050406030204" pitchFamily="18" charset="0"/>
                <a:cs typeface="Times New Roman" pitchFamily="18" charset="0"/>
              </a:rPr>
              <a:t>FAT, FAT16 şi FAT32</a:t>
            </a:r>
            <a:endParaRPr lang="en-US" altLang="en-US" smtClean="0">
              <a:latin typeface="Cambria" panose="02040503050406030204"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026"/>
          <p:cNvSpPr>
            <a:spLocks noGrp="1" noChangeArrowheads="1"/>
          </p:cNvSpPr>
          <p:nvPr>
            <p:ph type="title"/>
          </p:nvPr>
        </p:nvSpPr>
        <p:spPr/>
        <p:txBody>
          <a:bodyPr/>
          <a:lstStyle/>
          <a:p>
            <a:r>
              <a:rPr lang="ro-RO" altLang="en-US" smtClean="0">
                <a:latin typeface="Cambria" panose="02040503050406030204" pitchFamily="18" charset="0"/>
                <a:cs typeface="Times New Roman" pitchFamily="18" charset="0"/>
              </a:rPr>
              <a:t>FAT 32</a:t>
            </a:r>
            <a:endParaRPr lang="en-US" altLang="en-US" smtClean="0">
              <a:latin typeface="Cambria" panose="02040503050406030204" pitchFamily="18" charset="0"/>
              <a:cs typeface="Times New Roman" pitchFamily="18" charset="0"/>
            </a:endParaRPr>
          </a:p>
        </p:txBody>
      </p:sp>
      <p:sp>
        <p:nvSpPr>
          <p:cNvPr id="15363" name="Rectangle 1027"/>
          <p:cNvSpPr>
            <a:spLocks noGrp="1" noChangeArrowheads="1"/>
          </p:cNvSpPr>
          <p:nvPr>
            <p:ph type="body" idx="1"/>
          </p:nvPr>
        </p:nvSpPr>
        <p:spPr/>
        <p:txBody>
          <a:bodyPr/>
          <a:lstStyle/>
          <a:p>
            <a:pPr>
              <a:lnSpc>
                <a:spcPct val="90000"/>
              </a:lnSpc>
              <a:tabLst>
                <a:tab pos="2682875" algn="l"/>
                <a:tab pos="3833813" algn="l"/>
                <a:tab pos="5483225" algn="l"/>
              </a:tabLst>
            </a:pPr>
            <a:r>
              <a:rPr lang="ro-RO" altLang="en-US" sz="2200" smtClean="0">
                <a:latin typeface="Cambria" panose="02040503050406030204" pitchFamily="18" charset="0"/>
                <a:cs typeface="Times New Roman" pitchFamily="18" charset="0"/>
              </a:rPr>
              <a:t>De regulă se consideră că pentru selecţia dimensiunii clusterului, regula este “cu cât mai mic, cu atât mai bine”</a:t>
            </a:r>
            <a:r>
              <a:rPr lang="en-US" altLang="en-US" sz="2200" smtClean="0">
                <a:latin typeface="Cambria" panose="02040503050406030204" pitchFamily="18" charset="0"/>
                <a:cs typeface="Times New Roman" pitchFamily="18" charset="0"/>
              </a:rPr>
              <a:t>. </a:t>
            </a:r>
            <a:r>
              <a:rPr lang="ro-RO" altLang="en-US" sz="2200" smtClean="0">
                <a:latin typeface="Cambria" panose="02040503050406030204" pitchFamily="18" charset="0"/>
                <a:cs typeface="Times New Roman" pitchFamily="18" charset="0"/>
              </a:rPr>
              <a:t>Deoarece partiţiile </a:t>
            </a:r>
            <a:r>
              <a:rPr lang="en-US" altLang="en-US" sz="2200" smtClean="0">
                <a:latin typeface="Cambria" panose="02040503050406030204" pitchFamily="18" charset="0"/>
                <a:cs typeface="Times New Roman" pitchFamily="18" charset="0"/>
              </a:rPr>
              <a:t>FAT16 </a:t>
            </a:r>
            <a:r>
              <a:rPr lang="ro-RO" altLang="en-US" sz="2200" smtClean="0">
                <a:latin typeface="Cambria" panose="02040503050406030204" pitchFamily="18" charset="0"/>
                <a:cs typeface="Times New Roman" pitchFamily="18" charset="0"/>
              </a:rPr>
              <a:t>iroseau o grămadă de spaţiu pe disc, trecerea la </a:t>
            </a:r>
            <a:r>
              <a:rPr lang="en-US" altLang="en-US" sz="2200" smtClean="0">
                <a:latin typeface="Cambria" panose="02040503050406030204" pitchFamily="18" charset="0"/>
                <a:cs typeface="Times New Roman" pitchFamily="18" charset="0"/>
              </a:rPr>
              <a:t> FAT32 </a:t>
            </a:r>
            <a:r>
              <a:rPr lang="ro-RO" altLang="en-US" sz="2200" smtClean="0">
                <a:latin typeface="Cambria" panose="02040503050406030204" pitchFamily="18" charset="0"/>
                <a:cs typeface="Times New Roman" pitchFamily="18" charset="0"/>
              </a:rPr>
              <a:t>pentru a reduce dimensiunea clusterilor a fost imediată</a:t>
            </a:r>
            <a:r>
              <a:rPr lang="en-US" altLang="en-US" sz="2200" smtClean="0">
                <a:latin typeface="Cambria" panose="02040503050406030204" pitchFamily="18" charset="0"/>
                <a:cs typeface="Times New Roman" pitchFamily="18" charset="0"/>
              </a:rPr>
              <a:t>. </a:t>
            </a:r>
            <a:r>
              <a:rPr lang="ro-RO" altLang="en-US" sz="2200" smtClean="0">
                <a:latin typeface="Cambria" panose="02040503050406030204" pitchFamily="18" charset="0"/>
                <a:cs typeface="Times New Roman" pitchFamily="18" charset="0"/>
              </a:rPr>
              <a:t>Cu toate acestea, FAT32 are şi el limitările sale.</a:t>
            </a:r>
            <a:endParaRPr lang="en-US" altLang="en-US" sz="2200" smtClean="0">
              <a:latin typeface="Cambria" panose="02040503050406030204" pitchFamily="18" charset="0"/>
              <a:cs typeface="Times New Roman" pitchFamily="18" charset="0"/>
            </a:endParaRPr>
          </a:p>
          <a:p>
            <a:pPr>
              <a:lnSpc>
                <a:spcPct val="90000"/>
              </a:lnSpc>
              <a:tabLst>
                <a:tab pos="2682875" algn="l"/>
                <a:tab pos="3833813" algn="l"/>
                <a:tab pos="5483225" algn="l"/>
              </a:tabLst>
            </a:pPr>
            <a:r>
              <a:rPr lang="ro-RO" altLang="en-US" sz="2200" smtClean="0">
                <a:latin typeface="Cambria" panose="02040503050406030204" pitchFamily="18" charset="0"/>
                <a:cs typeface="Times New Roman" pitchFamily="18" charset="0"/>
              </a:rPr>
              <a:t>Să considerăm o partiţie de sub</a:t>
            </a:r>
            <a:r>
              <a:rPr lang="en-US" altLang="en-US" sz="2200" smtClean="0">
                <a:latin typeface="Cambria" panose="02040503050406030204" pitchFamily="18" charset="0"/>
                <a:cs typeface="Times New Roman" pitchFamily="18" charset="0"/>
              </a:rPr>
              <a:t> 2</a:t>
            </a:r>
            <a:r>
              <a:rPr lang="ro-RO" altLang="en-US" sz="2200" smtClean="0">
                <a:latin typeface="Cambria" panose="02040503050406030204" pitchFamily="18" charset="0"/>
                <a:cs typeface="Times New Roman" pitchFamily="18" charset="0"/>
              </a:rPr>
              <a:t>.</a:t>
            </a:r>
            <a:r>
              <a:rPr lang="en-US" altLang="en-US" sz="2200" smtClean="0">
                <a:latin typeface="Cambria" panose="02040503050406030204" pitchFamily="18" charset="0"/>
                <a:cs typeface="Times New Roman" pitchFamily="18" charset="0"/>
              </a:rPr>
              <a:t>048 MB</a:t>
            </a:r>
            <a:r>
              <a:rPr lang="ro-RO" altLang="en-US" sz="2200" smtClean="0">
                <a:latin typeface="Cambria" panose="02040503050406030204" pitchFamily="18" charset="0"/>
                <a:cs typeface="Times New Roman" pitchFamily="18" charset="0"/>
              </a:rPr>
              <a:t> (2 GB)</a:t>
            </a:r>
            <a:r>
              <a:rPr lang="en-US" altLang="en-US" sz="2200" smtClean="0">
                <a:latin typeface="Cambria" panose="02040503050406030204" pitchFamily="18" charset="0"/>
                <a:cs typeface="Times New Roman" pitchFamily="18" charset="0"/>
              </a:rPr>
              <a:t>,</a:t>
            </a:r>
            <a:r>
              <a:rPr lang="ro-RO" altLang="en-US" sz="2200" smtClean="0">
                <a:latin typeface="Cambria" panose="02040503050406030204" pitchFamily="18" charset="0"/>
                <a:cs typeface="Times New Roman" pitchFamily="18" charset="0"/>
              </a:rPr>
              <a:t> cea mai mare pe care o poate oferi </a:t>
            </a:r>
            <a:r>
              <a:rPr lang="en-US" altLang="en-US" sz="2200" smtClean="0">
                <a:latin typeface="Cambria" panose="02040503050406030204" pitchFamily="18" charset="0"/>
                <a:cs typeface="Times New Roman" pitchFamily="18" charset="0"/>
              </a:rPr>
              <a:t>FAT16. </a:t>
            </a:r>
            <a:r>
              <a:rPr lang="ro-RO" altLang="en-US" sz="2200" smtClean="0">
                <a:latin typeface="Cambria" panose="02040503050406030204" pitchFamily="18" charset="0"/>
                <a:cs typeface="Times New Roman" pitchFamily="18" charset="0"/>
              </a:rPr>
              <a:t>Dacă această partiţie este formatată folosind </a:t>
            </a:r>
            <a:r>
              <a:rPr lang="en-US" altLang="en-US" sz="2200" smtClean="0">
                <a:latin typeface="Cambria" panose="02040503050406030204" pitchFamily="18" charset="0"/>
                <a:cs typeface="Times New Roman" pitchFamily="18" charset="0"/>
              </a:rPr>
              <a:t>FAT16, </a:t>
            </a:r>
            <a:r>
              <a:rPr lang="ro-RO" altLang="en-US" sz="2200" smtClean="0">
                <a:latin typeface="Cambria" panose="02040503050406030204" pitchFamily="18" charset="0"/>
                <a:cs typeface="Times New Roman" pitchFamily="18" charset="0"/>
              </a:rPr>
              <a:t>va rezulta o tabelă de alocare a fişierelor cu</a:t>
            </a:r>
            <a:r>
              <a:rPr lang="en-US" altLang="en-US" sz="2200" smtClean="0">
                <a:latin typeface="Cambria" panose="02040503050406030204" pitchFamily="18" charset="0"/>
                <a:cs typeface="Times New Roman" pitchFamily="18" charset="0"/>
              </a:rPr>
              <a:t> 65,526 cluster</a:t>
            </a:r>
            <a:r>
              <a:rPr lang="ro-RO" altLang="en-US" sz="2200" smtClean="0">
                <a:latin typeface="Cambria" panose="02040503050406030204" pitchFamily="18" charset="0"/>
                <a:cs typeface="Times New Roman" pitchFamily="18" charset="0"/>
              </a:rPr>
              <a:t>e în el, fiecare cluster consumând </a:t>
            </a:r>
            <a:r>
              <a:rPr lang="en-US" altLang="en-US" sz="2200" smtClean="0">
                <a:latin typeface="Cambria" panose="02040503050406030204" pitchFamily="18" charset="0"/>
                <a:cs typeface="Times New Roman" pitchFamily="18" charset="0"/>
              </a:rPr>
              <a:t>32 KB. </a:t>
            </a:r>
            <a:endParaRPr lang="ro-RO" altLang="en-US" sz="2200" smtClean="0">
              <a:latin typeface="Cambria" panose="02040503050406030204" pitchFamily="18" charset="0"/>
              <a:cs typeface="Times New Roman" pitchFamily="18" charset="0"/>
            </a:endParaRPr>
          </a:p>
          <a:p>
            <a:pPr>
              <a:lnSpc>
                <a:spcPct val="90000"/>
              </a:lnSpc>
              <a:tabLst>
                <a:tab pos="2682875" algn="l"/>
                <a:tab pos="3833813" algn="l"/>
                <a:tab pos="5483225" algn="l"/>
              </a:tabLst>
            </a:pPr>
            <a:r>
              <a:rPr lang="ro-RO" altLang="en-US" sz="2200" smtClean="0">
                <a:latin typeface="Cambria" panose="02040503050406030204" pitchFamily="18" charset="0"/>
                <a:cs typeface="Times New Roman" pitchFamily="18" charset="0"/>
              </a:rPr>
              <a:t>Dimensiunea mare a clusterului va avea ca rezultat o irosire a spaţiului pe disc</a:t>
            </a:r>
            <a:r>
              <a:rPr lang="en-US" altLang="en-US" sz="2200" smtClean="0">
                <a:latin typeface="Cambria" panose="02040503050406030204" pitchFamily="18" charset="0"/>
                <a:cs typeface="Times New Roman" pitchFamily="18" charset="0"/>
              </a:rPr>
              <a:t>. </a:t>
            </a:r>
            <a:r>
              <a:rPr lang="ro-RO" altLang="en-US" sz="2200" smtClean="0">
                <a:latin typeface="Cambria" panose="02040503050406030204" pitchFamily="18" charset="0"/>
                <a:cs typeface="Times New Roman" pitchFamily="18" charset="0"/>
              </a:rPr>
              <a:t>Astfel, este recomandat ca această partiţie să utilizeze</a:t>
            </a:r>
            <a:r>
              <a:rPr lang="en-US" altLang="en-US" sz="2200" smtClean="0">
                <a:latin typeface="Cambria" panose="02040503050406030204" pitchFamily="18" charset="0"/>
                <a:cs typeface="Times New Roman" pitchFamily="18" charset="0"/>
              </a:rPr>
              <a:t> FAT32, </a:t>
            </a:r>
            <a:r>
              <a:rPr lang="ro-RO" altLang="en-US" sz="2200" smtClean="0">
                <a:latin typeface="Cambria" panose="02040503050406030204" pitchFamily="18" charset="0"/>
                <a:cs typeface="Times New Roman" pitchFamily="18" charset="0"/>
              </a:rPr>
              <a:t>ce va conduce la o dimensiune a clusterilor de doar</a:t>
            </a:r>
            <a:r>
              <a:rPr lang="en-US" altLang="en-US" sz="2200" smtClean="0">
                <a:latin typeface="Cambria" panose="02040503050406030204" pitchFamily="18" charset="0"/>
                <a:cs typeface="Times New Roman" pitchFamily="18" charset="0"/>
              </a:rPr>
              <a:t> 4 KB.</a:t>
            </a:r>
            <a:r>
              <a:rPr lang="ro-RO" altLang="en-US" sz="2200" smtClean="0">
                <a:latin typeface="Cambria" panose="02040503050406030204" pitchFamily="18" charset="0"/>
                <a:cs typeface="Times New Roman" pitchFamily="18" charset="0"/>
              </a:rPr>
              <a:t> Acest lucru va avea ca efect o diminuare cu până la </a:t>
            </a:r>
            <a:r>
              <a:rPr lang="en-US" altLang="en-US" sz="2200" smtClean="0">
                <a:latin typeface="Cambria" panose="02040503050406030204" pitchFamily="18" charset="0"/>
                <a:cs typeface="Times New Roman" pitchFamily="18" charset="0"/>
              </a:rPr>
              <a:t>90%</a:t>
            </a:r>
            <a:r>
              <a:rPr lang="ro-RO" altLang="en-US" sz="2200" smtClean="0">
                <a:latin typeface="Cambria" panose="02040503050406030204" pitchFamily="18" charset="0"/>
                <a:cs typeface="Times New Roman" pitchFamily="18" charset="0"/>
              </a:rPr>
              <a:t> a irosirii spaţiului de pe disc</a:t>
            </a:r>
            <a:r>
              <a:rPr lang="en-US" altLang="en-US" sz="2200" smtClean="0">
                <a:latin typeface="Cambria" panose="02040503050406030204" pitchFamily="18" charset="0"/>
                <a:cs typeface="Times New Roman" pitchFamily="18" charset="0"/>
              </a:rPr>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ro-RO" altLang="en-US" smtClean="0">
                <a:latin typeface="Cambria" panose="02040503050406030204" pitchFamily="18" charset="0"/>
                <a:cs typeface="Times New Roman" pitchFamily="18" charset="0"/>
              </a:rPr>
              <a:t>FAT 32</a:t>
            </a:r>
            <a:endParaRPr lang="en-US" altLang="en-US" smtClean="0">
              <a:latin typeface="Cambria" panose="02040503050406030204" pitchFamily="18" charset="0"/>
              <a:cs typeface="Times New Roman" pitchFamily="18" charset="0"/>
            </a:endParaRPr>
          </a:p>
        </p:txBody>
      </p:sp>
      <p:sp>
        <p:nvSpPr>
          <p:cNvPr id="16387" name="Rectangle 3"/>
          <p:cNvSpPr>
            <a:spLocks noGrp="1" noChangeArrowheads="1"/>
          </p:cNvSpPr>
          <p:nvPr>
            <p:ph type="body" idx="1"/>
          </p:nvPr>
        </p:nvSpPr>
        <p:spPr/>
        <p:txBody>
          <a:bodyPr/>
          <a:lstStyle/>
          <a:p>
            <a:pPr>
              <a:lnSpc>
                <a:spcPct val="90000"/>
              </a:lnSpc>
              <a:tabLst>
                <a:tab pos="2682875" algn="l"/>
                <a:tab pos="3833813" algn="l"/>
                <a:tab pos="5483225" algn="l"/>
              </a:tabLst>
            </a:pPr>
            <a:r>
              <a:rPr lang="ro-RO" altLang="en-US" sz="2200" smtClean="0">
                <a:latin typeface="Cambria" panose="02040503050406030204" pitchFamily="18" charset="0"/>
                <a:cs typeface="Times New Roman" pitchFamily="18" charset="0"/>
              </a:rPr>
              <a:t>Cu toate acestea, există şi un preţ plătit pentru asta.</a:t>
            </a:r>
            <a:r>
              <a:rPr lang="en-US" altLang="en-US" sz="2200" smtClean="0">
                <a:latin typeface="Cambria" panose="02040503050406030204" pitchFamily="18" charset="0"/>
                <a:cs typeface="Times New Roman" pitchFamily="18" charset="0"/>
              </a:rPr>
              <a:t> </a:t>
            </a:r>
            <a:r>
              <a:rPr lang="ro-RO" altLang="en-US" sz="2200" smtClean="0">
                <a:latin typeface="Cambria" panose="02040503050406030204" pitchFamily="18" charset="0"/>
                <a:cs typeface="Times New Roman" pitchFamily="18" charset="0"/>
              </a:rPr>
              <a:t>Deoarece fiecare cluster este mai mic, trebuie să fie mai multe pentru a acoperi aceeaşi capacitate a discului</a:t>
            </a:r>
            <a:r>
              <a:rPr lang="en-US" altLang="en-US" sz="2200" smtClean="0">
                <a:latin typeface="Cambria" panose="02040503050406030204" pitchFamily="18" charset="0"/>
                <a:cs typeface="Times New Roman" pitchFamily="18" charset="0"/>
              </a:rPr>
              <a:t>. </a:t>
            </a:r>
            <a:r>
              <a:rPr lang="ro-RO" altLang="en-US" sz="2200" smtClean="0">
                <a:latin typeface="Cambria" panose="02040503050406030204" pitchFamily="18" charset="0"/>
                <a:cs typeface="Times New Roman" pitchFamily="18" charset="0"/>
              </a:rPr>
              <a:t>Deci, în loc de </a:t>
            </a:r>
            <a:r>
              <a:rPr lang="en-US" altLang="en-US" sz="2200" smtClean="0">
                <a:latin typeface="Cambria" panose="02040503050406030204" pitchFamily="18" charset="0"/>
                <a:cs typeface="Times New Roman" pitchFamily="18" charset="0"/>
              </a:rPr>
              <a:t>65</a:t>
            </a:r>
            <a:r>
              <a:rPr lang="ro-RO" altLang="en-US" sz="2200" smtClean="0">
                <a:latin typeface="Cambria" panose="02040503050406030204" pitchFamily="18" charset="0"/>
                <a:cs typeface="Times New Roman" pitchFamily="18" charset="0"/>
              </a:rPr>
              <a:t>.</a:t>
            </a:r>
            <a:r>
              <a:rPr lang="en-US" altLang="en-US" sz="2200" smtClean="0">
                <a:latin typeface="Cambria" panose="02040503050406030204" pitchFamily="18" charset="0"/>
                <a:cs typeface="Times New Roman" pitchFamily="18" charset="0"/>
              </a:rPr>
              <a:t>526 cluster</a:t>
            </a:r>
            <a:r>
              <a:rPr lang="ro-RO" altLang="en-US" sz="2200" smtClean="0">
                <a:latin typeface="Cambria" panose="02040503050406030204" pitchFamily="18" charset="0"/>
                <a:cs typeface="Times New Roman" pitchFamily="18" charset="0"/>
              </a:rPr>
              <a:t>i</a:t>
            </a:r>
            <a:r>
              <a:rPr lang="en-US" altLang="en-US" sz="2200" smtClean="0">
                <a:latin typeface="Cambria" panose="02040503050406030204" pitchFamily="18" charset="0"/>
                <a:cs typeface="Times New Roman" pitchFamily="18" charset="0"/>
              </a:rPr>
              <a:t>,</a:t>
            </a:r>
            <a:r>
              <a:rPr lang="ro-RO" altLang="en-US" sz="2200" smtClean="0">
                <a:latin typeface="Cambria" panose="02040503050406030204" pitchFamily="18" charset="0"/>
                <a:cs typeface="Times New Roman" pitchFamily="18" charset="0"/>
              </a:rPr>
              <a:t> vom avea </a:t>
            </a:r>
            <a:r>
              <a:rPr lang="en-US" altLang="en-US" sz="2200" smtClean="0">
                <a:latin typeface="Cambria" panose="02040503050406030204" pitchFamily="18" charset="0"/>
                <a:cs typeface="Times New Roman" pitchFamily="18" charset="0"/>
              </a:rPr>
              <a:t>524</a:t>
            </a:r>
            <a:r>
              <a:rPr lang="ro-RO" altLang="en-US" sz="2200" smtClean="0">
                <a:latin typeface="Cambria" panose="02040503050406030204" pitchFamily="18" charset="0"/>
                <a:cs typeface="Times New Roman" pitchFamily="18" charset="0"/>
              </a:rPr>
              <a:t>.</a:t>
            </a:r>
            <a:r>
              <a:rPr lang="en-US" altLang="en-US" sz="2200" smtClean="0">
                <a:latin typeface="Cambria" panose="02040503050406030204" pitchFamily="18" charset="0"/>
                <a:cs typeface="Times New Roman" pitchFamily="18" charset="0"/>
              </a:rPr>
              <a:t>208</a:t>
            </a:r>
            <a:r>
              <a:rPr lang="ro-RO" altLang="en-US" sz="2200" smtClean="0">
                <a:latin typeface="Cambria" panose="02040503050406030204" pitchFamily="18" charset="0"/>
                <a:cs typeface="Times New Roman" pitchFamily="18" charset="0"/>
              </a:rPr>
              <a:t> (</a:t>
            </a:r>
            <a:r>
              <a:rPr lang="en-US" altLang="en-US" sz="2200" smtClean="0">
                <a:latin typeface="Cambria" panose="02040503050406030204" pitchFamily="18" charset="0"/>
                <a:cs typeface="Times New Roman" pitchFamily="18" charset="0"/>
              </a:rPr>
              <a:t>65</a:t>
            </a:r>
            <a:r>
              <a:rPr lang="ro-RO" altLang="en-US" sz="2200" smtClean="0">
                <a:latin typeface="Cambria" panose="02040503050406030204" pitchFamily="18" charset="0"/>
                <a:cs typeface="Times New Roman" pitchFamily="18" charset="0"/>
              </a:rPr>
              <a:t>.</a:t>
            </a:r>
            <a:r>
              <a:rPr lang="en-US" altLang="en-US" sz="2200" smtClean="0">
                <a:latin typeface="Cambria" panose="02040503050406030204" pitchFamily="18" charset="0"/>
                <a:cs typeface="Times New Roman" pitchFamily="18" charset="0"/>
              </a:rPr>
              <a:t>526 * 8</a:t>
            </a:r>
            <a:r>
              <a:rPr lang="ro-RO" altLang="en-US" sz="2200" smtClean="0">
                <a:latin typeface="Cambria" panose="02040503050406030204" pitchFamily="18" charset="0"/>
                <a:cs typeface="Times New Roman" pitchFamily="18" charset="0"/>
              </a:rPr>
              <a:t>)</a:t>
            </a:r>
            <a:r>
              <a:rPr lang="en-US" altLang="en-US" sz="2200" smtClean="0">
                <a:latin typeface="Cambria" panose="02040503050406030204" pitchFamily="18" charset="0"/>
                <a:cs typeface="Times New Roman" pitchFamily="18" charset="0"/>
              </a:rPr>
              <a:t> clusteri. </a:t>
            </a:r>
            <a:endParaRPr lang="ro-RO" altLang="en-US" sz="2200" smtClean="0">
              <a:latin typeface="Cambria" panose="02040503050406030204" pitchFamily="18" charset="0"/>
              <a:cs typeface="Times New Roman" pitchFamily="18" charset="0"/>
            </a:endParaRPr>
          </a:p>
          <a:p>
            <a:pPr>
              <a:lnSpc>
                <a:spcPct val="90000"/>
              </a:lnSpc>
              <a:tabLst>
                <a:tab pos="2682875" algn="l"/>
                <a:tab pos="3833813" algn="l"/>
                <a:tab pos="5483225" algn="l"/>
              </a:tabLst>
            </a:pPr>
            <a:r>
              <a:rPr lang="en-US" altLang="en-US" sz="2200" smtClean="0">
                <a:latin typeface="Cambria" panose="02040503050406030204" pitchFamily="18" charset="0"/>
                <a:cs typeface="Times New Roman" pitchFamily="18" charset="0"/>
              </a:rPr>
              <a:t>Mai mult</a:t>
            </a:r>
            <a:r>
              <a:rPr lang="ro-RO" altLang="en-US" sz="2200" smtClean="0">
                <a:latin typeface="Cambria" panose="02040503050406030204" pitchFamily="18" charset="0"/>
                <a:cs typeface="Times New Roman" pitchFamily="18" charset="0"/>
              </a:rPr>
              <a:t>, i</a:t>
            </a:r>
            <a:r>
              <a:rPr lang="en-US" altLang="en-US" sz="2200" smtClean="0">
                <a:latin typeface="Cambria" panose="02040503050406030204" pitchFamily="18" charset="0"/>
                <a:cs typeface="Times New Roman" pitchFamily="18" charset="0"/>
              </a:rPr>
              <a:t>nt</a:t>
            </a:r>
            <a:r>
              <a:rPr lang="ro-RO" altLang="en-US" sz="2200" smtClean="0">
                <a:latin typeface="Cambria" panose="02040503050406030204" pitchFamily="18" charset="0"/>
                <a:cs typeface="Times New Roman" pitchFamily="18" charset="0"/>
              </a:rPr>
              <a:t>răr</a:t>
            </a:r>
            <a:r>
              <a:rPr lang="en-US" altLang="en-US" sz="2200" smtClean="0">
                <a:latin typeface="Cambria" panose="02040503050406030204" pitchFamily="18" charset="0"/>
                <a:cs typeface="Times New Roman" pitchFamily="18" charset="0"/>
              </a:rPr>
              <a:t>ile FAT </a:t>
            </a:r>
            <a:r>
              <a:rPr lang="ro-RO" altLang="en-US" sz="2200" smtClean="0">
                <a:latin typeface="Cambria" panose="02040503050406030204" pitchFamily="18" charset="0"/>
                <a:cs typeface="Times New Roman" pitchFamily="18" charset="0"/>
              </a:rPr>
              <a:t>din tabela </a:t>
            </a:r>
            <a:r>
              <a:rPr lang="en-US" altLang="en-US" sz="2200" smtClean="0">
                <a:latin typeface="Cambria" panose="02040503050406030204" pitchFamily="18" charset="0"/>
                <a:cs typeface="Times New Roman" pitchFamily="18" charset="0"/>
              </a:rPr>
              <a:t>FAT32</a:t>
            </a:r>
            <a:r>
              <a:rPr lang="ro-RO" altLang="en-US" sz="2200" smtClean="0">
                <a:latin typeface="Cambria" panose="02040503050406030204" pitchFamily="18" charset="0"/>
                <a:cs typeface="Times New Roman" pitchFamily="18" charset="0"/>
              </a:rPr>
              <a:t> sunt de dimensiune 32 de biţi</a:t>
            </a:r>
            <a:r>
              <a:rPr lang="en-US" altLang="en-US" sz="2200" smtClean="0">
                <a:latin typeface="Cambria" panose="02040503050406030204" pitchFamily="18" charset="0"/>
                <a:cs typeface="Times New Roman" pitchFamily="18" charset="0"/>
              </a:rPr>
              <a:t>,</a:t>
            </a:r>
            <a:r>
              <a:rPr lang="ro-RO" altLang="en-US" sz="2200" smtClean="0">
                <a:latin typeface="Cambria" panose="02040503050406030204" pitchFamily="18" charset="0"/>
                <a:cs typeface="Times New Roman" pitchFamily="18" charset="0"/>
              </a:rPr>
              <a:t> faţă de intrările de 16 biţi din </a:t>
            </a:r>
            <a:r>
              <a:rPr lang="en-US" altLang="en-US" sz="2200" smtClean="0">
                <a:latin typeface="Cambria" panose="02040503050406030204" pitchFamily="18" charset="0"/>
                <a:cs typeface="Times New Roman" pitchFamily="18" charset="0"/>
              </a:rPr>
              <a:t>FAT16</a:t>
            </a:r>
            <a:r>
              <a:rPr lang="ro-RO" altLang="en-US" sz="2200" smtClean="0">
                <a:latin typeface="Cambria" panose="02040503050406030204" pitchFamily="18" charset="0"/>
                <a:cs typeface="Times New Roman" pitchFamily="18" charset="0"/>
              </a:rPr>
              <a:t>. Rezultatul final este acela că dimensiunea tabelei</a:t>
            </a:r>
            <a:r>
              <a:rPr lang="en-US" altLang="en-US" sz="2200" smtClean="0">
                <a:latin typeface="Cambria" panose="02040503050406030204" pitchFamily="18" charset="0"/>
                <a:cs typeface="Times New Roman" pitchFamily="18" charset="0"/>
              </a:rPr>
              <a:t> FAT </a:t>
            </a:r>
            <a:r>
              <a:rPr lang="ro-RO" altLang="en-US" sz="2200" smtClean="0">
                <a:latin typeface="Cambria" panose="02040503050406030204" pitchFamily="18" charset="0"/>
                <a:cs typeface="Times New Roman" pitchFamily="18" charset="0"/>
              </a:rPr>
              <a:t>este de </a:t>
            </a:r>
            <a:r>
              <a:rPr lang="en-US" altLang="en-US" sz="2200" smtClean="0">
                <a:latin typeface="Cambria" panose="02040503050406030204" pitchFamily="18" charset="0"/>
                <a:cs typeface="Times New Roman" pitchFamily="18" charset="0"/>
              </a:rPr>
              <a:t>16 </a:t>
            </a:r>
            <a:r>
              <a:rPr lang="ro-RO" altLang="en-US" sz="2200" smtClean="0">
                <a:latin typeface="Cambria" panose="02040503050406030204" pitchFamily="18" charset="0"/>
                <a:cs typeface="Times New Roman" pitchFamily="18" charset="0"/>
              </a:rPr>
              <a:t>ori mai mare în cazul</a:t>
            </a:r>
            <a:r>
              <a:rPr lang="en-US" altLang="en-US" sz="2200" smtClean="0">
                <a:latin typeface="Cambria" panose="02040503050406030204" pitchFamily="18" charset="0"/>
                <a:cs typeface="Times New Roman" pitchFamily="18" charset="0"/>
              </a:rPr>
              <a:t> FAT32 </a:t>
            </a:r>
            <a:r>
              <a:rPr lang="ro-RO" altLang="en-US" sz="2200" smtClean="0">
                <a:latin typeface="Cambria" panose="02040503050406030204" pitchFamily="18" charset="0"/>
                <a:cs typeface="Times New Roman" pitchFamily="18" charset="0"/>
              </a:rPr>
              <a:t>decât la FAT16</a:t>
            </a:r>
            <a:r>
              <a:rPr lang="en-US" altLang="en-US" sz="2200" smtClean="0">
                <a:latin typeface="Cambria" panose="02040503050406030204" pitchFamily="18" charset="0"/>
                <a:cs typeface="Times New Roman" pitchFamily="18" charset="0"/>
              </a:rPr>
              <a:t>! </a:t>
            </a:r>
            <a:r>
              <a:rPr lang="ro-RO" altLang="en-US" sz="2200" smtClean="0">
                <a:latin typeface="Cambria" panose="02040503050406030204" pitchFamily="18" charset="0"/>
                <a:cs typeface="Times New Roman" pitchFamily="18" charset="0"/>
              </a:rPr>
              <a:t>Tabel</a:t>
            </a:r>
            <a:r>
              <a:rPr lang="en-US" altLang="en-US" sz="2200" smtClean="0">
                <a:latin typeface="Cambria" panose="02040503050406030204" pitchFamily="18" charset="0"/>
                <a:cs typeface="Times New Roman" pitchFamily="18" charset="0"/>
              </a:rPr>
              <a:t>ul</a:t>
            </a:r>
            <a:r>
              <a:rPr lang="ro-RO" altLang="en-US" sz="2200" smtClean="0">
                <a:latin typeface="Cambria" panose="02040503050406030204" pitchFamily="18" charset="0"/>
                <a:cs typeface="Times New Roman" pitchFamily="18" charset="0"/>
              </a:rPr>
              <a:t> următo</a:t>
            </a:r>
            <a:r>
              <a:rPr lang="en-US" altLang="en-US" sz="2200" smtClean="0">
                <a:latin typeface="Cambria" panose="02040503050406030204" pitchFamily="18" charset="0"/>
                <a:cs typeface="Times New Roman" pitchFamily="18" charset="0"/>
              </a:rPr>
              <a:t>r</a:t>
            </a:r>
            <a:r>
              <a:rPr lang="ro-RO" altLang="en-US" sz="2200" smtClean="0">
                <a:latin typeface="Cambria" panose="02040503050406030204" pitchFamily="18" charset="0"/>
                <a:cs typeface="Times New Roman" pitchFamily="18" charset="0"/>
              </a:rPr>
              <a:t> ilustrează aceste observaţii</a:t>
            </a:r>
            <a:r>
              <a:rPr lang="en-US" altLang="en-US" sz="2200" smtClean="0">
                <a:latin typeface="Cambria" panose="02040503050406030204" pitchFamily="18" charset="0"/>
                <a:cs typeface="Times New Roman" pitchFamily="18" charset="0"/>
              </a:rPr>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ro-RO" altLang="en-US" smtClean="0">
                <a:latin typeface="Cambria" panose="02040503050406030204" pitchFamily="18" charset="0"/>
                <a:cs typeface="Times New Roman" pitchFamily="18" charset="0"/>
              </a:rPr>
              <a:t>Caracteristici FAT16 şi FAT32</a:t>
            </a:r>
            <a:endParaRPr lang="en-US" altLang="en-US" smtClean="0">
              <a:latin typeface="Cambria" panose="02040503050406030204" pitchFamily="18" charset="0"/>
              <a:cs typeface="Times New Roman" pitchFamily="18" charset="0"/>
            </a:endParaRPr>
          </a:p>
        </p:txBody>
      </p:sp>
      <p:graphicFrame>
        <p:nvGraphicFramePr>
          <p:cNvPr id="171086" name="Group 78"/>
          <p:cNvGraphicFramePr>
            <a:graphicFrameLocks noGrp="1"/>
          </p:cNvGraphicFramePr>
          <p:nvPr>
            <p:ph idx="1"/>
            <p:extLst>
              <p:ext uri="{D42A27DB-BD31-4B8C-83A1-F6EECF244321}">
                <p14:modId xmlns:p14="http://schemas.microsoft.com/office/powerpoint/2010/main" val="2529092039"/>
              </p:ext>
            </p:extLst>
          </p:nvPr>
        </p:nvGraphicFramePr>
        <p:xfrm>
          <a:off x="685800" y="1371600"/>
          <a:ext cx="7772400" cy="4724401"/>
        </p:xfrm>
        <a:graphic>
          <a:graphicData uri="http://schemas.openxmlformats.org/drawingml/2006/table">
            <a:tbl>
              <a:tblPr/>
              <a:tblGrid>
                <a:gridCol w="2130425"/>
                <a:gridCol w="2809875"/>
                <a:gridCol w="2832100"/>
              </a:tblGrid>
              <a:tr h="1023938">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ro-RO" sz="2000" b="1" i="0" u="none" strike="noStrike" cap="none" normalizeH="0" baseline="0" dirty="0" smtClean="0">
                          <a:ln>
                            <a:noFill/>
                          </a:ln>
                          <a:solidFill>
                            <a:schemeClr val="tx1"/>
                          </a:solidFill>
                          <a:effectLst/>
                          <a:latin typeface="Cambria" panose="02040503050406030204" pitchFamily="18" charset="0"/>
                          <a:cs typeface="Times New Roman" pitchFamily="18" charset="0"/>
                        </a:rPr>
                        <a:t>Tipul de </a:t>
                      </a:r>
                      <a:r>
                        <a:rPr kumimoji="0" lang="en-US" sz="2000" b="1" i="0" u="none" strike="noStrike" cap="none" normalizeH="0" baseline="0" dirty="0" smtClean="0">
                          <a:ln>
                            <a:noFill/>
                          </a:ln>
                          <a:solidFill>
                            <a:schemeClr val="tx1"/>
                          </a:solidFill>
                          <a:effectLst/>
                          <a:latin typeface="Cambria" panose="02040503050406030204" pitchFamily="18" charset="0"/>
                          <a:cs typeface="Times New Roman" pitchFamily="18" charset="0"/>
                        </a:rPr>
                        <a:t>FAT </a:t>
                      </a:r>
                      <a:endParaRPr kumimoji="0" lang="en-US" sz="2000" b="0" i="0" u="none" strike="noStrike" cap="none" normalizeH="0" baseline="0" dirty="0" smtClean="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Cambria" panose="02040503050406030204" pitchFamily="18" charset="0"/>
                          <a:cs typeface="Times New Roman" pitchFamily="18" charset="0"/>
                        </a:rPr>
                        <a:t>FAT16</a:t>
                      </a:r>
                      <a:endParaRPr kumimoji="0" lang="en-US" sz="2000" b="0" i="0" u="none" strike="noStrike" cap="none" normalizeH="0" baseline="0" smtClean="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Cambria" panose="02040503050406030204" pitchFamily="18" charset="0"/>
                          <a:cs typeface="Times New Roman" pitchFamily="18" charset="0"/>
                        </a:rPr>
                        <a:t>FAT32</a:t>
                      </a:r>
                      <a:endParaRPr kumimoji="0" lang="en-US" sz="2000" b="0" i="0" u="none" strike="noStrike" cap="none" normalizeH="0" baseline="0" smtClean="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tr>
              <a:tr h="1022350">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ro-RO" sz="2000" b="1" i="0" u="none" strike="noStrike" cap="none" normalizeH="0" baseline="0" smtClean="0">
                          <a:ln>
                            <a:noFill/>
                          </a:ln>
                          <a:solidFill>
                            <a:schemeClr val="tx1"/>
                          </a:solidFill>
                          <a:effectLst/>
                          <a:latin typeface="Cambria" panose="02040503050406030204" pitchFamily="18" charset="0"/>
                          <a:cs typeface="Times New Roman" pitchFamily="18" charset="0"/>
                        </a:rPr>
                        <a:t>Dimensiunea c</a:t>
                      </a:r>
                      <a:r>
                        <a:rPr kumimoji="0" lang="en-US" sz="2000" b="1" i="0" u="none" strike="noStrike" cap="none" normalizeH="0" baseline="0" smtClean="0">
                          <a:ln>
                            <a:noFill/>
                          </a:ln>
                          <a:solidFill>
                            <a:schemeClr val="tx1"/>
                          </a:solidFill>
                          <a:effectLst/>
                          <a:latin typeface="Cambria" panose="02040503050406030204" pitchFamily="18" charset="0"/>
                          <a:cs typeface="Times New Roman" pitchFamily="18" charset="0"/>
                        </a:rPr>
                        <a:t>luster</a:t>
                      </a:r>
                      <a:r>
                        <a:rPr kumimoji="0" lang="ro-RO" sz="2000" b="1" i="0" u="none" strike="noStrike" cap="none" normalizeH="0" baseline="0" smtClean="0">
                          <a:ln>
                            <a:noFill/>
                          </a:ln>
                          <a:solidFill>
                            <a:schemeClr val="tx1"/>
                          </a:solidFill>
                          <a:effectLst/>
                          <a:latin typeface="Cambria" panose="02040503050406030204" pitchFamily="18" charset="0"/>
                          <a:cs typeface="Times New Roman" pitchFamily="18" charset="0"/>
                        </a:rPr>
                        <a:t>ului</a:t>
                      </a:r>
                      <a:endParaRPr kumimoji="0" lang="en-US" sz="2000" b="0" i="0" u="none" strike="noStrike" cap="none" normalizeH="0" baseline="0" smtClean="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mbria" panose="02040503050406030204" pitchFamily="18" charset="0"/>
                          <a:cs typeface="Times New Roman" pitchFamily="18" charset="0"/>
                        </a:rPr>
                        <a:t>32 KB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Cambria" panose="02040503050406030204" pitchFamily="18" charset="0"/>
                          <a:cs typeface="Times New Roman" pitchFamily="18" charset="0"/>
                        </a:rPr>
                        <a:t>4 KB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1654175">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Cambria" panose="02040503050406030204" pitchFamily="18" charset="0"/>
                          <a:cs typeface="Times New Roman" pitchFamily="18" charset="0"/>
                        </a:rPr>
                        <a:t>Num</a:t>
                      </a:r>
                      <a:r>
                        <a:rPr kumimoji="0" lang="ro-RO" sz="2000" b="1" i="0" u="none" strike="noStrike" cap="none" normalizeH="0" baseline="0" smtClean="0">
                          <a:ln>
                            <a:noFill/>
                          </a:ln>
                          <a:solidFill>
                            <a:schemeClr val="tx1"/>
                          </a:solidFill>
                          <a:effectLst/>
                          <a:latin typeface="Cambria" panose="02040503050406030204" pitchFamily="18" charset="0"/>
                          <a:cs typeface="Times New Roman" pitchFamily="18" charset="0"/>
                        </a:rPr>
                        <a:t>ărul de intrări</a:t>
                      </a:r>
                      <a:r>
                        <a:rPr kumimoji="0" lang="en-US" sz="2000" b="1" i="0" u="none" strike="noStrike" cap="none" normalizeH="0" baseline="0" smtClean="0">
                          <a:ln>
                            <a:noFill/>
                          </a:ln>
                          <a:solidFill>
                            <a:schemeClr val="tx1"/>
                          </a:solidFill>
                          <a:effectLst/>
                          <a:latin typeface="Cambria" panose="02040503050406030204" pitchFamily="18" charset="0"/>
                          <a:cs typeface="Times New Roman" pitchFamily="18" charset="0"/>
                        </a:rPr>
                        <a:t> FAT</a:t>
                      </a:r>
                      <a:endParaRPr kumimoji="0" lang="en-US" sz="2000" b="0" i="0" u="none" strike="noStrike" cap="none" normalizeH="0" baseline="0" smtClean="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Cambria" panose="02040503050406030204" pitchFamily="18" charset="0"/>
                          <a:cs typeface="Times New Roman" pitchFamily="18" charset="0"/>
                        </a:rPr>
                        <a:t>65,526</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Cambria" panose="02040503050406030204" pitchFamily="18" charset="0"/>
                          <a:cs typeface="Times New Roman" pitchFamily="18" charset="0"/>
                        </a:rPr>
                        <a:t>524,208</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1023938">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ro-RO" sz="2000" b="1" i="0" u="none" strike="noStrike" cap="none" normalizeH="0" baseline="0" smtClean="0">
                          <a:ln>
                            <a:noFill/>
                          </a:ln>
                          <a:solidFill>
                            <a:schemeClr val="tx1"/>
                          </a:solidFill>
                          <a:effectLst/>
                          <a:latin typeface="Cambria" panose="02040503050406030204" pitchFamily="18" charset="0"/>
                          <a:cs typeface="Times New Roman" pitchFamily="18" charset="0"/>
                        </a:rPr>
                        <a:t>Dimensiunea</a:t>
                      </a:r>
                      <a:r>
                        <a:rPr kumimoji="0" lang="en-US" sz="2000" b="1" i="0" u="none" strike="noStrike" cap="none" normalizeH="0" baseline="0" smtClean="0">
                          <a:ln>
                            <a:noFill/>
                          </a:ln>
                          <a:solidFill>
                            <a:schemeClr val="tx1"/>
                          </a:solidFill>
                          <a:effectLst/>
                          <a:latin typeface="Cambria" panose="02040503050406030204" pitchFamily="18" charset="0"/>
                          <a:cs typeface="Times New Roman" pitchFamily="18" charset="0"/>
                        </a:rPr>
                        <a:t> </a:t>
                      </a:r>
                      <a:r>
                        <a:rPr kumimoji="0" lang="ro-RO" sz="2000" b="1" i="0" u="none" strike="noStrike" cap="none" normalizeH="0" baseline="0" smtClean="0">
                          <a:ln>
                            <a:noFill/>
                          </a:ln>
                          <a:solidFill>
                            <a:schemeClr val="tx1"/>
                          </a:solidFill>
                          <a:effectLst/>
                          <a:latin typeface="Cambria" panose="02040503050406030204" pitchFamily="18" charset="0"/>
                          <a:cs typeface="Times New Roman" pitchFamily="18" charset="0"/>
                        </a:rPr>
                        <a:t>tabelei </a:t>
                      </a:r>
                      <a:r>
                        <a:rPr kumimoji="0" lang="en-US" sz="2000" b="1" i="0" u="none" strike="noStrike" cap="none" normalizeH="0" baseline="0" smtClean="0">
                          <a:ln>
                            <a:noFill/>
                          </a:ln>
                          <a:solidFill>
                            <a:schemeClr val="tx1"/>
                          </a:solidFill>
                          <a:effectLst/>
                          <a:latin typeface="Cambria" panose="02040503050406030204" pitchFamily="18" charset="0"/>
                          <a:cs typeface="Times New Roman" pitchFamily="18" charset="0"/>
                        </a:rPr>
                        <a:t>FAT</a:t>
                      </a:r>
                      <a:endParaRPr kumimoji="0" lang="en-US" sz="2000" b="0" i="0" u="none" strike="noStrike" cap="none" normalizeH="0" baseline="0" smtClean="0">
                        <a:ln>
                          <a:noFill/>
                        </a:ln>
                        <a:solidFill>
                          <a:schemeClr val="tx1"/>
                        </a:solidFill>
                        <a:effectLst/>
                        <a:latin typeface="Cambria" panose="02040503050406030204"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Cambria" panose="02040503050406030204" pitchFamily="18" charset="0"/>
                          <a:cs typeface="Times New Roman" pitchFamily="18" charset="0"/>
                        </a:rPr>
                        <a:t>~ 128 KB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mbria" panose="02040503050406030204" pitchFamily="18" charset="0"/>
                          <a:cs typeface="Times New Roman" pitchFamily="18" charset="0"/>
                        </a:rPr>
                        <a:t>~ 2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762000" y="152400"/>
            <a:ext cx="8382000" cy="874713"/>
          </a:xfrm>
        </p:spPr>
        <p:txBody>
          <a:bodyPr/>
          <a:lstStyle/>
          <a:p>
            <a:r>
              <a:rPr lang="en-US" altLang="en-US" sz="3000" dirty="0" smtClean="0">
                <a:latin typeface="Cambria" panose="02040503050406030204" pitchFamily="18" charset="0"/>
                <a:cs typeface="Times New Roman" pitchFamily="18" charset="0"/>
              </a:rPr>
              <a:t>Comenzi</a:t>
            </a:r>
            <a:r>
              <a:rPr lang="en-US" altLang="en-US" sz="3000" dirty="0" smtClean="0">
                <a:latin typeface="Cambria" panose="02040503050406030204" pitchFamily="18" charset="0"/>
                <a:cs typeface="Times New Roman" pitchFamily="18" charset="0"/>
              </a:rPr>
              <a:t> de backup </a:t>
            </a:r>
            <a:r>
              <a:rPr lang="ro-RO" altLang="en-US" sz="3000" dirty="0" smtClean="0">
                <a:latin typeface="Cambria" panose="02040503050406030204" pitchFamily="18" charset="0"/>
                <a:cs typeface="Times New Roman" pitchFamily="18" charset="0"/>
              </a:rPr>
              <a:t>și arhivare de fișiere</a:t>
            </a:r>
            <a:r>
              <a:rPr lang="en-US" altLang="en-US" sz="3000" dirty="0" smtClean="0">
                <a:latin typeface="Cambria" panose="02040503050406030204" pitchFamily="18" charset="0"/>
                <a:cs typeface="Times New Roman" pitchFamily="18" charset="0"/>
              </a:rPr>
              <a:t>-Linux</a:t>
            </a:r>
            <a:endParaRPr lang="en-US" altLang="en-US" sz="3000" dirty="0" smtClean="0">
              <a:latin typeface="Cambria" panose="02040503050406030204" pitchFamily="18" charset="0"/>
              <a:cs typeface="Times New Roman" pitchFamily="18" charset="0"/>
            </a:endParaRPr>
          </a:p>
        </p:txBody>
      </p:sp>
      <p:sp>
        <p:nvSpPr>
          <p:cNvPr id="4099" name="Rectangle 3"/>
          <p:cNvSpPr>
            <a:spLocks noGrp="1" noChangeArrowheads="1"/>
          </p:cNvSpPr>
          <p:nvPr>
            <p:ph type="body" idx="1"/>
          </p:nvPr>
        </p:nvSpPr>
        <p:spPr/>
        <p:txBody>
          <a:bodyPr/>
          <a:lstStyle/>
          <a:p>
            <a:r>
              <a:rPr lang="ro-RO" b="1" dirty="0" smtClean="0">
                <a:latin typeface="Cambria" panose="02040503050406030204" pitchFamily="18" charset="0"/>
              </a:rPr>
              <a:t>Arhivarea și compresia fișierelor</a:t>
            </a:r>
            <a:r>
              <a:rPr lang="en-US" dirty="0">
                <a:latin typeface="Cambria" panose="02040503050406030204" pitchFamily="18" charset="0"/>
              </a:rPr>
              <a:t> </a:t>
            </a:r>
            <a:r>
              <a:rPr lang="ro-RO" dirty="0" smtClean="0">
                <a:latin typeface="Cambria" panose="02040503050406030204" pitchFamily="18" charset="0"/>
              </a:rPr>
              <a:t>reprezintă operațiile utilizate atunci când unul sau mai multe fișiere</a:t>
            </a:r>
            <a:r>
              <a:rPr lang="en-US" dirty="0" smtClean="0">
                <a:latin typeface="Cambria" panose="02040503050406030204" pitchFamily="18" charset="0"/>
              </a:rPr>
              <a:t> </a:t>
            </a:r>
            <a:r>
              <a:rPr lang="ro-RO" dirty="0" smtClean="0">
                <a:latin typeface="Cambria" panose="02040503050406030204" pitchFamily="18" charset="0"/>
              </a:rPr>
              <a:t>trebuie transmise sau stocate în mod eficient</a:t>
            </a:r>
            <a:r>
              <a:rPr lang="en-US" dirty="0" smtClean="0">
                <a:latin typeface="Cambria" panose="02040503050406030204" pitchFamily="18" charset="0"/>
              </a:rPr>
              <a:t>. </a:t>
            </a:r>
            <a:r>
              <a:rPr lang="ro-RO" dirty="0" smtClean="0">
                <a:latin typeface="Cambria" panose="02040503050406030204" pitchFamily="18" charset="0"/>
              </a:rPr>
              <a:t>Există două aspecte cu privire la această operație</a:t>
            </a:r>
            <a:r>
              <a:rPr lang="en-US" dirty="0" smtClean="0">
                <a:latin typeface="Cambria" panose="02040503050406030204" pitchFamily="18" charset="0"/>
              </a:rPr>
              <a:t>:</a:t>
            </a:r>
            <a:endParaRPr lang="en-US" dirty="0">
              <a:latin typeface="Cambria" panose="02040503050406030204" pitchFamily="18" charset="0"/>
            </a:endParaRPr>
          </a:p>
          <a:p>
            <a:r>
              <a:rPr lang="en-US" b="1" dirty="0" err="1" smtClean="0">
                <a:latin typeface="Cambria" panose="02040503050406030204" pitchFamily="18" charset="0"/>
              </a:rPr>
              <a:t>Ar</a:t>
            </a:r>
            <a:r>
              <a:rPr lang="ro-RO" b="1" dirty="0" smtClean="0">
                <a:latin typeface="Cambria" panose="02040503050406030204" pitchFamily="18" charset="0"/>
              </a:rPr>
              <a:t>hivarea</a:t>
            </a:r>
            <a:r>
              <a:rPr lang="en-US" dirty="0">
                <a:latin typeface="Cambria" panose="02040503050406030204" pitchFamily="18" charset="0"/>
              </a:rPr>
              <a:t> – </a:t>
            </a:r>
            <a:r>
              <a:rPr lang="ro-RO" dirty="0" smtClean="0">
                <a:latin typeface="Cambria" panose="02040503050406030204" pitchFamily="18" charset="0"/>
              </a:rPr>
              <a:t>Reprezintă combinarea mai multor fișiere într-unul singur</a:t>
            </a:r>
            <a:r>
              <a:rPr lang="en-US" dirty="0" smtClean="0">
                <a:latin typeface="Cambria" panose="02040503050406030204" pitchFamily="18" charset="0"/>
              </a:rPr>
              <a:t>, </a:t>
            </a:r>
            <a:r>
              <a:rPr lang="ro-RO" dirty="0" smtClean="0">
                <a:latin typeface="Cambria" panose="02040503050406030204" pitchFamily="18" charset="0"/>
              </a:rPr>
              <a:t>ceea ce facilitează transmiterea acestora</a:t>
            </a:r>
            <a:endParaRPr lang="en-US" dirty="0">
              <a:latin typeface="Cambria" panose="02040503050406030204" pitchFamily="18" charset="0"/>
            </a:endParaRPr>
          </a:p>
          <a:p>
            <a:r>
              <a:rPr lang="en-US" b="1" dirty="0" err="1" smtClean="0">
                <a:latin typeface="Cambria" panose="02040503050406030204" pitchFamily="18" charset="0"/>
              </a:rPr>
              <a:t>Compres</a:t>
            </a:r>
            <a:r>
              <a:rPr lang="ro-RO" b="1" dirty="0" smtClean="0">
                <a:latin typeface="Cambria" panose="02040503050406030204" pitchFamily="18" charset="0"/>
              </a:rPr>
              <a:t>ia</a:t>
            </a:r>
            <a:r>
              <a:rPr lang="en-US" dirty="0">
                <a:latin typeface="Cambria" panose="02040503050406030204" pitchFamily="18" charset="0"/>
              </a:rPr>
              <a:t> – </a:t>
            </a:r>
            <a:r>
              <a:rPr lang="ro-RO" dirty="0" smtClean="0">
                <a:latin typeface="Cambria" panose="02040503050406030204" pitchFamily="18" charset="0"/>
              </a:rPr>
              <a:t>Reprezintă reducerea dimensiunilor fișierelor prin eliminarea informației redundante</a:t>
            </a:r>
            <a:endParaRPr lang="en-US" dirty="0">
              <a:latin typeface="Cambria" panose="02040503050406030204" pitchFamily="18" charset="0"/>
            </a:endParaRPr>
          </a:p>
          <a:p>
            <a:pPr>
              <a:lnSpc>
                <a:spcPct val="90000"/>
              </a:lnSpc>
            </a:pPr>
            <a:r>
              <a:rPr lang="ro-RO" altLang="en-US" dirty="0" smtClean="0">
                <a:latin typeface="Cambria" panose="02040503050406030204" pitchFamily="18" charset="0"/>
                <a:cs typeface="Times New Roman" pitchFamily="18" charset="0"/>
              </a:rPr>
              <a:t>Putem arhiva mai multe fișiere într-o singură arhivă și apoi o putem comprima, sau putem comprima un fișier individual</a:t>
            </a:r>
            <a:r>
              <a:rPr lang="en-US" altLang="en-US" dirty="0" smtClean="0">
                <a:latin typeface="Cambria" panose="02040503050406030204" pitchFamily="18" charset="0"/>
                <a:cs typeface="Times New Roman" pitchFamily="18" charset="0"/>
              </a:rPr>
              <a:t>. </a:t>
            </a:r>
            <a:r>
              <a:rPr lang="ro-RO" altLang="en-US" dirty="0" smtClean="0">
                <a:latin typeface="Cambria" panose="02040503050406030204" pitchFamily="18" charset="0"/>
                <a:cs typeface="Times New Roman" pitchFamily="18" charset="0"/>
              </a:rPr>
              <a:t>Prima operație se numește </a:t>
            </a:r>
            <a:r>
              <a:rPr lang="en-US" altLang="en-US" b="1" dirty="0" err="1" smtClean="0">
                <a:latin typeface="Cambria" panose="02040503050406030204" pitchFamily="18" charset="0"/>
                <a:cs typeface="Times New Roman" pitchFamily="18" charset="0"/>
              </a:rPr>
              <a:t>arhiv</a:t>
            </a:r>
            <a:r>
              <a:rPr lang="ro-RO" altLang="en-US" b="1" dirty="0" smtClean="0">
                <a:latin typeface="Cambria" panose="02040503050406030204" pitchFamily="18" charset="0"/>
                <a:cs typeface="Times New Roman" pitchFamily="18" charset="0"/>
              </a:rPr>
              <a:t>are</a:t>
            </a:r>
            <a:r>
              <a:rPr lang="en-US" altLang="en-US" dirty="0" smtClean="0">
                <a:latin typeface="Cambria" panose="02040503050406030204" pitchFamily="18" charset="0"/>
                <a:cs typeface="Times New Roman" pitchFamily="18" charset="0"/>
              </a:rPr>
              <a:t>, </a:t>
            </a:r>
            <a:r>
              <a:rPr lang="ro-RO" altLang="en-US" dirty="0" smtClean="0">
                <a:latin typeface="Cambria" panose="02040503050406030204" pitchFamily="18" charset="0"/>
                <a:cs typeface="Times New Roman" pitchFamily="18" charset="0"/>
              </a:rPr>
              <a:t>iar</a:t>
            </a:r>
            <a:r>
              <a:rPr lang="ro-RO" altLang="en-US" dirty="0" smtClean="0">
                <a:latin typeface="Cambria" panose="02040503050406030204" pitchFamily="18" charset="0"/>
                <a:cs typeface="Times New Roman" pitchFamily="18" charset="0"/>
              </a:rPr>
              <a:t> cea de-a doua se numește </a:t>
            </a:r>
            <a:r>
              <a:rPr lang="en-US" altLang="en-US" b="1" dirty="0" err="1" smtClean="0">
                <a:latin typeface="Cambria" panose="02040503050406030204" pitchFamily="18" charset="0"/>
                <a:cs typeface="Times New Roman" pitchFamily="18" charset="0"/>
              </a:rPr>
              <a:t>compr</a:t>
            </a:r>
            <a:r>
              <a:rPr lang="ro-RO" altLang="en-US" b="1" dirty="0" smtClean="0">
                <a:latin typeface="Cambria" panose="02040503050406030204" pitchFamily="18" charset="0"/>
                <a:cs typeface="Times New Roman" pitchFamily="18" charset="0"/>
              </a:rPr>
              <a:t>imare</a:t>
            </a:r>
            <a:r>
              <a:rPr lang="en-US" altLang="en-US" dirty="0" smtClean="0">
                <a:latin typeface="Cambria" panose="02040503050406030204" pitchFamily="18" charset="0"/>
                <a:cs typeface="Times New Roman" pitchFamily="18" charset="0"/>
              </a:rPr>
              <a:t>. </a:t>
            </a:r>
            <a:endParaRPr lang="en-US" altLang="en-US" dirty="0" smtClean="0">
              <a:latin typeface="Cambria" panose="02040503050406030204" pitchFamily="18" charset="0"/>
              <a:cs typeface="Times New Roman" pitchFamily="18" charset="0"/>
            </a:endParaRPr>
          </a:p>
          <a:p>
            <a:pPr>
              <a:lnSpc>
                <a:spcPct val="90000"/>
              </a:lnSpc>
            </a:pPr>
            <a:r>
              <a:rPr lang="ro-RO" altLang="en-US" dirty="0" smtClean="0">
                <a:latin typeface="Cambria" panose="02040503050406030204" pitchFamily="18" charset="0"/>
                <a:cs typeface="Times New Roman" pitchFamily="18" charset="0"/>
              </a:rPr>
              <a:t>Operația de preluare a unei arhive, decomprimare și extragere a unuia sau a mai multor fișiere poartă numele de </a:t>
            </a:r>
            <a:r>
              <a:rPr lang="ro-RO" altLang="en-US" b="1" dirty="0" smtClean="0">
                <a:latin typeface="Cambria" panose="02040503050406030204" pitchFamily="18" charset="0"/>
                <a:cs typeface="Times New Roman" pitchFamily="18" charset="0"/>
              </a:rPr>
              <a:t>dezarhivare</a:t>
            </a:r>
            <a:r>
              <a:rPr lang="en-US" altLang="en-US" dirty="0" smtClean="0">
                <a:latin typeface="Cambria" panose="02040503050406030204" pitchFamily="18" charset="0"/>
                <a:cs typeface="Times New Roman" pitchFamily="18" charset="0"/>
              </a:rPr>
              <a:t>.</a:t>
            </a:r>
            <a:endParaRPr lang="en-US" altLang="en-US" dirty="0" smtClean="0">
              <a:latin typeface="Cambria" panose="02040503050406030204" pitchFamily="18" charset="0"/>
              <a:cs typeface="Times New Roman" pitchFamily="18" charset="0"/>
            </a:endParaRPr>
          </a:p>
        </p:txBody>
      </p:sp>
    </p:spTree>
    <p:extLst>
      <p:ext uri="{BB962C8B-B14F-4D97-AF65-F5344CB8AC3E}">
        <p14:creationId xmlns:p14="http://schemas.microsoft.com/office/powerpoint/2010/main" val="19854771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762000" y="152400"/>
            <a:ext cx="7772400" cy="931863"/>
          </a:xfrm>
        </p:spPr>
        <p:txBody>
          <a:bodyPr/>
          <a:lstStyle/>
          <a:p>
            <a:r>
              <a:rPr lang="ro-RO" altLang="en-US" smtClean="0">
                <a:latin typeface="Cambria" panose="02040503050406030204" pitchFamily="18" charset="0"/>
                <a:cs typeface="Times New Roman" pitchFamily="18" charset="0"/>
              </a:rPr>
              <a:t>Caracteristici FAT16 şi FAT32</a:t>
            </a:r>
            <a:endParaRPr lang="en-US" altLang="en-US" smtClean="0">
              <a:latin typeface="Cambria" panose="02040503050406030204" pitchFamily="18" charset="0"/>
              <a:cs typeface="Times New Roman" pitchFamily="18" charset="0"/>
            </a:endParaRPr>
          </a:p>
        </p:txBody>
      </p:sp>
      <p:sp>
        <p:nvSpPr>
          <p:cNvPr id="18435" name="Rectangle 4"/>
          <p:cNvSpPr>
            <a:spLocks noGrp="1" noChangeArrowheads="1"/>
          </p:cNvSpPr>
          <p:nvPr>
            <p:ph type="body" idx="1"/>
          </p:nvPr>
        </p:nvSpPr>
        <p:spPr/>
        <p:txBody>
          <a:bodyPr/>
          <a:lstStyle/>
          <a:p>
            <a:r>
              <a:rPr lang="ro-RO" altLang="en-US" sz="2200" smtClean="0">
                <a:latin typeface="Cambria" panose="02040503050406030204" pitchFamily="18" charset="0"/>
                <a:cs typeface="Times New Roman" pitchFamily="18" charset="0"/>
              </a:rPr>
              <a:t>Dacă mărimea volumului </a:t>
            </a:r>
            <a:r>
              <a:rPr lang="en-US" altLang="en-US" sz="2200" smtClean="0">
                <a:latin typeface="Cambria" panose="02040503050406030204" pitchFamily="18" charset="0"/>
                <a:cs typeface="Times New Roman" pitchFamily="18" charset="0"/>
              </a:rPr>
              <a:t>FAT32 </a:t>
            </a:r>
            <a:r>
              <a:rPr lang="ro-RO" altLang="en-US" sz="2200" smtClean="0">
                <a:latin typeface="Cambria" panose="02040503050406030204" pitchFamily="18" charset="0"/>
                <a:cs typeface="Times New Roman" pitchFamily="18" charset="0"/>
              </a:rPr>
              <a:t>creşte de la </a:t>
            </a:r>
            <a:r>
              <a:rPr lang="en-US" altLang="en-US" sz="2200" smtClean="0">
                <a:latin typeface="Cambria" panose="02040503050406030204" pitchFamily="18" charset="0"/>
                <a:cs typeface="Times New Roman" pitchFamily="18" charset="0"/>
              </a:rPr>
              <a:t>2 GB </a:t>
            </a:r>
            <a:r>
              <a:rPr lang="ro-RO" altLang="en-US" sz="2200" smtClean="0">
                <a:latin typeface="Cambria" panose="02040503050406030204" pitchFamily="18" charset="0"/>
                <a:cs typeface="Times New Roman" pitchFamily="18" charset="0"/>
              </a:rPr>
              <a:t>la</a:t>
            </a:r>
            <a:r>
              <a:rPr lang="en-US" altLang="en-US" sz="2200" smtClean="0">
                <a:latin typeface="Cambria" panose="02040503050406030204" pitchFamily="18" charset="0"/>
                <a:cs typeface="Times New Roman" pitchFamily="18" charset="0"/>
              </a:rPr>
              <a:t> 8 GB, </a:t>
            </a:r>
            <a:r>
              <a:rPr lang="ro-RO" altLang="en-US" sz="2200" smtClean="0">
                <a:latin typeface="Cambria" panose="02040503050406030204" pitchFamily="18" charset="0"/>
                <a:cs typeface="Times New Roman" pitchFamily="18" charset="0"/>
              </a:rPr>
              <a:t>dimensiunea tabelei</a:t>
            </a:r>
            <a:r>
              <a:rPr lang="en-US" altLang="en-US" sz="2200" smtClean="0">
                <a:latin typeface="Cambria" panose="02040503050406030204" pitchFamily="18" charset="0"/>
                <a:cs typeface="Times New Roman" pitchFamily="18" charset="0"/>
              </a:rPr>
              <a:t> FAT</a:t>
            </a:r>
            <a:r>
              <a:rPr lang="ro-RO" altLang="en-US" sz="2200" smtClean="0">
                <a:latin typeface="Cambria" panose="02040503050406030204" pitchFamily="18" charset="0"/>
                <a:cs typeface="Times New Roman" pitchFamily="18" charset="0"/>
              </a:rPr>
              <a:t> creşte de la </a:t>
            </a:r>
            <a:r>
              <a:rPr lang="en-US" altLang="en-US" sz="2200" smtClean="0">
                <a:latin typeface="Cambria" panose="02040503050406030204" pitchFamily="18" charset="0"/>
                <a:cs typeface="Times New Roman" pitchFamily="18" charset="0"/>
              </a:rPr>
              <a:t>2 MB </a:t>
            </a:r>
            <a:r>
              <a:rPr lang="ro-RO" altLang="en-US" sz="2200" smtClean="0">
                <a:latin typeface="Cambria" panose="02040503050406030204" pitchFamily="18" charset="0"/>
                <a:cs typeface="Times New Roman" pitchFamily="18" charset="0"/>
              </a:rPr>
              <a:t>la</a:t>
            </a:r>
            <a:r>
              <a:rPr lang="en-US" altLang="en-US" sz="2200" smtClean="0">
                <a:latin typeface="Cambria" panose="02040503050406030204" pitchFamily="18" charset="0"/>
                <a:cs typeface="Times New Roman" pitchFamily="18" charset="0"/>
              </a:rPr>
              <a:t> 8 MB. </a:t>
            </a:r>
            <a:r>
              <a:rPr lang="ro-RO" altLang="en-US" sz="2200" smtClean="0">
                <a:latin typeface="Cambria" panose="02040503050406030204" pitchFamily="18" charset="0"/>
                <a:cs typeface="Times New Roman" pitchFamily="18" charset="0"/>
              </a:rPr>
              <a:t>În acest caz nu contează că volumul</a:t>
            </a:r>
            <a:r>
              <a:rPr lang="en-US" altLang="en-US" sz="2200" smtClean="0">
                <a:latin typeface="Cambria" panose="02040503050406030204" pitchFamily="18" charset="0"/>
                <a:cs typeface="Times New Roman" pitchFamily="18" charset="0"/>
              </a:rPr>
              <a:t> FAT32 </a:t>
            </a:r>
            <a:r>
              <a:rPr lang="ro-RO" altLang="en-US" sz="2200" smtClean="0">
                <a:latin typeface="Cambria" panose="02040503050406030204" pitchFamily="18" charset="0"/>
                <a:cs typeface="Times New Roman" pitchFamily="18" charset="0"/>
              </a:rPr>
              <a:t>va irosi câţiva MB</a:t>
            </a:r>
            <a:r>
              <a:rPr lang="en-US" altLang="en-US" sz="2200" smtClean="0">
                <a:latin typeface="Cambria" panose="02040503050406030204" pitchFamily="18" charset="0"/>
                <a:cs typeface="Times New Roman" pitchFamily="18" charset="0"/>
              </a:rPr>
              <a:t> </a:t>
            </a:r>
            <a:r>
              <a:rPr lang="ro-RO" altLang="en-US" sz="2200" smtClean="0">
                <a:latin typeface="Cambria" panose="02040503050406030204" pitchFamily="18" charset="0"/>
                <a:cs typeface="Times New Roman" pitchFamily="18" charset="0"/>
              </a:rPr>
              <a:t>de spaţiu de pe disc pentru a memora tabela </a:t>
            </a:r>
            <a:r>
              <a:rPr lang="en-US" altLang="en-US" sz="2200" smtClean="0">
                <a:latin typeface="Cambria" panose="02040503050406030204" pitchFamily="18" charset="0"/>
                <a:cs typeface="Times New Roman" pitchFamily="18" charset="0"/>
              </a:rPr>
              <a:t> FAT. </a:t>
            </a:r>
            <a:endParaRPr lang="ro-RO" altLang="en-US" sz="2200" smtClean="0">
              <a:latin typeface="Cambria" panose="02040503050406030204" pitchFamily="18" charset="0"/>
              <a:cs typeface="Times New Roman" pitchFamily="18" charset="0"/>
            </a:endParaRPr>
          </a:p>
          <a:p>
            <a:r>
              <a:rPr lang="ro-RO" altLang="en-US" sz="2200" smtClean="0">
                <a:latin typeface="Cambria" panose="02040503050406030204" pitchFamily="18" charset="0"/>
                <a:cs typeface="Times New Roman" pitchFamily="18" charset="0"/>
              </a:rPr>
              <a:t>Problema este că tabela</a:t>
            </a:r>
            <a:r>
              <a:rPr lang="en-US" altLang="en-US" sz="2200" smtClean="0">
                <a:latin typeface="Cambria" panose="02040503050406030204" pitchFamily="18" charset="0"/>
                <a:cs typeface="Times New Roman" pitchFamily="18" charset="0"/>
              </a:rPr>
              <a:t> FAT </a:t>
            </a:r>
            <a:r>
              <a:rPr lang="ro-RO" altLang="en-US" sz="2200" smtClean="0">
                <a:latin typeface="Cambria" panose="02040503050406030204" pitchFamily="18" charset="0"/>
                <a:cs typeface="Times New Roman" pitchFamily="18" charset="0"/>
              </a:rPr>
              <a:t>este foarte des referită în momentul utilizării normale a discului deoarece conţine t</a:t>
            </a:r>
            <a:r>
              <a:rPr lang="en-US" altLang="en-US" sz="2200" smtClean="0">
                <a:latin typeface="Cambria" panose="02040503050406030204" pitchFamily="18" charset="0"/>
                <a:cs typeface="Times New Roman" pitchFamily="18" charset="0"/>
              </a:rPr>
              <a:t>o</a:t>
            </a:r>
            <a:r>
              <a:rPr lang="ro-RO" altLang="en-US" sz="2200" smtClean="0">
                <a:latin typeface="Cambria" panose="02040503050406030204" pitchFamily="18" charset="0"/>
                <a:cs typeface="Times New Roman" pitchFamily="18" charset="0"/>
              </a:rPr>
              <a:t>ate referirile către clustere pentru fiecare fişier din acest volum. Dimensiunea mare a tabelei </a:t>
            </a:r>
            <a:r>
              <a:rPr lang="en-US" altLang="en-US" sz="2200" smtClean="0">
                <a:latin typeface="Cambria" panose="02040503050406030204" pitchFamily="18" charset="0"/>
                <a:cs typeface="Times New Roman" pitchFamily="18" charset="0"/>
              </a:rPr>
              <a:t>FAT </a:t>
            </a:r>
            <a:r>
              <a:rPr lang="ro-RO" altLang="en-US" sz="2200" smtClean="0">
                <a:latin typeface="Cambria" panose="02040503050406030204" pitchFamily="18" charset="0"/>
                <a:cs typeface="Times New Roman" pitchFamily="18" charset="0"/>
              </a:rPr>
              <a:t>poate influenţa </a:t>
            </a:r>
            <a:r>
              <a:rPr lang="en-US" altLang="en-US" sz="2200" smtClean="0">
                <a:latin typeface="Cambria" panose="02040503050406030204" pitchFamily="18" charset="0"/>
                <a:cs typeface="Times New Roman" pitchFamily="18" charset="0"/>
              </a:rPr>
              <a:t>negativ</a:t>
            </a:r>
            <a:r>
              <a:rPr lang="ro-RO" altLang="en-US" sz="2200" smtClean="0">
                <a:latin typeface="Cambria" panose="02040503050406030204" pitchFamily="18" charset="0"/>
                <a:cs typeface="Times New Roman" pitchFamily="18" charset="0"/>
              </a:rPr>
              <a:t> viteza de lucru</a:t>
            </a:r>
            <a:r>
              <a:rPr lang="en-US" altLang="en-US" sz="2200" smtClean="0">
                <a:latin typeface="Cambria" panose="02040503050406030204" pitchFamily="18" charset="0"/>
                <a:cs typeface="Times New Roman" pitchFamily="18" charset="0"/>
              </a:rPr>
              <a:t>.</a:t>
            </a:r>
            <a:endParaRPr lang="ro-RO" altLang="en-US" sz="2200" smtClean="0">
              <a:latin typeface="Cambria" panose="02040503050406030204"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762000" y="152400"/>
            <a:ext cx="7772400" cy="931863"/>
          </a:xfrm>
        </p:spPr>
        <p:txBody>
          <a:bodyPr/>
          <a:lstStyle/>
          <a:p>
            <a:r>
              <a:rPr lang="ro-RO" altLang="en-US" smtClean="0">
                <a:latin typeface="Cambria" panose="02040503050406030204" pitchFamily="18" charset="0"/>
                <a:cs typeface="Times New Roman" pitchFamily="18" charset="0"/>
              </a:rPr>
              <a:t>Caracteristici FAT16 şi FAT32</a:t>
            </a:r>
            <a:endParaRPr lang="en-US" altLang="en-US" smtClean="0">
              <a:latin typeface="Cambria" panose="02040503050406030204" pitchFamily="18" charset="0"/>
              <a:cs typeface="Times New Roman" pitchFamily="18" charset="0"/>
            </a:endParaRPr>
          </a:p>
        </p:txBody>
      </p:sp>
      <p:sp>
        <p:nvSpPr>
          <p:cNvPr id="19459" name="Rectangle 3"/>
          <p:cNvSpPr>
            <a:spLocks noGrp="1" noChangeArrowheads="1"/>
          </p:cNvSpPr>
          <p:nvPr>
            <p:ph type="body" idx="1"/>
          </p:nvPr>
        </p:nvSpPr>
        <p:spPr/>
        <p:txBody>
          <a:bodyPr/>
          <a:lstStyle/>
          <a:p>
            <a:r>
              <a:rPr lang="ro-RO" altLang="en-US" sz="2200" smtClean="0">
                <a:latin typeface="Cambria" panose="02040503050406030204" pitchFamily="18" charset="0"/>
                <a:cs typeface="Times New Roman" pitchFamily="18" charset="0"/>
              </a:rPr>
              <a:t>Practic fiecare sistem implementează un mecanism de </a:t>
            </a:r>
            <a:r>
              <a:rPr lang="en-US" altLang="en-US" sz="2200" b="1" smtClean="0">
                <a:latin typeface="Cambria" panose="02040503050406030204" pitchFamily="18" charset="0"/>
                <a:cs typeface="Times New Roman" pitchFamily="18" charset="0"/>
                <a:hlinkClick r:id="rId2"/>
              </a:rPr>
              <a:t>disk caching</a:t>
            </a:r>
            <a:r>
              <a:rPr lang="en-US" altLang="en-US" sz="2200" smtClean="0">
                <a:latin typeface="Cambria" panose="02040503050406030204" pitchFamily="18" charset="0"/>
                <a:cs typeface="Times New Roman" pitchFamily="18" charset="0"/>
              </a:rPr>
              <a:t> </a:t>
            </a:r>
            <a:r>
              <a:rPr lang="ro-RO" altLang="en-US" sz="2200" smtClean="0">
                <a:latin typeface="Cambria" panose="02040503050406030204" pitchFamily="18" charset="0"/>
                <a:cs typeface="Times New Roman" pitchFamily="18" charset="0"/>
              </a:rPr>
              <a:t>pentru a ţine în memorie structurile discului fecvent accesate precum tabela FAT</a:t>
            </a:r>
            <a:r>
              <a:rPr lang="en-US" altLang="en-US" sz="2200" smtClean="0">
                <a:latin typeface="Cambria" panose="02040503050406030204" pitchFamily="18" charset="0"/>
                <a:cs typeface="Times New Roman" pitchFamily="18" charset="0"/>
              </a:rPr>
              <a:t>. </a:t>
            </a:r>
            <a:r>
              <a:rPr lang="ro-RO" altLang="en-US" sz="2200" smtClean="0">
                <a:latin typeface="Cambria" panose="02040503050406030204" pitchFamily="18" charset="0"/>
                <a:cs typeface="Times New Roman" pitchFamily="18" charset="0"/>
              </a:rPr>
              <a:t>Operaţiunea de </a:t>
            </a:r>
            <a:r>
              <a:rPr lang="en-US" altLang="en-US" sz="2200" u="sng" smtClean="0">
                <a:latin typeface="Cambria" panose="02040503050406030204" pitchFamily="18" charset="0"/>
                <a:cs typeface="Times New Roman" pitchFamily="18" charset="0"/>
                <a:hlinkClick r:id="rId3"/>
              </a:rPr>
              <a:t>cache</a:t>
            </a:r>
            <a:r>
              <a:rPr lang="ro-RO" altLang="en-US" sz="2200" smtClean="0">
                <a:latin typeface="Cambria" panose="02040503050406030204" pitchFamily="18" charset="0"/>
                <a:cs typeface="Times New Roman" pitchFamily="18" charset="0"/>
              </a:rPr>
              <a:t> a discului implică utilizarea memoriei principale pentru a stoca informaţii referitoare la disc ce sunt necesare în mod regulat, pentru a evita citirea în permanenţă de pe disc </a:t>
            </a:r>
            <a:r>
              <a:rPr lang="en-US" altLang="en-US" sz="2200" smtClean="0">
                <a:latin typeface="Cambria" panose="02040503050406030204" pitchFamily="18" charset="0"/>
                <a:cs typeface="Times New Roman" pitchFamily="18" charset="0"/>
              </a:rPr>
              <a:t>(</a:t>
            </a:r>
            <a:r>
              <a:rPr lang="ro-RO" altLang="en-US" sz="2200" smtClean="0">
                <a:latin typeface="Cambria" panose="02040503050406030204" pitchFamily="18" charset="0"/>
                <a:cs typeface="Times New Roman" pitchFamily="18" charset="0"/>
              </a:rPr>
              <a:t>foarte lent în comparaţie cu memoria</a:t>
            </a:r>
            <a:r>
              <a:rPr lang="en-US" altLang="en-US" sz="2200" smtClean="0">
                <a:latin typeface="Cambria" panose="02040503050406030204" pitchFamily="18" charset="0"/>
                <a:cs typeface="Times New Roman" pitchFamily="18" charset="0"/>
              </a:rPr>
              <a:t>). </a:t>
            </a:r>
            <a:endParaRPr lang="ro-RO" altLang="en-US" sz="2200" smtClean="0">
              <a:latin typeface="Cambria" panose="02040503050406030204" pitchFamily="18" charset="0"/>
              <a:cs typeface="Times New Roman" pitchFamily="18" charset="0"/>
            </a:endParaRPr>
          </a:p>
          <a:p>
            <a:r>
              <a:rPr lang="ro-RO" altLang="en-US" sz="2200" smtClean="0">
                <a:latin typeface="Cambria" panose="02040503050406030204" pitchFamily="18" charset="0"/>
                <a:cs typeface="Times New Roman" pitchFamily="18" charset="0"/>
              </a:rPr>
              <a:t>Atunci când tabela </a:t>
            </a:r>
            <a:r>
              <a:rPr lang="en-US" altLang="en-US" sz="2200" smtClean="0">
                <a:latin typeface="Cambria" panose="02040503050406030204" pitchFamily="18" charset="0"/>
                <a:cs typeface="Times New Roman" pitchFamily="18" charset="0"/>
              </a:rPr>
              <a:t>FAT </a:t>
            </a:r>
            <a:r>
              <a:rPr lang="ro-RO" altLang="en-US" sz="2200" smtClean="0">
                <a:latin typeface="Cambria" panose="02040503050406030204" pitchFamily="18" charset="0"/>
                <a:cs typeface="Times New Roman" pitchFamily="18" charset="0"/>
              </a:rPr>
              <a:t>este mică (cum ar fi </a:t>
            </a:r>
            <a:r>
              <a:rPr lang="en-US" altLang="en-US" sz="2200" smtClean="0">
                <a:latin typeface="Cambria" panose="02040503050406030204" pitchFamily="18" charset="0"/>
                <a:cs typeface="Times New Roman" pitchFamily="18" charset="0"/>
              </a:rPr>
              <a:t>128 KB</a:t>
            </a:r>
            <a:r>
              <a:rPr lang="ro-RO" altLang="en-US" sz="2200" smtClean="0">
                <a:latin typeface="Cambria" panose="02040503050406030204" pitchFamily="18" charset="0"/>
                <a:cs typeface="Times New Roman" pitchFamily="18" charset="0"/>
              </a:rPr>
              <a:t> pentru FAT16) întreaga tabelă </a:t>
            </a:r>
            <a:r>
              <a:rPr lang="en-US" altLang="en-US" sz="2200" smtClean="0">
                <a:latin typeface="Cambria" panose="02040503050406030204" pitchFamily="18" charset="0"/>
                <a:cs typeface="Times New Roman" pitchFamily="18" charset="0"/>
              </a:rPr>
              <a:t> FAT </a:t>
            </a:r>
            <a:r>
              <a:rPr lang="ro-RO" altLang="en-US" sz="2200" smtClean="0">
                <a:latin typeface="Cambria" panose="02040503050406030204" pitchFamily="18" charset="0"/>
                <a:cs typeface="Times New Roman" pitchFamily="18" charset="0"/>
              </a:rPr>
              <a:t>poate fi stocată mai uşor în memorie şi de fiecare dată când se caută ceva în FAT se ia din memorie</a:t>
            </a:r>
            <a:r>
              <a:rPr lang="en-US" altLang="en-US" sz="2200" smtClean="0">
                <a:latin typeface="Cambria" panose="02040503050406030204" pitchFamily="18" charset="0"/>
                <a:cs typeface="Times New Roman" pitchFamily="18" charset="0"/>
              </a:rPr>
              <a:t>. </a:t>
            </a:r>
            <a:r>
              <a:rPr lang="ro-RO" altLang="en-US" sz="2200" smtClean="0">
                <a:latin typeface="Cambria" panose="02040503050406030204" pitchFamily="18" charset="0"/>
                <a:cs typeface="Times New Roman" pitchFamily="18" charset="0"/>
              </a:rPr>
              <a:t>Atunci când tabela creşte însă la </a:t>
            </a:r>
            <a:r>
              <a:rPr lang="en-US" altLang="en-US" sz="2200" smtClean="0">
                <a:latin typeface="Cambria" panose="02040503050406030204" pitchFamily="18" charset="0"/>
                <a:cs typeface="Times New Roman" pitchFamily="18" charset="0"/>
              </a:rPr>
              <a:t>8 MB</a:t>
            </a:r>
            <a:r>
              <a:rPr lang="ro-RO" altLang="en-US" sz="2200" smtClean="0">
                <a:latin typeface="Cambria" panose="02040503050406030204" pitchFamily="18" charset="0"/>
                <a:cs typeface="Times New Roman" pitchFamily="18" charset="0"/>
              </a:rPr>
              <a:t>, sistemul este forţat să aleagă între două alternative</a:t>
            </a:r>
            <a:r>
              <a:rPr lang="en-US" altLang="en-US" sz="2200" smtClean="0">
                <a:latin typeface="Cambria" panose="02040503050406030204" pitchFamily="18" charset="0"/>
                <a:cs typeface="Times New Roman" pitchFamily="18" charset="0"/>
              </a:rPr>
              <a:t>: </a:t>
            </a:r>
            <a:r>
              <a:rPr lang="ro-RO" altLang="en-US" sz="2200" smtClean="0">
                <a:latin typeface="Cambria" panose="02040503050406030204" pitchFamily="18" charset="0"/>
                <a:cs typeface="Times New Roman" pitchFamily="18" charset="0"/>
              </a:rPr>
              <a:t>fie să folosească o cantitate considerabilă de memorie pentru FAT, fie să nu folosească deloc</a:t>
            </a:r>
            <a:r>
              <a:rPr lang="en-US" altLang="en-US" sz="2200" smtClean="0">
                <a:latin typeface="Cambria" panose="02040503050406030204" pitchFamily="18" charset="0"/>
                <a:cs typeface="Times New Roman" pitchFamily="18" charset="0"/>
              </a:rPr>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762000" y="152400"/>
            <a:ext cx="7772400" cy="931863"/>
          </a:xfrm>
        </p:spPr>
        <p:txBody>
          <a:bodyPr/>
          <a:lstStyle/>
          <a:p>
            <a:r>
              <a:rPr lang="ro-RO" altLang="en-US" smtClean="0">
                <a:cs typeface="Times New Roman" pitchFamily="18" charset="0"/>
              </a:rPr>
              <a:t>Caracteristici FAT16 şi FAT32</a:t>
            </a:r>
            <a:endParaRPr lang="en-US" altLang="en-US" smtClean="0">
              <a:cs typeface="Times New Roman" pitchFamily="18" charset="0"/>
            </a:endParaRPr>
          </a:p>
        </p:txBody>
      </p:sp>
      <p:sp>
        <p:nvSpPr>
          <p:cNvPr id="20483" name="Rectangle 3"/>
          <p:cNvSpPr>
            <a:spLocks noGrp="1" noChangeArrowheads="1"/>
          </p:cNvSpPr>
          <p:nvPr>
            <p:ph type="body" idx="1"/>
          </p:nvPr>
        </p:nvSpPr>
        <p:spPr>
          <a:xfrm>
            <a:off x="723900" y="1270000"/>
            <a:ext cx="7772400" cy="4978400"/>
          </a:xfrm>
        </p:spPr>
        <p:txBody>
          <a:bodyPr/>
          <a:lstStyle/>
          <a:p>
            <a:pPr>
              <a:lnSpc>
                <a:spcPct val="90000"/>
              </a:lnSpc>
            </a:pPr>
            <a:r>
              <a:rPr lang="ro-RO" altLang="en-US" sz="2200" smtClean="0">
                <a:latin typeface="Times New Roman" pitchFamily="18" charset="0"/>
                <a:cs typeface="Times New Roman" pitchFamily="18" charset="0"/>
              </a:rPr>
              <a:t>Din această cauză trebuie redusă limita dimensiunii tabelei FAT la o mărime rezonabilă</a:t>
            </a:r>
            <a:r>
              <a:rPr lang="en-US" altLang="en-US" sz="2200" smtClean="0">
                <a:latin typeface="Times New Roman" pitchFamily="18" charset="0"/>
                <a:cs typeface="Times New Roman" pitchFamily="18" charset="0"/>
              </a:rPr>
              <a:t>. </a:t>
            </a:r>
            <a:r>
              <a:rPr lang="ro-RO" altLang="en-US" sz="2200" smtClean="0">
                <a:latin typeface="Times New Roman" pitchFamily="18" charset="0"/>
                <a:cs typeface="Times New Roman" pitchFamily="18" charset="0"/>
              </a:rPr>
              <a:t>În cele mai multe cazuri este o problemă de alegere a unei balanţe între dimensiunea clusterului şi dimensiunea FAT (cel mai bun exemplu fiind acela pentru </a:t>
            </a:r>
            <a:r>
              <a:rPr lang="en-US" altLang="en-US" sz="2200" smtClean="0">
                <a:latin typeface="Times New Roman" pitchFamily="18" charset="0"/>
                <a:cs typeface="Times New Roman" pitchFamily="18" charset="0"/>
              </a:rPr>
              <a:t>FAT32</a:t>
            </a:r>
            <a:r>
              <a:rPr lang="ro-RO" altLang="en-US" sz="2200" smtClean="0">
                <a:latin typeface="Times New Roman" pitchFamily="18" charset="0"/>
                <a:cs typeface="Times New Roman" pitchFamily="18" charset="0"/>
              </a:rPr>
              <a:t>)</a:t>
            </a:r>
            <a:r>
              <a:rPr lang="en-US" altLang="en-US" sz="2200" smtClean="0">
                <a:latin typeface="Times New Roman" pitchFamily="18" charset="0"/>
                <a:cs typeface="Times New Roman" pitchFamily="18" charset="0"/>
              </a:rPr>
              <a:t>. </a:t>
            </a:r>
            <a:endParaRPr lang="ro-RO" altLang="en-US" sz="2200" smtClean="0">
              <a:latin typeface="Times New Roman" pitchFamily="18" charset="0"/>
              <a:cs typeface="Times New Roman" pitchFamily="18" charset="0"/>
            </a:endParaRPr>
          </a:p>
          <a:p>
            <a:pPr>
              <a:lnSpc>
                <a:spcPct val="90000"/>
              </a:lnSpc>
            </a:pPr>
            <a:r>
              <a:rPr lang="ro-RO" altLang="en-US" sz="2200" smtClean="0">
                <a:latin typeface="Times New Roman" pitchFamily="18" charset="0"/>
                <a:cs typeface="Times New Roman" pitchFamily="18" charset="0"/>
              </a:rPr>
              <a:t>Din moment ce </a:t>
            </a:r>
            <a:r>
              <a:rPr lang="en-US" altLang="en-US" sz="2200" smtClean="0">
                <a:latin typeface="Times New Roman" pitchFamily="18" charset="0"/>
                <a:cs typeface="Times New Roman" pitchFamily="18" charset="0"/>
              </a:rPr>
              <a:t>FAT32 </a:t>
            </a:r>
            <a:r>
              <a:rPr lang="ro-RO" altLang="en-US" sz="2200" smtClean="0">
                <a:latin typeface="Times New Roman" pitchFamily="18" charset="0"/>
                <a:cs typeface="Times New Roman" pitchFamily="18" charset="0"/>
              </a:rPr>
              <a:t>poate avea (maxim) aproximativ </a:t>
            </a:r>
            <a:r>
              <a:rPr lang="en-US" altLang="en-US" sz="2200" smtClean="0">
                <a:latin typeface="Times New Roman" pitchFamily="18" charset="0"/>
                <a:cs typeface="Times New Roman" pitchFamily="18" charset="0"/>
              </a:rPr>
              <a:t>268 milio</a:t>
            </a:r>
            <a:r>
              <a:rPr lang="ro-RO" altLang="en-US" sz="2200" smtClean="0">
                <a:latin typeface="Times New Roman" pitchFamily="18" charset="0"/>
                <a:cs typeface="Times New Roman" pitchFamily="18" charset="0"/>
              </a:rPr>
              <a:t>a</a:t>
            </a:r>
            <a:r>
              <a:rPr lang="en-US" altLang="en-US" sz="2200" smtClean="0">
                <a:latin typeface="Times New Roman" pitchFamily="18" charset="0"/>
                <a:cs typeface="Times New Roman" pitchFamily="18" charset="0"/>
              </a:rPr>
              <a:t>n</a:t>
            </a:r>
            <a:r>
              <a:rPr lang="ro-RO" altLang="en-US" sz="2200" smtClean="0">
                <a:latin typeface="Times New Roman" pitchFamily="18" charset="0"/>
                <a:cs typeface="Times New Roman" pitchFamily="18" charset="0"/>
              </a:rPr>
              <a:t>e de</a:t>
            </a:r>
            <a:r>
              <a:rPr lang="en-US" altLang="en-US" sz="2200" smtClean="0">
                <a:latin typeface="Times New Roman" pitchFamily="18" charset="0"/>
                <a:cs typeface="Times New Roman" pitchFamily="18" charset="0"/>
              </a:rPr>
              <a:t> cluster</a:t>
            </a:r>
            <a:r>
              <a:rPr lang="ro-RO" altLang="en-US" sz="2200" smtClean="0">
                <a:latin typeface="Times New Roman" pitchFamily="18" charset="0"/>
                <a:cs typeface="Times New Roman" pitchFamily="18" charset="0"/>
              </a:rPr>
              <a:t>e</a:t>
            </a:r>
            <a:r>
              <a:rPr lang="en-US" altLang="en-US" sz="2200" smtClean="0">
                <a:latin typeface="Times New Roman" pitchFamily="18" charset="0"/>
                <a:cs typeface="Times New Roman" pitchFamily="18" charset="0"/>
              </a:rPr>
              <a:t>, </a:t>
            </a:r>
            <a:r>
              <a:rPr lang="ro-RO" altLang="en-US" sz="2200" smtClean="0">
                <a:latin typeface="Times New Roman" pitchFamily="18" charset="0"/>
                <a:cs typeface="Times New Roman" pitchFamily="18" charset="0"/>
              </a:rPr>
              <a:t>dimensiunea de </a:t>
            </a:r>
            <a:r>
              <a:rPr lang="en-US" altLang="en-US" sz="2200" smtClean="0">
                <a:latin typeface="Times New Roman" pitchFamily="18" charset="0"/>
                <a:cs typeface="Times New Roman" pitchFamily="18" charset="0"/>
              </a:rPr>
              <a:t>4 KB </a:t>
            </a:r>
            <a:r>
              <a:rPr lang="ro-RO" altLang="en-US" sz="2200" smtClean="0">
                <a:latin typeface="Times New Roman" pitchFamily="18" charset="0"/>
                <a:cs typeface="Times New Roman" pitchFamily="18" charset="0"/>
              </a:rPr>
              <a:t>pentru un </a:t>
            </a:r>
            <a:r>
              <a:rPr lang="en-US" altLang="en-US" sz="2200" smtClean="0">
                <a:latin typeface="Times New Roman" pitchFamily="18" charset="0"/>
                <a:cs typeface="Times New Roman" pitchFamily="18" charset="0"/>
              </a:rPr>
              <a:t>cluster </a:t>
            </a:r>
            <a:r>
              <a:rPr lang="ro-RO" altLang="en-US" sz="2200" smtClean="0">
                <a:latin typeface="Times New Roman" pitchFamily="18" charset="0"/>
                <a:cs typeface="Times New Roman" pitchFamily="18" charset="0"/>
              </a:rPr>
              <a:t>este capabilă din punct de vedere tehnic să ofere suport un disc de</a:t>
            </a:r>
            <a:r>
              <a:rPr lang="en-US" altLang="en-US" sz="2200" smtClean="0">
                <a:latin typeface="Times New Roman" pitchFamily="18" charset="0"/>
                <a:cs typeface="Times New Roman" pitchFamily="18" charset="0"/>
              </a:rPr>
              <a:t> 1 TB. </a:t>
            </a:r>
            <a:r>
              <a:rPr lang="ro-RO" altLang="en-US" sz="2200" smtClean="0">
                <a:latin typeface="Times New Roman" pitchFamily="18" charset="0"/>
                <a:cs typeface="Times New Roman" pitchFamily="18" charset="0"/>
              </a:rPr>
              <a:t>Singura problemă este că, în acest caz, dimensiunea tabelei </a:t>
            </a:r>
            <a:r>
              <a:rPr lang="en-US" altLang="en-US" sz="2200" smtClean="0">
                <a:latin typeface="Times New Roman" pitchFamily="18" charset="0"/>
                <a:cs typeface="Times New Roman" pitchFamily="18" charset="0"/>
              </a:rPr>
              <a:t>FAT </a:t>
            </a:r>
            <a:r>
              <a:rPr lang="ro-RO" altLang="en-US" sz="2200" smtClean="0">
                <a:latin typeface="Times New Roman" pitchFamily="18" charset="0"/>
                <a:cs typeface="Times New Roman" pitchFamily="18" charset="0"/>
              </a:rPr>
              <a:t>va avea peste</a:t>
            </a:r>
            <a:r>
              <a:rPr lang="en-US" altLang="en-US" sz="2200" smtClean="0">
                <a:latin typeface="Times New Roman" pitchFamily="18" charset="0"/>
                <a:cs typeface="Times New Roman" pitchFamily="18" charset="0"/>
              </a:rPr>
              <a:t> 1 GB! (268 milio</a:t>
            </a:r>
            <a:r>
              <a:rPr lang="ro-RO" altLang="en-US" sz="2200" smtClean="0">
                <a:latin typeface="Times New Roman" pitchFamily="18" charset="0"/>
                <a:cs typeface="Times New Roman" pitchFamily="18" charset="0"/>
              </a:rPr>
              <a:t>a</a:t>
            </a:r>
            <a:r>
              <a:rPr lang="en-US" altLang="en-US" sz="2200" smtClean="0">
                <a:latin typeface="Times New Roman" pitchFamily="18" charset="0"/>
                <a:cs typeface="Times New Roman" pitchFamily="18" charset="0"/>
              </a:rPr>
              <a:t>n</a:t>
            </a:r>
            <a:r>
              <a:rPr lang="ro-RO" altLang="en-US" sz="2200" smtClean="0">
                <a:latin typeface="Times New Roman" pitchFamily="18" charset="0"/>
                <a:cs typeface="Times New Roman" pitchFamily="18" charset="0"/>
              </a:rPr>
              <a:t>e</a:t>
            </a:r>
            <a:r>
              <a:rPr lang="en-US" altLang="en-US" sz="2200" smtClean="0">
                <a:latin typeface="Times New Roman" pitchFamily="18" charset="0"/>
                <a:cs typeface="Times New Roman" pitchFamily="18" charset="0"/>
              </a:rPr>
              <a:t> </a:t>
            </a:r>
            <a:r>
              <a:rPr lang="ro-RO" altLang="en-US" sz="2200" smtClean="0">
                <a:latin typeface="Times New Roman" pitchFamily="18" charset="0"/>
                <a:cs typeface="Times New Roman" pitchFamily="18" charset="0"/>
              </a:rPr>
              <a:t>înmulţit cu </a:t>
            </a:r>
            <a:r>
              <a:rPr lang="en-US" altLang="en-US" sz="2200" smtClean="0">
                <a:latin typeface="Times New Roman" pitchFamily="18" charset="0"/>
                <a:cs typeface="Times New Roman" pitchFamily="18" charset="0"/>
              </a:rPr>
              <a:t>4 bytes pe</a:t>
            </a:r>
            <a:r>
              <a:rPr lang="ro-RO" altLang="en-US" sz="2200" smtClean="0">
                <a:latin typeface="Times New Roman" pitchFamily="18" charset="0"/>
                <a:cs typeface="Times New Roman" pitchFamily="18" charset="0"/>
              </a:rPr>
              <a:t>ntru fiecare intrare în tabelă</a:t>
            </a:r>
            <a:r>
              <a:rPr lang="en-US" altLang="en-US" sz="2200" smtClean="0">
                <a:latin typeface="Times New Roman" pitchFamily="18" charset="0"/>
                <a:cs typeface="Times New Roman" pitchFamily="18" charset="0"/>
              </a:rPr>
              <a:t>).</a:t>
            </a:r>
            <a:endParaRPr lang="ro-RO" altLang="en-US" sz="2200" smtClean="0">
              <a:latin typeface="Times New Roman" pitchFamily="18" charset="0"/>
              <a:cs typeface="Times New Roman" pitchFamily="18" charset="0"/>
            </a:endParaRPr>
          </a:p>
          <a:p>
            <a:pPr>
              <a:lnSpc>
                <a:spcPct val="90000"/>
              </a:lnSpc>
            </a:pPr>
            <a:r>
              <a:rPr lang="ro-RO" altLang="en-US" sz="2200" smtClean="0">
                <a:latin typeface="Times New Roman" pitchFamily="18" charset="0"/>
                <a:cs typeface="Times New Roman" pitchFamily="18" charset="0"/>
              </a:rPr>
              <a:t>Astfel,</a:t>
            </a:r>
            <a:r>
              <a:rPr lang="en-US" altLang="en-US" sz="2200" smtClean="0">
                <a:latin typeface="Times New Roman" pitchFamily="18" charset="0"/>
                <a:cs typeface="Times New Roman" pitchFamily="18" charset="0"/>
              </a:rPr>
              <a:t> FAT32 </a:t>
            </a:r>
            <a:r>
              <a:rPr lang="ro-RO" altLang="en-US" sz="2200" smtClean="0">
                <a:latin typeface="Times New Roman" pitchFamily="18" charset="0"/>
                <a:cs typeface="Times New Roman" pitchFamily="18" charset="0"/>
              </a:rPr>
              <a:t>foloseşte clustere de </a:t>
            </a:r>
            <a:r>
              <a:rPr lang="en-US" altLang="en-US" sz="2200" smtClean="0">
                <a:latin typeface="Times New Roman" pitchFamily="18" charset="0"/>
                <a:cs typeface="Times New Roman" pitchFamily="18" charset="0"/>
              </a:rPr>
              <a:t>4 KB </a:t>
            </a:r>
            <a:r>
              <a:rPr lang="ro-RO" altLang="en-US" sz="2200" smtClean="0">
                <a:latin typeface="Times New Roman" pitchFamily="18" charset="0"/>
                <a:cs typeface="Times New Roman" pitchFamily="18" charset="0"/>
              </a:rPr>
              <a:t>pentru volume până la </a:t>
            </a:r>
            <a:r>
              <a:rPr lang="en-US" altLang="en-US" sz="2200" smtClean="0">
                <a:latin typeface="Times New Roman" pitchFamily="18" charset="0"/>
                <a:cs typeface="Times New Roman" pitchFamily="18" charset="0"/>
              </a:rPr>
              <a:t>8 GB </a:t>
            </a:r>
            <a:r>
              <a:rPr lang="ro-RO" altLang="en-US" sz="2200" smtClean="0">
                <a:latin typeface="Times New Roman" pitchFamily="18" charset="0"/>
                <a:cs typeface="Times New Roman" pitchFamily="18" charset="0"/>
              </a:rPr>
              <a:t>în dimensiune</a:t>
            </a:r>
            <a:r>
              <a:rPr lang="en-US" altLang="en-US" sz="2200" smtClean="0">
                <a:latin typeface="Times New Roman" pitchFamily="18" charset="0"/>
                <a:cs typeface="Times New Roman" pitchFamily="18" charset="0"/>
              </a:rPr>
              <a:t>, a</a:t>
            </a:r>
            <a:r>
              <a:rPr lang="ro-RO" altLang="en-US" sz="2200" smtClean="0">
                <a:latin typeface="Times New Roman" pitchFamily="18" charset="0"/>
                <a:cs typeface="Times New Roman" pitchFamily="18" charset="0"/>
              </a:rPr>
              <a:t>poi foloseşte</a:t>
            </a:r>
            <a:r>
              <a:rPr lang="en-US" altLang="en-US" sz="2200" smtClean="0">
                <a:latin typeface="Times New Roman" pitchFamily="18" charset="0"/>
                <a:cs typeface="Times New Roman" pitchFamily="18" charset="0"/>
              </a:rPr>
              <a:t> cluster</a:t>
            </a:r>
            <a:r>
              <a:rPr lang="ro-RO" altLang="en-US" sz="2200" smtClean="0">
                <a:latin typeface="Times New Roman" pitchFamily="18" charset="0"/>
                <a:cs typeface="Times New Roman" pitchFamily="18" charset="0"/>
              </a:rPr>
              <a:t>e de dimensiuni mai mari, ca în tabel</a:t>
            </a:r>
            <a:r>
              <a:rPr lang="en-US" altLang="en-US" sz="2200" smtClean="0">
                <a:latin typeface="Times New Roman" pitchFamily="18" charset="0"/>
                <a:cs typeface="Times New Roman" pitchFamily="18" charset="0"/>
              </a:rPr>
              <a:t>ul </a:t>
            </a:r>
            <a:r>
              <a:rPr lang="ro-RO" altLang="en-US" sz="2200" smtClean="0">
                <a:latin typeface="Times New Roman" pitchFamily="18" charset="0"/>
                <a:cs typeface="Times New Roman" pitchFamily="18" charset="0"/>
              </a:rPr>
              <a:t>următor</a:t>
            </a:r>
            <a:r>
              <a:rPr lang="en-US" altLang="en-US" sz="2200" smtClean="0">
                <a:latin typeface="Times New Roman" pitchFamily="18" charset="0"/>
                <a:cs typeface="Times New Roman" pitchFamily="18" charset="0"/>
              </a:rPr>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45"/>
          <p:cNvSpPr>
            <a:spLocks noGrp="1" noChangeArrowheads="1"/>
          </p:cNvSpPr>
          <p:nvPr>
            <p:ph type="title"/>
          </p:nvPr>
        </p:nvSpPr>
        <p:spPr/>
        <p:txBody>
          <a:bodyPr/>
          <a:lstStyle/>
          <a:p>
            <a:r>
              <a:rPr lang="en-US" altLang="en-US" smtClean="0">
                <a:latin typeface="Cambria" panose="02040503050406030204" pitchFamily="18" charset="0"/>
                <a:cs typeface="Times New Roman" pitchFamily="18" charset="0"/>
              </a:rPr>
              <a:t>Dimensiunea clusterelor la FAT 32</a:t>
            </a:r>
          </a:p>
        </p:txBody>
      </p:sp>
      <p:graphicFrame>
        <p:nvGraphicFramePr>
          <p:cNvPr id="148627" name="Group 147"/>
          <p:cNvGraphicFramePr>
            <a:graphicFrameLocks noGrp="1"/>
          </p:cNvGraphicFramePr>
          <p:nvPr>
            <p:ph idx="1"/>
            <p:extLst>
              <p:ext uri="{D42A27DB-BD31-4B8C-83A1-F6EECF244321}">
                <p14:modId xmlns:p14="http://schemas.microsoft.com/office/powerpoint/2010/main" val="99361243"/>
              </p:ext>
            </p:extLst>
          </p:nvPr>
        </p:nvGraphicFramePr>
        <p:xfrm>
          <a:off x="685800" y="1371600"/>
          <a:ext cx="7772400" cy="4724401"/>
        </p:xfrm>
        <a:graphic>
          <a:graphicData uri="http://schemas.openxmlformats.org/drawingml/2006/table">
            <a:tbl>
              <a:tblPr/>
              <a:tblGrid>
                <a:gridCol w="1866900"/>
                <a:gridCol w="2759075"/>
                <a:gridCol w="3146425"/>
              </a:tblGrid>
              <a:tr h="1695449">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ro-RO" sz="2000" b="1" i="0" u="none" strike="noStrike" cap="none" normalizeH="0" baseline="0" smtClean="0">
                          <a:ln>
                            <a:noFill/>
                          </a:ln>
                          <a:solidFill>
                            <a:schemeClr val="tx1"/>
                          </a:solidFill>
                          <a:effectLst/>
                          <a:latin typeface="Times New Roman" pitchFamily="18" charset="0"/>
                          <a:cs typeface="Times New Roman" pitchFamily="18" charset="0"/>
                        </a:rPr>
                        <a:t>Dimensiunea clusterului</a:t>
                      </a: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 </a:t>
                      </a:r>
                      <a:endParaRPr kumimoji="0" lang="en-US" sz="20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ro-RO" sz="2000" b="1" i="0" u="none" strike="noStrike" cap="none" normalizeH="0" baseline="0" smtClean="0">
                          <a:ln>
                            <a:noFill/>
                          </a:ln>
                          <a:solidFill>
                            <a:schemeClr val="tx1"/>
                          </a:solidFill>
                          <a:effectLst/>
                          <a:latin typeface="Times New Roman" pitchFamily="18" charset="0"/>
                          <a:cs typeface="Times New Roman" pitchFamily="18" charset="0"/>
                        </a:rPr>
                        <a:t>Dimensiunea “minimă” a partiţiei</a:t>
                      </a:r>
                      <a:endParaRPr kumimoji="0" lang="en-US" sz="20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ro-RO" sz="2000" b="1" i="0" u="none" strike="noStrike" cap="none" normalizeH="0" baseline="0" smtClean="0">
                          <a:ln>
                            <a:noFill/>
                          </a:ln>
                          <a:solidFill>
                            <a:schemeClr val="tx1"/>
                          </a:solidFill>
                          <a:effectLst/>
                          <a:latin typeface="Times New Roman" pitchFamily="18" charset="0"/>
                          <a:cs typeface="Times New Roman" pitchFamily="18" charset="0"/>
                        </a:rPr>
                        <a:t>Dimensiunea “maximă” a partiţiei</a:t>
                      </a:r>
                      <a:endParaRPr kumimoji="0" lang="en-US" sz="2000" b="1"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tr>
              <a:tr h="757238">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4 KB</a:t>
                      </a:r>
                      <a:endParaRPr kumimoji="0" lang="en-US" sz="20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0.5 GB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8 GB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757238">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8 KB</a:t>
                      </a:r>
                      <a:endParaRPr kumimoji="0" lang="en-US" sz="20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8 GB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16 GB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757238">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16 KB</a:t>
                      </a:r>
                      <a:endParaRPr kumimoji="0" lang="en-US" sz="20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16 GB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32 GB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757238">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32 KB</a:t>
                      </a:r>
                      <a:endParaRPr kumimoji="0" lang="en-US" sz="20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32 GB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64 GB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84"/>
          <p:cNvSpPr>
            <a:spLocks noGrp="1" noChangeArrowheads="1"/>
          </p:cNvSpPr>
          <p:nvPr>
            <p:ph type="body" idx="1"/>
          </p:nvPr>
        </p:nvSpPr>
        <p:spPr/>
        <p:txBody>
          <a:bodyPr/>
          <a:lstStyle/>
          <a:p>
            <a:endParaRPr lang="en-US" altLang="en-US" sz="2200" dirty="0" smtClean="0">
              <a:latin typeface="Times New Roman" pitchFamily="18" charset="0"/>
              <a:cs typeface="Times New Roman" pitchFamily="18" charset="0"/>
            </a:endParaRPr>
          </a:p>
        </p:txBody>
      </p:sp>
      <p:sp>
        <p:nvSpPr>
          <p:cNvPr id="22531" name="Rectangle 85"/>
          <p:cNvSpPr>
            <a:spLocks noGrp="1" noChangeArrowheads="1"/>
          </p:cNvSpPr>
          <p:nvPr>
            <p:ph type="title"/>
          </p:nvPr>
        </p:nvSpPr>
        <p:spPr/>
        <p:txBody>
          <a:bodyPr/>
          <a:lstStyle/>
          <a:p>
            <a:r>
              <a:rPr lang="ro-RO" altLang="en-US" sz="2800" dirty="0" smtClean="0">
                <a:cs typeface="Times New Roman" pitchFamily="18" charset="0"/>
              </a:rPr>
              <a:t>Comparația între un PC actual cu unul din 1995</a:t>
            </a:r>
            <a:endParaRPr lang="en-US" altLang="en-US" sz="2800" dirty="0" smtClean="0">
              <a:cs typeface="Times New Roman" pitchFamily="18" charset="0"/>
            </a:endParaRPr>
          </a:p>
        </p:txBody>
      </p:sp>
      <p:pic>
        <p:nvPicPr>
          <p:cNvPr id="2253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0563" y="1295399"/>
            <a:ext cx="8121022" cy="47752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body" idx="1"/>
          </p:nvPr>
        </p:nvSpPr>
        <p:spPr>
          <a:xfrm>
            <a:off x="685800" y="1371600"/>
            <a:ext cx="8128000" cy="4724400"/>
          </a:xfrm>
        </p:spPr>
        <p:txBody>
          <a:bodyPr/>
          <a:lstStyle/>
          <a:p>
            <a:r>
              <a:rPr lang="ro-RO" altLang="en-US" dirty="0" smtClean="0">
                <a:latin typeface="Cambria" panose="02040503050406030204" pitchFamily="18" charset="0"/>
                <a:cs typeface="Times New Roman" pitchFamily="18" charset="0"/>
              </a:rPr>
              <a:t>După cum se poate remarca, cu toate că </a:t>
            </a:r>
            <a:r>
              <a:rPr lang="en-US" altLang="en-US" dirty="0" smtClean="0">
                <a:latin typeface="Cambria" panose="02040503050406030204" pitchFamily="18" charset="0"/>
                <a:cs typeface="Times New Roman" pitchFamily="18" charset="0"/>
              </a:rPr>
              <a:t>FAT32</a:t>
            </a:r>
            <a:r>
              <a:rPr lang="ro-RO" altLang="en-US" dirty="0" smtClean="0">
                <a:latin typeface="Cambria" panose="02040503050406030204" pitchFamily="18" charset="0"/>
                <a:cs typeface="Times New Roman" pitchFamily="18" charset="0"/>
              </a:rPr>
              <a:t> “promisese” că va rezolva problemele</a:t>
            </a:r>
            <a:r>
              <a:rPr lang="en-US" altLang="en-US" dirty="0" smtClean="0">
                <a:latin typeface="Cambria" panose="02040503050406030204" pitchFamily="18" charset="0"/>
                <a:cs typeface="Times New Roman" pitchFamily="18" charset="0"/>
              </a:rPr>
              <a:t> </a:t>
            </a:r>
            <a:r>
              <a:rPr lang="ro-RO" altLang="en-US" dirty="0" smtClean="0">
                <a:latin typeface="Cambria" panose="02040503050406030204" pitchFamily="18" charset="0"/>
                <a:cs typeface="Times New Roman" pitchFamily="18" charset="0"/>
              </a:rPr>
              <a:t>discurilor de dimensiuni mari, în realitate nu a fost chiar aşa</a:t>
            </a:r>
            <a:r>
              <a:rPr lang="en-US" altLang="en-US" dirty="0" smtClean="0">
                <a:latin typeface="Cambria" panose="02040503050406030204" pitchFamily="18" charset="0"/>
                <a:cs typeface="Times New Roman" pitchFamily="18" charset="0"/>
              </a:rPr>
              <a:t>. </a:t>
            </a:r>
            <a:r>
              <a:rPr lang="ro-RO" altLang="en-US" dirty="0" smtClean="0">
                <a:latin typeface="Cambria" panose="02040503050406030204" pitchFamily="18" charset="0"/>
                <a:cs typeface="Times New Roman" pitchFamily="18" charset="0"/>
              </a:rPr>
              <a:t>În momentul în care se folosesc partiţii mai mari de</a:t>
            </a:r>
            <a:r>
              <a:rPr lang="en-US" altLang="en-US" dirty="0" smtClean="0">
                <a:latin typeface="Cambria" panose="02040503050406030204" pitchFamily="18" charset="0"/>
                <a:cs typeface="Times New Roman" pitchFamily="18" charset="0"/>
              </a:rPr>
              <a:t> 32 GB</a:t>
            </a:r>
            <a:r>
              <a:rPr lang="ro-RO" altLang="en-US" dirty="0" smtClean="0">
                <a:latin typeface="Cambria" panose="02040503050406030204" pitchFamily="18" charset="0"/>
                <a:cs typeface="Times New Roman" pitchFamily="18" charset="0"/>
              </a:rPr>
              <a:t>, suntem înapoi în cazul folosirii clusterilor de </a:t>
            </a:r>
            <a:r>
              <a:rPr lang="en-US" altLang="en-US" dirty="0" smtClean="0">
                <a:latin typeface="Cambria" panose="02040503050406030204" pitchFamily="18" charset="0"/>
                <a:cs typeface="Times New Roman" pitchFamily="18" charset="0"/>
              </a:rPr>
              <a:t>32 KB</a:t>
            </a:r>
            <a:r>
              <a:rPr lang="ro-RO" altLang="en-US" dirty="0" smtClean="0">
                <a:latin typeface="Cambria" panose="02040503050406030204" pitchFamily="18" charset="0"/>
                <a:cs typeface="Times New Roman" pitchFamily="18" charset="0"/>
              </a:rPr>
              <a:t>, atât de huliţi în cazul FAT16</a:t>
            </a:r>
            <a:r>
              <a:rPr lang="en-US" altLang="en-US" dirty="0" smtClean="0">
                <a:latin typeface="Cambria" panose="02040503050406030204" pitchFamily="18" charset="0"/>
                <a:cs typeface="Times New Roman" pitchFamily="18" charset="0"/>
              </a:rPr>
              <a:t>. </a:t>
            </a:r>
            <a:r>
              <a:rPr lang="ro-RO" altLang="en-US" dirty="0" smtClean="0">
                <a:latin typeface="Cambria" panose="02040503050406030204" pitchFamily="18" charset="0"/>
                <a:cs typeface="Times New Roman" pitchFamily="18" charset="0"/>
              </a:rPr>
              <a:t>Desigur, </a:t>
            </a:r>
            <a:r>
              <a:rPr lang="en-US" altLang="en-US" dirty="0" smtClean="0">
                <a:latin typeface="Cambria" panose="02040503050406030204" pitchFamily="18" charset="0"/>
                <a:cs typeface="Times New Roman" pitchFamily="18" charset="0"/>
              </a:rPr>
              <a:t>32 GB </a:t>
            </a:r>
            <a:r>
              <a:rPr lang="ro-RO" altLang="en-US" dirty="0" smtClean="0">
                <a:latin typeface="Cambria" panose="02040503050406030204" pitchFamily="18" charset="0"/>
                <a:cs typeface="Times New Roman" pitchFamily="18" charset="0"/>
              </a:rPr>
              <a:t>înseamnă mult mai mult decât </a:t>
            </a:r>
            <a:r>
              <a:rPr lang="en-US" altLang="en-US" dirty="0" smtClean="0">
                <a:latin typeface="Cambria" panose="02040503050406030204" pitchFamily="18" charset="0"/>
                <a:cs typeface="Times New Roman" pitchFamily="18" charset="0"/>
              </a:rPr>
              <a:t>1 GB,</a:t>
            </a:r>
            <a:r>
              <a:rPr lang="ro-RO" altLang="en-US" dirty="0" smtClean="0">
                <a:latin typeface="Cambria" panose="02040503050406030204" pitchFamily="18" charset="0"/>
                <a:cs typeface="Times New Roman" pitchFamily="18" charset="0"/>
              </a:rPr>
              <a:t> dar </a:t>
            </a:r>
            <a:r>
              <a:rPr lang="en-US" altLang="en-US" dirty="0" smtClean="0">
                <a:latin typeface="Cambria" panose="02040503050406030204" pitchFamily="18" charset="0"/>
                <a:cs typeface="Times New Roman" pitchFamily="18" charset="0"/>
              </a:rPr>
              <a:t>FAT32 </a:t>
            </a:r>
            <a:r>
              <a:rPr lang="ro-RO" altLang="en-US" dirty="0" smtClean="0">
                <a:latin typeface="Cambria" panose="02040503050406030204" pitchFamily="18" charset="0"/>
                <a:cs typeface="Times New Roman" pitchFamily="18" charset="0"/>
              </a:rPr>
              <a:t>este totuşi o soluţie temporară aleasă până la implementarea unui sistem de fişier cu adevărat performant (NTFS)</a:t>
            </a:r>
            <a:r>
              <a:rPr lang="en-US" altLang="en-US" dirty="0" smtClean="0">
                <a:latin typeface="Cambria" panose="02040503050406030204" pitchFamily="18" charset="0"/>
                <a:cs typeface="Times New Roman" pitchFamily="18" charset="0"/>
              </a:rPr>
              <a:t>.</a:t>
            </a:r>
          </a:p>
          <a:p>
            <a:r>
              <a:rPr lang="ro-RO" altLang="en-US" dirty="0" smtClean="0">
                <a:latin typeface="Cambria" panose="02040503050406030204" pitchFamily="18" charset="0"/>
                <a:cs typeface="Times New Roman" pitchFamily="18" charset="0"/>
              </a:rPr>
              <a:t>În tabelul următor se pot vedea dimensiunile tabelei </a:t>
            </a:r>
            <a:r>
              <a:rPr lang="en-US" altLang="en-US" dirty="0" smtClean="0">
                <a:latin typeface="Cambria" panose="02040503050406030204" pitchFamily="18" charset="0"/>
                <a:cs typeface="Times New Roman" pitchFamily="18" charset="0"/>
              </a:rPr>
              <a:t>FAT (</a:t>
            </a:r>
            <a:r>
              <a:rPr lang="ro-RO" altLang="en-US" dirty="0" smtClean="0">
                <a:latin typeface="Cambria" panose="02040503050406030204" pitchFamily="18" charset="0"/>
                <a:cs typeface="Times New Roman" pitchFamily="18" charset="0"/>
              </a:rPr>
              <a:t>î</a:t>
            </a:r>
            <a:r>
              <a:rPr lang="en-US" altLang="en-US" dirty="0" smtClean="0">
                <a:latin typeface="Cambria" panose="02040503050406030204" pitchFamily="18" charset="0"/>
                <a:cs typeface="Times New Roman" pitchFamily="18" charset="0"/>
              </a:rPr>
              <a:t>n MB) </a:t>
            </a:r>
            <a:r>
              <a:rPr lang="ro-RO" altLang="en-US" dirty="0" smtClean="0">
                <a:latin typeface="Cambria" panose="02040503050406030204" pitchFamily="18" charset="0"/>
                <a:cs typeface="Times New Roman" pitchFamily="18" charset="0"/>
              </a:rPr>
              <a:t>în funcţie de dimensiunea partiţiei, pentru diferite mărimi ale clusterilor</a:t>
            </a:r>
            <a:r>
              <a:rPr lang="en-US" altLang="en-US" dirty="0" smtClean="0">
                <a:latin typeface="Cambria" panose="02040503050406030204" pitchFamily="18" charset="0"/>
                <a:cs typeface="Times New Roman" pitchFamily="18" charset="0"/>
              </a:rPr>
              <a:t>. </a:t>
            </a:r>
            <a:r>
              <a:rPr lang="ro-RO" altLang="en-US" dirty="0" smtClean="0">
                <a:latin typeface="Cambria" panose="02040503050406030204" pitchFamily="18" charset="0"/>
                <a:cs typeface="Times New Roman" pitchFamily="18" charset="0"/>
              </a:rPr>
              <a:t>Putem vedea că </a:t>
            </a:r>
            <a:r>
              <a:rPr lang="en-US" altLang="en-US" dirty="0" smtClean="0">
                <a:latin typeface="Cambria" panose="02040503050406030204" pitchFamily="18" charset="0"/>
                <a:cs typeface="Times New Roman" pitchFamily="18" charset="0"/>
              </a:rPr>
              <a:t>FAT32 </a:t>
            </a:r>
            <a:r>
              <a:rPr lang="ro-RO" altLang="en-US" dirty="0" smtClean="0">
                <a:latin typeface="Cambria" panose="02040503050406030204" pitchFamily="18" charset="0"/>
                <a:cs typeface="Times New Roman" pitchFamily="18" charset="0"/>
              </a:rPr>
              <a:t>nu utilizează clustere de</a:t>
            </a:r>
            <a:r>
              <a:rPr lang="en-US" altLang="en-US" dirty="0" smtClean="0">
                <a:latin typeface="Cambria" panose="02040503050406030204" pitchFamily="18" charset="0"/>
                <a:cs typeface="Times New Roman" pitchFamily="18" charset="0"/>
              </a:rPr>
              <a:t> 4 KB </a:t>
            </a:r>
            <a:r>
              <a:rPr lang="ro-RO" altLang="en-US" dirty="0" smtClean="0">
                <a:latin typeface="Cambria" panose="02040503050406030204" pitchFamily="18" charset="0"/>
                <a:cs typeface="Times New Roman" pitchFamily="18" charset="0"/>
              </a:rPr>
              <a:t>decât până la partiţii de 8 GB</a:t>
            </a:r>
            <a:r>
              <a:rPr lang="en-US" altLang="en-US" dirty="0" smtClean="0">
                <a:latin typeface="Cambria" panose="02040503050406030204" pitchFamily="18" charset="0"/>
                <a:cs typeface="Times New Roman" pitchFamily="18" charset="0"/>
              </a:rPr>
              <a:t>,</a:t>
            </a:r>
            <a:r>
              <a:rPr lang="ro-RO" altLang="en-US" dirty="0" smtClean="0">
                <a:latin typeface="Cambria" panose="02040503050406030204" pitchFamily="18" charset="0"/>
                <a:cs typeface="Times New Roman" pitchFamily="18" charset="0"/>
              </a:rPr>
              <a:t> altfel s-ar consuma cantităţi considerabile de memorie pentru a stoca tabela FAT</a:t>
            </a:r>
            <a:r>
              <a:rPr lang="en-US" altLang="en-US" dirty="0" smtClean="0">
                <a:latin typeface="Cambria" panose="02040503050406030204" pitchFamily="18" charset="0"/>
                <a:cs typeface="Times New Roman" pitchFamily="18" charset="0"/>
              </a:rPr>
              <a:t>. </a:t>
            </a:r>
            <a:r>
              <a:rPr lang="ro-RO" altLang="en-US" dirty="0" smtClean="0">
                <a:latin typeface="Cambria" panose="02040503050406030204" pitchFamily="18" charset="0"/>
                <a:cs typeface="Times New Roman" pitchFamily="18" charset="0"/>
              </a:rPr>
              <a:t>Intrările marcate cu bold din tabelă ne arată ce va alege</a:t>
            </a:r>
            <a:r>
              <a:rPr lang="en-US" altLang="en-US" dirty="0" smtClean="0">
                <a:latin typeface="Cambria" panose="02040503050406030204" pitchFamily="18" charset="0"/>
                <a:cs typeface="Times New Roman" pitchFamily="18" charset="0"/>
              </a:rPr>
              <a:t> FAT32 </a:t>
            </a:r>
            <a:r>
              <a:rPr lang="ro-RO" altLang="en-US" dirty="0" smtClean="0">
                <a:latin typeface="Cambria" panose="02040503050406030204" pitchFamily="18" charset="0"/>
                <a:cs typeface="Times New Roman" pitchFamily="18" charset="0"/>
              </a:rPr>
              <a:t>pentru o partiţie de acea dimensiune (</a:t>
            </a:r>
            <a:r>
              <a:rPr lang="en-US" altLang="en-US" dirty="0" smtClean="0">
                <a:latin typeface="Cambria" panose="02040503050406030204" pitchFamily="18" charset="0"/>
                <a:cs typeface="Times New Roman" pitchFamily="18" charset="0"/>
              </a:rPr>
              <a:t>Microsoft </a:t>
            </a:r>
            <a:r>
              <a:rPr lang="ro-RO" altLang="en-US" dirty="0" smtClean="0">
                <a:latin typeface="Cambria" panose="02040503050406030204" pitchFamily="18" charset="0"/>
                <a:cs typeface="Times New Roman" pitchFamily="18" charset="0"/>
              </a:rPr>
              <a:t>menţi</a:t>
            </a:r>
            <a:r>
              <a:rPr lang="en-US" altLang="en-US" dirty="0" smtClean="0">
                <a:latin typeface="Cambria" panose="02040503050406030204" pitchFamily="18" charset="0"/>
                <a:cs typeface="Times New Roman" pitchFamily="18" charset="0"/>
              </a:rPr>
              <a:t>n</a:t>
            </a:r>
            <a:r>
              <a:rPr lang="ro-RO" altLang="en-US" dirty="0" smtClean="0">
                <a:latin typeface="Cambria" panose="02040503050406030204" pitchFamily="18" charset="0"/>
                <a:cs typeface="Times New Roman" pitchFamily="18" charset="0"/>
              </a:rPr>
              <a:t>e dimensiunea tabelei </a:t>
            </a:r>
            <a:r>
              <a:rPr lang="en-US" altLang="en-US" dirty="0" smtClean="0">
                <a:latin typeface="Cambria" panose="02040503050406030204" pitchFamily="18" charset="0"/>
                <a:cs typeface="Times New Roman" pitchFamily="18" charset="0"/>
              </a:rPr>
              <a:t>FAT </a:t>
            </a:r>
            <a:r>
              <a:rPr lang="ro-RO" altLang="en-US" dirty="0" smtClean="0">
                <a:latin typeface="Cambria" panose="02040503050406030204" pitchFamily="18" charset="0"/>
                <a:cs typeface="Times New Roman" pitchFamily="18" charset="0"/>
              </a:rPr>
              <a:t>la</a:t>
            </a:r>
            <a:r>
              <a:rPr lang="en-US" altLang="en-US" dirty="0" smtClean="0">
                <a:latin typeface="Cambria" panose="02040503050406030204" pitchFamily="18" charset="0"/>
                <a:cs typeface="Times New Roman" pitchFamily="18" charset="0"/>
              </a:rPr>
              <a:t> 8 MB</a:t>
            </a:r>
            <a:r>
              <a:rPr lang="ro-RO" altLang="en-US" dirty="0" smtClean="0">
                <a:latin typeface="Cambria" panose="02040503050406030204" pitchFamily="18" charset="0"/>
                <a:cs typeface="Times New Roman" pitchFamily="18" charset="0"/>
              </a:rPr>
              <a:t>).</a:t>
            </a:r>
            <a:endParaRPr lang="en-US" altLang="en-US" dirty="0" smtClean="0">
              <a:latin typeface="Cambria" panose="02040503050406030204" pitchFamily="18" charset="0"/>
              <a:cs typeface="Times New Roman" pitchFamily="18" charset="0"/>
            </a:endParaRPr>
          </a:p>
        </p:txBody>
      </p:sp>
      <p:sp>
        <p:nvSpPr>
          <p:cNvPr id="23555" name="Rectangle 3"/>
          <p:cNvSpPr>
            <a:spLocks noGrp="1" noChangeArrowheads="1"/>
          </p:cNvSpPr>
          <p:nvPr>
            <p:ph type="title"/>
          </p:nvPr>
        </p:nvSpPr>
        <p:spPr/>
        <p:txBody>
          <a:bodyPr/>
          <a:lstStyle/>
          <a:p>
            <a:r>
              <a:rPr lang="ro-RO" altLang="en-US" smtClean="0">
                <a:latin typeface="Cambria" panose="02040503050406030204" pitchFamily="18" charset="0"/>
                <a:cs typeface="Times New Roman" pitchFamily="18" charset="0"/>
              </a:rPr>
              <a:t>Caracteristici FAT32</a:t>
            </a:r>
            <a:endParaRPr lang="en-US" altLang="en-US" smtClean="0">
              <a:latin typeface="Cambria" panose="02040503050406030204"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ro-RO" altLang="en-US" sz="2800" smtClean="0">
                <a:latin typeface="Cambria" panose="02040503050406030204" pitchFamily="18" charset="0"/>
                <a:cs typeface="Times New Roman" pitchFamily="18" charset="0"/>
              </a:rPr>
              <a:t>Dimensiunile tabelei FAT32 în funcţie de mărimea partiţiei şi mărimea clusterilor</a:t>
            </a:r>
            <a:endParaRPr lang="en-US" altLang="en-US" sz="2800" smtClean="0">
              <a:latin typeface="Cambria" panose="02040503050406030204" pitchFamily="18" charset="0"/>
              <a:cs typeface="Times New Roman" pitchFamily="18" charset="0"/>
            </a:endParaRPr>
          </a:p>
        </p:txBody>
      </p:sp>
      <p:graphicFrame>
        <p:nvGraphicFramePr>
          <p:cNvPr id="150762" name="Group 234"/>
          <p:cNvGraphicFramePr>
            <a:graphicFrameLocks noGrp="1"/>
          </p:cNvGraphicFramePr>
          <p:nvPr>
            <p:ph idx="1"/>
            <p:extLst>
              <p:ext uri="{D42A27DB-BD31-4B8C-83A1-F6EECF244321}">
                <p14:modId xmlns:p14="http://schemas.microsoft.com/office/powerpoint/2010/main" val="235733767"/>
              </p:ext>
            </p:extLst>
          </p:nvPr>
        </p:nvGraphicFramePr>
        <p:xfrm>
          <a:off x="685800" y="1371600"/>
          <a:ext cx="7772400" cy="4724402"/>
        </p:xfrm>
        <a:graphic>
          <a:graphicData uri="http://schemas.openxmlformats.org/drawingml/2006/table">
            <a:tbl>
              <a:tblPr/>
              <a:tblGrid>
                <a:gridCol w="1752600"/>
                <a:gridCol w="1492250"/>
                <a:gridCol w="1509713"/>
                <a:gridCol w="1508125"/>
                <a:gridCol w="1509712"/>
              </a:tblGrid>
              <a:tr h="1055688">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ro-RO" sz="1800" b="1" i="0" u="none" strike="noStrike" cap="none" normalizeH="0" baseline="0" smtClean="0">
                          <a:ln>
                            <a:noFill/>
                          </a:ln>
                          <a:solidFill>
                            <a:schemeClr val="tx1"/>
                          </a:solidFill>
                          <a:effectLst/>
                          <a:latin typeface="Times New Roman" pitchFamily="18" charset="0"/>
                          <a:cs typeface="Times New Roman" pitchFamily="18" charset="0"/>
                        </a:rPr>
                        <a:t>Dimensiunea partiţiei</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4 KB </a:t>
                      </a:r>
                      <a:r>
                        <a:rPr kumimoji="0" lang="ro-RO" sz="1800" b="1" i="0" u="none" strike="noStrike" cap="none" normalizeH="0" baseline="0" smtClean="0">
                          <a:ln>
                            <a:noFill/>
                          </a:ln>
                          <a:solidFill>
                            <a:schemeClr val="tx1"/>
                          </a:solidFill>
                          <a:effectLst/>
                          <a:latin typeface="Times New Roman" pitchFamily="18" charset="0"/>
                          <a:cs typeface="Times New Roman" pitchFamily="18" charset="0"/>
                        </a:rPr>
                        <a:t>clusteri</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8 KB </a:t>
                      </a:r>
                      <a:r>
                        <a:rPr kumimoji="0" lang="ro-RO" sz="1800" b="1" i="0" u="none" strike="noStrike" cap="none" normalizeH="0" baseline="0" smtClean="0">
                          <a:ln>
                            <a:noFill/>
                          </a:ln>
                          <a:solidFill>
                            <a:schemeClr val="tx1"/>
                          </a:solidFill>
                          <a:effectLst/>
                          <a:latin typeface="Times New Roman" pitchFamily="18" charset="0"/>
                          <a:cs typeface="Times New Roman" pitchFamily="18" charset="0"/>
                        </a:rPr>
                        <a:t>clusteri</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16 KB </a:t>
                      </a:r>
                      <a:r>
                        <a:rPr kumimoji="0" lang="ro-RO" sz="1800" b="1" i="0" u="none" strike="noStrike" cap="none" normalizeH="0" baseline="0" smtClean="0">
                          <a:ln>
                            <a:noFill/>
                          </a:ln>
                          <a:solidFill>
                            <a:schemeClr val="tx1"/>
                          </a:solidFill>
                          <a:effectLst/>
                          <a:latin typeface="Times New Roman" pitchFamily="18" charset="0"/>
                          <a:cs typeface="Times New Roman" pitchFamily="18" charset="0"/>
                        </a:rPr>
                        <a:t>clusteri</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32 KB </a:t>
                      </a:r>
                      <a:r>
                        <a:rPr kumimoji="0" lang="ro-RO" sz="1800" b="1" i="0" u="none" strike="noStrike" cap="none" normalizeH="0" baseline="0" smtClean="0">
                          <a:ln>
                            <a:noFill/>
                          </a:ln>
                          <a:solidFill>
                            <a:schemeClr val="tx1"/>
                          </a:solidFill>
                          <a:effectLst/>
                          <a:latin typeface="Times New Roman" pitchFamily="18" charset="0"/>
                          <a:cs typeface="Times New Roman" pitchFamily="18" charset="0"/>
                        </a:rPr>
                        <a:t>clusteri</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808080"/>
                    </a:solidFill>
                  </a:tcPr>
                </a:tc>
              </a:tr>
              <a:tr h="654050">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8 GB</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8 MB</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cs typeface="Times New Roman" pitchFamily="18" charset="0"/>
                        </a:rPr>
                        <a:t>4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cs typeface="Times New Roman" pitchFamily="18" charset="0"/>
                        </a:rPr>
                        <a:t>2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cs typeface="Times New Roman" pitchFamily="18" charset="0"/>
                        </a:rPr>
                        <a:t>1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652463">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16 GB</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cs typeface="Times New Roman" pitchFamily="18" charset="0"/>
                        </a:rPr>
                        <a:t>16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8 MB</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cs typeface="Times New Roman" pitchFamily="18" charset="0"/>
                        </a:rPr>
                        <a:t>4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cs typeface="Times New Roman" pitchFamily="18" charset="0"/>
                        </a:rPr>
                        <a:t>2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652463">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32 GB</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cs typeface="Times New Roman" pitchFamily="18" charset="0"/>
                        </a:rPr>
                        <a:t>32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cs typeface="Times New Roman" pitchFamily="18" charset="0"/>
                        </a:rPr>
                        <a:t>16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8 MB</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cs typeface="Times New Roman" pitchFamily="18" charset="0"/>
                        </a:rPr>
                        <a:t>4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654050">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64 GB</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cs typeface="Times New Roman" pitchFamily="18" charset="0"/>
                        </a:rPr>
                        <a:t>64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cs typeface="Times New Roman" pitchFamily="18" charset="0"/>
                        </a:rPr>
                        <a:t>32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cs typeface="Times New Roman" pitchFamily="18" charset="0"/>
                        </a:rPr>
                        <a:t>16 MB</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8 MB</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1055688">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1" i="1" u="none" strike="noStrike" cap="none" normalizeH="0" baseline="0" smtClean="0">
                          <a:ln>
                            <a:noFill/>
                          </a:ln>
                          <a:solidFill>
                            <a:schemeClr val="tx1"/>
                          </a:solidFill>
                          <a:effectLst/>
                          <a:latin typeface="Times New Roman" pitchFamily="18" charset="0"/>
                          <a:cs typeface="Times New Roman" pitchFamily="18" charset="0"/>
                        </a:rPr>
                        <a:t>2 TB (2,048 GB)</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0C0C0"/>
                    </a:solid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1,024 MB</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512 MB</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800" b="0" i="1" u="none" strike="noStrike" cap="none" normalizeH="0" baseline="0" smtClean="0">
                          <a:ln>
                            <a:noFill/>
                          </a:ln>
                          <a:solidFill>
                            <a:schemeClr val="tx1"/>
                          </a:solidFill>
                          <a:effectLst/>
                          <a:latin typeface="Times New Roman" pitchFamily="18" charset="0"/>
                          <a:cs typeface="Times New Roman" pitchFamily="18" charset="0"/>
                        </a:rPr>
                        <a:t>256 MB</a:t>
                      </a:r>
                      <a:endParaRPr kumimoji="0" lang="en-US" sz="18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ro-RO" altLang="en-US" smtClean="0">
                <a:latin typeface="Cambria" panose="02040503050406030204" pitchFamily="18" charset="0"/>
                <a:cs typeface="Times New Roman" pitchFamily="18" charset="0"/>
              </a:rPr>
              <a:t>NTFS – New Technology File System</a:t>
            </a:r>
            <a:endParaRPr lang="en-US" altLang="en-US" smtClean="0">
              <a:latin typeface="Cambria" panose="02040503050406030204" pitchFamily="18" charset="0"/>
              <a:cs typeface="Times New Roman" pitchFamily="18" charset="0"/>
            </a:endParaRPr>
          </a:p>
        </p:txBody>
      </p:sp>
      <p:sp>
        <p:nvSpPr>
          <p:cNvPr id="26627" name="Rectangle 3"/>
          <p:cNvSpPr>
            <a:spLocks noChangeArrowheads="1"/>
          </p:cNvSpPr>
          <p:nvPr/>
        </p:nvSpPr>
        <p:spPr bwMode="auto">
          <a:xfrm>
            <a:off x="1728788" y="-811213"/>
            <a:ext cx="29848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endParaRPr lang="en-US" altLang="en-US">
              <a:latin typeface="Cambria" panose="02040503050406030204" pitchFamily="18" charset="0"/>
            </a:endParaRPr>
          </a:p>
        </p:txBody>
      </p:sp>
      <p:sp>
        <p:nvSpPr>
          <p:cNvPr id="26628" name="Text Box 4"/>
          <p:cNvSpPr txBox="1">
            <a:spLocks noChangeArrowheads="1"/>
          </p:cNvSpPr>
          <p:nvPr/>
        </p:nvSpPr>
        <p:spPr bwMode="auto">
          <a:xfrm>
            <a:off x="1028700" y="1393825"/>
            <a:ext cx="7924800" cy="11334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pPr algn="just">
              <a:spcBef>
                <a:spcPct val="0"/>
              </a:spcBef>
              <a:spcAft>
                <a:spcPct val="0"/>
              </a:spcAft>
              <a:buClrTx/>
              <a:buFontTx/>
              <a:buNone/>
            </a:pPr>
            <a:r>
              <a:rPr lang="ro-RO" altLang="en-US" sz="1800" dirty="0" smtClean="0">
                <a:latin typeface="Cambria" panose="02040503050406030204" pitchFamily="18" charset="0"/>
                <a:cs typeface="Times New Roman" pitchFamily="18" charset="0"/>
              </a:rPr>
              <a:t>Începând cu Windows 2000, NTFS este sistemul de fişiere </a:t>
            </a:r>
            <a:r>
              <a:rPr lang="ro-RO" altLang="en-US" sz="1800" b="1" dirty="0" smtClean="0">
                <a:latin typeface="Cambria" panose="02040503050406030204" pitchFamily="18" charset="0"/>
                <a:cs typeface="Times New Roman" pitchFamily="18" charset="0"/>
              </a:rPr>
              <a:t>nativ.</a:t>
            </a:r>
          </a:p>
          <a:p>
            <a:pPr algn="just">
              <a:spcBef>
                <a:spcPct val="0"/>
              </a:spcBef>
              <a:spcAft>
                <a:spcPct val="0"/>
              </a:spcAft>
              <a:buClrTx/>
              <a:buFontTx/>
              <a:buNone/>
            </a:pPr>
            <a:r>
              <a:rPr lang="ro-RO" altLang="en-US" sz="1800" b="1" dirty="0" smtClean="0">
                <a:latin typeface="Cambria" panose="02040503050406030204" pitchFamily="18" charset="0"/>
                <a:cs typeface="Times New Roman" pitchFamily="18" charset="0"/>
              </a:rPr>
              <a:t>NTFS </a:t>
            </a:r>
            <a:r>
              <a:rPr lang="ro-RO" altLang="en-US" sz="1800" dirty="0" smtClean="0">
                <a:latin typeface="Cambria" panose="02040503050406030204" pitchFamily="18" charset="0"/>
                <a:cs typeface="Times New Roman" pitchFamily="18" charset="0"/>
              </a:rPr>
              <a:t>foloseşte indexe de cluster pe 64 de biţi.</a:t>
            </a:r>
          </a:p>
          <a:p>
            <a:pPr algn="just">
              <a:spcBef>
                <a:spcPct val="0"/>
              </a:spcBef>
              <a:spcAft>
                <a:spcPct val="0"/>
              </a:spcAft>
              <a:buClrTx/>
              <a:buFontTx/>
              <a:buNone/>
            </a:pPr>
            <a:r>
              <a:rPr lang="ro-RO" altLang="en-US" sz="1800" dirty="0" smtClean="0">
                <a:latin typeface="Cambria" panose="02040503050406030204" pitchFamily="18" charset="0"/>
                <a:cs typeface="Times New Roman" pitchFamily="18" charset="0"/>
              </a:rPr>
              <a:t>Această capacitate oferă abilitatea de a adresa volume până la 16 exabytes.</a:t>
            </a:r>
            <a:endParaRPr lang="ro-RO" altLang="en-US" sz="1800" dirty="0">
              <a:latin typeface="Cambria" panose="02040503050406030204" pitchFamily="18" charset="0"/>
              <a:cs typeface="Times New Roman" pitchFamily="18" charset="0"/>
            </a:endParaRPr>
          </a:p>
        </p:txBody>
      </p:sp>
      <p:graphicFrame>
        <p:nvGraphicFramePr>
          <p:cNvPr id="7" name="Group 295"/>
          <p:cNvGraphicFramePr>
            <a:graphicFrameLocks noGrp="1"/>
          </p:cNvGraphicFramePr>
          <p:nvPr>
            <p:ph idx="1"/>
            <p:extLst>
              <p:ext uri="{D42A27DB-BD31-4B8C-83A1-F6EECF244321}">
                <p14:modId xmlns:p14="http://schemas.microsoft.com/office/powerpoint/2010/main" val="1797388027"/>
              </p:ext>
            </p:extLst>
          </p:nvPr>
        </p:nvGraphicFramePr>
        <p:xfrm>
          <a:off x="1435100" y="2552700"/>
          <a:ext cx="6299200" cy="3800478"/>
        </p:xfrm>
        <a:graphic>
          <a:graphicData uri="http://schemas.openxmlformats.org/drawingml/2006/table">
            <a:tbl>
              <a:tblPr/>
              <a:tblGrid>
                <a:gridCol w="1754188"/>
                <a:gridCol w="908050"/>
                <a:gridCol w="998537"/>
                <a:gridCol w="1728788"/>
                <a:gridCol w="909637"/>
              </a:tblGrid>
              <a:tr h="285750">
                <a:tc gridSpan="5">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00"/>
                          </a:solidFill>
                          <a:effectLst/>
                          <a:latin typeface="Arial" charset="0"/>
                          <a:cs typeface="Arial" charset="0"/>
                        </a:rPr>
                        <a:t>Multiples of </a:t>
                      </a:r>
                      <a:r>
                        <a:rPr kumimoji="0" lang="en-US" sz="1200" b="1" i="0" u="none" strike="noStrike" cap="none" normalizeH="0" baseline="0" dirty="0" smtClean="0">
                          <a:ln>
                            <a:noFill/>
                          </a:ln>
                          <a:solidFill>
                            <a:srgbClr val="0B0080"/>
                          </a:solidFill>
                          <a:effectLst/>
                          <a:latin typeface="Arial" charset="0"/>
                          <a:cs typeface="Arial" charset="0"/>
                          <a:hlinkClick r:id="rId2" tooltip="Byte"/>
                        </a:rPr>
                        <a:t>bytes</a:t>
                      </a:r>
                      <a:endParaRPr kumimoji="0" lang="en-US" sz="1200" b="0" i="0" u="none" strike="noStrike" cap="none" normalizeH="0" baseline="0" dirty="0" smtClean="0">
                        <a:ln>
                          <a:noFill/>
                        </a:ln>
                        <a:solidFill>
                          <a:schemeClr val="tx1"/>
                        </a:solidFill>
                        <a:effectLst/>
                        <a:latin typeface="Times New Roman" pitchFamily="18" charset="0"/>
                      </a:endParaRPr>
                    </a:p>
                  </a:txBody>
                  <a:tcPr marL="92075" marR="92075" marT="46038" marB="46038" horzOverflow="overflow">
                    <a:lnL cap="flat">
                      <a:noFill/>
                    </a:lnL>
                    <a:lnR cap="flat">
                      <a:noFill/>
                    </a:lnR>
                    <a:lnT cap="flat">
                      <a:noFill/>
                    </a:lnT>
                    <a:lnB>
                      <a:noFill/>
                    </a:lnB>
                    <a:lnTlToBr>
                      <a:noFill/>
                    </a:lnTlToBr>
                    <a:lnBlToTr>
                      <a:noFill/>
                    </a:lnBlToTr>
                    <a:solidFill>
                      <a:srgbClr val="CCCC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84163">
                <a:tc gridSpan="2">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B0080"/>
                          </a:solidFill>
                          <a:effectLst/>
                          <a:latin typeface="Arial" charset="0"/>
                          <a:cs typeface="Arial" charset="0"/>
                          <a:hlinkClick r:id="rId3" tooltip="SI prefix"/>
                        </a:rPr>
                        <a:t>SI decimal prefixes</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cap="flat">
                      <a:noFill/>
                    </a:lnL>
                    <a:lnR>
                      <a:noFill/>
                    </a:lnR>
                    <a:lnT>
                      <a:noFill/>
                    </a:lnT>
                    <a:lnB>
                      <a:noFill/>
                    </a:lnB>
                    <a:lnTlToBr>
                      <a:noFill/>
                    </a:lnTlToBr>
                    <a:lnBlToTr>
                      <a:noFill/>
                    </a:lnBlToTr>
                    <a:solidFill>
                      <a:srgbClr val="DDDDFF"/>
                    </a:solidFill>
                  </a:tcPr>
                </a:tc>
                <a:tc hMerge="1">
                  <a:txBody>
                    <a:bodyPr/>
                    <a:lstStyle/>
                    <a:p>
                      <a:endParaRPr lang="en-US"/>
                    </a:p>
                  </a:txBody>
                  <a:tcPr/>
                </a:tc>
                <a:tc rowSpan="2">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B0080"/>
                          </a:solidFill>
                          <a:effectLst/>
                          <a:latin typeface="Arial" charset="0"/>
                          <a:cs typeface="Arial" charset="0"/>
                          <a:hlinkClick r:id="rId4" tooltip="Binary prefix"/>
                        </a:rPr>
                        <a:t>Binary</a:t>
                      </a:r>
                      <a:br>
                        <a:rPr kumimoji="0" lang="en-US" sz="1200" b="1" i="0" u="none" strike="noStrike" cap="none" normalizeH="0" baseline="0" smtClean="0">
                          <a:ln>
                            <a:noFill/>
                          </a:ln>
                          <a:solidFill>
                            <a:srgbClr val="0B0080"/>
                          </a:solidFill>
                          <a:effectLst/>
                          <a:latin typeface="Arial" charset="0"/>
                          <a:cs typeface="Arial" charset="0"/>
                          <a:hlinkClick r:id="rId4" tooltip="Binary prefix"/>
                        </a:rPr>
                      </a:br>
                      <a:r>
                        <a:rPr kumimoji="0" lang="en-US" sz="1200" b="1" i="0" u="none" strike="noStrike" cap="none" normalizeH="0" baseline="0" smtClean="0">
                          <a:ln>
                            <a:noFill/>
                          </a:ln>
                          <a:solidFill>
                            <a:srgbClr val="0B0080"/>
                          </a:solidFill>
                          <a:effectLst/>
                          <a:latin typeface="Arial" charset="0"/>
                          <a:cs typeface="Arial" charset="0"/>
                          <a:hlinkClick r:id="rId4" tooltip="Binary prefix"/>
                        </a:rPr>
                        <a:t>usage</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EEDDFF"/>
                    </a:solidFill>
                  </a:tcPr>
                </a:tc>
                <a:tc gridSpan="2">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DDDDFF"/>
                    </a:solidFill>
                  </a:tcPr>
                </a:tc>
                <a:tc hMerge="1">
                  <a:txBody>
                    <a:bodyPr/>
                    <a:lstStyle/>
                    <a:p>
                      <a:endParaRPr lang="en-US"/>
                    </a:p>
                  </a:txBody>
                  <a:tcPr/>
                </a:tc>
              </a:tr>
              <a:tr h="474663">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cs typeface="Arial" charset="0"/>
                        </a:rPr>
                        <a:t>Name</a:t>
                      </a:r>
                      <a:br>
                        <a:rPr kumimoji="0" lang="en-US" sz="1200" b="1" i="0" u="none" strike="noStrike" cap="none" normalizeH="0" baseline="0" smtClean="0">
                          <a:ln>
                            <a:noFill/>
                          </a:ln>
                          <a:solidFill>
                            <a:srgbClr val="000000"/>
                          </a:solidFill>
                          <a:effectLst/>
                          <a:latin typeface="Arial" charset="0"/>
                          <a:cs typeface="Arial" charset="0"/>
                        </a:rPr>
                      </a:br>
                      <a:r>
                        <a:rPr kumimoji="0" lang="en-US" sz="1200" b="1" i="0" u="none" strike="noStrike" cap="none" normalizeH="0" baseline="0" smtClean="0">
                          <a:ln>
                            <a:noFill/>
                          </a:ln>
                          <a:solidFill>
                            <a:srgbClr val="000000"/>
                          </a:solidFill>
                          <a:effectLst/>
                          <a:latin typeface="Arial" charset="0"/>
                          <a:cs typeface="Arial" charset="0"/>
                        </a:rPr>
                        <a:t>(Symbol)</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cap="flat">
                      <a:noFill/>
                    </a:lnL>
                    <a:lnR>
                      <a:noFill/>
                    </a:lnR>
                    <a:lnT>
                      <a:noFill/>
                    </a:lnT>
                    <a:lnB>
                      <a:noFill/>
                    </a:lnB>
                    <a:lnTlToBr>
                      <a:noFill/>
                    </a:lnTlToBr>
                    <a:lnBlToTr>
                      <a:noFill/>
                    </a:lnBlToTr>
                    <a:solidFill>
                      <a:srgbClr val="EEDDFF"/>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cs typeface="Arial" charset="0"/>
                        </a:rPr>
                        <a:t>Value</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EEDDFF"/>
                    </a:solidFill>
                  </a:tcPr>
                </a:tc>
                <a:tc vMerge="1">
                  <a:txBody>
                    <a:bodyPr/>
                    <a:lstStyle/>
                    <a:p>
                      <a:endParaRPr lang="en-US"/>
                    </a:p>
                  </a:txBody>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EEDDFF"/>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EEDDFF"/>
                    </a:solidFill>
                  </a:tcPr>
                </a:tc>
              </a:tr>
              <a:tr h="285750">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B0080"/>
                          </a:solidFill>
                          <a:effectLst/>
                          <a:latin typeface="Arial" charset="0"/>
                          <a:cs typeface="Arial" charset="0"/>
                          <a:hlinkClick r:id="rId5" tooltip="Kilobyte"/>
                        </a:rPr>
                        <a:t>kilobyte</a:t>
                      </a:r>
                      <a:r>
                        <a:rPr kumimoji="0" lang="en-US" sz="1200" b="0" i="0" u="none" strike="noStrike" cap="none" normalizeH="0" baseline="0" smtClean="0">
                          <a:ln>
                            <a:noFill/>
                          </a:ln>
                          <a:solidFill>
                            <a:srgbClr val="000000"/>
                          </a:solidFill>
                          <a:effectLst/>
                          <a:latin typeface="Arial" charset="0"/>
                          <a:cs typeface="Arial" charset="0"/>
                        </a:rPr>
                        <a:t> (kB)</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cap="flat">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Arial" charset="0"/>
                        </a:rPr>
                        <a:t>10</a:t>
                      </a:r>
                      <a:r>
                        <a:rPr kumimoji="0" lang="en-US" sz="1200" b="0" i="0" u="none" strike="noStrike" cap="none" normalizeH="0" baseline="30000" smtClean="0">
                          <a:ln>
                            <a:noFill/>
                          </a:ln>
                          <a:solidFill>
                            <a:srgbClr val="000000"/>
                          </a:solidFill>
                          <a:effectLst/>
                          <a:latin typeface="Arial" charset="0"/>
                          <a:cs typeface="Arial" charset="0"/>
                        </a:rPr>
                        <a:t>3</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Arial" charset="0"/>
                        </a:rPr>
                        <a:t>2</a:t>
                      </a:r>
                      <a:r>
                        <a:rPr kumimoji="0" lang="en-US" sz="1200" b="0" i="0" u="none" strike="noStrike" cap="none" normalizeH="0" baseline="30000" smtClean="0">
                          <a:ln>
                            <a:noFill/>
                          </a:ln>
                          <a:solidFill>
                            <a:srgbClr val="000000"/>
                          </a:solidFill>
                          <a:effectLst/>
                          <a:latin typeface="Arial" charset="0"/>
                          <a:cs typeface="Arial" charset="0"/>
                        </a:rPr>
                        <a:t>10</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F9F9F9"/>
                    </a:solidFill>
                  </a:tcPr>
                </a:tc>
              </a:tr>
              <a:tr h="284163">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B0080"/>
                          </a:solidFill>
                          <a:effectLst/>
                          <a:latin typeface="Arial" charset="0"/>
                          <a:cs typeface="Arial" charset="0"/>
                          <a:hlinkClick r:id="rId6" tooltip="Megabyte"/>
                        </a:rPr>
                        <a:t>megabyte</a:t>
                      </a:r>
                      <a:r>
                        <a:rPr kumimoji="0" lang="en-US" sz="1200" b="0" i="0" u="none" strike="noStrike" cap="none" normalizeH="0" baseline="0" smtClean="0">
                          <a:ln>
                            <a:noFill/>
                          </a:ln>
                          <a:solidFill>
                            <a:srgbClr val="000000"/>
                          </a:solidFill>
                          <a:effectLst/>
                          <a:latin typeface="Arial" charset="0"/>
                          <a:cs typeface="Arial" charset="0"/>
                        </a:rPr>
                        <a:t> (MB)</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cap="flat">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Arial" charset="0"/>
                        </a:rPr>
                        <a:t>10</a:t>
                      </a:r>
                      <a:r>
                        <a:rPr kumimoji="0" lang="en-US" sz="1200" b="0" i="0" u="none" strike="noStrike" cap="none" normalizeH="0" baseline="30000" smtClean="0">
                          <a:ln>
                            <a:noFill/>
                          </a:ln>
                          <a:solidFill>
                            <a:srgbClr val="000000"/>
                          </a:solidFill>
                          <a:effectLst/>
                          <a:latin typeface="Arial" charset="0"/>
                          <a:cs typeface="Arial" charset="0"/>
                        </a:rPr>
                        <a:t>6</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Arial" charset="0"/>
                        </a:rPr>
                        <a:t>2</a:t>
                      </a:r>
                      <a:r>
                        <a:rPr kumimoji="0" lang="en-US" sz="1200" b="0" i="0" u="none" strike="noStrike" cap="none" normalizeH="0" baseline="30000" smtClean="0">
                          <a:ln>
                            <a:noFill/>
                          </a:ln>
                          <a:solidFill>
                            <a:srgbClr val="000000"/>
                          </a:solidFill>
                          <a:effectLst/>
                          <a:latin typeface="Arial" charset="0"/>
                          <a:cs typeface="Arial" charset="0"/>
                        </a:rPr>
                        <a:t>20</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F9F9F9"/>
                    </a:solidFill>
                  </a:tcPr>
                </a:tc>
              </a:tr>
              <a:tr h="285750">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B0080"/>
                          </a:solidFill>
                          <a:effectLst/>
                          <a:latin typeface="Arial" charset="0"/>
                          <a:cs typeface="Arial" charset="0"/>
                          <a:hlinkClick r:id="rId7" tooltip="Gigabyte"/>
                        </a:rPr>
                        <a:t>gigabyte</a:t>
                      </a:r>
                      <a:r>
                        <a:rPr kumimoji="0" lang="en-US" sz="1200" b="0" i="0" u="none" strike="noStrike" cap="none" normalizeH="0" baseline="0" smtClean="0">
                          <a:ln>
                            <a:noFill/>
                          </a:ln>
                          <a:solidFill>
                            <a:srgbClr val="000000"/>
                          </a:solidFill>
                          <a:effectLst/>
                          <a:latin typeface="Arial" charset="0"/>
                          <a:cs typeface="Arial" charset="0"/>
                        </a:rPr>
                        <a:t> (GB)</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cap="flat">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Arial" charset="0"/>
                        </a:rPr>
                        <a:t>10</a:t>
                      </a:r>
                      <a:r>
                        <a:rPr kumimoji="0" lang="en-US" sz="1200" b="0" i="0" u="none" strike="noStrike" cap="none" normalizeH="0" baseline="30000" smtClean="0">
                          <a:ln>
                            <a:noFill/>
                          </a:ln>
                          <a:solidFill>
                            <a:srgbClr val="000000"/>
                          </a:solidFill>
                          <a:effectLst/>
                          <a:latin typeface="Arial" charset="0"/>
                          <a:cs typeface="Arial" charset="0"/>
                        </a:rPr>
                        <a:t>9</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Arial" charset="0"/>
                        </a:rPr>
                        <a:t>2</a:t>
                      </a:r>
                      <a:r>
                        <a:rPr kumimoji="0" lang="en-US" sz="1200" b="0" i="0" u="none" strike="noStrike" cap="none" normalizeH="0" baseline="30000" smtClean="0">
                          <a:ln>
                            <a:noFill/>
                          </a:ln>
                          <a:solidFill>
                            <a:srgbClr val="000000"/>
                          </a:solidFill>
                          <a:effectLst/>
                          <a:latin typeface="Arial" charset="0"/>
                          <a:cs typeface="Arial" charset="0"/>
                        </a:rPr>
                        <a:t>30</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F9F9F9"/>
                    </a:solidFill>
                  </a:tcPr>
                </a:tc>
              </a:tr>
              <a:tr h="285750">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B0080"/>
                          </a:solidFill>
                          <a:effectLst/>
                          <a:latin typeface="Arial" charset="0"/>
                          <a:cs typeface="Arial" charset="0"/>
                          <a:hlinkClick r:id="rId8" tooltip="Terabyte"/>
                        </a:rPr>
                        <a:t>terabyte</a:t>
                      </a:r>
                      <a:r>
                        <a:rPr kumimoji="0" lang="en-US" sz="1200" b="0" i="0" u="none" strike="noStrike" cap="none" normalizeH="0" baseline="0" smtClean="0">
                          <a:ln>
                            <a:noFill/>
                          </a:ln>
                          <a:solidFill>
                            <a:srgbClr val="000000"/>
                          </a:solidFill>
                          <a:effectLst/>
                          <a:latin typeface="Arial" charset="0"/>
                          <a:cs typeface="Arial" charset="0"/>
                        </a:rPr>
                        <a:t> (TB)</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cap="flat">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Arial" charset="0"/>
                        </a:rPr>
                        <a:t>10</a:t>
                      </a:r>
                      <a:r>
                        <a:rPr kumimoji="0" lang="en-US" sz="1200" b="0" i="0" u="none" strike="noStrike" cap="none" normalizeH="0" baseline="30000" smtClean="0">
                          <a:ln>
                            <a:noFill/>
                          </a:ln>
                          <a:solidFill>
                            <a:srgbClr val="000000"/>
                          </a:solidFill>
                          <a:effectLst/>
                          <a:latin typeface="Arial" charset="0"/>
                          <a:cs typeface="Arial" charset="0"/>
                        </a:rPr>
                        <a:t>12</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Arial" charset="0"/>
                        </a:rPr>
                        <a:t>2</a:t>
                      </a:r>
                      <a:r>
                        <a:rPr kumimoji="0" lang="en-US" sz="1200" b="0" i="0" u="none" strike="noStrike" cap="none" normalizeH="0" baseline="30000" smtClean="0">
                          <a:ln>
                            <a:noFill/>
                          </a:ln>
                          <a:solidFill>
                            <a:srgbClr val="000000"/>
                          </a:solidFill>
                          <a:effectLst/>
                          <a:latin typeface="Arial" charset="0"/>
                          <a:cs typeface="Arial" charset="0"/>
                        </a:rPr>
                        <a:t>40</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F9F9F9"/>
                    </a:solidFill>
                  </a:tcPr>
                </a:tc>
              </a:tr>
              <a:tr h="284163">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B0080"/>
                          </a:solidFill>
                          <a:effectLst/>
                          <a:latin typeface="Arial" charset="0"/>
                          <a:cs typeface="Arial" charset="0"/>
                          <a:hlinkClick r:id="rId9" tooltip="Petabyte"/>
                        </a:rPr>
                        <a:t>petabyte</a:t>
                      </a:r>
                      <a:r>
                        <a:rPr kumimoji="0" lang="en-US" sz="1200" b="0" i="0" u="none" strike="noStrike" cap="none" normalizeH="0" baseline="0" smtClean="0">
                          <a:ln>
                            <a:noFill/>
                          </a:ln>
                          <a:solidFill>
                            <a:srgbClr val="000000"/>
                          </a:solidFill>
                          <a:effectLst/>
                          <a:latin typeface="Arial" charset="0"/>
                          <a:cs typeface="Arial" charset="0"/>
                        </a:rPr>
                        <a:t> (PB)</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cap="flat">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Arial" charset="0"/>
                        </a:rPr>
                        <a:t>10</a:t>
                      </a:r>
                      <a:r>
                        <a:rPr kumimoji="0" lang="en-US" sz="1200" b="0" i="0" u="none" strike="noStrike" cap="none" normalizeH="0" baseline="30000" smtClean="0">
                          <a:ln>
                            <a:noFill/>
                          </a:ln>
                          <a:solidFill>
                            <a:srgbClr val="000000"/>
                          </a:solidFill>
                          <a:effectLst/>
                          <a:latin typeface="Arial" charset="0"/>
                          <a:cs typeface="Arial" charset="0"/>
                        </a:rPr>
                        <a:t>15</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Arial" charset="0"/>
                        </a:rPr>
                        <a:t>2</a:t>
                      </a:r>
                      <a:r>
                        <a:rPr kumimoji="0" lang="en-US" sz="1200" b="0" i="0" u="none" strike="noStrike" cap="none" normalizeH="0" baseline="30000" smtClean="0">
                          <a:ln>
                            <a:noFill/>
                          </a:ln>
                          <a:solidFill>
                            <a:srgbClr val="000000"/>
                          </a:solidFill>
                          <a:effectLst/>
                          <a:latin typeface="Arial" charset="0"/>
                          <a:cs typeface="Arial" charset="0"/>
                        </a:rPr>
                        <a:t>50</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F9F9F9"/>
                    </a:solidFill>
                  </a:tcPr>
                </a:tc>
              </a:tr>
              <a:tr h="285750">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cs typeface="Arial" charset="0"/>
                        </a:rPr>
                        <a:t>exabyte</a:t>
                      </a:r>
                      <a:r>
                        <a:rPr kumimoji="0" lang="en-US" sz="1200" b="0" i="0" u="none" strike="noStrike" cap="none" normalizeH="0" baseline="0" smtClean="0">
                          <a:ln>
                            <a:noFill/>
                          </a:ln>
                          <a:solidFill>
                            <a:srgbClr val="000000"/>
                          </a:solidFill>
                          <a:effectLst/>
                          <a:latin typeface="Arial" charset="0"/>
                          <a:cs typeface="Arial" charset="0"/>
                        </a:rPr>
                        <a:t> (EB)</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cap="flat">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Arial" charset="0"/>
                        </a:rPr>
                        <a:t>10</a:t>
                      </a:r>
                      <a:r>
                        <a:rPr kumimoji="0" lang="en-US" sz="1200" b="0" i="0" u="none" strike="noStrike" cap="none" normalizeH="0" baseline="30000" smtClean="0">
                          <a:ln>
                            <a:noFill/>
                          </a:ln>
                          <a:solidFill>
                            <a:srgbClr val="000000"/>
                          </a:solidFill>
                          <a:effectLst/>
                          <a:latin typeface="Arial" charset="0"/>
                          <a:cs typeface="Arial" charset="0"/>
                        </a:rPr>
                        <a:t>18</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Arial" charset="0"/>
                        </a:rPr>
                        <a:t>2</a:t>
                      </a:r>
                      <a:r>
                        <a:rPr kumimoji="0" lang="en-US" sz="1200" b="0" i="0" u="none" strike="noStrike" cap="none" normalizeH="0" baseline="30000" smtClean="0">
                          <a:ln>
                            <a:noFill/>
                          </a:ln>
                          <a:solidFill>
                            <a:srgbClr val="000000"/>
                          </a:solidFill>
                          <a:effectLst/>
                          <a:latin typeface="Arial" charset="0"/>
                          <a:cs typeface="Arial" charset="0"/>
                        </a:rPr>
                        <a:t>60</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F9F9F9"/>
                    </a:solidFill>
                  </a:tcPr>
                </a:tc>
              </a:tr>
              <a:tr h="284163">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B0080"/>
                          </a:solidFill>
                          <a:effectLst/>
                          <a:latin typeface="Arial" charset="0"/>
                          <a:cs typeface="Arial" charset="0"/>
                          <a:hlinkClick r:id="rId10" tooltip="Zettabyte"/>
                        </a:rPr>
                        <a:t>zettabyte</a:t>
                      </a:r>
                      <a:r>
                        <a:rPr kumimoji="0" lang="en-US" sz="1200" b="0" i="0" u="none" strike="noStrike" cap="none" normalizeH="0" baseline="0" smtClean="0">
                          <a:ln>
                            <a:noFill/>
                          </a:ln>
                          <a:solidFill>
                            <a:srgbClr val="000000"/>
                          </a:solidFill>
                          <a:effectLst/>
                          <a:latin typeface="Arial" charset="0"/>
                          <a:cs typeface="Arial" charset="0"/>
                        </a:rPr>
                        <a:t> (ZB)</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cap="flat">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Arial" charset="0"/>
                        </a:rPr>
                        <a:t>10</a:t>
                      </a:r>
                      <a:r>
                        <a:rPr kumimoji="0" lang="en-US" sz="1200" b="0" i="0" u="none" strike="noStrike" cap="none" normalizeH="0" baseline="30000" smtClean="0">
                          <a:ln>
                            <a:noFill/>
                          </a:ln>
                          <a:solidFill>
                            <a:srgbClr val="000000"/>
                          </a:solidFill>
                          <a:effectLst/>
                          <a:latin typeface="Arial" charset="0"/>
                          <a:cs typeface="Arial" charset="0"/>
                        </a:rPr>
                        <a:t>21</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Arial" charset="0"/>
                        </a:rPr>
                        <a:t>2</a:t>
                      </a:r>
                      <a:r>
                        <a:rPr kumimoji="0" lang="en-US" sz="1200" b="0" i="0" u="none" strike="noStrike" cap="none" normalizeH="0" baseline="30000" smtClean="0">
                          <a:ln>
                            <a:noFill/>
                          </a:ln>
                          <a:solidFill>
                            <a:srgbClr val="000000"/>
                          </a:solidFill>
                          <a:effectLst/>
                          <a:latin typeface="Arial" charset="0"/>
                          <a:cs typeface="Arial" charset="0"/>
                        </a:rPr>
                        <a:t>70</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F9F9F9"/>
                    </a:solidFill>
                  </a:tcPr>
                </a:tc>
              </a:tr>
              <a:tr h="285750">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B0080"/>
                          </a:solidFill>
                          <a:effectLst/>
                          <a:latin typeface="Arial" charset="0"/>
                          <a:cs typeface="Arial" charset="0"/>
                          <a:hlinkClick r:id="rId11" tooltip="Yottabyte"/>
                        </a:rPr>
                        <a:t>yottabyte</a:t>
                      </a:r>
                      <a:r>
                        <a:rPr kumimoji="0" lang="en-US" sz="1200" b="0" i="0" u="none" strike="noStrike" cap="none" normalizeH="0" baseline="0" smtClean="0">
                          <a:ln>
                            <a:noFill/>
                          </a:ln>
                          <a:solidFill>
                            <a:srgbClr val="000000"/>
                          </a:solidFill>
                          <a:effectLst/>
                          <a:latin typeface="Arial" charset="0"/>
                          <a:cs typeface="Arial" charset="0"/>
                        </a:rPr>
                        <a:t> (YB)</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cap="flat">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Arial" charset="0"/>
                        </a:rPr>
                        <a:t>10</a:t>
                      </a:r>
                      <a:r>
                        <a:rPr kumimoji="0" lang="en-US" sz="1200" b="0" i="0" u="none" strike="noStrike" cap="none" normalizeH="0" baseline="30000" smtClean="0">
                          <a:ln>
                            <a:noFill/>
                          </a:ln>
                          <a:solidFill>
                            <a:srgbClr val="000000"/>
                          </a:solidFill>
                          <a:effectLst/>
                          <a:latin typeface="Arial" charset="0"/>
                          <a:cs typeface="Arial" charset="0"/>
                        </a:rPr>
                        <a:t>24</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Arial" charset="0"/>
                        </a:rPr>
                        <a:t>2</a:t>
                      </a:r>
                      <a:r>
                        <a:rPr kumimoji="0" lang="en-US" sz="1200" b="0" i="0" u="none" strike="noStrike" cap="none" normalizeH="0" baseline="30000" smtClean="0">
                          <a:ln>
                            <a:noFill/>
                          </a:ln>
                          <a:solidFill>
                            <a:srgbClr val="000000"/>
                          </a:solidFill>
                          <a:effectLst/>
                          <a:latin typeface="Arial" charset="0"/>
                          <a:cs typeface="Arial" charset="0"/>
                        </a:rPr>
                        <a:t>80</a:t>
                      </a: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l"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a:noFill/>
                    </a:lnR>
                    <a:lnT>
                      <a:noFill/>
                    </a:lnT>
                    <a:lnB>
                      <a:noFill/>
                    </a:lnB>
                    <a:lnTlToBr>
                      <a:noFill/>
                    </a:lnTlToBr>
                    <a:lnBlToTr>
                      <a:noFill/>
                    </a:lnBlToTr>
                    <a:solidFill>
                      <a:srgbClr val="F9F9F9"/>
                    </a:solidFill>
                  </a:tcPr>
                </a:tc>
                <a:tc>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1200" b="0" i="0" u="none" strike="noStrike" cap="none" normalizeH="0" baseline="0" smtClean="0">
                        <a:ln>
                          <a:noFill/>
                        </a:ln>
                        <a:solidFill>
                          <a:schemeClr val="tx1"/>
                        </a:solidFill>
                        <a:effectLst/>
                        <a:latin typeface="Times New Roman" pitchFamily="18" charset="0"/>
                      </a:endParaRPr>
                    </a:p>
                  </a:txBody>
                  <a:tcPr marL="92075" marR="92075" marT="46038" marB="46038" horzOverflow="overflow">
                    <a:lnL>
                      <a:noFill/>
                    </a:lnL>
                    <a:lnR cap="flat">
                      <a:noFill/>
                    </a:lnR>
                    <a:lnT>
                      <a:noFill/>
                    </a:lnT>
                    <a:lnB>
                      <a:noFill/>
                    </a:lnB>
                    <a:lnTlToBr>
                      <a:noFill/>
                    </a:lnTlToBr>
                    <a:lnBlToTr>
                      <a:noFill/>
                    </a:lnBlToTr>
                    <a:solidFill>
                      <a:srgbClr val="F9F9F9"/>
                    </a:solidFill>
                  </a:tcPr>
                </a:tc>
              </a:tr>
              <a:tr h="474663">
                <a:tc gridSpan="5">
                  <a:txBody>
                    <a:bodyPr/>
                    <a:lstStyle/>
                    <a:p>
                      <a:pPr marL="342900" marR="0" lvl="0" indent="-342900" algn="ctr" defTabSz="914400" rtl="0" eaLnBrk="0" fontAlgn="t"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a:txBody>
                  <a:tcPr marL="92075" marR="92075" marT="46038" marB="46038" horzOverflow="overflow">
                    <a:lnL cap="flat">
                      <a:noFill/>
                    </a:lnL>
                    <a:lnR cap="flat">
                      <a:noFill/>
                    </a:lnR>
                    <a:lnT>
                      <a:noFill/>
                    </a:lnT>
                    <a:lnB cap="flat">
                      <a:noFill/>
                    </a:lnB>
                    <a:lnTlToBr>
                      <a:noFill/>
                    </a:lnTlToBr>
                    <a:lnBlToTr>
                      <a:noFill/>
                    </a:lnBlToTr>
                    <a:solidFill>
                      <a:srgbClr val="DDDD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ro-RO" altLang="en-US" dirty="0" smtClean="0">
                <a:latin typeface="Cambria" panose="02040503050406030204" pitchFamily="18" charset="0"/>
                <a:cs typeface="Times New Roman" pitchFamily="18" charset="0"/>
              </a:rPr>
              <a:t>Caracteristici NTFS </a:t>
            </a:r>
            <a:endParaRPr lang="en-US" altLang="en-US" dirty="0" smtClean="0">
              <a:latin typeface="Cambria" panose="02040503050406030204" pitchFamily="18" charset="0"/>
              <a:cs typeface="Times New Roman" pitchFamily="18" charset="0"/>
            </a:endParaRPr>
          </a:p>
        </p:txBody>
      </p:sp>
      <p:sp>
        <p:nvSpPr>
          <p:cNvPr id="26627" name="Rectangle 3"/>
          <p:cNvSpPr>
            <a:spLocks noChangeArrowheads="1"/>
          </p:cNvSpPr>
          <p:nvPr/>
        </p:nvSpPr>
        <p:spPr bwMode="auto">
          <a:xfrm>
            <a:off x="1728788" y="-811213"/>
            <a:ext cx="29848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endParaRPr lang="en-US" altLang="en-US">
              <a:latin typeface="Cambria" panose="02040503050406030204" pitchFamily="18" charset="0"/>
            </a:endParaRPr>
          </a:p>
        </p:txBody>
      </p:sp>
      <p:graphicFrame>
        <p:nvGraphicFramePr>
          <p:cNvPr id="198661" name="Group 5"/>
          <p:cNvGraphicFramePr>
            <a:graphicFrameLocks noGrp="1"/>
          </p:cNvGraphicFramePr>
          <p:nvPr>
            <p:extLst>
              <p:ext uri="{D42A27DB-BD31-4B8C-83A1-F6EECF244321}">
                <p14:modId xmlns:p14="http://schemas.microsoft.com/office/powerpoint/2010/main" val="1627744689"/>
              </p:ext>
            </p:extLst>
          </p:nvPr>
        </p:nvGraphicFramePr>
        <p:xfrm>
          <a:off x="915988" y="1322388"/>
          <a:ext cx="7608887" cy="5394960"/>
        </p:xfrm>
        <a:graphic>
          <a:graphicData uri="http://schemas.openxmlformats.org/drawingml/2006/table">
            <a:tbl>
              <a:tblPr/>
              <a:tblGrid>
                <a:gridCol w="2378075"/>
                <a:gridCol w="5230812"/>
              </a:tblGrid>
              <a:tr h="257175">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o-RO" sz="1800" b="1" i="0" u="none" strike="noStrike" cap="none" normalizeH="0" baseline="0" dirty="0" smtClean="0">
                          <a:ln>
                            <a:noFill/>
                          </a:ln>
                          <a:solidFill>
                            <a:schemeClr val="tx1"/>
                          </a:solidFill>
                          <a:effectLst/>
                          <a:latin typeface="Cambria" panose="02040503050406030204" pitchFamily="18" charset="0"/>
                          <a:cs typeface="Times New Roman" pitchFamily="18" charset="0"/>
                        </a:rPr>
                        <a:t>Caracteristici NTFS</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o-RO" sz="1800" b="1" i="0" u="none" strike="noStrike" cap="none" normalizeH="0" baseline="0" dirty="0" smtClean="0">
                          <a:ln>
                            <a:noFill/>
                          </a:ln>
                          <a:solidFill>
                            <a:schemeClr val="tx1"/>
                          </a:solidFill>
                          <a:effectLst/>
                          <a:latin typeface="Cambria" panose="02040503050406030204" pitchFamily="18" charset="0"/>
                          <a:cs typeface="Times New Roman" pitchFamily="18" charset="0"/>
                        </a:rPr>
                        <a:t>Importanţă</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39211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o-RO" sz="1800" b="1" i="0" u="none" strike="noStrike" cap="none" normalizeH="0" baseline="0" dirty="0" smtClean="0">
                          <a:ln>
                            <a:noFill/>
                          </a:ln>
                          <a:solidFill>
                            <a:schemeClr val="tx1"/>
                          </a:solidFill>
                          <a:effectLst/>
                          <a:latin typeface="Cambria" panose="02040503050406030204" pitchFamily="18" charset="0"/>
                          <a:cs typeface="Times New Roman" pitchFamily="18" charset="0"/>
                        </a:rPr>
                        <a:t>Controlul accesulu</a:t>
                      </a:r>
                      <a:r>
                        <a:rPr kumimoji="0" lang="en-US" sz="1800" b="1" i="0" u="none" strike="noStrike" cap="none" normalizeH="0" baseline="0" dirty="0" err="1" smtClean="0">
                          <a:ln>
                            <a:noFill/>
                          </a:ln>
                          <a:solidFill>
                            <a:schemeClr val="tx1"/>
                          </a:solidFill>
                          <a:effectLst/>
                          <a:latin typeface="Cambria" panose="02040503050406030204" pitchFamily="18" charset="0"/>
                          <a:cs typeface="Times New Roman" pitchFamily="18" charset="0"/>
                        </a:rPr>
                        <a:t>i</a:t>
                      </a:r>
                      <a:endParaRPr kumimoji="0" lang="ro-RO" sz="1800" b="1" i="0" u="none" strike="noStrike" cap="none" normalizeH="0" baseline="0" dirty="0" smtClean="0">
                        <a:ln>
                          <a:noFill/>
                        </a:ln>
                        <a:solidFill>
                          <a:schemeClr val="tx1"/>
                        </a:solidFill>
                        <a:effectLst/>
                        <a:latin typeface="Cambria" panose="02040503050406030204" pitchFamily="18" charset="0"/>
                        <a:cs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o-RO" sz="1800" b="0" i="0" u="none" strike="noStrike" cap="none" normalizeH="0" baseline="0" dirty="0" smtClean="0">
                          <a:ln>
                            <a:noFill/>
                          </a:ln>
                          <a:solidFill>
                            <a:schemeClr val="tx1"/>
                          </a:solidFill>
                          <a:effectLst/>
                          <a:latin typeface="Cambria" panose="02040503050406030204" pitchFamily="18" charset="0"/>
                          <a:cs typeface="Times New Roman" pitchFamily="18" charset="0"/>
                        </a:rPr>
                        <a:t>Stabilirea drepturilor de acces se poate face atât pentru fişiere individuale cât şi pentru directoare.</a:t>
                      </a: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108108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o-RO" sz="1800" b="1" i="0" u="none" strike="noStrike" cap="none" normalizeH="0" baseline="0" dirty="0" smtClean="0">
                          <a:ln>
                            <a:noFill/>
                          </a:ln>
                          <a:solidFill>
                            <a:schemeClr val="tx1"/>
                          </a:solidFill>
                          <a:effectLst/>
                          <a:latin typeface="Cambria" panose="02040503050406030204" pitchFamily="18" charset="0"/>
                          <a:cs typeface="Times New Roman" pitchFamily="18" charset="0"/>
                        </a:rPr>
                        <a:t/>
                      </a:r>
                      <a:br>
                        <a:rPr kumimoji="0" lang="ro-RO" sz="1800" b="1" i="0" u="none" strike="noStrike" cap="none" normalizeH="0" baseline="0" dirty="0" smtClean="0">
                          <a:ln>
                            <a:noFill/>
                          </a:ln>
                          <a:solidFill>
                            <a:schemeClr val="tx1"/>
                          </a:solidFill>
                          <a:effectLst/>
                          <a:latin typeface="Cambria" panose="02040503050406030204" pitchFamily="18" charset="0"/>
                          <a:cs typeface="Times New Roman" pitchFamily="18" charset="0"/>
                        </a:rPr>
                      </a:br>
                      <a:r>
                        <a:rPr kumimoji="0" lang="ro-RO" sz="1800" b="1" i="0" u="none" strike="noStrike" cap="none" normalizeH="0" baseline="0" dirty="0" smtClean="0">
                          <a:ln>
                            <a:noFill/>
                          </a:ln>
                          <a:solidFill>
                            <a:schemeClr val="tx1"/>
                          </a:solidFill>
                          <a:effectLst/>
                          <a:latin typeface="Cambria" panose="02040503050406030204" pitchFamily="18" charset="0"/>
                          <a:cs typeface="Times New Roman" pitchFamily="18" charset="0"/>
                        </a:rPr>
                        <a:t>MFT (Master File Table)</a:t>
                      </a: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o-RO" sz="1800" b="0" i="0" u="none" strike="noStrike" cap="none" normalizeH="0" baseline="0" dirty="0" smtClean="0">
                          <a:ln>
                            <a:noFill/>
                          </a:ln>
                          <a:solidFill>
                            <a:schemeClr val="tx1"/>
                          </a:solidFill>
                          <a:effectLst/>
                          <a:latin typeface="Cambria" panose="02040503050406030204" pitchFamily="18" charset="0"/>
                          <a:cs typeface="Times New Roman" pitchFamily="18" charset="0"/>
                        </a:rPr>
                        <a:t>Conţine înregistrări pentru fiecare fişier şi director din NTFS;</a:t>
                      </a:r>
                      <a:endParaRPr kumimoji="0" lang="en-US" sz="1800" b="0" i="0" u="none" strike="noStrike" cap="none" normalizeH="0" baseline="0" dirty="0" smtClean="0">
                        <a:ln>
                          <a:noFill/>
                        </a:ln>
                        <a:solidFill>
                          <a:schemeClr val="tx1"/>
                        </a:solidFill>
                        <a:effectLst/>
                        <a:latin typeface="Cambria" panose="02040503050406030204"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o-RO" sz="1800" b="0" i="0" u="none" strike="noStrike" cap="none" normalizeH="0" baseline="0" dirty="0" smtClean="0">
                          <a:ln>
                            <a:noFill/>
                          </a:ln>
                          <a:solidFill>
                            <a:schemeClr val="tx1"/>
                          </a:solidFill>
                          <a:effectLst/>
                          <a:latin typeface="Cambria" panose="02040503050406030204" pitchFamily="18" charset="0"/>
                          <a:cs typeface="Times New Roman" pitchFamily="18" charset="0"/>
                        </a:rPr>
                        <a:t>Înregistrările cu privire la organizarea NTFS şi MFT sunt redundante în cazul în care prima înregistrare devine coruptă;</a:t>
                      </a:r>
                      <a:endParaRPr kumimoji="0" lang="en-US" sz="1800" b="0" i="0" u="none" strike="noStrike" cap="none" normalizeH="0" baseline="0" dirty="0" smtClean="0">
                        <a:ln>
                          <a:noFill/>
                        </a:ln>
                        <a:solidFill>
                          <a:schemeClr val="tx1"/>
                        </a:solidFill>
                        <a:effectLst/>
                        <a:latin typeface="Cambria" panose="02040503050406030204"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o-RO" sz="1800" b="0" i="0" u="none" strike="noStrike" cap="none" normalizeH="0" baseline="0" dirty="0" smtClean="0">
                          <a:ln>
                            <a:noFill/>
                          </a:ln>
                          <a:solidFill>
                            <a:schemeClr val="tx1"/>
                          </a:solidFill>
                          <a:effectLst/>
                          <a:latin typeface="Cambria" panose="02040503050406030204" pitchFamily="18" charset="0"/>
                          <a:cs typeface="Times New Roman" pitchFamily="18" charset="0"/>
                        </a:rPr>
                        <a:t>Fişierele de dimensiune mică (sub 1500 octeţi) sunt stocate în întregime în MFT pentru acces mai rapid.</a:t>
                      </a: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7064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o-RO" sz="1800" b="1" i="0" u="none" strike="noStrike" cap="none" normalizeH="0" baseline="0" dirty="0" smtClean="0">
                          <a:ln>
                            <a:noFill/>
                          </a:ln>
                          <a:solidFill>
                            <a:schemeClr val="tx1"/>
                          </a:solidFill>
                          <a:effectLst/>
                          <a:latin typeface="Cambria" panose="02040503050406030204" pitchFamily="18" charset="0"/>
                          <a:cs typeface="Times New Roman" pitchFamily="18" charset="0"/>
                        </a:rPr>
                        <a:t>Atributele fişierelor NTFS</a:t>
                      </a: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o-RO" sz="1800" b="0" i="0" u="none" strike="noStrike" cap="none" normalizeH="0" baseline="0" dirty="0" smtClean="0">
                          <a:ln>
                            <a:noFill/>
                          </a:ln>
                          <a:solidFill>
                            <a:schemeClr val="tx1"/>
                          </a:solidFill>
                          <a:effectLst/>
                          <a:latin typeface="Cambria" panose="02040503050406030204" pitchFamily="18" charset="0"/>
                          <a:cs typeface="Times New Roman" pitchFamily="18" charset="0"/>
                        </a:rPr>
                        <a:t>Atributele fişierelor sunt conţinute în înregistrarea MFT a fişierului. Lista atributelor fişierelor poate fi particularizată pentru anumite medii (Mac, UNIX) şi adăugată pentru a extinde funcţionalitatea NTFS.</a:t>
                      </a: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5715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o-RO" sz="1800" b="1" i="0" u="none" strike="noStrike" cap="none" normalizeH="0" baseline="0" dirty="0" smtClean="0">
                          <a:ln>
                            <a:noFill/>
                          </a:ln>
                          <a:solidFill>
                            <a:schemeClr val="tx1"/>
                          </a:solidFill>
                          <a:effectLst/>
                          <a:latin typeface="Cambria" panose="02040503050406030204" pitchFamily="18" charset="0"/>
                          <a:cs typeface="Times New Roman" pitchFamily="18" charset="0"/>
                        </a:rPr>
                        <a:t>Numele fişierelor </a:t>
                      </a: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o-RO" sz="1800" b="0" i="0" u="none" strike="noStrike" cap="none" normalizeH="0" baseline="0" dirty="0" smtClean="0">
                          <a:ln>
                            <a:noFill/>
                          </a:ln>
                          <a:solidFill>
                            <a:schemeClr val="tx1"/>
                          </a:solidFill>
                          <a:effectLst/>
                          <a:latin typeface="Cambria" panose="02040503050406030204" pitchFamily="18" charset="0"/>
                          <a:cs typeface="Times New Roman" pitchFamily="18" charset="0"/>
                        </a:rPr>
                        <a:t>NTFS permite nume de fişiere până la 255 de caractere dar poate genera şi nume 8+3 pentru compatibilitatea cu FAT/DOS</a:t>
                      </a: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bl>
          </a:graphicData>
        </a:graphic>
      </p:graphicFrame>
    </p:spTree>
    <p:extLst>
      <p:ext uri="{BB962C8B-B14F-4D97-AF65-F5344CB8AC3E}">
        <p14:creationId xmlns:p14="http://schemas.microsoft.com/office/powerpoint/2010/main" val="275772847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ro-RO" altLang="en-US" dirty="0" smtClean="0">
                <a:cs typeface="Times New Roman" pitchFamily="18" charset="0"/>
              </a:rPr>
              <a:t>Caracteristici NTFS </a:t>
            </a:r>
            <a:endParaRPr lang="en-US" altLang="en-US" dirty="0" smtClean="0">
              <a:cs typeface="Times New Roman" pitchFamily="18" charset="0"/>
            </a:endParaRPr>
          </a:p>
        </p:txBody>
      </p:sp>
      <p:sp>
        <p:nvSpPr>
          <p:cNvPr id="27651" name="Rectangle 3"/>
          <p:cNvSpPr>
            <a:spLocks noChangeArrowheads="1"/>
          </p:cNvSpPr>
          <p:nvPr/>
        </p:nvSpPr>
        <p:spPr bwMode="auto">
          <a:xfrm>
            <a:off x="1728788" y="-811213"/>
            <a:ext cx="1751012"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endParaRPr lang="en-US" altLang="en-US"/>
          </a:p>
        </p:txBody>
      </p:sp>
      <p:graphicFrame>
        <p:nvGraphicFramePr>
          <p:cNvPr id="178248" name="Group 72"/>
          <p:cNvGraphicFramePr>
            <a:graphicFrameLocks noGrp="1"/>
          </p:cNvGraphicFramePr>
          <p:nvPr>
            <p:ph idx="1"/>
            <p:extLst>
              <p:ext uri="{D42A27DB-BD31-4B8C-83A1-F6EECF244321}">
                <p14:modId xmlns:p14="http://schemas.microsoft.com/office/powerpoint/2010/main" val="3170417652"/>
              </p:ext>
            </p:extLst>
          </p:nvPr>
        </p:nvGraphicFramePr>
        <p:xfrm>
          <a:off x="685800" y="1193800"/>
          <a:ext cx="8331200" cy="5730264"/>
        </p:xfrm>
        <a:graphic>
          <a:graphicData uri="http://schemas.openxmlformats.org/drawingml/2006/table">
            <a:tbl>
              <a:tblPr/>
              <a:tblGrid>
                <a:gridCol w="2604310"/>
                <a:gridCol w="5726890"/>
              </a:tblGrid>
              <a:tr h="1968835">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o-RO" sz="1600" b="1" i="0" u="none" strike="noStrike" cap="none" normalizeH="0" baseline="0" dirty="0" smtClean="0">
                          <a:ln>
                            <a:noFill/>
                          </a:ln>
                          <a:solidFill>
                            <a:schemeClr val="tx1"/>
                          </a:solidFill>
                          <a:effectLst/>
                          <a:latin typeface="Cambria" panose="02040503050406030204" pitchFamily="18" charset="0"/>
                          <a:cs typeface="Times New Roman" pitchFamily="18" charset="0"/>
                        </a:rPr>
                        <a:t>Conformitate POSIX </a:t>
                      </a:r>
                    </a:p>
                  </a:txBody>
                  <a:tcPr marT="45723" marB="45723"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o-RO" sz="1600" b="0" i="0" u="none" strike="noStrike" cap="none" normalizeH="0" baseline="0" dirty="0" smtClean="0">
                          <a:ln>
                            <a:noFill/>
                          </a:ln>
                          <a:solidFill>
                            <a:schemeClr val="tx1"/>
                          </a:solidFill>
                          <a:effectLst/>
                          <a:latin typeface="Cambria" panose="02040503050406030204" pitchFamily="18" charset="0"/>
                          <a:cs typeface="Times New Roman" pitchFamily="18" charset="0"/>
                        </a:rPr>
                        <a:t>Conformitatea cu POSIX permite aplicaţiilor UNIX accesul la fişiere stocate în NTFS sub Windows NT. Pentru a face asta NTFS are nevoie de câteva atribute de fişier unice specifice POSIX cum ar fi: Nume de fişiere sensibile la majuscule;</a:t>
                      </a:r>
                      <a:endParaRPr kumimoji="0" lang="en-US" sz="1600" b="0" i="0" u="none" strike="noStrike" cap="none" normalizeH="0" baseline="0" dirty="0" smtClean="0">
                        <a:ln>
                          <a:noFill/>
                        </a:ln>
                        <a:solidFill>
                          <a:schemeClr val="tx1"/>
                        </a:solidFill>
                        <a:effectLst/>
                        <a:latin typeface="Cambria" panose="02040503050406030204"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sz="1600" b="0" i="0" u="none" strike="noStrike" cap="none" normalizeH="0" baseline="0" dirty="0" smtClean="0">
                          <a:ln>
                            <a:noFill/>
                          </a:ln>
                          <a:solidFill>
                            <a:schemeClr val="tx1"/>
                          </a:solidFill>
                          <a:effectLst/>
                          <a:latin typeface="Cambria" panose="02040503050406030204" pitchFamily="18" charset="0"/>
                          <a:cs typeface="Times New Roman" pitchFamily="18" charset="0"/>
                        </a:rPr>
                        <a:t>- Legături hard (hard-link) ce permit unui fişier să fie accesat de mai multe nume de fişiere;</a:t>
                      </a:r>
                      <a:endParaRPr kumimoji="0" lang="en-US" sz="1600" b="0" i="0" u="none" strike="noStrike" cap="none" normalizeH="0" baseline="0" dirty="0" smtClean="0">
                        <a:ln>
                          <a:noFill/>
                        </a:ln>
                        <a:solidFill>
                          <a:schemeClr val="tx1"/>
                        </a:solidFill>
                        <a:effectLst/>
                        <a:latin typeface="Cambria" panose="02040503050406030204"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sz="1600" b="0" i="0" u="none" strike="noStrike" cap="none" normalizeH="0" baseline="0" dirty="0" smtClean="0">
                          <a:ln>
                            <a:noFill/>
                          </a:ln>
                          <a:solidFill>
                            <a:schemeClr val="tx1"/>
                          </a:solidFill>
                          <a:effectLst/>
                          <a:latin typeface="Cambria" panose="02040503050406030204" pitchFamily="18" charset="0"/>
                          <a:cs typeface="Times New Roman" pitchFamily="18" charset="0"/>
                        </a:rPr>
                        <a:t>- Atribute suplimentare "time stamp" care să identifice când un fişier accesat sau modificat ultima oară.</a:t>
                      </a:r>
                    </a:p>
                  </a:txBody>
                  <a:tcPr marT="45723" marB="45723"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1498667">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o-RO" sz="1600" b="1" i="0" u="none" strike="noStrike" cap="none" normalizeH="0" baseline="0" dirty="0" smtClean="0">
                          <a:ln>
                            <a:noFill/>
                          </a:ln>
                          <a:solidFill>
                            <a:schemeClr val="tx1"/>
                          </a:solidFill>
                          <a:effectLst/>
                          <a:latin typeface="Cambria" panose="02040503050406030204" pitchFamily="18" charset="0"/>
                          <a:cs typeface="Times New Roman" pitchFamily="18" charset="0"/>
                        </a:rPr>
                        <a:t>Suport Macintosh</a:t>
                      </a:r>
                    </a:p>
                  </a:txBody>
                  <a:tcPr marT="45723" marB="45723"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o-RO" sz="1600" b="0" i="0" u="none" strike="noStrike" cap="none" normalizeH="0" baseline="0" dirty="0" smtClean="0">
                          <a:ln>
                            <a:noFill/>
                          </a:ln>
                          <a:solidFill>
                            <a:schemeClr val="tx1"/>
                          </a:solidFill>
                          <a:effectLst/>
                          <a:latin typeface="Cambria" panose="02040503050406030204" pitchFamily="18" charset="0"/>
                          <a:cs typeface="Times New Roman" pitchFamily="18" charset="0"/>
                        </a:rPr>
                        <a:t>Serviciile Windows NT pentru Macintosh permit fişierelor să fie accesate atât de utilizatorii Macintosh cât şi de clienţii Windows NT. Pentru utilizatorii Mac serverul NT arată ca un server AppleShare. NTFS suportă atribute de fişiere  Mac (resource şi data forks) precum şi Finder. Sunt suportate, de asemenea, drepturi Macintosh de control al accesului.</a:t>
                      </a:r>
                    </a:p>
                  </a:txBody>
                  <a:tcPr marT="45723" marB="45723"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793415">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o-RO" sz="1600" b="1" i="0" u="none" strike="noStrike" cap="none" normalizeH="0" baseline="0" dirty="0" smtClean="0">
                          <a:ln>
                            <a:noFill/>
                          </a:ln>
                          <a:solidFill>
                            <a:schemeClr val="tx1"/>
                          </a:solidFill>
                          <a:effectLst/>
                          <a:latin typeface="Cambria" panose="02040503050406030204" pitchFamily="18" charset="0"/>
                          <a:cs typeface="Times New Roman" pitchFamily="18" charset="0"/>
                        </a:rPr>
                        <a:t>Hot Fixing</a:t>
                      </a:r>
                    </a:p>
                  </a:txBody>
                  <a:tcPr marT="45723" marB="45723"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o-RO" sz="1600" b="0" i="0" u="none" strike="noStrike" cap="none" normalizeH="0" baseline="0" dirty="0" smtClean="0">
                          <a:ln>
                            <a:noFill/>
                          </a:ln>
                          <a:solidFill>
                            <a:schemeClr val="tx1"/>
                          </a:solidFill>
                          <a:effectLst/>
                          <a:latin typeface="Cambria" panose="02040503050406030204" pitchFamily="18" charset="0"/>
                          <a:cs typeface="Times New Roman" pitchFamily="18" charset="0"/>
                        </a:rPr>
                        <a:t>Dacă NTFS găseşte un sector stricat pe un disc SCSI va muta automat fişierele afectate şi va marca "bad" fără a fi nevoie de intervenţia utilizatorului.</a:t>
                      </a:r>
                    </a:p>
                  </a:txBody>
                  <a:tcPr marT="45723" marB="45723"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1263583">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o-RO" sz="1600" b="1" i="0" u="none" strike="noStrike" cap="none" normalizeH="0" baseline="0" dirty="0" smtClean="0">
                          <a:ln>
                            <a:noFill/>
                          </a:ln>
                          <a:solidFill>
                            <a:schemeClr val="tx1"/>
                          </a:solidFill>
                          <a:effectLst/>
                          <a:latin typeface="Cambria" panose="02040503050406030204" pitchFamily="18" charset="0"/>
                          <a:cs typeface="Times New Roman" pitchFamily="18" charset="0"/>
                        </a:rPr>
                        <a:t>Refacerea sistemului de fişiere</a:t>
                      </a:r>
                    </a:p>
                  </a:txBody>
                  <a:tcPr marT="45723" marB="45723"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o-RO" sz="1600" b="0" i="0" u="none" strike="noStrike" cap="none" normalizeH="0" baseline="0" dirty="0" smtClean="0">
                          <a:ln>
                            <a:noFill/>
                          </a:ln>
                          <a:solidFill>
                            <a:schemeClr val="tx1"/>
                          </a:solidFill>
                          <a:effectLst/>
                          <a:latin typeface="Cambria" panose="02040503050406030204" pitchFamily="18" charset="0"/>
                          <a:cs typeface="Times New Roman" pitchFamily="18" charset="0"/>
                        </a:rPr>
                        <a:t>NTFS utilizează managerul memoriei cache pentru scrierile buffer pe disc în cadrul unui proces denumit "lazy-write". De asemenea, rulează un proces de monitorizare a scrierilor pe disc ceea ce îi permite să refacă sistemul de fişiere în urma unui că</a:t>
                      </a:r>
                      <a:r>
                        <a:rPr kumimoji="0" lang="en-US" sz="1600" b="0" i="0" u="none" strike="noStrike" cap="none" normalizeH="0" baseline="0" dirty="0" err="1" smtClean="0">
                          <a:ln>
                            <a:noFill/>
                          </a:ln>
                          <a:solidFill>
                            <a:schemeClr val="tx1"/>
                          </a:solidFill>
                          <a:effectLst/>
                          <a:latin typeface="Cambria" panose="02040503050406030204" pitchFamily="18" charset="0"/>
                          <a:cs typeface="Times New Roman" pitchFamily="18" charset="0"/>
                        </a:rPr>
                        <a:t>deri</a:t>
                      </a:r>
                      <a:r>
                        <a:rPr kumimoji="0" lang="en-US" sz="1600" b="0" i="0" u="none" strike="noStrike" cap="none" normalizeH="0" baseline="0" dirty="0" smtClean="0">
                          <a:ln>
                            <a:noFill/>
                          </a:ln>
                          <a:solidFill>
                            <a:schemeClr val="tx1"/>
                          </a:solidFill>
                          <a:effectLst/>
                          <a:latin typeface="Cambria" panose="02040503050406030204" pitchFamily="18" charset="0"/>
                          <a:cs typeface="Times New Roman" pitchFamily="18" charset="0"/>
                        </a:rPr>
                        <a:t>.</a:t>
                      </a:r>
                      <a:r>
                        <a:rPr kumimoji="0" lang="ro-RO" sz="1600" b="0" i="0" u="none" strike="noStrike" cap="none" normalizeH="0" baseline="0" dirty="0" smtClean="0">
                          <a:ln>
                            <a:noFill/>
                          </a:ln>
                          <a:solidFill>
                            <a:schemeClr val="tx1"/>
                          </a:solidFill>
                          <a:effectLst/>
                          <a:latin typeface="Cambria" panose="02040503050406030204" pitchFamily="18" charset="0"/>
                          <a:cs typeface="Times New Roman" pitchFamily="18" charset="0"/>
                        </a:rPr>
                        <a:t> </a:t>
                      </a:r>
                    </a:p>
                  </a:txBody>
                  <a:tcPr marT="45723" marB="45723"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ro-RO" altLang="en-US" dirty="0" smtClean="0">
                <a:latin typeface="Cambria" panose="02040503050406030204" pitchFamily="18" charset="0"/>
                <a:cs typeface="Times New Roman" pitchFamily="18" charset="0"/>
              </a:rPr>
              <a:t>Comprimarea fișierelor</a:t>
            </a:r>
            <a:endParaRPr lang="en-US" altLang="en-US" dirty="0" smtClean="0">
              <a:latin typeface="Cambria" panose="02040503050406030204" pitchFamily="18" charset="0"/>
              <a:cs typeface="Times New Roman" pitchFamily="18" charset="0"/>
            </a:endParaRPr>
          </a:p>
        </p:txBody>
      </p:sp>
      <p:sp>
        <p:nvSpPr>
          <p:cNvPr id="4099" name="Rectangle 3"/>
          <p:cNvSpPr>
            <a:spLocks noGrp="1" noChangeArrowheads="1"/>
          </p:cNvSpPr>
          <p:nvPr>
            <p:ph type="body" idx="1"/>
          </p:nvPr>
        </p:nvSpPr>
        <p:spPr/>
        <p:txBody>
          <a:bodyPr/>
          <a:lstStyle/>
          <a:p>
            <a:r>
              <a:rPr lang="en-US" altLang="en-US" b="1" i="1" dirty="0" err="1" smtClean="0">
                <a:latin typeface="Cambria" panose="02040503050406030204" pitchFamily="18" charset="0"/>
                <a:cs typeface="Times New Roman" pitchFamily="18" charset="0"/>
              </a:rPr>
              <a:t>Compr</a:t>
            </a:r>
            <a:r>
              <a:rPr lang="ro-RO" altLang="en-US" b="1" i="1" dirty="0" smtClean="0">
                <a:latin typeface="Cambria" panose="02040503050406030204" pitchFamily="18" charset="0"/>
                <a:cs typeface="Times New Roman" pitchFamily="18" charset="0"/>
              </a:rPr>
              <a:t>imarea fișierelor </a:t>
            </a:r>
            <a:r>
              <a:rPr lang="ro-RO" altLang="en-US" dirty="0" smtClean="0">
                <a:latin typeface="Cambria" panose="02040503050406030204" pitchFamily="18" charset="0"/>
                <a:cs typeface="Times New Roman" pitchFamily="18" charset="0"/>
              </a:rPr>
              <a:t>le face să aibă dimensiuni mai mici prin eliminarea informațiilor duplicate, ele putând fi </a:t>
            </a:r>
            <a:r>
              <a:rPr lang="ro-RO" altLang="en-US" dirty="0" smtClean="0">
                <a:latin typeface="Cambria" panose="02040503050406030204" pitchFamily="18" charset="0"/>
                <a:cs typeface="Times New Roman" pitchFamily="18" charset="0"/>
              </a:rPr>
              <a:t>restaurate atunci când este necesar</a:t>
            </a:r>
            <a:r>
              <a:rPr lang="en-US" altLang="en-US" dirty="0" smtClean="0">
                <a:latin typeface="Cambria" panose="02040503050406030204" pitchFamily="18" charset="0"/>
                <a:cs typeface="Times New Roman" pitchFamily="18" charset="0"/>
              </a:rPr>
              <a:t>.</a:t>
            </a:r>
            <a:endParaRPr lang="en-US" altLang="en-US" dirty="0" smtClean="0">
              <a:latin typeface="Cambria" panose="02040503050406030204" pitchFamily="18" charset="0"/>
              <a:cs typeface="Times New Roman" pitchFamily="18" charset="0"/>
            </a:endParaRPr>
          </a:p>
          <a:p>
            <a:pPr marL="0" indent="0">
              <a:buNone/>
            </a:pPr>
            <a:r>
              <a:rPr lang="ro-RO" altLang="en-US" dirty="0" smtClean="0">
                <a:latin typeface="Cambria" panose="02040503050406030204" pitchFamily="18" charset="0"/>
                <a:cs typeface="Times New Roman" pitchFamily="18" charset="0"/>
              </a:rPr>
              <a:t>Există două feluri de comprimare</a:t>
            </a:r>
            <a:r>
              <a:rPr lang="en-US" altLang="en-US" dirty="0" smtClean="0">
                <a:latin typeface="Cambria" panose="02040503050406030204" pitchFamily="18" charset="0"/>
                <a:cs typeface="Times New Roman" pitchFamily="18" charset="0"/>
              </a:rPr>
              <a:t>:</a:t>
            </a:r>
            <a:endParaRPr lang="en-US" altLang="en-US" dirty="0">
              <a:latin typeface="Cambria" panose="02040503050406030204" pitchFamily="18" charset="0"/>
              <a:cs typeface="Times New Roman" pitchFamily="18" charset="0"/>
            </a:endParaRPr>
          </a:p>
          <a:p>
            <a:r>
              <a:rPr lang="en-US" altLang="en-US" b="1" dirty="0" smtClean="0">
                <a:latin typeface="Cambria" panose="02040503050406030204" pitchFamily="18" charset="0"/>
                <a:cs typeface="Times New Roman" pitchFamily="18" charset="0"/>
              </a:rPr>
              <a:t>Lossless</a:t>
            </a:r>
            <a:r>
              <a:rPr lang="en-US" altLang="en-US" b="1" dirty="0">
                <a:latin typeface="Cambria" panose="02040503050406030204" pitchFamily="18" charset="0"/>
                <a:cs typeface="Times New Roman" pitchFamily="18" charset="0"/>
              </a:rPr>
              <a:t>:</a:t>
            </a:r>
            <a:r>
              <a:rPr lang="en-US" altLang="en-US" dirty="0">
                <a:latin typeface="Cambria" panose="02040503050406030204" pitchFamily="18" charset="0"/>
                <a:cs typeface="Times New Roman" pitchFamily="18" charset="0"/>
              </a:rPr>
              <a:t> </a:t>
            </a:r>
            <a:r>
              <a:rPr lang="ro-RO" altLang="en-US" dirty="0" smtClean="0">
                <a:latin typeface="Cambria" panose="02040503050406030204" pitchFamily="18" charset="0"/>
                <a:cs typeface="Times New Roman" pitchFamily="18" charset="0"/>
              </a:rPr>
              <a:t>Comprimare fără pierderea niciunei informații din fișierul original</a:t>
            </a:r>
            <a:r>
              <a:rPr lang="en-US" altLang="en-US" dirty="0" smtClean="0">
                <a:latin typeface="Cambria" panose="02040503050406030204" pitchFamily="18" charset="0"/>
                <a:cs typeface="Times New Roman" pitchFamily="18" charset="0"/>
              </a:rPr>
              <a:t>. </a:t>
            </a:r>
            <a:r>
              <a:rPr lang="en-US" altLang="en-US" dirty="0" err="1" smtClean="0">
                <a:latin typeface="Cambria" panose="02040503050406030204" pitchFamily="18" charset="0"/>
                <a:cs typeface="Times New Roman" pitchFamily="18" charset="0"/>
              </a:rPr>
              <a:t>Compr</a:t>
            </a:r>
            <a:r>
              <a:rPr lang="ro-RO" altLang="en-US" dirty="0" smtClean="0">
                <a:latin typeface="Cambria" panose="02040503050406030204" pitchFamily="18" charset="0"/>
                <a:cs typeface="Times New Roman" pitchFamily="18" charset="0"/>
              </a:rPr>
              <a:t>imarea și decomprimarea fișierului lasă fișierul original intact</a:t>
            </a:r>
            <a:r>
              <a:rPr lang="en-US" altLang="en-US" dirty="0" smtClean="0">
                <a:latin typeface="Cambria" panose="02040503050406030204" pitchFamily="18" charset="0"/>
                <a:cs typeface="Times New Roman" pitchFamily="18" charset="0"/>
              </a:rPr>
              <a:t>.</a:t>
            </a:r>
            <a:endParaRPr lang="en-US" altLang="en-US" dirty="0">
              <a:latin typeface="Cambria" panose="02040503050406030204" pitchFamily="18" charset="0"/>
              <a:cs typeface="Times New Roman" pitchFamily="18" charset="0"/>
            </a:endParaRPr>
          </a:p>
          <a:p>
            <a:r>
              <a:rPr lang="en-US" altLang="en-US" b="1" dirty="0" err="1">
                <a:latin typeface="Cambria" panose="02040503050406030204" pitchFamily="18" charset="0"/>
                <a:cs typeface="Times New Roman" pitchFamily="18" charset="0"/>
              </a:rPr>
              <a:t>Lossy</a:t>
            </a:r>
            <a:r>
              <a:rPr lang="en-US" altLang="en-US" b="1" dirty="0">
                <a:latin typeface="Cambria" panose="02040503050406030204" pitchFamily="18" charset="0"/>
                <a:cs typeface="Times New Roman" pitchFamily="18" charset="0"/>
              </a:rPr>
              <a:t>:</a:t>
            </a:r>
            <a:r>
              <a:rPr lang="en-US" altLang="en-US" dirty="0">
                <a:latin typeface="Cambria" panose="02040503050406030204" pitchFamily="18" charset="0"/>
                <a:cs typeface="Times New Roman" pitchFamily="18" charset="0"/>
              </a:rPr>
              <a:t> </a:t>
            </a:r>
            <a:r>
              <a:rPr lang="ro-RO" altLang="en-US" dirty="0" smtClean="0">
                <a:latin typeface="Cambria" panose="02040503050406030204" pitchFamily="18" charset="0"/>
                <a:cs typeface="Times New Roman" pitchFamily="18" charset="0"/>
              </a:rPr>
              <a:t>În acest caz comprimarea se face prin eliminarea unor informații din fișierul original astfel încât operație de decompresie va genera un fișier puțin diferit față de cel original</a:t>
            </a:r>
            <a:r>
              <a:rPr lang="en-US" altLang="en-US" dirty="0" smtClean="0">
                <a:latin typeface="Cambria" panose="02040503050406030204" pitchFamily="18" charset="0"/>
                <a:cs typeface="Times New Roman" pitchFamily="18" charset="0"/>
              </a:rPr>
              <a:t>. </a:t>
            </a:r>
            <a:r>
              <a:rPr lang="ro-RO" altLang="en-US" dirty="0" smtClean="0">
                <a:latin typeface="Cambria" panose="02040503050406030204" pitchFamily="18" charset="0"/>
                <a:cs typeface="Times New Roman" pitchFamily="18" charset="0"/>
              </a:rPr>
              <a:t>Spre exemplu, un fișier imagine cu două nuanțe apropiate de roșu poate fi făcut  mai mic prin considerarea acestor două nuanțe la fel</a:t>
            </a:r>
            <a:r>
              <a:rPr lang="en-US" altLang="en-US" dirty="0" smtClean="0">
                <a:latin typeface="Cambria" panose="02040503050406030204" pitchFamily="18" charset="0"/>
                <a:cs typeface="Times New Roman" pitchFamily="18" charset="0"/>
              </a:rPr>
              <a:t>. </a:t>
            </a:r>
            <a:r>
              <a:rPr lang="ro-RO" altLang="en-US" dirty="0" smtClean="0">
                <a:latin typeface="Cambria" panose="02040503050406030204" pitchFamily="18" charset="0"/>
                <a:cs typeface="Times New Roman" pitchFamily="18" charset="0"/>
              </a:rPr>
              <a:t>De cele mai multe ori</a:t>
            </a:r>
            <a:r>
              <a:rPr lang="ro-RO" altLang="en-US" dirty="0" smtClean="0">
                <a:latin typeface="Cambria" panose="02040503050406030204" pitchFamily="18" charset="0"/>
                <a:cs typeface="Times New Roman" pitchFamily="18" charset="0"/>
              </a:rPr>
              <a:t>, ochiul uman nu poate face diferența între aceste două nuanțe.</a:t>
            </a:r>
            <a:endParaRPr lang="en-US" altLang="en-US" dirty="0" smtClean="0">
              <a:latin typeface="Cambria" panose="02040503050406030204" pitchFamily="18" charset="0"/>
              <a:cs typeface="Times New Roman" pitchFamily="18" charset="0"/>
            </a:endParaRPr>
          </a:p>
        </p:txBody>
      </p:sp>
    </p:spTree>
    <p:extLst>
      <p:ext uri="{BB962C8B-B14F-4D97-AF65-F5344CB8AC3E}">
        <p14:creationId xmlns:p14="http://schemas.microsoft.com/office/powerpoint/2010/main" val="331365018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ro-RO" altLang="en-US" smtClean="0">
                <a:cs typeface="Times New Roman" pitchFamily="18" charset="0"/>
              </a:rPr>
              <a:t>Master File Table - NTFS</a:t>
            </a:r>
            <a:endParaRPr lang="en-US" altLang="en-US" smtClean="0">
              <a:cs typeface="Times New Roman" pitchFamily="18" charset="0"/>
            </a:endParaRPr>
          </a:p>
        </p:txBody>
      </p:sp>
      <p:grpSp>
        <p:nvGrpSpPr>
          <p:cNvPr id="28675" name="Group 3"/>
          <p:cNvGrpSpPr>
            <a:grpSpLocks/>
          </p:cNvGrpSpPr>
          <p:nvPr/>
        </p:nvGrpSpPr>
        <p:grpSpPr bwMode="auto">
          <a:xfrm>
            <a:off x="1892300" y="1397000"/>
            <a:ext cx="5843588" cy="4889500"/>
            <a:chOff x="2880" y="6864"/>
            <a:chExt cx="6624" cy="6960"/>
          </a:xfrm>
        </p:grpSpPr>
        <p:pic>
          <p:nvPicPr>
            <p:cNvPr id="28676" name="Picture 4" descr="fig04-03"/>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00" y="6864"/>
              <a:ext cx="6360" cy="6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7" name="Text Box 5"/>
            <p:cNvSpPr txBox="1">
              <a:spLocks noChangeArrowheads="1"/>
            </p:cNvSpPr>
            <p:nvPr/>
          </p:nvSpPr>
          <p:spPr bwMode="auto">
            <a:xfrm>
              <a:off x="2880" y="13104"/>
              <a:ext cx="6624" cy="72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pPr algn="ctr">
                <a:spcBef>
                  <a:spcPts val="600"/>
                </a:spcBef>
                <a:spcAft>
                  <a:spcPts val="600"/>
                </a:spcAft>
                <a:buClrTx/>
                <a:buFontTx/>
                <a:buNone/>
              </a:pPr>
              <a:r>
                <a:rPr lang="en-US" altLang="en-US" sz="1600" b="1">
                  <a:latin typeface="Times New Roman" pitchFamily="18" charset="0"/>
                  <a:cs typeface="Times New Roman" pitchFamily="18" charset="0"/>
                </a:rPr>
                <a:t>Fiabilitatea încorporată prin proiectarea MFT</a:t>
              </a:r>
              <a:endParaRPr lang="en-US" altLang="en-US" sz="1600">
                <a:latin typeface="Times New Roman" pitchFamily="18" charset="0"/>
                <a:cs typeface="Times New Roman" pitchFamily="18" charset="0"/>
              </a:endParaRPr>
            </a:p>
          </p:txBody>
        </p:sp>
      </p:gr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032"/>
          <p:cNvSpPr>
            <a:spLocks noGrp="1" noChangeArrowheads="1"/>
          </p:cNvSpPr>
          <p:nvPr>
            <p:ph type="body" idx="1"/>
          </p:nvPr>
        </p:nvSpPr>
        <p:spPr>
          <a:xfrm>
            <a:off x="723900" y="1231900"/>
            <a:ext cx="8420100" cy="4724400"/>
          </a:xfrm>
        </p:spPr>
        <p:txBody>
          <a:bodyPr/>
          <a:lstStyle/>
          <a:p>
            <a:pPr>
              <a:lnSpc>
                <a:spcPct val="90000"/>
              </a:lnSpc>
            </a:pPr>
            <a:r>
              <a:rPr lang="ro-RO" altLang="en-US" smtClean="0">
                <a:latin typeface="Cambria" panose="02040503050406030204" pitchFamily="18" charset="0"/>
                <a:cs typeface="Times New Roman" pitchFamily="18" charset="0"/>
              </a:rPr>
              <a:t>Master File Table (Tabela Master a Fişierelor) a fost proiectată pentru a garanta accesul rapid şi sigur la fişiere. Cele două obiective de cele mai multe ori contradictorii ale sale sunt: </a:t>
            </a:r>
            <a:r>
              <a:rPr lang="ro-RO" altLang="en-US" b="1" i="1" smtClean="0">
                <a:latin typeface="Cambria" panose="02040503050406030204" pitchFamily="18" charset="0"/>
                <a:cs typeface="Times New Roman" pitchFamily="18" charset="0"/>
              </a:rPr>
              <a:t>performanţă superioară la regăsirea fişierelor pe disc </a:t>
            </a:r>
            <a:r>
              <a:rPr lang="ro-RO" altLang="en-US" smtClean="0">
                <a:latin typeface="Cambria" panose="02040503050406030204" pitchFamily="18" charset="0"/>
                <a:cs typeface="Times New Roman" pitchFamily="18" charset="0"/>
              </a:rPr>
              <a:t>(rapiditate în special pentru fişierele mici şi directoare) pe de o parte, şi o deosebită </a:t>
            </a:r>
            <a:r>
              <a:rPr lang="ro-RO" altLang="en-US" b="1" i="1" smtClean="0">
                <a:latin typeface="Cambria" panose="02040503050406030204" pitchFamily="18" charset="0"/>
                <a:cs typeface="Times New Roman" pitchFamily="18" charset="0"/>
              </a:rPr>
              <a:t>fiabilitate,</a:t>
            </a:r>
            <a:r>
              <a:rPr lang="ro-RO" altLang="en-US" smtClean="0">
                <a:latin typeface="Cambria" panose="02040503050406030204" pitchFamily="18" charset="0"/>
                <a:cs typeface="Times New Roman" pitchFamily="18" charset="0"/>
              </a:rPr>
              <a:t> (datorată multiplelor caracteristici redundante) pe de altă parte.</a:t>
            </a:r>
          </a:p>
          <a:p>
            <a:pPr>
              <a:lnSpc>
                <a:spcPct val="90000"/>
              </a:lnSpc>
            </a:pPr>
            <a:r>
              <a:rPr lang="ro-RO" altLang="en-US" smtClean="0">
                <a:latin typeface="Cambria" panose="02040503050406030204" pitchFamily="18" charset="0"/>
                <a:cs typeface="Times New Roman" pitchFamily="18" charset="0"/>
              </a:rPr>
              <a:t>MFT poate îndeplini ambele obiective foarte bine. În primul rând, definiţia înregistrărilor din MFT permit fişierelor mici şi directoarelor să fie incluse în aceste înregistrări aşa încât împiedică nevoia pentru orice căutare ulterioară sau acces la disc. Pentru fişierele mari NTFS utilizează o structură arborescentă binară ierarhică pentru a asigura rapiditatea la căutare în directoare mari la fel de bine.</a:t>
            </a:r>
          </a:p>
          <a:p>
            <a:pPr>
              <a:lnSpc>
                <a:spcPct val="90000"/>
              </a:lnSpc>
            </a:pPr>
            <a:r>
              <a:rPr lang="ro-RO" altLang="en-US" smtClean="0">
                <a:latin typeface="Cambria" panose="02040503050406030204" pitchFamily="18" charset="0"/>
                <a:cs typeface="Times New Roman" pitchFamily="18" charset="0"/>
              </a:rPr>
              <a:t>Fiabilitatea este asigurată prin legătura dintre următoarele caracteristici redundante:</a:t>
            </a:r>
          </a:p>
          <a:p>
            <a:pPr lvl="1">
              <a:lnSpc>
                <a:spcPct val="90000"/>
              </a:lnSpc>
            </a:pPr>
            <a:r>
              <a:rPr lang="ro-RO" altLang="en-US" sz="1600" smtClean="0">
                <a:latin typeface="Cambria" panose="02040503050406030204" pitchFamily="18" charset="0"/>
                <a:cs typeface="Times New Roman" pitchFamily="18" charset="0"/>
              </a:rPr>
              <a:t>înregistrarea master redundantă - înregistrarea oglindă (copia) a MFT;</a:t>
            </a:r>
          </a:p>
          <a:p>
            <a:pPr lvl="1">
              <a:lnSpc>
                <a:spcPct val="90000"/>
              </a:lnSpc>
            </a:pPr>
            <a:r>
              <a:rPr lang="ro-RO" altLang="en-US" sz="1600" smtClean="0">
                <a:latin typeface="Cambria" panose="02040503050406030204" pitchFamily="18" charset="0"/>
                <a:cs typeface="Times New Roman" pitchFamily="18" charset="0"/>
              </a:rPr>
              <a:t>fişiere şi segmente de date MFT redundante - fişierul oglindă MFT;</a:t>
            </a:r>
          </a:p>
          <a:p>
            <a:pPr lvl="1">
              <a:lnSpc>
                <a:spcPct val="90000"/>
              </a:lnSpc>
            </a:pPr>
            <a:r>
              <a:rPr lang="ro-RO" altLang="en-US" sz="1600" smtClean="0">
                <a:latin typeface="Cambria" panose="02040503050406030204" pitchFamily="18" charset="0"/>
                <a:cs typeface="Times New Roman" pitchFamily="18" charset="0"/>
              </a:rPr>
              <a:t>sectoare de boot redundante (existenţa sectorul primar şi a celui dual - copia sa - de boot).</a:t>
            </a:r>
            <a:endParaRPr lang="en-US" altLang="en-US" sz="1600" smtClean="0">
              <a:latin typeface="Cambria" panose="02040503050406030204" pitchFamily="18" charset="0"/>
              <a:cs typeface="Times New Roman" pitchFamily="18" charset="0"/>
            </a:endParaRPr>
          </a:p>
        </p:txBody>
      </p:sp>
      <p:sp>
        <p:nvSpPr>
          <p:cNvPr id="29699" name="Rectangle 1033"/>
          <p:cNvSpPr>
            <a:spLocks noGrp="1" noChangeArrowheads="1"/>
          </p:cNvSpPr>
          <p:nvPr>
            <p:ph type="title"/>
          </p:nvPr>
        </p:nvSpPr>
        <p:spPr/>
        <p:txBody>
          <a:bodyPr/>
          <a:lstStyle/>
          <a:p>
            <a:r>
              <a:rPr lang="ro-RO" altLang="en-US" smtClean="0">
                <a:latin typeface="Cambria" panose="02040503050406030204" pitchFamily="18" charset="0"/>
                <a:cs typeface="Times New Roman" pitchFamily="18" charset="0"/>
              </a:rPr>
              <a:t>MFT</a:t>
            </a:r>
            <a:endParaRPr lang="en-US" altLang="en-US" smtClean="0">
              <a:latin typeface="Cambria" panose="02040503050406030204"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3"/>
          <p:cNvSpPr>
            <a:spLocks noGrp="1" noChangeArrowheads="1"/>
          </p:cNvSpPr>
          <p:nvPr>
            <p:ph type="body" idx="1"/>
          </p:nvPr>
        </p:nvSpPr>
        <p:spPr>
          <a:xfrm>
            <a:off x="685800" y="1371600"/>
            <a:ext cx="8458200" cy="4724400"/>
          </a:xfrm>
        </p:spPr>
        <p:txBody>
          <a:bodyPr/>
          <a:lstStyle/>
          <a:p>
            <a:r>
              <a:rPr lang="en-US" altLang="en-US" dirty="0" smtClean="0">
                <a:latin typeface="Cambria" panose="02040503050406030204" pitchFamily="18" charset="0"/>
                <a:hlinkClick r:id="rId2"/>
              </a:rPr>
              <a:t>http://technet.microsoft.com/en-us/library/cc766145(v=ws.10).aspx</a:t>
            </a:r>
            <a:r>
              <a:rPr lang="en-US" altLang="en-US" dirty="0" smtClean="0">
                <a:latin typeface="Cambria" panose="02040503050406030204" pitchFamily="18" charset="0"/>
              </a:rPr>
              <a:t> </a:t>
            </a:r>
            <a:r>
              <a:rPr lang="ro-RO" altLang="en-US" dirty="0" smtClean="0">
                <a:latin typeface="Cambria" panose="02040503050406030204" pitchFamily="18" charset="0"/>
              </a:rPr>
              <a:t> (tabel comparativ între NTFS, FAT16 şi FAT32)</a:t>
            </a:r>
          </a:p>
          <a:p>
            <a:endParaRPr lang="ro-RO" altLang="en-US" sz="2200" dirty="0" smtClean="0">
              <a:latin typeface="Cambria" panose="02040503050406030204" pitchFamily="18" charset="0"/>
              <a:cs typeface="Times New Roman" pitchFamily="18" charset="0"/>
            </a:endParaRPr>
          </a:p>
          <a:p>
            <a:r>
              <a:rPr lang="ro-RO" altLang="en-US" sz="2200" dirty="0" smtClean="0">
                <a:latin typeface="Cambria" panose="02040503050406030204" pitchFamily="18" charset="0"/>
                <a:cs typeface="Times New Roman" pitchFamily="18" charset="0"/>
              </a:rPr>
              <a:t>De citit:</a:t>
            </a:r>
          </a:p>
          <a:p>
            <a:pPr lvl="1"/>
            <a:r>
              <a:rPr lang="en-US" altLang="en-US" sz="2200" dirty="0" smtClean="0">
                <a:latin typeface="Cambria" panose="02040503050406030204" pitchFamily="18" charset="0"/>
                <a:cs typeface="Times New Roman" pitchFamily="18" charset="0"/>
              </a:rPr>
              <a:t>“</a:t>
            </a:r>
            <a:r>
              <a:rPr lang="ro-RO" altLang="en-US" sz="2200" dirty="0" smtClean="0">
                <a:latin typeface="Cambria" panose="02040503050406030204" pitchFamily="18" charset="0"/>
                <a:cs typeface="Times New Roman" pitchFamily="18" charset="0"/>
              </a:rPr>
              <a:t>Sisteme de operare - Unix și Windows</a:t>
            </a:r>
            <a:r>
              <a:rPr lang="en-US" altLang="en-US" sz="2200" dirty="0" smtClean="0">
                <a:latin typeface="Cambria" panose="02040503050406030204" pitchFamily="18" charset="0"/>
                <a:cs typeface="Times New Roman" pitchFamily="18" charset="0"/>
              </a:rPr>
              <a:t>”</a:t>
            </a:r>
            <a:r>
              <a:rPr lang="ro-RO" altLang="en-US" sz="2200" dirty="0" smtClean="0">
                <a:latin typeface="Cambria" panose="02040503050406030204" pitchFamily="18" charset="0"/>
                <a:cs typeface="Times New Roman" pitchFamily="18" charset="0"/>
              </a:rPr>
              <a:t>, R. Zota, A. Vasilescu, Ed. ASE, 2015 - subcapitolul 9.6</a:t>
            </a:r>
            <a:endParaRPr lang="en-US" altLang="en-US" sz="2200" dirty="0" smtClean="0">
              <a:latin typeface="Cambria" panose="02040503050406030204" pitchFamily="18" charset="0"/>
              <a:cs typeface="Times New Roman" pitchFamily="18" charset="0"/>
            </a:endParaRPr>
          </a:p>
        </p:txBody>
      </p:sp>
      <p:sp>
        <p:nvSpPr>
          <p:cNvPr id="30723" name="Rectangle 34"/>
          <p:cNvSpPr>
            <a:spLocks noGrp="1" noChangeArrowheads="1"/>
          </p:cNvSpPr>
          <p:nvPr>
            <p:ph type="title"/>
          </p:nvPr>
        </p:nvSpPr>
        <p:spPr/>
        <p:txBody>
          <a:bodyPr/>
          <a:lstStyle/>
          <a:p>
            <a:r>
              <a:rPr lang="ro-RO" altLang="en-US" dirty="0" smtClean="0">
                <a:latin typeface="Cambria" panose="02040503050406030204" pitchFamily="18" charset="0"/>
                <a:cs typeface="Times New Roman" pitchFamily="18" charset="0"/>
              </a:rPr>
              <a:t>Tabel comparativ NTFS, FAT16 și FAT32</a:t>
            </a:r>
            <a:endParaRPr lang="en-US" altLang="en-US" dirty="0" smtClean="0">
              <a:latin typeface="Cambria" panose="02040503050406030204"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ro-RO" altLang="en-US" smtClean="0">
                <a:latin typeface="Cambria" panose="02040503050406030204" pitchFamily="18" charset="0"/>
              </a:rPr>
              <a:t>Alte sisteme de fişiere</a:t>
            </a:r>
            <a:endParaRPr lang="en-US" altLang="en-US" smtClean="0">
              <a:latin typeface="Cambria" panose="02040503050406030204" pitchFamily="18" charset="0"/>
            </a:endParaRPr>
          </a:p>
        </p:txBody>
      </p:sp>
      <p:sp>
        <p:nvSpPr>
          <p:cNvPr id="31747" name="Rectangle 3"/>
          <p:cNvSpPr>
            <a:spLocks noGrp="1" noChangeArrowheads="1"/>
          </p:cNvSpPr>
          <p:nvPr>
            <p:ph type="body" idx="1"/>
          </p:nvPr>
        </p:nvSpPr>
        <p:spPr>
          <a:xfrm>
            <a:off x="685800" y="1371600"/>
            <a:ext cx="8115300" cy="4724400"/>
          </a:xfrm>
        </p:spPr>
        <p:txBody>
          <a:bodyPr/>
          <a:lstStyle/>
          <a:p>
            <a:r>
              <a:rPr lang="ro-RO" altLang="en-US" sz="2400" dirty="0" smtClean="0">
                <a:latin typeface="Cambria" panose="02040503050406030204" pitchFamily="18" charset="0"/>
                <a:cs typeface="Times New Roman" pitchFamily="18" charset="0"/>
              </a:rPr>
              <a:t>Sistemul de fişiere implicit pe Linux este </a:t>
            </a:r>
            <a:r>
              <a:rPr lang="ro-RO" altLang="en-US" sz="2400" b="1" i="1" dirty="0" smtClean="0">
                <a:latin typeface="Cambria" panose="02040503050406030204" pitchFamily="18" charset="0"/>
                <a:cs typeface="Times New Roman" pitchFamily="18" charset="0"/>
              </a:rPr>
              <a:t>ext3</a:t>
            </a:r>
            <a:r>
              <a:rPr lang="ro-RO" altLang="en-US" sz="2400" dirty="0" smtClean="0">
                <a:latin typeface="Cambria" panose="02040503050406030204" pitchFamily="18" charset="0"/>
                <a:cs typeface="Times New Roman" pitchFamily="18" charset="0"/>
              </a:rPr>
              <a:t> (third extended filesystem) </a:t>
            </a:r>
            <a:r>
              <a:rPr lang="en-US" altLang="en-US" sz="2400" dirty="0" err="1" smtClean="0">
                <a:latin typeface="Cambria" panose="02040503050406030204" pitchFamily="18" charset="0"/>
                <a:cs typeface="Times New Roman" pitchFamily="18" charset="0"/>
              </a:rPr>
              <a:t>sau</a:t>
            </a:r>
            <a:r>
              <a:rPr lang="en-US" altLang="en-US" sz="2400" dirty="0" smtClean="0">
                <a:latin typeface="Cambria" panose="02040503050406030204" pitchFamily="18" charset="0"/>
                <a:cs typeface="Times New Roman" pitchFamily="18" charset="0"/>
              </a:rPr>
              <a:t> </a:t>
            </a:r>
            <a:r>
              <a:rPr lang="en-US" altLang="en-US" sz="2400" b="1" i="1" dirty="0" smtClean="0">
                <a:latin typeface="Cambria" panose="02040503050406030204" pitchFamily="18" charset="0"/>
                <a:cs typeface="Times New Roman" pitchFamily="18" charset="0"/>
              </a:rPr>
              <a:t>ext4</a:t>
            </a:r>
            <a:r>
              <a:rPr lang="ro-RO" altLang="en-US" sz="2400" dirty="0" smtClean="0">
                <a:latin typeface="Cambria" panose="02040503050406030204" pitchFamily="18" charset="0"/>
                <a:cs typeface="Times New Roman" pitchFamily="18" charset="0"/>
              </a:rPr>
              <a:t> - mai multe informaţii:</a:t>
            </a:r>
            <a:endParaRPr lang="en-US" altLang="en-US" sz="2400" dirty="0" smtClean="0">
              <a:latin typeface="Cambria" panose="02040503050406030204" pitchFamily="18" charset="0"/>
              <a:cs typeface="Times New Roman" pitchFamily="18" charset="0"/>
            </a:endParaRPr>
          </a:p>
          <a:p>
            <a:r>
              <a:rPr lang="en-US" altLang="en-US" sz="2400" dirty="0" smtClean="0">
                <a:latin typeface="Cambria" panose="02040503050406030204" pitchFamily="18" charset="0"/>
                <a:hlinkClick r:id="rId2"/>
              </a:rPr>
              <a:t>http://en.wikipedia.org/wiki/Ext3</a:t>
            </a:r>
            <a:endParaRPr lang="en-US" altLang="en-US" sz="2400" dirty="0" smtClean="0">
              <a:latin typeface="Cambria" panose="02040503050406030204" pitchFamily="18" charset="0"/>
            </a:endParaRPr>
          </a:p>
          <a:p>
            <a:r>
              <a:rPr lang="en-US" altLang="en-US" sz="2400" dirty="0" smtClean="0">
                <a:latin typeface="Cambria" panose="02040503050406030204" pitchFamily="18" charset="0"/>
              </a:rPr>
              <a:t>http://en.wikipedia.org/wiki/Ext4</a:t>
            </a:r>
          </a:p>
          <a:p>
            <a:r>
              <a:rPr lang="ro-RO" altLang="en-US" sz="2400" b="1" dirty="0" smtClean="0">
                <a:latin typeface="Cambria" panose="02040503050406030204" pitchFamily="18" charset="0"/>
              </a:rPr>
              <a:t>JFS (Journaling FileSystem)</a:t>
            </a:r>
            <a:r>
              <a:rPr lang="ro-RO" altLang="en-US" sz="2400" dirty="0" smtClean="0">
                <a:latin typeface="Cambria" panose="02040503050406030204" pitchFamily="18" charset="0"/>
              </a:rPr>
              <a:t> este un sistem de fişiere creat de IBM. Este folosit pe versiunea de Unix de la IBM, AIX, precum şi pe versiuni de Linux.</a:t>
            </a:r>
          </a:p>
          <a:p>
            <a:r>
              <a:rPr lang="en-US" altLang="en-US" sz="2400" b="1" dirty="0" smtClean="0">
                <a:latin typeface="Cambria" panose="02040503050406030204" pitchFamily="18" charset="0"/>
              </a:rPr>
              <a:t>OCFS</a:t>
            </a:r>
            <a:r>
              <a:rPr lang="ro-RO" altLang="en-US" sz="2400" b="1" dirty="0" smtClean="0">
                <a:latin typeface="Cambria" panose="02040503050406030204" pitchFamily="18" charset="0"/>
              </a:rPr>
              <a:t>2</a:t>
            </a:r>
            <a:r>
              <a:rPr lang="en-US" altLang="en-US" sz="2400" dirty="0" smtClean="0">
                <a:latin typeface="Cambria" panose="02040503050406030204" pitchFamily="18" charset="0"/>
              </a:rPr>
              <a:t> (</a:t>
            </a:r>
            <a:r>
              <a:rPr lang="en-US" altLang="en-US" sz="2400" b="1" dirty="0" smtClean="0">
                <a:latin typeface="Cambria" panose="02040503050406030204" pitchFamily="18" charset="0"/>
              </a:rPr>
              <a:t>Oracle Cluster File System</a:t>
            </a:r>
            <a:r>
              <a:rPr lang="en-US" altLang="en-US" sz="2400" dirty="0" smtClean="0">
                <a:latin typeface="Cambria" panose="02040503050406030204" pitchFamily="18" charset="0"/>
              </a:rPr>
              <a:t>)</a:t>
            </a:r>
            <a:r>
              <a:rPr lang="ro-RO" altLang="en-US" sz="2400" b="1" dirty="0" smtClean="0">
                <a:latin typeface="Cambria" panose="02040503050406030204" pitchFamily="18" charset="0"/>
              </a:rPr>
              <a:t> </a:t>
            </a:r>
            <a:r>
              <a:rPr lang="ro-RO" altLang="en-US" sz="2400" dirty="0" smtClean="0">
                <a:latin typeface="Cambria" panose="02040503050406030204" pitchFamily="18" charset="0"/>
              </a:rPr>
              <a:t>– sistem de fişiere creat de Oracle pentru clustere Linux.</a:t>
            </a:r>
          </a:p>
          <a:p>
            <a:pPr>
              <a:buNone/>
            </a:pPr>
            <a:r>
              <a:rPr lang="ro-RO" altLang="en-US" sz="2400" dirty="0" smtClean="0">
                <a:latin typeface="Cambria" panose="02040503050406030204" pitchFamily="18" charset="0"/>
              </a:rPr>
              <a:t>	https://oss.oracle.com/projects/ocfs2/</a:t>
            </a:r>
            <a:endParaRPr lang="en-US" altLang="en-US" sz="2400" dirty="0" smtClean="0">
              <a:latin typeface="Cambria" panose="02040503050406030204" pitchFamily="18" charset="0"/>
            </a:endParaRPr>
          </a:p>
          <a:p>
            <a:pPr>
              <a:buFontTx/>
              <a:buNone/>
            </a:pPr>
            <a:endParaRPr lang="en-US" altLang="en-US" sz="2400" dirty="0" smtClean="0">
              <a:latin typeface="Cambria" panose="02040503050406030204"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ltLang="en-US" smtClean="0">
                <a:latin typeface="Cambria" panose="02040503050406030204" pitchFamily="18" charset="0"/>
              </a:rPr>
              <a:t>S</a:t>
            </a:r>
            <a:r>
              <a:rPr lang="ro-RO" altLang="en-US" smtClean="0">
                <a:latin typeface="Cambria" panose="02040503050406030204" pitchFamily="18" charset="0"/>
              </a:rPr>
              <a:t>isteme de fişiere</a:t>
            </a:r>
            <a:r>
              <a:rPr lang="en-US" altLang="en-US" smtClean="0">
                <a:latin typeface="Cambria" panose="02040503050406030204" pitchFamily="18" charset="0"/>
              </a:rPr>
              <a:t> pentru Linux</a:t>
            </a:r>
          </a:p>
        </p:txBody>
      </p:sp>
      <p:sp>
        <p:nvSpPr>
          <p:cNvPr id="192515" name="Rectangle 3"/>
          <p:cNvSpPr>
            <a:spLocks noGrp="1" noChangeArrowheads="1"/>
          </p:cNvSpPr>
          <p:nvPr>
            <p:ph type="body" idx="1"/>
          </p:nvPr>
        </p:nvSpPr>
        <p:spPr>
          <a:xfrm>
            <a:off x="685800" y="1371600"/>
            <a:ext cx="8115300" cy="4724400"/>
          </a:xfrm>
        </p:spPr>
        <p:txBody>
          <a:bodyPr/>
          <a:lstStyle/>
          <a:p>
            <a:pPr marL="0" indent="0">
              <a:buFontTx/>
              <a:buNone/>
              <a:defRPr/>
            </a:pPr>
            <a:endParaRPr lang="ro-RO" sz="2400" dirty="0" smtClean="0">
              <a:latin typeface="Cambria" panose="02040503050406030204" pitchFamily="18" charset="0"/>
            </a:endParaRPr>
          </a:p>
          <a:p>
            <a:pPr marL="0" indent="0">
              <a:buFontTx/>
              <a:buNone/>
              <a:defRPr/>
            </a:pPr>
            <a:r>
              <a:rPr lang="ro-RO" sz="2400" dirty="0" smtClean="0">
                <a:latin typeface="Cambria" panose="02040503050406030204" pitchFamily="18" charset="0"/>
              </a:rPr>
              <a:t>Ce sistem de fişiere să alegem pentru o maşină Linux</a:t>
            </a:r>
            <a:r>
              <a:rPr lang="en-US" sz="2400" dirty="0" smtClean="0">
                <a:latin typeface="Cambria" panose="02040503050406030204" pitchFamily="18" charset="0"/>
              </a:rPr>
              <a:t>? (un </a:t>
            </a:r>
            <a:r>
              <a:rPr lang="en-US" sz="2400" dirty="0" err="1" smtClean="0">
                <a:latin typeface="Cambria" panose="02040503050406030204" pitchFamily="18" charset="0"/>
              </a:rPr>
              <a:t>articol</a:t>
            </a:r>
            <a:r>
              <a:rPr lang="en-US" sz="2400" dirty="0" smtClean="0">
                <a:latin typeface="Cambria" panose="02040503050406030204" pitchFamily="18" charset="0"/>
              </a:rPr>
              <a:t> </a:t>
            </a:r>
            <a:r>
              <a:rPr lang="en-US" sz="2400" dirty="0" err="1" smtClean="0">
                <a:latin typeface="Cambria" panose="02040503050406030204" pitchFamily="18" charset="0"/>
              </a:rPr>
              <a:t>interesant</a:t>
            </a:r>
            <a:r>
              <a:rPr lang="en-US" sz="2400" dirty="0" smtClean="0">
                <a:latin typeface="Cambria" panose="02040503050406030204" pitchFamily="18" charset="0"/>
              </a:rPr>
              <a:t> la </a:t>
            </a:r>
            <a:r>
              <a:rPr lang="en-US" sz="2400" dirty="0" err="1" smtClean="0">
                <a:latin typeface="Cambria" panose="02040503050406030204" pitchFamily="18" charset="0"/>
              </a:rPr>
              <a:t>adresa</a:t>
            </a:r>
            <a:r>
              <a:rPr lang="en-US" sz="2400" dirty="0" smtClean="0">
                <a:latin typeface="Cambria" panose="02040503050406030204" pitchFamily="18" charset="0"/>
              </a:rPr>
              <a:t> de </a:t>
            </a:r>
            <a:r>
              <a:rPr lang="en-US" sz="2400" dirty="0" err="1" smtClean="0">
                <a:latin typeface="Cambria" panose="02040503050406030204" pitchFamily="18" charset="0"/>
              </a:rPr>
              <a:t>mai</a:t>
            </a:r>
            <a:r>
              <a:rPr lang="en-US" sz="2400" dirty="0" smtClean="0">
                <a:latin typeface="Cambria" panose="02040503050406030204" pitchFamily="18" charset="0"/>
              </a:rPr>
              <a:t> </a:t>
            </a:r>
            <a:r>
              <a:rPr lang="en-US" sz="2400" dirty="0" err="1" smtClean="0">
                <a:latin typeface="Cambria" panose="02040503050406030204" pitchFamily="18" charset="0"/>
              </a:rPr>
              <a:t>jos</a:t>
            </a:r>
            <a:r>
              <a:rPr lang="en-US" sz="2400" dirty="0" smtClean="0">
                <a:latin typeface="Cambria" panose="02040503050406030204" pitchFamily="18" charset="0"/>
              </a:rPr>
              <a:t>)</a:t>
            </a:r>
            <a:endParaRPr lang="ro-RO" sz="2400" dirty="0" smtClean="0">
              <a:latin typeface="Cambria" panose="02040503050406030204" pitchFamily="18" charset="0"/>
            </a:endParaRPr>
          </a:p>
          <a:p>
            <a:pPr>
              <a:defRPr/>
            </a:pPr>
            <a:r>
              <a:rPr lang="ro-RO" sz="2400" dirty="0" smtClean="0">
                <a:latin typeface="Cambria" panose="02040503050406030204" pitchFamily="18" charset="0"/>
                <a:hlinkClick r:id="rId2"/>
              </a:rPr>
              <a:t>http://www.howtogeek.com/howto/33552/htg-explains-which-linux-file-system-should-you-choose/</a:t>
            </a:r>
            <a:r>
              <a:rPr lang="ro-RO" sz="2400" dirty="0" smtClean="0">
                <a:latin typeface="Cambria" panose="02040503050406030204" pitchFamily="18" charset="0"/>
              </a:rPr>
              <a:t>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algn="l"/>
            <a:r>
              <a:rPr lang="en-US" altLang="en-US" smtClean="0">
                <a:latin typeface="Cambria" panose="02040503050406030204" pitchFamily="18" charset="0"/>
              </a:rPr>
              <a:t>Comenzi Unix legate de </a:t>
            </a:r>
            <a:r>
              <a:rPr lang="ro-RO" altLang="en-US" smtClean="0">
                <a:latin typeface="Cambria" panose="02040503050406030204" pitchFamily="18" charset="0"/>
              </a:rPr>
              <a:t>HD şi </a:t>
            </a:r>
            <a:r>
              <a:rPr lang="en-US" altLang="en-US" smtClean="0">
                <a:latin typeface="Cambria" panose="02040503050406030204" pitchFamily="18" charset="0"/>
              </a:rPr>
              <a:t>parti</a:t>
            </a:r>
            <a:r>
              <a:rPr lang="ro-RO" altLang="en-US" smtClean="0">
                <a:latin typeface="Cambria" panose="02040503050406030204" pitchFamily="18" charset="0"/>
              </a:rPr>
              <a:t>ţii</a:t>
            </a:r>
            <a:endParaRPr lang="en-US" altLang="en-US" smtClean="0">
              <a:latin typeface="Cambria" panose="02040503050406030204" pitchFamily="18" charset="0"/>
            </a:endParaRPr>
          </a:p>
        </p:txBody>
      </p:sp>
      <p:sp>
        <p:nvSpPr>
          <p:cNvPr id="33795" name="Rectangle 3"/>
          <p:cNvSpPr>
            <a:spLocks noGrp="1" noChangeArrowheads="1"/>
          </p:cNvSpPr>
          <p:nvPr>
            <p:ph type="body" idx="1"/>
          </p:nvPr>
        </p:nvSpPr>
        <p:spPr/>
        <p:txBody>
          <a:bodyPr/>
          <a:lstStyle/>
          <a:p>
            <a:r>
              <a:rPr lang="ro-RO" altLang="en-US" b="1" i="1" dirty="0" smtClean="0">
                <a:latin typeface="Cambria" panose="02040503050406030204" pitchFamily="18" charset="0"/>
                <a:cs typeface="Times New Roman" pitchFamily="18" charset="0"/>
              </a:rPr>
              <a:t>df (disk free)</a:t>
            </a:r>
            <a:r>
              <a:rPr lang="ro-RO" altLang="en-US" dirty="0" smtClean="0">
                <a:latin typeface="Cambria" panose="02040503050406030204" pitchFamily="18" charset="0"/>
                <a:cs typeface="Times New Roman" pitchFamily="18" charset="0"/>
              </a:rPr>
              <a:t> – utilizată pentru a determina mărimea spaţiului liber de pe disc</a:t>
            </a:r>
          </a:p>
          <a:p>
            <a:r>
              <a:rPr lang="ro-RO" altLang="en-US" dirty="0" smtClean="0">
                <a:latin typeface="Cambria" panose="02040503050406030204" pitchFamily="18" charset="0"/>
                <a:cs typeface="Times New Roman" pitchFamily="18" charset="0"/>
              </a:rPr>
              <a:t>df –h (h = human readable)</a:t>
            </a:r>
          </a:p>
          <a:p>
            <a:r>
              <a:rPr lang="ro-RO" altLang="en-US" b="1" i="1" dirty="0" smtClean="0">
                <a:latin typeface="Cambria" panose="02040503050406030204" pitchFamily="18" charset="0"/>
                <a:cs typeface="Times New Roman" pitchFamily="18" charset="0"/>
              </a:rPr>
              <a:t>du (disk usage)</a:t>
            </a:r>
            <a:r>
              <a:rPr lang="ro-RO" altLang="en-US" dirty="0" smtClean="0">
                <a:latin typeface="Cambria" panose="02040503050406030204" pitchFamily="18" charset="0"/>
                <a:cs typeface="Times New Roman" pitchFamily="18" charset="0"/>
              </a:rPr>
              <a:t> – utilizată pentru a determina spaţiul ocupat de un director în număr de blocuri de 512 octeţi </a:t>
            </a:r>
          </a:p>
          <a:p>
            <a:r>
              <a:rPr lang="ro-RO" altLang="en-US" dirty="0" smtClean="0">
                <a:latin typeface="Cambria" panose="02040503050406030204" pitchFamily="18" charset="0"/>
                <a:cs typeface="Times New Roman" pitchFamily="18" charset="0"/>
              </a:rPr>
              <a:t> du –k (spaţiul ocupat în blocuri de câte 1 KB)</a:t>
            </a:r>
          </a:p>
          <a:p>
            <a:r>
              <a:rPr lang="ro-RO" altLang="en-US" dirty="0" smtClean="0">
                <a:latin typeface="Cambria" panose="02040503050406030204" pitchFamily="18" charset="0"/>
                <a:cs typeface="Times New Roman" pitchFamily="18" charset="0"/>
              </a:rPr>
              <a:t>du –k </a:t>
            </a:r>
            <a:r>
              <a:rPr lang="en-US" altLang="en-US" dirty="0" smtClean="0">
                <a:latin typeface="Cambria" panose="02040503050406030204" pitchFamily="18" charset="0"/>
                <a:cs typeface="Times New Roman" pitchFamily="18" charset="0"/>
              </a:rPr>
              <a:t>| tail -1</a:t>
            </a:r>
          </a:p>
          <a:p>
            <a:endParaRPr lang="en-US" altLang="en-US" dirty="0" smtClean="0">
              <a:latin typeface="Cambria" panose="02040503050406030204"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ro-RO" altLang="en-US" dirty="0" smtClean="0">
                <a:latin typeface="Cambria" panose="02040503050406030204" pitchFamily="18" charset="0"/>
                <a:cs typeface="Times New Roman" pitchFamily="18" charset="0"/>
              </a:rPr>
              <a:t>Compresia fișierelor</a:t>
            </a:r>
            <a:endParaRPr lang="en-US" altLang="en-US" dirty="0" smtClean="0">
              <a:latin typeface="Cambria" panose="02040503050406030204" pitchFamily="18" charset="0"/>
              <a:cs typeface="Times New Roman" pitchFamily="18" charset="0"/>
            </a:endParaRPr>
          </a:p>
        </p:txBody>
      </p:sp>
      <p:sp>
        <p:nvSpPr>
          <p:cNvPr id="4099" name="Rectangle 3"/>
          <p:cNvSpPr>
            <a:spLocks noGrp="1" noChangeArrowheads="1"/>
          </p:cNvSpPr>
          <p:nvPr>
            <p:ph type="body" idx="1"/>
          </p:nvPr>
        </p:nvSpPr>
        <p:spPr/>
        <p:txBody>
          <a:bodyPr/>
          <a:lstStyle/>
          <a:p>
            <a:r>
              <a:rPr lang="ro-RO" altLang="en-US" dirty="0" smtClean="0">
                <a:latin typeface="Cambria" panose="02040503050406030204" pitchFamily="18" charset="0"/>
                <a:cs typeface="Times New Roman" pitchFamily="18" charset="0"/>
              </a:rPr>
              <a:t>În concluzie, comprimarea de tip </a:t>
            </a:r>
            <a:r>
              <a:rPr lang="en-US" altLang="en-US" dirty="0" smtClean="0">
                <a:latin typeface="Cambria" panose="02040503050406030204" pitchFamily="18" charset="0"/>
                <a:cs typeface="Times New Roman" pitchFamily="18" charset="0"/>
              </a:rPr>
              <a:t>“</a:t>
            </a:r>
            <a:r>
              <a:rPr lang="en-US" altLang="en-US" i="1" dirty="0" err="1" smtClean="0">
                <a:latin typeface="Cambria" panose="02040503050406030204" pitchFamily="18" charset="0"/>
                <a:cs typeface="Times New Roman" pitchFamily="18" charset="0"/>
              </a:rPr>
              <a:t>lossy</a:t>
            </a:r>
            <a:r>
              <a:rPr lang="en-US" altLang="en-US" i="1" dirty="0" smtClean="0">
                <a:latin typeface="Cambria" panose="02040503050406030204" pitchFamily="18" charset="0"/>
                <a:cs typeface="Times New Roman" pitchFamily="18" charset="0"/>
              </a:rPr>
              <a:t>” </a:t>
            </a:r>
            <a:r>
              <a:rPr lang="ro-RO" altLang="en-US" dirty="0" smtClean="0">
                <a:latin typeface="Cambria" panose="02040503050406030204" pitchFamily="18" charset="0"/>
                <a:cs typeface="Times New Roman" pitchFamily="18" charset="0"/>
              </a:rPr>
              <a:t>este utilizată </a:t>
            </a:r>
            <a:r>
              <a:rPr lang="en-US" altLang="en-US" i="1" dirty="0" smtClean="0">
                <a:latin typeface="Cambria" panose="02040503050406030204" pitchFamily="18" charset="0"/>
                <a:cs typeface="Times New Roman" pitchFamily="18" charset="0"/>
              </a:rPr>
              <a:t> </a:t>
            </a:r>
            <a:r>
              <a:rPr lang="ro-RO" altLang="en-US" dirty="0" smtClean="0">
                <a:latin typeface="Cambria" panose="02040503050406030204" pitchFamily="18" charset="0"/>
                <a:cs typeface="Times New Roman" pitchFamily="18" charset="0"/>
              </a:rPr>
              <a:t>în cazul fișierelor media deoarece rezultatul este sub forma unor fișiere de dimensiuni reduse și, de regulă, oamenii nu pot face diferența între </a:t>
            </a:r>
            <a:r>
              <a:rPr lang="en-US" altLang="en-US" dirty="0" smtClean="0">
                <a:latin typeface="Cambria" panose="02040503050406030204" pitchFamily="18" charset="0"/>
                <a:cs typeface="Times New Roman" pitchFamily="18" charset="0"/>
              </a:rPr>
              <a:t>original </a:t>
            </a:r>
            <a:r>
              <a:rPr lang="ro-RO" altLang="en-US" dirty="0" smtClean="0">
                <a:latin typeface="Cambria" panose="02040503050406030204" pitchFamily="18" charset="0"/>
                <a:cs typeface="Times New Roman" pitchFamily="18" charset="0"/>
              </a:rPr>
              <a:t>versiunea modificată (comprimată)</a:t>
            </a:r>
            <a:r>
              <a:rPr lang="en-US" altLang="en-US" dirty="0" smtClean="0">
                <a:latin typeface="Cambria" panose="02040503050406030204" pitchFamily="18" charset="0"/>
                <a:cs typeface="Times New Roman" pitchFamily="18" charset="0"/>
              </a:rPr>
              <a:t>.</a:t>
            </a:r>
            <a:endParaRPr lang="en-US" altLang="en-US" dirty="0" smtClean="0">
              <a:latin typeface="Cambria" panose="02040503050406030204" pitchFamily="18" charset="0"/>
              <a:cs typeface="Times New Roman" pitchFamily="18" charset="0"/>
            </a:endParaRPr>
          </a:p>
          <a:p>
            <a:r>
              <a:rPr lang="ro-RO" altLang="en-US" dirty="0" smtClean="0">
                <a:latin typeface="Cambria" panose="02040503050406030204" pitchFamily="18" charset="0"/>
                <a:cs typeface="Times New Roman" pitchFamily="18" charset="0"/>
              </a:rPr>
              <a:t>Pentru fișiere ce trebuie să rămână nemodificate </a:t>
            </a:r>
            <a:r>
              <a:rPr lang="en-US" altLang="en-US" dirty="0" smtClean="0">
                <a:latin typeface="Cambria" panose="02040503050406030204" pitchFamily="18" charset="0"/>
                <a:cs typeface="Times New Roman" pitchFamily="18" charset="0"/>
              </a:rPr>
              <a:t>(document</a:t>
            </a:r>
            <a:r>
              <a:rPr lang="ro-RO" altLang="en-US" dirty="0" smtClean="0">
                <a:latin typeface="Cambria" panose="02040503050406030204" pitchFamily="18" charset="0"/>
                <a:cs typeface="Times New Roman" pitchFamily="18" charset="0"/>
              </a:rPr>
              <a:t>e</a:t>
            </a:r>
            <a:r>
              <a:rPr lang="en-US" altLang="en-US" dirty="0" smtClean="0">
                <a:latin typeface="Cambria" panose="02040503050406030204" pitchFamily="18" charset="0"/>
                <a:cs typeface="Times New Roman" pitchFamily="18" charset="0"/>
              </a:rPr>
              <a:t>,</a:t>
            </a:r>
            <a:r>
              <a:rPr lang="ro-RO" altLang="en-US" dirty="0" smtClean="0">
                <a:latin typeface="Cambria" panose="02040503050406030204" pitchFamily="18" charset="0"/>
                <a:cs typeface="Times New Roman" pitchFamily="18" charset="0"/>
              </a:rPr>
              <a:t> fișiere de tip </a:t>
            </a:r>
            <a:r>
              <a:rPr lang="en-US" altLang="en-US" dirty="0" smtClean="0">
                <a:latin typeface="Cambria" panose="02040503050406030204" pitchFamily="18" charset="0"/>
                <a:cs typeface="Times New Roman" pitchFamily="18" charset="0"/>
              </a:rPr>
              <a:t>log</a:t>
            </a:r>
            <a:r>
              <a:rPr lang="ro-RO" altLang="en-US" dirty="0" smtClean="0">
                <a:latin typeface="Cambria" panose="02040503050406030204" pitchFamily="18" charset="0"/>
                <a:cs typeface="Times New Roman" pitchFamily="18" charset="0"/>
              </a:rPr>
              <a:t> sau</a:t>
            </a:r>
            <a:r>
              <a:rPr lang="en-US" altLang="en-US" dirty="0" smtClean="0">
                <a:latin typeface="Cambria" panose="02040503050406030204" pitchFamily="18" charset="0"/>
                <a:cs typeface="Times New Roman" pitchFamily="18" charset="0"/>
              </a:rPr>
              <a:t> </a:t>
            </a:r>
            <a:r>
              <a:rPr lang="en-US" altLang="en-US" dirty="0" smtClean="0">
                <a:latin typeface="Cambria" panose="02040503050406030204" pitchFamily="18" charset="0"/>
                <a:cs typeface="Times New Roman" pitchFamily="18" charset="0"/>
              </a:rPr>
              <a:t>software) </a:t>
            </a:r>
            <a:r>
              <a:rPr lang="ro-RO" altLang="en-US" dirty="0" smtClean="0">
                <a:latin typeface="Cambria" panose="02040503050406030204" pitchFamily="18" charset="0"/>
                <a:cs typeface="Times New Roman" pitchFamily="18" charset="0"/>
              </a:rPr>
              <a:t>trebuie să folosim compresia de tip </a:t>
            </a:r>
            <a:r>
              <a:rPr lang="en-US" altLang="en-US" dirty="0" smtClean="0">
                <a:latin typeface="Cambria" panose="02040503050406030204" pitchFamily="18" charset="0"/>
                <a:cs typeface="Times New Roman" pitchFamily="18" charset="0"/>
              </a:rPr>
              <a:t>“lossless”.</a:t>
            </a:r>
            <a:endParaRPr lang="en-US" altLang="en-US" dirty="0" smtClean="0">
              <a:latin typeface="Cambria" panose="02040503050406030204" pitchFamily="18" charset="0"/>
              <a:cs typeface="Times New Roman" pitchFamily="18" charset="0"/>
            </a:endParaRPr>
          </a:p>
          <a:p>
            <a:r>
              <a:rPr lang="ro-RO" altLang="en-US" dirty="0" smtClean="0">
                <a:latin typeface="Cambria" panose="02040503050406030204" pitchFamily="18" charset="0"/>
                <a:cs typeface="Times New Roman" pitchFamily="18" charset="0"/>
              </a:rPr>
              <a:t>Majoritatea formatelor de imagini, precum </a:t>
            </a:r>
            <a:r>
              <a:rPr lang="en-US" altLang="en-US" dirty="0" smtClean="0">
                <a:latin typeface="Cambria" panose="02040503050406030204" pitchFamily="18" charset="0"/>
                <a:cs typeface="Times New Roman" pitchFamily="18" charset="0"/>
              </a:rPr>
              <a:t>GIF</a:t>
            </a:r>
            <a:r>
              <a:rPr lang="en-US" altLang="en-US" dirty="0">
                <a:latin typeface="Cambria" panose="02040503050406030204" pitchFamily="18" charset="0"/>
                <a:cs typeface="Times New Roman" pitchFamily="18" charset="0"/>
              </a:rPr>
              <a:t>, </a:t>
            </a:r>
            <a:r>
              <a:rPr lang="en-US" altLang="en-US" dirty="0" smtClean="0">
                <a:latin typeface="Cambria" panose="02040503050406030204" pitchFamily="18" charset="0"/>
                <a:cs typeface="Times New Roman" pitchFamily="18" charset="0"/>
              </a:rPr>
              <a:t>PNG</a:t>
            </a:r>
            <a:r>
              <a:rPr lang="ro-RO" altLang="en-US" dirty="0">
                <a:latin typeface="Cambria" panose="02040503050406030204" pitchFamily="18" charset="0"/>
                <a:cs typeface="Times New Roman" pitchFamily="18" charset="0"/>
              </a:rPr>
              <a:t> </a:t>
            </a:r>
            <a:r>
              <a:rPr lang="ro-RO" altLang="en-US" dirty="0" smtClean="0">
                <a:latin typeface="Cambria" panose="02040503050406030204" pitchFamily="18" charset="0"/>
                <a:cs typeface="Times New Roman" pitchFamily="18" charset="0"/>
              </a:rPr>
              <a:t>sau</a:t>
            </a:r>
            <a:r>
              <a:rPr lang="en-US" altLang="en-US" dirty="0" smtClean="0">
                <a:latin typeface="Cambria" panose="02040503050406030204" pitchFamily="18" charset="0"/>
                <a:cs typeface="Times New Roman" pitchFamily="18" charset="0"/>
              </a:rPr>
              <a:t> JPEG</a:t>
            </a:r>
            <a:r>
              <a:rPr lang="ro-RO" altLang="en-US" dirty="0" smtClean="0">
                <a:latin typeface="Cambria" panose="02040503050406030204" pitchFamily="18" charset="0"/>
                <a:cs typeface="Times New Roman" pitchFamily="18" charset="0"/>
              </a:rPr>
              <a:t> implementează algoritmi de compresie de tip </a:t>
            </a:r>
            <a:r>
              <a:rPr lang="en-US" altLang="en-US" dirty="0" smtClean="0">
                <a:latin typeface="Cambria" panose="02040503050406030204" pitchFamily="18" charset="0"/>
                <a:cs typeface="Times New Roman" pitchFamily="18" charset="0"/>
              </a:rPr>
              <a:t>“</a:t>
            </a:r>
            <a:r>
              <a:rPr lang="en-US" altLang="en-US" dirty="0" err="1" smtClean="0">
                <a:latin typeface="Cambria" panose="02040503050406030204" pitchFamily="18" charset="0"/>
                <a:cs typeface="Times New Roman" pitchFamily="18" charset="0"/>
              </a:rPr>
              <a:t>lossy</a:t>
            </a:r>
            <a:r>
              <a:rPr lang="en-US" altLang="en-US" dirty="0" smtClean="0">
                <a:latin typeface="Cambria" panose="02040503050406030204" pitchFamily="18" charset="0"/>
                <a:cs typeface="Times New Roman" pitchFamily="18" charset="0"/>
              </a:rPr>
              <a:t>”</a:t>
            </a:r>
            <a:r>
              <a:rPr lang="ro-RO" altLang="en-US" dirty="0" smtClean="0">
                <a:latin typeface="Cambria" panose="02040503050406030204" pitchFamily="18" charset="0"/>
                <a:cs typeface="Times New Roman" pitchFamily="18" charset="0"/>
              </a:rPr>
              <a:t>.</a:t>
            </a:r>
            <a:endParaRPr lang="en-US" altLang="en-US" dirty="0" smtClean="0">
              <a:latin typeface="Cambria" panose="02040503050406030204" pitchFamily="18" charset="0"/>
              <a:cs typeface="Times New Roman" pitchFamily="18" charset="0"/>
            </a:endParaRPr>
          </a:p>
        </p:txBody>
      </p:sp>
    </p:spTree>
    <p:extLst>
      <p:ext uri="{BB962C8B-B14F-4D97-AF65-F5344CB8AC3E}">
        <p14:creationId xmlns:p14="http://schemas.microsoft.com/office/powerpoint/2010/main" val="5638459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dirty="0" err="1" smtClean="0">
                <a:latin typeface="Cambria" panose="02040503050406030204" pitchFamily="18" charset="0"/>
                <a:cs typeface="Times New Roman" pitchFamily="18" charset="0"/>
              </a:rPr>
              <a:t>Comenzi</a:t>
            </a:r>
            <a:r>
              <a:rPr lang="en-US" altLang="en-US" dirty="0" smtClean="0">
                <a:latin typeface="Cambria" panose="02040503050406030204" pitchFamily="18" charset="0"/>
                <a:cs typeface="Times New Roman" pitchFamily="18" charset="0"/>
              </a:rPr>
              <a:t> de backup  - UNIX</a:t>
            </a:r>
          </a:p>
        </p:txBody>
      </p:sp>
      <p:sp>
        <p:nvSpPr>
          <p:cNvPr id="4099" name="Rectangle 3"/>
          <p:cNvSpPr>
            <a:spLocks noGrp="1" noChangeArrowheads="1"/>
          </p:cNvSpPr>
          <p:nvPr>
            <p:ph type="body" idx="1"/>
          </p:nvPr>
        </p:nvSpPr>
        <p:spPr/>
        <p:txBody>
          <a:bodyPr/>
          <a:lstStyle/>
          <a:p>
            <a:pPr>
              <a:lnSpc>
                <a:spcPct val="90000"/>
              </a:lnSpc>
            </a:pPr>
            <a:r>
              <a:rPr lang="en-US" altLang="en-US" b="1" dirty="0" smtClean="0">
                <a:latin typeface="Cambria" panose="02040503050406030204" pitchFamily="18" charset="0"/>
                <a:cs typeface="Times New Roman" pitchFamily="18" charset="0"/>
              </a:rPr>
              <a:t>tar</a:t>
            </a:r>
            <a:r>
              <a:rPr lang="en-US" altLang="en-US" dirty="0" smtClean="0">
                <a:latin typeface="Cambria" panose="02040503050406030204" pitchFamily="18" charset="0"/>
                <a:cs typeface="Times New Roman" pitchFamily="18" charset="0"/>
              </a:rPr>
              <a:t> (</a:t>
            </a:r>
            <a:r>
              <a:rPr lang="en-US" altLang="en-US" b="1" dirty="0" smtClean="0">
                <a:latin typeface="Cambria" panose="02040503050406030204" pitchFamily="18" charset="0"/>
                <a:cs typeface="Times New Roman" pitchFamily="18" charset="0"/>
              </a:rPr>
              <a:t>t</a:t>
            </a:r>
            <a:r>
              <a:rPr lang="en-US" altLang="en-US" dirty="0" smtClean="0">
                <a:latin typeface="Cambria" panose="02040503050406030204" pitchFamily="18" charset="0"/>
                <a:cs typeface="Times New Roman" pitchFamily="18" charset="0"/>
              </a:rPr>
              <a:t>ape </a:t>
            </a:r>
            <a:r>
              <a:rPr lang="en-US" altLang="en-US" b="1" dirty="0" smtClean="0">
                <a:latin typeface="Cambria" panose="02040503050406030204" pitchFamily="18" charset="0"/>
                <a:cs typeface="Times New Roman" pitchFamily="18" charset="0"/>
              </a:rPr>
              <a:t>ar</a:t>
            </a:r>
            <a:r>
              <a:rPr lang="en-US" altLang="en-US" dirty="0" smtClean="0">
                <a:latin typeface="Cambria" panose="02040503050406030204" pitchFamily="18" charset="0"/>
                <a:cs typeface="Times New Roman" pitchFamily="18" charset="0"/>
              </a:rPr>
              <a:t>chive) –standard </a:t>
            </a:r>
            <a:r>
              <a:rPr lang="en-US" altLang="en-US" dirty="0" err="1" smtClean="0">
                <a:latin typeface="Cambria" panose="02040503050406030204" pitchFamily="18" charset="0"/>
                <a:cs typeface="Times New Roman" pitchFamily="18" charset="0"/>
              </a:rPr>
              <a:t>pentru</a:t>
            </a:r>
            <a:r>
              <a:rPr lang="en-US" altLang="en-US" dirty="0" smtClean="0">
                <a:latin typeface="Cambria" panose="02040503050406030204" pitchFamily="18" charset="0"/>
                <a:cs typeface="Times New Roman" pitchFamily="18" charset="0"/>
              </a:rPr>
              <a:t> </a:t>
            </a:r>
            <a:r>
              <a:rPr lang="en-US" altLang="en-US" dirty="0" err="1" smtClean="0">
                <a:latin typeface="Cambria" panose="02040503050406030204" pitchFamily="18" charset="0"/>
                <a:cs typeface="Times New Roman" pitchFamily="18" charset="0"/>
              </a:rPr>
              <a:t>toate</a:t>
            </a:r>
            <a:r>
              <a:rPr lang="en-US" altLang="en-US" dirty="0" smtClean="0">
                <a:latin typeface="Cambria" panose="02040503050406030204" pitchFamily="18" charset="0"/>
                <a:cs typeface="Times New Roman" pitchFamily="18" charset="0"/>
              </a:rPr>
              <a:t> </a:t>
            </a:r>
            <a:r>
              <a:rPr lang="en-US" altLang="en-US" dirty="0" err="1" smtClean="0">
                <a:latin typeface="Cambria" panose="02040503050406030204" pitchFamily="18" charset="0"/>
                <a:cs typeface="Times New Roman" pitchFamily="18" charset="0"/>
              </a:rPr>
              <a:t>versiunile</a:t>
            </a:r>
            <a:r>
              <a:rPr lang="en-US" altLang="en-US" dirty="0" smtClean="0">
                <a:latin typeface="Cambria" panose="02040503050406030204" pitchFamily="18" charset="0"/>
                <a:cs typeface="Times New Roman" pitchFamily="18" charset="0"/>
              </a:rPr>
              <a:t> de Unix</a:t>
            </a:r>
          </a:p>
          <a:p>
            <a:pPr lvl="1">
              <a:lnSpc>
                <a:spcPct val="90000"/>
              </a:lnSpc>
              <a:buFontTx/>
              <a:buNone/>
            </a:pPr>
            <a:r>
              <a:rPr lang="en-US" altLang="en-US" dirty="0" err="1" smtClean="0">
                <a:latin typeface="Cambria" panose="02040503050406030204" pitchFamily="18" charset="0"/>
                <a:cs typeface="Times New Roman" pitchFamily="18" charset="0"/>
              </a:rPr>
              <a:t>Sintaxa</a:t>
            </a:r>
            <a:r>
              <a:rPr lang="en-US" altLang="en-US" dirty="0" smtClean="0">
                <a:latin typeface="Cambria" panose="02040503050406030204" pitchFamily="18" charset="0"/>
                <a:cs typeface="Times New Roman" pitchFamily="18" charset="0"/>
              </a:rPr>
              <a:t> general</a:t>
            </a:r>
            <a:r>
              <a:rPr lang="ro-RO" altLang="en-US" dirty="0" smtClean="0">
                <a:latin typeface="Cambria" panose="02040503050406030204" pitchFamily="18" charset="0"/>
                <a:cs typeface="Times New Roman" pitchFamily="18" charset="0"/>
              </a:rPr>
              <a:t>ă</a:t>
            </a:r>
            <a:r>
              <a:rPr lang="en-US" altLang="en-US" dirty="0" smtClean="0">
                <a:latin typeface="Cambria" panose="02040503050406030204" pitchFamily="18" charset="0"/>
                <a:cs typeface="Times New Roman" pitchFamily="18" charset="0"/>
              </a:rPr>
              <a:t>:</a:t>
            </a:r>
          </a:p>
          <a:p>
            <a:pPr>
              <a:lnSpc>
                <a:spcPct val="90000"/>
              </a:lnSpc>
            </a:pPr>
            <a:r>
              <a:rPr lang="en-US" altLang="en-US" b="1" dirty="0" smtClean="0">
                <a:latin typeface="Cambria" panose="02040503050406030204" pitchFamily="18" charset="0"/>
                <a:cs typeface="Times New Roman" pitchFamily="18" charset="0"/>
              </a:rPr>
              <a:t>tar</a:t>
            </a:r>
            <a:r>
              <a:rPr lang="en-US" altLang="en-US" dirty="0" smtClean="0">
                <a:latin typeface="Cambria" panose="02040503050406030204" pitchFamily="18" charset="0"/>
                <a:cs typeface="Times New Roman" pitchFamily="18" charset="0"/>
              </a:rPr>
              <a:t> </a:t>
            </a:r>
            <a:r>
              <a:rPr lang="en-US" altLang="en-US" dirty="0" err="1" smtClean="0">
                <a:latin typeface="Cambria" panose="02040503050406030204" pitchFamily="18" charset="0"/>
                <a:cs typeface="Times New Roman" pitchFamily="18" charset="0"/>
              </a:rPr>
              <a:t>func</a:t>
            </a:r>
            <a:r>
              <a:rPr lang="ro-RO" altLang="en-US" dirty="0" smtClean="0">
                <a:latin typeface="Cambria" panose="02040503050406030204" pitchFamily="18" charset="0"/>
                <a:cs typeface="Times New Roman" pitchFamily="18" charset="0"/>
              </a:rPr>
              <a:t>ţ</a:t>
            </a:r>
            <a:r>
              <a:rPr lang="en-US" altLang="en-US" dirty="0" err="1" smtClean="0">
                <a:latin typeface="Cambria" panose="02040503050406030204" pitchFamily="18" charset="0"/>
                <a:cs typeface="Times New Roman" pitchFamily="18" charset="0"/>
              </a:rPr>
              <a:t>ie</a:t>
            </a:r>
            <a:r>
              <a:rPr lang="en-US" altLang="en-US" dirty="0" smtClean="0">
                <a:latin typeface="Cambria" panose="02040503050406030204" pitchFamily="18" charset="0"/>
                <a:cs typeface="Times New Roman" pitchFamily="18" charset="0"/>
              </a:rPr>
              <a:t> [</a:t>
            </a:r>
            <a:r>
              <a:rPr lang="en-US" altLang="en-US" dirty="0" err="1" smtClean="0">
                <a:latin typeface="Cambria" panose="02040503050406030204" pitchFamily="18" charset="0"/>
                <a:cs typeface="Times New Roman" pitchFamily="18" charset="0"/>
              </a:rPr>
              <a:t>modificator</a:t>
            </a:r>
            <a:r>
              <a:rPr lang="en-US" altLang="en-US" dirty="0" smtClean="0">
                <a:latin typeface="Cambria" panose="02040503050406030204" pitchFamily="18" charset="0"/>
                <a:cs typeface="Times New Roman" pitchFamily="18" charset="0"/>
              </a:rPr>
              <a:t>] </a:t>
            </a:r>
            <a:r>
              <a:rPr lang="en-US" altLang="en-US" dirty="0" err="1" smtClean="0">
                <a:latin typeface="Cambria" panose="02040503050406030204" pitchFamily="18" charset="0"/>
                <a:cs typeface="Times New Roman" pitchFamily="18" charset="0"/>
              </a:rPr>
              <a:t>fisier_destinatie</a:t>
            </a:r>
            <a:r>
              <a:rPr lang="en-US" altLang="en-US" dirty="0" smtClean="0">
                <a:latin typeface="Cambria" panose="02040503050406030204" pitchFamily="18" charset="0"/>
                <a:cs typeface="Times New Roman" pitchFamily="18" charset="0"/>
              </a:rPr>
              <a:t> </a:t>
            </a:r>
            <a:r>
              <a:rPr lang="en-US" altLang="en-US" dirty="0" err="1" smtClean="0">
                <a:latin typeface="Cambria" panose="02040503050406030204" pitchFamily="18" charset="0"/>
                <a:cs typeface="Times New Roman" pitchFamily="18" charset="0"/>
              </a:rPr>
              <a:t>fisier</a:t>
            </a:r>
            <a:r>
              <a:rPr lang="en-US" altLang="en-US" dirty="0" smtClean="0">
                <a:latin typeface="Cambria" panose="02040503050406030204" pitchFamily="18" charset="0"/>
                <a:cs typeface="Times New Roman" pitchFamily="18" charset="0"/>
              </a:rPr>
              <a:t>(e) | </a:t>
            </a:r>
            <a:r>
              <a:rPr lang="en-US" altLang="en-US" dirty="0" err="1" smtClean="0">
                <a:latin typeface="Cambria" panose="02040503050406030204" pitchFamily="18" charset="0"/>
                <a:cs typeface="Times New Roman" pitchFamily="18" charset="0"/>
              </a:rPr>
              <a:t>directoare</a:t>
            </a:r>
            <a:endParaRPr lang="en-US" altLang="en-US" dirty="0" smtClean="0">
              <a:latin typeface="Cambria" panose="02040503050406030204" pitchFamily="18" charset="0"/>
              <a:cs typeface="Times New Roman" pitchFamily="18" charset="0"/>
            </a:endParaRPr>
          </a:p>
          <a:p>
            <a:pPr>
              <a:lnSpc>
                <a:spcPct val="90000"/>
              </a:lnSpc>
            </a:pPr>
            <a:r>
              <a:rPr lang="en-US" altLang="en-US" dirty="0" err="1" smtClean="0">
                <a:latin typeface="Cambria" panose="02040503050406030204" pitchFamily="18" charset="0"/>
                <a:cs typeface="Times New Roman" pitchFamily="18" charset="0"/>
              </a:rPr>
              <a:t>functii</a:t>
            </a:r>
            <a:r>
              <a:rPr lang="en-US" altLang="en-US" dirty="0" smtClean="0">
                <a:latin typeface="Cambria" panose="02040503050406030204" pitchFamily="18" charset="0"/>
                <a:cs typeface="Times New Roman" pitchFamily="18" charset="0"/>
              </a:rPr>
              <a:t> tar:</a:t>
            </a:r>
          </a:p>
          <a:p>
            <a:pPr lvl="1">
              <a:lnSpc>
                <a:spcPct val="90000"/>
              </a:lnSpc>
            </a:pPr>
            <a:r>
              <a:rPr lang="en-US" altLang="en-US" dirty="0" smtClean="0">
                <a:latin typeface="Cambria" panose="02040503050406030204" pitchFamily="18" charset="0"/>
                <a:cs typeface="Times New Roman" pitchFamily="18" charset="0"/>
              </a:rPr>
              <a:t>c (create) </a:t>
            </a:r>
            <a:r>
              <a:rPr lang="en-US" altLang="en-US" dirty="0" err="1" smtClean="0">
                <a:latin typeface="Cambria" panose="02040503050406030204" pitchFamily="18" charset="0"/>
                <a:cs typeface="Times New Roman" pitchFamily="18" charset="0"/>
              </a:rPr>
              <a:t>pentru</a:t>
            </a:r>
            <a:r>
              <a:rPr lang="en-US" altLang="en-US" dirty="0" smtClean="0">
                <a:latin typeface="Cambria" panose="02040503050406030204" pitchFamily="18" charset="0"/>
                <a:cs typeface="Times New Roman" pitchFamily="18" charset="0"/>
              </a:rPr>
              <a:t> </a:t>
            </a:r>
            <a:r>
              <a:rPr lang="en-US" altLang="en-US" dirty="0" err="1" smtClean="0">
                <a:latin typeface="Cambria" panose="02040503050406030204" pitchFamily="18" charset="0"/>
                <a:cs typeface="Times New Roman" pitchFamily="18" charset="0"/>
              </a:rPr>
              <a:t>crearea</a:t>
            </a:r>
            <a:r>
              <a:rPr lang="en-US" altLang="en-US" dirty="0" smtClean="0">
                <a:latin typeface="Cambria" panose="02040503050406030204" pitchFamily="18" charset="0"/>
                <a:cs typeface="Times New Roman" pitchFamily="18" charset="0"/>
              </a:rPr>
              <a:t> </a:t>
            </a:r>
            <a:r>
              <a:rPr lang="en-US" altLang="en-US" dirty="0" err="1" smtClean="0">
                <a:latin typeface="Cambria" panose="02040503050406030204" pitchFamily="18" charset="0"/>
                <a:cs typeface="Times New Roman" pitchFamily="18" charset="0"/>
              </a:rPr>
              <a:t>unei</a:t>
            </a:r>
            <a:r>
              <a:rPr lang="en-US" altLang="en-US" dirty="0" smtClean="0">
                <a:latin typeface="Cambria" panose="02040503050406030204" pitchFamily="18" charset="0"/>
                <a:cs typeface="Times New Roman" pitchFamily="18" charset="0"/>
              </a:rPr>
              <a:t> </a:t>
            </a:r>
            <a:r>
              <a:rPr lang="en-US" altLang="en-US" dirty="0" err="1" smtClean="0">
                <a:latin typeface="Cambria" panose="02040503050406030204" pitchFamily="18" charset="0"/>
                <a:cs typeface="Times New Roman" pitchFamily="18" charset="0"/>
              </a:rPr>
              <a:t>arhive</a:t>
            </a:r>
            <a:endParaRPr lang="en-US" altLang="en-US" dirty="0" smtClean="0">
              <a:latin typeface="Cambria" panose="02040503050406030204" pitchFamily="18" charset="0"/>
              <a:cs typeface="Times New Roman" pitchFamily="18" charset="0"/>
            </a:endParaRPr>
          </a:p>
          <a:p>
            <a:pPr lvl="1">
              <a:lnSpc>
                <a:spcPct val="90000"/>
              </a:lnSpc>
            </a:pPr>
            <a:r>
              <a:rPr lang="en-US" altLang="en-US" dirty="0" smtClean="0">
                <a:latin typeface="Cambria" panose="02040503050406030204" pitchFamily="18" charset="0"/>
                <a:cs typeface="Times New Roman" pitchFamily="18" charset="0"/>
              </a:rPr>
              <a:t>t (table of contents) – </a:t>
            </a:r>
            <a:r>
              <a:rPr lang="en-US" altLang="en-US" dirty="0" err="1" smtClean="0">
                <a:latin typeface="Cambria" panose="02040503050406030204" pitchFamily="18" charset="0"/>
                <a:cs typeface="Times New Roman" pitchFamily="18" charset="0"/>
              </a:rPr>
              <a:t>pentru</a:t>
            </a:r>
            <a:r>
              <a:rPr lang="en-US" altLang="en-US" dirty="0" smtClean="0">
                <a:latin typeface="Cambria" panose="02040503050406030204" pitchFamily="18" charset="0"/>
                <a:cs typeface="Times New Roman" pitchFamily="18" charset="0"/>
              </a:rPr>
              <a:t> </a:t>
            </a:r>
            <a:r>
              <a:rPr lang="en-US" altLang="en-US" dirty="0" err="1" smtClean="0">
                <a:latin typeface="Cambria" panose="02040503050406030204" pitchFamily="18" charset="0"/>
                <a:cs typeface="Times New Roman" pitchFamily="18" charset="0"/>
              </a:rPr>
              <a:t>vizualizarea</a:t>
            </a:r>
            <a:r>
              <a:rPr lang="en-US" altLang="en-US" dirty="0" smtClean="0">
                <a:latin typeface="Cambria" panose="02040503050406030204" pitchFamily="18" charset="0"/>
                <a:cs typeface="Times New Roman" pitchFamily="18" charset="0"/>
              </a:rPr>
              <a:t> </a:t>
            </a:r>
            <a:r>
              <a:rPr lang="en-US" altLang="en-US" dirty="0" err="1" smtClean="0">
                <a:latin typeface="Cambria" panose="02040503050406030204" pitchFamily="18" charset="0"/>
                <a:cs typeface="Times New Roman" pitchFamily="18" charset="0"/>
              </a:rPr>
              <a:t>tabelei</a:t>
            </a:r>
            <a:r>
              <a:rPr lang="en-US" altLang="en-US" dirty="0" smtClean="0">
                <a:latin typeface="Cambria" panose="02040503050406030204" pitchFamily="18" charset="0"/>
                <a:cs typeface="Times New Roman" pitchFamily="18" charset="0"/>
              </a:rPr>
              <a:t> </a:t>
            </a:r>
            <a:r>
              <a:rPr lang="en-US" altLang="en-US" dirty="0" err="1" smtClean="0">
                <a:latin typeface="Cambria" panose="02040503050406030204" pitchFamily="18" charset="0"/>
                <a:cs typeface="Times New Roman" pitchFamily="18" charset="0"/>
              </a:rPr>
              <a:t>continut</a:t>
            </a:r>
            <a:r>
              <a:rPr lang="en-US" altLang="en-US" dirty="0" smtClean="0">
                <a:latin typeface="Cambria" panose="02040503050406030204" pitchFamily="18" charset="0"/>
                <a:cs typeface="Times New Roman" pitchFamily="18" charset="0"/>
              </a:rPr>
              <a:t> a fi</a:t>
            </a:r>
            <a:r>
              <a:rPr lang="ro-RO" altLang="en-US" dirty="0" smtClean="0">
                <a:latin typeface="Cambria" panose="02040503050406030204" pitchFamily="18" charset="0"/>
                <a:cs typeface="Times New Roman" pitchFamily="18" charset="0"/>
              </a:rPr>
              <a:t>ş</a:t>
            </a:r>
            <a:r>
              <a:rPr lang="en-US" altLang="en-US" dirty="0" err="1" smtClean="0">
                <a:latin typeface="Cambria" panose="02040503050406030204" pitchFamily="18" charset="0"/>
                <a:cs typeface="Times New Roman" pitchFamily="18" charset="0"/>
              </a:rPr>
              <a:t>ierului</a:t>
            </a:r>
            <a:r>
              <a:rPr lang="en-US" altLang="en-US" dirty="0" smtClean="0">
                <a:latin typeface="Cambria" panose="02040503050406030204" pitchFamily="18" charset="0"/>
                <a:cs typeface="Times New Roman" pitchFamily="18" charset="0"/>
              </a:rPr>
              <a:t> tar</a:t>
            </a:r>
          </a:p>
          <a:p>
            <a:pPr lvl="1">
              <a:lnSpc>
                <a:spcPct val="90000"/>
              </a:lnSpc>
            </a:pPr>
            <a:r>
              <a:rPr lang="en-US" altLang="en-US" dirty="0" smtClean="0">
                <a:latin typeface="Cambria" panose="02040503050406030204" pitchFamily="18" charset="0"/>
                <a:cs typeface="Times New Roman" pitchFamily="18" charset="0"/>
              </a:rPr>
              <a:t>x (extract) </a:t>
            </a:r>
            <a:r>
              <a:rPr lang="en-US" altLang="en-US" dirty="0" err="1" smtClean="0">
                <a:latin typeface="Cambria" panose="02040503050406030204" pitchFamily="18" charset="0"/>
                <a:cs typeface="Times New Roman" pitchFamily="18" charset="0"/>
              </a:rPr>
              <a:t>folosit</a:t>
            </a:r>
            <a:r>
              <a:rPr lang="en-US" altLang="en-US" dirty="0" smtClean="0">
                <a:latin typeface="Cambria" panose="02040503050406030204" pitchFamily="18" charset="0"/>
                <a:cs typeface="Times New Roman" pitchFamily="18" charset="0"/>
              </a:rPr>
              <a:t> </a:t>
            </a:r>
            <a:r>
              <a:rPr lang="en-US" altLang="en-US" dirty="0" err="1" smtClean="0">
                <a:latin typeface="Cambria" panose="02040503050406030204" pitchFamily="18" charset="0"/>
                <a:cs typeface="Times New Roman" pitchFamily="18" charset="0"/>
              </a:rPr>
              <a:t>pentru</a:t>
            </a:r>
            <a:r>
              <a:rPr lang="en-US" altLang="en-US" dirty="0" smtClean="0">
                <a:latin typeface="Cambria" panose="02040503050406030204" pitchFamily="18" charset="0"/>
                <a:cs typeface="Times New Roman" pitchFamily="18" charset="0"/>
              </a:rPr>
              <a:t> </a:t>
            </a:r>
            <a:r>
              <a:rPr lang="en-US" altLang="en-US" dirty="0" err="1" smtClean="0">
                <a:latin typeface="Cambria" panose="02040503050406030204" pitchFamily="18" charset="0"/>
                <a:cs typeface="Times New Roman" pitchFamily="18" charset="0"/>
              </a:rPr>
              <a:t>extragerea</a:t>
            </a:r>
            <a:r>
              <a:rPr lang="en-US" altLang="en-US" dirty="0" smtClean="0">
                <a:latin typeface="Cambria" panose="02040503050406030204" pitchFamily="18" charset="0"/>
                <a:cs typeface="Times New Roman" pitchFamily="18" charset="0"/>
              </a:rPr>
              <a:t> </a:t>
            </a:r>
            <a:r>
              <a:rPr lang="en-US" altLang="en-US" dirty="0" err="1" smtClean="0">
                <a:latin typeface="Cambria" panose="02040503050406030204" pitchFamily="18" charset="0"/>
                <a:cs typeface="Times New Roman" pitchFamily="18" charset="0"/>
              </a:rPr>
              <a:t>fisierelor</a:t>
            </a:r>
            <a:r>
              <a:rPr lang="en-US" altLang="en-US" dirty="0" smtClean="0">
                <a:latin typeface="Cambria" panose="02040503050406030204" pitchFamily="18" charset="0"/>
                <a:cs typeface="Times New Roman" pitchFamily="18" charset="0"/>
              </a:rPr>
              <a:t> din </a:t>
            </a:r>
            <a:r>
              <a:rPr lang="en-US" altLang="en-US" dirty="0" err="1" smtClean="0">
                <a:latin typeface="Cambria" panose="02040503050406030204" pitchFamily="18" charset="0"/>
                <a:cs typeface="Times New Roman" pitchFamily="18" charset="0"/>
              </a:rPr>
              <a:t>arhiva</a:t>
            </a:r>
            <a:endParaRPr lang="en-US" altLang="en-US" dirty="0" smtClean="0">
              <a:latin typeface="Cambria" panose="02040503050406030204" pitchFamily="18" charset="0"/>
              <a:cs typeface="Times New Roman" pitchFamily="18" charset="0"/>
            </a:endParaRPr>
          </a:p>
          <a:p>
            <a:pPr>
              <a:lnSpc>
                <a:spcPct val="90000"/>
              </a:lnSpc>
            </a:pPr>
            <a:r>
              <a:rPr lang="en-US" altLang="en-US" dirty="0" err="1" smtClean="0">
                <a:latin typeface="Cambria" panose="02040503050406030204" pitchFamily="18" charset="0"/>
                <a:cs typeface="Times New Roman" pitchFamily="18" charset="0"/>
              </a:rPr>
              <a:t>modificatori</a:t>
            </a:r>
            <a:r>
              <a:rPr lang="en-US" altLang="en-US" dirty="0" smtClean="0">
                <a:latin typeface="Cambria" panose="02040503050406030204" pitchFamily="18" charset="0"/>
                <a:cs typeface="Times New Roman" pitchFamily="18" charset="0"/>
              </a:rPr>
              <a:t>:</a:t>
            </a:r>
          </a:p>
          <a:p>
            <a:pPr lvl="1">
              <a:lnSpc>
                <a:spcPct val="90000"/>
              </a:lnSpc>
            </a:pPr>
            <a:r>
              <a:rPr lang="en-US" altLang="en-US" dirty="0" smtClean="0">
                <a:latin typeface="Cambria" panose="02040503050406030204" pitchFamily="18" charset="0"/>
                <a:cs typeface="Times New Roman" pitchFamily="18" charset="0"/>
              </a:rPr>
              <a:t>f (filename) – </a:t>
            </a:r>
            <a:r>
              <a:rPr lang="en-US" altLang="en-US" dirty="0" err="1" smtClean="0">
                <a:latin typeface="Cambria" panose="02040503050406030204" pitchFamily="18" charset="0"/>
                <a:cs typeface="Times New Roman" pitchFamily="18" charset="0"/>
              </a:rPr>
              <a:t>fisierul</a:t>
            </a:r>
            <a:r>
              <a:rPr lang="en-US" altLang="en-US" dirty="0" smtClean="0">
                <a:latin typeface="Cambria" panose="02040503050406030204" pitchFamily="18" charset="0"/>
                <a:cs typeface="Times New Roman" pitchFamily="18" charset="0"/>
              </a:rPr>
              <a:t> tar </a:t>
            </a:r>
            <a:r>
              <a:rPr lang="en-US" altLang="en-US" dirty="0" err="1" smtClean="0">
                <a:latin typeface="Cambria" panose="02040503050406030204" pitchFamily="18" charset="0"/>
                <a:cs typeface="Times New Roman" pitchFamily="18" charset="0"/>
              </a:rPr>
              <a:t>va</a:t>
            </a:r>
            <a:r>
              <a:rPr lang="en-US" altLang="en-US" dirty="0" smtClean="0">
                <a:latin typeface="Cambria" panose="02040503050406030204" pitchFamily="18" charset="0"/>
                <a:cs typeface="Times New Roman" pitchFamily="18" charset="0"/>
              </a:rPr>
              <a:t> fi </a:t>
            </a:r>
            <a:r>
              <a:rPr lang="en-US" altLang="en-US" dirty="0" err="1" smtClean="0">
                <a:latin typeface="Cambria" panose="02040503050406030204" pitchFamily="18" charset="0"/>
                <a:cs typeface="Times New Roman" pitchFamily="18" charset="0"/>
              </a:rPr>
              <a:t>creat</a:t>
            </a:r>
            <a:r>
              <a:rPr lang="en-US" altLang="en-US" dirty="0" smtClean="0">
                <a:latin typeface="Cambria" panose="02040503050406030204" pitchFamily="18" charset="0"/>
                <a:cs typeface="Times New Roman" pitchFamily="18" charset="0"/>
              </a:rPr>
              <a:t> ca fi</a:t>
            </a:r>
            <a:r>
              <a:rPr lang="ro-RO" altLang="en-US" dirty="0" smtClean="0">
                <a:latin typeface="Cambria" panose="02040503050406030204" pitchFamily="18" charset="0"/>
                <a:cs typeface="Times New Roman" pitchFamily="18" charset="0"/>
              </a:rPr>
              <a:t>ş</a:t>
            </a:r>
            <a:r>
              <a:rPr lang="en-US" altLang="en-US" dirty="0" err="1" smtClean="0">
                <a:latin typeface="Cambria" panose="02040503050406030204" pitchFamily="18" charset="0"/>
                <a:cs typeface="Times New Roman" pitchFamily="18" charset="0"/>
              </a:rPr>
              <a:t>ier</a:t>
            </a:r>
            <a:r>
              <a:rPr lang="en-US" altLang="en-US" dirty="0" smtClean="0">
                <a:latin typeface="Cambria" panose="02040503050406030204" pitchFamily="18" charset="0"/>
                <a:cs typeface="Times New Roman" pitchFamily="18" charset="0"/>
              </a:rPr>
              <a:t>; </a:t>
            </a:r>
            <a:r>
              <a:rPr lang="en-US" altLang="en-US" dirty="0" err="1" smtClean="0">
                <a:latin typeface="Cambria" panose="02040503050406030204" pitchFamily="18" charset="0"/>
                <a:cs typeface="Times New Roman" pitchFamily="18" charset="0"/>
              </a:rPr>
              <a:t>altfel</a:t>
            </a:r>
            <a:r>
              <a:rPr lang="en-US" altLang="en-US" dirty="0" smtClean="0">
                <a:latin typeface="Cambria" panose="02040503050406030204" pitchFamily="18" charset="0"/>
                <a:cs typeface="Times New Roman" pitchFamily="18" charset="0"/>
              </a:rPr>
              <a:t> se </a:t>
            </a:r>
            <a:r>
              <a:rPr lang="en-US" altLang="en-US" dirty="0" err="1" smtClean="0">
                <a:latin typeface="Cambria" panose="02040503050406030204" pitchFamily="18" charset="0"/>
                <a:cs typeface="Times New Roman" pitchFamily="18" charset="0"/>
              </a:rPr>
              <a:t>alege</a:t>
            </a:r>
            <a:r>
              <a:rPr lang="en-US" altLang="en-US" dirty="0" smtClean="0">
                <a:latin typeface="Cambria" panose="02040503050406030204" pitchFamily="18" charset="0"/>
                <a:cs typeface="Times New Roman" pitchFamily="18" charset="0"/>
              </a:rPr>
              <a:t> </a:t>
            </a:r>
            <a:r>
              <a:rPr lang="en-US" altLang="en-US" dirty="0" err="1" smtClean="0">
                <a:latin typeface="Cambria" panose="02040503050406030204" pitchFamily="18" charset="0"/>
                <a:cs typeface="Times New Roman" pitchFamily="18" charset="0"/>
              </a:rPr>
              <a:t>dispozitivul</a:t>
            </a:r>
            <a:r>
              <a:rPr lang="en-US" altLang="en-US" dirty="0" smtClean="0">
                <a:latin typeface="Cambria" panose="02040503050406030204" pitchFamily="18" charset="0"/>
                <a:cs typeface="Times New Roman" pitchFamily="18" charset="0"/>
              </a:rPr>
              <a:t> </a:t>
            </a:r>
            <a:r>
              <a:rPr lang="en-US" altLang="en-US" dirty="0" err="1" smtClean="0">
                <a:latin typeface="Cambria" panose="02040503050406030204" pitchFamily="18" charset="0"/>
                <a:cs typeface="Times New Roman" pitchFamily="18" charset="0"/>
              </a:rPr>
              <a:t>specificat</a:t>
            </a:r>
            <a:r>
              <a:rPr lang="en-US" altLang="en-US" dirty="0" smtClean="0">
                <a:latin typeface="Cambria" panose="02040503050406030204" pitchFamily="18" charset="0"/>
                <a:cs typeface="Times New Roman" pitchFamily="18" charset="0"/>
              </a:rPr>
              <a:t> de </a:t>
            </a:r>
            <a:r>
              <a:rPr lang="en-US" altLang="en-US" dirty="0" err="1" smtClean="0">
                <a:latin typeface="Cambria" panose="02040503050406030204" pitchFamily="18" charset="0"/>
                <a:cs typeface="Times New Roman" pitchFamily="18" charset="0"/>
              </a:rPr>
              <a:t>variabila</a:t>
            </a:r>
            <a:r>
              <a:rPr lang="en-US" altLang="en-US" dirty="0" smtClean="0">
                <a:latin typeface="Cambria" panose="02040503050406030204" pitchFamily="18" charset="0"/>
                <a:cs typeface="Times New Roman" pitchFamily="18" charset="0"/>
              </a:rPr>
              <a:t> de </a:t>
            </a:r>
            <a:r>
              <a:rPr lang="en-US" altLang="en-US" dirty="0" err="1" smtClean="0">
                <a:latin typeface="Cambria" panose="02040503050406030204" pitchFamily="18" charset="0"/>
                <a:cs typeface="Times New Roman" pitchFamily="18" charset="0"/>
              </a:rPr>
              <a:t>mediu</a:t>
            </a:r>
            <a:r>
              <a:rPr lang="en-US" altLang="en-US" dirty="0" smtClean="0">
                <a:latin typeface="Cambria" panose="02040503050406030204" pitchFamily="18" charset="0"/>
                <a:cs typeface="Times New Roman" pitchFamily="18" charset="0"/>
              </a:rPr>
              <a:t> TAPE, </a:t>
            </a:r>
            <a:r>
              <a:rPr lang="en-US" altLang="en-US" dirty="0" err="1" smtClean="0">
                <a:latin typeface="Cambria" panose="02040503050406030204" pitchFamily="18" charset="0"/>
                <a:cs typeface="Times New Roman" pitchFamily="18" charset="0"/>
              </a:rPr>
              <a:t>dac</a:t>
            </a:r>
            <a:r>
              <a:rPr lang="ro-RO" altLang="en-US" dirty="0" smtClean="0">
                <a:latin typeface="Cambria" panose="02040503050406030204" pitchFamily="18" charset="0"/>
                <a:cs typeface="Times New Roman" pitchFamily="18" charset="0"/>
              </a:rPr>
              <a:t>ă</a:t>
            </a:r>
            <a:r>
              <a:rPr lang="en-US" altLang="en-US" dirty="0" smtClean="0">
                <a:latin typeface="Cambria" panose="02040503050406030204" pitchFamily="18" charset="0"/>
                <a:cs typeface="Times New Roman" pitchFamily="18" charset="0"/>
              </a:rPr>
              <a:t> </a:t>
            </a:r>
            <a:r>
              <a:rPr lang="en-US" altLang="en-US" dirty="0" err="1" smtClean="0">
                <a:latin typeface="Cambria" panose="02040503050406030204" pitchFamily="18" charset="0"/>
                <a:cs typeface="Times New Roman" pitchFamily="18" charset="0"/>
              </a:rPr>
              <a:t>este</a:t>
            </a:r>
            <a:r>
              <a:rPr lang="en-US" altLang="en-US" dirty="0" smtClean="0">
                <a:latin typeface="Cambria" panose="02040503050406030204" pitchFamily="18" charset="0"/>
                <a:cs typeface="Times New Roman" pitchFamily="18" charset="0"/>
              </a:rPr>
              <a:t> </a:t>
            </a:r>
            <a:r>
              <a:rPr lang="en-US" altLang="en-US" dirty="0" err="1" smtClean="0">
                <a:latin typeface="Cambria" panose="02040503050406030204" pitchFamily="18" charset="0"/>
                <a:cs typeface="Times New Roman" pitchFamily="18" charset="0"/>
              </a:rPr>
              <a:t>setat</a:t>
            </a:r>
            <a:r>
              <a:rPr lang="ro-RO" altLang="en-US" dirty="0">
                <a:latin typeface="Cambria" panose="02040503050406030204" pitchFamily="18" charset="0"/>
                <a:cs typeface="Times New Roman" pitchFamily="18" charset="0"/>
              </a:rPr>
              <a:t>ă</a:t>
            </a:r>
            <a:r>
              <a:rPr lang="en-US" altLang="en-US" dirty="0" smtClean="0">
                <a:latin typeface="Cambria" panose="02040503050406030204" pitchFamily="18" charset="0"/>
                <a:cs typeface="Times New Roman" pitchFamily="18" charset="0"/>
              </a:rPr>
              <a:t>; </a:t>
            </a:r>
            <a:r>
              <a:rPr lang="en-US" altLang="en-US" dirty="0" err="1" smtClean="0">
                <a:latin typeface="Cambria" panose="02040503050406030204" pitchFamily="18" charset="0"/>
                <a:cs typeface="Times New Roman" pitchFamily="18" charset="0"/>
              </a:rPr>
              <a:t>dac</a:t>
            </a:r>
            <a:r>
              <a:rPr lang="ro-RO" altLang="en-US" dirty="0" smtClean="0">
                <a:latin typeface="Cambria" panose="02040503050406030204" pitchFamily="18" charset="0"/>
                <a:cs typeface="Times New Roman" pitchFamily="18" charset="0"/>
              </a:rPr>
              <a:t>ă</a:t>
            </a:r>
            <a:r>
              <a:rPr lang="en-US" altLang="en-US" dirty="0" smtClean="0">
                <a:latin typeface="Cambria" panose="02040503050406030204" pitchFamily="18" charset="0"/>
                <a:cs typeface="Times New Roman" pitchFamily="18" charset="0"/>
              </a:rPr>
              <a:t> nu, se </a:t>
            </a:r>
            <a:r>
              <a:rPr lang="en-US" altLang="en-US" dirty="0" err="1" smtClean="0">
                <a:latin typeface="Cambria" panose="02040503050406030204" pitchFamily="18" charset="0"/>
                <a:cs typeface="Times New Roman" pitchFamily="18" charset="0"/>
              </a:rPr>
              <a:t>folose</a:t>
            </a:r>
            <a:r>
              <a:rPr lang="ro-RO" altLang="en-US" dirty="0" smtClean="0">
                <a:latin typeface="Cambria" panose="02040503050406030204" pitchFamily="18" charset="0"/>
                <a:cs typeface="Times New Roman" pitchFamily="18" charset="0"/>
              </a:rPr>
              <a:t>ş</a:t>
            </a:r>
            <a:r>
              <a:rPr lang="en-US" altLang="en-US" dirty="0" err="1" smtClean="0">
                <a:latin typeface="Cambria" panose="02040503050406030204" pitchFamily="18" charset="0"/>
                <a:cs typeface="Times New Roman" pitchFamily="18" charset="0"/>
              </a:rPr>
              <a:t>te</a:t>
            </a:r>
            <a:r>
              <a:rPr lang="en-US" altLang="en-US" dirty="0" smtClean="0">
                <a:latin typeface="Cambria" panose="02040503050406030204" pitchFamily="18" charset="0"/>
                <a:cs typeface="Times New Roman" pitchFamily="18" charset="0"/>
              </a:rPr>
              <a:t> </a:t>
            </a:r>
            <a:r>
              <a:rPr lang="en-US" altLang="en-US" dirty="0" err="1" smtClean="0">
                <a:latin typeface="Cambria" panose="02040503050406030204" pitchFamily="18" charset="0"/>
                <a:cs typeface="Times New Roman" pitchFamily="18" charset="0"/>
              </a:rPr>
              <a:t>valoarea</a:t>
            </a:r>
            <a:r>
              <a:rPr lang="en-US" altLang="en-US" dirty="0" smtClean="0">
                <a:latin typeface="Cambria" panose="02040503050406030204" pitchFamily="18" charset="0"/>
                <a:cs typeface="Times New Roman" pitchFamily="18" charset="0"/>
              </a:rPr>
              <a:t> implicit</a:t>
            </a:r>
            <a:r>
              <a:rPr lang="ro-RO" altLang="en-US" dirty="0" smtClean="0">
                <a:latin typeface="Cambria" panose="02040503050406030204" pitchFamily="18" charset="0"/>
                <a:cs typeface="Times New Roman" pitchFamily="18" charset="0"/>
              </a:rPr>
              <a:t>ă</a:t>
            </a:r>
            <a:r>
              <a:rPr lang="en-US" altLang="en-US" dirty="0" smtClean="0">
                <a:latin typeface="Cambria" panose="02040503050406030204" pitchFamily="18" charset="0"/>
                <a:cs typeface="Times New Roman" pitchFamily="18" charset="0"/>
              </a:rPr>
              <a:t> din /</a:t>
            </a:r>
            <a:r>
              <a:rPr lang="en-US" altLang="en-US" dirty="0" err="1" smtClean="0">
                <a:latin typeface="Cambria" panose="02040503050406030204" pitchFamily="18" charset="0"/>
                <a:cs typeface="Times New Roman" pitchFamily="18" charset="0"/>
              </a:rPr>
              <a:t>etc</a:t>
            </a:r>
            <a:r>
              <a:rPr lang="en-US" altLang="en-US" dirty="0" smtClean="0">
                <a:latin typeface="Cambria" panose="02040503050406030204" pitchFamily="18" charset="0"/>
                <a:cs typeface="Times New Roman" pitchFamily="18" charset="0"/>
              </a:rPr>
              <a:t>/default/tar</a:t>
            </a:r>
          </a:p>
          <a:p>
            <a:pPr lvl="1">
              <a:lnSpc>
                <a:spcPct val="90000"/>
              </a:lnSpc>
            </a:pPr>
            <a:r>
              <a:rPr lang="en-US" altLang="en-US" dirty="0" smtClean="0">
                <a:latin typeface="Cambria" panose="02040503050406030204" pitchFamily="18" charset="0"/>
                <a:cs typeface="Times New Roman" pitchFamily="18" charset="0"/>
              </a:rPr>
              <a:t>v (verbose) – </a:t>
            </a:r>
            <a:r>
              <a:rPr lang="ro-RO" altLang="en-US" dirty="0" smtClean="0">
                <a:latin typeface="Cambria" panose="02040503050406030204" pitchFamily="18" charset="0"/>
                <a:cs typeface="Times New Roman" pitchFamily="18" charset="0"/>
              </a:rPr>
              <a:t>î</a:t>
            </a:r>
            <a:r>
              <a:rPr lang="en-US" altLang="en-US" dirty="0" err="1" smtClean="0">
                <a:latin typeface="Cambria" panose="02040503050406030204" pitchFamily="18" charset="0"/>
                <a:cs typeface="Times New Roman" pitchFamily="18" charset="0"/>
              </a:rPr>
              <a:t>mpreun</a:t>
            </a:r>
            <a:r>
              <a:rPr lang="ro-RO" altLang="en-US" dirty="0" smtClean="0">
                <a:latin typeface="Cambria" panose="02040503050406030204" pitchFamily="18" charset="0"/>
                <a:cs typeface="Times New Roman" pitchFamily="18" charset="0"/>
              </a:rPr>
              <a:t>ă</a:t>
            </a:r>
            <a:r>
              <a:rPr lang="en-US" altLang="en-US" dirty="0" smtClean="0">
                <a:latin typeface="Cambria" panose="02040503050406030204" pitchFamily="18" charset="0"/>
                <a:cs typeface="Times New Roman" pitchFamily="18" charset="0"/>
              </a:rPr>
              <a:t> cu </a:t>
            </a:r>
            <a:r>
              <a:rPr lang="en-US" altLang="en-US" dirty="0" err="1" smtClean="0">
                <a:latin typeface="Cambria" panose="02040503050406030204" pitchFamily="18" charset="0"/>
                <a:cs typeface="Times New Roman" pitchFamily="18" charset="0"/>
              </a:rPr>
              <a:t>func</a:t>
            </a:r>
            <a:r>
              <a:rPr lang="ro-RO" altLang="en-US" dirty="0" smtClean="0">
                <a:latin typeface="Cambria" panose="02040503050406030204" pitchFamily="18" charset="0"/>
                <a:cs typeface="Times New Roman" pitchFamily="18" charset="0"/>
              </a:rPr>
              <a:t>ţ</a:t>
            </a:r>
            <a:r>
              <a:rPr lang="en-US" altLang="en-US" dirty="0" err="1" smtClean="0">
                <a:latin typeface="Cambria" panose="02040503050406030204" pitchFamily="18" charset="0"/>
                <a:cs typeface="Times New Roman" pitchFamily="18" charset="0"/>
              </a:rPr>
              <a:t>ia</a:t>
            </a:r>
            <a:r>
              <a:rPr lang="en-US" altLang="en-US" dirty="0" smtClean="0">
                <a:latin typeface="Cambria" panose="02040503050406030204" pitchFamily="18" charset="0"/>
                <a:cs typeface="Times New Roman" pitchFamily="18" charset="0"/>
              </a:rPr>
              <a:t> </a:t>
            </a:r>
            <a:r>
              <a:rPr lang="en-US" altLang="en-US" b="1" dirty="0" smtClean="0">
                <a:latin typeface="Cambria" panose="02040503050406030204" pitchFamily="18" charset="0"/>
                <a:cs typeface="Times New Roman" pitchFamily="18" charset="0"/>
              </a:rPr>
              <a:t>t </a:t>
            </a:r>
            <a:r>
              <a:rPr lang="en-US" altLang="en-US" dirty="0" err="1" smtClean="0">
                <a:latin typeface="Cambria" panose="02040503050406030204" pitchFamily="18" charset="0"/>
                <a:cs typeface="Times New Roman" pitchFamily="18" charset="0"/>
              </a:rPr>
              <a:t>ofer</a:t>
            </a:r>
            <a:r>
              <a:rPr lang="ro-RO" altLang="en-US" dirty="0" smtClean="0">
                <a:latin typeface="Cambria" panose="02040503050406030204" pitchFamily="18" charset="0"/>
                <a:cs typeface="Times New Roman" pitchFamily="18" charset="0"/>
              </a:rPr>
              <a:t>ă</a:t>
            </a:r>
            <a:r>
              <a:rPr lang="en-US" altLang="en-US" dirty="0" smtClean="0">
                <a:latin typeface="Cambria" panose="02040503050406030204" pitchFamily="18" charset="0"/>
                <a:cs typeface="Times New Roman" pitchFamily="18" charset="0"/>
              </a:rPr>
              <a:t> </a:t>
            </a:r>
            <a:r>
              <a:rPr lang="en-US" altLang="en-US" dirty="0" err="1" smtClean="0">
                <a:latin typeface="Cambria" panose="02040503050406030204" pitchFamily="18" charset="0"/>
                <a:cs typeface="Times New Roman" pitchFamily="18" charset="0"/>
              </a:rPr>
              <a:t>informa</a:t>
            </a:r>
            <a:r>
              <a:rPr lang="ro-RO" altLang="en-US" dirty="0" smtClean="0">
                <a:latin typeface="Cambria" panose="02040503050406030204" pitchFamily="18" charset="0"/>
                <a:cs typeface="Times New Roman" pitchFamily="18" charset="0"/>
              </a:rPr>
              <a:t>ţ</a:t>
            </a:r>
            <a:r>
              <a:rPr lang="en-US" altLang="en-US" dirty="0" smtClean="0">
                <a:latin typeface="Cambria" panose="02040503050406030204" pitchFamily="18" charset="0"/>
                <a:cs typeface="Times New Roman" pitchFamily="18" charset="0"/>
              </a:rPr>
              <a:t>ii </a:t>
            </a:r>
            <a:r>
              <a:rPr lang="en-US" altLang="en-US" dirty="0" err="1" smtClean="0">
                <a:latin typeface="Cambria" panose="02040503050406030204" pitchFamily="18" charset="0"/>
                <a:cs typeface="Times New Roman" pitchFamily="18" charset="0"/>
              </a:rPr>
              <a:t>suplimentare</a:t>
            </a:r>
            <a:r>
              <a:rPr lang="en-US" altLang="en-US" dirty="0" smtClean="0">
                <a:latin typeface="Cambria" panose="02040503050406030204" pitchFamily="18" charset="0"/>
                <a:cs typeface="Times New Roman" pitchFamily="18" charset="0"/>
              </a:rPr>
              <a:t> </a:t>
            </a:r>
            <a:r>
              <a:rPr lang="en-US" altLang="en-US" dirty="0" err="1" smtClean="0">
                <a:latin typeface="Cambria" panose="02040503050406030204" pitchFamily="18" charset="0"/>
                <a:cs typeface="Times New Roman" pitchFamily="18" charset="0"/>
              </a:rPr>
              <a:t>despre</a:t>
            </a:r>
            <a:r>
              <a:rPr lang="en-US" altLang="en-US" dirty="0" smtClean="0">
                <a:latin typeface="Cambria" panose="02040503050406030204" pitchFamily="18" charset="0"/>
                <a:cs typeface="Times New Roman" pitchFamily="18" charset="0"/>
              </a:rPr>
              <a:t> </a:t>
            </a:r>
            <a:r>
              <a:rPr lang="en-US" altLang="en-US" dirty="0" err="1" smtClean="0">
                <a:latin typeface="Cambria" panose="02040503050406030204" pitchFamily="18" charset="0"/>
                <a:cs typeface="Times New Roman" pitchFamily="18" charset="0"/>
              </a:rPr>
              <a:t>intr</a:t>
            </a:r>
            <a:r>
              <a:rPr lang="ro-RO" altLang="en-US" dirty="0" smtClean="0">
                <a:latin typeface="Cambria" panose="02040503050406030204" pitchFamily="18" charset="0"/>
                <a:cs typeface="Times New Roman" pitchFamily="18" charset="0"/>
              </a:rPr>
              <a:t>ă</a:t>
            </a:r>
            <a:r>
              <a:rPr lang="en-US" altLang="en-US" dirty="0" smtClean="0">
                <a:latin typeface="Cambria" panose="02040503050406030204" pitchFamily="18" charset="0"/>
                <a:cs typeface="Times New Roman" pitchFamily="18" charset="0"/>
              </a:rPr>
              <a:t>rile din fi</a:t>
            </a:r>
            <a:r>
              <a:rPr lang="ro-RO" altLang="en-US" dirty="0" smtClean="0">
                <a:latin typeface="Cambria" panose="02040503050406030204" pitchFamily="18" charset="0"/>
                <a:cs typeface="Times New Roman" pitchFamily="18" charset="0"/>
              </a:rPr>
              <a:t>ş</a:t>
            </a:r>
            <a:r>
              <a:rPr lang="en-US" altLang="en-US" dirty="0" err="1" smtClean="0">
                <a:latin typeface="Cambria" panose="02040503050406030204" pitchFamily="18" charset="0"/>
                <a:cs typeface="Times New Roman" pitchFamily="18" charset="0"/>
              </a:rPr>
              <a:t>ierul</a:t>
            </a:r>
            <a:r>
              <a:rPr lang="en-US" altLang="en-US" dirty="0" smtClean="0">
                <a:latin typeface="Cambria" panose="02040503050406030204" pitchFamily="18" charset="0"/>
                <a:cs typeface="Times New Roman" pitchFamily="18" charset="0"/>
              </a:rPr>
              <a:t> tar.</a:t>
            </a:r>
            <a:endParaRPr lang="en-US" altLang="en-US" b="1" dirty="0" smtClean="0">
              <a:latin typeface="Cambria" panose="02040503050406030204" pitchFamily="18" charset="0"/>
              <a:cs typeface="Times New Roman" pitchFamily="18" charset="0"/>
            </a:endParaRPr>
          </a:p>
          <a:p>
            <a:pPr>
              <a:lnSpc>
                <a:spcPct val="90000"/>
              </a:lnSpc>
              <a:buFontTx/>
              <a:buNone/>
            </a:pPr>
            <a:endParaRPr lang="en-US" altLang="en-US" dirty="0" smtClean="0">
              <a:latin typeface="Cambria" panose="02040503050406030204" pitchFamily="18" charset="0"/>
              <a:cs typeface="Times New Roman" pitchFamily="18" charset="0"/>
            </a:endParaRPr>
          </a:p>
          <a:p>
            <a:pPr>
              <a:lnSpc>
                <a:spcPct val="90000"/>
              </a:lnSpc>
            </a:pPr>
            <a:endParaRPr lang="en-US" altLang="en-US" dirty="0" smtClean="0">
              <a:latin typeface="Cambria" panose="02040503050406030204"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ltLang="en-US" smtClean="0">
                <a:latin typeface="Cambria" panose="02040503050406030204" pitchFamily="18" charset="0"/>
                <a:cs typeface="Times New Roman" pitchFamily="18" charset="0"/>
              </a:rPr>
              <a:t>Comenzi de compresie  - UNIX</a:t>
            </a:r>
          </a:p>
        </p:txBody>
      </p:sp>
      <p:sp>
        <p:nvSpPr>
          <p:cNvPr id="5123" name="Rectangle 3"/>
          <p:cNvSpPr>
            <a:spLocks noGrp="1" noChangeArrowheads="1"/>
          </p:cNvSpPr>
          <p:nvPr>
            <p:ph type="body" idx="1"/>
          </p:nvPr>
        </p:nvSpPr>
        <p:spPr/>
        <p:txBody>
          <a:bodyPr/>
          <a:lstStyle/>
          <a:p>
            <a:pPr>
              <a:buFontTx/>
              <a:buNone/>
            </a:pPr>
            <a:endParaRPr lang="en-US" altLang="en-US" smtClean="0">
              <a:latin typeface="Cambria" panose="02040503050406030204" pitchFamily="18" charset="0"/>
              <a:cs typeface="Times New Roman" pitchFamily="18" charset="0"/>
            </a:endParaRPr>
          </a:p>
          <a:p>
            <a:endParaRPr lang="en-US" altLang="en-US" smtClean="0">
              <a:latin typeface="Cambria" panose="02040503050406030204" pitchFamily="18" charset="0"/>
              <a:cs typeface="Times New Roman" pitchFamily="18" charset="0"/>
            </a:endParaRPr>
          </a:p>
        </p:txBody>
      </p:sp>
      <p:sp>
        <p:nvSpPr>
          <p:cNvPr id="5124" name="Text Box 4"/>
          <p:cNvSpPr txBox="1">
            <a:spLocks noChangeArrowheads="1"/>
          </p:cNvSpPr>
          <p:nvPr/>
        </p:nvSpPr>
        <p:spPr bwMode="auto">
          <a:xfrm>
            <a:off x="949325" y="1357313"/>
            <a:ext cx="7194550" cy="448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pPr>
              <a:spcBef>
                <a:spcPct val="0"/>
              </a:spcBef>
              <a:spcAft>
                <a:spcPct val="0"/>
              </a:spcAft>
              <a:buClrTx/>
              <a:buFontTx/>
              <a:buNone/>
            </a:pPr>
            <a:r>
              <a:rPr lang="en-US" altLang="en-US" sz="1800" dirty="0" err="1">
                <a:latin typeface="Cambria" panose="02040503050406030204" pitchFamily="18" charset="0"/>
                <a:cs typeface="Times New Roman" pitchFamily="18" charset="0"/>
              </a:rPr>
              <a:t>Exemple</a:t>
            </a:r>
            <a:r>
              <a:rPr lang="en-US" altLang="en-US" sz="1800" dirty="0">
                <a:latin typeface="Cambria" panose="02040503050406030204" pitchFamily="18" charset="0"/>
                <a:cs typeface="Times New Roman" pitchFamily="18" charset="0"/>
              </a:rPr>
              <a:t> </a:t>
            </a:r>
            <a:r>
              <a:rPr lang="en-US" altLang="en-US" sz="1800" dirty="0" err="1">
                <a:latin typeface="Cambria" panose="02040503050406030204" pitchFamily="18" charset="0"/>
                <a:cs typeface="Times New Roman" pitchFamily="18" charset="0"/>
              </a:rPr>
              <a:t>pentru</a:t>
            </a:r>
            <a:r>
              <a:rPr lang="en-US" altLang="en-US" sz="1800" dirty="0">
                <a:latin typeface="Cambria" panose="02040503050406030204" pitchFamily="18" charset="0"/>
                <a:cs typeface="Times New Roman" pitchFamily="18" charset="0"/>
              </a:rPr>
              <a:t> tar:</a:t>
            </a:r>
          </a:p>
          <a:p>
            <a:pPr>
              <a:spcBef>
                <a:spcPct val="0"/>
              </a:spcBef>
              <a:spcAft>
                <a:spcPct val="0"/>
              </a:spcAft>
              <a:buClrTx/>
              <a:buFontTx/>
              <a:buNone/>
            </a:pPr>
            <a:r>
              <a:rPr lang="en-US" altLang="en-US" sz="1800" dirty="0">
                <a:latin typeface="Cambria" panose="02040503050406030204" pitchFamily="18" charset="0"/>
                <a:cs typeface="Times New Roman" pitchFamily="18" charset="0"/>
              </a:rPr>
              <a:t>- tar </a:t>
            </a:r>
            <a:r>
              <a:rPr lang="en-US" altLang="en-US" sz="1800" dirty="0" err="1">
                <a:latin typeface="Cambria" panose="02040503050406030204" pitchFamily="18" charset="0"/>
                <a:cs typeface="Times New Roman" pitchFamily="18" charset="0"/>
              </a:rPr>
              <a:t>cvf</a:t>
            </a:r>
            <a:r>
              <a:rPr lang="en-US" altLang="en-US" sz="1800" dirty="0">
                <a:latin typeface="Cambria" panose="02040503050406030204" pitchFamily="18" charset="0"/>
                <a:cs typeface="Times New Roman" pitchFamily="18" charset="0"/>
              </a:rPr>
              <a:t> dir2backup.tar dir2 (</a:t>
            </a:r>
            <a:r>
              <a:rPr lang="en-US" altLang="en-US" sz="1800" dirty="0" err="1">
                <a:latin typeface="Cambria" panose="02040503050406030204" pitchFamily="18" charset="0"/>
                <a:cs typeface="Times New Roman" pitchFamily="18" charset="0"/>
              </a:rPr>
              <a:t>creeaza</a:t>
            </a:r>
            <a:r>
              <a:rPr lang="en-US" altLang="en-US" sz="1800" dirty="0">
                <a:latin typeface="Cambria" panose="02040503050406030204" pitchFamily="18" charset="0"/>
                <a:cs typeface="Times New Roman" pitchFamily="18" charset="0"/>
              </a:rPr>
              <a:t> </a:t>
            </a:r>
            <a:r>
              <a:rPr lang="en-US" altLang="en-US" sz="1800" dirty="0" err="1">
                <a:latin typeface="Cambria" panose="02040503050406030204" pitchFamily="18" charset="0"/>
                <a:cs typeface="Times New Roman" pitchFamily="18" charset="0"/>
              </a:rPr>
              <a:t>arhiva</a:t>
            </a:r>
            <a:r>
              <a:rPr lang="en-US" altLang="en-US" sz="1800" dirty="0">
                <a:latin typeface="Cambria" panose="02040503050406030204" pitchFamily="18" charset="0"/>
                <a:cs typeface="Times New Roman" pitchFamily="18" charset="0"/>
              </a:rPr>
              <a:t> tar </a:t>
            </a:r>
            <a:r>
              <a:rPr lang="en-US" altLang="en-US" sz="1800" dirty="0" err="1">
                <a:latin typeface="Cambria" panose="02040503050406030204" pitchFamily="18" charset="0"/>
                <a:cs typeface="Times New Roman" pitchFamily="18" charset="0"/>
              </a:rPr>
              <a:t>pentru</a:t>
            </a:r>
            <a:r>
              <a:rPr lang="en-US" altLang="en-US" sz="1800" dirty="0">
                <a:latin typeface="Cambria" panose="02040503050406030204" pitchFamily="18" charset="0"/>
                <a:cs typeface="Times New Roman" pitchFamily="18" charset="0"/>
              </a:rPr>
              <a:t> </a:t>
            </a:r>
            <a:r>
              <a:rPr lang="en-US" altLang="en-US" sz="1800" dirty="0" err="1">
                <a:latin typeface="Cambria" panose="02040503050406030204" pitchFamily="18" charset="0"/>
                <a:cs typeface="Times New Roman" pitchFamily="18" charset="0"/>
              </a:rPr>
              <a:t>directorul</a:t>
            </a:r>
            <a:r>
              <a:rPr lang="en-US" altLang="en-US" sz="1800" dirty="0">
                <a:latin typeface="Cambria" panose="02040503050406030204" pitchFamily="18" charset="0"/>
                <a:cs typeface="Times New Roman" pitchFamily="18" charset="0"/>
              </a:rPr>
              <a:t> dir2)</a:t>
            </a:r>
          </a:p>
          <a:p>
            <a:pPr>
              <a:spcBef>
                <a:spcPct val="0"/>
              </a:spcBef>
              <a:spcAft>
                <a:spcPct val="0"/>
              </a:spcAft>
              <a:buClrTx/>
              <a:buFontTx/>
              <a:buNone/>
            </a:pPr>
            <a:r>
              <a:rPr lang="en-US" altLang="en-US" sz="1800" dirty="0">
                <a:latin typeface="Cambria" panose="02040503050406030204" pitchFamily="18" charset="0"/>
                <a:cs typeface="Times New Roman" pitchFamily="18" charset="0"/>
              </a:rPr>
              <a:t>- tar </a:t>
            </a:r>
            <a:r>
              <a:rPr lang="en-US" altLang="en-US" sz="1800" dirty="0" err="1">
                <a:latin typeface="Cambria" panose="02040503050406030204" pitchFamily="18" charset="0"/>
                <a:cs typeface="Times New Roman" pitchFamily="18" charset="0"/>
              </a:rPr>
              <a:t>cvf</a:t>
            </a:r>
            <a:r>
              <a:rPr lang="en-US" altLang="en-US" sz="1800" dirty="0">
                <a:latin typeface="Cambria" panose="02040503050406030204" pitchFamily="18" charset="0"/>
                <a:cs typeface="Times New Roman" pitchFamily="18" charset="0"/>
              </a:rPr>
              <a:t> ex.tar f1 f2 f3 (</a:t>
            </a:r>
            <a:r>
              <a:rPr lang="en-US" altLang="en-US" sz="1800" dirty="0" err="1">
                <a:latin typeface="Cambria" panose="02040503050406030204" pitchFamily="18" charset="0"/>
                <a:cs typeface="Times New Roman" pitchFamily="18" charset="0"/>
              </a:rPr>
              <a:t>creeaza</a:t>
            </a:r>
            <a:r>
              <a:rPr lang="en-US" altLang="en-US" sz="1800" dirty="0">
                <a:latin typeface="Cambria" panose="02040503050406030204" pitchFamily="18" charset="0"/>
                <a:cs typeface="Times New Roman" pitchFamily="18" charset="0"/>
              </a:rPr>
              <a:t> </a:t>
            </a:r>
            <a:r>
              <a:rPr lang="en-US" altLang="en-US" sz="1800" dirty="0" err="1">
                <a:latin typeface="Cambria" panose="02040503050406030204" pitchFamily="18" charset="0"/>
                <a:cs typeface="Times New Roman" pitchFamily="18" charset="0"/>
              </a:rPr>
              <a:t>arhiva</a:t>
            </a:r>
            <a:r>
              <a:rPr lang="en-US" altLang="en-US" sz="1800" dirty="0">
                <a:latin typeface="Cambria" panose="02040503050406030204" pitchFamily="18" charset="0"/>
                <a:cs typeface="Times New Roman" pitchFamily="18" charset="0"/>
              </a:rPr>
              <a:t> tar cu </a:t>
            </a:r>
            <a:r>
              <a:rPr lang="en-US" altLang="en-US" sz="1800" dirty="0" err="1">
                <a:latin typeface="Cambria" panose="02040503050406030204" pitchFamily="18" charset="0"/>
                <a:cs typeface="Times New Roman" pitchFamily="18" charset="0"/>
              </a:rPr>
              <a:t>fisierele</a:t>
            </a:r>
            <a:r>
              <a:rPr lang="en-US" altLang="en-US" sz="1800" dirty="0">
                <a:latin typeface="Cambria" panose="02040503050406030204" pitchFamily="18" charset="0"/>
                <a:cs typeface="Times New Roman" pitchFamily="18" charset="0"/>
              </a:rPr>
              <a:t> f1, f2, f3)</a:t>
            </a:r>
          </a:p>
          <a:p>
            <a:pPr>
              <a:spcBef>
                <a:spcPct val="0"/>
              </a:spcBef>
              <a:spcAft>
                <a:spcPct val="0"/>
              </a:spcAft>
              <a:buClrTx/>
              <a:buFontTx/>
              <a:buChar char="-"/>
            </a:pPr>
            <a:r>
              <a:rPr lang="en-US" altLang="en-US" sz="1800" dirty="0">
                <a:latin typeface="Cambria" panose="02040503050406030204" pitchFamily="18" charset="0"/>
                <a:cs typeface="Times New Roman" pitchFamily="18" charset="0"/>
              </a:rPr>
              <a:t>tar </a:t>
            </a:r>
            <a:r>
              <a:rPr lang="en-US" altLang="en-US" sz="1800" dirty="0" err="1">
                <a:latin typeface="Cambria" panose="02040503050406030204" pitchFamily="18" charset="0"/>
                <a:cs typeface="Times New Roman" pitchFamily="18" charset="0"/>
              </a:rPr>
              <a:t>tvf</a:t>
            </a:r>
            <a:r>
              <a:rPr lang="en-US" altLang="en-US" sz="1800" dirty="0">
                <a:latin typeface="Cambria" panose="02040503050406030204" pitchFamily="18" charset="0"/>
                <a:cs typeface="Times New Roman" pitchFamily="18" charset="0"/>
              </a:rPr>
              <a:t> ex.tar (</a:t>
            </a:r>
            <a:r>
              <a:rPr lang="en-US" altLang="en-US" sz="1800" dirty="0" err="1">
                <a:latin typeface="Cambria" panose="02040503050406030204" pitchFamily="18" charset="0"/>
                <a:cs typeface="Times New Roman" pitchFamily="18" charset="0"/>
              </a:rPr>
              <a:t>pentru</a:t>
            </a:r>
            <a:r>
              <a:rPr lang="en-US" altLang="en-US" sz="1800" dirty="0">
                <a:latin typeface="Cambria" panose="02040503050406030204" pitchFamily="18" charset="0"/>
                <a:cs typeface="Times New Roman" pitchFamily="18" charset="0"/>
              </a:rPr>
              <a:t> </a:t>
            </a:r>
            <a:r>
              <a:rPr lang="en-US" altLang="en-US" sz="1800" dirty="0" err="1">
                <a:latin typeface="Cambria" panose="02040503050406030204" pitchFamily="18" charset="0"/>
                <a:cs typeface="Times New Roman" pitchFamily="18" charset="0"/>
              </a:rPr>
              <a:t>vizualizarea</a:t>
            </a:r>
            <a:r>
              <a:rPr lang="en-US" altLang="en-US" sz="1800" dirty="0">
                <a:latin typeface="Cambria" panose="02040503050406030204" pitchFamily="18" charset="0"/>
                <a:cs typeface="Times New Roman" pitchFamily="18" charset="0"/>
              </a:rPr>
              <a:t> </a:t>
            </a:r>
            <a:r>
              <a:rPr lang="en-US" altLang="en-US" sz="1800" dirty="0" err="1">
                <a:latin typeface="Cambria" panose="02040503050406030204" pitchFamily="18" charset="0"/>
                <a:cs typeface="Times New Roman" pitchFamily="18" charset="0"/>
              </a:rPr>
              <a:t>continutului</a:t>
            </a:r>
            <a:r>
              <a:rPr lang="en-US" altLang="en-US" sz="1800" dirty="0">
                <a:latin typeface="Cambria" panose="02040503050406030204" pitchFamily="18" charset="0"/>
                <a:cs typeface="Times New Roman" pitchFamily="18" charset="0"/>
              </a:rPr>
              <a:t> </a:t>
            </a:r>
            <a:r>
              <a:rPr lang="en-US" altLang="en-US" sz="1800" dirty="0" err="1">
                <a:latin typeface="Cambria" panose="02040503050406030204" pitchFamily="18" charset="0"/>
                <a:cs typeface="Times New Roman" pitchFamily="18" charset="0"/>
              </a:rPr>
              <a:t>arhivei</a:t>
            </a:r>
            <a:r>
              <a:rPr lang="en-US" altLang="en-US" sz="1800" dirty="0">
                <a:latin typeface="Cambria" panose="02040503050406030204" pitchFamily="18" charset="0"/>
                <a:cs typeface="Times New Roman" pitchFamily="18" charset="0"/>
              </a:rPr>
              <a:t>)</a:t>
            </a:r>
          </a:p>
          <a:p>
            <a:pPr>
              <a:spcBef>
                <a:spcPct val="0"/>
              </a:spcBef>
              <a:spcAft>
                <a:spcPct val="0"/>
              </a:spcAft>
              <a:buClrTx/>
              <a:buFontTx/>
              <a:buChar char="-"/>
            </a:pPr>
            <a:r>
              <a:rPr lang="en-US" altLang="en-US" sz="1800" dirty="0">
                <a:latin typeface="Cambria" panose="02040503050406030204" pitchFamily="18" charset="0"/>
                <a:cs typeface="Times New Roman" pitchFamily="18" charset="0"/>
              </a:rPr>
              <a:t>tar </a:t>
            </a:r>
            <a:r>
              <a:rPr lang="en-US" altLang="en-US" sz="1800" dirty="0" err="1">
                <a:latin typeface="Cambria" panose="02040503050406030204" pitchFamily="18" charset="0"/>
                <a:cs typeface="Times New Roman" pitchFamily="18" charset="0"/>
              </a:rPr>
              <a:t>cvf</a:t>
            </a:r>
            <a:r>
              <a:rPr lang="en-US" altLang="en-US" sz="1800" dirty="0">
                <a:latin typeface="Cambria" panose="02040503050406030204" pitchFamily="18" charset="0"/>
                <a:cs typeface="Times New Roman" pitchFamily="18" charset="0"/>
              </a:rPr>
              <a:t> /dev/</a:t>
            </a:r>
            <a:r>
              <a:rPr lang="en-US" altLang="en-US" sz="1800" dirty="0" err="1">
                <a:latin typeface="Cambria" panose="02040503050406030204" pitchFamily="18" charset="0"/>
                <a:cs typeface="Times New Roman" pitchFamily="18" charset="0"/>
              </a:rPr>
              <a:t>rdiskette</a:t>
            </a:r>
            <a:r>
              <a:rPr lang="en-US" altLang="en-US" sz="1800" dirty="0">
                <a:latin typeface="Cambria" panose="02040503050406030204" pitchFamily="18" charset="0"/>
                <a:cs typeface="Times New Roman" pitchFamily="18" charset="0"/>
              </a:rPr>
              <a:t> f1 f2 f3 (</a:t>
            </a:r>
            <a:r>
              <a:rPr lang="en-US" altLang="en-US" sz="1800" dirty="0" err="1">
                <a:latin typeface="Cambria" panose="02040503050406030204" pitchFamily="18" charset="0"/>
                <a:cs typeface="Times New Roman" pitchFamily="18" charset="0"/>
              </a:rPr>
              <a:t>creeaza</a:t>
            </a:r>
            <a:r>
              <a:rPr lang="en-US" altLang="en-US" sz="1800" dirty="0">
                <a:latin typeface="Cambria" panose="02040503050406030204" pitchFamily="18" charset="0"/>
                <a:cs typeface="Times New Roman" pitchFamily="18" charset="0"/>
              </a:rPr>
              <a:t> </a:t>
            </a:r>
            <a:r>
              <a:rPr lang="en-US" altLang="en-US" sz="1800" dirty="0" err="1">
                <a:latin typeface="Cambria" panose="02040503050406030204" pitchFamily="18" charset="0"/>
                <a:cs typeface="Times New Roman" pitchFamily="18" charset="0"/>
              </a:rPr>
              <a:t>arhiva</a:t>
            </a:r>
            <a:r>
              <a:rPr lang="en-US" altLang="en-US" sz="1800" dirty="0">
                <a:latin typeface="Cambria" panose="02040503050406030204" pitchFamily="18" charset="0"/>
                <a:cs typeface="Times New Roman" pitchFamily="18" charset="0"/>
              </a:rPr>
              <a:t> </a:t>
            </a:r>
            <a:r>
              <a:rPr lang="en-US" altLang="en-US" sz="1800" dirty="0" err="1">
                <a:latin typeface="Cambria" panose="02040503050406030204" pitchFamily="18" charset="0"/>
                <a:cs typeface="Times New Roman" pitchFamily="18" charset="0"/>
              </a:rPr>
              <a:t>pe</a:t>
            </a:r>
            <a:r>
              <a:rPr lang="en-US" altLang="en-US" sz="1800" dirty="0">
                <a:latin typeface="Cambria" panose="02040503050406030204" pitchFamily="18" charset="0"/>
                <a:cs typeface="Times New Roman" pitchFamily="18" charset="0"/>
              </a:rPr>
              <a:t> </a:t>
            </a:r>
            <a:r>
              <a:rPr lang="en-US" altLang="en-US" sz="1800" dirty="0" err="1">
                <a:latin typeface="Cambria" panose="02040503050406030204" pitchFamily="18" charset="0"/>
                <a:cs typeface="Times New Roman" pitchFamily="18" charset="0"/>
              </a:rPr>
              <a:t>discheta</a:t>
            </a:r>
            <a:r>
              <a:rPr lang="en-US" altLang="en-US" sz="1800" dirty="0">
                <a:latin typeface="Cambria" panose="02040503050406030204" pitchFamily="18" charset="0"/>
                <a:cs typeface="Times New Roman" pitchFamily="18" charset="0"/>
              </a:rPr>
              <a:t> cu </a:t>
            </a:r>
            <a:r>
              <a:rPr lang="en-US" altLang="en-US" sz="1800" dirty="0" smtClean="0">
                <a:latin typeface="Cambria" panose="02040503050406030204" pitchFamily="18" charset="0"/>
                <a:cs typeface="Times New Roman" pitchFamily="18" charset="0"/>
              </a:rPr>
              <a:t>fi</a:t>
            </a:r>
            <a:r>
              <a:rPr lang="ro-RO" altLang="en-US" sz="1800" dirty="0" smtClean="0">
                <a:latin typeface="Cambria" panose="02040503050406030204" pitchFamily="18" charset="0"/>
                <a:cs typeface="Times New Roman" pitchFamily="18" charset="0"/>
              </a:rPr>
              <a:t>ș</a:t>
            </a:r>
            <a:r>
              <a:rPr lang="en-US" altLang="en-US" sz="1800" dirty="0" err="1" smtClean="0">
                <a:latin typeface="Cambria" panose="02040503050406030204" pitchFamily="18" charset="0"/>
                <a:cs typeface="Times New Roman" pitchFamily="18" charset="0"/>
              </a:rPr>
              <a:t>ierele</a:t>
            </a:r>
            <a:r>
              <a:rPr lang="en-US" altLang="en-US" sz="1800" dirty="0" smtClean="0">
                <a:latin typeface="Cambria" panose="02040503050406030204" pitchFamily="18" charset="0"/>
                <a:cs typeface="Times New Roman" pitchFamily="18" charset="0"/>
              </a:rPr>
              <a:t> </a:t>
            </a:r>
            <a:r>
              <a:rPr lang="en-US" altLang="en-US" sz="1800" dirty="0">
                <a:latin typeface="Cambria" panose="02040503050406030204" pitchFamily="18" charset="0"/>
                <a:cs typeface="Times New Roman" pitchFamily="18" charset="0"/>
              </a:rPr>
              <a:t>f1, f2, f3)</a:t>
            </a:r>
          </a:p>
          <a:p>
            <a:pPr>
              <a:spcBef>
                <a:spcPct val="0"/>
              </a:spcBef>
              <a:spcAft>
                <a:spcPct val="0"/>
              </a:spcAft>
              <a:buClrTx/>
              <a:buFontTx/>
              <a:buChar char="-"/>
            </a:pPr>
            <a:r>
              <a:rPr lang="en-US" altLang="en-US" sz="1800" dirty="0">
                <a:latin typeface="Cambria" panose="02040503050406030204" pitchFamily="18" charset="0"/>
                <a:cs typeface="Times New Roman" pitchFamily="18" charset="0"/>
              </a:rPr>
              <a:t>tar -</a:t>
            </a:r>
            <a:r>
              <a:rPr lang="en-US" altLang="en-US" sz="1800" dirty="0" err="1">
                <a:latin typeface="Cambria" panose="02040503050406030204" pitchFamily="18" charset="0"/>
                <a:cs typeface="Times New Roman" pitchFamily="18" charset="0"/>
              </a:rPr>
              <a:t>xvf</a:t>
            </a:r>
            <a:r>
              <a:rPr lang="en-US" altLang="en-US" sz="1800" dirty="0">
                <a:latin typeface="Cambria" panose="02040503050406030204" pitchFamily="18" charset="0"/>
                <a:cs typeface="Times New Roman" pitchFamily="18" charset="0"/>
              </a:rPr>
              <a:t> myfile.tar (</a:t>
            </a:r>
            <a:r>
              <a:rPr lang="en-US" altLang="en-US" sz="1800" dirty="0" err="1">
                <a:latin typeface="Cambria" panose="02040503050406030204" pitchFamily="18" charset="0"/>
                <a:cs typeface="Times New Roman" pitchFamily="18" charset="0"/>
              </a:rPr>
              <a:t>extragerea</a:t>
            </a:r>
            <a:r>
              <a:rPr lang="en-US" altLang="en-US" sz="1800" dirty="0">
                <a:latin typeface="Cambria" panose="02040503050406030204" pitchFamily="18" charset="0"/>
                <a:cs typeface="Times New Roman" pitchFamily="18" charset="0"/>
              </a:rPr>
              <a:t> din </a:t>
            </a:r>
            <a:r>
              <a:rPr lang="en-US" altLang="en-US" sz="1800" dirty="0" err="1">
                <a:latin typeface="Cambria" panose="02040503050406030204" pitchFamily="18" charset="0"/>
                <a:cs typeface="Times New Roman" pitchFamily="18" charset="0"/>
              </a:rPr>
              <a:t>fisierul</a:t>
            </a:r>
            <a:r>
              <a:rPr lang="en-US" altLang="en-US" sz="1800" dirty="0">
                <a:latin typeface="Cambria" panose="02040503050406030204" pitchFamily="18" charset="0"/>
                <a:cs typeface="Times New Roman" pitchFamily="18" charset="0"/>
              </a:rPr>
              <a:t> tar)</a:t>
            </a:r>
          </a:p>
          <a:p>
            <a:pPr>
              <a:spcBef>
                <a:spcPct val="0"/>
              </a:spcBef>
              <a:spcAft>
                <a:spcPct val="0"/>
              </a:spcAft>
              <a:buClrTx/>
              <a:buFontTx/>
              <a:buNone/>
            </a:pPr>
            <a:endParaRPr lang="en-US" altLang="en-US" sz="1800" dirty="0">
              <a:latin typeface="Cambria" panose="02040503050406030204" pitchFamily="18" charset="0"/>
              <a:cs typeface="Times New Roman" pitchFamily="18" charset="0"/>
            </a:endParaRPr>
          </a:p>
          <a:p>
            <a:pPr>
              <a:spcBef>
                <a:spcPct val="0"/>
              </a:spcBef>
              <a:spcAft>
                <a:spcPct val="0"/>
              </a:spcAft>
              <a:buClrTx/>
              <a:buFontTx/>
              <a:buNone/>
            </a:pPr>
            <a:r>
              <a:rPr lang="en-US" altLang="en-US" sz="1800" dirty="0" err="1">
                <a:latin typeface="Cambria" panose="02040503050406030204" pitchFamily="18" charset="0"/>
                <a:cs typeface="Times New Roman" pitchFamily="18" charset="0"/>
              </a:rPr>
              <a:t>Compresia</a:t>
            </a:r>
            <a:r>
              <a:rPr lang="en-US" altLang="en-US" sz="1800" dirty="0">
                <a:latin typeface="Cambria" panose="02040503050406030204" pitchFamily="18" charset="0"/>
                <a:cs typeface="Times New Roman" pitchFamily="18" charset="0"/>
              </a:rPr>
              <a:t> </a:t>
            </a:r>
            <a:r>
              <a:rPr lang="en-US" altLang="en-US" sz="1800" dirty="0" err="1">
                <a:latin typeface="Cambria" panose="02040503050406030204" pitchFamily="18" charset="0"/>
                <a:cs typeface="Times New Roman" pitchFamily="18" charset="0"/>
              </a:rPr>
              <a:t>fisierelor</a:t>
            </a:r>
            <a:endParaRPr lang="en-US" altLang="en-US" sz="1800" dirty="0">
              <a:latin typeface="Cambria" panose="02040503050406030204" pitchFamily="18" charset="0"/>
              <a:cs typeface="Times New Roman" pitchFamily="18" charset="0"/>
            </a:endParaRPr>
          </a:p>
          <a:p>
            <a:pPr>
              <a:spcBef>
                <a:spcPct val="0"/>
              </a:spcBef>
              <a:spcAft>
                <a:spcPct val="0"/>
              </a:spcAft>
              <a:buClrTx/>
              <a:buFontTx/>
              <a:buNone/>
            </a:pPr>
            <a:r>
              <a:rPr lang="en-US" altLang="en-US" sz="1800" b="1" dirty="0">
                <a:latin typeface="Cambria" panose="02040503050406030204" pitchFamily="18" charset="0"/>
                <a:cs typeface="Times New Roman" pitchFamily="18" charset="0"/>
              </a:rPr>
              <a:t>compress –v </a:t>
            </a:r>
            <a:r>
              <a:rPr lang="en-US" altLang="en-US" sz="1800" b="1" dirty="0" err="1">
                <a:latin typeface="Cambria" panose="02040503050406030204" pitchFamily="18" charset="0"/>
                <a:cs typeface="Times New Roman" pitchFamily="18" charset="0"/>
              </a:rPr>
              <a:t>ex.file</a:t>
            </a:r>
            <a:endParaRPr lang="en-US" altLang="en-US" sz="1800" b="1" dirty="0">
              <a:latin typeface="Cambria" panose="02040503050406030204" pitchFamily="18" charset="0"/>
              <a:cs typeface="Times New Roman" pitchFamily="18" charset="0"/>
            </a:endParaRPr>
          </a:p>
          <a:p>
            <a:pPr>
              <a:spcBef>
                <a:spcPct val="0"/>
              </a:spcBef>
              <a:spcAft>
                <a:spcPct val="0"/>
              </a:spcAft>
              <a:buClrTx/>
              <a:buFontTx/>
              <a:buNone/>
            </a:pPr>
            <a:r>
              <a:rPr lang="en-US" altLang="en-US" sz="1800" dirty="0" err="1">
                <a:latin typeface="Cambria" panose="02040503050406030204" pitchFamily="18" charset="0"/>
                <a:cs typeface="Times New Roman" pitchFamily="18" charset="0"/>
              </a:rPr>
              <a:t>Decompresia</a:t>
            </a:r>
            <a:r>
              <a:rPr lang="en-US" altLang="en-US" sz="1800" dirty="0">
                <a:latin typeface="Cambria" panose="02040503050406030204" pitchFamily="18" charset="0"/>
                <a:cs typeface="Times New Roman" pitchFamily="18" charset="0"/>
              </a:rPr>
              <a:t>:</a:t>
            </a:r>
          </a:p>
          <a:p>
            <a:pPr>
              <a:spcBef>
                <a:spcPct val="0"/>
              </a:spcBef>
              <a:spcAft>
                <a:spcPct val="0"/>
              </a:spcAft>
              <a:buClrTx/>
              <a:buFontTx/>
              <a:buNone/>
            </a:pPr>
            <a:r>
              <a:rPr lang="en-US" altLang="en-US" sz="1800" b="1" dirty="0" err="1">
                <a:latin typeface="Cambria" panose="02040503050406030204" pitchFamily="18" charset="0"/>
                <a:cs typeface="Times New Roman" pitchFamily="18" charset="0"/>
              </a:rPr>
              <a:t>uncompress</a:t>
            </a:r>
            <a:r>
              <a:rPr lang="en-US" altLang="en-US" sz="1800" b="1" dirty="0">
                <a:latin typeface="Cambria" panose="02040503050406030204" pitchFamily="18" charset="0"/>
                <a:cs typeface="Times New Roman" pitchFamily="18" charset="0"/>
              </a:rPr>
              <a:t> –v </a:t>
            </a:r>
            <a:r>
              <a:rPr lang="en-US" altLang="en-US" sz="1800" b="1" dirty="0" err="1">
                <a:latin typeface="Cambria" panose="02040503050406030204" pitchFamily="18" charset="0"/>
                <a:cs typeface="Times New Roman" pitchFamily="18" charset="0"/>
              </a:rPr>
              <a:t>ex.file.Z</a:t>
            </a:r>
            <a:endParaRPr lang="en-US" altLang="en-US" sz="1800" b="1" dirty="0">
              <a:latin typeface="Cambria" panose="02040503050406030204" pitchFamily="18" charset="0"/>
              <a:cs typeface="Times New Roman" pitchFamily="18" charset="0"/>
            </a:endParaRPr>
          </a:p>
          <a:p>
            <a:pPr>
              <a:spcBef>
                <a:spcPct val="0"/>
              </a:spcBef>
              <a:spcAft>
                <a:spcPct val="0"/>
              </a:spcAft>
              <a:buClrTx/>
              <a:buFontTx/>
              <a:buNone/>
            </a:pPr>
            <a:endParaRPr lang="en-US" altLang="en-US" sz="1800" dirty="0">
              <a:latin typeface="Cambria" panose="02040503050406030204" pitchFamily="18" charset="0"/>
              <a:cs typeface="Times New Roman" pitchFamily="18" charset="0"/>
            </a:endParaRPr>
          </a:p>
          <a:p>
            <a:pPr>
              <a:spcBef>
                <a:spcPct val="0"/>
              </a:spcBef>
              <a:spcAft>
                <a:spcPct val="0"/>
              </a:spcAft>
              <a:buClrTx/>
              <a:buFontTx/>
              <a:buNone/>
            </a:pPr>
            <a:r>
              <a:rPr lang="en-US" altLang="en-US" sz="1800" dirty="0" err="1">
                <a:latin typeface="Cambria" panose="02040503050406030204" pitchFamily="18" charset="0"/>
                <a:cs typeface="Times New Roman" pitchFamily="18" charset="0"/>
              </a:rPr>
              <a:t>Combinarea</a:t>
            </a:r>
            <a:r>
              <a:rPr lang="en-US" altLang="en-US" sz="1800" dirty="0">
                <a:latin typeface="Cambria" panose="02040503050406030204" pitchFamily="18" charset="0"/>
                <a:cs typeface="Times New Roman" pitchFamily="18" charset="0"/>
              </a:rPr>
              <a:t> backup-</a:t>
            </a:r>
            <a:r>
              <a:rPr lang="en-US" altLang="en-US" sz="1800" dirty="0" err="1">
                <a:latin typeface="Cambria" panose="02040503050406030204" pitchFamily="18" charset="0"/>
                <a:cs typeface="Times New Roman" pitchFamily="18" charset="0"/>
              </a:rPr>
              <a:t>ului</a:t>
            </a:r>
            <a:r>
              <a:rPr lang="en-US" altLang="en-US" sz="1800" dirty="0">
                <a:latin typeface="Cambria" panose="02040503050406030204" pitchFamily="18" charset="0"/>
                <a:cs typeface="Times New Roman" pitchFamily="18" charset="0"/>
              </a:rPr>
              <a:t> </a:t>
            </a:r>
            <a:r>
              <a:rPr lang="ro-RO" altLang="en-US" sz="1800" dirty="0">
                <a:latin typeface="Cambria" panose="02040503050406030204" pitchFamily="18" charset="0"/>
                <a:cs typeface="Times New Roman" pitchFamily="18" charset="0"/>
              </a:rPr>
              <a:t>ş</a:t>
            </a:r>
            <a:r>
              <a:rPr lang="en-US" altLang="en-US" sz="1800" dirty="0" err="1">
                <a:latin typeface="Cambria" panose="02040503050406030204" pitchFamily="18" charset="0"/>
                <a:cs typeface="Times New Roman" pitchFamily="18" charset="0"/>
              </a:rPr>
              <a:t>i</a:t>
            </a:r>
            <a:r>
              <a:rPr lang="en-US" altLang="en-US" sz="1800" dirty="0">
                <a:latin typeface="Cambria" panose="02040503050406030204" pitchFamily="18" charset="0"/>
                <a:cs typeface="Times New Roman" pitchFamily="18" charset="0"/>
              </a:rPr>
              <a:t> a </a:t>
            </a:r>
            <a:r>
              <a:rPr lang="en-US" altLang="en-US" sz="1800" dirty="0" err="1">
                <a:latin typeface="Cambria" panose="02040503050406030204" pitchFamily="18" charset="0"/>
                <a:cs typeface="Times New Roman" pitchFamily="18" charset="0"/>
              </a:rPr>
              <a:t>compresiei</a:t>
            </a:r>
            <a:r>
              <a:rPr lang="en-US" altLang="en-US" sz="1800" dirty="0">
                <a:latin typeface="Cambria" panose="02040503050406030204" pitchFamily="18" charset="0"/>
                <a:cs typeface="Times New Roman" pitchFamily="18" charset="0"/>
              </a:rPr>
              <a:t> se </a:t>
            </a:r>
            <a:r>
              <a:rPr lang="en-US" altLang="en-US" sz="1800" dirty="0" err="1">
                <a:latin typeface="Cambria" panose="02040503050406030204" pitchFamily="18" charset="0"/>
                <a:cs typeface="Times New Roman" pitchFamily="18" charset="0"/>
              </a:rPr>
              <a:t>poate</a:t>
            </a:r>
            <a:r>
              <a:rPr lang="en-US" altLang="en-US" sz="1800" dirty="0">
                <a:latin typeface="Cambria" panose="02040503050406030204" pitchFamily="18" charset="0"/>
                <a:cs typeface="Times New Roman" pitchFamily="18" charset="0"/>
              </a:rPr>
              <a:t> face cu </a:t>
            </a:r>
            <a:r>
              <a:rPr lang="en-US" altLang="en-US" sz="1800" dirty="0" err="1">
                <a:latin typeface="Cambria" panose="02040503050406030204" pitchFamily="18" charset="0"/>
                <a:cs typeface="Times New Roman" pitchFamily="18" charset="0"/>
              </a:rPr>
              <a:t>comanda</a:t>
            </a:r>
            <a:r>
              <a:rPr lang="en-US" altLang="en-US" sz="1800" dirty="0">
                <a:latin typeface="Cambria" panose="02040503050406030204" pitchFamily="18" charset="0"/>
                <a:cs typeface="Times New Roman" pitchFamily="18" charset="0"/>
              </a:rPr>
              <a:t> </a:t>
            </a:r>
            <a:r>
              <a:rPr lang="en-US" altLang="en-US" sz="1800" b="1" dirty="0">
                <a:latin typeface="Cambria" panose="02040503050406030204" pitchFamily="18" charset="0"/>
                <a:cs typeface="Times New Roman" pitchFamily="18" charset="0"/>
              </a:rPr>
              <a:t>jar</a:t>
            </a:r>
            <a:r>
              <a:rPr lang="en-US" altLang="en-US" sz="1800" dirty="0">
                <a:latin typeface="Cambria" panose="02040503050406030204" pitchFamily="18" charset="0"/>
                <a:cs typeface="Times New Roman" pitchFamily="18" charset="0"/>
              </a:rPr>
              <a:t> (</a:t>
            </a:r>
            <a:r>
              <a:rPr lang="en-US" altLang="en-US" sz="1800" b="1" dirty="0">
                <a:latin typeface="Cambria" panose="02040503050406030204" pitchFamily="18" charset="0"/>
                <a:cs typeface="Times New Roman" pitchFamily="18" charset="0"/>
              </a:rPr>
              <a:t>J</a:t>
            </a:r>
            <a:r>
              <a:rPr lang="en-US" altLang="en-US" sz="1800" dirty="0">
                <a:latin typeface="Cambria" panose="02040503050406030204" pitchFamily="18" charset="0"/>
                <a:cs typeface="Times New Roman" pitchFamily="18" charset="0"/>
              </a:rPr>
              <a:t>ava </a:t>
            </a:r>
            <a:r>
              <a:rPr lang="en-US" altLang="en-US" sz="1800" b="1" dirty="0">
                <a:latin typeface="Cambria" panose="02040503050406030204" pitchFamily="18" charset="0"/>
                <a:cs typeface="Times New Roman" pitchFamily="18" charset="0"/>
              </a:rPr>
              <a:t>ar</a:t>
            </a:r>
            <a:r>
              <a:rPr lang="en-US" altLang="en-US" sz="1800" dirty="0">
                <a:latin typeface="Cambria" panose="02040503050406030204" pitchFamily="18" charset="0"/>
                <a:cs typeface="Times New Roman" pitchFamily="18" charset="0"/>
              </a:rPr>
              <a:t>chive)</a:t>
            </a:r>
          </a:p>
          <a:p>
            <a:pPr>
              <a:spcBef>
                <a:spcPct val="0"/>
              </a:spcBef>
              <a:spcAft>
                <a:spcPct val="0"/>
              </a:spcAft>
              <a:buClrTx/>
              <a:buFontTx/>
              <a:buNone/>
            </a:pPr>
            <a:r>
              <a:rPr lang="en-US" altLang="en-US" sz="1800" b="1" dirty="0">
                <a:latin typeface="Cambria" panose="02040503050406030204" pitchFamily="18" charset="0"/>
                <a:cs typeface="Times New Roman" pitchFamily="18" charset="0"/>
              </a:rPr>
              <a:t>jar </a:t>
            </a:r>
            <a:r>
              <a:rPr lang="en-US" altLang="en-US" sz="1800" b="1" dirty="0" err="1">
                <a:latin typeface="Cambria" panose="02040503050406030204" pitchFamily="18" charset="0"/>
                <a:cs typeface="Times New Roman" pitchFamily="18" charset="0"/>
              </a:rPr>
              <a:t>cvf</a:t>
            </a:r>
            <a:r>
              <a:rPr lang="en-US" altLang="en-US" sz="1800" b="1" dirty="0">
                <a:latin typeface="Cambria" panose="02040503050406030204" pitchFamily="18" charset="0"/>
                <a:cs typeface="Times New Roman" pitchFamily="18" charset="0"/>
              </a:rPr>
              <a:t> home.jar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en-US" smtClean="0">
                <a:latin typeface="Cambria" panose="02040503050406030204" pitchFamily="18" charset="0"/>
                <a:cs typeface="Times New Roman" pitchFamily="18" charset="0"/>
              </a:rPr>
              <a:t>Comenzi de compresie  - UNIX</a:t>
            </a:r>
          </a:p>
        </p:txBody>
      </p:sp>
      <p:sp>
        <p:nvSpPr>
          <p:cNvPr id="6147" name="Rectangle 3"/>
          <p:cNvSpPr>
            <a:spLocks noGrp="1" noChangeArrowheads="1"/>
          </p:cNvSpPr>
          <p:nvPr>
            <p:ph type="body" idx="1"/>
          </p:nvPr>
        </p:nvSpPr>
        <p:spPr/>
        <p:txBody>
          <a:bodyPr/>
          <a:lstStyle/>
          <a:p>
            <a:pPr>
              <a:buFontTx/>
              <a:buNone/>
            </a:pPr>
            <a:endParaRPr lang="en-US" altLang="en-US" smtClean="0">
              <a:latin typeface="Cambria" panose="02040503050406030204" pitchFamily="18" charset="0"/>
              <a:cs typeface="Times New Roman" pitchFamily="18" charset="0"/>
            </a:endParaRPr>
          </a:p>
          <a:p>
            <a:endParaRPr lang="en-US" altLang="en-US" smtClean="0">
              <a:latin typeface="Cambria" panose="02040503050406030204" pitchFamily="18" charset="0"/>
              <a:cs typeface="Times New Roman" pitchFamily="18" charset="0"/>
            </a:endParaRPr>
          </a:p>
        </p:txBody>
      </p:sp>
      <p:sp>
        <p:nvSpPr>
          <p:cNvPr id="6148" name="Text Box 4"/>
          <p:cNvSpPr txBox="1">
            <a:spLocks noChangeArrowheads="1"/>
          </p:cNvSpPr>
          <p:nvPr/>
        </p:nvSpPr>
        <p:spPr bwMode="auto">
          <a:xfrm>
            <a:off x="949324" y="1357313"/>
            <a:ext cx="7737475"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000">
                <a:solidFill>
                  <a:schemeClr val="tx1"/>
                </a:solidFill>
                <a:latin typeface="Arial" charset="0"/>
              </a:defRPr>
            </a:lvl1pPr>
            <a:lvl2pPr marL="742950" indent="-285750">
              <a:defRPr sz="2000">
                <a:solidFill>
                  <a:schemeClr val="tx1"/>
                </a:solidFill>
                <a:latin typeface="Arial" charset="0"/>
              </a:defRPr>
            </a:lvl2pPr>
            <a:lvl3pPr marL="1143000" indent="-228600">
              <a:defRPr sz="20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fontAlgn="base" hangingPunct="0">
              <a:spcBef>
                <a:spcPct val="20000"/>
              </a:spcBef>
              <a:spcAft>
                <a:spcPct val="25000"/>
              </a:spcAft>
              <a:buClr>
                <a:schemeClr val="tx2"/>
              </a:buClr>
              <a:buChar char="•"/>
              <a:defRPr sz="2000">
                <a:solidFill>
                  <a:schemeClr val="tx1"/>
                </a:solidFill>
                <a:latin typeface="Arial" charset="0"/>
              </a:defRPr>
            </a:lvl6pPr>
            <a:lvl7pPr marL="2971800" indent="-228600" eaLnBrk="0" fontAlgn="base" hangingPunct="0">
              <a:spcBef>
                <a:spcPct val="20000"/>
              </a:spcBef>
              <a:spcAft>
                <a:spcPct val="25000"/>
              </a:spcAft>
              <a:buClr>
                <a:schemeClr val="tx2"/>
              </a:buClr>
              <a:buChar char="•"/>
              <a:defRPr sz="2000">
                <a:solidFill>
                  <a:schemeClr val="tx1"/>
                </a:solidFill>
                <a:latin typeface="Arial" charset="0"/>
              </a:defRPr>
            </a:lvl7pPr>
            <a:lvl8pPr marL="3429000" indent="-228600" eaLnBrk="0" fontAlgn="base" hangingPunct="0">
              <a:spcBef>
                <a:spcPct val="20000"/>
              </a:spcBef>
              <a:spcAft>
                <a:spcPct val="25000"/>
              </a:spcAft>
              <a:buClr>
                <a:schemeClr val="tx2"/>
              </a:buClr>
              <a:buChar char="•"/>
              <a:defRPr sz="2000">
                <a:solidFill>
                  <a:schemeClr val="tx1"/>
                </a:solidFill>
                <a:latin typeface="Arial" charset="0"/>
              </a:defRPr>
            </a:lvl8pPr>
            <a:lvl9pPr marL="3886200" indent="-228600" eaLnBrk="0" fontAlgn="base" hangingPunct="0">
              <a:spcBef>
                <a:spcPct val="20000"/>
              </a:spcBef>
              <a:spcAft>
                <a:spcPct val="25000"/>
              </a:spcAft>
              <a:buClr>
                <a:schemeClr val="tx2"/>
              </a:buClr>
              <a:buChar char="•"/>
              <a:defRPr sz="2000">
                <a:solidFill>
                  <a:schemeClr val="tx1"/>
                </a:solidFill>
                <a:latin typeface="Arial" charset="0"/>
              </a:defRPr>
            </a:lvl9pPr>
          </a:lstStyle>
          <a:p>
            <a:pPr>
              <a:spcBef>
                <a:spcPct val="0"/>
              </a:spcBef>
              <a:spcAft>
                <a:spcPct val="0"/>
              </a:spcAft>
              <a:buClrTx/>
              <a:buFontTx/>
              <a:buNone/>
            </a:pPr>
            <a:r>
              <a:rPr lang="en-US" altLang="en-US" sz="1800" b="1" dirty="0" err="1">
                <a:latin typeface="Cambria" panose="02040503050406030204" pitchFamily="18" charset="0"/>
                <a:cs typeface="Times New Roman" pitchFamily="18" charset="0"/>
              </a:rPr>
              <a:t>Programe</a:t>
            </a:r>
            <a:r>
              <a:rPr lang="en-US" altLang="en-US" sz="1800" b="1" dirty="0">
                <a:latin typeface="Cambria" panose="02040503050406030204" pitchFamily="18" charset="0"/>
                <a:cs typeface="Times New Roman" pitchFamily="18" charset="0"/>
              </a:rPr>
              <a:t> de </a:t>
            </a:r>
            <a:r>
              <a:rPr lang="en-US" altLang="en-US" sz="1800" b="1" dirty="0" err="1">
                <a:latin typeface="Cambria" panose="02040503050406030204" pitchFamily="18" charset="0"/>
                <a:cs typeface="Times New Roman" pitchFamily="18" charset="0"/>
              </a:rPr>
              <a:t>compresie</a:t>
            </a:r>
            <a:r>
              <a:rPr lang="en-US" altLang="en-US" sz="1800" b="1" dirty="0">
                <a:latin typeface="Cambria" panose="02040503050406030204" pitchFamily="18" charset="0"/>
                <a:cs typeface="Times New Roman" pitchFamily="18" charset="0"/>
              </a:rPr>
              <a:t> GNU</a:t>
            </a:r>
          </a:p>
          <a:p>
            <a:pPr>
              <a:spcBef>
                <a:spcPct val="0"/>
              </a:spcBef>
              <a:spcAft>
                <a:spcPct val="0"/>
              </a:spcAft>
              <a:buClrTx/>
              <a:buFontTx/>
              <a:buNone/>
            </a:pPr>
            <a:r>
              <a:rPr lang="en-US" altLang="en-US" sz="1800" b="1" dirty="0" err="1">
                <a:latin typeface="Cambria" panose="02040503050406030204" pitchFamily="18" charset="0"/>
                <a:cs typeface="Times New Roman" pitchFamily="18" charset="0"/>
              </a:rPr>
              <a:t>gzip</a:t>
            </a:r>
            <a:r>
              <a:rPr lang="en-US" altLang="en-US" sz="1800" b="1" dirty="0">
                <a:latin typeface="Cambria" panose="02040503050406030204" pitchFamily="18" charset="0"/>
                <a:cs typeface="Times New Roman" pitchFamily="18" charset="0"/>
              </a:rPr>
              <a:t>, </a:t>
            </a:r>
            <a:r>
              <a:rPr lang="en-US" altLang="en-US" sz="1800" b="1" dirty="0" err="1">
                <a:latin typeface="Cambria" panose="02040503050406030204" pitchFamily="18" charset="0"/>
                <a:cs typeface="Times New Roman" pitchFamily="18" charset="0"/>
              </a:rPr>
              <a:t>gunzip</a:t>
            </a:r>
            <a:r>
              <a:rPr lang="en-US" altLang="en-US" sz="1800" b="1" dirty="0">
                <a:latin typeface="Cambria" panose="02040503050406030204" pitchFamily="18" charset="0"/>
                <a:cs typeface="Times New Roman" pitchFamily="18" charset="0"/>
              </a:rPr>
              <a:t>, </a:t>
            </a:r>
            <a:r>
              <a:rPr lang="en-US" altLang="en-US" sz="1800" b="1" dirty="0" err="1">
                <a:latin typeface="Cambria" panose="02040503050406030204" pitchFamily="18" charset="0"/>
                <a:cs typeface="Times New Roman" pitchFamily="18" charset="0"/>
              </a:rPr>
              <a:t>gzcat</a:t>
            </a:r>
            <a:endParaRPr lang="ro-RO" altLang="en-US" sz="1800" b="1" dirty="0">
              <a:latin typeface="Cambria" panose="02040503050406030204" pitchFamily="18" charset="0"/>
              <a:cs typeface="Times New Roman" pitchFamily="18" charset="0"/>
            </a:endParaRPr>
          </a:p>
          <a:p>
            <a:pPr>
              <a:spcBef>
                <a:spcPct val="0"/>
              </a:spcBef>
              <a:spcAft>
                <a:spcPct val="0"/>
              </a:spcAft>
              <a:buClrTx/>
              <a:buFontTx/>
              <a:buNone/>
            </a:pPr>
            <a:endParaRPr lang="en-US" altLang="en-US" sz="1800" b="1" dirty="0">
              <a:latin typeface="Cambria" panose="02040503050406030204" pitchFamily="18" charset="0"/>
              <a:cs typeface="Times New Roman" pitchFamily="18" charset="0"/>
            </a:endParaRPr>
          </a:p>
          <a:p>
            <a:pPr>
              <a:spcBef>
                <a:spcPct val="0"/>
              </a:spcBef>
              <a:spcAft>
                <a:spcPct val="0"/>
              </a:spcAft>
              <a:buClrTx/>
              <a:buFontTx/>
              <a:buNone/>
            </a:pPr>
            <a:r>
              <a:rPr lang="en-US" altLang="en-US" sz="1800" dirty="0" err="1">
                <a:latin typeface="Cambria" panose="02040503050406030204" pitchFamily="18" charset="0"/>
                <a:cs typeface="Times New Roman" pitchFamily="18" charset="0"/>
              </a:rPr>
              <a:t>Comanda</a:t>
            </a:r>
            <a:r>
              <a:rPr lang="en-US" altLang="en-US" sz="1800" b="1" dirty="0">
                <a:latin typeface="Cambria" panose="02040503050406030204" pitchFamily="18" charset="0"/>
                <a:cs typeface="Times New Roman" pitchFamily="18" charset="0"/>
              </a:rPr>
              <a:t> </a:t>
            </a:r>
            <a:r>
              <a:rPr lang="en-US" altLang="en-US" sz="1800" b="1" dirty="0" err="1">
                <a:latin typeface="Cambria" panose="02040503050406030204" pitchFamily="18" charset="0"/>
                <a:cs typeface="Times New Roman" pitchFamily="18" charset="0"/>
              </a:rPr>
              <a:t>gzip</a:t>
            </a:r>
            <a:r>
              <a:rPr lang="en-US" altLang="en-US" sz="1800" b="1" dirty="0">
                <a:latin typeface="Cambria" panose="02040503050406030204" pitchFamily="18" charset="0"/>
                <a:cs typeface="Times New Roman" pitchFamily="18" charset="0"/>
              </a:rPr>
              <a:t> </a:t>
            </a:r>
            <a:r>
              <a:rPr lang="en-US" altLang="en-US" sz="1800" dirty="0" err="1">
                <a:latin typeface="Cambria" panose="02040503050406030204" pitchFamily="18" charset="0"/>
                <a:cs typeface="Times New Roman" pitchFamily="18" charset="0"/>
              </a:rPr>
              <a:t>este</a:t>
            </a:r>
            <a:r>
              <a:rPr lang="en-US" altLang="en-US" sz="1800" dirty="0">
                <a:latin typeface="Cambria" panose="02040503050406030204" pitchFamily="18" charset="0"/>
                <a:cs typeface="Times New Roman" pitchFamily="18" charset="0"/>
              </a:rPr>
              <a:t> </a:t>
            </a:r>
            <a:r>
              <a:rPr lang="en-US" altLang="en-US" sz="1800" dirty="0" err="1">
                <a:latin typeface="Cambria" panose="02040503050406030204" pitchFamily="18" charset="0"/>
                <a:cs typeface="Times New Roman" pitchFamily="18" charset="0"/>
              </a:rPr>
              <a:t>asem</a:t>
            </a:r>
            <a:r>
              <a:rPr lang="ro-RO" altLang="en-US" sz="1800" dirty="0">
                <a:latin typeface="Cambria" panose="02040503050406030204" pitchFamily="18" charset="0"/>
                <a:cs typeface="Times New Roman" pitchFamily="18" charset="0"/>
              </a:rPr>
              <a:t>ă</a:t>
            </a:r>
            <a:r>
              <a:rPr lang="en-US" altLang="en-US" sz="1800" dirty="0">
                <a:latin typeface="Cambria" panose="02040503050406030204" pitchFamily="18" charset="0"/>
                <a:cs typeface="Times New Roman" pitchFamily="18" charset="0"/>
              </a:rPr>
              <a:t>n</a:t>
            </a:r>
            <a:r>
              <a:rPr lang="ro-RO" altLang="en-US" sz="1800" dirty="0">
                <a:latin typeface="Cambria" panose="02040503050406030204" pitchFamily="18" charset="0"/>
                <a:cs typeface="Times New Roman" pitchFamily="18" charset="0"/>
              </a:rPr>
              <a:t>ă</a:t>
            </a:r>
            <a:r>
              <a:rPr lang="en-US" altLang="en-US" sz="1800" dirty="0" err="1">
                <a:latin typeface="Cambria" panose="02040503050406030204" pitchFamily="18" charset="0"/>
                <a:cs typeface="Times New Roman" pitchFamily="18" charset="0"/>
              </a:rPr>
              <a:t>toare</a:t>
            </a:r>
            <a:r>
              <a:rPr lang="en-US" altLang="en-US" sz="1800" dirty="0">
                <a:latin typeface="Cambria" panose="02040503050406030204" pitchFamily="18" charset="0"/>
                <a:cs typeface="Times New Roman" pitchFamily="18" charset="0"/>
              </a:rPr>
              <a:t> cu </a:t>
            </a:r>
            <a:r>
              <a:rPr lang="en-US" altLang="en-US" sz="1800" dirty="0" err="1">
                <a:latin typeface="Cambria" panose="02040503050406030204" pitchFamily="18" charset="0"/>
                <a:cs typeface="Times New Roman" pitchFamily="18" charset="0"/>
              </a:rPr>
              <a:t>comanda</a:t>
            </a:r>
            <a:r>
              <a:rPr lang="en-US" altLang="en-US" sz="1800" dirty="0">
                <a:latin typeface="Cambria" panose="02040503050406030204" pitchFamily="18" charset="0"/>
                <a:cs typeface="Times New Roman" pitchFamily="18" charset="0"/>
              </a:rPr>
              <a:t> compress; de </a:t>
            </a:r>
            <a:r>
              <a:rPr lang="en-US" altLang="en-US" sz="1800" dirty="0" err="1">
                <a:latin typeface="Cambria" panose="02040503050406030204" pitchFamily="18" charset="0"/>
                <a:cs typeface="Times New Roman" pitchFamily="18" charset="0"/>
              </a:rPr>
              <a:t>regul</a:t>
            </a:r>
            <a:r>
              <a:rPr lang="ro-RO" altLang="en-US" sz="1800" dirty="0">
                <a:latin typeface="Cambria" panose="02040503050406030204" pitchFamily="18" charset="0"/>
                <a:cs typeface="Times New Roman" pitchFamily="18" charset="0"/>
              </a:rPr>
              <a:t>ă</a:t>
            </a:r>
            <a:r>
              <a:rPr lang="en-US" altLang="en-US" sz="1800" dirty="0">
                <a:latin typeface="Cambria" panose="02040503050406030204" pitchFamily="18" charset="0"/>
                <a:cs typeface="Times New Roman" pitchFamily="18" charset="0"/>
              </a:rPr>
              <a:t> </a:t>
            </a:r>
            <a:r>
              <a:rPr lang="en-US" altLang="en-US" sz="1800" dirty="0" err="1">
                <a:latin typeface="Cambria" panose="02040503050406030204" pitchFamily="18" charset="0"/>
                <a:cs typeface="Times New Roman" pitchFamily="18" charset="0"/>
              </a:rPr>
              <a:t>creaz</a:t>
            </a:r>
            <a:r>
              <a:rPr lang="ro-RO" altLang="en-US" sz="1800" dirty="0">
                <a:latin typeface="Cambria" panose="02040503050406030204" pitchFamily="18" charset="0"/>
                <a:cs typeface="Times New Roman" pitchFamily="18" charset="0"/>
              </a:rPr>
              <a:t>ă</a:t>
            </a:r>
            <a:r>
              <a:rPr lang="en-US" altLang="en-US" sz="1800" dirty="0">
                <a:latin typeface="Cambria" panose="02040503050406030204" pitchFamily="18" charset="0"/>
                <a:cs typeface="Times New Roman" pitchFamily="18" charset="0"/>
              </a:rPr>
              <a:t> un fi</a:t>
            </a:r>
            <a:r>
              <a:rPr lang="ro-RO" altLang="en-US" sz="1800" dirty="0">
                <a:latin typeface="Cambria" panose="02040503050406030204" pitchFamily="18" charset="0"/>
                <a:cs typeface="Times New Roman" pitchFamily="18" charset="0"/>
              </a:rPr>
              <a:t>ş</a:t>
            </a:r>
            <a:r>
              <a:rPr lang="en-US" altLang="en-US" sz="1800" dirty="0" err="1">
                <a:latin typeface="Cambria" panose="02040503050406030204" pitchFamily="18" charset="0"/>
                <a:cs typeface="Times New Roman" pitchFamily="18" charset="0"/>
              </a:rPr>
              <a:t>ier</a:t>
            </a:r>
            <a:r>
              <a:rPr lang="en-US" altLang="en-US" sz="1800" dirty="0">
                <a:latin typeface="Cambria" panose="02040503050406030204" pitchFamily="18" charset="0"/>
                <a:cs typeface="Times New Roman" pitchFamily="18" charset="0"/>
              </a:rPr>
              <a:t> </a:t>
            </a:r>
            <a:r>
              <a:rPr lang="en-US" altLang="en-US" sz="1800" dirty="0" err="1">
                <a:latin typeface="Cambria" panose="02040503050406030204" pitchFamily="18" charset="0"/>
                <a:cs typeface="Times New Roman" pitchFamily="18" charset="0"/>
              </a:rPr>
              <a:t>mai</a:t>
            </a:r>
            <a:r>
              <a:rPr lang="en-US" altLang="en-US" sz="1800" dirty="0">
                <a:latin typeface="Cambria" panose="02040503050406030204" pitchFamily="18" charset="0"/>
                <a:cs typeface="Times New Roman" pitchFamily="18" charset="0"/>
              </a:rPr>
              <a:t> mic, cu </a:t>
            </a:r>
            <a:r>
              <a:rPr lang="en-US" altLang="en-US" sz="1800" dirty="0" err="1">
                <a:latin typeface="Cambria" panose="02040503050406030204" pitchFamily="18" charset="0"/>
                <a:cs typeface="Times New Roman" pitchFamily="18" charset="0"/>
              </a:rPr>
              <a:t>extensia</a:t>
            </a:r>
            <a:r>
              <a:rPr lang="en-US" altLang="en-US" sz="1800" dirty="0">
                <a:latin typeface="Cambria" panose="02040503050406030204" pitchFamily="18" charset="0"/>
                <a:cs typeface="Times New Roman" pitchFamily="18" charset="0"/>
              </a:rPr>
              <a:t> </a:t>
            </a:r>
            <a:r>
              <a:rPr lang="en-US" altLang="en-US" sz="1800" b="1" dirty="0">
                <a:latin typeface="Cambria" panose="02040503050406030204" pitchFamily="18" charset="0"/>
                <a:cs typeface="Times New Roman" pitchFamily="18" charset="0"/>
              </a:rPr>
              <a:t>.</a:t>
            </a:r>
            <a:r>
              <a:rPr lang="en-US" altLang="en-US" sz="1800" b="1" dirty="0" err="1">
                <a:latin typeface="Cambria" panose="02040503050406030204" pitchFamily="18" charset="0"/>
                <a:cs typeface="Times New Roman" pitchFamily="18" charset="0"/>
              </a:rPr>
              <a:t>gz</a:t>
            </a:r>
            <a:r>
              <a:rPr lang="en-US" altLang="en-US" sz="1800" b="1" dirty="0">
                <a:latin typeface="Cambria" panose="02040503050406030204" pitchFamily="18" charset="0"/>
                <a:cs typeface="Times New Roman" pitchFamily="18" charset="0"/>
              </a:rPr>
              <a:t> </a:t>
            </a:r>
          </a:p>
          <a:p>
            <a:pPr>
              <a:spcBef>
                <a:spcPct val="0"/>
              </a:spcBef>
              <a:spcAft>
                <a:spcPct val="0"/>
              </a:spcAft>
              <a:buClrTx/>
              <a:buFontTx/>
              <a:buNone/>
            </a:pPr>
            <a:endParaRPr lang="ro-RO" altLang="en-US" sz="1800" b="1" dirty="0">
              <a:latin typeface="Cambria" panose="02040503050406030204" pitchFamily="18" charset="0"/>
              <a:cs typeface="Times New Roman" pitchFamily="18" charset="0"/>
            </a:endParaRPr>
          </a:p>
          <a:p>
            <a:pPr>
              <a:spcBef>
                <a:spcPct val="0"/>
              </a:spcBef>
              <a:spcAft>
                <a:spcPct val="0"/>
              </a:spcAft>
              <a:buClrTx/>
              <a:buFontTx/>
              <a:buNone/>
            </a:pPr>
            <a:r>
              <a:rPr lang="en-US" altLang="en-US" sz="1800" b="1" dirty="0" err="1">
                <a:latin typeface="Cambria" panose="02040503050406030204" pitchFamily="18" charset="0"/>
                <a:cs typeface="Times New Roman" pitchFamily="18" charset="0"/>
              </a:rPr>
              <a:t>gunzip</a:t>
            </a:r>
            <a:r>
              <a:rPr lang="en-US" altLang="en-US" sz="1800" b="1" dirty="0">
                <a:latin typeface="Cambria" panose="02040503050406030204" pitchFamily="18" charset="0"/>
                <a:cs typeface="Times New Roman" pitchFamily="18" charset="0"/>
              </a:rPr>
              <a:t> </a:t>
            </a:r>
            <a:r>
              <a:rPr lang="en-US" altLang="en-US" sz="1800" dirty="0" err="1">
                <a:latin typeface="Cambria" panose="02040503050406030204" pitchFamily="18" charset="0"/>
                <a:cs typeface="Times New Roman" pitchFamily="18" charset="0"/>
              </a:rPr>
              <a:t>este</a:t>
            </a:r>
            <a:r>
              <a:rPr lang="en-US" altLang="en-US" sz="1800" dirty="0">
                <a:latin typeface="Cambria" panose="02040503050406030204" pitchFamily="18" charset="0"/>
                <a:cs typeface="Times New Roman" pitchFamily="18" charset="0"/>
              </a:rPr>
              <a:t> </a:t>
            </a:r>
            <a:r>
              <a:rPr lang="en-US" altLang="en-US" sz="1800" dirty="0" err="1">
                <a:latin typeface="Cambria" panose="02040503050406030204" pitchFamily="18" charset="0"/>
                <a:cs typeface="Times New Roman" pitchFamily="18" charset="0"/>
              </a:rPr>
              <a:t>folosit</a:t>
            </a:r>
            <a:r>
              <a:rPr lang="en-US" altLang="en-US" sz="1800" dirty="0">
                <a:latin typeface="Cambria" panose="02040503050406030204" pitchFamily="18" charset="0"/>
                <a:cs typeface="Times New Roman" pitchFamily="18" charset="0"/>
              </a:rPr>
              <a:t> </a:t>
            </a:r>
            <a:r>
              <a:rPr lang="en-US" altLang="en-US" sz="1800" dirty="0" err="1">
                <a:latin typeface="Cambria" panose="02040503050406030204" pitchFamily="18" charset="0"/>
                <a:cs typeface="Times New Roman" pitchFamily="18" charset="0"/>
              </a:rPr>
              <a:t>pentru</a:t>
            </a:r>
            <a:r>
              <a:rPr lang="en-US" altLang="en-US" sz="1800" dirty="0">
                <a:latin typeface="Cambria" panose="02040503050406030204" pitchFamily="18" charset="0"/>
                <a:cs typeface="Times New Roman" pitchFamily="18" charset="0"/>
              </a:rPr>
              <a:t> </a:t>
            </a:r>
            <a:r>
              <a:rPr lang="en-US" altLang="en-US" sz="1800" dirty="0" err="1">
                <a:latin typeface="Cambria" panose="02040503050406030204" pitchFamily="18" charset="0"/>
                <a:cs typeface="Times New Roman" pitchFamily="18" charset="0"/>
              </a:rPr>
              <a:t>decompresie</a:t>
            </a:r>
            <a:r>
              <a:rPr lang="en-US" altLang="en-US" sz="1800" b="1" dirty="0">
                <a:latin typeface="Cambria" panose="02040503050406030204" pitchFamily="18" charset="0"/>
                <a:cs typeface="Times New Roman" pitchFamily="18" charset="0"/>
              </a:rPr>
              <a:t> </a:t>
            </a:r>
          </a:p>
          <a:p>
            <a:pPr>
              <a:spcBef>
                <a:spcPct val="0"/>
              </a:spcBef>
              <a:spcAft>
                <a:spcPct val="0"/>
              </a:spcAft>
              <a:buClrTx/>
              <a:buFontTx/>
              <a:buNone/>
            </a:pPr>
            <a:endParaRPr lang="ro-RO" altLang="en-US" sz="1800" b="1" dirty="0">
              <a:latin typeface="Cambria" panose="02040503050406030204" pitchFamily="18" charset="0"/>
              <a:cs typeface="Times New Roman" pitchFamily="18" charset="0"/>
            </a:endParaRPr>
          </a:p>
          <a:p>
            <a:pPr>
              <a:spcBef>
                <a:spcPct val="0"/>
              </a:spcBef>
              <a:spcAft>
                <a:spcPct val="0"/>
              </a:spcAft>
              <a:buClrTx/>
              <a:buFontTx/>
              <a:buNone/>
            </a:pPr>
            <a:r>
              <a:rPr lang="en-US" altLang="en-US" sz="1800" b="1" dirty="0" err="1">
                <a:latin typeface="Cambria" panose="02040503050406030204" pitchFamily="18" charset="0"/>
                <a:cs typeface="Times New Roman" pitchFamily="18" charset="0"/>
              </a:rPr>
              <a:t>gzcat</a:t>
            </a:r>
            <a:r>
              <a:rPr lang="en-US" altLang="en-US" sz="1800" b="1" dirty="0">
                <a:latin typeface="Cambria" panose="02040503050406030204" pitchFamily="18" charset="0"/>
                <a:cs typeface="Times New Roman" pitchFamily="18" charset="0"/>
              </a:rPr>
              <a:t> </a:t>
            </a:r>
            <a:r>
              <a:rPr lang="en-US" altLang="en-US" sz="1800" i="1" dirty="0" err="1">
                <a:latin typeface="Cambria" panose="02040503050406030204" pitchFamily="18" charset="0"/>
                <a:cs typeface="Times New Roman" pitchFamily="18" charset="0"/>
              </a:rPr>
              <a:t>nume_fisier</a:t>
            </a:r>
            <a:r>
              <a:rPr lang="en-US" altLang="en-US" sz="1800" dirty="0">
                <a:latin typeface="Cambria" panose="02040503050406030204" pitchFamily="18" charset="0"/>
                <a:cs typeface="Times New Roman" pitchFamily="18" charset="0"/>
              </a:rPr>
              <a:t> </a:t>
            </a:r>
            <a:r>
              <a:rPr lang="en-US" altLang="en-US" sz="1800" dirty="0" err="1">
                <a:latin typeface="Cambria" panose="02040503050406030204" pitchFamily="18" charset="0"/>
                <a:cs typeface="Times New Roman" pitchFamily="18" charset="0"/>
              </a:rPr>
              <a:t>este</a:t>
            </a:r>
            <a:r>
              <a:rPr lang="en-US" altLang="en-US" sz="1800" dirty="0">
                <a:latin typeface="Cambria" panose="02040503050406030204" pitchFamily="18" charset="0"/>
                <a:cs typeface="Times New Roman" pitchFamily="18" charset="0"/>
              </a:rPr>
              <a:t> </a:t>
            </a:r>
            <a:r>
              <a:rPr lang="en-US" altLang="en-US" sz="1800" dirty="0" err="1">
                <a:latin typeface="Cambria" panose="02040503050406030204" pitchFamily="18" charset="0"/>
                <a:cs typeface="Times New Roman" pitchFamily="18" charset="0"/>
              </a:rPr>
              <a:t>folosit</a:t>
            </a:r>
            <a:r>
              <a:rPr lang="ro-RO" altLang="en-US" sz="1800" dirty="0">
                <a:latin typeface="Cambria" panose="02040503050406030204" pitchFamily="18" charset="0"/>
                <a:cs typeface="Times New Roman" pitchFamily="18" charset="0"/>
              </a:rPr>
              <a:t>ă</a:t>
            </a:r>
            <a:r>
              <a:rPr lang="en-US" altLang="en-US" sz="1800" dirty="0">
                <a:latin typeface="Cambria" panose="02040503050406030204" pitchFamily="18" charset="0"/>
                <a:cs typeface="Times New Roman" pitchFamily="18" charset="0"/>
              </a:rPr>
              <a:t> </a:t>
            </a:r>
            <a:r>
              <a:rPr lang="en-US" altLang="en-US" sz="1800" dirty="0" err="1">
                <a:latin typeface="Cambria" panose="02040503050406030204" pitchFamily="18" charset="0"/>
                <a:cs typeface="Times New Roman" pitchFamily="18" charset="0"/>
              </a:rPr>
              <a:t>pentru</a:t>
            </a:r>
            <a:r>
              <a:rPr lang="en-US" altLang="en-US" sz="1800" dirty="0">
                <a:latin typeface="Cambria" panose="02040503050406030204" pitchFamily="18" charset="0"/>
                <a:cs typeface="Times New Roman" pitchFamily="18" charset="0"/>
              </a:rPr>
              <a:t> a </a:t>
            </a:r>
            <a:r>
              <a:rPr lang="en-US" altLang="en-US" sz="1800" dirty="0" err="1">
                <a:latin typeface="Cambria" panose="02040503050406030204" pitchFamily="18" charset="0"/>
                <a:cs typeface="Times New Roman" pitchFamily="18" charset="0"/>
              </a:rPr>
              <a:t>vizualiza</a:t>
            </a:r>
            <a:r>
              <a:rPr lang="en-US" altLang="en-US" sz="1800" dirty="0">
                <a:latin typeface="Cambria" panose="02040503050406030204" pitchFamily="18" charset="0"/>
                <a:cs typeface="Times New Roman" pitchFamily="18" charset="0"/>
              </a:rPr>
              <a:t> con</a:t>
            </a:r>
            <a:r>
              <a:rPr lang="ro-RO" altLang="en-US" sz="1800" dirty="0">
                <a:latin typeface="Cambria" panose="02040503050406030204" pitchFamily="18" charset="0"/>
                <a:cs typeface="Times New Roman" pitchFamily="18" charset="0"/>
              </a:rPr>
              <a:t>ţ</a:t>
            </a:r>
            <a:r>
              <a:rPr lang="en-US" altLang="en-US" sz="1800" dirty="0" err="1">
                <a:latin typeface="Cambria" panose="02040503050406030204" pitchFamily="18" charset="0"/>
                <a:cs typeface="Times New Roman" pitchFamily="18" charset="0"/>
              </a:rPr>
              <a:t>inutul</a:t>
            </a:r>
            <a:r>
              <a:rPr lang="en-US" altLang="en-US" sz="1800" dirty="0">
                <a:latin typeface="Cambria" panose="02040503050406030204" pitchFamily="18" charset="0"/>
                <a:cs typeface="Times New Roman" pitchFamily="18" charset="0"/>
              </a:rPr>
              <a:t> f</a:t>
            </a:r>
            <a:r>
              <a:rPr lang="ro-RO" altLang="en-US" sz="1800" dirty="0">
                <a:latin typeface="Cambria" panose="02040503050406030204" pitchFamily="18" charset="0"/>
                <a:cs typeface="Times New Roman" pitchFamily="18" charset="0"/>
              </a:rPr>
              <a:t>ă</a:t>
            </a:r>
            <a:r>
              <a:rPr lang="en-US" altLang="en-US" sz="1800" dirty="0">
                <a:latin typeface="Cambria" panose="02040503050406030204" pitchFamily="18" charset="0"/>
                <a:cs typeface="Times New Roman" pitchFamily="18" charset="0"/>
              </a:rPr>
              <a:t>r</a:t>
            </a:r>
            <a:r>
              <a:rPr lang="ro-RO" altLang="en-US" sz="1800" dirty="0">
                <a:latin typeface="Cambria" panose="02040503050406030204" pitchFamily="18" charset="0"/>
                <a:cs typeface="Times New Roman" pitchFamily="18" charset="0"/>
              </a:rPr>
              <a:t>ă</a:t>
            </a:r>
            <a:r>
              <a:rPr lang="en-US" altLang="en-US" sz="1800" dirty="0">
                <a:latin typeface="Cambria" panose="02040503050406030204" pitchFamily="18" charset="0"/>
                <a:cs typeface="Times New Roman" pitchFamily="18" charset="0"/>
              </a:rPr>
              <a:t> a face </a:t>
            </a:r>
            <a:r>
              <a:rPr lang="en-US" altLang="en-US" sz="1800" dirty="0" err="1">
                <a:latin typeface="Cambria" panose="02040503050406030204" pitchFamily="18" charset="0"/>
                <a:cs typeface="Times New Roman" pitchFamily="18" charset="0"/>
              </a:rPr>
              <a:t>decompresia</a:t>
            </a:r>
            <a:r>
              <a:rPr lang="en-US" altLang="en-US" sz="1800" dirty="0">
                <a:latin typeface="Cambria" panose="02040503050406030204" pitchFamily="18" charset="0"/>
                <a:cs typeface="Times New Roman" pitchFamily="18" charset="0"/>
              </a:rPr>
              <a:t> </a:t>
            </a:r>
            <a:r>
              <a:rPr lang="en-US" altLang="en-US" sz="1800" dirty="0" smtClean="0">
                <a:latin typeface="Cambria" panose="02040503050406030204" pitchFamily="18" charset="0"/>
                <a:cs typeface="Times New Roman" pitchFamily="18" charset="0"/>
              </a:rPr>
              <a:t>(</a:t>
            </a:r>
            <a:r>
              <a:rPr lang="ro-RO" altLang="en-US" sz="1800" dirty="0" smtClean="0">
                <a:latin typeface="Cambria" panose="02040503050406030204" pitchFamily="18" charset="0"/>
                <a:cs typeface="Times New Roman" pitchFamily="18" charset="0"/>
              </a:rPr>
              <a:t>echiv. </a:t>
            </a:r>
            <a:r>
              <a:rPr lang="ro-RO" altLang="en-US" sz="1800" dirty="0">
                <a:latin typeface="Cambria" panose="02040503050406030204" pitchFamily="18" charset="0"/>
                <a:cs typeface="Times New Roman" pitchFamily="18" charset="0"/>
              </a:rPr>
              <a:t>c</a:t>
            </a:r>
            <a:r>
              <a:rPr lang="ro-RO" altLang="en-US" sz="1800" dirty="0" smtClean="0">
                <a:latin typeface="Cambria" panose="02040503050406030204" pitchFamily="18" charset="0"/>
                <a:cs typeface="Times New Roman" pitchFamily="18" charset="0"/>
              </a:rPr>
              <a:t>u </a:t>
            </a:r>
            <a:r>
              <a:rPr lang="en-US" altLang="en-US" sz="1800" b="1" dirty="0" err="1" smtClean="0">
                <a:latin typeface="Cambria" panose="02040503050406030204" pitchFamily="18" charset="0"/>
                <a:cs typeface="Times New Roman" pitchFamily="18" charset="0"/>
              </a:rPr>
              <a:t>gunzip</a:t>
            </a:r>
            <a:r>
              <a:rPr lang="en-US" altLang="en-US" sz="1800" b="1" dirty="0" smtClean="0">
                <a:latin typeface="Cambria" panose="02040503050406030204" pitchFamily="18" charset="0"/>
                <a:cs typeface="Times New Roman" pitchFamily="18" charset="0"/>
              </a:rPr>
              <a:t> </a:t>
            </a:r>
            <a:r>
              <a:rPr lang="en-US" altLang="en-US" sz="1800" b="1" dirty="0">
                <a:latin typeface="Cambria" panose="02040503050406030204" pitchFamily="18" charset="0"/>
                <a:cs typeface="Times New Roman" pitchFamily="18" charset="0"/>
              </a:rPr>
              <a:t>-c</a:t>
            </a:r>
            <a:r>
              <a:rPr lang="en-US" altLang="en-US" sz="1800" dirty="0">
                <a:latin typeface="Cambria" panose="02040503050406030204" pitchFamily="18" charset="0"/>
                <a:cs typeface="Times New Roman" pitchFamily="18" charset="0"/>
              </a:rPr>
              <a:t>)</a:t>
            </a:r>
          </a:p>
          <a:p>
            <a:pPr>
              <a:spcBef>
                <a:spcPct val="0"/>
              </a:spcBef>
              <a:spcAft>
                <a:spcPct val="0"/>
              </a:spcAft>
              <a:buClrTx/>
              <a:buFontTx/>
              <a:buNone/>
            </a:pPr>
            <a:endParaRPr lang="en-US" altLang="en-US" sz="1800" dirty="0">
              <a:latin typeface="Cambria" panose="02040503050406030204" pitchFamily="18" charset="0"/>
              <a:cs typeface="Times New Roman" pitchFamily="18" charset="0"/>
            </a:endParaRPr>
          </a:p>
          <a:p>
            <a:pPr>
              <a:spcBef>
                <a:spcPct val="0"/>
              </a:spcBef>
              <a:spcAft>
                <a:spcPct val="0"/>
              </a:spcAft>
              <a:buClrTx/>
              <a:buFontTx/>
              <a:buNone/>
            </a:pPr>
            <a:r>
              <a:rPr lang="en-US" altLang="en-US" sz="1800" dirty="0">
                <a:latin typeface="Cambria" panose="02040503050406030204" pitchFamily="18" charset="0"/>
                <a:cs typeface="Times New Roman" pitchFamily="18" charset="0"/>
              </a:rPr>
              <a:t>Obs. </a:t>
            </a:r>
            <a:r>
              <a:rPr lang="ro-RO" altLang="en-US" sz="1800" dirty="0">
                <a:latin typeface="Cambria" panose="02040503050406030204" pitchFamily="18" charset="0"/>
                <a:cs typeface="Times New Roman" pitchFamily="18" charset="0"/>
              </a:rPr>
              <a:t>E</a:t>
            </a:r>
            <a:r>
              <a:rPr lang="en-US" altLang="en-US" sz="1800" dirty="0" err="1">
                <a:latin typeface="Cambria" panose="02040503050406030204" pitchFamily="18" charset="0"/>
                <a:cs typeface="Times New Roman" pitchFamily="18" charset="0"/>
              </a:rPr>
              <a:t>xist</a:t>
            </a:r>
            <a:r>
              <a:rPr lang="ro-RO" altLang="en-US" sz="1800" dirty="0">
                <a:latin typeface="Cambria" panose="02040503050406030204" pitchFamily="18" charset="0"/>
                <a:cs typeface="Times New Roman" pitchFamily="18" charset="0"/>
              </a:rPr>
              <a:t>ă</a:t>
            </a:r>
            <a:r>
              <a:rPr lang="en-US" altLang="en-US" sz="1800" dirty="0">
                <a:latin typeface="Cambria" panose="02040503050406030204" pitchFamily="18" charset="0"/>
                <a:cs typeface="Times New Roman" pitchFamily="18" charset="0"/>
              </a:rPr>
              <a:t> </a:t>
            </a:r>
            <a:r>
              <a:rPr lang="ro-RO" altLang="en-US" sz="1800" dirty="0">
                <a:latin typeface="Cambria" panose="02040503050406030204" pitchFamily="18" charset="0"/>
                <a:cs typeface="Times New Roman" pitchFamily="18" charset="0"/>
              </a:rPr>
              <a:t>ş</a:t>
            </a:r>
            <a:r>
              <a:rPr lang="en-US" altLang="en-US" sz="1800" dirty="0" err="1">
                <a:latin typeface="Cambria" panose="02040503050406030204" pitchFamily="18" charset="0"/>
                <a:cs typeface="Times New Roman" pitchFamily="18" charset="0"/>
              </a:rPr>
              <a:t>i</a:t>
            </a:r>
            <a:r>
              <a:rPr lang="en-US" altLang="en-US" sz="1800" dirty="0">
                <a:latin typeface="Cambria" panose="02040503050406030204" pitchFamily="18" charset="0"/>
                <a:cs typeface="Times New Roman" pitchFamily="18" charset="0"/>
              </a:rPr>
              <a:t> </a:t>
            </a:r>
            <a:r>
              <a:rPr lang="en-US" altLang="en-US" sz="1800" dirty="0" err="1">
                <a:latin typeface="Cambria" panose="02040503050406030204" pitchFamily="18" charset="0"/>
                <a:cs typeface="Times New Roman" pitchFamily="18" charset="0"/>
              </a:rPr>
              <a:t>comenzile</a:t>
            </a:r>
            <a:r>
              <a:rPr lang="en-US" altLang="en-US" sz="1800" dirty="0">
                <a:latin typeface="Cambria" panose="02040503050406030204" pitchFamily="18" charset="0"/>
                <a:cs typeface="Times New Roman" pitchFamily="18" charset="0"/>
              </a:rPr>
              <a:t> </a:t>
            </a:r>
            <a:r>
              <a:rPr lang="en-US" altLang="en-US" sz="1800" b="1" dirty="0">
                <a:latin typeface="Cambria" panose="02040503050406030204" pitchFamily="18" charset="0"/>
                <a:cs typeface="Times New Roman" pitchFamily="18" charset="0"/>
              </a:rPr>
              <a:t>zip</a:t>
            </a:r>
            <a:r>
              <a:rPr lang="en-US" altLang="en-US" sz="1800" dirty="0">
                <a:latin typeface="Cambria" panose="02040503050406030204" pitchFamily="18" charset="0"/>
                <a:cs typeface="Times New Roman" pitchFamily="18" charset="0"/>
              </a:rPr>
              <a:t> </a:t>
            </a:r>
            <a:r>
              <a:rPr lang="ro-RO" altLang="en-US" sz="1800" dirty="0">
                <a:latin typeface="Cambria" panose="02040503050406030204" pitchFamily="18" charset="0"/>
                <a:cs typeface="Times New Roman" pitchFamily="18" charset="0"/>
              </a:rPr>
              <a:t>ş</a:t>
            </a:r>
            <a:r>
              <a:rPr lang="en-US" altLang="en-US" sz="1800" dirty="0" err="1">
                <a:latin typeface="Cambria" panose="02040503050406030204" pitchFamily="18" charset="0"/>
                <a:cs typeface="Times New Roman" pitchFamily="18" charset="0"/>
              </a:rPr>
              <a:t>i</a:t>
            </a:r>
            <a:r>
              <a:rPr lang="en-US" altLang="en-US" sz="1800" dirty="0">
                <a:latin typeface="Cambria" panose="02040503050406030204" pitchFamily="18" charset="0"/>
                <a:cs typeface="Times New Roman" pitchFamily="18" charset="0"/>
              </a:rPr>
              <a:t> </a:t>
            </a:r>
            <a:r>
              <a:rPr lang="en-US" altLang="en-US" sz="1800" b="1" dirty="0">
                <a:latin typeface="Cambria" panose="02040503050406030204" pitchFamily="18" charset="0"/>
                <a:cs typeface="Times New Roman" pitchFamily="18" charset="0"/>
              </a:rPr>
              <a:t>unzip, </a:t>
            </a:r>
            <a:r>
              <a:rPr lang="en-US" altLang="en-US" sz="1800" dirty="0" err="1">
                <a:latin typeface="Cambria" panose="02040503050406030204" pitchFamily="18" charset="0"/>
                <a:cs typeface="Times New Roman" pitchFamily="18" charset="0"/>
              </a:rPr>
              <a:t>similare</a:t>
            </a:r>
            <a:r>
              <a:rPr lang="en-US" altLang="en-US" sz="1800" dirty="0">
                <a:latin typeface="Cambria" panose="02040503050406030204" pitchFamily="18" charset="0"/>
                <a:cs typeface="Times New Roman" pitchFamily="18" charset="0"/>
              </a:rPr>
              <a:t> cu </a:t>
            </a:r>
            <a:r>
              <a:rPr lang="en-US" altLang="en-US" sz="1800" dirty="0" err="1">
                <a:latin typeface="Cambria" panose="02040503050406030204" pitchFamily="18" charset="0"/>
                <a:cs typeface="Times New Roman" pitchFamily="18" charset="0"/>
              </a:rPr>
              <a:t>cele</a:t>
            </a:r>
            <a:r>
              <a:rPr lang="en-US" altLang="en-US" sz="1800" dirty="0">
                <a:latin typeface="Cambria" panose="02040503050406030204" pitchFamily="18" charset="0"/>
                <a:cs typeface="Times New Roman" pitchFamily="18" charset="0"/>
              </a:rPr>
              <a:t> din </a:t>
            </a:r>
            <a:r>
              <a:rPr lang="en-US" altLang="en-US" sz="1800" dirty="0" smtClean="0">
                <a:latin typeface="Cambria" panose="02040503050406030204" pitchFamily="18" charset="0"/>
                <a:cs typeface="Times New Roman" pitchFamily="18" charset="0"/>
              </a:rPr>
              <a:t>Windows</a:t>
            </a:r>
            <a:r>
              <a:rPr lang="en-US" altLang="en-US" sz="1800" dirty="0">
                <a:latin typeface="Cambria" panose="02040503050406030204" pitchFamily="18" charset="0"/>
                <a:cs typeface="Times New Roman" pitchFamily="18" charset="0"/>
              </a:rPr>
              <a:t>, care pot </a:t>
            </a:r>
            <a:r>
              <a:rPr lang="en-US" altLang="en-US" sz="1800" dirty="0" err="1">
                <a:latin typeface="Cambria" panose="02040503050406030204" pitchFamily="18" charset="0"/>
                <a:cs typeface="Times New Roman" pitchFamily="18" charset="0"/>
              </a:rPr>
              <a:t>lucra</a:t>
            </a:r>
            <a:r>
              <a:rPr lang="en-US" altLang="en-US" sz="1800" dirty="0">
                <a:latin typeface="Cambria" panose="02040503050406030204" pitchFamily="18" charset="0"/>
                <a:cs typeface="Times New Roman" pitchFamily="18" charset="0"/>
              </a:rPr>
              <a:t> cu fi</a:t>
            </a:r>
            <a:r>
              <a:rPr lang="ro-RO" altLang="en-US" sz="1800" dirty="0">
                <a:latin typeface="Cambria" panose="02040503050406030204" pitchFamily="18" charset="0"/>
                <a:cs typeface="Times New Roman" pitchFamily="18" charset="0"/>
              </a:rPr>
              <a:t>ş</a:t>
            </a:r>
            <a:r>
              <a:rPr lang="en-US" altLang="en-US" sz="1800" dirty="0" err="1">
                <a:latin typeface="Cambria" panose="02040503050406030204" pitchFamily="18" charset="0"/>
                <a:cs typeface="Times New Roman" pitchFamily="18" charset="0"/>
              </a:rPr>
              <a:t>iere</a:t>
            </a:r>
            <a:r>
              <a:rPr lang="en-US" altLang="en-US" sz="1800" dirty="0">
                <a:latin typeface="Cambria" panose="02040503050406030204" pitchFamily="18" charset="0"/>
                <a:cs typeface="Times New Roman" pitchFamily="18" charset="0"/>
              </a:rPr>
              <a:t> </a:t>
            </a:r>
            <a:r>
              <a:rPr lang="en-US" altLang="en-US" sz="1800" dirty="0" err="1" smtClean="0">
                <a:latin typeface="Cambria" panose="02040503050406030204" pitchFamily="18" charset="0"/>
                <a:cs typeface="Times New Roman" pitchFamily="18" charset="0"/>
              </a:rPr>
              <a:t>comprimate</a:t>
            </a:r>
            <a:r>
              <a:rPr lang="en-US" altLang="en-US" sz="1800" dirty="0" smtClean="0">
                <a:latin typeface="Cambria" panose="02040503050406030204" pitchFamily="18" charset="0"/>
                <a:cs typeface="Times New Roman" pitchFamily="18" charset="0"/>
              </a:rPr>
              <a:t> </a:t>
            </a:r>
            <a:r>
              <a:rPr lang="en-US" altLang="en-US" sz="1800" dirty="0" err="1">
                <a:latin typeface="Cambria" panose="02040503050406030204" pitchFamily="18" charset="0"/>
                <a:cs typeface="Times New Roman" pitchFamily="18" charset="0"/>
              </a:rPr>
              <a:t>prin</a:t>
            </a:r>
            <a:r>
              <a:rPr lang="en-US" altLang="en-US" sz="1800" dirty="0">
                <a:latin typeface="Cambria" panose="02040503050406030204" pitchFamily="18" charset="0"/>
                <a:cs typeface="Times New Roman" pitchFamily="18" charset="0"/>
              </a:rPr>
              <a:t> </a:t>
            </a:r>
            <a:r>
              <a:rPr lang="ro-RO" altLang="en-US" sz="1800" dirty="0">
                <a:latin typeface="Cambria" panose="02040503050406030204" pitchFamily="18" charset="0"/>
                <a:cs typeface="Times New Roman" pitchFamily="18" charset="0"/>
              </a:rPr>
              <a:t>metoda </a:t>
            </a:r>
            <a:r>
              <a:rPr lang="en-US" altLang="en-US" sz="1800" b="1" i="1" dirty="0">
                <a:latin typeface="Cambria" panose="02040503050406030204" pitchFamily="18" charset="0"/>
                <a:cs typeface="Times New Roman" pitchFamily="18" charset="0"/>
              </a:rPr>
              <a:t>zip</a:t>
            </a:r>
            <a:r>
              <a:rPr lang="en-US" altLang="en-US" sz="1800" dirty="0">
                <a:latin typeface="Cambria" panose="02040503050406030204" pitchFamily="18" charset="0"/>
                <a:cs typeface="Times New Roman" pitchFamily="18" charset="0"/>
              </a:rPr>
              <a:t> </a:t>
            </a:r>
            <a:r>
              <a:rPr lang="en-US" altLang="en-US" sz="1800" dirty="0" err="1">
                <a:latin typeface="Cambria" panose="02040503050406030204" pitchFamily="18" charset="0"/>
                <a:cs typeface="Times New Roman" pitchFamily="18" charset="0"/>
              </a:rPr>
              <a:t>pe</a:t>
            </a:r>
            <a:r>
              <a:rPr lang="en-US" altLang="en-US" sz="1800" dirty="0">
                <a:latin typeface="Cambria" panose="02040503050406030204" pitchFamily="18" charset="0"/>
                <a:cs typeface="Times New Roman" pitchFamily="18" charset="0"/>
              </a:rPr>
              <a:t> </a:t>
            </a:r>
            <a:r>
              <a:rPr lang="en-US" altLang="en-US" sz="1800" dirty="0" err="1">
                <a:latin typeface="Cambria" panose="02040503050406030204" pitchFamily="18" charset="0"/>
                <a:cs typeface="Times New Roman" pitchFamily="18" charset="0"/>
              </a:rPr>
              <a:t>sisteme</a:t>
            </a:r>
            <a:r>
              <a:rPr lang="en-US" altLang="en-US" sz="1800" dirty="0">
                <a:latin typeface="Cambria" panose="02040503050406030204" pitchFamily="18" charset="0"/>
                <a:cs typeface="Times New Roman" pitchFamily="18" charset="0"/>
              </a:rPr>
              <a:t> Windows</a:t>
            </a:r>
            <a:r>
              <a:rPr lang="ro-RO" altLang="en-US" sz="1800" dirty="0" smtClean="0">
                <a:latin typeface="Cambria" panose="02040503050406030204" pitchFamily="18" charset="0"/>
                <a:cs typeface="Times New Roman" pitchFamily="18" charset="0"/>
              </a:rPr>
              <a:t>.</a:t>
            </a:r>
            <a:endParaRPr lang="en-US" altLang="en-US" sz="1800" dirty="0" smtClean="0">
              <a:latin typeface="Cambria" panose="02040503050406030204" pitchFamily="18" charset="0"/>
              <a:cs typeface="Times New Roman" pitchFamily="18" charset="0"/>
            </a:endParaRPr>
          </a:p>
          <a:p>
            <a:pPr>
              <a:spcBef>
                <a:spcPct val="0"/>
              </a:spcBef>
              <a:spcAft>
                <a:spcPct val="0"/>
              </a:spcAft>
              <a:buClrTx/>
              <a:buNone/>
            </a:pPr>
            <a:endParaRPr lang="en-US" altLang="en-US" sz="1800" b="1" dirty="0" smtClean="0">
              <a:latin typeface="Cambria" panose="02040503050406030204" pitchFamily="18" charset="0"/>
              <a:cs typeface="Times New Roman" pitchFamily="18" charset="0"/>
            </a:endParaRPr>
          </a:p>
          <a:p>
            <a:pPr>
              <a:spcBef>
                <a:spcPct val="0"/>
              </a:spcBef>
              <a:spcAft>
                <a:spcPct val="0"/>
              </a:spcAft>
              <a:buClrTx/>
              <a:buNone/>
            </a:pPr>
            <a:r>
              <a:rPr lang="en-US" altLang="en-US" sz="1800" dirty="0" err="1" smtClean="0">
                <a:latin typeface="Cambria" panose="02040503050406030204" pitchFamily="18" charset="0"/>
                <a:cs typeface="Times New Roman" pitchFamily="18" charset="0"/>
              </a:rPr>
              <a:t>Spre</a:t>
            </a:r>
            <a:r>
              <a:rPr lang="en-US" altLang="en-US" sz="1800" dirty="0" smtClean="0">
                <a:latin typeface="Cambria" panose="02040503050406030204" pitchFamily="18" charset="0"/>
                <a:cs typeface="Times New Roman" pitchFamily="18" charset="0"/>
              </a:rPr>
              <a:t> </a:t>
            </a:r>
            <a:r>
              <a:rPr lang="en-US" altLang="en-US" sz="1800" dirty="0" err="1" smtClean="0">
                <a:latin typeface="Cambria" panose="02040503050406030204" pitchFamily="18" charset="0"/>
                <a:cs typeface="Times New Roman" pitchFamily="18" charset="0"/>
              </a:rPr>
              <a:t>exemplu</a:t>
            </a:r>
            <a:r>
              <a:rPr lang="en-US" altLang="en-US" sz="1800" dirty="0" smtClean="0">
                <a:latin typeface="Cambria" panose="02040503050406030204" pitchFamily="18" charset="0"/>
                <a:cs typeface="Times New Roman" pitchFamily="18" charset="0"/>
              </a:rPr>
              <a:t>, </a:t>
            </a:r>
            <a:r>
              <a:rPr lang="en-US" altLang="en-US" sz="1800" dirty="0" err="1" smtClean="0">
                <a:latin typeface="Cambria" panose="02040503050406030204" pitchFamily="18" charset="0"/>
                <a:cs typeface="Times New Roman" pitchFamily="18" charset="0"/>
              </a:rPr>
              <a:t>comanda</a:t>
            </a:r>
            <a:r>
              <a:rPr lang="en-US" altLang="en-US" sz="1800" b="1" dirty="0" smtClean="0">
                <a:latin typeface="Cambria" panose="02040503050406030204" pitchFamily="18" charset="0"/>
                <a:cs typeface="Times New Roman" pitchFamily="18" charset="0"/>
              </a:rPr>
              <a:t> zip </a:t>
            </a:r>
            <a:r>
              <a:rPr lang="en-US" altLang="en-US" sz="1800" b="1" dirty="0">
                <a:latin typeface="Cambria" panose="02040503050406030204" pitchFamily="18" charset="0"/>
                <a:cs typeface="Times New Roman" pitchFamily="18" charset="0"/>
              </a:rPr>
              <a:t>home.zip *</a:t>
            </a:r>
            <a:r>
              <a:rPr lang="en-US" altLang="en-US" sz="1800" dirty="0">
                <a:latin typeface="Cambria" panose="02040503050406030204" pitchFamily="18" charset="0"/>
                <a:cs typeface="Times New Roman" pitchFamily="18" charset="0"/>
              </a:rPr>
              <a:t>   - </a:t>
            </a:r>
            <a:r>
              <a:rPr lang="en-US" altLang="en-US" sz="1800" dirty="0" err="1" smtClean="0">
                <a:latin typeface="Cambria" panose="02040503050406030204" pitchFamily="18" charset="0"/>
                <a:cs typeface="Times New Roman" pitchFamily="18" charset="0"/>
              </a:rPr>
              <a:t>va</a:t>
            </a:r>
            <a:r>
              <a:rPr lang="en-US" altLang="en-US" sz="1800" dirty="0" smtClean="0">
                <a:latin typeface="Cambria" panose="02040503050406030204" pitchFamily="18" charset="0"/>
                <a:cs typeface="Times New Roman" pitchFamily="18" charset="0"/>
              </a:rPr>
              <a:t> </a:t>
            </a:r>
            <a:r>
              <a:rPr lang="en-US" altLang="en-US" sz="1800" dirty="0" err="1" smtClean="0">
                <a:latin typeface="Cambria" panose="02040503050406030204" pitchFamily="18" charset="0"/>
                <a:cs typeface="Times New Roman" pitchFamily="18" charset="0"/>
              </a:rPr>
              <a:t>crea</a:t>
            </a:r>
            <a:r>
              <a:rPr lang="en-US" altLang="en-US" sz="1800" dirty="0" smtClean="0">
                <a:latin typeface="Cambria" panose="02040503050406030204" pitchFamily="18" charset="0"/>
                <a:cs typeface="Times New Roman" pitchFamily="18" charset="0"/>
              </a:rPr>
              <a:t> o </a:t>
            </a:r>
            <a:r>
              <a:rPr lang="en-US" altLang="en-US" sz="1800" dirty="0" err="1" smtClean="0">
                <a:latin typeface="Cambria" panose="02040503050406030204" pitchFamily="18" charset="0"/>
                <a:cs typeface="Times New Roman" pitchFamily="18" charset="0"/>
              </a:rPr>
              <a:t>arhiv</a:t>
            </a:r>
            <a:r>
              <a:rPr lang="ro-RO" altLang="en-US" sz="1800" dirty="0" smtClean="0">
                <a:latin typeface="Cambria" panose="02040503050406030204" pitchFamily="18" charset="0"/>
                <a:cs typeface="Times New Roman" pitchFamily="18" charset="0"/>
              </a:rPr>
              <a:t>ă denumită </a:t>
            </a:r>
            <a:r>
              <a:rPr lang="en-US" altLang="en-US" sz="1800" b="1" dirty="0" smtClean="0">
                <a:latin typeface="Cambria" panose="02040503050406030204" pitchFamily="18" charset="0"/>
                <a:cs typeface="Times New Roman" pitchFamily="18" charset="0"/>
              </a:rPr>
              <a:t>home.zip</a:t>
            </a:r>
            <a:r>
              <a:rPr lang="en-US" altLang="en-US" sz="1800" dirty="0" smtClean="0">
                <a:latin typeface="Cambria" panose="02040503050406030204" pitchFamily="18" charset="0"/>
                <a:cs typeface="Times New Roman" pitchFamily="18" charset="0"/>
              </a:rPr>
              <a:t> </a:t>
            </a:r>
            <a:r>
              <a:rPr lang="ro-RO" altLang="en-US" sz="1800" dirty="0" smtClean="0">
                <a:latin typeface="Cambria" panose="02040503050406030204" pitchFamily="18" charset="0"/>
                <a:cs typeface="Times New Roman" pitchFamily="18" charset="0"/>
              </a:rPr>
              <a:t>ce conține toate fișierele din directorul curent de lucru</a:t>
            </a:r>
            <a:endParaRPr lang="en-US" altLang="en-US" sz="1800" dirty="0">
              <a:latin typeface="Cambria" panose="02040503050406030204"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8"/>
          <p:cNvSpPr>
            <a:spLocks noGrp="1" noChangeArrowheads="1"/>
          </p:cNvSpPr>
          <p:nvPr>
            <p:ph type="body" idx="1"/>
          </p:nvPr>
        </p:nvSpPr>
        <p:spPr>
          <a:xfrm>
            <a:off x="685800" y="1714500"/>
            <a:ext cx="7772400" cy="3771900"/>
          </a:xfrm>
        </p:spPr>
        <p:txBody>
          <a:bodyPr/>
          <a:lstStyle/>
          <a:p>
            <a:pPr marL="0" indent="0" algn="just">
              <a:lnSpc>
                <a:spcPct val="80000"/>
              </a:lnSpc>
              <a:buNone/>
            </a:pPr>
            <a:endParaRPr lang="en-US" altLang="en-US" sz="3000" i="1" dirty="0" smtClean="0">
              <a:latin typeface="Cambria" panose="02040503050406030204" pitchFamily="18" charset="0"/>
              <a:cs typeface="Times New Roman" pitchFamily="18" charset="0"/>
            </a:endParaRPr>
          </a:p>
          <a:p>
            <a:pPr marL="0" indent="0" algn="just">
              <a:lnSpc>
                <a:spcPct val="80000"/>
              </a:lnSpc>
              <a:buNone/>
            </a:pPr>
            <a:r>
              <a:rPr lang="en-US" altLang="en-US" sz="3000" i="1" dirty="0" smtClean="0">
                <a:latin typeface="Cambria" panose="02040503050406030204" pitchFamily="18" charset="0"/>
                <a:cs typeface="Times New Roman" pitchFamily="18" charset="0"/>
              </a:rPr>
              <a:t>Un </a:t>
            </a:r>
            <a:r>
              <a:rPr lang="en-US" altLang="en-US" sz="3000" i="1" dirty="0" err="1" smtClean="0">
                <a:latin typeface="Cambria" panose="02040503050406030204" pitchFamily="18" charset="0"/>
                <a:cs typeface="Times New Roman" pitchFamily="18" charset="0"/>
              </a:rPr>
              <a:t>sistem</a:t>
            </a:r>
            <a:r>
              <a:rPr lang="en-US" altLang="en-US" sz="3000" i="1" dirty="0" smtClean="0">
                <a:latin typeface="Cambria" panose="02040503050406030204" pitchFamily="18" charset="0"/>
                <a:cs typeface="Times New Roman" pitchFamily="18" charset="0"/>
              </a:rPr>
              <a:t> de fi</a:t>
            </a:r>
            <a:r>
              <a:rPr lang="ro-RO" altLang="en-US" sz="3000" i="1" dirty="0" smtClean="0">
                <a:latin typeface="Cambria" panose="02040503050406030204" pitchFamily="18" charset="0"/>
                <a:cs typeface="Times New Roman" pitchFamily="18" charset="0"/>
              </a:rPr>
              <a:t>ş</a:t>
            </a:r>
            <a:r>
              <a:rPr lang="en-US" altLang="en-US" sz="3000" i="1" dirty="0" err="1" smtClean="0">
                <a:latin typeface="Cambria" panose="02040503050406030204" pitchFamily="18" charset="0"/>
                <a:cs typeface="Times New Roman" pitchFamily="18" charset="0"/>
              </a:rPr>
              <a:t>iere</a:t>
            </a:r>
            <a:r>
              <a:rPr lang="ro-RO" altLang="en-US" sz="3000" i="1" dirty="0" smtClean="0">
                <a:latin typeface="Cambria" panose="02040503050406030204" pitchFamily="18" charset="0"/>
                <a:cs typeface="Times New Roman" pitchFamily="18" charset="0"/>
              </a:rPr>
              <a:t> este o parte integrantă distinctă a sistemului de operare, ce constă din fişiere, directoare, precum şi informaţiile necesare pentru accesarea, localizarea (şi eventual refacerea) acestora.</a:t>
            </a:r>
            <a:endParaRPr lang="en-US" altLang="en-US" sz="3000" i="1" dirty="0" smtClean="0">
              <a:latin typeface="Cambria" panose="02040503050406030204" pitchFamily="18" charset="0"/>
              <a:cs typeface="Times New Roman" pitchFamily="18" charset="0"/>
            </a:endParaRPr>
          </a:p>
        </p:txBody>
      </p:sp>
      <p:sp>
        <p:nvSpPr>
          <p:cNvPr id="8195" name="Rectangle 79"/>
          <p:cNvSpPr>
            <a:spLocks noGrp="1" noChangeArrowheads="1"/>
          </p:cNvSpPr>
          <p:nvPr>
            <p:ph type="title"/>
          </p:nvPr>
        </p:nvSpPr>
        <p:spPr/>
        <p:txBody>
          <a:bodyPr/>
          <a:lstStyle/>
          <a:p>
            <a:r>
              <a:rPr lang="ro-RO" altLang="en-US" smtClean="0">
                <a:latin typeface="Cambria" panose="02040503050406030204" pitchFamily="18" charset="0"/>
                <a:cs typeface="Times New Roman" pitchFamily="18" charset="0"/>
              </a:rPr>
              <a:t>Ce este un sistem de fişiere </a:t>
            </a:r>
            <a:r>
              <a:rPr lang="en-US" altLang="en-US" smtClean="0">
                <a:latin typeface="Cambria" panose="02040503050406030204"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ro-RO" altLang="en-US" sz="2800" dirty="0" smtClean="0">
                <a:latin typeface="Cambria" panose="02040503050406030204" pitchFamily="18" charset="0"/>
                <a:cs typeface="Times New Roman" pitchFamily="18" charset="0"/>
              </a:rPr>
              <a:t>Structura arborescentă a unui sistem de fişiere</a:t>
            </a:r>
            <a:endParaRPr lang="en-US" altLang="en-US" sz="2800" dirty="0" smtClean="0">
              <a:latin typeface="Cambria" panose="02040503050406030204" pitchFamily="18" charset="0"/>
              <a:cs typeface="Times New Roman" pitchFamily="18" charset="0"/>
            </a:endParaRPr>
          </a:p>
        </p:txBody>
      </p:sp>
      <p:pic>
        <p:nvPicPr>
          <p:cNvPr id="9219" name="Picture 5"/>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617538" y="1384300"/>
            <a:ext cx="8258175" cy="43418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Fireball">
  <a:themeElements>
    <a:clrScheme name="Fireball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fontScheme name="Firebal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2075" tIns="46038" rIns="92075" bIns="46038"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ct val="25000"/>
          </a:spcAft>
          <a:buClr>
            <a:schemeClr val="tx2"/>
          </a:buClr>
          <a:buSzTx/>
          <a:buFontTx/>
          <a:buChar char="•"/>
          <a:tabLst/>
          <a:defRPr kumimoji="0" lang="en-US"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2075" tIns="46038" rIns="92075" bIns="46038"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ct val="25000"/>
          </a:spcAft>
          <a:buClr>
            <a:schemeClr val="tx2"/>
          </a:buClr>
          <a:buSzTx/>
          <a:buFontTx/>
          <a:buChar char="•"/>
          <a:tabLst/>
          <a:defRPr kumimoji="0" lang="en-US" sz="2000" b="0" i="0" u="none" strike="noStrike" cap="none" normalizeH="0" baseline="0" smtClean="0">
            <a:ln>
              <a:noFill/>
            </a:ln>
            <a:solidFill>
              <a:schemeClr val="tx1"/>
            </a:solidFill>
            <a:effectLst/>
            <a:latin typeface="Arial" charset="0"/>
          </a:defRPr>
        </a:defPPr>
      </a:lstStyle>
    </a:lnDef>
  </a:objectDefaults>
  <a:extraClrSchemeLst>
    <a:extraClrScheme>
      <a:clrScheme name="Fireball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clrMap bg1="dk2" tx1="lt1" bg2="dk1" tx2="lt2" accent1="accent1" accent2="accent2" accent3="accent3" accent4="accent4" accent5="accent5" accent6="accent6" hlink="hlink" folHlink="folHlink"/>
    </a:extraClrScheme>
    <a:extraClrScheme>
      <a:clrScheme name="Fireball 2">
        <a:dk1>
          <a:srgbClr val="000000"/>
        </a:dk1>
        <a:lt1>
          <a:srgbClr val="FFFFFF"/>
        </a:lt1>
        <a:dk2>
          <a:srgbClr val="FF9900"/>
        </a:dk2>
        <a:lt2>
          <a:srgbClr val="5F5F5F"/>
        </a:lt2>
        <a:accent1>
          <a:srgbClr val="FF9933"/>
        </a:accent1>
        <a:accent2>
          <a:srgbClr val="CC0066"/>
        </a:accent2>
        <a:accent3>
          <a:srgbClr val="FFFFFF"/>
        </a:accent3>
        <a:accent4>
          <a:srgbClr val="000000"/>
        </a:accent4>
        <a:accent5>
          <a:srgbClr val="FFCAAD"/>
        </a:accent5>
        <a:accent6>
          <a:srgbClr val="B9005C"/>
        </a:accent6>
        <a:hlink>
          <a:srgbClr val="CC00CC"/>
        </a:hlink>
        <a:folHlink>
          <a:srgbClr val="990099"/>
        </a:folHlink>
      </a:clrScheme>
      <a:clrMap bg1="lt1" tx1="dk1" bg2="lt2" tx2="dk2" accent1="accent1" accent2="accent2" accent3="accent3" accent4="accent4" accent5="accent5" accent6="accent6" hlink="hlink" folHlink="folHlink"/>
    </a:extraClrScheme>
    <a:extraClrScheme>
      <a:clrScheme name="Fireball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Designs\FIREBALL.POT</Template>
  <TotalTime>3738</TotalTime>
  <Words>3479</Words>
  <Application>Microsoft Office PowerPoint</Application>
  <PresentationFormat>On-screen Show (4:3)</PresentationFormat>
  <Paragraphs>305</Paragraphs>
  <Slides>35</Slides>
  <Notes>1</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Fireball</vt:lpstr>
      <vt:lpstr>Sisteme de operare Curs </vt:lpstr>
      <vt:lpstr>Comenzi de backup și arhivare de fișiere-Linux</vt:lpstr>
      <vt:lpstr>Comprimarea fișierelor</vt:lpstr>
      <vt:lpstr>Compresia fișierelor</vt:lpstr>
      <vt:lpstr>Comenzi de backup  - UNIX</vt:lpstr>
      <vt:lpstr>Comenzi de compresie  - UNIX</vt:lpstr>
      <vt:lpstr>Comenzi de compresie  - UNIX</vt:lpstr>
      <vt:lpstr>Ce este un sistem de fişiere ? </vt:lpstr>
      <vt:lpstr>Structura arborescentă a unui sistem de fişiere</vt:lpstr>
      <vt:lpstr>Conţinutul celor mai importante directoare UNIX</vt:lpstr>
      <vt:lpstr>Cele mai importante directoare Linux</vt:lpstr>
      <vt:lpstr>SO și sisteme de fișiere oferite</vt:lpstr>
      <vt:lpstr>SO și sisteme de fișiere oferite</vt:lpstr>
      <vt:lpstr>CDFS şi UDF</vt:lpstr>
      <vt:lpstr>FAT, FAT16 şi FAT32</vt:lpstr>
      <vt:lpstr>FAT, FAT16 şi FAT32</vt:lpstr>
      <vt:lpstr>FAT 32</vt:lpstr>
      <vt:lpstr>FAT 32</vt:lpstr>
      <vt:lpstr>Caracteristici FAT16 şi FAT32</vt:lpstr>
      <vt:lpstr>Caracteristici FAT16 şi FAT32</vt:lpstr>
      <vt:lpstr>Caracteristici FAT16 şi FAT32</vt:lpstr>
      <vt:lpstr>Caracteristici FAT16 şi FAT32</vt:lpstr>
      <vt:lpstr>Dimensiunea clusterelor la FAT 32</vt:lpstr>
      <vt:lpstr>Comparația între un PC actual cu unul din 1995</vt:lpstr>
      <vt:lpstr>Caracteristici FAT32</vt:lpstr>
      <vt:lpstr>Dimensiunile tabelei FAT32 în funcţie de mărimea partiţiei şi mărimea clusterilor</vt:lpstr>
      <vt:lpstr>NTFS – New Technology File System</vt:lpstr>
      <vt:lpstr>Caracteristici NTFS </vt:lpstr>
      <vt:lpstr>Caracteristici NTFS </vt:lpstr>
      <vt:lpstr>Master File Table - NTFS</vt:lpstr>
      <vt:lpstr>MFT</vt:lpstr>
      <vt:lpstr>Tabel comparativ NTFS, FAT16 și FAT32</vt:lpstr>
      <vt:lpstr>Alte sisteme de fişiere</vt:lpstr>
      <vt:lpstr>Sisteme de fişiere pentru Linux</vt:lpstr>
      <vt:lpstr>Comenzi Unix legate de HD şi partiţii</vt:lpstr>
    </vt:vector>
  </TitlesOfParts>
  <Company>ASE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Sistemul de fisiere</dc:title>
  <dc:creator>RZ</dc:creator>
  <cp:lastModifiedBy>zota@ase.ro</cp:lastModifiedBy>
  <cp:revision>341</cp:revision>
  <cp:lastPrinted>1999-08-25T13:17:36Z</cp:lastPrinted>
  <dcterms:created xsi:type="dcterms:W3CDTF">1999-08-25T01:21:32Z</dcterms:created>
  <dcterms:modified xsi:type="dcterms:W3CDTF">2017-03-21T17:29:11Z</dcterms:modified>
</cp:coreProperties>
</file>