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6" r:id="rId2"/>
    <p:sldId id="264" r:id="rId3"/>
    <p:sldId id="257" r:id="rId4"/>
    <p:sldId id="262" r:id="rId5"/>
    <p:sldId id="263" r:id="rId6"/>
    <p:sldId id="269" r:id="rId7"/>
    <p:sldId id="265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86" autoAdjust="0"/>
  </p:normalViewPr>
  <p:slideViewPr>
    <p:cSldViewPr>
      <p:cViewPr varScale="1">
        <p:scale>
          <a:sx n="55" d="100"/>
          <a:sy n="55" d="100"/>
        </p:scale>
        <p:origin x="160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99EC4-242F-4827-A8DC-51CD13041EA9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980385-04DC-4E25-8535-4921215A56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9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100 Mbps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73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Systems Interconnection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40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Physical- MAC address</a:t>
            </a:r>
          </a:p>
          <a:p>
            <a:r>
              <a:rPr lang="en-US" dirty="0"/>
              <a:t>NIC – Network Interface Card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88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91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737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56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980385-04DC-4E25-8535-4921215A565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12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456FD-B019-414D-9C5E-1A9D0E8C9EAA}" type="slidenum">
              <a:rPr lang="ro-RO" smtClean="0"/>
              <a:t>19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317887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20A22-71AF-417C-8D25-866A23821B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34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A6B50-05A2-4F5E-9B7C-09AE3348FC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71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E557E-066C-42F6-9C7E-FBA811F50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735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124722-74F3-450D-B2C2-3D128B07A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34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A04E1-892A-4559-AFA0-96909567F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549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FDE81-B940-44F9-B9E6-EB1ED43500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511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1B60D-6B37-49A9-93E6-869BAE175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56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45000-0C15-4725-9099-8A3F680A2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15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4CA19-2CBA-4737-91FD-345FE5B978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6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4EC6E-6533-4D9D-97F1-B648D50C1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68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09DEC-87BD-4603-9E54-806E8C26C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670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23C6F-363B-4C2C-A8D0-FD1646BC79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2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04A715D4-4D1A-4E20-BF0A-362266840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D6E1D47-BD45-4DD3-AF0A-4B28FF829A50}" type="slidenum">
              <a:rPr lang="en-US" altLang="en-US">
                <a:latin typeface="Cambria" pitchFamily="18" charset="0"/>
              </a:rPr>
              <a:pPr/>
              <a:t>1</a:t>
            </a:fld>
            <a:endParaRPr lang="en-US" altLang="en-US" dirty="0">
              <a:latin typeface="Cambria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4953000"/>
            <a:ext cx="84582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70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Răzvan Daniel ZOTA</a:t>
            </a:r>
          </a:p>
          <a:p>
            <a:pPr algn="ctr">
              <a:buFontTx/>
              <a:buNone/>
            </a:pPr>
            <a:r>
              <a:rPr lang="en-US" altLang="en-US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Faculty of Cybernetics, Statistics and Economic Informatics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solidFill>
                  <a:srgbClr val="FF9933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zota@ase.ro</a:t>
            </a:r>
          </a:p>
          <a:p>
            <a:pPr algn="ctr">
              <a:buFontTx/>
              <a:buNone/>
            </a:pPr>
            <a:r>
              <a:rPr lang="en-US" altLang="en-US" sz="2300" b="1" kern="0" dirty="0"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https://zota.ase.ro/os</a:t>
            </a:r>
            <a:endParaRPr lang="en-US" altLang="en-US" sz="2300" b="1" kern="0" dirty="0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7" name="Rectangle 7"/>
          <p:cNvSpPr txBox="1">
            <a:spLocks noChangeArrowheads="1"/>
          </p:cNvSpPr>
          <p:nvPr/>
        </p:nvSpPr>
        <p:spPr>
          <a:xfrm>
            <a:off x="647700" y="2304846"/>
            <a:ext cx="77724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Operating Systems </a:t>
            </a:r>
          </a:p>
          <a:p>
            <a:pPr algn="ctr" fontAlgn="auto">
              <a:spcBef>
                <a:spcPts val="0"/>
              </a:spcBef>
              <a:spcAft>
                <a:spcPts val="1200"/>
              </a:spcAft>
            </a:pPr>
            <a:endParaRPr lang="ro-RO" altLang="en-US" sz="3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1200"/>
              </a:spcAft>
            </a:pP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Course #</a:t>
            </a:r>
            <a:r>
              <a:rPr lang="ro-RO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1</a:t>
            </a:r>
            <a: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3</a:t>
            </a:r>
            <a:br>
              <a:rPr lang="en-US" altLang="en-US" sz="3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</a:br>
            <a:r>
              <a:rPr lang="en-US" altLang="en-US" sz="34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Introduction to OS Networking – part 2</a:t>
            </a:r>
          </a:p>
        </p:txBody>
      </p:sp>
    </p:spTree>
    <p:extLst>
      <p:ext uri="{BB962C8B-B14F-4D97-AF65-F5344CB8AC3E}">
        <p14:creationId xmlns:p14="http://schemas.microsoft.com/office/powerpoint/2010/main" val="4130968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23117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DHCP —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How does a computer get an IP address?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990599"/>
            <a:ext cx="8686800" cy="5844283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DHCP (Dynamic Host Configuration Protocol)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“</a:t>
            </a:r>
            <a:r>
              <a:rPr lang="ro-RO" altLang="en-US" sz="1800" dirty="0">
                <a:latin typeface="Cambria" panose="02040503050406030204" pitchFamily="18" charset="0"/>
              </a:rPr>
              <a:t>DORA</a:t>
            </a:r>
            <a:r>
              <a:rPr lang="en-US" altLang="en-US" sz="1800" dirty="0">
                <a:latin typeface="Cambria" panose="02040503050406030204" pitchFamily="18" charset="0"/>
              </a:rPr>
              <a:t> process”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>
              <a:buNone/>
            </a:pPr>
            <a:endParaRPr lang="ro-RO" sz="1800" dirty="0"/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Client                              Server DHCP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│                               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│──── DISCOVER (broadcast) ──────────►│  ‘There is a DHCP server?'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│◄─── OFFER ───────────────────────── │  ‘Offers 192.168.1.105'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│──── REQUEST (broadcast) ───────────►│  'Accept 192.168.1.105'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│◄─── ACK ─────────────────────────── │  'Confirmed! Lease: 24h’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What the client gets from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DHCP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server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IP </a:t>
            </a:r>
            <a:r>
              <a:rPr lang="en-US" altLang="en-US" sz="1800" b="1" dirty="0">
                <a:latin typeface="Cambria" panose="02040503050406030204" pitchFamily="18" charset="0"/>
              </a:rPr>
              <a:t>address </a:t>
            </a:r>
            <a:r>
              <a:rPr lang="ro-RO" altLang="en-US" sz="1800" b="1" dirty="0">
                <a:latin typeface="Cambria" panose="02040503050406030204" pitchFamily="18" charset="0"/>
              </a:rPr>
              <a:t>+ </a:t>
            </a:r>
            <a:r>
              <a:rPr lang="en-US" altLang="en-US" sz="1800" b="1" dirty="0">
                <a:latin typeface="Cambria" panose="02040503050406030204" pitchFamily="18" charset="0"/>
              </a:rPr>
              <a:t>subnet mask</a:t>
            </a:r>
            <a:r>
              <a:rPr lang="ro-RO" altLang="en-US" sz="1800" b="1" dirty="0">
                <a:latin typeface="Cambria" panose="02040503050406030204" pitchFamily="18" charset="0"/>
              </a:rPr>
              <a:t> </a:t>
            </a:r>
            <a:r>
              <a:rPr lang="ro-RO" altLang="en-US" sz="1800" dirty="0">
                <a:latin typeface="Cambria" panose="02040503050406030204" pitchFamily="18" charset="0"/>
              </a:rPr>
              <a:t>(ex: 192.168.1.105 / 255.255.255.0)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Default Gateway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ro-RO" altLang="en-US" sz="1800" dirty="0" err="1">
                <a:latin typeface="Cambria" panose="02040503050406030204" pitchFamily="18" charset="0"/>
              </a:rPr>
              <a:t>route</a:t>
            </a:r>
            <a:r>
              <a:rPr lang="en-US" altLang="en-US" sz="1800" dirty="0">
                <a:latin typeface="Cambria" panose="02040503050406030204" pitchFamily="18" charset="0"/>
              </a:rPr>
              <a:t>r</a:t>
            </a:r>
            <a:r>
              <a:rPr lang="ro-RO" altLang="en-US" sz="1800" dirty="0">
                <a:latin typeface="Cambria" panose="02040503050406030204" pitchFamily="18" charset="0"/>
              </a:rPr>
              <a:t> (ex: 192.168.1.1)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DNS Server(s)</a:t>
            </a:r>
            <a:r>
              <a:rPr lang="ro-RO" altLang="en-US" sz="1800" dirty="0">
                <a:latin typeface="Cambria" panose="02040503050406030204" pitchFamily="18" charset="0"/>
              </a:rPr>
              <a:t> — (ex: 8.8.8.8, 1.1.1.1)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Lease time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how long is the address valid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DHCP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alternatives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APIPA</a:t>
            </a:r>
            <a:r>
              <a:rPr lang="ro-RO" altLang="en-US" sz="1800" dirty="0">
                <a:latin typeface="Cambria" panose="02040503050406030204" pitchFamily="18" charset="0"/>
              </a:rPr>
              <a:t> — 169.254.x.x </a:t>
            </a:r>
            <a:r>
              <a:rPr lang="en-US" altLang="en-US" sz="1800" dirty="0">
                <a:latin typeface="Cambria" panose="02040503050406030204" pitchFamily="18" charset="0"/>
              </a:rPr>
              <a:t>if there is no </a:t>
            </a:r>
            <a:r>
              <a:rPr lang="ro-RO" altLang="en-US" sz="1800" dirty="0">
                <a:latin typeface="Cambria" panose="02040503050406030204" pitchFamily="18" charset="0"/>
              </a:rPr>
              <a:t>DHCP </a:t>
            </a:r>
            <a:r>
              <a:rPr lang="en-US" altLang="en-US" sz="1800" dirty="0">
                <a:latin typeface="Cambria" panose="02040503050406030204" pitchFamily="18" charset="0"/>
              </a:rPr>
              <a:t>server</a:t>
            </a:r>
            <a:r>
              <a:rPr lang="ro-RO" altLang="en-US" sz="1800" dirty="0">
                <a:latin typeface="Cambria" panose="02040503050406030204" pitchFamily="18" charset="0"/>
              </a:rPr>
              <a:t>(Windows autoconfig)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SLAAC (IPv6)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automatically configuration without server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Commands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dhclient -v eth0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# Linux: renew DHCP lease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ipconfig /renew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12843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DNS —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Domain Name System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863885"/>
            <a:ext cx="8458200" cy="5715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Resolving a domain name — 8-step process:</a:t>
            </a:r>
          </a:p>
          <a:p>
            <a:pPr marL="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Browser: www.ase.ro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1. In local cache ? → No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2. Resolver ISP (or 8.8.8.8) → Not in cache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3. Root Server (.) → ‘Ask .ro TLD'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4. TLD .ro Server → ‘Ask ns.ase.ro'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5. Nameserver ASE → '193.226.34.67'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6. Resolver returning IP + TTL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7. Browser connected to 193.226.34.67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Modern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DNS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–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securit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y and confidentiality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Classical </a:t>
            </a:r>
            <a:r>
              <a:rPr lang="ro-RO" altLang="en-US" sz="1800" b="1" dirty="0">
                <a:latin typeface="Cambria" panose="02040503050406030204" pitchFamily="18" charset="0"/>
              </a:rPr>
              <a:t>DNS (port 53/UDP)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un-encrypted</a:t>
            </a:r>
            <a:r>
              <a:rPr lang="ro-RO" altLang="en-US" sz="1800" dirty="0">
                <a:latin typeface="Cambria" panose="02040503050406030204" pitchFamily="18" charset="0"/>
              </a:rPr>
              <a:t>, </a:t>
            </a:r>
            <a:r>
              <a:rPr lang="en-US" altLang="en-US" sz="1800" dirty="0">
                <a:latin typeface="Cambria" panose="02040503050406030204" pitchFamily="18" charset="0"/>
              </a:rPr>
              <a:t>can be intercepted or forged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DoH (DNS over HTTPS)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encrypted, used by Firefox, Chrome, Windows 11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DoT (DNS over TLS)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encrypted, port 853, used by Android 9+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DNSSEC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fr-FR" altLang="en-US" sz="1800" dirty="0">
                <a:latin typeface="Cambria" panose="02040503050406030204" pitchFamily="18" charset="0"/>
              </a:rPr>
              <a:t>digital signatures on DNS </a:t>
            </a:r>
            <a:r>
              <a:rPr lang="fr-FR" altLang="en-US" sz="1800" dirty="0" err="1">
                <a:latin typeface="Cambria" panose="02040503050406030204" pitchFamily="18" charset="0"/>
              </a:rPr>
              <a:t>responses</a:t>
            </a:r>
            <a:r>
              <a:rPr lang="fr-FR" altLang="en-US" sz="1800" dirty="0">
                <a:latin typeface="Cambria" panose="02040503050406030204" pitchFamily="18" charset="0"/>
              </a:rPr>
              <a:t>, </a:t>
            </a:r>
            <a:r>
              <a:rPr lang="fr-FR" altLang="en-US" sz="1800" dirty="0" err="1">
                <a:latin typeface="Cambria" panose="02040503050406030204" pitchFamily="18" charset="0"/>
              </a:rPr>
              <a:t>prevents</a:t>
            </a:r>
            <a:r>
              <a:rPr lang="fr-FR" altLang="en-US" sz="1800" dirty="0">
                <a:latin typeface="Cambria" panose="02040503050406030204" pitchFamily="18" charset="0"/>
              </a:rPr>
              <a:t> cache </a:t>
            </a:r>
            <a:r>
              <a:rPr lang="fr-FR" altLang="en-US" sz="1800" dirty="0" err="1">
                <a:latin typeface="Cambria" panose="02040503050406030204" pitchFamily="18" charset="0"/>
              </a:rPr>
              <a:t>poisoning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Com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mands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nslookup -type=MX gmail.com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# MX record 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dig +short ase.ro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# Linux: quick solve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dig +trace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# recursive solution tracking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Resolve-DnsName google.com -Type 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TCP vs UDP —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When do we use what? 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+ QUIC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04800" y="457200"/>
            <a:ext cx="9144000" cy="62865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TCP — Three-way handshake: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Client ──── SYN ────────────► Server 'I want to communicate'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Client ◄─── SYN-ACK ─────── Server   'OK, I am available'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Client ──── ACK ────────────► Server   ‘We start!'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                                    [reliable data transfer]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Client ──── FIN ────────────► Server   [4-way teardown]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TCP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vs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UDP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comparison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┌────────────────┬───────────────────────┬────────────────────────┐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Characteristic │ TCP                   │ UDP              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├────────────────┼───────────────────────┼────────────────────────┤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Connection     │ Yes (handshake)       │ Nu (connectionless)    │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Reliability    │ Guaranteed(retransmit)│ Best-effort            │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Packet order   │ Guaranteed            │ Not Guaranteed   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Speed          │ Slower	            │ Quicker		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Usage          │ HTTP, email, FTP, SSH │ DNS, video, gaming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└────────────────┴───────────────────────┴────────────────────────┘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QUIC (HTTP/3)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- the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modern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protocol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Crea</a:t>
            </a:r>
            <a:r>
              <a:rPr lang="en-US" altLang="en-US" sz="1800" dirty="0">
                <a:latin typeface="Cambria" panose="02040503050406030204" pitchFamily="18" charset="0"/>
              </a:rPr>
              <a:t>ted by</a:t>
            </a:r>
            <a:r>
              <a:rPr lang="ro-RO" altLang="en-US" sz="1800" dirty="0">
                <a:latin typeface="Cambria" panose="02040503050406030204" pitchFamily="18" charset="0"/>
              </a:rPr>
              <a:t> Google, </a:t>
            </a:r>
            <a:r>
              <a:rPr lang="ro-RO" altLang="en-US" sz="1800" dirty="0" err="1">
                <a:latin typeface="Cambria" panose="02040503050406030204" pitchFamily="18" charset="0"/>
              </a:rPr>
              <a:t>standardiz</a:t>
            </a:r>
            <a:r>
              <a:rPr lang="en-US" altLang="en-US" sz="1800" dirty="0">
                <a:latin typeface="Cambria" panose="02040503050406030204" pitchFamily="18" charset="0"/>
              </a:rPr>
              <a:t>ed by</a:t>
            </a:r>
            <a:r>
              <a:rPr lang="ro-RO" altLang="en-US" sz="1800" dirty="0">
                <a:latin typeface="Cambria" panose="02040503050406030204" pitchFamily="18" charset="0"/>
              </a:rPr>
              <a:t> IETF (RFC 9000, 2021)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Ru</a:t>
            </a:r>
            <a:r>
              <a:rPr lang="en-US" altLang="en-US" sz="1800" b="1" dirty="0" err="1">
                <a:latin typeface="Cambria" panose="02040503050406030204" pitchFamily="18" charset="0"/>
              </a:rPr>
              <a:t>nning</a:t>
            </a:r>
            <a:r>
              <a:rPr lang="en-US" altLang="en-US" sz="1800" b="1" dirty="0">
                <a:latin typeface="Cambria" panose="02040503050406030204" pitchFamily="18" charset="0"/>
              </a:rPr>
              <a:t> over</a:t>
            </a:r>
            <a:r>
              <a:rPr lang="ro-RO" altLang="en-US" sz="1800" b="1" dirty="0">
                <a:latin typeface="Cambria" panose="02040503050406030204" pitchFamily="18" charset="0"/>
              </a:rPr>
              <a:t> UDP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but adds reliability, integrated TLS 1.3 encryption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Eliminates head-of-line blocking from TCP</a:t>
            </a:r>
            <a:r>
              <a:rPr lang="ro-RO" altLang="en-US" sz="1800" dirty="0">
                <a:latin typeface="Cambria" panose="02040503050406030204" pitchFamily="18" charset="0"/>
              </a:rPr>
              <a:t>— </a:t>
            </a:r>
            <a:r>
              <a:rPr lang="en-US" altLang="en-US" sz="1800" dirty="0">
                <a:latin typeface="Cambria" panose="02040503050406030204" pitchFamily="18" charset="0"/>
              </a:rPr>
              <a:t>independent streams on the same connection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~</a:t>
            </a:r>
            <a:r>
              <a:rPr lang="en-US" altLang="en-US" sz="1800" b="1" dirty="0">
                <a:latin typeface="Cambria" panose="02040503050406030204" pitchFamily="18" charset="0"/>
              </a:rPr>
              <a:t> 25% of global web traffic is already HTTP/3</a:t>
            </a:r>
            <a:endParaRPr lang="ro-RO" altLang="en-US" sz="1800" b="1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NAT —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How does the home router work?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81000" y="914400"/>
            <a:ext cx="8763000" cy="59436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NAT (Network Address Translation)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the solution to IPv4 exhaustion: a single public address for the entire local network: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Local network (private)          Internet (public)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192.168.1.100 ─┐                ┌── server.com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192.168.1.101 ─┤── Router NAT ──┤── google.com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192.168.1.102 ─┘  82.77.x.x     └── ...ase.ro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               (unique public IP)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PAT (Port Address Translation) —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How does the router differentiate: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 </a:t>
            </a: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PC1:192.168.1.100:51234 ─► Router ─► 82.77.x.x:10001 ─► google.com</a:t>
            </a:r>
          </a:p>
          <a:p>
            <a:pPr marL="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PC2:192.168.1.101:51234 ─► Router ─► 82.77.x.x:10002 ─► google.com</a:t>
            </a:r>
          </a:p>
          <a:p>
            <a:pPr marL="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NAT Table: { 10001→PC1, 10002→PC2 }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Private addresses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(RFC 1918):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10.0.0.0/8</a:t>
            </a:r>
            <a:r>
              <a:rPr lang="ro-RO" altLang="en-US" sz="1800" dirty="0">
                <a:latin typeface="Cambria" panose="02040503050406030204" pitchFamily="18" charset="0"/>
              </a:rPr>
              <a:t> — Clas</a:t>
            </a:r>
            <a:r>
              <a:rPr lang="en-US" altLang="en-US" sz="1800" dirty="0">
                <a:latin typeface="Cambria" panose="02040503050406030204" pitchFamily="18" charset="0"/>
              </a:rPr>
              <a:t>s</a:t>
            </a:r>
            <a:r>
              <a:rPr lang="ro-RO" altLang="en-US" sz="1800" dirty="0">
                <a:latin typeface="Cambria" panose="02040503050406030204" pitchFamily="18" charset="0"/>
              </a:rPr>
              <a:t> 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172.16.0.0/12</a:t>
            </a:r>
            <a:r>
              <a:rPr lang="ro-RO" altLang="en-US" sz="1800" dirty="0">
                <a:latin typeface="Cambria" panose="02040503050406030204" pitchFamily="18" charset="0"/>
              </a:rPr>
              <a:t> — Clas</a:t>
            </a:r>
            <a:r>
              <a:rPr lang="en-US" altLang="en-US" sz="1800" dirty="0">
                <a:latin typeface="Cambria" panose="02040503050406030204" pitchFamily="18" charset="0"/>
              </a:rPr>
              <a:t>s</a:t>
            </a:r>
            <a:r>
              <a:rPr lang="ro-RO" altLang="en-US" sz="1800" dirty="0">
                <a:latin typeface="Cambria" panose="02040503050406030204" pitchFamily="18" charset="0"/>
              </a:rPr>
              <a:t>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192.168.0.0/16</a:t>
            </a:r>
            <a:r>
              <a:rPr lang="ro-RO" altLang="en-US" sz="1800" dirty="0">
                <a:latin typeface="Cambria" panose="02040503050406030204" pitchFamily="18" charset="0"/>
              </a:rPr>
              <a:t> — Clas</a:t>
            </a:r>
            <a:r>
              <a:rPr lang="en-US" altLang="en-US" sz="1800" dirty="0">
                <a:latin typeface="Cambria" panose="02040503050406030204" pitchFamily="18" charset="0"/>
              </a:rPr>
              <a:t>s</a:t>
            </a:r>
            <a:r>
              <a:rPr lang="ro-RO" altLang="en-US" sz="1800" dirty="0">
                <a:latin typeface="Cambria" panose="02040503050406030204" pitchFamily="18" charset="0"/>
              </a:rPr>
              <a:t> C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Commands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ip route show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# default gateway (the router)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curl ifconfig.me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# public IP seen from the Internet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(Invoke-WebRequest ifconfig.me).Content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-7706"/>
            <a:ext cx="8229600" cy="838200"/>
          </a:xfrm>
        </p:spPr>
        <p:txBody>
          <a:bodyPr/>
          <a:lstStyle/>
          <a:p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Evolution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of web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protocols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  <a:b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HTTP/1 → HTTP/2 → HTTP/3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3340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Why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did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HTTP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evolve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?</a:t>
            </a:r>
            <a:endParaRPr lang="en-US" altLang="en-US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HTTP/1.1 (1997) — problem</a:t>
            </a:r>
            <a:r>
              <a:rPr lang="en-US" altLang="en-US" sz="1800" b="1" dirty="0">
                <a:latin typeface="Cambria" panose="02040503050406030204" pitchFamily="18" charset="0"/>
              </a:rPr>
              <a:t>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dirty="0">
                <a:latin typeface="Cambria" panose="02040503050406030204" pitchFamily="18" charset="0"/>
              </a:rPr>
              <a:t>Single request per TCP connection → slow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 err="1">
                <a:latin typeface="Cambria" panose="02040503050406030204" pitchFamily="18" charset="0"/>
              </a:rPr>
              <a:t>Head</a:t>
            </a:r>
            <a:r>
              <a:rPr lang="ro-RO" altLang="en-US" sz="1800" b="1" dirty="0">
                <a:latin typeface="Cambria" panose="02040503050406030204" pitchFamily="18" charset="0"/>
              </a:rPr>
              <a:t>-of-line blocking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en-US" altLang="en-US" sz="1800" dirty="0">
                <a:latin typeface="Cambria" panose="02040503050406030204" pitchFamily="18" charset="0"/>
              </a:rPr>
              <a:t>a blocked request blocks everything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HTTP/2 (2015) — </a:t>
            </a:r>
            <a:r>
              <a:rPr lang="ro-RO" altLang="en-US" sz="1800" b="1" dirty="0" err="1">
                <a:latin typeface="Cambria" panose="02040503050406030204" pitchFamily="18" charset="0"/>
              </a:rPr>
              <a:t>improvements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Multiplexing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en-US" altLang="en-US" sz="1800" dirty="0">
                <a:latin typeface="Cambria" panose="02040503050406030204" pitchFamily="18" charset="0"/>
              </a:rPr>
              <a:t>multiple simultaneous requests on a single TCP connection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Header compression (HPACK)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ro-RO" altLang="en-US" sz="1800" dirty="0" err="1">
                <a:latin typeface="Cambria" panose="02040503050406030204" pitchFamily="18" charset="0"/>
              </a:rPr>
              <a:t>compressed</a:t>
            </a:r>
            <a:r>
              <a:rPr lang="ro-RO" altLang="en-US" sz="1800" dirty="0">
                <a:latin typeface="Cambria" panose="02040503050406030204" pitchFamily="18" charset="0"/>
              </a:rPr>
              <a:t> repetitive </a:t>
            </a:r>
            <a:r>
              <a:rPr lang="ro-RO" altLang="en-US" sz="1800" dirty="0" err="1">
                <a:latin typeface="Cambria" panose="02040503050406030204" pitchFamily="18" charset="0"/>
              </a:rPr>
              <a:t>headers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Server Push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en-US" altLang="en-US" sz="1800" dirty="0">
                <a:latin typeface="Cambria" panose="02040503050406030204" pitchFamily="18" charset="0"/>
              </a:rPr>
              <a:t>the server sends resources without being requested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HTTP/3 / QUIC (2022, RFC 9114) — </a:t>
            </a:r>
            <a:r>
              <a:rPr lang="ro-RO" altLang="en-US" sz="1800" b="1" dirty="0" err="1">
                <a:latin typeface="Cambria" panose="02040503050406030204" pitchFamily="18" charset="0"/>
              </a:rPr>
              <a:t>revolu</a:t>
            </a:r>
            <a:r>
              <a:rPr lang="en-US" altLang="en-US" sz="1800" b="1" dirty="0" err="1">
                <a:latin typeface="Cambria" panose="02040503050406030204" pitchFamily="18" charset="0"/>
              </a:rPr>
              <a:t>tion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Based on UDP instead of TCP </a:t>
            </a:r>
            <a:r>
              <a:rPr lang="en-US" altLang="en-US" sz="1800" dirty="0">
                <a:latin typeface="Cambria" panose="02040503050406030204" pitchFamily="18" charset="0"/>
              </a:rPr>
              <a:t>— eliminates TCP handshake latency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Integrated TLS 1.3 </a:t>
            </a:r>
            <a:r>
              <a:rPr lang="en-US" altLang="en-US" sz="1800" dirty="0">
                <a:latin typeface="Cambria" panose="02040503050406030204" pitchFamily="18" charset="0"/>
              </a:rPr>
              <a:t>— 0-RTT or 1-RTT for known connections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Independent streams: </a:t>
            </a:r>
            <a:r>
              <a:rPr lang="en-US" altLang="en-US" sz="1800" dirty="0">
                <a:latin typeface="Cambria" panose="02040503050406030204" pitchFamily="18" charset="0"/>
              </a:rPr>
              <a:t>a lost packet does not block other streams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Connection migration</a:t>
            </a:r>
            <a:r>
              <a:rPr lang="ro-RO" altLang="en-US" sz="1800" dirty="0">
                <a:latin typeface="Cambria" panose="02040503050406030204" pitchFamily="18" charset="0"/>
              </a:rPr>
              <a:t>: </a:t>
            </a:r>
            <a:r>
              <a:rPr lang="en-US" altLang="en-US" sz="1800" dirty="0">
                <a:latin typeface="Cambria" panose="02040503050406030204" pitchFamily="18" charset="0"/>
              </a:rPr>
              <a:t>change Wi-Fi → 4G without losing connection!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Checking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HTTP/3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support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curl -I --http3 https://www.google.com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# if curl supports QUIC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nmap --script http-methods google.com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17784"/>
            <a:ext cx="8229600" cy="838200"/>
          </a:xfrm>
        </p:spPr>
        <p:txBody>
          <a:bodyPr/>
          <a:lstStyle/>
          <a:p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Socket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p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rogramming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— </a:t>
            </a: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how does the OS expose the network to applications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534400" cy="5440362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dirty="0">
                <a:latin typeface="Cambria" panose="02040503050406030204" pitchFamily="18" charset="0"/>
              </a:rPr>
              <a:t>A</a:t>
            </a:r>
            <a:r>
              <a:rPr lang="en-US" altLang="en-US" sz="1800" b="1" dirty="0">
                <a:latin typeface="Cambria" panose="02040503050406030204" pitchFamily="18" charset="0"/>
              </a:rPr>
              <a:t> socket </a:t>
            </a:r>
            <a:r>
              <a:rPr lang="en-US" altLang="en-US" sz="1800" dirty="0">
                <a:latin typeface="Cambria" panose="02040503050406030204" pitchFamily="18" charset="0"/>
              </a:rPr>
              <a:t>is the endpoint of a network connection — abstraction provided by the OS </a:t>
            </a:r>
            <a:r>
              <a:rPr lang="ro-RO" altLang="en-US" sz="1800" dirty="0">
                <a:latin typeface="Cambria" panose="02040503050406030204" pitchFamily="18" charset="0"/>
              </a:rPr>
              <a:t>: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Simple TCP server in Python:</a:t>
            </a:r>
            <a:endParaRPr lang="ro-RO" altLang="en-US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import socket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srv = socket.socket(socket.AF_INET, socket.SOCK_STREAM)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srv.bind(('0.0.0.0', 8080))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srv.listen(5)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# max 5 waiting connections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conn, addr = srv.accept()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data = conn.recv(1024)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conn.send(</a:t>
            </a:r>
            <a:r>
              <a:rPr lang="en-US" sz="1500" dirty="0" err="1">
                <a:solidFill>
                  <a:srgbClr val="7B2C2C"/>
                </a:solidFill>
                <a:latin typeface="Courier New" pitchFamily="49" charset="0"/>
              </a:rPr>
              <a:t>b'Hello</a:t>
            </a: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!’)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S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ocket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types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SOCK_STREAM (TCP)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reliable, orderly connection (HTTP, SSH, FTP)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SOCK_DGRAM (UDP)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connectionless</a:t>
            </a:r>
            <a:r>
              <a:rPr lang="ro-RO" altLang="en-US" sz="1800" dirty="0">
                <a:latin typeface="Cambria" panose="02040503050406030204" pitchFamily="18" charset="0"/>
              </a:rPr>
              <a:t>, </a:t>
            </a:r>
            <a:r>
              <a:rPr lang="en-US" altLang="en-US" sz="1800" dirty="0">
                <a:latin typeface="Cambria" panose="02040503050406030204" pitchFamily="18" charset="0"/>
              </a:rPr>
              <a:t>fast</a:t>
            </a:r>
            <a:r>
              <a:rPr lang="ro-RO" altLang="en-US" sz="1800" dirty="0">
                <a:latin typeface="Cambria" panose="02040503050406030204" pitchFamily="18" charset="0"/>
              </a:rPr>
              <a:t> (DNS, streaming, gaming)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AF_UNIX (domain socket)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communication between processes on the same computer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View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active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sockets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ss -tuln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 # Linux: waiting sockets (replaces netstat)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ss -tup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  # with process PID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lsof -i :80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# what process is using port 80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Get-NetTCPConnection -State Listen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Modern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Wi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-Fi —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Current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Standards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65762" y="685800"/>
            <a:ext cx="8678238" cy="60960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Wi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-Fi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standards evolution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┌──────────┬──────┬────────────┬────────────┬──────────────────────┐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│Standard  │Year  │Frequency   │Max speed   │Usage           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├──────────┼──────┼────────────┼────────────┼──────────────────────┤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│802.11n   │2009  │2.4/5 GHz   │600 Mbps    │Still present(legacy)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│802.11ac  │2013  │5 GHz       │3.5 Gbps    │Wi-Fi 5 — common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│802.11ax  │2019  │2.4/5/6 GHz │9.6 Gbps    │Wi-Fi 6/6E — actual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│802.11be  │2024  │2.4/5/6 GHz │46 Gbps     │Wi-Fi 7 — flagship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└──────────┴──────┴────────────┴────────────┴──────────────────────</a:t>
            </a: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Wi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-Fi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security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—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critical evolution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WEP (1997)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broken in minutes, completely abandoned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WPA/WPA2-Personal (2004)</a:t>
            </a:r>
            <a:r>
              <a:rPr lang="ro-RO" altLang="en-US" sz="1800" dirty="0">
                <a:latin typeface="Cambria" panose="02040503050406030204" pitchFamily="18" charset="0"/>
              </a:rPr>
              <a:t> — TKIP/AES; </a:t>
            </a:r>
            <a:r>
              <a:rPr lang="ro-RO" altLang="en-US" sz="1800" dirty="0" err="1">
                <a:latin typeface="Cambria" panose="02040503050406030204" pitchFamily="18" charset="0"/>
              </a:rPr>
              <a:t>vulnerable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to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dictionary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attacks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solidFill>
                  <a:srgbClr val="4A7C59"/>
                </a:solidFill>
                <a:latin typeface="Cambria" panose="02040503050406030204" pitchFamily="18" charset="0"/>
              </a:rPr>
              <a:t>WPA3 (2018) — </a:t>
            </a:r>
            <a:r>
              <a:rPr lang="ro-RO" altLang="en-US" sz="1800" b="1" dirty="0" err="1">
                <a:solidFill>
                  <a:srgbClr val="4A7C59"/>
                </a:solidFill>
                <a:latin typeface="Cambria" panose="02040503050406030204" pitchFamily="18" charset="0"/>
              </a:rPr>
              <a:t>mandatory</a:t>
            </a:r>
            <a:r>
              <a:rPr lang="ro-RO" altLang="en-US" sz="1800" b="1" dirty="0">
                <a:solidFill>
                  <a:srgbClr val="4A7C59"/>
                </a:solidFill>
                <a:latin typeface="Cambria" panose="02040503050406030204" pitchFamily="18" charset="0"/>
              </a:rPr>
              <a:t> standard </a:t>
            </a:r>
            <a:r>
              <a:rPr lang="ro-RO" altLang="en-US" sz="1800" b="1" dirty="0" err="1">
                <a:solidFill>
                  <a:srgbClr val="4A7C59"/>
                </a:solidFill>
                <a:latin typeface="Cambria" panose="02040503050406030204" pitchFamily="18" charset="0"/>
              </a:rPr>
              <a:t>from</a:t>
            </a:r>
            <a:r>
              <a:rPr lang="ro-RO" altLang="en-US" sz="1800" b="1" dirty="0">
                <a:solidFill>
                  <a:srgbClr val="4A7C59"/>
                </a:solidFill>
                <a:latin typeface="Cambria" panose="02040503050406030204" pitchFamily="18" charset="0"/>
              </a:rPr>
              <a:t> 2020:</a:t>
            </a:r>
          </a:p>
          <a:p>
            <a:pPr marL="6858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SAE (Simultaneous Authentication of Equals)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ro-RO" altLang="en-US" sz="1800" dirty="0" err="1">
                <a:latin typeface="Cambria" panose="02040503050406030204" pitchFamily="18" charset="0"/>
              </a:rPr>
              <a:t>replaces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vulnerable</a:t>
            </a:r>
            <a:r>
              <a:rPr lang="ro-RO" altLang="en-US" sz="1800" dirty="0">
                <a:latin typeface="Cambria" panose="02040503050406030204" pitchFamily="18" charset="0"/>
              </a:rPr>
              <a:t> PSK </a:t>
            </a:r>
            <a:r>
              <a:rPr lang="ro-RO" altLang="en-US" sz="1800" dirty="0" err="1">
                <a:latin typeface="Cambria" panose="02040503050406030204" pitchFamily="18" charset="0"/>
              </a:rPr>
              <a:t>handshake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6858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Forward secrecy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the session key changes, past traffic cannot be decrypted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Commands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iwconfig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# Linux: wireless information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iw dev wlan0 link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# details for the current connection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netsh wlan show interfaces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Practical network commands -</a:t>
            </a:r>
            <a:b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en-US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Linux and Windows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838200"/>
            <a:ext cx="8686800" cy="60198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Configuration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and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diagnostics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# Linux — modern command (replaces ifconfig/route):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ip addr show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# IP address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ip route show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# routing table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ip link set eth0 up/down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# activating/ deactivating an interface</a:t>
            </a: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Connectivity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diagnostics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ping -c 4 8.8.8.8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# connectivity test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traceroute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# packet routes</a:t>
            </a:r>
          </a:p>
          <a:p>
            <a:pPr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tracert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# Windows equivalent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mtr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# ping + traceroute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DNS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and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socket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dig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# DNS solving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nslookup -type=MX gmail.com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# MX record 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ss -</a:t>
            </a:r>
            <a:r>
              <a:rPr lang="en-US" sz="1500" dirty="0" err="1">
                <a:solidFill>
                  <a:srgbClr val="7B2C2C"/>
                </a:solidFill>
                <a:latin typeface="Courier New" pitchFamily="49" charset="0"/>
              </a:rPr>
              <a:t>tuln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          # open ports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nmap -sV localhost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  # local services scan</a:t>
            </a: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Windows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PowerShell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Test-NetConnection google.com -Port 443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Get-NetIPConfiguration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# ipconfig equivalent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Resolve-DnsName google.com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Get-NetTCPConnection | Where-Object State -eq Established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SDN — Software Defined Networking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SDN </a:t>
            </a:r>
            <a:r>
              <a:rPr lang="en-US" altLang="en-US" sz="1800" b="1" dirty="0">
                <a:latin typeface="Cambria" panose="02040503050406030204" pitchFamily="18" charset="0"/>
              </a:rPr>
              <a:t>separates the </a:t>
            </a:r>
            <a:r>
              <a:rPr lang="en-US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control plane </a:t>
            </a:r>
            <a:r>
              <a:rPr lang="ro-RO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routing decisions</a:t>
            </a:r>
            <a:r>
              <a:rPr lang="ro-RO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)</a:t>
            </a:r>
            <a:r>
              <a:rPr lang="ro-RO" altLang="en-US" sz="1800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en-US" altLang="en-US" sz="1800" dirty="0">
                <a:latin typeface="Cambria" panose="02040503050406030204" pitchFamily="18" charset="0"/>
              </a:rPr>
              <a:t>from the </a:t>
            </a:r>
            <a:r>
              <a:rPr lang="en-US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data plane </a:t>
            </a:r>
            <a:r>
              <a:rPr lang="ro-RO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(</a:t>
            </a:r>
            <a:r>
              <a:rPr lang="en-US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packet transmission</a:t>
            </a:r>
            <a:r>
              <a:rPr lang="ro-RO" altLang="en-US" sz="1800" i="1" dirty="0">
                <a:solidFill>
                  <a:srgbClr val="FF0000"/>
                </a:solidFill>
                <a:latin typeface="Cambria" panose="02040503050406030204" pitchFamily="18" charset="0"/>
              </a:rPr>
              <a:t>):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Traditional network:        SDN network: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┌──────────────────┐       ┌──────────────────────┐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Router/Switch    │       │ SDN controller 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+ Routing table  │       │ (global vision)     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+ Forwarding     │       └──────────┬───────────┘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(all in a box)   │                  │ OpenFlow API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└──────────────────┘    ┌─────┴──┬──────┴──┐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                     │Switch  │Switch   │Switch│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                     │(only   │(only    │(only 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                     │forward)│forward) │fwd.) │</a:t>
            </a:r>
          </a:p>
          <a:p>
            <a:pPr marL="0" indent="0">
              <a:buNone/>
            </a:pP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Why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SDN </a:t>
            </a:r>
            <a:r>
              <a:rPr lang="ro-RO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matters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Centralized orchestration </a:t>
            </a:r>
            <a:r>
              <a:rPr lang="en-US" altLang="en-US" sz="1800" dirty="0">
                <a:latin typeface="Cambria" panose="02040503050406030204" pitchFamily="18" charset="0"/>
              </a:rPr>
              <a:t>— the network is configured as code (infrastructure as code)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1800" b="1" dirty="0">
                <a:latin typeface="Cambria" panose="02040503050406030204" pitchFamily="18" charset="0"/>
              </a:rPr>
              <a:t>The foundation of the modern cloud: </a:t>
            </a:r>
            <a:r>
              <a:rPr lang="en-US" altLang="en-US" sz="1800" dirty="0">
                <a:latin typeface="Cambria" panose="02040503050406030204" pitchFamily="18" charset="0"/>
              </a:rPr>
              <a:t>AWS VPC, Azure </a:t>
            </a:r>
            <a:r>
              <a:rPr lang="en-US" altLang="en-US" sz="1800" dirty="0" err="1">
                <a:latin typeface="Cambria" panose="02040503050406030204" pitchFamily="18" charset="0"/>
              </a:rPr>
              <a:t>VNet</a:t>
            </a:r>
            <a:r>
              <a:rPr lang="en-US" altLang="en-US" sz="1800" dirty="0">
                <a:latin typeface="Cambria" panose="02040503050406030204" pitchFamily="18" charset="0"/>
              </a:rPr>
              <a:t>, Google Cloud Networking are all SDN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Kubernetes networking</a:t>
            </a:r>
            <a:r>
              <a:rPr lang="ro-RO" altLang="en-US" sz="1800" dirty="0">
                <a:latin typeface="Cambria" panose="02040503050406030204" pitchFamily="18" charset="0"/>
              </a:rPr>
              <a:t> (Calico, Flannel, Cilium) </a:t>
            </a:r>
            <a:r>
              <a:rPr lang="en-US" altLang="en-US" sz="1800" dirty="0">
                <a:latin typeface="Cambria" panose="02040503050406030204" pitchFamily="18" charset="0"/>
              </a:rPr>
              <a:t>is using SDN for pod-to-pod communication.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>
              <a:buNone/>
            </a:pPr>
            <a:endParaRPr lang="ro-RO" sz="1800" dirty="0"/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Legătura cu SO: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Linux: </a:t>
            </a:r>
            <a:r>
              <a:rPr lang="ro-RO" altLang="en-US" sz="1800" b="1" dirty="0">
                <a:latin typeface="Cambria" panose="02040503050406030204" pitchFamily="18" charset="0"/>
              </a:rPr>
              <a:t>Open vSwitch (OVS)</a:t>
            </a:r>
            <a:r>
              <a:rPr lang="ro-RO" altLang="en-US" sz="1800" dirty="0">
                <a:latin typeface="Cambria" panose="02040503050406030204" pitchFamily="18" charset="0"/>
              </a:rPr>
              <a:t> + eBPF/XDP pentru dataplane ultra-rapid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Windows: </a:t>
            </a:r>
            <a:r>
              <a:rPr lang="ro-RO" altLang="en-US" sz="1800" b="1" dirty="0">
                <a:latin typeface="Cambria" panose="02040503050406030204" pitchFamily="18" charset="0"/>
              </a:rPr>
              <a:t>Hyper-V Virtual Switch</a:t>
            </a:r>
            <a:r>
              <a:rPr lang="ro-RO" altLang="en-US" sz="1800" dirty="0">
                <a:latin typeface="Cambria" panose="02040503050406030204" pitchFamily="18" charset="0"/>
              </a:rPr>
              <a:t> + Azure SDN pentru datacenter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68330" y="-152400"/>
            <a:ext cx="8229600" cy="838200"/>
          </a:xfrm>
        </p:spPr>
        <p:txBody>
          <a:bodyPr/>
          <a:lstStyle/>
          <a:p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Summary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— Modern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Network</a:t>
            </a:r>
            <a:r>
              <a:rPr lang="ro-RO" altLang="en-US" sz="2800" b="1" dirty="0">
                <a:solidFill>
                  <a:srgbClr val="C00000"/>
                </a:solidFill>
                <a:latin typeface="Cambria" panose="02040503050406030204" pitchFamily="18" charset="0"/>
              </a:rPr>
              <a:t> </a:t>
            </a:r>
            <a:r>
              <a:rPr lang="ro-RO" altLang="en-US" sz="2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Stack</a:t>
            </a:r>
            <a:endParaRPr lang="ro-RO" altLang="en-US" sz="2800" b="1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685800"/>
            <a:ext cx="8686800" cy="6000108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Network concepts connected 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An user opens https://www.ase.ro</a:t>
            </a:r>
          </a:p>
          <a:p>
            <a:pPr marL="342900" indent="0">
              <a:buNone/>
            </a:pPr>
            <a:endParaRPr lang="en-US" sz="1500" dirty="0">
              <a:solidFill>
                <a:srgbClr val="7B2C2C"/>
              </a:solidFill>
              <a:latin typeface="Courier New" pitchFamily="49" charset="0"/>
            </a:endParaRP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1. DNS (DoH)    → solving ase.ro → 193.226.34.67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2. TCP/QUIC     → handshake with the web server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3. TLS 1.3      → encrypting data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4. HTTP/2 sau 3 → GET request /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5. NAT/Router   → translating 192.168.x.x → into a public IP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6. IPv4/IPv6    → routing packets in the Internet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7. TCP/IP Stack → OS kernel managing the socket connection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8. NDIS 6.x     → the NIC driver sends the message on the cable/Wi-Fi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Each layer corresponds to an OSI/TCP/IP level:</a:t>
            </a:r>
            <a:endParaRPr lang="ro-RO" altLang="en-US" sz="1800" b="1" dirty="0">
              <a:solidFill>
                <a:srgbClr val="C00000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Application:</a:t>
            </a:r>
            <a:r>
              <a:rPr lang="ro-RO" altLang="en-US" sz="1800" dirty="0">
                <a:latin typeface="Cambria" panose="02040503050406030204" pitchFamily="18" charset="0"/>
              </a:rPr>
              <a:t> HTTP/3, DNS, TLS, SSH, SMTP, FTP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Transport:</a:t>
            </a:r>
            <a:r>
              <a:rPr lang="ro-RO" altLang="en-US" sz="1800" dirty="0">
                <a:latin typeface="Cambria" panose="02040503050406030204" pitchFamily="18" charset="0"/>
              </a:rPr>
              <a:t> TCP, UDP, QUIC (</a:t>
            </a:r>
            <a:r>
              <a:rPr lang="en-US" altLang="en-US" sz="1800" dirty="0">
                <a:latin typeface="Cambria" panose="02040503050406030204" pitchFamily="18" charset="0"/>
              </a:rPr>
              <a:t>source and destination </a:t>
            </a:r>
            <a:r>
              <a:rPr lang="ro-RO" altLang="en-US" sz="1800" dirty="0">
                <a:latin typeface="Cambria" panose="02040503050406030204" pitchFamily="18" charset="0"/>
              </a:rPr>
              <a:t>port)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Internet:</a:t>
            </a:r>
            <a:r>
              <a:rPr lang="ro-RO" altLang="en-US" sz="1800" dirty="0">
                <a:latin typeface="Cambria" panose="02040503050406030204" pitchFamily="18" charset="0"/>
              </a:rPr>
              <a:t> IPv4, IPv6, ICMP, r</a:t>
            </a:r>
            <a:r>
              <a:rPr lang="en-US" altLang="en-US" sz="1800" dirty="0">
                <a:latin typeface="Cambria" panose="02040503050406030204" pitchFamily="18" charset="0"/>
              </a:rPr>
              <a:t>outing</a:t>
            </a:r>
            <a:r>
              <a:rPr lang="ro-RO" altLang="en-US" sz="1800" dirty="0">
                <a:latin typeface="Cambria" panose="02040503050406030204" pitchFamily="18" charset="0"/>
              </a:rPr>
              <a:t>, NAT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Network Access:</a:t>
            </a:r>
            <a:r>
              <a:rPr lang="ro-RO" altLang="en-US" sz="1800" dirty="0">
                <a:latin typeface="Cambria" panose="02040503050406030204" pitchFamily="18" charset="0"/>
              </a:rPr>
              <a:t> Ethernet, Wi-Fi 6E/7,</a:t>
            </a:r>
            <a:r>
              <a:rPr lang="en-US" altLang="en-US" sz="1800" dirty="0">
                <a:latin typeface="Cambria" panose="02040503050406030204" pitchFamily="18" charset="0"/>
              </a:rPr>
              <a:t> fiber optic, </a:t>
            </a:r>
            <a:r>
              <a:rPr lang="ro-RO" altLang="en-US" sz="1800" dirty="0">
                <a:latin typeface="Cambria" panose="02040503050406030204" pitchFamily="18" charset="0"/>
              </a:rPr>
              <a:t>NDIS</a:t>
            </a:r>
            <a:r>
              <a:rPr lang="en-US" altLang="en-US" sz="1800" dirty="0">
                <a:latin typeface="Cambria" panose="02040503050406030204" pitchFamily="18" charset="0"/>
              </a:rPr>
              <a:t> drivers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Usefull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resources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RFC</a:t>
            </a:r>
            <a:r>
              <a:rPr lang="en-US" altLang="en-US" sz="1800" dirty="0">
                <a:latin typeface="Cambria" panose="02040503050406030204" pitchFamily="18" charset="0"/>
              </a:rPr>
              <a:t> documents</a:t>
            </a:r>
            <a:r>
              <a:rPr lang="ro-RO" altLang="en-US" sz="1800" dirty="0">
                <a:latin typeface="Cambria" panose="02040503050406030204" pitchFamily="18" charset="0"/>
              </a:rPr>
              <a:t>: https://www.rfc-editor.org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altLang="en-US" sz="1800" dirty="0" err="1">
                <a:latin typeface="Cambria" panose="02040503050406030204" pitchFamily="18" charset="0"/>
              </a:rPr>
              <a:t>Wireshark</a:t>
            </a:r>
            <a:r>
              <a:rPr lang="ro-RO" altLang="en-US" sz="1800" dirty="0">
                <a:latin typeface="Cambria" panose="02040503050406030204" pitchFamily="18" charset="0"/>
              </a:rPr>
              <a:t> (</a:t>
            </a:r>
            <a:r>
              <a:rPr lang="ro-RO" altLang="en-US" sz="1800" dirty="0" err="1">
                <a:latin typeface="Cambria" panose="02040503050406030204" pitchFamily="18" charset="0"/>
              </a:rPr>
              <a:t>packet</a:t>
            </a:r>
            <a:r>
              <a:rPr lang="ro-RO" altLang="en-US" sz="1800" dirty="0">
                <a:latin typeface="Cambria" panose="02040503050406030204" pitchFamily="18" charset="0"/>
              </a:rPr>
              <a:t> </a:t>
            </a:r>
            <a:r>
              <a:rPr lang="ro-RO" altLang="en-US" sz="1800" dirty="0" err="1">
                <a:latin typeface="Cambria" panose="02040503050406030204" pitchFamily="18" charset="0"/>
              </a:rPr>
              <a:t>analyzer</a:t>
            </a:r>
            <a:r>
              <a:rPr lang="ro-RO" altLang="en-US" sz="1800" dirty="0">
                <a:latin typeface="Cambria" panose="02040503050406030204" pitchFamily="18" charset="0"/>
              </a:rPr>
              <a:t>): https://www.wireshark.org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dirty="0">
                <a:latin typeface="Cambria" panose="02040503050406030204" pitchFamily="18" charset="0"/>
              </a:rPr>
              <a:t>Cisco </a:t>
            </a:r>
            <a:r>
              <a:rPr lang="ro-RO" altLang="en-US" sz="1800" dirty="0" err="1">
                <a:latin typeface="Cambria" panose="02040503050406030204" pitchFamily="18" charset="0"/>
              </a:rPr>
              <a:t>NetAcad</a:t>
            </a:r>
            <a:r>
              <a:rPr lang="ro-RO" altLang="en-US" sz="1800" dirty="0">
                <a:latin typeface="Cambria" panose="02040503050406030204" pitchFamily="18" charset="0"/>
              </a:rPr>
              <a:t> (</a:t>
            </a:r>
            <a:r>
              <a:rPr lang="en-US" altLang="en-US" sz="1800">
                <a:latin typeface="Cambria" panose="02040503050406030204" pitchFamily="18" charset="0"/>
              </a:rPr>
              <a:t>free courses</a:t>
            </a:r>
            <a:r>
              <a:rPr lang="ro-RO" altLang="en-US" sz="1800">
                <a:latin typeface="Cambria" panose="02040503050406030204" pitchFamily="18" charset="0"/>
              </a:rPr>
              <a:t>): </a:t>
            </a:r>
            <a:r>
              <a:rPr lang="ro-RO" altLang="en-US" sz="1800" dirty="0">
                <a:latin typeface="Cambria" panose="02040503050406030204" pitchFamily="18" charset="0"/>
              </a:rPr>
              <a:t>https://www.netacad.com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Network architecture model</a:t>
            </a:r>
          </a:p>
        </p:txBody>
      </p:sp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457200" y="1447800"/>
            <a:ext cx="8382000" cy="5172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l" eaLnBrk="1" hangingPunct="1"/>
            <a:r>
              <a:rPr lang="en-US" altLang="en-US" sz="2200" b="1" dirty="0"/>
              <a:t>What is an </a:t>
            </a:r>
            <a:r>
              <a:rPr lang="ro-RO" altLang="en-US" sz="2200" b="1" dirty="0"/>
              <a:t>“</a:t>
            </a:r>
            <a:r>
              <a:rPr lang="en-US" altLang="en-US" sz="2200" b="1" dirty="0"/>
              <a:t>architecture </a:t>
            </a:r>
            <a:r>
              <a:rPr lang="ro-RO" altLang="en-US" sz="2200" b="1" dirty="0"/>
              <a:t>model”</a:t>
            </a:r>
            <a:r>
              <a:rPr lang="en-US" altLang="en-US" sz="2200" b="1" dirty="0"/>
              <a:t>?</a:t>
            </a:r>
          </a:p>
          <a:p>
            <a:pPr algn="l" eaLnBrk="1" hangingPunct="1"/>
            <a:endParaRPr lang="en-US" altLang="en-US" sz="2200" dirty="0"/>
          </a:p>
          <a:p>
            <a:pPr algn="l" eaLnBrk="1" hangingPunct="1"/>
            <a:r>
              <a:rPr lang="en-US" altLang="en-US" sz="2200" dirty="0"/>
              <a:t>An </a:t>
            </a:r>
            <a:r>
              <a:rPr lang="en-US" altLang="en-US" sz="2200" i="1" dirty="0"/>
              <a:t>architecture model</a:t>
            </a:r>
            <a:r>
              <a:rPr lang="en-US" altLang="en-US" sz="2200" dirty="0"/>
              <a:t> offers a general frame of reference for the problems connected to the network communications</a:t>
            </a:r>
            <a:r>
              <a:rPr lang="ro-RO" altLang="en-US" sz="2200" dirty="0"/>
              <a:t>.</a:t>
            </a:r>
            <a:r>
              <a:rPr lang="en-US" altLang="en-US" sz="2200" dirty="0"/>
              <a:t> Such a model</a:t>
            </a:r>
            <a:r>
              <a:rPr lang="ro-RO" altLang="en-US" sz="2200" dirty="0"/>
              <a:t> </a:t>
            </a:r>
            <a:r>
              <a:rPr lang="en-US" altLang="en-US" sz="2200" dirty="0"/>
              <a:t>is used not only to explain the communication protocols, but also to develop them.</a:t>
            </a:r>
            <a:endParaRPr lang="ro-RO" altLang="en-US" sz="2200" dirty="0"/>
          </a:p>
          <a:p>
            <a:pPr algn="l" eaLnBrk="1" hangingPunct="1"/>
            <a:endParaRPr lang="ro-RO" altLang="en-US" sz="2200" dirty="0"/>
          </a:p>
          <a:p>
            <a:pPr algn="l" eaLnBrk="1" hangingPunct="1"/>
            <a:r>
              <a:rPr lang="en-US" altLang="en-US" sz="2200" dirty="0"/>
              <a:t>An architecture model separates the functions assigned to the communication protocols in different layers </a:t>
            </a:r>
            <a:r>
              <a:rPr lang="ro-RO" altLang="en-US" sz="2200" dirty="0"/>
              <a:t>(</a:t>
            </a:r>
            <a:r>
              <a:rPr lang="en-US" altLang="en-US" sz="2200" dirty="0"/>
              <a:t>easier to manage</a:t>
            </a:r>
            <a:r>
              <a:rPr lang="ro-RO" altLang="en-US" sz="2200" dirty="0"/>
              <a:t>)</a:t>
            </a:r>
            <a:r>
              <a:rPr lang="en-US" altLang="en-US" sz="2200" dirty="0"/>
              <a:t>.</a:t>
            </a:r>
            <a:endParaRPr lang="ro-RO" altLang="en-US" sz="2200" dirty="0"/>
          </a:p>
          <a:p>
            <a:pPr algn="l" eaLnBrk="1" hangingPunct="1"/>
            <a:r>
              <a:rPr lang="en-US" altLang="en-US" sz="2200" dirty="0"/>
              <a:t>Each layer has specific role(s) in the communication process among the network.</a:t>
            </a:r>
          </a:p>
          <a:p>
            <a:pPr algn="l" eaLnBrk="1" hangingPunct="1"/>
            <a:br>
              <a:rPr lang="en-US" altLang="en-US" sz="2200" dirty="0"/>
            </a:br>
            <a:r>
              <a:rPr lang="en-US" altLang="en-US" sz="2200" b="1" dirty="0"/>
              <a:t>Definitions</a:t>
            </a:r>
            <a:r>
              <a:rPr lang="ro-RO" altLang="en-US" sz="2200" b="1" dirty="0"/>
              <a:t> – </a:t>
            </a:r>
            <a:r>
              <a:rPr lang="en-US" altLang="en-US" sz="2200" b="1" dirty="0"/>
              <a:t>basic concepts</a:t>
            </a:r>
            <a:r>
              <a:rPr lang="ro-RO" altLang="en-US" sz="2200" b="1" dirty="0"/>
              <a:t>:</a:t>
            </a:r>
          </a:p>
          <a:p>
            <a:pPr algn="l" eaLnBrk="1" hangingPunct="1"/>
            <a:r>
              <a:rPr lang="ro-RO" altLang="en-US" sz="2200" b="1" dirty="0"/>
              <a:t>	- </a:t>
            </a:r>
            <a:r>
              <a:rPr lang="en-US" altLang="en-US" sz="2200" b="1" dirty="0"/>
              <a:t>Networking protocol</a:t>
            </a:r>
            <a:endParaRPr lang="ro-RO" altLang="en-US" sz="2200" b="1" dirty="0"/>
          </a:p>
          <a:p>
            <a:pPr algn="l" eaLnBrk="1" hangingPunct="1"/>
            <a:r>
              <a:rPr lang="ro-RO" altLang="en-US" sz="2200" b="1" dirty="0"/>
              <a:t>	- </a:t>
            </a:r>
            <a:r>
              <a:rPr lang="en-US" altLang="en-US" sz="2200" b="1" dirty="0"/>
              <a:t>Communication types</a:t>
            </a:r>
            <a:r>
              <a:rPr lang="ro-RO" altLang="en-US" sz="2200" b="1" dirty="0"/>
              <a:t>/</a:t>
            </a:r>
            <a:r>
              <a:rPr lang="en-US" altLang="en-US" sz="2200" b="1" dirty="0"/>
              <a:t>data transmissions</a:t>
            </a:r>
            <a:endParaRPr lang="ro-RO" altLang="en-US" sz="2200" b="1" dirty="0"/>
          </a:p>
          <a:p>
            <a:pPr algn="l" eaLnBrk="1" hangingPunct="1"/>
            <a:r>
              <a:rPr lang="ro-RO" altLang="en-US" sz="2200" b="1" dirty="0"/>
              <a:t>	- </a:t>
            </a:r>
            <a:r>
              <a:rPr lang="en-US" altLang="en-US" sz="2200" b="1" dirty="0"/>
              <a:t>Bandwidth /</a:t>
            </a:r>
            <a:r>
              <a:rPr lang="ro-RO" altLang="en-US" sz="2200" b="1" dirty="0"/>
              <a:t>Throughput/Goodput</a:t>
            </a:r>
            <a:endParaRPr lang="en-US" altLang="en-US" sz="2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The ISO-OSI Model</a:t>
            </a:r>
          </a:p>
        </p:txBody>
      </p:sp>
      <p:sp>
        <p:nvSpPr>
          <p:cNvPr id="3075" name="Text Box 46"/>
          <p:cNvSpPr txBox="1">
            <a:spLocks noChangeArrowheads="1"/>
          </p:cNvSpPr>
          <p:nvPr/>
        </p:nvSpPr>
        <p:spPr bwMode="auto">
          <a:xfrm>
            <a:off x="1433513" y="1560513"/>
            <a:ext cx="7177087" cy="4557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0C0C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l" eaLnBrk="1" hangingPunct="1"/>
            <a:r>
              <a:rPr lang="en-US" altLang="en-US" sz="2400" b="1" dirty="0">
                <a:solidFill>
                  <a:srgbClr val="CC3300"/>
                </a:solidFill>
              </a:rPr>
              <a:t>Why a layered model?</a:t>
            </a:r>
            <a:endParaRPr lang="ro-RO" altLang="en-US" sz="2400" b="1" dirty="0">
              <a:solidFill>
                <a:srgbClr val="CC3300"/>
              </a:solidFill>
            </a:endParaRPr>
          </a:p>
          <a:p>
            <a:pPr algn="l" eaLnBrk="1" hangingPunct="1"/>
            <a:endParaRPr lang="en-US" altLang="en-US" sz="2400" b="1" dirty="0">
              <a:solidFill>
                <a:srgbClr val="CC3300"/>
              </a:solidFill>
            </a:endParaRPr>
          </a:p>
          <a:p>
            <a:pPr algn="l" eaLnBrk="1" hangingPunct="1">
              <a:buFontTx/>
              <a:buChar char="-"/>
            </a:pPr>
            <a:r>
              <a:rPr lang="en-US" altLang="en-US" sz="2200" dirty="0"/>
              <a:t> It reduces the complexity of the problem</a:t>
            </a:r>
          </a:p>
          <a:p>
            <a:pPr algn="l" eaLnBrk="1" hangingPunct="1">
              <a:buFontTx/>
              <a:buChar char="-"/>
            </a:pPr>
            <a:endParaRPr lang="en-US" altLang="en-US" sz="2200" dirty="0"/>
          </a:p>
          <a:p>
            <a:pPr algn="l" eaLnBrk="1" hangingPunct="1">
              <a:buFontTx/>
              <a:buChar char="-"/>
            </a:pPr>
            <a:r>
              <a:rPr lang="en-US" altLang="en-US" sz="2200" dirty="0"/>
              <a:t> It standardizes the interfaces</a:t>
            </a:r>
            <a:endParaRPr lang="ro-RO" altLang="en-US" sz="2200" dirty="0"/>
          </a:p>
          <a:p>
            <a:pPr algn="l" eaLnBrk="1" hangingPunct="1">
              <a:buFontTx/>
              <a:buChar char="-"/>
            </a:pPr>
            <a:endParaRPr lang="en-US" altLang="en-US" sz="2200" dirty="0"/>
          </a:p>
          <a:p>
            <a:pPr algn="l" eaLnBrk="1" hangingPunct="1">
              <a:buFontTx/>
              <a:buChar char="-"/>
            </a:pPr>
            <a:r>
              <a:rPr lang="en-US" altLang="en-US" sz="2200" dirty="0"/>
              <a:t> It facilitates modularity</a:t>
            </a:r>
            <a:endParaRPr lang="ro-RO" altLang="en-US" sz="2200" dirty="0"/>
          </a:p>
          <a:p>
            <a:pPr algn="l" eaLnBrk="1" hangingPunct="1">
              <a:buFontTx/>
              <a:buChar char="-"/>
            </a:pPr>
            <a:endParaRPr lang="en-US" altLang="en-US" sz="2200" dirty="0"/>
          </a:p>
          <a:p>
            <a:pPr algn="l" eaLnBrk="1" hangingPunct="1">
              <a:buFontTx/>
              <a:buChar char="-"/>
            </a:pPr>
            <a:r>
              <a:rPr lang="en-US" altLang="en-US" sz="2200" dirty="0"/>
              <a:t> It assures interoperable technologies</a:t>
            </a:r>
            <a:endParaRPr lang="ro-RO" altLang="en-US" sz="2200" dirty="0"/>
          </a:p>
          <a:p>
            <a:pPr algn="l" eaLnBrk="1" hangingPunct="1">
              <a:buFontTx/>
              <a:buChar char="-"/>
            </a:pPr>
            <a:endParaRPr lang="en-US" altLang="en-US" sz="2200" dirty="0"/>
          </a:p>
          <a:p>
            <a:pPr algn="l" eaLnBrk="1" hangingPunct="1">
              <a:buFontTx/>
              <a:buChar char="-"/>
            </a:pPr>
            <a:r>
              <a:rPr lang="en-US" altLang="en-US" sz="2200" dirty="0"/>
              <a:t> Accelerates the evolution</a:t>
            </a:r>
            <a:endParaRPr lang="ro-RO" altLang="en-US" sz="2200" dirty="0"/>
          </a:p>
          <a:p>
            <a:pPr algn="l" eaLnBrk="1" hangingPunct="1">
              <a:buFontTx/>
              <a:buChar char="-"/>
            </a:pPr>
            <a:endParaRPr lang="en-US" altLang="en-US" sz="2200" dirty="0"/>
          </a:p>
          <a:p>
            <a:pPr algn="l" eaLnBrk="1" hangingPunct="1"/>
            <a:r>
              <a:rPr lang="ro-RO" altLang="en-US" sz="2200" dirty="0"/>
              <a:t>- </a:t>
            </a:r>
            <a:r>
              <a:rPr lang="en-US" altLang="en-US" sz="2200" dirty="0"/>
              <a:t>It simplifies and helps the teaching/learning process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ISO-OSI Model</a:t>
            </a:r>
          </a:p>
        </p:txBody>
      </p:sp>
      <p:grpSp>
        <p:nvGrpSpPr>
          <p:cNvPr id="9219" name="Group 3"/>
          <p:cNvGrpSpPr>
            <a:grpSpLocks/>
          </p:cNvGrpSpPr>
          <p:nvPr/>
        </p:nvGrpSpPr>
        <p:grpSpPr bwMode="auto">
          <a:xfrm>
            <a:off x="863600" y="1828803"/>
            <a:ext cx="7442200" cy="461963"/>
            <a:chOff x="702" y="1902"/>
            <a:chExt cx="4688" cy="291"/>
          </a:xfrm>
        </p:grpSpPr>
        <p:sp>
          <p:nvSpPr>
            <p:cNvPr id="4139" name="Text Box 4"/>
            <p:cNvSpPr txBox="1">
              <a:spLocks noChangeArrowheads="1"/>
            </p:cNvSpPr>
            <p:nvPr/>
          </p:nvSpPr>
          <p:spPr bwMode="auto">
            <a:xfrm>
              <a:off x="702" y="1902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Application</a:t>
              </a:r>
            </a:p>
          </p:txBody>
        </p:sp>
        <p:sp>
          <p:nvSpPr>
            <p:cNvPr id="4140" name="Text Box 5"/>
            <p:cNvSpPr txBox="1">
              <a:spLocks noChangeArrowheads="1"/>
            </p:cNvSpPr>
            <p:nvPr/>
          </p:nvSpPr>
          <p:spPr bwMode="auto">
            <a:xfrm>
              <a:off x="3854" y="1902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Application</a:t>
              </a:r>
            </a:p>
          </p:txBody>
        </p:sp>
      </p:grpSp>
      <p:grpSp>
        <p:nvGrpSpPr>
          <p:cNvPr id="9222" name="Group 6"/>
          <p:cNvGrpSpPr>
            <a:grpSpLocks/>
          </p:cNvGrpSpPr>
          <p:nvPr/>
        </p:nvGrpSpPr>
        <p:grpSpPr bwMode="auto">
          <a:xfrm>
            <a:off x="863600" y="2324104"/>
            <a:ext cx="7442200" cy="461963"/>
            <a:chOff x="702" y="2214"/>
            <a:chExt cx="4688" cy="291"/>
          </a:xfrm>
        </p:grpSpPr>
        <p:sp>
          <p:nvSpPr>
            <p:cNvPr id="4137" name="Text Box 7"/>
            <p:cNvSpPr txBox="1">
              <a:spLocks noChangeArrowheads="1"/>
            </p:cNvSpPr>
            <p:nvPr/>
          </p:nvSpPr>
          <p:spPr bwMode="auto">
            <a:xfrm>
              <a:off x="702" y="2214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Presentation</a:t>
              </a:r>
            </a:p>
          </p:txBody>
        </p:sp>
        <p:sp>
          <p:nvSpPr>
            <p:cNvPr id="4138" name="Text Box 8"/>
            <p:cNvSpPr txBox="1">
              <a:spLocks noChangeArrowheads="1"/>
            </p:cNvSpPr>
            <p:nvPr/>
          </p:nvSpPr>
          <p:spPr bwMode="auto">
            <a:xfrm>
              <a:off x="3854" y="2214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Presentation</a:t>
              </a:r>
            </a:p>
          </p:txBody>
        </p:sp>
      </p:grpSp>
      <p:grpSp>
        <p:nvGrpSpPr>
          <p:cNvPr id="9225" name="Group 9"/>
          <p:cNvGrpSpPr>
            <a:grpSpLocks/>
          </p:cNvGrpSpPr>
          <p:nvPr/>
        </p:nvGrpSpPr>
        <p:grpSpPr bwMode="auto">
          <a:xfrm>
            <a:off x="863600" y="2798767"/>
            <a:ext cx="7442200" cy="461963"/>
            <a:chOff x="702" y="2513"/>
            <a:chExt cx="4688" cy="291"/>
          </a:xfrm>
        </p:grpSpPr>
        <p:sp>
          <p:nvSpPr>
            <p:cNvPr id="4135" name="Text Box 10"/>
            <p:cNvSpPr txBox="1">
              <a:spLocks noChangeArrowheads="1"/>
            </p:cNvSpPr>
            <p:nvPr/>
          </p:nvSpPr>
          <p:spPr bwMode="auto">
            <a:xfrm>
              <a:off x="702" y="2513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Session</a:t>
              </a:r>
            </a:p>
          </p:txBody>
        </p:sp>
        <p:sp>
          <p:nvSpPr>
            <p:cNvPr id="4136" name="Text Box 11"/>
            <p:cNvSpPr txBox="1">
              <a:spLocks noChangeArrowheads="1"/>
            </p:cNvSpPr>
            <p:nvPr/>
          </p:nvSpPr>
          <p:spPr bwMode="auto">
            <a:xfrm>
              <a:off x="3854" y="2513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Session</a:t>
              </a:r>
            </a:p>
          </p:txBody>
        </p:sp>
      </p:grpSp>
      <p:grpSp>
        <p:nvGrpSpPr>
          <p:cNvPr id="9228" name="Group 12"/>
          <p:cNvGrpSpPr>
            <a:grpSpLocks/>
          </p:cNvGrpSpPr>
          <p:nvPr/>
        </p:nvGrpSpPr>
        <p:grpSpPr bwMode="auto">
          <a:xfrm>
            <a:off x="863600" y="3276600"/>
            <a:ext cx="7442200" cy="495300"/>
            <a:chOff x="702" y="2814"/>
            <a:chExt cx="4688" cy="312"/>
          </a:xfrm>
        </p:grpSpPr>
        <p:sp>
          <p:nvSpPr>
            <p:cNvPr id="4133" name="Text Box 13"/>
            <p:cNvSpPr txBox="1">
              <a:spLocks noChangeArrowheads="1"/>
            </p:cNvSpPr>
            <p:nvPr/>
          </p:nvSpPr>
          <p:spPr bwMode="auto">
            <a:xfrm>
              <a:off x="702" y="2814"/>
              <a:ext cx="1536" cy="31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chemeClr val="hlink"/>
                  </a:solidFill>
                </a:rPr>
                <a:t>Transport</a:t>
              </a:r>
            </a:p>
          </p:txBody>
        </p:sp>
        <p:sp>
          <p:nvSpPr>
            <p:cNvPr id="4134" name="Text Box 14"/>
            <p:cNvSpPr txBox="1">
              <a:spLocks noChangeArrowheads="1"/>
            </p:cNvSpPr>
            <p:nvPr/>
          </p:nvSpPr>
          <p:spPr bwMode="auto">
            <a:xfrm>
              <a:off x="3854" y="2814"/>
              <a:ext cx="1536" cy="31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>
                  <a:solidFill>
                    <a:schemeClr val="hlink"/>
                  </a:solidFill>
                </a:rPr>
                <a:t>Transport</a:t>
              </a:r>
            </a:p>
          </p:txBody>
        </p:sp>
      </p:grpSp>
      <p:grpSp>
        <p:nvGrpSpPr>
          <p:cNvPr id="9231" name="Group 15"/>
          <p:cNvGrpSpPr>
            <a:grpSpLocks/>
          </p:cNvGrpSpPr>
          <p:nvPr/>
        </p:nvGrpSpPr>
        <p:grpSpPr bwMode="auto">
          <a:xfrm>
            <a:off x="863600" y="3771905"/>
            <a:ext cx="7442200" cy="461963"/>
            <a:chOff x="702" y="3126"/>
            <a:chExt cx="4688" cy="291"/>
          </a:xfrm>
        </p:grpSpPr>
        <p:sp>
          <p:nvSpPr>
            <p:cNvPr id="4131" name="Text Box 16"/>
            <p:cNvSpPr txBox="1">
              <a:spLocks noChangeArrowheads="1"/>
            </p:cNvSpPr>
            <p:nvPr/>
          </p:nvSpPr>
          <p:spPr bwMode="auto">
            <a:xfrm>
              <a:off x="702" y="3126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Network</a:t>
              </a:r>
            </a:p>
          </p:txBody>
        </p:sp>
        <p:sp>
          <p:nvSpPr>
            <p:cNvPr id="4132" name="Text Box 17"/>
            <p:cNvSpPr txBox="1">
              <a:spLocks noChangeArrowheads="1"/>
            </p:cNvSpPr>
            <p:nvPr/>
          </p:nvSpPr>
          <p:spPr bwMode="auto">
            <a:xfrm>
              <a:off x="3854" y="3126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Network</a:t>
              </a:r>
            </a:p>
          </p:txBody>
        </p:sp>
      </p:grpSp>
      <p:grpSp>
        <p:nvGrpSpPr>
          <p:cNvPr id="9234" name="Group 18"/>
          <p:cNvGrpSpPr>
            <a:grpSpLocks/>
          </p:cNvGrpSpPr>
          <p:nvPr/>
        </p:nvGrpSpPr>
        <p:grpSpPr bwMode="auto">
          <a:xfrm>
            <a:off x="863600" y="4267200"/>
            <a:ext cx="7442200" cy="400050"/>
            <a:chOff x="702" y="3438"/>
            <a:chExt cx="4688" cy="252"/>
          </a:xfrm>
        </p:grpSpPr>
        <p:sp>
          <p:nvSpPr>
            <p:cNvPr id="4129" name="Text Box 19"/>
            <p:cNvSpPr txBox="1">
              <a:spLocks noChangeArrowheads="1"/>
            </p:cNvSpPr>
            <p:nvPr/>
          </p:nvSpPr>
          <p:spPr bwMode="auto">
            <a:xfrm>
              <a:off x="702" y="3438"/>
              <a:ext cx="1536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 dirty="0">
                  <a:solidFill>
                    <a:schemeClr val="hlink"/>
                  </a:solidFill>
                </a:rPr>
                <a:t>Data Link</a:t>
              </a:r>
            </a:p>
          </p:txBody>
        </p:sp>
        <p:sp>
          <p:nvSpPr>
            <p:cNvPr id="4130" name="Text Box 20"/>
            <p:cNvSpPr txBox="1">
              <a:spLocks noChangeArrowheads="1"/>
            </p:cNvSpPr>
            <p:nvPr/>
          </p:nvSpPr>
          <p:spPr bwMode="auto">
            <a:xfrm>
              <a:off x="3854" y="3438"/>
              <a:ext cx="1536" cy="252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 b="1" dirty="0">
                  <a:solidFill>
                    <a:schemeClr val="hlink"/>
                  </a:solidFill>
                </a:rPr>
                <a:t>Data link</a:t>
              </a:r>
            </a:p>
          </p:txBody>
        </p:sp>
      </p:grpSp>
      <p:grpSp>
        <p:nvGrpSpPr>
          <p:cNvPr id="9237" name="Group 21"/>
          <p:cNvGrpSpPr>
            <a:grpSpLocks/>
          </p:cNvGrpSpPr>
          <p:nvPr/>
        </p:nvGrpSpPr>
        <p:grpSpPr bwMode="auto">
          <a:xfrm>
            <a:off x="863600" y="4745044"/>
            <a:ext cx="7442200" cy="461963"/>
            <a:chOff x="702" y="3739"/>
            <a:chExt cx="4688" cy="291"/>
          </a:xfrm>
        </p:grpSpPr>
        <p:sp>
          <p:nvSpPr>
            <p:cNvPr id="4127" name="Text Box 22"/>
            <p:cNvSpPr txBox="1">
              <a:spLocks noChangeArrowheads="1"/>
            </p:cNvSpPr>
            <p:nvPr/>
          </p:nvSpPr>
          <p:spPr bwMode="auto">
            <a:xfrm>
              <a:off x="702" y="3739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Physical</a:t>
              </a:r>
            </a:p>
          </p:txBody>
        </p:sp>
        <p:sp>
          <p:nvSpPr>
            <p:cNvPr id="4128" name="Text Box 23"/>
            <p:cNvSpPr txBox="1">
              <a:spLocks noChangeArrowheads="1"/>
            </p:cNvSpPr>
            <p:nvPr/>
          </p:nvSpPr>
          <p:spPr bwMode="auto">
            <a:xfrm>
              <a:off x="3854" y="3739"/>
              <a:ext cx="1536" cy="29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>
                  <a:solidFill>
                    <a:schemeClr val="hlink"/>
                  </a:solidFill>
                </a:rPr>
                <a:t>Physical</a:t>
              </a:r>
            </a:p>
          </p:txBody>
        </p:sp>
      </p:grpSp>
      <p:grpSp>
        <p:nvGrpSpPr>
          <p:cNvPr id="9240" name="Group 24"/>
          <p:cNvGrpSpPr>
            <a:grpSpLocks/>
          </p:cNvGrpSpPr>
          <p:nvPr/>
        </p:nvGrpSpPr>
        <p:grpSpPr bwMode="auto">
          <a:xfrm>
            <a:off x="3382963" y="1871667"/>
            <a:ext cx="2381250" cy="369888"/>
            <a:chOff x="2289" y="1929"/>
            <a:chExt cx="1500" cy="233"/>
          </a:xfrm>
        </p:grpSpPr>
        <p:sp>
          <p:nvSpPr>
            <p:cNvPr id="4125" name="Line 25"/>
            <p:cNvSpPr>
              <a:spLocks noChangeShapeType="1"/>
            </p:cNvSpPr>
            <p:nvPr/>
          </p:nvSpPr>
          <p:spPr bwMode="auto">
            <a:xfrm>
              <a:off x="2289" y="2061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26" name="Text Box 26"/>
            <p:cNvSpPr txBox="1">
              <a:spLocks noChangeArrowheads="1"/>
            </p:cNvSpPr>
            <p:nvPr/>
          </p:nvSpPr>
          <p:spPr bwMode="auto">
            <a:xfrm>
              <a:off x="2786" y="1929"/>
              <a:ext cx="47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Data</a:t>
              </a:r>
            </a:p>
          </p:txBody>
        </p:sp>
      </p:grpSp>
      <p:grpSp>
        <p:nvGrpSpPr>
          <p:cNvPr id="9243" name="Group 27"/>
          <p:cNvGrpSpPr>
            <a:grpSpLocks/>
          </p:cNvGrpSpPr>
          <p:nvPr/>
        </p:nvGrpSpPr>
        <p:grpSpPr bwMode="auto">
          <a:xfrm>
            <a:off x="3382963" y="3265494"/>
            <a:ext cx="2381250" cy="369888"/>
            <a:chOff x="2289" y="2807"/>
            <a:chExt cx="1500" cy="233"/>
          </a:xfrm>
        </p:grpSpPr>
        <p:sp>
          <p:nvSpPr>
            <p:cNvPr id="4123" name="Line 28"/>
            <p:cNvSpPr>
              <a:spLocks noChangeShapeType="1"/>
            </p:cNvSpPr>
            <p:nvPr/>
          </p:nvSpPr>
          <p:spPr bwMode="auto">
            <a:xfrm>
              <a:off x="2289" y="2968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24" name="Text Box 29"/>
            <p:cNvSpPr txBox="1">
              <a:spLocks noChangeArrowheads="1"/>
            </p:cNvSpPr>
            <p:nvPr/>
          </p:nvSpPr>
          <p:spPr bwMode="auto">
            <a:xfrm>
              <a:off x="2562" y="2807"/>
              <a:ext cx="980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Segments</a:t>
              </a:r>
            </a:p>
          </p:txBody>
        </p:sp>
      </p:grpSp>
      <p:grpSp>
        <p:nvGrpSpPr>
          <p:cNvPr id="9246" name="Group 30"/>
          <p:cNvGrpSpPr>
            <a:grpSpLocks/>
          </p:cNvGrpSpPr>
          <p:nvPr/>
        </p:nvGrpSpPr>
        <p:grpSpPr bwMode="auto">
          <a:xfrm>
            <a:off x="3382963" y="3767145"/>
            <a:ext cx="2381250" cy="369888"/>
            <a:chOff x="2289" y="3123"/>
            <a:chExt cx="1500" cy="233"/>
          </a:xfrm>
        </p:grpSpPr>
        <p:sp>
          <p:nvSpPr>
            <p:cNvPr id="4121" name="Line 31"/>
            <p:cNvSpPr>
              <a:spLocks noChangeShapeType="1"/>
            </p:cNvSpPr>
            <p:nvPr/>
          </p:nvSpPr>
          <p:spPr bwMode="auto">
            <a:xfrm>
              <a:off x="2289" y="3271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22" name="Text Box 32"/>
            <p:cNvSpPr txBox="1">
              <a:spLocks noChangeArrowheads="1"/>
            </p:cNvSpPr>
            <p:nvPr/>
          </p:nvSpPr>
          <p:spPr bwMode="auto">
            <a:xfrm>
              <a:off x="2660" y="3123"/>
              <a:ext cx="777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Packets</a:t>
              </a:r>
            </a:p>
          </p:txBody>
        </p:sp>
      </p:grpSp>
      <p:grpSp>
        <p:nvGrpSpPr>
          <p:cNvPr id="9249" name="Group 33"/>
          <p:cNvGrpSpPr>
            <a:grpSpLocks/>
          </p:cNvGrpSpPr>
          <p:nvPr/>
        </p:nvGrpSpPr>
        <p:grpSpPr bwMode="auto">
          <a:xfrm>
            <a:off x="3382963" y="4271970"/>
            <a:ext cx="2381250" cy="369888"/>
            <a:chOff x="2289" y="3441"/>
            <a:chExt cx="1500" cy="233"/>
          </a:xfrm>
        </p:grpSpPr>
        <p:sp>
          <p:nvSpPr>
            <p:cNvPr id="4119" name="Line 34"/>
            <p:cNvSpPr>
              <a:spLocks noChangeShapeType="1"/>
            </p:cNvSpPr>
            <p:nvPr/>
          </p:nvSpPr>
          <p:spPr bwMode="auto">
            <a:xfrm>
              <a:off x="2289" y="3588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20" name="Text Box 35"/>
            <p:cNvSpPr txBox="1">
              <a:spLocks noChangeArrowheads="1"/>
            </p:cNvSpPr>
            <p:nvPr/>
          </p:nvSpPr>
          <p:spPr bwMode="auto">
            <a:xfrm>
              <a:off x="2708" y="3441"/>
              <a:ext cx="73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Frames</a:t>
              </a:r>
            </a:p>
          </p:txBody>
        </p:sp>
      </p:grpSp>
      <p:grpSp>
        <p:nvGrpSpPr>
          <p:cNvPr id="9252" name="Group 36"/>
          <p:cNvGrpSpPr>
            <a:grpSpLocks/>
          </p:cNvGrpSpPr>
          <p:nvPr/>
        </p:nvGrpSpPr>
        <p:grpSpPr bwMode="auto">
          <a:xfrm>
            <a:off x="3382963" y="4775208"/>
            <a:ext cx="2381250" cy="369888"/>
            <a:chOff x="2289" y="3758"/>
            <a:chExt cx="1500" cy="233"/>
          </a:xfrm>
        </p:grpSpPr>
        <p:sp>
          <p:nvSpPr>
            <p:cNvPr id="4117" name="Line 37"/>
            <p:cNvSpPr>
              <a:spLocks noChangeShapeType="1"/>
            </p:cNvSpPr>
            <p:nvPr/>
          </p:nvSpPr>
          <p:spPr bwMode="auto">
            <a:xfrm>
              <a:off x="2289" y="3890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8" name="Text Box 38"/>
            <p:cNvSpPr txBox="1">
              <a:spLocks noChangeArrowheads="1"/>
            </p:cNvSpPr>
            <p:nvPr/>
          </p:nvSpPr>
          <p:spPr bwMode="auto">
            <a:xfrm>
              <a:off x="2861" y="3758"/>
              <a:ext cx="417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Bits</a:t>
              </a:r>
            </a:p>
          </p:txBody>
        </p:sp>
      </p:grpSp>
      <p:grpSp>
        <p:nvGrpSpPr>
          <p:cNvPr id="9255" name="Group 39"/>
          <p:cNvGrpSpPr>
            <a:grpSpLocks/>
          </p:cNvGrpSpPr>
          <p:nvPr/>
        </p:nvGrpSpPr>
        <p:grpSpPr bwMode="auto">
          <a:xfrm>
            <a:off x="3382963" y="2352680"/>
            <a:ext cx="2381250" cy="369888"/>
            <a:chOff x="2289" y="2232"/>
            <a:chExt cx="1500" cy="233"/>
          </a:xfrm>
        </p:grpSpPr>
        <p:sp>
          <p:nvSpPr>
            <p:cNvPr id="4115" name="Line 40"/>
            <p:cNvSpPr>
              <a:spLocks noChangeShapeType="1"/>
            </p:cNvSpPr>
            <p:nvPr/>
          </p:nvSpPr>
          <p:spPr bwMode="auto">
            <a:xfrm>
              <a:off x="2289" y="2364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6" name="Text Box 41"/>
            <p:cNvSpPr txBox="1">
              <a:spLocks noChangeArrowheads="1"/>
            </p:cNvSpPr>
            <p:nvPr/>
          </p:nvSpPr>
          <p:spPr bwMode="auto">
            <a:xfrm>
              <a:off x="2786" y="2232"/>
              <a:ext cx="47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Data</a:t>
              </a:r>
            </a:p>
          </p:txBody>
        </p:sp>
      </p:grpSp>
      <p:grpSp>
        <p:nvGrpSpPr>
          <p:cNvPr id="9258" name="Group 42"/>
          <p:cNvGrpSpPr>
            <a:grpSpLocks/>
          </p:cNvGrpSpPr>
          <p:nvPr/>
        </p:nvGrpSpPr>
        <p:grpSpPr bwMode="auto">
          <a:xfrm>
            <a:off x="3382963" y="2832105"/>
            <a:ext cx="2381250" cy="369888"/>
            <a:chOff x="2289" y="2534"/>
            <a:chExt cx="1500" cy="233"/>
          </a:xfrm>
        </p:grpSpPr>
        <p:sp>
          <p:nvSpPr>
            <p:cNvPr id="4113" name="Line 43"/>
            <p:cNvSpPr>
              <a:spLocks noChangeShapeType="1"/>
            </p:cNvSpPr>
            <p:nvPr/>
          </p:nvSpPr>
          <p:spPr bwMode="auto">
            <a:xfrm>
              <a:off x="2289" y="2666"/>
              <a:ext cx="1500" cy="0"/>
            </a:xfrm>
            <a:prstGeom prst="line">
              <a:avLst/>
            </a:prstGeom>
            <a:noFill/>
            <a:ln w="38100">
              <a:solidFill>
                <a:srgbClr val="CC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14" name="Text Box 44"/>
            <p:cNvSpPr txBox="1">
              <a:spLocks noChangeArrowheads="1"/>
            </p:cNvSpPr>
            <p:nvPr/>
          </p:nvSpPr>
          <p:spPr bwMode="auto">
            <a:xfrm>
              <a:off x="2786" y="2534"/>
              <a:ext cx="474" cy="2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 b="1" dirty="0"/>
                <a:t>Data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TCP/IP Model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D7D5C-181A-4F5E-B30E-D23474975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" y="1676400"/>
            <a:ext cx="2809875" cy="3905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212437-BCFA-4481-AB2F-23AC0117A704}"/>
              </a:ext>
            </a:extLst>
          </p:cNvPr>
          <p:cNvSpPr txBox="1"/>
          <p:nvPr/>
        </p:nvSpPr>
        <p:spPr>
          <a:xfrm>
            <a:off x="2971800" y="4144962"/>
            <a:ext cx="5715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The </a:t>
            </a:r>
            <a:r>
              <a:rPr lang="en-US" sz="2000" b="1" dirty="0"/>
              <a:t>network access layer</a:t>
            </a:r>
            <a:r>
              <a:rPr lang="en-US" sz="2000" dirty="0"/>
              <a:t> deals with the problems an IP packet encounters in making a physical connection. It includes the details characteristic of the physical and data link layers of the OSI reference model.</a:t>
            </a:r>
            <a:endParaRPr lang="ro-RO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12BBCC-D0FA-4272-A5DE-978A5932922D}"/>
              </a:ext>
            </a:extLst>
          </p:cNvPr>
          <p:cNvSpPr txBox="1"/>
          <p:nvPr/>
        </p:nvSpPr>
        <p:spPr>
          <a:xfrm>
            <a:off x="2971800" y="2559912"/>
            <a:ext cx="60483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The </a:t>
            </a:r>
            <a:r>
              <a:rPr lang="en-US" sz="2000" b="1" dirty="0"/>
              <a:t>Internet layer</a:t>
            </a:r>
            <a:r>
              <a:rPr lang="en-US" sz="2000" dirty="0"/>
              <a:t> deals with the transmission of data packets from source to destination, regardless of the path taken. The specific protocol for this layer is the Internet Protocol (IP).</a:t>
            </a:r>
            <a:endParaRPr lang="ro-RO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TCP/IP Model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0D7D5C-181A-4F5E-B30E-D23474975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03" y="1476375"/>
            <a:ext cx="2809875" cy="3905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BD1AF7-6135-4429-944D-BB2FDE3345D7}"/>
              </a:ext>
            </a:extLst>
          </p:cNvPr>
          <p:cNvSpPr txBox="1"/>
          <p:nvPr/>
        </p:nvSpPr>
        <p:spPr>
          <a:xfrm>
            <a:off x="3012578" y="3355368"/>
            <a:ext cx="571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The </a:t>
            </a:r>
            <a:r>
              <a:rPr lang="en-US" sz="2000" b="1" dirty="0"/>
              <a:t>transport layer </a:t>
            </a:r>
            <a:r>
              <a:rPr lang="en-US" sz="2000" dirty="0"/>
              <a:t>deals with issues related to system performance, flow control, and error correction. One of the protocols that operates at this layer is the Transmission Control Protocol (TCP). </a:t>
            </a:r>
          </a:p>
          <a:p>
            <a:pPr algn="just"/>
            <a:r>
              <a:rPr lang="en-US" sz="2000" dirty="0"/>
              <a:t>TCP is a connection-oriented protocol. It provides a dialogue between the source and destination while packaging data coming from the application layer into units called segments.</a:t>
            </a:r>
            <a:endParaRPr lang="ro-RO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E26AAC-4D9E-4ACD-8E7B-92B5CC2153A0}"/>
              </a:ext>
            </a:extLst>
          </p:cNvPr>
          <p:cNvSpPr txBox="1"/>
          <p:nvPr/>
        </p:nvSpPr>
        <p:spPr>
          <a:xfrm>
            <a:off x="3012578" y="1144559"/>
            <a:ext cx="5715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/>
              <a:t>The </a:t>
            </a:r>
            <a:r>
              <a:rPr lang="en-US" sz="2000" b="1" dirty="0"/>
              <a:t>application layer </a:t>
            </a:r>
            <a:r>
              <a:rPr lang="en-US" sz="2000" dirty="0"/>
              <a:t>deals with high-level protocols, representation, encoding, and dialog control issues. The TCP/IP model combines all the issues related to the application layer into a single layer, ensuring that this data is properly packaged for the next layer.</a:t>
            </a:r>
            <a:endParaRPr lang="ro-RO" sz="2000" dirty="0"/>
          </a:p>
        </p:txBody>
      </p:sp>
    </p:spTree>
    <p:extLst>
      <p:ext uri="{BB962C8B-B14F-4D97-AF65-F5344CB8AC3E}">
        <p14:creationId xmlns:p14="http://schemas.microsoft.com/office/powerpoint/2010/main" val="144002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latin typeface="Garamond" pitchFamily="18" charset="0"/>
              </a:rPr>
              <a:t>OSI</a:t>
            </a:r>
            <a:r>
              <a:rPr lang="ro-RO" altLang="en-US" dirty="0">
                <a:latin typeface="Garamond" pitchFamily="18" charset="0"/>
              </a:rPr>
              <a:t> – TCP/IP</a:t>
            </a:r>
            <a:r>
              <a:rPr lang="en-US" altLang="en-US" dirty="0">
                <a:latin typeface="Garamond" pitchFamily="18" charset="0"/>
              </a:rPr>
              <a:t> Comparison</a:t>
            </a:r>
          </a:p>
        </p:txBody>
      </p:sp>
      <p:grpSp>
        <p:nvGrpSpPr>
          <p:cNvPr id="6147" name="Group 45"/>
          <p:cNvGrpSpPr>
            <a:grpSpLocks/>
          </p:cNvGrpSpPr>
          <p:nvPr/>
        </p:nvGrpSpPr>
        <p:grpSpPr bwMode="auto">
          <a:xfrm>
            <a:off x="914400" y="1828800"/>
            <a:ext cx="7162800" cy="3200400"/>
            <a:chOff x="-3" y="-3"/>
            <a:chExt cx="3720" cy="3382"/>
          </a:xfrm>
        </p:grpSpPr>
        <p:grpSp>
          <p:nvGrpSpPr>
            <p:cNvPr id="6148" name="Group 46"/>
            <p:cNvGrpSpPr>
              <a:grpSpLocks/>
            </p:cNvGrpSpPr>
            <p:nvPr/>
          </p:nvGrpSpPr>
          <p:grpSpPr bwMode="auto">
            <a:xfrm>
              <a:off x="0" y="0"/>
              <a:ext cx="3714" cy="3376"/>
              <a:chOff x="0" y="0"/>
              <a:chExt cx="3714" cy="3376"/>
            </a:xfrm>
          </p:grpSpPr>
          <p:grpSp>
            <p:nvGrpSpPr>
              <p:cNvPr id="6150" name="Group 47"/>
              <p:cNvGrpSpPr>
                <a:grpSpLocks/>
              </p:cNvGrpSpPr>
              <p:nvPr/>
            </p:nvGrpSpPr>
            <p:grpSpPr bwMode="auto">
              <a:xfrm>
                <a:off x="0" y="0"/>
                <a:ext cx="1857" cy="422"/>
                <a:chOff x="0" y="0"/>
                <a:chExt cx="1857" cy="422"/>
              </a:xfrm>
            </p:grpSpPr>
            <p:sp>
              <p:nvSpPr>
                <p:cNvPr id="6189" name="Rectangle 4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857" cy="422"/>
                </a:xfrm>
                <a:prstGeom prst="rect">
                  <a:avLst/>
                </a:prstGeom>
                <a:solidFill>
                  <a:srgbClr val="CCCC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6190" name="Group 4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857" cy="422"/>
                  <a:chOff x="0" y="0"/>
                  <a:chExt cx="1857" cy="422"/>
                </a:xfrm>
              </p:grpSpPr>
              <p:sp>
                <p:nvSpPr>
                  <p:cNvPr id="6191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43" y="0"/>
                    <a:ext cx="1771" cy="422"/>
                  </a:xfrm>
                  <a:prstGeom prst="rect">
                    <a:avLst/>
                  </a:prstGeom>
                  <a:solidFill>
                    <a:srgbClr val="CCCC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000" b="1">
                        <a:solidFill>
                          <a:srgbClr val="0000FF"/>
                        </a:solidFill>
                        <a:cs typeface="Times New Roman" pitchFamily="18" charset="0"/>
                      </a:rPr>
                      <a:t>OSI</a:t>
                    </a:r>
                  </a:p>
                  <a:p>
                    <a:endParaRPr lang="en-US" altLang="en-US" sz="2400"/>
                  </a:p>
                </p:txBody>
              </p:sp>
              <p:sp>
                <p:nvSpPr>
                  <p:cNvPr id="6192" name="Rectangle 51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857" cy="42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grpSp>
            <p:nvGrpSpPr>
              <p:cNvPr id="6151" name="Group 52"/>
              <p:cNvGrpSpPr>
                <a:grpSpLocks/>
              </p:cNvGrpSpPr>
              <p:nvPr/>
            </p:nvGrpSpPr>
            <p:grpSpPr bwMode="auto">
              <a:xfrm>
                <a:off x="1857" y="0"/>
                <a:ext cx="1857" cy="422"/>
                <a:chOff x="1857" y="0"/>
                <a:chExt cx="1857" cy="422"/>
              </a:xfrm>
            </p:grpSpPr>
            <p:sp>
              <p:nvSpPr>
                <p:cNvPr id="6185" name="Rectangle 53"/>
                <p:cNvSpPr>
                  <a:spLocks noChangeArrowheads="1"/>
                </p:cNvSpPr>
                <p:nvPr/>
              </p:nvSpPr>
              <p:spPr bwMode="auto">
                <a:xfrm>
                  <a:off x="1857" y="0"/>
                  <a:ext cx="1857" cy="422"/>
                </a:xfrm>
                <a:prstGeom prst="rect">
                  <a:avLst/>
                </a:prstGeom>
                <a:solidFill>
                  <a:srgbClr val="CCCC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grpSp>
              <p:nvGrpSpPr>
                <p:cNvPr id="6186" name="Group 54"/>
                <p:cNvGrpSpPr>
                  <a:grpSpLocks/>
                </p:cNvGrpSpPr>
                <p:nvPr/>
              </p:nvGrpSpPr>
              <p:grpSpPr bwMode="auto">
                <a:xfrm>
                  <a:off x="1857" y="0"/>
                  <a:ext cx="1857" cy="422"/>
                  <a:chOff x="1857" y="0"/>
                  <a:chExt cx="1857" cy="422"/>
                </a:xfrm>
              </p:grpSpPr>
              <p:sp>
                <p:nvSpPr>
                  <p:cNvPr id="6187" name="Rectangle 55"/>
                  <p:cNvSpPr>
                    <a:spLocks noChangeArrowheads="1"/>
                  </p:cNvSpPr>
                  <p:nvPr/>
                </p:nvSpPr>
                <p:spPr bwMode="auto">
                  <a:xfrm>
                    <a:off x="1900" y="0"/>
                    <a:ext cx="1771" cy="422"/>
                  </a:xfrm>
                  <a:prstGeom prst="rect">
                    <a:avLst/>
                  </a:prstGeom>
                  <a:solidFill>
                    <a:srgbClr val="CCCCCC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9pPr>
                  </a:lstStyle>
                  <a:p>
                    <a:pPr eaLnBrk="1" hangingPunct="1"/>
                    <a:r>
                      <a:rPr lang="en-US" altLang="en-US" sz="2000" b="1">
                        <a:solidFill>
                          <a:srgbClr val="0000FF"/>
                        </a:solidFill>
                        <a:cs typeface="Times New Roman" pitchFamily="18" charset="0"/>
                      </a:rPr>
                      <a:t>TCP / IP</a:t>
                    </a:r>
                  </a:p>
                  <a:p>
                    <a:endParaRPr lang="en-US" altLang="en-US" sz="2000"/>
                  </a:p>
                </p:txBody>
              </p:sp>
              <p:sp>
                <p:nvSpPr>
                  <p:cNvPr id="6188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1857" y="0"/>
                    <a:ext cx="1857" cy="422"/>
                  </a:xfrm>
                  <a:prstGeom prst="rect">
                    <a:avLst/>
                  </a:prstGeom>
                  <a:noFill/>
                  <a:ln w="7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>
                    <a:lvl1pPr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1pPr>
                    <a:lvl2pPr marL="742950" indent="-28575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2pPr>
                    <a:lvl3pPr marL="11430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3pPr>
                    <a:lvl4pPr marL="16002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4pPr>
                    <a:lvl5pPr marL="2057400" indent="-228600" eaLnBrk="0" hangingPunct="0"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Garamond" pitchFamily="18" charset="0"/>
                      </a:defRPr>
                    </a:lvl9pPr>
                  </a:lstStyle>
                  <a:p>
                    <a:pPr eaLnBrk="1" hangingPunct="1"/>
                    <a:endParaRPr lang="en-US" altLang="en-US"/>
                  </a:p>
                </p:txBody>
              </p:sp>
            </p:grpSp>
          </p:grpSp>
          <p:grpSp>
            <p:nvGrpSpPr>
              <p:cNvPr id="6152" name="Group 57"/>
              <p:cNvGrpSpPr>
                <a:grpSpLocks/>
              </p:cNvGrpSpPr>
              <p:nvPr/>
            </p:nvGrpSpPr>
            <p:grpSpPr bwMode="auto">
              <a:xfrm>
                <a:off x="0" y="422"/>
                <a:ext cx="1857" cy="422"/>
                <a:chOff x="0" y="422"/>
                <a:chExt cx="1857" cy="422"/>
              </a:xfrm>
            </p:grpSpPr>
            <p:sp>
              <p:nvSpPr>
                <p:cNvPr id="6183" name="Rectangle 58"/>
                <p:cNvSpPr>
                  <a:spLocks noChangeArrowheads="1"/>
                </p:cNvSpPr>
                <p:nvPr/>
              </p:nvSpPr>
              <p:spPr bwMode="auto">
                <a:xfrm>
                  <a:off x="43" y="422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cs typeface="Times New Roman" pitchFamily="18" charset="0"/>
                    </a:rPr>
                    <a:t>Application (Layer 7)</a:t>
                  </a:r>
                  <a:endParaRPr lang="en-US" altLang="en-US" sz="2400" dirty="0"/>
                </a:p>
              </p:txBody>
            </p:sp>
            <p:sp>
              <p:nvSpPr>
                <p:cNvPr id="6184" name="Rectangle 59"/>
                <p:cNvSpPr>
                  <a:spLocks noChangeArrowheads="1"/>
                </p:cNvSpPr>
                <p:nvPr/>
              </p:nvSpPr>
              <p:spPr bwMode="auto">
                <a:xfrm>
                  <a:off x="0" y="422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3" name="Group 60"/>
              <p:cNvGrpSpPr>
                <a:grpSpLocks/>
              </p:cNvGrpSpPr>
              <p:nvPr/>
            </p:nvGrpSpPr>
            <p:grpSpPr bwMode="auto">
              <a:xfrm>
                <a:off x="1857" y="422"/>
                <a:ext cx="1857" cy="1266"/>
                <a:chOff x="1857" y="422"/>
                <a:chExt cx="1857" cy="1266"/>
              </a:xfrm>
            </p:grpSpPr>
            <p:sp>
              <p:nvSpPr>
                <p:cNvPr id="6181" name="Rectangle 61"/>
                <p:cNvSpPr>
                  <a:spLocks noChangeArrowheads="1"/>
                </p:cNvSpPr>
                <p:nvPr/>
              </p:nvSpPr>
              <p:spPr bwMode="auto">
                <a:xfrm>
                  <a:off x="1900" y="422"/>
                  <a:ext cx="1771" cy="12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Application</a:t>
                  </a:r>
                </a:p>
                <a:p>
                  <a:endParaRPr lang="en-US" altLang="en-US" sz="2400"/>
                </a:p>
              </p:txBody>
            </p:sp>
            <p:sp>
              <p:nvSpPr>
                <p:cNvPr id="6182" name="Rectangle 62"/>
                <p:cNvSpPr>
                  <a:spLocks noChangeArrowheads="1"/>
                </p:cNvSpPr>
                <p:nvPr/>
              </p:nvSpPr>
              <p:spPr bwMode="auto">
                <a:xfrm>
                  <a:off x="1857" y="422"/>
                  <a:ext cx="1857" cy="1266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4" name="Group 63"/>
              <p:cNvGrpSpPr>
                <a:grpSpLocks/>
              </p:cNvGrpSpPr>
              <p:nvPr/>
            </p:nvGrpSpPr>
            <p:grpSpPr bwMode="auto">
              <a:xfrm>
                <a:off x="0" y="844"/>
                <a:ext cx="1857" cy="422"/>
                <a:chOff x="0" y="844"/>
                <a:chExt cx="1857" cy="422"/>
              </a:xfrm>
            </p:grpSpPr>
            <p:sp>
              <p:nvSpPr>
                <p:cNvPr id="6179" name="Rectangle 64"/>
                <p:cNvSpPr>
                  <a:spLocks noChangeArrowheads="1"/>
                </p:cNvSpPr>
                <p:nvPr/>
              </p:nvSpPr>
              <p:spPr bwMode="auto">
                <a:xfrm>
                  <a:off x="43" y="844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 dirty="0">
                      <a:cs typeface="Times New Roman" pitchFamily="18" charset="0"/>
                    </a:rPr>
                    <a:t>Presentation (Layer 6)</a:t>
                  </a:r>
                  <a:endParaRPr lang="en-US" altLang="en-US" sz="2400" dirty="0"/>
                </a:p>
              </p:txBody>
            </p:sp>
            <p:sp>
              <p:nvSpPr>
                <p:cNvPr id="6180" name="Rectangle 65"/>
                <p:cNvSpPr>
                  <a:spLocks noChangeArrowheads="1"/>
                </p:cNvSpPr>
                <p:nvPr/>
              </p:nvSpPr>
              <p:spPr bwMode="auto">
                <a:xfrm>
                  <a:off x="0" y="844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5" name="Group 66"/>
              <p:cNvGrpSpPr>
                <a:grpSpLocks/>
              </p:cNvGrpSpPr>
              <p:nvPr/>
            </p:nvGrpSpPr>
            <p:grpSpPr bwMode="auto">
              <a:xfrm>
                <a:off x="0" y="1266"/>
                <a:ext cx="1857" cy="422"/>
                <a:chOff x="0" y="1266"/>
                <a:chExt cx="1857" cy="422"/>
              </a:xfrm>
            </p:grpSpPr>
            <p:sp>
              <p:nvSpPr>
                <p:cNvPr id="6177" name="Rectangle 67"/>
                <p:cNvSpPr>
                  <a:spLocks noChangeArrowheads="1"/>
                </p:cNvSpPr>
                <p:nvPr/>
              </p:nvSpPr>
              <p:spPr bwMode="auto">
                <a:xfrm>
                  <a:off x="43" y="1266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Session (Layer 5)</a:t>
                  </a:r>
                  <a:endParaRPr lang="en-US" altLang="en-US" sz="2400"/>
                </a:p>
              </p:txBody>
            </p:sp>
            <p:sp>
              <p:nvSpPr>
                <p:cNvPr id="6178" name="Rectangle 68"/>
                <p:cNvSpPr>
                  <a:spLocks noChangeArrowheads="1"/>
                </p:cNvSpPr>
                <p:nvPr/>
              </p:nvSpPr>
              <p:spPr bwMode="auto">
                <a:xfrm>
                  <a:off x="0" y="1266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6" name="Group 69"/>
              <p:cNvGrpSpPr>
                <a:grpSpLocks/>
              </p:cNvGrpSpPr>
              <p:nvPr/>
            </p:nvGrpSpPr>
            <p:grpSpPr bwMode="auto">
              <a:xfrm>
                <a:off x="0" y="1688"/>
                <a:ext cx="1857" cy="422"/>
                <a:chOff x="0" y="1688"/>
                <a:chExt cx="1857" cy="422"/>
              </a:xfrm>
            </p:grpSpPr>
            <p:sp>
              <p:nvSpPr>
                <p:cNvPr id="6175" name="Rectangle 70"/>
                <p:cNvSpPr>
                  <a:spLocks noChangeArrowheads="1"/>
                </p:cNvSpPr>
                <p:nvPr/>
              </p:nvSpPr>
              <p:spPr bwMode="auto">
                <a:xfrm>
                  <a:off x="43" y="1688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Transport  (Layer 4)</a:t>
                  </a:r>
                  <a:endParaRPr lang="en-US" altLang="en-US"/>
                </a:p>
              </p:txBody>
            </p:sp>
            <p:sp>
              <p:nvSpPr>
                <p:cNvPr id="6176" name="Rectangle 71"/>
                <p:cNvSpPr>
                  <a:spLocks noChangeArrowheads="1"/>
                </p:cNvSpPr>
                <p:nvPr/>
              </p:nvSpPr>
              <p:spPr bwMode="auto">
                <a:xfrm>
                  <a:off x="0" y="1688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7" name="Group 72"/>
              <p:cNvGrpSpPr>
                <a:grpSpLocks/>
              </p:cNvGrpSpPr>
              <p:nvPr/>
            </p:nvGrpSpPr>
            <p:grpSpPr bwMode="auto">
              <a:xfrm>
                <a:off x="1857" y="1688"/>
                <a:ext cx="1857" cy="422"/>
                <a:chOff x="1857" y="1688"/>
                <a:chExt cx="1857" cy="422"/>
              </a:xfrm>
            </p:grpSpPr>
            <p:sp>
              <p:nvSpPr>
                <p:cNvPr id="6173" name="Rectangle 73"/>
                <p:cNvSpPr>
                  <a:spLocks noChangeArrowheads="1"/>
                </p:cNvSpPr>
                <p:nvPr/>
              </p:nvSpPr>
              <p:spPr bwMode="auto">
                <a:xfrm>
                  <a:off x="1900" y="1688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Transport</a:t>
                  </a:r>
                  <a:endParaRPr lang="en-US" altLang="en-US"/>
                </a:p>
              </p:txBody>
            </p:sp>
            <p:sp>
              <p:nvSpPr>
                <p:cNvPr id="6174" name="Rectangle 74"/>
                <p:cNvSpPr>
                  <a:spLocks noChangeArrowheads="1"/>
                </p:cNvSpPr>
                <p:nvPr/>
              </p:nvSpPr>
              <p:spPr bwMode="auto">
                <a:xfrm>
                  <a:off x="1857" y="1688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8" name="Group 75"/>
              <p:cNvGrpSpPr>
                <a:grpSpLocks/>
              </p:cNvGrpSpPr>
              <p:nvPr/>
            </p:nvGrpSpPr>
            <p:grpSpPr bwMode="auto">
              <a:xfrm>
                <a:off x="0" y="2110"/>
                <a:ext cx="1857" cy="422"/>
                <a:chOff x="0" y="2110"/>
                <a:chExt cx="1857" cy="422"/>
              </a:xfrm>
            </p:grpSpPr>
            <p:sp>
              <p:nvSpPr>
                <p:cNvPr id="6171" name="Rectangle 76"/>
                <p:cNvSpPr>
                  <a:spLocks noChangeArrowheads="1"/>
                </p:cNvSpPr>
                <p:nvPr/>
              </p:nvSpPr>
              <p:spPr bwMode="auto">
                <a:xfrm>
                  <a:off x="43" y="2110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Network (Layer 3)</a:t>
                  </a:r>
                  <a:endParaRPr lang="en-US" altLang="en-US"/>
                </a:p>
              </p:txBody>
            </p:sp>
            <p:sp>
              <p:nvSpPr>
                <p:cNvPr id="6172" name="Rectangle 77"/>
                <p:cNvSpPr>
                  <a:spLocks noChangeArrowheads="1"/>
                </p:cNvSpPr>
                <p:nvPr/>
              </p:nvSpPr>
              <p:spPr bwMode="auto">
                <a:xfrm>
                  <a:off x="0" y="2110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59" name="Group 78"/>
              <p:cNvGrpSpPr>
                <a:grpSpLocks/>
              </p:cNvGrpSpPr>
              <p:nvPr/>
            </p:nvGrpSpPr>
            <p:grpSpPr bwMode="auto">
              <a:xfrm>
                <a:off x="1857" y="2110"/>
                <a:ext cx="1857" cy="422"/>
                <a:chOff x="1857" y="2110"/>
                <a:chExt cx="1857" cy="422"/>
              </a:xfrm>
            </p:grpSpPr>
            <p:sp>
              <p:nvSpPr>
                <p:cNvPr id="6169" name="Rectangle 79"/>
                <p:cNvSpPr>
                  <a:spLocks noChangeArrowheads="1"/>
                </p:cNvSpPr>
                <p:nvPr/>
              </p:nvSpPr>
              <p:spPr bwMode="auto">
                <a:xfrm>
                  <a:off x="1900" y="2110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Internet</a:t>
                  </a:r>
                  <a:endParaRPr lang="en-US" altLang="en-US" sz="2400"/>
                </a:p>
              </p:txBody>
            </p:sp>
            <p:sp>
              <p:nvSpPr>
                <p:cNvPr id="6170" name="Rectangle 80"/>
                <p:cNvSpPr>
                  <a:spLocks noChangeArrowheads="1"/>
                </p:cNvSpPr>
                <p:nvPr/>
              </p:nvSpPr>
              <p:spPr bwMode="auto">
                <a:xfrm>
                  <a:off x="1857" y="2110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60" name="Group 81"/>
              <p:cNvGrpSpPr>
                <a:grpSpLocks/>
              </p:cNvGrpSpPr>
              <p:nvPr/>
            </p:nvGrpSpPr>
            <p:grpSpPr bwMode="auto">
              <a:xfrm>
                <a:off x="0" y="2532"/>
                <a:ext cx="1857" cy="422"/>
                <a:chOff x="0" y="2532"/>
                <a:chExt cx="1857" cy="422"/>
              </a:xfrm>
            </p:grpSpPr>
            <p:sp>
              <p:nvSpPr>
                <p:cNvPr id="6167" name="Rectangle 82"/>
                <p:cNvSpPr>
                  <a:spLocks noChangeArrowheads="1"/>
                </p:cNvSpPr>
                <p:nvPr/>
              </p:nvSpPr>
              <p:spPr bwMode="auto">
                <a:xfrm>
                  <a:off x="43" y="2532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Data Link (Layer 2)</a:t>
                  </a:r>
                  <a:endParaRPr lang="en-US" altLang="en-US" sz="2400"/>
                </a:p>
              </p:txBody>
            </p:sp>
            <p:sp>
              <p:nvSpPr>
                <p:cNvPr id="6168" name="Rectangle 83"/>
                <p:cNvSpPr>
                  <a:spLocks noChangeArrowheads="1"/>
                </p:cNvSpPr>
                <p:nvPr/>
              </p:nvSpPr>
              <p:spPr bwMode="auto">
                <a:xfrm>
                  <a:off x="0" y="2532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61" name="Group 84"/>
              <p:cNvGrpSpPr>
                <a:grpSpLocks/>
              </p:cNvGrpSpPr>
              <p:nvPr/>
            </p:nvGrpSpPr>
            <p:grpSpPr bwMode="auto">
              <a:xfrm>
                <a:off x="1857" y="2532"/>
                <a:ext cx="1857" cy="844"/>
                <a:chOff x="1857" y="2532"/>
                <a:chExt cx="1857" cy="844"/>
              </a:xfrm>
            </p:grpSpPr>
            <p:sp>
              <p:nvSpPr>
                <p:cNvPr id="6165" name="Rectangle 85"/>
                <p:cNvSpPr>
                  <a:spLocks noChangeArrowheads="1"/>
                </p:cNvSpPr>
                <p:nvPr/>
              </p:nvSpPr>
              <p:spPr bwMode="auto">
                <a:xfrm>
                  <a:off x="1900" y="2532"/>
                  <a:ext cx="1771" cy="84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ro-RO" altLang="en-US" b="1">
                      <a:cs typeface="Times New Roman" pitchFamily="18" charset="0"/>
                    </a:rPr>
                    <a:t>Network access</a:t>
                  </a:r>
                  <a:endParaRPr lang="en-US" altLang="en-US" sz="2400"/>
                </a:p>
              </p:txBody>
            </p:sp>
            <p:sp>
              <p:nvSpPr>
                <p:cNvPr id="6166" name="Rectangle 86"/>
                <p:cNvSpPr>
                  <a:spLocks noChangeArrowheads="1"/>
                </p:cNvSpPr>
                <p:nvPr/>
              </p:nvSpPr>
              <p:spPr bwMode="auto">
                <a:xfrm>
                  <a:off x="1857" y="2532"/>
                  <a:ext cx="1857" cy="8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  <p:grpSp>
            <p:nvGrpSpPr>
              <p:cNvPr id="6162" name="Group 87"/>
              <p:cNvGrpSpPr>
                <a:grpSpLocks/>
              </p:cNvGrpSpPr>
              <p:nvPr/>
            </p:nvGrpSpPr>
            <p:grpSpPr bwMode="auto">
              <a:xfrm>
                <a:off x="0" y="2954"/>
                <a:ext cx="1857" cy="422"/>
                <a:chOff x="0" y="2954"/>
                <a:chExt cx="1857" cy="422"/>
              </a:xfrm>
            </p:grpSpPr>
            <p:sp>
              <p:nvSpPr>
                <p:cNvPr id="6163" name="Rectangle 88"/>
                <p:cNvSpPr>
                  <a:spLocks noChangeArrowheads="1"/>
                </p:cNvSpPr>
                <p:nvPr/>
              </p:nvSpPr>
              <p:spPr bwMode="auto">
                <a:xfrm>
                  <a:off x="43" y="2954"/>
                  <a:ext cx="1771" cy="4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r>
                    <a:rPr lang="en-US" altLang="en-US" b="1">
                      <a:cs typeface="Times New Roman" pitchFamily="18" charset="0"/>
                    </a:rPr>
                    <a:t>Physical (Layer 1)</a:t>
                  </a:r>
                </a:p>
                <a:p>
                  <a:endParaRPr lang="en-US" altLang="en-US" sz="2400"/>
                </a:p>
              </p:txBody>
            </p:sp>
            <p:sp>
              <p:nvSpPr>
                <p:cNvPr id="6164" name="Rectangle 89"/>
                <p:cNvSpPr>
                  <a:spLocks noChangeArrowheads="1"/>
                </p:cNvSpPr>
                <p:nvPr/>
              </p:nvSpPr>
              <p:spPr bwMode="auto">
                <a:xfrm>
                  <a:off x="0" y="2954"/>
                  <a:ext cx="1857" cy="42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Garamond" pitchFamily="18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</p:grpSp>
        </p:grpSp>
        <p:sp>
          <p:nvSpPr>
            <p:cNvPr id="6149" name="Rectangle 90"/>
            <p:cNvSpPr>
              <a:spLocks noChangeArrowheads="1"/>
            </p:cNvSpPr>
            <p:nvPr/>
          </p:nvSpPr>
          <p:spPr bwMode="auto">
            <a:xfrm>
              <a:off x="-3" y="-3"/>
              <a:ext cx="3720" cy="3382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Garamond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Garamond" pitchFamily="18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o-RO" altLang="en-US" sz="3300" b="1" dirty="0">
                <a:solidFill>
                  <a:srgbClr val="C00000"/>
                </a:solidFill>
                <a:latin typeface="Cambria" panose="02040503050406030204" pitchFamily="18" charset="0"/>
              </a:rPr>
              <a:t>Windows </a:t>
            </a:r>
            <a:r>
              <a:rPr lang="en-US" altLang="en-US" sz="3300" b="1" dirty="0">
                <a:solidFill>
                  <a:srgbClr val="C00000"/>
                </a:solidFill>
                <a:latin typeface="Cambria" panose="02040503050406030204" pitchFamily="18" charset="0"/>
              </a:rPr>
              <a:t>network architecture</a:t>
            </a:r>
            <a:br>
              <a:rPr lang="en-US" altLang="en-US" sz="3300" b="1" dirty="0">
                <a:solidFill>
                  <a:srgbClr val="C00000"/>
                </a:solidFill>
                <a:latin typeface="Cambria" panose="02040503050406030204" pitchFamily="18" charset="0"/>
              </a:rPr>
            </a:br>
            <a:r>
              <a:rPr lang="ro-RO" altLang="en-US" sz="3300" b="1" dirty="0">
                <a:solidFill>
                  <a:srgbClr val="C00000"/>
                </a:solidFill>
                <a:latin typeface="Cambria" panose="02040503050406030204" pitchFamily="18" charset="0"/>
              </a:rPr>
              <a:t>(NDIS 6.x / WSK)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TDI (Transport Driver </a:t>
            </a:r>
            <a:r>
              <a:rPr lang="ro-RO" altLang="en-US" sz="1800" b="1" dirty="0" err="1">
                <a:latin typeface="Cambria" panose="02040503050406030204" pitchFamily="18" charset="0"/>
              </a:rPr>
              <a:t>Interface</a:t>
            </a:r>
            <a:r>
              <a:rPr lang="en-US" altLang="en-US" sz="1800" b="1" dirty="0">
                <a:latin typeface="Cambria" panose="02040503050406030204" pitchFamily="18" charset="0"/>
              </a:rPr>
              <a:t>) - </a:t>
            </a:r>
            <a:r>
              <a:rPr lang="en-US" altLang="en-US" sz="1800" dirty="0">
                <a:latin typeface="Cambria" panose="02040503050406030204" pitchFamily="18" charset="0"/>
              </a:rPr>
              <a:t>removed in newer versions of </a:t>
            </a:r>
            <a:r>
              <a:rPr lang="ro-RO" altLang="en-US" sz="1800" dirty="0">
                <a:latin typeface="Cambria" panose="02040503050406030204" pitchFamily="18" charset="0"/>
              </a:rPr>
              <a:t>Windows. </a:t>
            </a:r>
            <a:endParaRPr lang="en-US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Windows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network protocol stack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Applications (Chrome, Edge, Outlook...)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Winsock API (ws2_32.dll)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Afd.sys — Ancillary Function Driver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WSK — Winsock Kernel (kernel-mode socket API)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TCP/IP Stack (tcpip.sys) — IPv4 + IPv6 dual-stack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NDIS 6.x — Network Driver Interface Specification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WFP — Windows Filtering Platform (firewall hooks)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  ↓ NIC Driver (miniport) → Hardware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Key modern components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WSK (Winsock Kernel)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replaces</a:t>
            </a:r>
            <a:r>
              <a:rPr lang="ro-RO" altLang="en-US" sz="1800" dirty="0">
                <a:latin typeface="Cambria" panose="02040503050406030204" pitchFamily="18" charset="0"/>
              </a:rPr>
              <a:t> TDI; </a:t>
            </a:r>
            <a:r>
              <a:rPr lang="en-US" altLang="en-US" sz="1800" dirty="0">
                <a:latin typeface="Cambria" panose="02040503050406030204" pitchFamily="18" charset="0"/>
              </a:rPr>
              <a:t>modern </a:t>
            </a:r>
            <a:r>
              <a:rPr lang="ro-RO" altLang="en-US" sz="1800" dirty="0">
                <a:latin typeface="Cambria" panose="02040503050406030204" pitchFamily="18" charset="0"/>
              </a:rPr>
              <a:t>API </a:t>
            </a:r>
            <a:r>
              <a:rPr lang="en-US" altLang="en-US" sz="1800" dirty="0">
                <a:latin typeface="Cambria" panose="02040503050406030204" pitchFamily="18" charset="0"/>
              </a:rPr>
              <a:t>for </a:t>
            </a:r>
            <a:r>
              <a:rPr lang="ro-RO" altLang="en-US" sz="1800" dirty="0" err="1">
                <a:latin typeface="Cambria" panose="02040503050406030204" pitchFamily="18" charset="0"/>
              </a:rPr>
              <a:t>kernel</a:t>
            </a:r>
            <a:r>
              <a:rPr lang="en-US" altLang="en-US" sz="1800" dirty="0">
                <a:latin typeface="Cambria" panose="02040503050406030204" pitchFamily="18" charset="0"/>
              </a:rPr>
              <a:t> drivers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WFP (Windows Filtering Platform)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base for</a:t>
            </a:r>
            <a:r>
              <a:rPr lang="ro-RO" altLang="en-US" sz="1800" dirty="0">
                <a:latin typeface="Cambria" panose="02040503050406030204" pitchFamily="18" charset="0"/>
              </a:rPr>
              <a:t> Windows Firewall </a:t>
            </a:r>
            <a:r>
              <a:rPr lang="en-US" altLang="en-US" sz="1800" dirty="0">
                <a:latin typeface="Cambria" panose="02040503050406030204" pitchFamily="18" charset="0"/>
              </a:rPr>
              <a:t>and other security solutions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NDIS 6.x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supporting </a:t>
            </a:r>
            <a:r>
              <a:rPr lang="ro-RO" altLang="en-US" sz="1800" dirty="0">
                <a:latin typeface="Cambria" panose="02040503050406030204" pitchFamily="18" charset="0"/>
              </a:rPr>
              <a:t>RSS (Receive Side Scaling), VMQ, SR-IOV </a:t>
            </a:r>
            <a:r>
              <a:rPr lang="en-US" altLang="en-US" sz="1800" dirty="0">
                <a:latin typeface="Cambria" panose="02040503050406030204" pitchFamily="18" charset="0"/>
              </a:rPr>
              <a:t>for virtualization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tcpip.sys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native support for </a:t>
            </a:r>
            <a:r>
              <a:rPr lang="ro-RO" altLang="en-US" sz="1800" dirty="0">
                <a:latin typeface="Cambria" panose="02040503050406030204" pitchFamily="18" charset="0"/>
              </a:rPr>
              <a:t>dual-</a:t>
            </a:r>
            <a:r>
              <a:rPr lang="ro-RO" altLang="en-US" sz="1800" dirty="0" err="1">
                <a:latin typeface="Cambria" panose="02040503050406030204" pitchFamily="18" charset="0"/>
              </a:rPr>
              <a:t>stack</a:t>
            </a:r>
            <a:r>
              <a:rPr lang="ro-RO" altLang="en-US" sz="1800" dirty="0">
                <a:latin typeface="Cambria" panose="02040503050406030204" pitchFamily="18" charset="0"/>
              </a:rPr>
              <a:t> IPv4+IPv6, QUIC, TLS 1.3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o-RO" altLang="en-US" sz="3300" b="1" dirty="0">
                <a:solidFill>
                  <a:srgbClr val="C00000"/>
                </a:solidFill>
                <a:latin typeface="Cambria" panose="02040503050406030204" pitchFamily="18" charset="0"/>
              </a:rPr>
              <a:t>IPv4 vs IPv6 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457200" y="685800"/>
            <a:ext cx="8534400" cy="45720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Fundamental issue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  <a:r>
              <a:rPr lang="ro-RO" altLang="en-US" sz="1800" dirty="0">
                <a:latin typeface="Cambria" panose="02040503050406030204" pitchFamily="18" charset="0"/>
              </a:rPr>
              <a:t> IPv4 </a:t>
            </a:r>
            <a:r>
              <a:rPr lang="en-US" altLang="en-US" sz="1800" dirty="0">
                <a:latin typeface="Cambria" panose="02040503050406030204" pitchFamily="18" charset="0"/>
              </a:rPr>
              <a:t>has only</a:t>
            </a:r>
            <a:r>
              <a:rPr lang="ro-RO" altLang="en-US" sz="1800" dirty="0">
                <a:latin typeface="Cambria" panose="02040503050406030204" pitchFamily="18" charset="0"/>
              </a:rPr>
              <a:t> ~4.3 </a:t>
            </a:r>
            <a:r>
              <a:rPr lang="en-US" altLang="en-US" sz="1800" dirty="0">
                <a:latin typeface="Cambria" panose="02040503050406030204" pitchFamily="18" charset="0"/>
              </a:rPr>
              <a:t>billion addresses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address space officially exhausted in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 2011!</a:t>
            </a:r>
          </a:p>
          <a:p>
            <a:pPr marL="0" indent="0">
              <a:buNone/>
            </a:pPr>
            <a:r>
              <a:rPr lang="ro-RO" altLang="en-US" sz="1800" b="1" dirty="0">
                <a:latin typeface="Cambria" panose="02040503050406030204" pitchFamily="18" charset="0"/>
              </a:rPr>
              <a:t>Compar</a:t>
            </a:r>
            <a:r>
              <a:rPr lang="en-US" altLang="en-US" sz="1800" b="1" dirty="0" err="1">
                <a:latin typeface="Cambria" panose="02040503050406030204" pitchFamily="18" charset="0"/>
              </a:rPr>
              <a:t>ison</a:t>
            </a:r>
            <a:r>
              <a:rPr lang="ro-RO" altLang="en-US" sz="1800" b="1" dirty="0"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┌──────────────────┬──────────────────────┬────────────────────────</a:t>
            </a:r>
          </a:p>
          <a:p>
            <a:pPr marL="342900" indent="0">
              <a:buNone/>
            </a:pPr>
            <a:r>
              <a:rPr lang="en-US" sz="1500" b="1" dirty="0">
                <a:solidFill>
                  <a:srgbClr val="7B2C2C"/>
                </a:solidFill>
                <a:latin typeface="Courier New" pitchFamily="49" charset="0"/>
              </a:rPr>
              <a:t>│ Characteristic   │ IPv4                 │ IPv6                         </a:t>
            </a: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├──────────────────┼──────────────────────┼────────────────────────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Address length   │ 32 biți (~4 mld.)    │ 128 bits ~340 </a:t>
            </a:r>
            <a:r>
              <a:rPr lang="en-US" sz="1500" dirty="0" err="1">
                <a:solidFill>
                  <a:srgbClr val="7B2C2C"/>
                </a:solidFill>
                <a:latin typeface="Courier New" pitchFamily="49" charset="0"/>
              </a:rPr>
              <a:t>undecil</a:t>
            </a: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. 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Address example  │ 192.168.1.100        │ 2001:db8::1                  │ NAT is necessary?│ Yes 		     │ Not necessarily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Auto config.     │ DHCP                 │ SLAAC          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IPsec security   │ Optional             │ Native integration              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│ Header           │ Variable (opt.)      │ Fixed - 40 bytes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└──────────────────┴──────────────────────┴────────────────────────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Nowadays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~43% </a:t>
            </a:r>
            <a:r>
              <a:rPr lang="en-US" altLang="en-US" sz="1800" b="1" dirty="0">
                <a:latin typeface="Cambria" panose="02040503050406030204" pitchFamily="18" charset="0"/>
              </a:rPr>
              <a:t>of</a:t>
            </a:r>
            <a:r>
              <a:rPr lang="ro-RO" altLang="en-US" sz="1800" b="1" dirty="0">
                <a:latin typeface="Cambria" panose="02040503050406030204" pitchFamily="18" charset="0"/>
              </a:rPr>
              <a:t> Google </a:t>
            </a:r>
            <a:r>
              <a:rPr lang="en-US" altLang="en-US" sz="1800" b="1" dirty="0">
                <a:latin typeface="Cambria" panose="02040503050406030204" pitchFamily="18" charset="0"/>
              </a:rPr>
              <a:t>traffic is</a:t>
            </a:r>
            <a:r>
              <a:rPr lang="ro-RO" altLang="en-US" sz="1800" b="1" dirty="0">
                <a:latin typeface="Cambria" panose="02040503050406030204" pitchFamily="18" charset="0"/>
              </a:rPr>
              <a:t> IPv6</a:t>
            </a:r>
            <a:r>
              <a:rPr lang="ro-RO" altLang="en-US" sz="1800" dirty="0">
                <a:latin typeface="Cambria" panose="02040503050406030204" pitchFamily="18" charset="0"/>
              </a:rPr>
              <a:t>; Rom</a:t>
            </a:r>
            <a:r>
              <a:rPr lang="en-US" altLang="en-US" sz="1800" dirty="0">
                <a:latin typeface="Cambria" panose="02040503050406030204" pitchFamily="18" charset="0"/>
              </a:rPr>
              <a:t>a</a:t>
            </a:r>
            <a:r>
              <a:rPr lang="ro-RO" altLang="en-US" sz="1800" dirty="0" err="1">
                <a:latin typeface="Cambria" panose="02040503050406030204" pitchFamily="18" charset="0"/>
              </a:rPr>
              <a:t>nia</a:t>
            </a:r>
            <a:r>
              <a:rPr lang="ro-RO" altLang="en-US" sz="1800" dirty="0">
                <a:latin typeface="Cambria" panose="02040503050406030204" pitchFamily="18" charset="0"/>
              </a:rPr>
              <a:t>: ~35%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o-RO" altLang="en-US" sz="1800" b="1" dirty="0">
                <a:latin typeface="Cambria" panose="02040503050406030204" pitchFamily="18" charset="0"/>
              </a:rPr>
              <a:t>Dual-stack</a:t>
            </a:r>
            <a:r>
              <a:rPr lang="ro-RO" altLang="en-US" sz="1800" dirty="0">
                <a:latin typeface="Cambria" panose="02040503050406030204" pitchFamily="18" charset="0"/>
              </a:rPr>
              <a:t> — </a:t>
            </a:r>
            <a:r>
              <a:rPr lang="en-US" altLang="en-US" sz="1800" dirty="0">
                <a:latin typeface="Cambria" panose="02040503050406030204" pitchFamily="18" charset="0"/>
              </a:rPr>
              <a:t>modern devices offering support for both versions</a:t>
            </a:r>
            <a:endParaRPr lang="ro-RO" altLang="en-US" sz="1800" dirty="0"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Practical commands</a:t>
            </a:r>
            <a:r>
              <a:rPr lang="ro-RO" altLang="en-US" sz="1800" b="1" dirty="0">
                <a:solidFill>
                  <a:srgbClr val="C00000"/>
                </a:solidFill>
                <a:latin typeface="Cambria" panose="02040503050406030204" pitchFamily="18" charset="0"/>
              </a:rPr>
              <a:t>: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ip </a:t>
            </a:r>
            <a:r>
              <a:rPr lang="en-US" sz="1500" dirty="0" err="1">
                <a:solidFill>
                  <a:srgbClr val="7B2C2C"/>
                </a:solidFill>
                <a:latin typeface="Courier New" pitchFamily="49" charset="0"/>
              </a:rPr>
              <a:t>addr</a:t>
            </a: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 show</a:t>
            </a:r>
            <a:endParaRPr lang="en-US" sz="1500" dirty="0">
              <a:solidFill>
                <a:srgbClr val="4A7C59"/>
              </a:solidFill>
              <a:latin typeface="Courier New" pitchFamily="49" charset="0"/>
            </a:endParaRP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$ ping6 google.com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  # test IPv6</a:t>
            </a:r>
          </a:p>
          <a:p>
            <a:pPr marL="342900" indent="0">
              <a:buNone/>
            </a:pPr>
            <a:r>
              <a:rPr lang="en-US" sz="1500" dirty="0">
                <a:solidFill>
                  <a:srgbClr val="7B2C2C"/>
                </a:solidFill>
                <a:latin typeface="Courier New" pitchFamily="49" charset="0"/>
              </a:rPr>
              <a:t>PS&gt; Get-</a:t>
            </a:r>
            <a:r>
              <a:rPr lang="en-US" sz="1500" dirty="0" err="1">
                <a:solidFill>
                  <a:srgbClr val="7B2C2C"/>
                </a:solidFill>
                <a:latin typeface="Courier New" pitchFamily="49" charset="0"/>
              </a:rPr>
              <a:t>NetIPAddress</a:t>
            </a:r>
            <a:r>
              <a:rPr lang="en-US" sz="1500" dirty="0">
                <a:solidFill>
                  <a:srgbClr val="4A7C59"/>
                </a:solidFill>
                <a:latin typeface="Courier New" pitchFamily="49" charset="0"/>
              </a:rPr>
              <a:t>      # Windows: all addresses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2697</Words>
  <Application>Microsoft Office PowerPoint</Application>
  <PresentationFormat>On-screen Show (4:3)</PresentationFormat>
  <Paragraphs>322</Paragraphs>
  <Slides>19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</vt:lpstr>
      <vt:lpstr>Courier New</vt:lpstr>
      <vt:lpstr>Garamond</vt:lpstr>
      <vt:lpstr>Times New Roman</vt:lpstr>
      <vt:lpstr>Default Design</vt:lpstr>
      <vt:lpstr>PowerPoint Presentation</vt:lpstr>
      <vt:lpstr>Network architecture model</vt:lpstr>
      <vt:lpstr>The ISO-OSI Model</vt:lpstr>
      <vt:lpstr>ISO-OSI Model</vt:lpstr>
      <vt:lpstr>TCP/IP Model</vt:lpstr>
      <vt:lpstr>TCP/IP Model</vt:lpstr>
      <vt:lpstr>OSI – TCP/IP Comparison</vt:lpstr>
      <vt:lpstr>Windows network architecture (NDIS 6.x / WSK)</vt:lpstr>
      <vt:lpstr>IPv4 vs IPv6 </vt:lpstr>
      <vt:lpstr>DHCP — How does a computer get an IP address?</vt:lpstr>
      <vt:lpstr>DNS — Domain Name System</vt:lpstr>
      <vt:lpstr>TCP vs UDP — When do we use what? + QUIC</vt:lpstr>
      <vt:lpstr>NAT — How does the home router work?</vt:lpstr>
      <vt:lpstr>Evolution of web protocols: HTTP/1 → HTTP/2 → HTTP/3</vt:lpstr>
      <vt:lpstr>Socket programming — how does the OS expose the network to applications</vt:lpstr>
      <vt:lpstr>Modern Wi-Fi — Current Standards</vt:lpstr>
      <vt:lpstr>Practical network commands - Linux and Windows</vt:lpstr>
      <vt:lpstr>SDN — Software Defined Networking</vt:lpstr>
      <vt:lpstr>Summary — Modern Network Stack</vt:lpstr>
    </vt:vector>
  </TitlesOfParts>
  <Company>ASE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Conectarea la retea</dc:title>
  <dc:creator>RZ</dc:creator>
  <cp:lastModifiedBy>Administrator</cp:lastModifiedBy>
  <cp:revision>105</cp:revision>
  <dcterms:created xsi:type="dcterms:W3CDTF">2006-12-18T08:21:20Z</dcterms:created>
  <dcterms:modified xsi:type="dcterms:W3CDTF">2026-05-18T13:47:29Z</dcterms:modified>
</cp:coreProperties>
</file>