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74" r:id="rId2"/>
    <p:sldId id="275" r:id="rId3"/>
    <p:sldId id="273" r:id="rId4"/>
    <p:sldId id="258" r:id="rId5"/>
    <p:sldId id="278" r:id="rId6"/>
    <p:sldId id="276" r:id="rId7"/>
    <p:sldId id="259" r:id="rId8"/>
    <p:sldId id="268" r:id="rId9"/>
    <p:sldId id="261" r:id="rId10"/>
    <p:sldId id="257" r:id="rId11"/>
    <p:sldId id="269" r:id="rId12"/>
    <p:sldId id="262" r:id="rId13"/>
    <p:sldId id="263" r:id="rId14"/>
    <p:sldId id="264" r:id="rId15"/>
    <p:sldId id="272" r:id="rId16"/>
    <p:sldId id="265" r:id="rId17"/>
    <p:sldId id="277" r:id="rId18"/>
    <p:sldId id="281" r:id="rId19"/>
    <p:sldId id="280" r:id="rId20"/>
    <p:sldId id="279" r:id="rId21"/>
    <p:sldId id="282" r:id="rId22"/>
    <p:sldId id="283" r:id="rId23"/>
    <p:sldId id="284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5" r:id="rId33"/>
    <p:sldId id="296" r:id="rId3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8681" autoAdjust="0"/>
    <p:restoredTop sz="80829" autoAdjust="0"/>
  </p:normalViewPr>
  <p:slideViewPr>
    <p:cSldViewPr>
      <p:cViewPr varScale="1">
        <p:scale>
          <a:sx n="59" d="100"/>
          <a:sy n="59" d="100"/>
        </p:scale>
        <p:origin x="79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smtClean="0"/>
            </a:lvl1pPr>
          </a:lstStyle>
          <a:p>
            <a:pPr>
              <a:defRPr/>
            </a:pPr>
            <a:fld id="{F8520423-115A-4364-8C79-75D6254195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648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38DED72C-92BF-4AC7-8100-C06F1BAE13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0836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ED72C-92BF-4AC7-8100-C06F1BAE13A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49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the average </a:t>
            </a:r>
            <a:r>
              <a:rPr lang="ro-RO" dirty="0" err="1"/>
              <a:t>residence</a:t>
            </a:r>
            <a:r>
              <a:rPr lang="en-US" dirty="0"/>
              <a:t> time in case of:</a:t>
            </a:r>
          </a:p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lang="en-US" dirty="0"/>
              <a:t>quantum=3  </a:t>
            </a:r>
            <a:r>
              <a:rPr lang="en-US" altLang="en-US" sz="1200" b="1" dirty="0">
                <a:latin typeface="Garamond" pitchFamily="18" charset="0"/>
              </a:rPr>
              <a:t>Average </a:t>
            </a:r>
            <a:r>
              <a:rPr lang="ro-RO" altLang="en-US" sz="1200" b="1" dirty="0" err="1">
                <a:latin typeface="Garamond" pitchFamily="18" charset="0"/>
              </a:rPr>
              <a:t>residence</a:t>
            </a:r>
            <a:r>
              <a:rPr lang="en-US" altLang="en-US" sz="1200" b="1" dirty="0">
                <a:latin typeface="Garamond" pitchFamily="18" charset="0"/>
              </a:rPr>
              <a:t> time = ( (16-1) + (21-3) + (23-0) + (26-2) )/4 = 80/4 = 20</a:t>
            </a:r>
          </a:p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lang="en-US" dirty="0"/>
              <a:t>Quantum=5 </a:t>
            </a:r>
            <a:r>
              <a:rPr lang="en-US" altLang="en-US" sz="1200" b="1" dirty="0">
                <a:latin typeface="Garamond" pitchFamily="18" charset="0"/>
              </a:rPr>
              <a:t>Average </a:t>
            </a:r>
            <a:r>
              <a:rPr lang="ro-RO" altLang="en-US" sz="1200" b="1" dirty="0" err="1">
                <a:latin typeface="Garamond" pitchFamily="18" charset="0"/>
              </a:rPr>
              <a:t>residence</a:t>
            </a:r>
            <a:r>
              <a:rPr lang="en-US" altLang="en-US" sz="1200" b="1" dirty="0">
                <a:latin typeface="Garamond" pitchFamily="18" charset="0"/>
              </a:rPr>
              <a:t> time = ( (9-1) + (19-3) + (22-0) + (26-2) )/4 = 70/4 = 17.5 </a:t>
            </a:r>
          </a:p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lang="en-US" dirty="0"/>
              <a:t>Quantum=8 </a:t>
            </a:r>
            <a:r>
              <a:rPr lang="en-US" altLang="en-US" sz="1200" b="1" dirty="0">
                <a:latin typeface="Garamond" pitchFamily="18" charset="0"/>
              </a:rPr>
              <a:t>Average </a:t>
            </a:r>
            <a:r>
              <a:rPr lang="ro-RO" altLang="en-US" sz="1200" b="1" dirty="0" err="1">
                <a:latin typeface="Garamond" pitchFamily="18" charset="0"/>
              </a:rPr>
              <a:t>residence</a:t>
            </a:r>
            <a:r>
              <a:rPr lang="en-US" altLang="en-US" sz="1200" b="1" dirty="0">
                <a:latin typeface="Garamond" pitchFamily="18" charset="0"/>
              </a:rPr>
              <a:t> time = ( (8-0) + (12-1) + (25-3) + (26-2) )/4 = 65/4 = 16.25</a:t>
            </a:r>
          </a:p>
          <a:p>
            <a:pPr marL="228600" indent="-228600">
              <a:buAutoNum type="alphaLcParenR"/>
            </a:pPr>
            <a:endParaRPr lang="en-US" dirty="0"/>
          </a:p>
          <a:p>
            <a:pPr marL="228600" indent="-228600">
              <a:buAutoNum type="alphaLcParenR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ED72C-92BF-4AC7-8100-C06F1BAE13A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311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Modify one value in order to change the results for SRTF</a:t>
            </a: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DED72C-92BF-4AC7-8100-C06F1BAE13AA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05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FEB3E-6F0C-4001-BE86-47ED792C30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998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B5DD5-D897-4F10-8099-4B1CCD7522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413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40AB3-7798-45A8-BF37-38E372255C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216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957B9-4016-4387-9C4E-D89E81E892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418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53921-A308-4B89-B125-7DEC84AE93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169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EA368-F170-4AF4-B6E9-9356B3B126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252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16946F-A464-4AFC-81F4-3B43A637CA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3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A47AE-C82C-4599-98B7-619154F6F3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3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B744F-DBD9-4EEE-AC46-31449407A5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048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58523-028D-4F17-9CB9-5D21261891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952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15D89-AF2D-43BA-BFF3-CEBA8F6313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871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1" smtClean="0"/>
            </a:lvl1pPr>
          </a:lstStyle>
          <a:p>
            <a:pPr>
              <a:defRPr/>
            </a:pPr>
            <a:fld id="{0DED1044-EF01-4F0E-B960-C081B97175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D6E1D47-BD45-4DD3-AF0A-4B28FF829A50}" type="slidenum">
              <a:rPr lang="en-US" altLang="en-US">
                <a:latin typeface="Cambria" pitchFamily="18" charset="0"/>
              </a:rPr>
              <a:pPr/>
              <a:t>1</a:t>
            </a:fld>
            <a:endParaRPr lang="en-US" altLang="en-US" dirty="0">
              <a:latin typeface="Cambria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4800" y="4953000"/>
            <a:ext cx="84582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Tx/>
              <a:buNone/>
            </a:pPr>
            <a:r>
              <a:rPr lang="en-US" altLang="en-US" b="1" kern="0" dirty="0">
                <a:solidFill>
                  <a:srgbClr val="FF99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Răzvan Daniel ZOTA</a:t>
            </a:r>
          </a:p>
          <a:p>
            <a:pPr algn="ctr">
              <a:buFontTx/>
              <a:buNone/>
            </a:pPr>
            <a:r>
              <a:rPr lang="en-US" altLang="en-US" b="1" kern="0" dirty="0">
                <a:solidFill>
                  <a:srgbClr val="FF99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Faculty of Cybernetics, Statistics and Economic Informatics</a:t>
            </a:r>
          </a:p>
          <a:p>
            <a:pPr algn="ctr">
              <a:buFontTx/>
              <a:buNone/>
            </a:pPr>
            <a:r>
              <a:rPr lang="en-US" altLang="en-US" sz="2300" b="1" kern="0" dirty="0">
                <a:solidFill>
                  <a:srgbClr val="FF99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zota@ase.ro</a:t>
            </a:r>
          </a:p>
          <a:p>
            <a:pPr algn="ctr">
              <a:buFontTx/>
              <a:buNone/>
            </a:pPr>
            <a:r>
              <a:rPr lang="en-US" altLang="en-US" sz="2300" b="1" kern="0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http</a:t>
            </a:r>
            <a:r>
              <a:rPr lang="ro-RO" altLang="en-US" sz="2300" b="1" kern="0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</a:t>
            </a:r>
            <a:r>
              <a:rPr lang="en-US" altLang="en-US" sz="2300" b="1" kern="0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://zota.ase.ro/os</a:t>
            </a:r>
            <a:endParaRPr lang="en-US" altLang="en-US" sz="2300" b="1" kern="0" dirty="0">
              <a:solidFill>
                <a:srgbClr val="FF33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7" name="Rectangle 7"/>
          <p:cNvSpPr txBox="1">
            <a:spLocks noChangeArrowheads="1"/>
          </p:cNvSpPr>
          <p:nvPr/>
        </p:nvSpPr>
        <p:spPr>
          <a:xfrm>
            <a:off x="647700" y="2304846"/>
            <a:ext cx="77724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1200"/>
              </a:spcAft>
            </a:pP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Operating Systems </a:t>
            </a:r>
          </a:p>
          <a:p>
            <a:pPr algn="ctr" fontAlgn="auto">
              <a:spcBef>
                <a:spcPts val="0"/>
              </a:spcBef>
              <a:spcAft>
                <a:spcPts val="1200"/>
              </a:spcAft>
            </a:pPr>
            <a:r>
              <a:rPr lang="en-US" altLang="en-US" sz="3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Course #07</a:t>
            </a:r>
            <a:br>
              <a:rPr lang="en-US" altLang="en-US" sz="3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</a:br>
            <a:r>
              <a:rPr lang="en-US" altLang="en-US" sz="3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Process scheduling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9860D25C-2D06-4051-9475-F894262A6AEF}" type="slidenum">
              <a:rPr lang="en-US" altLang="en-US"/>
              <a:pPr/>
              <a:t>10</a:t>
            </a:fld>
            <a:endParaRPr lang="en-US" alt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05800" cy="4724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  <a:latin typeface="Garamond" pitchFamily="18" charset="0"/>
              </a:rPr>
              <a:t>Features for </a:t>
            </a:r>
            <a:r>
              <a:rPr lang="en-US" altLang="en-US" sz="2400" b="1" i="1" dirty="0">
                <a:solidFill>
                  <a:schemeClr val="accent2"/>
                </a:solidFill>
                <a:latin typeface="Garamond" pitchFamily="18" charset="0"/>
              </a:rPr>
              <a:t>preemptive algorithms</a:t>
            </a:r>
            <a:r>
              <a:rPr lang="en-US" altLang="en-US" sz="2400" b="1" dirty="0">
                <a:solidFill>
                  <a:schemeClr val="accent2"/>
                </a:solidFill>
                <a:latin typeface="Garamond" pitchFamily="18" charset="0"/>
              </a:rPr>
              <a:t>:</a:t>
            </a:r>
            <a:endParaRPr lang="en-US" altLang="en-US" sz="2400" b="1" dirty="0">
              <a:latin typeface="Garamond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400" dirty="0">
              <a:latin typeface="Garamond" pitchFamily="18" charset="0"/>
            </a:endParaRPr>
          </a:p>
          <a:p>
            <a:pPr>
              <a:lnSpc>
                <a:spcPct val="80000"/>
              </a:lnSpc>
              <a:buFont typeface="Symbol" pitchFamily="18" charset="2"/>
              <a:buChar char="·"/>
            </a:pPr>
            <a:r>
              <a:rPr lang="en-US" altLang="en-US" sz="2400" dirty="0">
                <a:latin typeface="Garamond" pitchFamily="18" charset="0"/>
              </a:rPr>
              <a:t>In this case, the process is stopped from execution when another process with a higher priority is ready for execution</a:t>
            </a:r>
          </a:p>
          <a:p>
            <a:pPr>
              <a:lnSpc>
                <a:spcPct val="80000"/>
              </a:lnSpc>
              <a:buFont typeface="Symbol" pitchFamily="18" charset="2"/>
              <a:buChar char="·"/>
            </a:pPr>
            <a:r>
              <a:rPr lang="en-US" altLang="en-US" sz="2400" dirty="0">
                <a:latin typeface="Garamond" pitchFamily="18" charset="0"/>
              </a:rPr>
              <a:t>It can be applied in case of SJF and in case of priority based scheduling</a:t>
            </a:r>
          </a:p>
          <a:p>
            <a:pPr>
              <a:lnSpc>
                <a:spcPct val="80000"/>
              </a:lnSpc>
              <a:buFont typeface="Symbol" pitchFamily="18" charset="2"/>
              <a:buChar char="·"/>
            </a:pPr>
            <a:r>
              <a:rPr lang="en-US" altLang="en-US" sz="2400" b="1" dirty="0">
                <a:latin typeface="Garamond" pitchFamily="18" charset="0"/>
              </a:rPr>
              <a:t>It avoids CPU monopolization by a single process</a:t>
            </a:r>
          </a:p>
          <a:p>
            <a:pPr>
              <a:lnSpc>
                <a:spcPct val="80000"/>
              </a:lnSpc>
              <a:buFont typeface="Symbol" pitchFamily="18" charset="2"/>
              <a:buChar char="·"/>
            </a:pPr>
            <a:r>
              <a:rPr lang="en-US" altLang="en-US" sz="2400" dirty="0">
                <a:latin typeface="Garamond" pitchFamily="18" charset="0"/>
              </a:rPr>
              <a:t>In case of </a:t>
            </a:r>
            <a:r>
              <a:rPr lang="en-US" altLang="en-US" sz="2400" i="1" dirty="0">
                <a:latin typeface="Garamond" pitchFamily="18" charset="0"/>
              </a:rPr>
              <a:t>time sharing</a:t>
            </a:r>
            <a:r>
              <a:rPr lang="ro-RO" altLang="en-US" sz="2400" dirty="0">
                <a:latin typeface="Garamond" pitchFamily="18" charset="0"/>
              </a:rPr>
              <a:t> </a:t>
            </a:r>
            <a:r>
              <a:rPr lang="en-US" altLang="en-US" sz="2400" dirty="0">
                <a:latin typeface="Garamond" pitchFamily="18" charset="0"/>
              </a:rPr>
              <a:t>it is necessary to implement this technique because the CPU must be protected by the processes with small priorities</a:t>
            </a:r>
          </a:p>
          <a:p>
            <a:pPr>
              <a:lnSpc>
                <a:spcPct val="80000"/>
              </a:lnSpc>
              <a:buFont typeface="Symbol" pitchFamily="18" charset="2"/>
              <a:buChar char="·"/>
            </a:pPr>
            <a:r>
              <a:rPr lang="en-US" altLang="en-US" sz="2400" dirty="0">
                <a:latin typeface="Garamond" pitchFamily="18" charset="0"/>
              </a:rPr>
              <a:t>If shorter jobs have higher priority, the response time is better</a:t>
            </a:r>
          </a:p>
          <a:p>
            <a:pPr>
              <a:lnSpc>
                <a:spcPct val="80000"/>
              </a:lnSpc>
            </a:pPr>
            <a:endParaRPr lang="en-US" altLang="en-US" sz="2200" dirty="0">
              <a:latin typeface="Garamond" pitchFamily="18" charset="0"/>
            </a:endParaRPr>
          </a:p>
        </p:txBody>
      </p:sp>
      <p:sp>
        <p:nvSpPr>
          <p:cNvPr id="11269" name="Text Box 10"/>
          <p:cNvSpPr txBox="1">
            <a:spLocks noChangeArrowheads="1"/>
          </p:cNvSpPr>
          <p:nvPr/>
        </p:nvSpPr>
        <p:spPr bwMode="auto">
          <a:xfrm>
            <a:off x="990600" y="381000"/>
            <a:ext cx="74676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Scheduling algorithms – preemptive approach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F91ABACE-FB1E-41F1-896B-8321A3D529FF}" type="slidenum">
              <a:rPr lang="en-US" altLang="en-US"/>
              <a:pPr/>
              <a:t>11</a:t>
            </a:fld>
            <a:endParaRPr lang="en-US" altLang="en-US" dirty="0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04800" y="1447800"/>
            <a:ext cx="86106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95288" indent="-395288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604963" indent="-352425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1800" b="1" dirty="0">
                <a:latin typeface="Garamond" pitchFamily="18" charset="0"/>
              </a:rPr>
              <a:t>E</a:t>
            </a:r>
            <a:r>
              <a:rPr lang="ro-RO" altLang="en-US" sz="1800" b="1" dirty="0">
                <a:latin typeface="Garamond" pitchFamily="18" charset="0"/>
              </a:rPr>
              <a:t>x</a:t>
            </a:r>
            <a:r>
              <a:rPr lang="en-US" altLang="en-US" sz="1800" b="1" dirty="0">
                <a:latin typeface="Garamond" pitchFamily="18" charset="0"/>
              </a:rPr>
              <a:t>ample:</a:t>
            </a:r>
          </a:p>
          <a:p>
            <a:pPr lvl="2" algn="just">
              <a:spcBef>
                <a:spcPct val="20000"/>
              </a:spcBef>
            </a:pPr>
            <a:r>
              <a:rPr lang="en-US" altLang="en-US" sz="1800" b="1" dirty="0">
                <a:latin typeface="Garamond" pitchFamily="18" charset="0"/>
              </a:rPr>
              <a:t> 		</a:t>
            </a:r>
            <a:r>
              <a:rPr lang="ro-RO" altLang="en-US" sz="1800" b="1" dirty="0">
                <a:latin typeface="Garamond" pitchFamily="18" charset="0"/>
              </a:rPr>
              <a:t>Proces</a:t>
            </a:r>
            <a:r>
              <a:rPr lang="en-US" altLang="en-US" sz="1800" b="1" dirty="0">
                <a:latin typeface="Garamond" pitchFamily="18" charset="0"/>
              </a:rPr>
              <a:t>s		Arrival time	Service time  		</a:t>
            </a:r>
          </a:p>
          <a:p>
            <a:pPr lvl="2" algn="just">
              <a:spcBef>
                <a:spcPct val="20000"/>
              </a:spcBef>
            </a:pPr>
            <a:r>
              <a:rPr lang="en-US" altLang="en-US" sz="1800" b="1" dirty="0">
                <a:latin typeface="Garamond" pitchFamily="18" charset="0"/>
              </a:rPr>
              <a:t>	 	    1 		    0 		      8</a:t>
            </a:r>
          </a:p>
          <a:p>
            <a:pPr lvl="2" algn="just">
              <a:spcBef>
                <a:spcPct val="20000"/>
              </a:spcBef>
            </a:pPr>
            <a:r>
              <a:rPr lang="en-US" altLang="en-US" sz="1800" b="1" dirty="0">
                <a:latin typeface="Garamond" pitchFamily="18" charset="0"/>
              </a:rPr>
              <a:t>		    2 		    1 		      4</a:t>
            </a:r>
          </a:p>
          <a:p>
            <a:pPr lvl="2" algn="just">
              <a:spcBef>
                <a:spcPct val="20000"/>
              </a:spcBef>
            </a:pPr>
            <a:r>
              <a:rPr lang="en-US" altLang="en-US" sz="1800" b="1" dirty="0">
                <a:latin typeface="Garamond" pitchFamily="18" charset="0"/>
              </a:rPr>
              <a:t>	 	    3 		    2 		      9</a:t>
            </a:r>
          </a:p>
          <a:p>
            <a:pPr lvl="2" algn="just">
              <a:spcBef>
                <a:spcPct val="20000"/>
              </a:spcBef>
            </a:pPr>
            <a:r>
              <a:rPr lang="en-US" altLang="en-US" sz="1800" b="1" dirty="0">
                <a:latin typeface="Garamond" pitchFamily="18" charset="0"/>
              </a:rPr>
              <a:t>	 	    4 		    3 		      5</a:t>
            </a:r>
            <a:endParaRPr lang="en-US" altLang="en-US" sz="1800" dirty="0">
              <a:latin typeface="Garamond" pitchFamily="18" charset="0"/>
            </a:endParaRP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609600" y="4191000"/>
            <a:ext cx="8229600" cy="6096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altLang="en-US" sz="1800" dirty="0">
              <a:latin typeface="Garamond" pitchFamily="18" charset="0"/>
            </a:endParaRPr>
          </a:p>
        </p:txBody>
      </p:sp>
      <p:sp>
        <p:nvSpPr>
          <p:cNvPr id="12293" name="Line 6"/>
          <p:cNvSpPr>
            <a:spLocks noChangeShapeType="1"/>
          </p:cNvSpPr>
          <p:nvPr/>
        </p:nvSpPr>
        <p:spPr bwMode="auto">
          <a:xfrm>
            <a:off x="6096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94" name="Line 7"/>
          <p:cNvSpPr>
            <a:spLocks noChangeShapeType="1"/>
          </p:cNvSpPr>
          <p:nvPr/>
        </p:nvSpPr>
        <p:spPr bwMode="auto">
          <a:xfrm>
            <a:off x="88392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>
            <a:off x="22098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96" name="Line 9"/>
          <p:cNvSpPr>
            <a:spLocks noChangeShapeType="1"/>
          </p:cNvSpPr>
          <p:nvPr/>
        </p:nvSpPr>
        <p:spPr bwMode="auto">
          <a:xfrm>
            <a:off x="38100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97" name="Line 10"/>
          <p:cNvSpPr>
            <a:spLocks noChangeShapeType="1"/>
          </p:cNvSpPr>
          <p:nvPr/>
        </p:nvSpPr>
        <p:spPr bwMode="auto">
          <a:xfrm>
            <a:off x="64770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98" name="Text Box 11"/>
          <p:cNvSpPr txBox="1">
            <a:spLocks noChangeArrowheads="1"/>
          </p:cNvSpPr>
          <p:nvPr/>
        </p:nvSpPr>
        <p:spPr bwMode="auto">
          <a:xfrm>
            <a:off x="457200" y="5037138"/>
            <a:ext cx="268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0</a:t>
            </a:r>
          </a:p>
        </p:txBody>
      </p:sp>
      <p:sp>
        <p:nvSpPr>
          <p:cNvPr id="12299" name="Text Box 12"/>
          <p:cNvSpPr txBox="1">
            <a:spLocks noChangeArrowheads="1"/>
          </p:cNvSpPr>
          <p:nvPr/>
        </p:nvSpPr>
        <p:spPr bwMode="auto">
          <a:xfrm>
            <a:off x="2057400" y="5037138"/>
            <a:ext cx="268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5</a:t>
            </a:r>
          </a:p>
        </p:txBody>
      </p:sp>
      <p:sp>
        <p:nvSpPr>
          <p:cNvPr id="12300" name="Text Box 13"/>
          <p:cNvSpPr txBox="1">
            <a:spLocks noChangeArrowheads="1"/>
          </p:cNvSpPr>
          <p:nvPr/>
        </p:nvSpPr>
        <p:spPr bwMode="auto">
          <a:xfrm>
            <a:off x="3657600" y="5037138"/>
            <a:ext cx="3381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10</a:t>
            </a:r>
          </a:p>
        </p:txBody>
      </p:sp>
      <p:sp>
        <p:nvSpPr>
          <p:cNvPr id="12301" name="Text Box 14"/>
          <p:cNvSpPr txBox="1">
            <a:spLocks noChangeArrowheads="1"/>
          </p:cNvSpPr>
          <p:nvPr/>
        </p:nvSpPr>
        <p:spPr bwMode="auto">
          <a:xfrm>
            <a:off x="6248400" y="5113338"/>
            <a:ext cx="3381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17</a:t>
            </a:r>
          </a:p>
        </p:txBody>
      </p:sp>
      <p:sp>
        <p:nvSpPr>
          <p:cNvPr id="12302" name="Text Box 15"/>
          <p:cNvSpPr txBox="1">
            <a:spLocks noChangeArrowheads="1"/>
          </p:cNvSpPr>
          <p:nvPr/>
        </p:nvSpPr>
        <p:spPr bwMode="auto">
          <a:xfrm>
            <a:off x="8686800" y="5037138"/>
            <a:ext cx="352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26</a:t>
            </a:r>
          </a:p>
        </p:txBody>
      </p:sp>
      <p:sp>
        <p:nvSpPr>
          <p:cNvPr id="12303" name="Text Box 16"/>
          <p:cNvSpPr txBox="1">
            <a:spLocks noChangeArrowheads="1"/>
          </p:cNvSpPr>
          <p:nvPr/>
        </p:nvSpPr>
        <p:spPr bwMode="auto">
          <a:xfrm>
            <a:off x="1371600" y="4354513"/>
            <a:ext cx="404813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P2</a:t>
            </a:r>
          </a:p>
        </p:txBody>
      </p:sp>
      <p:sp>
        <p:nvSpPr>
          <p:cNvPr id="12304" name="Text Box 17"/>
          <p:cNvSpPr txBox="1">
            <a:spLocks noChangeArrowheads="1"/>
          </p:cNvSpPr>
          <p:nvPr/>
        </p:nvSpPr>
        <p:spPr bwMode="auto">
          <a:xfrm>
            <a:off x="2819400" y="4354513"/>
            <a:ext cx="404813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P4</a:t>
            </a:r>
          </a:p>
        </p:txBody>
      </p:sp>
      <p:sp>
        <p:nvSpPr>
          <p:cNvPr id="12305" name="Text Box 18"/>
          <p:cNvSpPr txBox="1">
            <a:spLocks noChangeArrowheads="1"/>
          </p:cNvSpPr>
          <p:nvPr/>
        </p:nvSpPr>
        <p:spPr bwMode="auto">
          <a:xfrm>
            <a:off x="5029200" y="4354513"/>
            <a:ext cx="390525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P1</a:t>
            </a:r>
          </a:p>
        </p:txBody>
      </p:sp>
      <p:sp>
        <p:nvSpPr>
          <p:cNvPr id="12306" name="Text Box 19"/>
          <p:cNvSpPr txBox="1">
            <a:spLocks noChangeArrowheads="1"/>
          </p:cNvSpPr>
          <p:nvPr/>
        </p:nvSpPr>
        <p:spPr bwMode="auto">
          <a:xfrm>
            <a:off x="7696200" y="4354513"/>
            <a:ext cx="404813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P3</a:t>
            </a:r>
          </a:p>
        </p:txBody>
      </p:sp>
      <p:sp>
        <p:nvSpPr>
          <p:cNvPr id="12307" name="Text Box 20"/>
          <p:cNvSpPr txBox="1">
            <a:spLocks noChangeArrowheads="1"/>
          </p:cNvSpPr>
          <p:nvPr/>
        </p:nvSpPr>
        <p:spPr bwMode="auto">
          <a:xfrm>
            <a:off x="517525" y="3630613"/>
            <a:ext cx="175791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800" b="1" dirty="0">
                <a:latin typeface="Garamond" pitchFamily="18" charset="0"/>
              </a:rPr>
              <a:t>Preemptive </a:t>
            </a:r>
            <a:r>
              <a:rPr lang="ro-RO" altLang="en-US" sz="1800" b="1" dirty="0">
                <a:latin typeface="Garamond" pitchFamily="18" charset="0"/>
              </a:rPr>
              <a:t>SJF</a:t>
            </a:r>
            <a:endParaRPr lang="en-US" altLang="en-US" sz="1800" b="1" dirty="0">
              <a:latin typeface="Garamond" pitchFamily="18" charset="0"/>
            </a:endParaRPr>
          </a:p>
        </p:txBody>
      </p:sp>
      <p:sp>
        <p:nvSpPr>
          <p:cNvPr id="12308" name="Text Box 21"/>
          <p:cNvSpPr txBox="1">
            <a:spLocks noChangeArrowheads="1"/>
          </p:cNvSpPr>
          <p:nvPr/>
        </p:nvSpPr>
        <p:spPr bwMode="auto">
          <a:xfrm>
            <a:off x="457200" y="5596679"/>
            <a:ext cx="863104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000" b="1" dirty="0">
                <a:latin typeface="Garamond" pitchFamily="18" charset="0"/>
              </a:rPr>
              <a:t>Average residence time = ( (5-1) + (10-3) + (17-0) + (26-2) )/4 = 52/4 = 13.0</a:t>
            </a:r>
          </a:p>
        </p:txBody>
      </p:sp>
      <p:sp>
        <p:nvSpPr>
          <p:cNvPr id="12309" name="Text Box 22"/>
          <p:cNvSpPr txBox="1">
            <a:spLocks noChangeArrowheads="1"/>
          </p:cNvSpPr>
          <p:nvPr/>
        </p:nvSpPr>
        <p:spPr bwMode="auto">
          <a:xfrm>
            <a:off x="685800" y="4354513"/>
            <a:ext cx="390525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P1</a:t>
            </a:r>
          </a:p>
        </p:txBody>
      </p:sp>
      <p:sp>
        <p:nvSpPr>
          <p:cNvPr id="12310" name="Line 23"/>
          <p:cNvSpPr>
            <a:spLocks noChangeShapeType="1"/>
          </p:cNvSpPr>
          <p:nvPr/>
        </p:nvSpPr>
        <p:spPr bwMode="auto">
          <a:xfrm>
            <a:off x="11430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311" name="Text Box 24"/>
          <p:cNvSpPr txBox="1">
            <a:spLocks noChangeArrowheads="1"/>
          </p:cNvSpPr>
          <p:nvPr/>
        </p:nvSpPr>
        <p:spPr bwMode="auto">
          <a:xfrm>
            <a:off x="990600" y="5037138"/>
            <a:ext cx="25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1</a:t>
            </a:r>
          </a:p>
        </p:txBody>
      </p:sp>
      <p:sp>
        <p:nvSpPr>
          <p:cNvPr id="12313" name="Text Box 30"/>
          <p:cNvSpPr txBox="1">
            <a:spLocks noChangeArrowheads="1"/>
          </p:cNvSpPr>
          <p:nvPr/>
        </p:nvSpPr>
        <p:spPr bwMode="auto">
          <a:xfrm>
            <a:off x="1076326" y="381000"/>
            <a:ext cx="7570788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Scheduling algorithms</a:t>
            </a:r>
            <a:r>
              <a:rPr lang="ro-RO" altLang="en-US" sz="3300" b="1" dirty="0">
                <a:solidFill>
                  <a:srgbClr val="FF0000"/>
                </a:solidFill>
                <a:latin typeface="Garamond" pitchFamily="18" charset="0"/>
              </a:rPr>
              <a:t> – SJF example</a:t>
            </a:r>
            <a:endParaRPr lang="en-US" altLang="en-US" sz="3300" b="1" dirty="0">
              <a:solidFill>
                <a:srgbClr val="FF0000"/>
              </a:solidFill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A96C550-0950-41F4-B05D-D10228B91F4A}" type="slidenum">
              <a:rPr lang="en-US" altLang="en-US"/>
              <a:pPr/>
              <a:t>12</a:t>
            </a:fld>
            <a:endParaRPr lang="en-US" altLang="en-US" dirty="0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228600" y="1219200"/>
            <a:ext cx="8610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14350" indent="-51435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600" b="1" dirty="0">
                <a:solidFill>
                  <a:schemeClr val="accent2"/>
                </a:solidFill>
                <a:latin typeface="Garamond" pitchFamily="18" charset="0"/>
              </a:rPr>
              <a:t>Priority based scheduling:</a:t>
            </a:r>
            <a:endParaRPr lang="en-US" altLang="en-US" sz="2600" b="1" dirty="0">
              <a:latin typeface="Garamond" pitchFamily="18" charset="0"/>
            </a:endParaRPr>
          </a:p>
          <a:p>
            <a:pPr algn="just">
              <a:spcBef>
                <a:spcPct val="20000"/>
              </a:spcBef>
            </a:pPr>
            <a:endParaRPr lang="en-US" altLang="en-US" sz="2200" dirty="0">
              <a:latin typeface="Garamond" pitchFamily="18" charset="0"/>
            </a:endParaRP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200" dirty="0">
                <a:latin typeface="Garamond" pitchFamily="18" charset="0"/>
              </a:rPr>
              <a:t>Each process is assigned a priority. The scheduler selects the first process with the highest priority</a:t>
            </a:r>
            <a:r>
              <a:rPr lang="ro-RO" altLang="en-US" sz="2200" dirty="0">
                <a:latin typeface="Garamond" pitchFamily="18" charset="0"/>
              </a:rPr>
              <a:t>.</a:t>
            </a:r>
            <a:r>
              <a:rPr lang="en-US" altLang="en-US" sz="2200" dirty="0">
                <a:latin typeface="Garamond" pitchFamily="18" charset="0"/>
              </a:rPr>
              <a:t> All the processes with the same priority are in a </a:t>
            </a:r>
            <a:r>
              <a:rPr lang="ro-RO" altLang="en-US" sz="2200" dirty="0">
                <a:latin typeface="Garamond" pitchFamily="18" charset="0"/>
              </a:rPr>
              <a:t>FIFO</a:t>
            </a:r>
            <a:r>
              <a:rPr lang="en-US" altLang="en-US" sz="2200" dirty="0">
                <a:latin typeface="Garamond" pitchFamily="18" charset="0"/>
              </a:rPr>
              <a:t> list</a:t>
            </a:r>
            <a:r>
              <a:rPr lang="ro-RO" altLang="en-US" sz="2200" dirty="0">
                <a:latin typeface="Garamond" pitchFamily="18" charset="0"/>
              </a:rPr>
              <a:t>.</a:t>
            </a:r>
            <a:endParaRPr lang="en-US" altLang="en-US" sz="2200" dirty="0">
              <a:latin typeface="Garamond" pitchFamily="18" charset="0"/>
            </a:endParaRP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200" dirty="0">
                <a:latin typeface="Garamond" pitchFamily="18" charset="0"/>
              </a:rPr>
              <a:t>The priority can be set by the user or by a default mechanism. The system can determine the priority function of memory needs, time limits or other constraints.</a:t>
            </a:r>
            <a:endParaRPr lang="ro-RO" altLang="en-US" sz="2200" dirty="0">
              <a:latin typeface="Garamond" pitchFamily="18" charset="0"/>
            </a:endParaRP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200" b="1" i="1" dirty="0">
                <a:latin typeface="Garamond" pitchFamily="18" charset="0"/>
              </a:rPr>
              <a:t>Starvation</a:t>
            </a:r>
            <a:r>
              <a:rPr lang="en-US" altLang="en-US" sz="2200" i="1" dirty="0">
                <a:latin typeface="Garamond" pitchFamily="18" charset="0"/>
              </a:rPr>
              <a:t> </a:t>
            </a:r>
            <a:r>
              <a:rPr lang="ro-RO" altLang="en-US" sz="2200" dirty="0">
                <a:latin typeface="Garamond" pitchFamily="18" charset="0"/>
              </a:rPr>
              <a:t>– </a:t>
            </a:r>
            <a:r>
              <a:rPr lang="en-US" altLang="en-US" sz="2200" dirty="0">
                <a:latin typeface="Garamond" pitchFamily="18" charset="0"/>
              </a:rPr>
              <a:t>it’s the phenomenon that appears when a process with a lower priority never executes. Implementation solution: a variable that will store the </a:t>
            </a:r>
            <a:r>
              <a:rPr lang="ro-RO" altLang="en-US" sz="2200" dirty="0">
                <a:latin typeface="Garamond" pitchFamily="18" charset="0"/>
              </a:rPr>
              <a:t>“</a:t>
            </a:r>
            <a:r>
              <a:rPr lang="en-US" altLang="en-US" sz="2200" dirty="0">
                <a:latin typeface="Garamond" pitchFamily="18" charset="0"/>
              </a:rPr>
              <a:t>age</a:t>
            </a:r>
            <a:r>
              <a:rPr lang="ro-RO" altLang="en-US" sz="2200" dirty="0">
                <a:latin typeface="Garamond" pitchFamily="18" charset="0"/>
              </a:rPr>
              <a:t>”</a:t>
            </a:r>
            <a:r>
              <a:rPr lang="en-US" altLang="en-US" sz="2200" dirty="0">
                <a:latin typeface="Garamond" pitchFamily="18" charset="0"/>
              </a:rPr>
              <a:t>.</a:t>
            </a: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200" dirty="0">
                <a:latin typeface="Garamond" pitchFamily="18" charset="0"/>
              </a:rPr>
              <a:t>It must maintain a balance between “saying yes” to interactive jobs without having </a:t>
            </a:r>
            <a:r>
              <a:rPr lang="ro-RO" altLang="en-US" sz="2200" dirty="0">
                <a:latin typeface="Garamond" pitchFamily="18" charset="0"/>
              </a:rPr>
              <a:t>“starvation” </a:t>
            </a:r>
            <a:r>
              <a:rPr lang="en-US" altLang="en-US" sz="2200" dirty="0">
                <a:latin typeface="Garamond" pitchFamily="18" charset="0"/>
              </a:rPr>
              <a:t>for batch jobs.</a:t>
            </a:r>
          </a:p>
          <a:p>
            <a:pPr algn="just">
              <a:spcBef>
                <a:spcPct val="20000"/>
              </a:spcBef>
            </a:pPr>
            <a:endParaRPr lang="en-US" altLang="en-US" sz="2200" dirty="0">
              <a:latin typeface="Garamond" pitchFamily="18" charset="0"/>
            </a:endParaRPr>
          </a:p>
        </p:txBody>
      </p:sp>
      <p:sp>
        <p:nvSpPr>
          <p:cNvPr id="13317" name="Text Box 10"/>
          <p:cNvSpPr txBox="1">
            <a:spLocks noChangeArrowheads="1"/>
          </p:cNvSpPr>
          <p:nvPr/>
        </p:nvSpPr>
        <p:spPr bwMode="auto">
          <a:xfrm>
            <a:off x="896143" y="381000"/>
            <a:ext cx="7275513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Priority based scheduling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E9CEBF3F-A129-493E-B1D8-35CB108466D2}" type="slidenum">
              <a:rPr lang="en-US" altLang="en-US"/>
              <a:pPr/>
              <a:t>13</a:t>
            </a:fld>
            <a:endParaRPr lang="en-US" altLang="en-US" dirty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686800" cy="5105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chemeClr val="accent2"/>
                </a:solidFill>
                <a:latin typeface="Garamond" pitchFamily="18" charset="0"/>
              </a:rPr>
              <a:t>ROUND ROBIN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 dirty="0">
              <a:latin typeface="Garamond" pitchFamily="18" charset="0"/>
            </a:endParaRPr>
          </a:p>
          <a:p>
            <a:pPr lvl="1">
              <a:lnSpc>
                <a:spcPct val="90000"/>
              </a:lnSpc>
              <a:buFont typeface="Symbol" pitchFamily="18" charset="2"/>
              <a:buChar char="·"/>
            </a:pPr>
            <a:r>
              <a:rPr lang="en-US" altLang="en-US" sz="2200" dirty="0">
                <a:latin typeface="Garamond" pitchFamily="18" charset="0"/>
              </a:rPr>
              <a:t>It uses a timer to generate an interrupt after a specified period of time. The preemptive multitasking is assured if a task exceeds the allocated quantum.</a:t>
            </a:r>
          </a:p>
          <a:p>
            <a:pPr lvl="1">
              <a:lnSpc>
                <a:spcPct val="90000"/>
              </a:lnSpc>
              <a:buFont typeface="Symbol" pitchFamily="18" charset="2"/>
              <a:buChar char="·"/>
            </a:pPr>
            <a:r>
              <a:rPr lang="en-US" altLang="en-US" sz="2200" dirty="0">
                <a:latin typeface="Garamond" pitchFamily="18" charset="0"/>
              </a:rPr>
              <a:t>In slide</a:t>
            </a:r>
            <a:r>
              <a:rPr lang="ro-RO" altLang="en-US" sz="2200" dirty="0">
                <a:latin typeface="Garamond" pitchFamily="18" charset="0"/>
              </a:rPr>
              <a:t> 15 </a:t>
            </a:r>
            <a:r>
              <a:rPr lang="en-US" altLang="en-US" sz="2200" dirty="0">
                <a:latin typeface="Garamond" pitchFamily="18" charset="0"/>
              </a:rPr>
              <a:t>we are testing the previous example for a quantum = 4 sec</a:t>
            </a:r>
            <a:r>
              <a:rPr lang="ro-RO" altLang="en-US" sz="2200" dirty="0">
                <a:latin typeface="Garamond" pitchFamily="18" charset="0"/>
              </a:rPr>
              <a:t>.</a:t>
            </a:r>
            <a:endParaRPr lang="en-US" altLang="en-US" sz="2200" dirty="0">
              <a:latin typeface="Garamond" pitchFamily="18" charset="0"/>
            </a:endParaRPr>
          </a:p>
          <a:p>
            <a:pPr lvl="1">
              <a:lnSpc>
                <a:spcPct val="90000"/>
              </a:lnSpc>
              <a:buFont typeface="Symbol" pitchFamily="18" charset="2"/>
              <a:buChar char="·"/>
            </a:pPr>
            <a:r>
              <a:rPr lang="en-US" altLang="en-US" sz="2200" dirty="0">
                <a:latin typeface="Garamond" pitchFamily="18" charset="0"/>
              </a:rPr>
              <a:t>Definitions:</a:t>
            </a:r>
          </a:p>
          <a:p>
            <a:pPr lvl="2">
              <a:lnSpc>
                <a:spcPct val="90000"/>
              </a:lnSpc>
            </a:pPr>
            <a:r>
              <a:rPr lang="en-US" altLang="en-US" sz="2200" b="1" dirty="0">
                <a:latin typeface="Garamond" pitchFamily="18" charset="0"/>
              </a:rPr>
              <a:t>Context switching</a:t>
            </a:r>
            <a:r>
              <a:rPr lang="ro-RO" altLang="en-US" sz="2200" b="1" dirty="0">
                <a:latin typeface="Garamond" pitchFamily="18" charset="0"/>
              </a:rPr>
              <a:t> – </a:t>
            </a:r>
            <a:r>
              <a:rPr lang="en-US" altLang="en-US" sz="2200" dirty="0">
                <a:latin typeface="Garamond" pitchFamily="18" charset="0"/>
              </a:rPr>
              <a:t>Modifying the running state from one process to another</a:t>
            </a:r>
            <a:r>
              <a:rPr lang="ro-RO" altLang="en-US" sz="2200" dirty="0">
                <a:latin typeface="Garamond" pitchFamily="18" charset="0"/>
              </a:rPr>
              <a:t> (</a:t>
            </a:r>
            <a:r>
              <a:rPr lang="en-US" altLang="en-US" sz="2200" dirty="0">
                <a:latin typeface="Garamond" pitchFamily="18" charset="0"/>
              </a:rPr>
              <a:t>memory change</a:t>
            </a:r>
            <a:r>
              <a:rPr lang="ro-RO" altLang="en-US" sz="2200" dirty="0">
                <a:latin typeface="Garamond" pitchFamily="18" charset="0"/>
              </a:rPr>
              <a:t>)</a:t>
            </a:r>
            <a:r>
              <a:rPr lang="en-US" altLang="en-US" sz="2200" dirty="0">
                <a:latin typeface="Garamond" pitchFamily="18" charset="0"/>
              </a:rPr>
              <a:t>.</a:t>
            </a:r>
          </a:p>
          <a:p>
            <a:pPr lvl="2">
              <a:lnSpc>
                <a:spcPct val="90000"/>
              </a:lnSpc>
            </a:pPr>
            <a:r>
              <a:rPr lang="en-US" altLang="en-US" sz="2200" b="1" dirty="0">
                <a:latin typeface="Garamond" pitchFamily="18" charset="0"/>
              </a:rPr>
              <a:t>Processor sharing</a:t>
            </a:r>
            <a:r>
              <a:rPr lang="ro-RO" altLang="en-US" sz="2200" b="1" dirty="0">
                <a:latin typeface="Garamond" pitchFamily="18" charset="0"/>
              </a:rPr>
              <a:t>– </a:t>
            </a:r>
            <a:r>
              <a:rPr lang="en-US" altLang="en-US" sz="2200" dirty="0">
                <a:latin typeface="Garamond" pitchFamily="18" charset="0"/>
              </a:rPr>
              <a:t>Using a quantum such that every process will run for a maximum amount of time specified by that quantum.</a:t>
            </a:r>
          </a:p>
          <a:p>
            <a:pPr lvl="2">
              <a:lnSpc>
                <a:spcPct val="90000"/>
              </a:lnSpc>
            </a:pPr>
            <a:r>
              <a:rPr lang="en-US" altLang="en-US" sz="2200" b="1" dirty="0">
                <a:latin typeface="Garamond" pitchFamily="18" charset="0"/>
              </a:rPr>
              <a:t>Rescheduling latency</a:t>
            </a:r>
            <a:r>
              <a:rPr lang="ro-RO" altLang="en-US" sz="2200" b="1" dirty="0">
                <a:latin typeface="Garamond" pitchFamily="18" charset="0"/>
              </a:rPr>
              <a:t> – </a:t>
            </a:r>
            <a:r>
              <a:rPr lang="en-US" altLang="en-US" sz="2200" dirty="0">
                <a:latin typeface="Garamond" pitchFamily="18" charset="0"/>
              </a:rPr>
              <a:t>represents the waiting time from the moment when a process makes a running request till the moment it is running.</a:t>
            </a:r>
          </a:p>
        </p:txBody>
      </p:sp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1066800" y="356306"/>
            <a:ext cx="7275513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Round Robin scheduling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BB04AF68-F4B9-40A7-8177-7B28A8ADADB3}" type="slidenum">
              <a:rPr lang="en-US" altLang="en-US"/>
              <a:pPr/>
              <a:t>14</a:t>
            </a:fld>
            <a:endParaRPr lang="en-US" altLang="en-US" dirty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305800" cy="5105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000" b="1" dirty="0">
                <a:solidFill>
                  <a:schemeClr val="accent2"/>
                </a:solidFill>
                <a:latin typeface="Garamond" pitchFamily="18" charset="0"/>
              </a:rPr>
              <a:t>ROUND ROBIN</a:t>
            </a:r>
            <a:endParaRPr lang="en-US" altLang="en-US" sz="2000" b="1" dirty="0">
              <a:latin typeface="Garamond" pitchFamily="18" charset="0"/>
            </a:endParaRPr>
          </a:p>
          <a:p>
            <a:pPr>
              <a:buFontTx/>
              <a:buNone/>
            </a:pPr>
            <a:r>
              <a:rPr lang="en-US" altLang="en-US" sz="2400" dirty="0">
                <a:latin typeface="Garamond" pitchFamily="18" charset="0"/>
              </a:rPr>
              <a:t>A quantum is selected:</a:t>
            </a:r>
          </a:p>
          <a:p>
            <a:pPr lvl="2"/>
            <a:r>
              <a:rPr lang="en-US" altLang="en-US" dirty="0">
                <a:latin typeface="Garamond" pitchFamily="18" charset="0"/>
              </a:rPr>
              <a:t>If it’s </a:t>
            </a:r>
            <a:r>
              <a:rPr lang="en-US" altLang="en-US" b="1" dirty="0">
                <a:latin typeface="Garamond" pitchFamily="18" charset="0"/>
              </a:rPr>
              <a:t>too short</a:t>
            </a:r>
            <a:r>
              <a:rPr lang="ro-RO" altLang="en-US" dirty="0">
                <a:latin typeface="Garamond" pitchFamily="18" charset="0"/>
              </a:rPr>
              <a:t> – </a:t>
            </a:r>
            <a:r>
              <a:rPr lang="en-US" altLang="en-US" dirty="0">
                <a:latin typeface="Garamond" pitchFamily="18" charset="0"/>
              </a:rPr>
              <a:t>too much time will be lost by context switching</a:t>
            </a:r>
            <a:endParaRPr lang="ro-RO" altLang="en-US" dirty="0">
              <a:latin typeface="Garamond" pitchFamily="18" charset="0"/>
            </a:endParaRPr>
          </a:p>
          <a:p>
            <a:pPr lvl="2"/>
            <a:r>
              <a:rPr lang="en-US" altLang="en-US" dirty="0">
                <a:latin typeface="Garamond" pitchFamily="18" charset="0"/>
              </a:rPr>
              <a:t> If it’s </a:t>
            </a:r>
            <a:r>
              <a:rPr lang="en-US" altLang="en-US" b="1" dirty="0">
                <a:latin typeface="Garamond" pitchFamily="18" charset="0"/>
              </a:rPr>
              <a:t>too long</a:t>
            </a:r>
            <a:r>
              <a:rPr lang="en-US" altLang="en-US" dirty="0">
                <a:latin typeface="Garamond" pitchFamily="18" charset="0"/>
              </a:rPr>
              <a:t> – rescheduling latency will be too big. If many processes want to run, then a lot of time is lost as in the</a:t>
            </a:r>
            <a:r>
              <a:rPr lang="ro-RO" altLang="en-US" dirty="0">
                <a:latin typeface="Garamond" pitchFamily="18" charset="0"/>
              </a:rPr>
              <a:t> FIFO</a:t>
            </a:r>
            <a:r>
              <a:rPr lang="en-US" altLang="en-US" dirty="0">
                <a:latin typeface="Garamond" pitchFamily="18" charset="0"/>
              </a:rPr>
              <a:t> case.</a:t>
            </a:r>
          </a:p>
          <a:p>
            <a:pPr lvl="2"/>
            <a:r>
              <a:rPr lang="en-US" altLang="en-US" dirty="0">
                <a:latin typeface="Garamond" pitchFamily="18" charset="0"/>
              </a:rPr>
              <a:t>It is adjusted such that most of the processes won’t use their running time.  </a:t>
            </a:r>
          </a:p>
          <a:p>
            <a:pPr marL="0" indent="0">
              <a:buNone/>
            </a:pPr>
            <a:r>
              <a:rPr lang="en-US" altLang="en-US" sz="2400" dirty="0">
                <a:latin typeface="Garamond" pitchFamily="18" charset="0"/>
              </a:rPr>
              <a:t>More info about scheduling and quantum in Windows: </a:t>
            </a:r>
            <a:r>
              <a:rPr lang="en-US" sz="2200" dirty="0">
                <a:latin typeface="Garamond" panose="02020404030301010803" pitchFamily="18" charset="0"/>
              </a:rPr>
              <a:t>https://www.microsoftpressstore.com/articles/article.aspx?p=2233328&amp;seqNum=7</a:t>
            </a:r>
          </a:p>
          <a:p>
            <a:pPr marL="0" indent="0">
              <a:buNone/>
            </a:pPr>
            <a:endParaRPr lang="en-US" altLang="en-US" sz="2400" dirty="0">
              <a:latin typeface="Garamond" pitchFamily="18" charset="0"/>
            </a:endParaRPr>
          </a:p>
        </p:txBody>
      </p:sp>
      <p:sp>
        <p:nvSpPr>
          <p:cNvPr id="15365" name="Text Box 8"/>
          <p:cNvSpPr txBox="1">
            <a:spLocks noChangeArrowheads="1"/>
          </p:cNvSpPr>
          <p:nvPr/>
        </p:nvSpPr>
        <p:spPr bwMode="auto">
          <a:xfrm>
            <a:off x="609600" y="381000"/>
            <a:ext cx="8037513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Round Robin scheduling (cont.)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F52F81C2-4677-4D74-9C05-21BFCE31A965}" type="slidenum">
              <a:rPr lang="en-US" altLang="en-US"/>
              <a:pPr/>
              <a:t>15</a:t>
            </a:fld>
            <a:endParaRPr lang="en-US" altLang="en-US" dirty="0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795338" y="1219200"/>
            <a:ext cx="7712868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95288" indent="-395288">
              <a:defRPr sz="1600">
                <a:solidFill>
                  <a:schemeClr val="tx1"/>
                </a:solidFill>
                <a:latin typeface="Arial" charset="0"/>
              </a:defRPr>
            </a:lvl1pPr>
            <a:lvl2pPr marL="800100" indent="-17780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1700" b="1" dirty="0">
                <a:latin typeface="Garamond" pitchFamily="18" charset="0"/>
              </a:rPr>
              <a:t>Example:</a:t>
            </a:r>
          </a:p>
          <a:p>
            <a:pPr lvl="1" algn="just">
              <a:spcBef>
                <a:spcPct val="20000"/>
              </a:spcBef>
            </a:pPr>
            <a:r>
              <a:rPr lang="en-US" altLang="en-US" sz="1700" b="1" dirty="0">
                <a:latin typeface="Garamond" pitchFamily="18" charset="0"/>
              </a:rPr>
              <a:t> 		Process  		Arrival time	Service time</a:t>
            </a:r>
          </a:p>
          <a:p>
            <a:pPr lvl="1" algn="just">
              <a:spcBef>
                <a:spcPct val="20000"/>
              </a:spcBef>
            </a:pPr>
            <a:r>
              <a:rPr lang="en-US" altLang="en-US" sz="1700" b="1" dirty="0">
                <a:latin typeface="Garamond" pitchFamily="18" charset="0"/>
              </a:rPr>
              <a:t>	 	    1 		    0 		      8</a:t>
            </a:r>
          </a:p>
          <a:p>
            <a:pPr lvl="1" algn="just">
              <a:spcBef>
                <a:spcPct val="20000"/>
              </a:spcBef>
            </a:pPr>
            <a:r>
              <a:rPr lang="en-US" altLang="en-US" sz="1700" b="1" dirty="0">
                <a:latin typeface="Garamond" pitchFamily="18" charset="0"/>
              </a:rPr>
              <a:t>		    2 		    1 		      4</a:t>
            </a:r>
          </a:p>
          <a:p>
            <a:pPr lvl="1" algn="just">
              <a:spcBef>
                <a:spcPct val="20000"/>
              </a:spcBef>
            </a:pPr>
            <a:r>
              <a:rPr lang="en-US" altLang="en-US" sz="1700" b="1" dirty="0">
                <a:latin typeface="Garamond" pitchFamily="18" charset="0"/>
              </a:rPr>
              <a:t>	 	    3 		    2 		      9</a:t>
            </a:r>
          </a:p>
          <a:p>
            <a:pPr lvl="1" algn="just">
              <a:spcBef>
                <a:spcPct val="20000"/>
              </a:spcBef>
            </a:pPr>
            <a:r>
              <a:rPr lang="en-US" altLang="en-US" sz="1700" b="1" dirty="0">
                <a:latin typeface="Garamond" pitchFamily="18" charset="0"/>
              </a:rPr>
              <a:t>	 	    4 		    3 		      5</a:t>
            </a:r>
            <a:endParaRPr lang="en-US" altLang="en-US" sz="1700" dirty="0">
              <a:latin typeface="Garamond" pitchFamily="18" charset="0"/>
            </a:endParaRPr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609600" y="4191000"/>
            <a:ext cx="8229600" cy="6096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altLang="en-US" sz="1800" dirty="0">
              <a:latin typeface="Garamond" pitchFamily="18" charset="0"/>
            </a:endParaRPr>
          </a:p>
        </p:txBody>
      </p:sp>
      <p:sp>
        <p:nvSpPr>
          <p:cNvPr id="16389" name="Line 6"/>
          <p:cNvSpPr>
            <a:spLocks noChangeShapeType="1"/>
          </p:cNvSpPr>
          <p:nvPr/>
        </p:nvSpPr>
        <p:spPr bwMode="auto">
          <a:xfrm>
            <a:off x="6096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390" name="Line 7"/>
          <p:cNvSpPr>
            <a:spLocks noChangeShapeType="1"/>
          </p:cNvSpPr>
          <p:nvPr/>
        </p:nvSpPr>
        <p:spPr bwMode="auto">
          <a:xfrm>
            <a:off x="88392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391" name="Line 8"/>
          <p:cNvSpPr>
            <a:spLocks noChangeShapeType="1"/>
          </p:cNvSpPr>
          <p:nvPr/>
        </p:nvSpPr>
        <p:spPr bwMode="auto">
          <a:xfrm>
            <a:off x="25146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392" name="Line 9"/>
          <p:cNvSpPr>
            <a:spLocks noChangeShapeType="1"/>
          </p:cNvSpPr>
          <p:nvPr/>
        </p:nvSpPr>
        <p:spPr bwMode="auto">
          <a:xfrm>
            <a:off x="38100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393" name="Line 10"/>
          <p:cNvSpPr>
            <a:spLocks noChangeShapeType="1"/>
          </p:cNvSpPr>
          <p:nvPr/>
        </p:nvSpPr>
        <p:spPr bwMode="auto">
          <a:xfrm>
            <a:off x="51054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394" name="Text Box 11"/>
          <p:cNvSpPr txBox="1">
            <a:spLocks noChangeArrowheads="1"/>
          </p:cNvSpPr>
          <p:nvPr/>
        </p:nvSpPr>
        <p:spPr bwMode="auto">
          <a:xfrm>
            <a:off x="457200" y="5037138"/>
            <a:ext cx="268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0</a:t>
            </a:r>
          </a:p>
        </p:txBody>
      </p:sp>
      <p:sp>
        <p:nvSpPr>
          <p:cNvPr id="16395" name="Text Box 12"/>
          <p:cNvSpPr txBox="1">
            <a:spLocks noChangeArrowheads="1"/>
          </p:cNvSpPr>
          <p:nvPr/>
        </p:nvSpPr>
        <p:spPr bwMode="auto">
          <a:xfrm>
            <a:off x="2362200" y="5037138"/>
            <a:ext cx="268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8</a:t>
            </a:r>
          </a:p>
        </p:txBody>
      </p:sp>
      <p:sp>
        <p:nvSpPr>
          <p:cNvPr id="16396" name="Text Box 13"/>
          <p:cNvSpPr txBox="1">
            <a:spLocks noChangeArrowheads="1"/>
          </p:cNvSpPr>
          <p:nvPr/>
        </p:nvSpPr>
        <p:spPr bwMode="auto">
          <a:xfrm>
            <a:off x="3657600" y="5037138"/>
            <a:ext cx="3381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12</a:t>
            </a:r>
          </a:p>
        </p:txBody>
      </p:sp>
      <p:sp>
        <p:nvSpPr>
          <p:cNvPr id="16397" name="Text Box 14"/>
          <p:cNvSpPr txBox="1">
            <a:spLocks noChangeArrowheads="1"/>
          </p:cNvSpPr>
          <p:nvPr/>
        </p:nvSpPr>
        <p:spPr bwMode="auto">
          <a:xfrm>
            <a:off x="4876800" y="5037138"/>
            <a:ext cx="3381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16</a:t>
            </a:r>
          </a:p>
        </p:txBody>
      </p:sp>
      <p:sp>
        <p:nvSpPr>
          <p:cNvPr id="16398" name="Text Box 15"/>
          <p:cNvSpPr txBox="1">
            <a:spLocks noChangeArrowheads="1"/>
          </p:cNvSpPr>
          <p:nvPr/>
        </p:nvSpPr>
        <p:spPr bwMode="auto">
          <a:xfrm>
            <a:off x="8686800" y="5037138"/>
            <a:ext cx="352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26</a:t>
            </a:r>
          </a:p>
        </p:txBody>
      </p:sp>
      <p:sp>
        <p:nvSpPr>
          <p:cNvPr id="16399" name="Text Box 16"/>
          <p:cNvSpPr txBox="1">
            <a:spLocks noChangeArrowheads="1"/>
          </p:cNvSpPr>
          <p:nvPr/>
        </p:nvSpPr>
        <p:spPr bwMode="auto">
          <a:xfrm>
            <a:off x="1752600" y="4354513"/>
            <a:ext cx="404813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P2</a:t>
            </a:r>
          </a:p>
        </p:txBody>
      </p:sp>
      <p:sp>
        <p:nvSpPr>
          <p:cNvPr id="16400" name="Text Box 17"/>
          <p:cNvSpPr txBox="1">
            <a:spLocks noChangeArrowheads="1"/>
          </p:cNvSpPr>
          <p:nvPr/>
        </p:nvSpPr>
        <p:spPr bwMode="auto">
          <a:xfrm>
            <a:off x="2819400" y="4354513"/>
            <a:ext cx="404813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P3</a:t>
            </a:r>
          </a:p>
        </p:txBody>
      </p:sp>
      <p:sp>
        <p:nvSpPr>
          <p:cNvPr id="16401" name="Text Box 18"/>
          <p:cNvSpPr txBox="1">
            <a:spLocks noChangeArrowheads="1"/>
          </p:cNvSpPr>
          <p:nvPr/>
        </p:nvSpPr>
        <p:spPr bwMode="auto">
          <a:xfrm>
            <a:off x="4267200" y="4354513"/>
            <a:ext cx="404813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P4</a:t>
            </a:r>
          </a:p>
        </p:txBody>
      </p:sp>
      <p:sp>
        <p:nvSpPr>
          <p:cNvPr id="16402" name="Text Box 19"/>
          <p:cNvSpPr txBox="1">
            <a:spLocks noChangeArrowheads="1"/>
          </p:cNvSpPr>
          <p:nvPr/>
        </p:nvSpPr>
        <p:spPr bwMode="auto">
          <a:xfrm>
            <a:off x="5562600" y="4354513"/>
            <a:ext cx="390525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P1</a:t>
            </a:r>
          </a:p>
        </p:txBody>
      </p:sp>
      <p:sp>
        <p:nvSpPr>
          <p:cNvPr id="16403" name="Text Box 20"/>
          <p:cNvSpPr txBox="1">
            <a:spLocks noChangeArrowheads="1"/>
          </p:cNvSpPr>
          <p:nvPr/>
        </p:nvSpPr>
        <p:spPr bwMode="auto">
          <a:xfrm>
            <a:off x="517525" y="3630613"/>
            <a:ext cx="41989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800" b="1" dirty="0">
                <a:latin typeface="Garamond" pitchFamily="18" charset="0"/>
              </a:rPr>
              <a:t>Round Robin, quantum = 4, no priorities</a:t>
            </a:r>
          </a:p>
        </p:txBody>
      </p:sp>
      <p:sp>
        <p:nvSpPr>
          <p:cNvPr id="16404" name="Text Box 21"/>
          <p:cNvSpPr txBox="1">
            <a:spLocks noChangeArrowheads="1"/>
          </p:cNvSpPr>
          <p:nvPr/>
        </p:nvSpPr>
        <p:spPr bwMode="auto">
          <a:xfrm>
            <a:off x="706909" y="5638800"/>
            <a:ext cx="836267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000" b="1" dirty="0">
                <a:latin typeface="Garamond" pitchFamily="18" charset="0"/>
              </a:rPr>
              <a:t>Average </a:t>
            </a:r>
            <a:r>
              <a:rPr lang="ro-RO" altLang="en-US" sz="2000" b="1" dirty="0" err="1">
                <a:latin typeface="Garamond" pitchFamily="18" charset="0"/>
              </a:rPr>
              <a:t>residence</a:t>
            </a:r>
            <a:r>
              <a:rPr lang="en-US" altLang="en-US" sz="2000" b="1" dirty="0">
                <a:latin typeface="Garamond" pitchFamily="18" charset="0"/>
              </a:rPr>
              <a:t> time = ( (20-0) + (8-1) + (26-2) + (25-3) )/4 = 74/4 = 18.5</a:t>
            </a:r>
          </a:p>
        </p:txBody>
      </p:sp>
      <p:sp>
        <p:nvSpPr>
          <p:cNvPr id="16405" name="Text Box 22"/>
          <p:cNvSpPr txBox="1">
            <a:spLocks noChangeArrowheads="1"/>
          </p:cNvSpPr>
          <p:nvPr/>
        </p:nvSpPr>
        <p:spPr bwMode="auto">
          <a:xfrm>
            <a:off x="685800" y="4354513"/>
            <a:ext cx="390525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P1</a:t>
            </a:r>
          </a:p>
        </p:txBody>
      </p:sp>
      <p:sp>
        <p:nvSpPr>
          <p:cNvPr id="16406" name="Line 23"/>
          <p:cNvSpPr>
            <a:spLocks noChangeShapeType="1"/>
          </p:cNvSpPr>
          <p:nvPr/>
        </p:nvSpPr>
        <p:spPr bwMode="auto">
          <a:xfrm>
            <a:off x="14478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407" name="Text Box 24"/>
          <p:cNvSpPr txBox="1">
            <a:spLocks noChangeArrowheads="1"/>
          </p:cNvSpPr>
          <p:nvPr/>
        </p:nvSpPr>
        <p:spPr bwMode="auto">
          <a:xfrm>
            <a:off x="1295400" y="5037138"/>
            <a:ext cx="268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4</a:t>
            </a:r>
          </a:p>
        </p:txBody>
      </p:sp>
      <p:sp>
        <p:nvSpPr>
          <p:cNvPr id="16408" name="Text Box 25"/>
          <p:cNvSpPr txBox="1">
            <a:spLocks noChangeArrowheads="1"/>
          </p:cNvSpPr>
          <p:nvPr/>
        </p:nvSpPr>
        <p:spPr bwMode="auto">
          <a:xfrm>
            <a:off x="6629400" y="4354513"/>
            <a:ext cx="404813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P3</a:t>
            </a:r>
          </a:p>
        </p:txBody>
      </p:sp>
      <p:sp>
        <p:nvSpPr>
          <p:cNvPr id="16409" name="Text Box 26"/>
          <p:cNvSpPr txBox="1">
            <a:spLocks noChangeArrowheads="1"/>
          </p:cNvSpPr>
          <p:nvPr/>
        </p:nvSpPr>
        <p:spPr bwMode="auto">
          <a:xfrm>
            <a:off x="7467600" y="4354513"/>
            <a:ext cx="404813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P4</a:t>
            </a:r>
          </a:p>
        </p:txBody>
      </p:sp>
      <p:sp>
        <p:nvSpPr>
          <p:cNvPr id="16410" name="Line 27"/>
          <p:cNvSpPr>
            <a:spLocks noChangeShapeType="1"/>
          </p:cNvSpPr>
          <p:nvPr/>
        </p:nvSpPr>
        <p:spPr bwMode="auto">
          <a:xfrm>
            <a:off x="63246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411" name="Text Box 28"/>
          <p:cNvSpPr txBox="1">
            <a:spLocks noChangeArrowheads="1"/>
          </p:cNvSpPr>
          <p:nvPr/>
        </p:nvSpPr>
        <p:spPr bwMode="auto">
          <a:xfrm>
            <a:off x="6096000" y="5037138"/>
            <a:ext cx="352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20</a:t>
            </a:r>
          </a:p>
        </p:txBody>
      </p:sp>
      <p:sp>
        <p:nvSpPr>
          <p:cNvPr id="16412" name="Line 29"/>
          <p:cNvSpPr>
            <a:spLocks noChangeShapeType="1"/>
          </p:cNvSpPr>
          <p:nvPr/>
        </p:nvSpPr>
        <p:spPr bwMode="auto">
          <a:xfrm>
            <a:off x="73152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413" name="Text Box 30"/>
          <p:cNvSpPr txBox="1">
            <a:spLocks noChangeArrowheads="1"/>
          </p:cNvSpPr>
          <p:nvPr/>
        </p:nvSpPr>
        <p:spPr bwMode="auto">
          <a:xfrm>
            <a:off x="7086600" y="5037138"/>
            <a:ext cx="352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24</a:t>
            </a:r>
          </a:p>
        </p:txBody>
      </p:sp>
      <p:sp>
        <p:nvSpPr>
          <p:cNvPr id="16414" name="Text Box 31"/>
          <p:cNvSpPr txBox="1">
            <a:spLocks noChangeArrowheads="1"/>
          </p:cNvSpPr>
          <p:nvPr/>
        </p:nvSpPr>
        <p:spPr bwMode="auto">
          <a:xfrm>
            <a:off x="7924800" y="5037138"/>
            <a:ext cx="352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25</a:t>
            </a:r>
          </a:p>
        </p:txBody>
      </p:sp>
      <p:sp>
        <p:nvSpPr>
          <p:cNvPr id="16415" name="Text Box 32"/>
          <p:cNvSpPr txBox="1">
            <a:spLocks noChangeArrowheads="1"/>
          </p:cNvSpPr>
          <p:nvPr/>
        </p:nvSpPr>
        <p:spPr bwMode="auto">
          <a:xfrm>
            <a:off x="8305800" y="4354513"/>
            <a:ext cx="404813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P3</a:t>
            </a:r>
          </a:p>
        </p:txBody>
      </p:sp>
      <p:sp>
        <p:nvSpPr>
          <p:cNvPr id="16416" name="Line 33"/>
          <p:cNvSpPr>
            <a:spLocks noChangeShapeType="1"/>
          </p:cNvSpPr>
          <p:nvPr/>
        </p:nvSpPr>
        <p:spPr bwMode="auto">
          <a:xfrm>
            <a:off x="80772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418" name="Text Box 40"/>
          <p:cNvSpPr txBox="1">
            <a:spLocks noChangeArrowheads="1"/>
          </p:cNvSpPr>
          <p:nvPr/>
        </p:nvSpPr>
        <p:spPr bwMode="auto">
          <a:xfrm>
            <a:off x="1075531" y="381000"/>
            <a:ext cx="721756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Scheduling algorithms – </a:t>
            </a:r>
            <a:r>
              <a:rPr lang="ro-RO" altLang="en-US" sz="3300" b="1" dirty="0" err="1">
                <a:solidFill>
                  <a:srgbClr val="FF0000"/>
                </a:solidFill>
                <a:latin typeface="Garamond" pitchFamily="18" charset="0"/>
              </a:rPr>
              <a:t>Round</a:t>
            </a:r>
            <a:r>
              <a:rPr lang="ro-RO" altLang="en-US" sz="3300" b="1" dirty="0">
                <a:solidFill>
                  <a:srgbClr val="FF0000"/>
                </a:solidFill>
                <a:latin typeface="Garamond" pitchFamily="18" charset="0"/>
              </a:rPr>
              <a:t> Robin </a:t>
            </a:r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example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65D389FE-9F03-43EF-9E96-F587AC1B4672}" type="slidenum">
              <a:rPr lang="en-US" altLang="en-US"/>
              <a:pPr/>
              <a:t>16</a:t>
            </a:fld>
            <a:endParaRPr lang="en-US" altLang="en-US" dirty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610600" cy="2438400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1200"/>
              </a:spcAft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  <a:latin typeface="Garamond" pitchFamily="18" charset="0"/>
              </a:rPr>
              <a:t>Multi level queues</a:t>
            </a:r>
            <a:endParaRPr lang="en-US" altLang="en-US" sz="2400" b="1" dirty="0">
              <a:latin typeface="Garamond" pitchFamily="18" charset="0"/>
            </a:endParaRPr>
          </a:p>
          <a:p>
            <a:pPr>
              <a:lnSpc>
                <a:spcPct val="90000"/>
              </a:lnSpc>
              <a:buFont typeface="Symbol" pitchFamily="18" charset="2"/>
              <a:buChar char="·"/>
            </a:pPr>
            <a:r>
              <a:rPr lang="en-US" altLang="en-US" sz="2100" dirty="0">
                <a:latin typeface="Garamond" pitchFamily="18" charset="0"/>
              </a:rPr>
              <a:t>Each queue has its own scheduling algorithm</a:t>
            </a:r>
          </a:p>
          <a:p>
            <a:pPr>
              <a:lnSpc>
                <a:spcPct val="90000"/>
              </a:lnSpc>
              <a:buFont typeface="Symbol" pitchFamily="18" charset="2"/>
              <a:buChar char="·"/>
            </a:pPr>
            <a:r>
              <a:rPr lang="en-US" altLang="en-US" sz="2100" dirty="0">
                <a:latin typeface="Garamond" pitchFamily="18" charset="0"/>
              </a:rPr>
              <a:t>Another algorithm (based on priorities) ensure the arbitration between queues</a:t>
            </a:r>
          </a:p>
          <a:p>
            <a:pPr>
              <a:lnSpc>
                <a:spcPct val="90000"/>
              </a:lnSpc>
              <a:buFont typeface="Symbol" pitchFamily="18" charset="2"/>
              <a:buChar char="·"/>
            </a:pPr>
            <a:r>
              <a:rPr lang="en-US" altLang="en-US" sz="2100" dirty="0">
                <a:latin typeface="Garamond" pitchFamily="18" charset="0"/>
              </a:rPr>
              <a:t>Complex method, but flexible</a:t>
            </a:r>
          </a:p>
          <a:p>
            <a:pPr>
              <a:lnSpc>
                <a:spcPct val="90000"/>
              </a:lnSpc>
              <a:buFont typeface="Symbol" pitchFamily="18" charset="2"/>
              <a:buChar char="·"/>
            </a:pPr>
            <a:r>
              <a:rPr lang="en-US" altLang="en-US" sz="2100" dirty="0">
                <a:latin typeface="Garamond" pitchFamily="18" charset="0"/>
              </a:rPr>
              <a:t>In this way different processes are separated: system processes, interactive, batch, favored or not-favored</a:t>
            </a: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" t="8675" r="571" b="9201"/>
          <a:stretch>
            <a:fillRect/>
          </a:stretch>
        </p:blipFill>
        <p:spPr bwMode="auto">
          <a:xfrm>
            <a:off x="1295400" y="3640137"/>
            <a:ext cx="6330950" cy="260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4" name="Text Box 9"/>
          <p:cNvSpPr txBox="1">
            <a:spLocks noChangeArrowheads="1"/>
          </p:cNvSpPr>
          <p:nvPr/>
        </p:nvSpPr>
        <p:spPr bwMode="auto">
          <a:xfrm>
            <a:off x="685800" y="381000"/>
            <a:ext cx="7924800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Scheduling algorithms – multi level queues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05E4709-645C-42E5-88D1-0BA0ED91D1F5}" type="slidenum">
              <a:rPr lang="en-US" altLang="en-US"/>
              <a:pPr/>
              <a:t>17</a:t>
            </a:fld>
            <a:endParaRPr lang="en-US" altLang="en-US" dirty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305800" cy="838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  <a:latin typeface="Garamond" pitchFamily="18" charset="0"/>
              </a:rPr>
              <a:t>Windows priorities:</a:t>
            </a:r>
            <a:endParaRPr lang="en-US" altLang="en-US" sz="2400" b="1" dirty="0">
              <a:latin typeface="Garamond" pitchFamily="18" charset="0"/>
            </a:endParaRPr>
          </a:p>
          <a:p>
            <a:pPr>
              <a:buFontTx/>
              <a:buNone/>
            </a:pPr>
            <a:endParaRPr lang="en-US" altLang="en-US" sz="2400" b="1" dirty="0">
              <a:latin typeface="Garamond" pitchFamily="18" charset="0"/>
            </a:endParaRPr>
          </a:p>
          <a:p>
            <a:pPr>
              <a:buFont typeface="Symbol" pitchFamily="18" charset="2"/>
              <a:buChar char="·"/>
            </a:pPr>
            <a:endParaRPr lang="en-US" altLang="en-US" sz="2400" b="1" dirty="0">
              <a:latin typeface="Garamond" pitchFamily="18" charset="0"/>
            </a:endParaRPr>
          </a:p>
        </p:txBody>
      </p:sp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" t="22844" r="739" b="22809"/>
          <a:stretch>
            <a:fillRect/>
          </a:stretch>
        </p:blipFill>
        <p:spPr bwMode="auto">
          <a:xfrm>
            <a:off x="571500" y="1790327"/>
            <a:ext cx="8001000" cy="3308350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8" name="Text Box 8"/>
          <p:cNvSpPr txBox="1">
            <a:spLocks noChangeArrowheads="1"/>
          </p:cNvSpPr>
          <p:nvPr/>
        </p:nvSpPr>
        <p:spPr bwMode="auto">
          <a:xfrm>
            <a:off x="2057400" y="399849"/>
            <a:ext cx="5334000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Process priorities example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5020B8-F234-4129-94E6-F39BDC76B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5221502"/>
            <a:ext cx="8486368" cy="84132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05E4709-645C-42E5-88D1-0BA0ED91D1F5}" type="slidenum">
              <a:rPr lang="en-US" altLang="en-US"/>
              <a:pPr/>
              <a:t>18</a:t>
            </a:fld>
            <a:endParaRPr lang="en-US" altLang="en-US" dirty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534400" cy="4648200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z="2600" dirty="0">
                <a:latin typeface="Garamond" panose="02020404030301010803" pitchFamily="18" charset="0"/>
                <a:cs typeface="Calibri" panose="020F0502020204030204" pitchFamily="34" charset="0"/>
              </a:rPr>
              <a:t>Different rules (</a:t>
            </a:r>
            <a:r>
              <a:rPr lang="en-US" altLang="en-US" sz="2600" i="1" dirty="0">
                <a:latin typeface="Garamond" panose="02020404030301010803" pitchFamily="18" charset="0"/>
                <a:cs typeface="Calibri" panose="020F0502020204030204" pitchFamily="34" charset="0"/>
              </a:rPr>
              <a:t>or not</a:t>
            </a:r>
            <a:r>
              <a:rPr lang="en-US" altLang="en-US" sz="2600" dirty="0">
                <a:latin typeface="Garamond" panose="02020404030301010803" pitchFamily="18" charset="0"/>
                <a:cs typeface="Calibri" panose="020F0502020204030204" pitchFamily="34" charset="0"/>
              </a:rPr>
              <a:t>) for identical processors</a:t>
            </a:r>
          </a:p>
          <a:p>
            <a:pPr>
              <a:buFont typeface="Symbol" pitchFamily="18" charset="2"/>
              <a:buChar char="·"/>
            </a:pPr>
            <a:endParaRPr lang="en-US" altLang="en-US" sz="2600" dirty="0"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pPr>
              <a:buFont typeface="Symbol" pitchFamily="18" charset="2"/>
              <a:buChar char="·"/>
            </a:pPr>
            <a:r>
              <a:rPr lang="en-US" altLang="en-US" sz="2600" dirty="0">
                <a:latin typeface="Garamond" panose="02020404030301010803" pitchFamily="18" charset="0"/>
                <a:cs typeface="Calibri" panose="020F0502020204030204" pitchFamily="34" charset="0"/>
              </a:rPr>
              <a:t>Use load balancing to distribute jobs, i.e. all processors have the same amount of information to process</a:t>
            </a:r>
          </a:p>
          <a:p>
            <a:pPr>
              <a:buFont typeface="Symbol" pitchFamily="18" charset="2"/>
              <a:buChar char="·"/>
            </a:pPr>
            <a:endParaRPr lang="en-US" altLang="en-US" sz="2600" dirty="0"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pPr>
              <a:buFont typeface="Symbol" pitchFamily="18" charset="2"/>
              <a:buChar char="·"/>
            </a:pPr>
            <a:r>
              <a:rPr lang="en-US" altLang="en-US" sz="2600" dirty="0">
                <a:latin typeface="Garamond" panose="02020404030301010803" pitchFamily="18" charset="0"/>
                <a:cs typeface="Calibri" panose="020F0502020204030204" pitchFamily="34" charset="0"/>
              </a:rPr>
              <a:t>Each processor uses scheduling by choosing processes from a common queue of ready-to-run processes (peer-to-peer machines) OR a master/slave model can be used</a:t>
            </a:r>
          </a:p>
        </p:txBody>
      </p:sp>
      <p:sp>
        <p:nvSpPr>
          <p:cNvPr id="18438" name="Text Box 8"/>
          <p:cNvSpPr txBox="1">
            <a:spLocks noChangeArrowheads="1"/>
          </p:cNvSpPr>
          <p:nvPr/>
        </p:nvSpPr>
        <p:spPr bwMode="auto">
          <a:xfrm>
            <a:off x="1905000" y="399849"/>
            <a:ext cx="5181600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Multi-processor scheduling</a:t>
            </a:r>
          </a:p>
        </p:txBody>
      </p:sp>
    </p:spTree>
    <p:extLst>
      <p:ext uri="{BB962C8B-B14F-4D97-AF65-F5344CB8AC3E}">
        <p14:creationId xmlns:p14="http://schemas.microsoft.com/office/powerpoint/2010/main" val="2207099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05E4709-645C-42E5-88D1-0BA0ED91D1F5}" type="slidenum">
              <a:rPr lang="en-US" altLang="en-US"/>
              <a:pPr/>
              <a:t>19</a:t>
            </a:fld>
            <a:endParaRPr lang="en-US" altLang="en-US" dirty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534400" cy="4648200"/>
          </a:xfrm>
        </p:spPr>
        <p:txBody>
          <a:bodyPr/>
          <a:lstStyle/>
          <a:p>
            <a:pPr>
              <a:buFontTx/>
              <a:buNone/>
            </a:pPr>
            <a:endParaRPr lang="en-US" altLang="en-US" sz="2400" b="1" dirty="0"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pPr>
              <a:buFontTx/>
              <a:buNone/>
            </a:pPr>
            <a:endParaRPr lang="en-US" altLang="en-US" sz="2400" b="1" dirty="0"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altLang="en-US" sz="2400" b="1" dirty="0">
                <a:latin typeface="Garamond" panose="02020404030301010803" pitchFamily="18" charset="0"/>
                <a:cs typeface="Calibri" panose="020F0502020204030204" pitchFamily="34" charset="0"/>
              </a:rPr>
              <a:t>About creating, monitor and kill processes in Linux :</a:t>
            </a:r>
          </a:p>
          <a:p>
            <a:pPr>
              <a:buFontTx/>
              <a:buNone/>
            </a:pPr>
            <a:r>
              <a:rPr lang="en-US" altLang="en-US" sz="2400" b="1" dirty="0">
                <a:latin typeface="Garamond" panose="02020404030301010803" pitchFamily="18" charset="0"/>
                <a:cs typeface="Calibri" panose="020F0502020204030204" pitchFamily="34" charset="0"/>
              </a:rPr>
              <a:t>https://developer.ibm.com/tutorials/l-lpic1-103-5/</a:t>
            </a:r>
          </a:p>
          <a:p>
            <a:pPr>
              <a:buFontTx/>
              <a:buNone/>
            </a:pPr>
            <a:endParaRPr lang="en-US" altLang="en-US" sz="2400" b="1" dirty="0"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altLang="en-US" sz="2400" b="1" dirty="0">
                <a:latin typeface="Garamond" panose="02020404030301010803" pitchFamily="18" charset="0"/>
                <a:cs typeface="Calibri" panose="020F0502020204030204" pitchFamily="34" charset="0"/>
              </a:rPr>
              <a:t>Process execution priorities in Linux:</a:t>
            </a:r>
          </a:p>
          <a:p>
            <a:pPr>
              <a:buFontTx/>
              <a:buNone/>
            </a:pPr>
            <a:r>
              <a:rPr lang="en-US" altLang="en-US" sz="2400" b="1" dirty="0">
                <a:latin typeface="Garamond" panose="02020404030301010803" pitchFamily="18" charset="0"/>
                <a:cs typeface="Calibri" panose="020F0502020204030204" pitchFamily="34" charset="0"/>
              </a:rPr>
              <a:t>https://developer.ibm.com/tutorials/l-lpic1-103-6/</a:t>
            </a:r>
          </a:p>
          <a:p>
            <a:pPr>
              <a:buFontTx/>
              <a:buNone/>
            </a:pPr>
            <a:endParaRPr lang="en-US" altLang="en-US" sz="2400" b="1" dirty="0"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pPr>
              <a:buFont typeface="Symbol" pitchFamily="18" charset="2"/>
              <a:buChar char="·"/>
            </a:pPr>
            <a:endParaRPr lang="en-US" altLang="en-US" sz="2400" b="1" dirty="0"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sp>
        <p:nvSpPr>
          <p:cNvPr id="18438" name="Text Box 8"/>
          <p:cNvSpPr txBox="1">
            <a:spLocks noChangeArrowheads="1"/>
          </p:cNvSpPr>
          <p:nvPr/>
        </p:nvSpPr>
        <p:spPr bwMode="auto">
          <a:xfrm>
            <a:off x="1905000" y="399849"/>
            <a:ext cx="5181600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Process priorities</a:t>
            </a:r>
          </a:p>
        </p:txBody>
      </p:sp>
    </p:spTree>
    <p:extLst>
      <p:ext uri="{BB962C8B-B14F-4D97-AF65-F5344CB8AC3E}">
        <p14:creationId xmlns:p14="http://schemas.microsoft.com/office/powerpoint/2010/main" val="2054928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726737E-7F32-4D35-90C6-FDAC0032DF5D}" type="slidenum">
              <a:rPr lang="en-US" altLang="en-US"/>
              <a:pPr/>
              <a:t>2</a:t>
            </a:fld>
            <a:endParaRPr lang="en-US" altLang="en-US" dirty="0"/>
          </a:p>
        </p:txBody>
      </p:sp>
      <p:sp>
        <p:nvSpPr>
          <p:cNvPr id="3075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228600" y="2209800"/>
            <a:ext cx="8458200" cy="3429000"/>
          </a:xfrm>
        </p:spPr>
        <p:txBody>
          <a:bodyPr/>
          <a:lstStyle/>
          <a:p>
            <a:pPr>
              <a:buFontTx/>
              <a:buNone/>
            </a:pPr>
            <a:endParaRPr lang="en-US" altLang="en-US" sz="2000" b="1" dirty="0">
              <a:solidFill>
                <a:schemeClr val="accent2"/>
              </a:solidFill>
              <a:latin typeface="Cambria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 sz="2000" b="1" dirty="0">
                <a:latin typeface="Cambria" pitchFamily="18" charset="0"/>
              </a:rPr>
              <a:t>Basically, it represents the way a process is “attached” to the processor</a:t>
            </a:r>
          </a:p>
          <a:p>
            <a:pPr>
              <a:spcBef>
                <a:spcPct val="0"/>
              </a:spcBef>
            </a:pPr>
            <a:endParaRPr lang="en-US" altLang="en-US" sz="2000" b="1" dirty="0">
              <a:latin typeface="Cambria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 sz="2000" b="1" dirty="0">
                <a:latin typeface="Cambria" pitchFamily="18" charset="0"/>
              </a:rPr>
              <a:t>It’s centered around efficient algorithms</a:t>
            </a:r>
          </a:p>
          <a:p>
            <a:pPr>
              <a:spcBef>
                <a:spcPct val="0"/>
              </a:spcBef>
            </a:pPr>
            <a:endParaRPr lang="en-US" altLang="en-US" sz="2000" b="1" dirty="0">
              <a:latin typeface="Cambria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 sz="2000" b="1" dirty="0">
                <a:latin typeface="Cambria" pitchFamily="18" charset="0"/>
              </a:rPr>
              <a:t>A scheduler design must assure that all users have fair access to resources.</a:t>
            </a:r>
          </a:p>
          <a:p>
            <a:pPr>
              <a:spcBef>
                <a:spcPct val="0"/>
              </a:spcBef>
            </a:pPr>
            <a:endParaRPr lang="en-US" altLang="en-US" sz="2000" b="1" dirty="0">
              <a:latin typeface="Cambria" pitchFamily="18" charset="0"/>
            </a:endParaRPr>
          </a:p>
        </p:txBody>
      </p:sp>
      <p:sp>
        <p:nvSpPr>
          <p:cNvPr id="3076" name="Rectangle 1027"/>
          <p:cNvSpPr>
            <a:spLocks noChangeArrowheads="1"/>
          </p:cNvSpPr>
          <p:nvPr/>
        </p:nvSpPr>
        <p:spPr bwMode="auto">
          <a:xfrm>
            <a:off x="838200" y="381000"/>
            <a:ext cx="77724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200" b="1" dirty="0">
                <a:latin typeface="Cambria" pitchFamily="18" charset="0"/>
              </a:rPr>
              <a:t>Process scheduling – what is all about?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1492886-687D-4F90-ADEE-3D9A3F37006E}" type="slidenum">
              <a:rPr lang="en-US" altLang="en-US"/>
              <a:pPr/>
              <a:t>20</a:t>
            </a:fld>
            <a:endParaRPr lang="en-US" altLang="en-US" dirty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538514"/>
            <a:ext cx="8305800" cy="3643086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  <a:latin typeface="Garamond" pitchFamily="18" charset="0"/>
              </a:rPr>
              <a:t>Wikipedia about CPU scheduling:</a:t>
            </a:r>
          </a:p>
          <a:p>
            <a:pPr>
              <a:buFontTx/>
              <a:buNone/>
            </a:pPr>
            <a:endParaRPr lang="en-US" altLang="en-US" sz="2400" b="1" dirty="0">
              <a:latin typeface="Garamond" pitchFamily="18" charset="0"/>
            </a:endParaRPr>
          </a:p>
          <a:p>
            <a:r>
              <a:rPr lang="en-US" altLang="en-US" sz="2400" dirty="0">
                <a:latin typeface="Garamond" pitchFamily="18" charset="0"/>
              </a:rPr>
              <a:t>http://en.wikipedia.org/wiki/Scheduling_(computing)</a:t>
            </a:r>
          </a:p>
          <a:p>
            <a:endParaRPr lang="en-US" altLang="en-US" sz="2400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chemeClr val="accent2"/>
                </a:solidFill>
                <a:latin typeface="Garamond" pitchFamily="18" charset="0"/>
              </a:rPr>
              <a:t>Processes, Threads, Jobs, Quantum in</a:t>
            </a:r>
            <a:r>
              <a:rPr lang="ro-RO" altLang="en-US" sz="2400" b="1" dirty="0">
                <a:solidFill>
                  <a:schemeClr val="accent2"/>
                </a:solidFill>
                <a:latin typeface="Garamond" pitchFamily="18" charset="0"/>
              </a:rPr>
              <a:t> Windows</a:t>
            </a:r>
            <a:r>
              <a:rPr lang="en-US" altLang="en-US" sz="2400" b="1" dirty="0">
                <a:solidFill>
                  <a:schemeClr val="accent2"/>
                </a:solidFill>
                <a:latin typeface="Garamond" pitchFamily="18" charset="0"/>
              </a:rPr>
              <a:t>:</a:t>
            </a:r>
            <a:endParaRPr lang="en-US" altLang="en-US" sz="2400" dirty="0">
              <a:latin typeface="Garamond" pitchFamily="18" charset="0"/>
            </a:endParaRPr>
          </a:p>
          <a:p>
            <a:r>
              <a:rPr lang="en-US" altLang="en-US" sz="2400" dirty="0">
                <a:latin typeface="Garamond" pitchFamily="18" charset="0"/>
              </a:rPr>
              <a:t>https://www.microsoftpressstore.com/articles/article.aspx?p=2233328&amp;seqNum=7</a:t>
            </a:r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533400" y="304800"/>
            <a:ext cx="7467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4400" b="1" dirty="0">
                <a:solidFill>
                  <a:schemeClr val="tx2"/>
                </a:solidFill>
                <a:latin typeface="Garamond" pitchFamily="18" charset="0"/>
              </a:rPr>
              <a:t>CPU scheduling – more info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ro-RO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CFS – Completely Fair Scheduler (Linux)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371600"/>
            <a:ext cx="8686800" cy="5486400"/>
          </a:xfrm>
        </p:spPr>
        <p:txBody>
          <a:bodyPr/>
          <a:lstStyle/>
          <a:p>
            <a:pPr algn="l"/>
            <a:r>
              <a:rPr lang="en-US" altLang="en-US" sz="1800" dirty="0">
                <a:latin typeface="Cambria" panose="02040503050406030204" pitchFamily="18" charset="0"/>
              </a:rPr>
              <a:t>Introduced in Linux 2.6.23 (2007) and used until Linux 6.5 as the default scheduler for normal processes</a:t>
            </a:r>
          </a:p>
          <a:p>
            <a:pPr algn="l"/>
            <a:r>
              <a:rPr lang="en-US" altLang="en-US" sz="1800" b="1" dirty="0">
                <a:latin typeface="Cambria" panose="02040503050406030204" pitchFamily="18" charset="0"/>
              </a:rPr>
              <a:t>Fundamental principles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Does not use a fixed amount of time but a </a:t>
            </a:r>
            <a:r>
              <a:rPr lang="en-US" altLang="en-US" sz="1800" dirty="0" err="1">
                <a:latin typeface="Cambria" panose="02040503050406030204" pitchFamily="18" charset="0"/>
              </a:rPr>
              <a:t>vruntime</a:t>
            </a:r>
            <a:r>
              <a:rPr lang="en-US" altLang="en-US" sz="1800" dirty="0">
                <a:latin typeface="Cambria" panose="02040503050406030204" pitchFamily="18" charset="0"/>
              </a:rPr>
              <a:t> (virtual runtime) – the virtual execution time per process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The process with the lowest </a:t>
            </a:r>
            <a:r>
              <a:rPr lang="en-US" altLang="en-US" sz="1800" dirty="0" err="1">
                <a:latin typeface="Cambria" panose="02040503050406030204" pitchFamily="18" charset="0"/>
              </a:rPr>
              <a:t>vruntime</a:t>
            </a:r>
            <a:r>
              <a:rPr lang="en-US" altLang="en-US" sz="1800" dirty="0">
                <a:latin typeface="Cambria" panose="02040503050406030204" pitchFamily="18" charset="0"/>
              </a:rPr>
              <a:t> is always chosen first → guaranteed fairness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Uses a Red-Black Tree to store processes sorted by </a:t>
            </a:r>
            <a:r>
              <a:rPr lang="en-US" altLang="en-US" sz="1800" dirty="0" err="1">
                <a:latin typeface="Cambria" panose="02040503050406030204" pitchFamily="18" charset="0"/>
              </a:rPr>
              <a:t>vruntime</a:t>
            </a:r>
            <a:r>
              <a:rPr lang="en-US" altLang="en-US" sz="1800" dirty="0">
                <a:latin typeface="Cambria" panose="02040503050406030204" pitchFamily="18" charset="0"/>
              </a:rPr>
              <a:t> – O(log n) for insert/delete</a:t>
            </a:r>
          </a:p>
          <a:p>
            <a:pPr algn="l"/>
            <a:r>
              <a:rPr lang="ro-RO" altLang="en-US" sz="1800" b="1" dirty="0">
                <a:latin typeface="Cambria" panose="02040503050406030204" pitchFamily="18" charset="0"/>
              </a:rPr>
              <a:t>Linux</a:t>
            </a:r>
            <a:r>
              <a:rPr lang="en-US" altLang="en-US" sz="1800" b="1" dirty="0">
                <a:latin typeface="Cambria" panose="02040503050406030204" pitchFamily="18" charset="0"/>
              </a:rPr>
              <a:t> commands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 algn="l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$ cat /proc/schedstat</a:t>
            </a:r>
          </a:p>
          <a:p>
            <a:pPr marL="342900" indent="0" algn="l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$ chrt -p PID</a:t>
            </a:r>
            <a:r>
              <a:rPr lang="en-US" altLang="en-US" sz="1500" dirty="0">
                <a:solidFill>
                  <a:srgbClr val="4A7C59"/>
                </a:solidFill>
                <a:latin typeface="Courier New" pitchFamily="49" charset="0"/>
              </a:rPr>
              <a:t>           # scheduling policy of a process</a:t>
            </a:r>
          </a:p>
          <a:p>
            <a:pPr marL="0" indent="0" algn="l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S</a:t>
            </a:r>
            <a:r>
              <a:rPr lang="ro-RO" altLang="en-US" sz="1800" b="1" dirty="0" err="1">
                <a:latin typeface="Cambria" panose="02040503050406030204" pitchFamily="18" charset="0"/>
              </a:rPr>
              <a:t>cheduling</a:t>
            </a:r>
            <a:r>
              <a:rPr lang="ro-RO" altLang="en-US" sz="1800" b="1" dirty="0">
                <a:latin typeface="Cambria" panose="02040503050406030204" pitchFamily="18" charset="0"/>
              </a:rPr>
              <a:t> </a:t>
            </a:r>
            <a:r>
              <a:rPr lang="en-US" altLang="en-US" sz="1800" b="1" dirty="0">
                <a:latin typeface="Cambria" panose="02040503050406030204" pitchFamily="18" charset="0"/>
              </a:rPr>
              <a:t>classes in </a:t>
            </a:r>
            <a:r>
              <a:rPr lang="ro-RO" altLang="en-US" sz="1800" b="1" dirty="0">
                <a:latin typeface="Cambria" panose="02040503050406030204" pitchFamily="18" charset="0"/>
              </a:rPr>
              <a:t>Linux: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SCHED_NORMAL</a:t>
            </a:r>
            <a:r>
              <a:rPr lang="ro-RO" altLang="en-US" sz="1800" dirty="0">
                <a:latin typeface="Cambria" panose="02040503050406030204" pitchFamily="18" charset="0"/>
              </a:rPr>
              <a:t> – </a:t>
            </a:r>
            <a:r>
              <a:rPr lang="en-US" altLang="en-US" sz="1800" dirty="0">
                <a:latin typeface="Cambria" panose="02040503050406030204" pitchFamily="18" charset="0"/>
              </a:rPr>
              <a:t>normal processes</a:t>
            </a:r>
            <a:r>
              <a:rPr lang="ro-RO" altLang="en-US" sz="1800" dirty="0">
                <a:latin typeface="Cambria" panose="02040503050406030204" pitchFamily="18" charset="0"/>
              </a:rPr>
              <a:t>(CFS)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SCHED_FIFO</a:t>
            </a:r>
            <a:r>
              <a:rPr lang="ro-RO" altLang="en-US" sz="1800" dirty="0">
                <a:latin typeface="Cambria" panose="02040503050406030204" pitchFamily="18" charset="0"/>
              </a:rPr>
              <a:t> – real-time, FIFO (</a:t>
            </a:r>
            <a:r>
              <a:rPr lang="ro-RO" altLang="en-US" sz="1800" dirty="0" err="1">
                <a:latin typeface="Cambria" panose="02040503050406030204" pitchFamily="18" charset="0"/>
              </a:rPr>
              <a:t>root</a:t>
            </a:r>
            <a:r>
              <a:rPr lang="en-US" altLang="en-US" sz="1800" dirty="0">
                <a:latin typeface="Cambria" panose="02040503050406030204" pitchFamily="18" charset="0"/>
              </a:rPr>
              <a:t> privileges needed</a:t>
            </a:r>
            <a:r>
              <a:rPr lang="ro-RO" altLang="en-US" sz="1800" dirty="0">
                <a:latin typeface="Cambria" panose="02040503050406030204" pitchFamily="18" charset="0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SCHED_RR</a:t>
            </a:r>
            <a:r>
              <a:rPr lang="ro-RO" altLang="en-US" sz="1800" dirty="0">
                <a:latin typeface="Cambria" panose="02040503050406030204" pitchFamily="18" charset="0"/>
              </a:rPr>
              <a:t> – real-time, Round Robin (</a:t>
            </a:r>
            <a:r>
              <a:rPr lang="ro-RO" altLang="en-US" sz="1800" dirty="0" err="1">
                <a:latin typeface="Cambria" panose="02040503050406030204" pitchFamily="18" charset="0"/>
              </a:rPr>
              <a:t>root</a:t>
            </a:r>
            <a:r>
              <a:rPr lang="en-US" altLang="en-US" sz="1800" dirty="0">
                <a:latin typeface="Cambria" panose="02040503050406030204" pitchFamily="18" charset="0"/>
              </a:rPr>
              <a:t> privileges needed</a:t>
            </a:r>
            <a:r>
              <a:rPr lang="ro-RO" altLang="en-US" sz="1800" dirty="0">
                <a:latin typeface="Cambria" panose="02040503050406030204" pitchFamily="18" charset="0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SCHED_BATCH</a:t>
            </a:r>
            <a:r>
              <a:rPr lang="ro-RO" altLang="en-US" sz="1800" dirty="0">
                <a:latin typeface="Cambria" panose="02040503050406030204" pitchFamily="18" charset="0"/>
              </a:rPr>
              <a:t> – </a:t>
            </a:r>
            <a:r>
              <a:rPr lang="ro-RO" altLang="en-US" sz="1800" dirty="0" err="1">
                <a:latin typeface="Cambria" panose="02040503050406030204" pitchFamily="18" charset="0"/>
              </a:rPr>
              <a:t>batch</a:t>
            </a:r>
            <a:r>
              <a:rPr lang="en-US" altLang="en-US" sz="1800" dirty="0">
                <a:latin typeface="Cambria" panose="02040503050406030204" pitchFamily="18" charset="0"/>
              </a:rPr>
              <a:t> processes</a:t>
            </a:r>
            <a:r>
              <a:rPr lang="ro-RO" altLang="en-US" sz="1800" dirty="0">
                <a:latin typeface="Cambria" panose="02040503050406030204" pitchFamily="18" charset="0"/>
              </a:rPr>
              <a:t>, </a:t>
            </a:r>
            <a:r>
              <a:rPr lang="en-US" altLang="en-US" sz="1800" dirty="0">
                <a:latin typeface="Cambria" panose="02040503050406030204" pitchFamily="18" charset="0"/>
              </a:rPr>
              <a:t>low priority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SCHED_IDLE</a:t>
            </a:r>
            <a:r>
              <a:rPr lang="ro-RO" altLang="en-US" sz="1800" dirty="0">
                <a:latin typeface="Cambria" panose="02040503050406030204" pitchFamily="18" charset="0"/>
              </a:rPr>
              <a:t> – </a:t>
            </a:r>
            <a:r>
              <a:rPr lang="en-US" altLang="en-US" sz="1800" dirty="0">
                <a:latin typeface="Cambria" panose="02040503050406030204" pitchFamily="18" charset="0"/>
              </a:rPr>
              <a:t>minimum priority</a:t>
            </a:r>
            <a:endParaRPr lang="ro-RO" altLang="en-US" sz="18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en-US" altLang="en-US" sz="2900" b="1" dirty="0">
                <a:solidFill>
                  <a:srgbClr val="2E5FA3"/>
                </a:solidFill>
                <a:latin typeface="Cambria" panose="02040503050406030204" pitchFamily="18" charset="0"/>
              </a:rPr>
              <a:t>News: </a:t>
            </a:r>
            <a:r>
              <a:rPr lang="ro-RO" altLang="en-US" sz="2900" b="1" dirty="0">
                <a:solidFill>
                  <a:srgbClr val="2E5FA3"/>
                </a:solidFill>
                <a:latin typeface="Cambria" panose="02040503050406030204" pitchFamily="18" charset="0"/>
              </a:rPr>
              <a:t>EEVDF – Noul Scheduler Linux 6.6+ (2023)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371600"/>
            <a:ext cx="8763000" cy="4495800"/>
          </a:xfrm>
        </p:spPr>
        <p:txBody>
          <a:bodyPr/>
          <a:lstStyle/>
          <a:p>
            <a:pPr marL="0" indent="0" algn="l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Earliest Eligible Virtual Deadline First</a:t>
            </a:r>
            <a:r>
              <a:rPr lang="ro-RO" altLang="en-US" sz="1800" dirty="0">
                <a:latin typeface="Cambria" panose="02040503050406030204" pitchFamily="18" charset="0"/>
              </a:rPr>
              <a:t> – </a:t>
            </a:r>
            <a:endParaRPr lang="en-US" altLang="en-US" sz="1800" dirty="0">
              <a:latin typeface="Cambria" panose="02040503050406030204" pitchFamily="18" charset="0"/>
            </a:endParaRPr>
          </a:p>
          <a:p>
            <a:pPr marL="0" indent="0" algn="l">
              <a:buNone/>
            </a:pPr>
            <a:r>
              <a:rPr lang="en-US" altLang="en-US" sz="1800" dirty="0">
                <a:latin typeface="Cambria" panose="02040503050406030204" pitchFamily="18" charset="0"/>
              </a:rPr>
              <a:t>replacing</a:t>
            </a:r>
            <a:r>
              <a:rPr lang="ro-RO" altLang="en-US" sz="1800" dirty="0">
                <a:latin typeface="Cambria" panose="02040503050406030204" pitchFamily="18" charset="0"/>
              </a:rPr>
              <a:t> CFS </a:t>
            </a:r>
            <a:r>
              <a:rPr lang="en-US" altLang="en-US" sz="1800" dirty="0" err="1">
                <a:latin typeface="Cambria" panose="02040503050406030204" pitchFamily="18" charset="0"/>
              </a:rPr>
              <a:t>i</a:t>
            </a:r>
            <a:r>
              <a:rPr lang="ro-RO" altLang="en-US" sz="1800" dirty="0">
                <a:latin typeface="Cambria" panose="02040503050406030204" pitchFamily="18" charset="0"/>
              </a:rPr>
              <a:t>n </a:t>
            </a:r>
            <a:r>
              <a:rPr lang="ro-RO" altLang="en-US" sz="1800" b="1" dirty="0">
                <a:latin typeface="Cambria" panose="02040503050406030204" pitchFamily="18" charset="0"/>
              </a:rPr>
              <a:t>Linux 6.6 </a:t>
            </a:r>
            <a:r>
              <a:rPr lang="ro-RO" altLang="en-US" sz="1800" dirty="0">
                <a:latin typeface="Cambria" panose="02040503050406030204" pitchFamily="18" charset="0"/>
              </a:rPr>
              <a:t>(</a:t>
            </a:r>
            <a:r>
              <a:rPr lang="en-US" altLang="en-US" sz="1800" dirty="0">
                <a:latin typeface="Cambria" panose="02040503050406030204" pitchFamily="18" charset="0"/>
              </a:rPr>
              <a:t>from November</a:t>
            </a:r>
            <a:r>
              <a:rPr lang="ro-RO" altLang="en-US" sz="1800" dirty="0">
                <a:latin typeface="Cambria" panose="02040503050406030204" pitchFamily="18" charset="0"/>
              </a:rPr>
              <a:t> 2023):</a:t>
            </a:r>
          </a:p>
          <a:p>
            <a:pPr>
              <a:buNone/>
            </a:pPr>
            <a:endParaRPr lang="ro-RO" altLang="en-US" sz="1800" dirty="0"/>
          </a:p>
          <a:p>
            <a:pPr algn="l"/>
            <a:r>
              <a:rPr lang="en-US" altLang="en-US" sz="1800" b="1" dirty="0">
                <a:latin typeface="Cambria" panose="02040503050406030204" pitchFamily="18" charset="0"/>
              </a:rPr>
              <a:t>Why was CFS abandoned?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CFS was sensitive to latency spikes – interactive processes could suffer delays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CFS did not handle processes with variable bandwidth requirements well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EEVDF introduces the concept of virtual deadline in addition to </a:t>
            </a:r>
            <a:r>
              <a:rPr lang="en-US" altLang="en-US" sz="1800" dirty="0" err="1">
                <a:latin typeface="Cambria" panose="02040503050406030204" pitchFamily="18" charset="0"/>
              </a:rPr>
              <a:t>vruntime</a:t>
            </a:r>
            <a:endParaRPr lang="en-US" altLang="en-US" sz="1800" dirty="0">
              <a:latin typeface="Cambria" panose="02040503050406030204" pitchFamily="18" charset="0"/>
            </a:endParaRPr>
          </a:p>
          <a:p>
            <a:pPr algn="l"/>
            <a:r>
              <a:rPr lang="en-US" altLang="en-US" sz="1800" b="1" dirty="0">
                <a:latin typeface="Cambria" panose="02040503050406030204" pitchFamily="18" charset="0"/>
              </a:rPr>
              <a:t>EEVDF advantages over CFS: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Lower latency for interactive processes (browsers, UI)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Better for mixed workloads (gaming + background tasks)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Stricter respect for time slices requested by processes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Compatible with all existing APIs (no change for applications)</a:t>
            </a:r>
          </a:p>
          <a:p>
            <a:pPr marL="0" indent="0" algn="l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Verif</a:t>
            </a:r>
            <a:r>
              <a:rPr lang="en-US" altLang="en-US" sz="1800" b="1" dirty="0">
                <a:latin typeface="Cambria" panose="02040503050406030204" pitchFamily="18" charset="0"/>
              </a:rPr>
              <a:t>y the</a:t>
            </a:r>
            <a:r>
              <a:rPr lang="ro-RO" altLang="en-US" sz="1800" b="1" dirty="0">
                <a:latin typeface="Cambria" panose="02040503050406030204" pitchFamily="18" charset="0"/>
              </a:rPr>
              <a:t> </a:t>
            </a:r>
            <a:r>
              <a:rPr lang="ro-RO" altLang="en-US" sz="1800" b="1" dirty="0" err="1">
                <a:latin typeface="Cambria" panose="02040503050406030204" pitchFamily="18" charset="0"/>
              </a:rPr>
              <a:t>scheduler</a:t>
            </a:r>
            <a:r>
              <a:rPr lang="en-US" altLang="en-US" sz="1800" b="1" dirty="0">
                <a:latin typeface="Cambria" panose="02040503050406030204" pitchFamily="18" charset="0"/>
              </a:rPr>
              <a:t>’s version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 algn="l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$ uname -r</a:t>
            </a:r>
            <a:r>
              <a:rPr lang="en-US" altLang="en-US" sz="1500" dirty="0">
                <a:solidFill>
                  <a:srgbClr val="4A7C59"/>
                </a:solidFill>
                <a:latin typeface="Courier New" pitchFamily="49" charset="0"/>
              </a:rPr>
              <a:t>          # 6.6+ = EEVDF is active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dirty="0" err="1">
                <a:latin typeface="Cambria" panose="02040503050406030204" pitchFamily="18" charset="0"/>
              </a:rPr>
              <a:t>Ref</a:t>
            </a:r>
            <a:r>
              <a:rPr lang="en-US" altLang="en-US" sz="1800" dirty="0" err="1">
                <a:latin typeface="Cambria" panose="02040503050406030204" pitchFamily="18" charset="0"/>
              </a:rPr>
              <a:t>erence</a:t>
            </a:r>
            <a:r>
              <a:rPr lang="ro-RO" altLang="en-US" sz="1800" dirty="0">
                <a:latin typeface="Cambria" panose="02040503050406030204" pitchFamily="18" charset="0"/>
              </a:rPr>
              <a:t>: Peter Zijlstra, </a:t>
            </a:r>
            <a:r>
              <a:rPr lang="ro-RO" altLang="en-US" sz="1800" b="1" i="1" dirty="0">
                <a:latin typeface="Cambria" panose="02040503050406030204" pitchFamily="18" charset="0"/>
              </a:rPr>
              <a:t>"EEVDF Scheduler"</a:t>
            </a:r>
            <a:r>
              <a:rPr lang="ro-RO" altLang="en-US" sz="1800" dirty="0">
                <a:latin typeface="Cambria" panose="02040503050406030204" pitchFamily="18" charset="0"/>
              </a:rPr>
              <a:t>, LWN.net, (https://lwn.net/Articles/969062/)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en-US" altLang="en-US" sz="33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Moder</a:t>
            </a:r>
            <a:r>
              <a:rPr lang="ro-RO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n</a:t>
            </a:r>
            <a:r>
              <a:rPr lang="en-US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 scheduling in</a:t>
            </a:r>
            <a:r>
              <a:rPr lang="ro-RO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 Windows 11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068831"/>
            <a:ext cx="8229600" cy="4720338"/>
          </a:xfrm>
        </p:spPr>
        <p:txBody>
          <a:bodyPr/>
          <a:lstStyle/>
          <a:p>
            <a:pPr marL="0" indent="0" algn="l">
              <a:buNone/>
            </a:pPr>
            <a:r>
              <a:rPr lang="ro-RO" altLang="en-US" sz="1800" dirty="0">
                <a:latin typeface="Cambria" panose="02040503050406030204" pitchFamily="18" charset="0"/>
              </a:rPr>
              <a:t>Windows </a:t>
            </a:r>
            <a:r>
              <a:rPr lang="en-US" altLang="en-US" sz="1800" dirty="0">
                <a:latin typeface="Cambria" panose="02040503050406030204" pitchFamily="18" charset="0"/>
              </a:rPr>
              <a:t>is using a </a:t>
            </a:r>
            <a:r>
              <a:rPr lang="ro-RO" altLang="en-US" sz="1800" dirty="0" err="1">
                <a:latin typeface="Cambria" panose="02040503050406030204" pitchFamily="18" charset="0"/>
              </a:rPr>
              <a:t>scheduler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with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b="1" dirty="0">
                <a:latin typeface="Cambria" panose="02040503050406030204" pitchFamily="18" charset="0"/>
              </a:rPr>
              <a:t>32 </a:t>
            </a:r>
            <a:r>
              <a:rPr lang="en-US" altLang="en-US" sz="1800" b="1" dirty="0">
                <a:latin typeface="Cambria" panose="02040503050406030204" pitchFamily="18" charset="0"/>
              </a:rPr>
              <a:t>priority levels </a:t>
            </a:r>
            <a:r>
              <a:rPr lang="ro-RO" altLang="en-US" sz="1800" dirty="0">
                <a:latin typeface="Cambria" panose="02040503050406030204" pitchFamily="18" charset="0"/>
              </a:rPr>
              <a:t>(0-31) </a:t>
            </a:r>
            <a:r>
              <a:rPr lang="en-US" altLang="en-US" sz="1800" dirty="0">
                <a:latin typeface="Cambria" panose="02040503050406030204" pitchFamily="18" charset="0"/>
              </a:rPr>
              <a:t>with preemption</a:t>
            </a:r>
            <a:r>
              <a:rPr lang="ro-RO" altLang="en-US" sz="1800" dirty="0">
                <a:latin typeface="Cambria" panose="02040503050406030204" pitchFamily="18" charset="0"/>
              </a:rPr>
              <a:t>:</a:t>
            </a:r>
          </a:p>
          <a:p>
            <a:pPr marL="0" indent="0" algn="l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Priority levels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0</a:t>
            </a:r>
            <a:r>
              <a:rPr lang="ro-RO" altLang="en-US" sz="1800" dirty="0">
                <a:latin typeface="Cambria" panose="02040503050406030204" pitchFamily="18" charset="0"/>
              </a:rPr>
              <a:t> – </a:t>
            </a:r>
            <a:r>
              <a:rPr lang="ro-RO" altLang="en-US" sz="1800" dirty="0" err="1">
                <a:latin typeface="Cambria" panose="02040503050406030204" pitchFamily="18" charset="0"/>
              </a:rPr>
              <a:t>reser</a:t>
            </a:r>
            <a:r>
              <a:rPr lang="en-US" altLang="en-US" sz="1800" dirty="0" err="1">
                <a:latin typeface="Cambria" panose="02040503050406030204" pitchFamily="18" charset="0"/>
              </a:rPr>
              <a:t>ved</a:t>
            </a:r>
            <a:r>
              <a:rPr lang="en-US" altLang="en-US" sz="1800" dirty="0">
                <a:latin typeface="Cambria" panose="02040503050406030204" pitchFamily="18" charset="0"/>
              </a:rPr>
              <a:t> for </a:t>
            </a:r>
            <a:r>
              <a:rPr lang="ro-RO" altLang="en-US" sz="1800" dirty="0">
                <a:latin typeface="Cambria" panose="02040503050406030204" pitchFamily="18" charset="0"/>
              </a:rPr>
              <a:t>Zero Page Thread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1-15</a:t>
            </a:r>
            <a:r>
              <a:rPr lang="ro-RO" altLang="en-US" sz="1800" dirty="0">
                <a:latin typeface="Cambria" panose="02040503050406030204" pitchFamily="18" charset="0"/>
              </a:rPr>
              <a:t> – </a:t>
            </a:r>
            <a:r>
              <a:rPr lang="en-US" altLang="en-US" sz="1800" dirty="0">
                <a:latin typeface="Cambria" panose="02040503050406030204" pitchFamily="18" charset="0"/>
              </a:rPr>
              <a:t>normal processes </a:t>
            </a:r>
            <a:r>
              <a:rPr lang="ro-RO" altLang="en-US" sz="1800" dirty="0">
                <a:latin typeface="Cambria" panose="02040503050406030204" pitchFamily="18" charset="0"/>
              </a:rPr>
              <a:t>(Dynamic Priority Range)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16-31</a:t>
            </a:r>
            <a:r>
              <a:rPr lang="ro-RO" altLang="en-US" sz="1800" dirty="0">
                <a:latin typeface="Cambria" panose="02040503050406030204" pitchFamily="18" charset="0"/>
              </a:rPr>
              <a:t> –real-</a:t>
            </a:r>
            <a:r>
              <a:rPr lang="ro-RO" altLang="en-US" sz="1800" dirty="0" err="1">
                <a:latin typeface="Cambria" panose="02040503050406030204" pitchFamily="18" charset="0"/>
              </a:rPr>
              <a:t>time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processes </a:t>
            </a:r>
            <a:r>
              <a:rPr lang="ro-RO" altLang="en-US" sz="1800" dirty="0">
                <a:latin typeface="Cambria" panose="02040503050406030204" pitchFamily="18" charset="0"/>
              </a:rPr>
              <a:t>(</a:t>
            </a:r>
            <a:r>
              <a:rPr lang="ro-RO" altLang="en-US" sz="1800" dirty="0" err="1">
                <a:latin typeface="Cambria" panose="02040503050406030204" pitchFamily="18" charset="0"/>
              </a:rPr>
              <a:t>IncreaseBasePriorityPrivilege</a:t>
            </a:r>
            <a:r>
              <a:rPr lang="ro-RO" altLang="en-US" sz="1800" dirty="0">
                <a:latin typeface="Cambria" panose="02040503050406030204" pitchFamily="18" charset="0"/>
              </a:rPr>
              <a:t>)</a:t>
            </a:r>
          </a:p>
          <a:p>
            <a:pPr algn="l"/>
            <a:r>
              <a:rPr lang="en-US" altLang="en-US" sz="1800" b="1" dirty="0">
                <a:latin typeface="Cambria" panose="02040503050406030204" pitchFamily="18" charset="0"/>
              </a:rPr>
              <a:t>Modern Windows innovations: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Power Throttling (Windows 10+) – background processes receive less CPU to save energy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Efficiency Cores (E-cores) – Windows 11 directs background tasks to E-cores (Intel 12th gen+)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Intel Thread Director – hardware-software cooperation for optimal thread placement</a:t>
            </a:r>
          </a:p>
          <a:p>
            <a:pPr marL="0" indent="0" algn="l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Checking priority in </a:t>
            </a:r>
            <a:r>
              <a:rPr lang="ro-RO" altLang="en-US" sz="1800" b="1" dirty="0" err="1">
                <a:latin typeface="Cambria" panose="02040503050406030204" pitchFamily="18" charset="0"/>
              </a:rPr>
              <a:t>PowerShell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 algn="l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PS&gt; Get-Process | Select Name, PriorityClass | Sort PriorityClass</a:t>
            </a:r>
          </a:p>
          <a:p>
            <a:pPr marL="342900" indent="0" algn="l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PS&gt; (Get-Process -Name chrome).PriorityClass</a:t>
            </a:r>
          </a:p>
          <a:p>
            <a:pPr marL="342900" indent="0" algn="l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PS&gt; $p = Get-Process -Id 1234</a:t>
            </a:r>
          </a:p>
          <a:p>
            <a:pPr marL="342900" indent="0" algn="l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PS&gt; $p.PriorityClass = 'AboveNormal'</a:t>
            </a:r>
          </a:p>
          <a:p>
            <a:pPr marL="0" indent="0" algn="l">
              <a:buNone/>
            </a:pPr>
            <a:r>
              <a:rPr lang="ro-RO" altLang="en-US" sz="1600" i="1" dirty="0">
                <a:latin typeface="Cambria" panose="02040503050406030204" pitchFamily="18" charset="0"/>
              </a:rPr>
              <a:t> https://learn.microsoft.com/windows/win32/procthread/scheduling-priorities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ro-RO" altLang="en-US" sz="29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Multi-core</a:t>
            </a:r>
            <a:r>
              <a:rPr lang="ro-RO" altLang="en-US" sz="2900" b="1" dirty="0">
                <a:solidFill>
                  <a:srgbClr val="2E5FA3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900" b="1" dirty="0">
                <a:solidFill>
                  <a:srgbClr val="2E5FA3"/>
                </a:solidFill>
                <a:latin typeface="Cambria" panose="02040503050406030204" pitchFamily="18" charset="0"/>
              </a:rPr>
              <a:t>scheduling and </a:t>
            </a:r>
            <a:r>
              <a:rPr lang="ro-RO" altLang="en-US" sz="2900" b="1" dirty="0">
                <a:solidFill>
                  <a:srgbClr val="2E5FA3"/>
                </a:solidFill>
                <a:latin typeface="Cambria" panose="02040503050406030204" pitchFamily="18" charset="0"/>
              </a:rPr>
              <a:t>NUMA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91200"/>
          </a:xfrm>
        </p:spPr>
        <p:txBody>
          <a:bodyPr/>
          <a:lstStyle/>
          <a:p>
            <a:pPr algn="l"/>
            <a:r>
              <a:rPr lang="en-US" altLang="en-US" sz="1800" dirty="0">
                <a:latin typeface="Cambria" panose="02040503050406030204" pitchFamily="18" charset="0"/>
              </a:rPr>
              <a:t>Modern processors have dozens of cores → scheduling becomes much more complex.</a:t>
            </a:r>
          </a:p>
          <a:p>
            <a:pPr algn="l"/>
            <a:r>
              <a:rPr lang="en-US" altLang="en-US" sz="1800" b="1" dirty="0">
                <a:latin typeface="Cambria" panose="02040503050406030204" pitchFamily="18" charset="0"/>
              </a:rPr>
              <a:t>Multi-core specific issues: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Load Balancing </a:t>
            </a:r>
            <a:r>
              <a:rPr lang="en-US" altLang="en-US" sz="1800" dirty="0">
                <a:latin typeface="Cambria" panose="02040503050406030204" pitchFamily="18" charset="0"/>
              </a:rPr>
              <a:t>– fair distribution of processes across cores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CPU Affinity </a:t>
            </a:r>
            <a:r>
              <a:rPr lang="en-US" altLang="en-US" sz="1800" dirty="0">
                <a:latin typeface="Cambria" panose="02040503050406030204" pitchFamily="18" charset="0"/>
              </a:rPr>
              <a:t>– binding a process to a specific core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NUMA</a:t>
            </a:r>
            <a:r>
              <a:rPr lang="en-US" altLang="en-US" sz="1800" dirty="0">
                <a:latin typeface="Cambria" panose="02040503050406030204" pitchFamily="18" charset="0"/>
              </a:rPr>
              <a:t> (Non-Uniform Memory Access) – memory is faster if it is local to the core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Cache Coherency </a:t>
            </a:r>
            <a:r>
              <a:rPr lang="en-US" altLang="en-US" sz="1800" dirty="0">
                <a:latin typeface="Cambria" panose="02040503050406030204" pitchFamily="18" charset="0"/>
              </a:rPr>
              <a:t>– process migration across cores invalidates L1/L2 cache</a:t>
            </a:r>
          </a:p>
          <a:p>
            <a:pPr marL="0" indent="0" algn="l">
              <a:buNone/>
            </a:pPr>
            <a:endParaRPr lang="en-US" altLang="en-US" sz="1800" b="1" dirty="0">
              <a:latin typeface="Cambria" panose="02040503050406030204" pitchFamily="18" charset="0"/>
            </a:endParaRPr>
          </a:p>
          <a:p>
            <a:pPr marL="0" indent="0" algn="l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Linux </a:t>
            </a:r>
            <a:r>
              <a:rPr lang="en-US" altLang="en-US" sz="1800" b="1" dirty="0">
                <a:latin typeface="Cambria" panose="02040503050406030204" pitchFamily="18" charset="0"/>
              </a:rPr>
              <a:t>commands for</a:t>
            </a:r>
            <a:r>
              <a:rPr lang="ro-RO" altLang="en-US" sz="1800" b="1" dirty="0">
                <a:latin typeface="Cambria" panose="02040503050406030204" pitchFamily="18" charset="0"/>
              </a:rPr>
              <a:t> CPU</a:t>
            </a:r>
            <a:r>
              <a:rPr lang="en-US" altLang="en-US" sz="1800" b="1" dirty="0">
                <a:latin typeface="Cambria" panose="02040503050406030204" pitchFamily="18" charset="0"/>
              </a:rPr>
              <a:t> affinity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 algn="l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$ taskset -c 0,1 ./program</a:t>
            </a:r>
            <a:r>
              <a:rPr lang="en-US" altLang="en-US" sz="1500" dirty="0">
                <a:solidFill>
                  <a:srgbClr val="4A7C59"/>
                </a:solidFill>
                <a:latin typeface="Courier New" pitchFamily="49" charset="0"/>
              </a:rPr>
              <a:t>   # running on CPU 0 and 1</a:t>
            </a:r>
          </a:p>
          <a:p>
            <a:pPr marL="342900" indent="0" algn="l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$ taskset -p 0x3 PID</a:t>
            </a:r>
            <a:r>
              <a:rPr lang="en-US" altLang="en-US" sz="1500" dirty="0">
                <a:solidFill>
                  <a:srgbClr val="4A7C59"/>
                </a:solidFill>
                <a:latin typeface="Courier New" pitchFamily="49" charset="0"/>
              </a:rPr>
              <a:t>        # affinity setting (bitmask)</a:t>
            </a:r>
          </a:p>
          <a:p>
            <a:pPr marL="342900" indent="0" algn="l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$ numactl --cpunodebind=0 ./prog</a:t>
            </a:r>
            <a:r>
              <a:rPr lang="en-US" altLang="en-US" sz="1500" dirty="0">
                <a:solidFill>
                  <a:srgbClr val="4A7C59"/>
                </a:solidFill>
                <a:latin typeface="Courier New" pitchFamily="49" charset="0"/>
              </a:rPr>
              <a:t># NUMA: forcing node 0</a:t>
            </a:r>
          </a:p>
          <a:p>
            <a:pPr marL="342900" indent="0" algn="l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$ lscpu | grep -E 'CPU|Core|Socket'</a:t>
            </a:r>
            <a:r>
              <a:rPr lang="en-US" altLang="en-US" sz="1500" dirty="0">
                <a:solidFill>
                  <a:srgbClr val="4A7C59"/>
                </a:solidFill>
                <a:latin typeface="Courier New" pitchFamily="49" charset="0"/>
              </a:rPr>
              <a:t># CPU topology</a:t>
            </a:r>
          </a:p>
          <a:p>
            <a:pPr algn="l">
              <a:buNone/>
            </a:pPr>
            <a:endParaRPr lang="ro-RO" altLang="en-US" sz="1800" dirty="0"/>
          </a:p>
          <a:p>
            <a:pPr marL="0" indent="0" algn="l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Comenzi Windows:</a:t>
            </a:r>
          </a:p>
          <a:p>
            <a:pPr marL="342900" indent="0" algn="l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PS&gt; $p.ProcessorAffinity = 0x3</a:t>
            </a:r>
            <a:r>
              <a:rPr lang="en-US" altLang="en-US" sz="1500" dirty="0">
                <a:solidFill>
                  <a:srgbClr val="4A7C59"/>
                </a:solidFill>
                <a:latin typeface="Courier New" pitchFamily="49" charset="0"/>
              </a:rPr>
              <a:t>  # CPU 0 și 1</a:t>
            </a:r>
          </a:p>
          <a:p>
            <a:pPr marL="342900" indent="0" algn="l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PS&gt; Start-Process prog.exe -ProcessorAffinity 3</a:t>
            </a:r>
          </a:p>
        </p:txBody>
      </p:sp>
    </p:spTree>
    <p:extLst>
      <p:ext uri="{BB962C8B-B14F-4D97-AF65-F5344CB8AC3E}">
        <p14:creationId xmlns:p14="http://schemas.microsoft.com/office/powerpoint/2010/main" val="76351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ro-RO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Energy-Aware Scheduling (EAS) – H</a:t>
            </a:r>
            <a:r>
              <a:rPr lang="en-US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y</a:t>
            </a:r>
            <a:r>
              <a:rPr lang="ro-RO" altLang="en-US" sz="33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brid</a:t>
            </a:r>
            <a:r>
              <a:rPr lang="en-US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 processors</a:t>
            </a:r>
            <a:endParaRPr lang="ro-RO" altLang="en-US" sz="3300" b="1" dirty="0">
              <a:solidFill>
                <a:srgbClr val="2E5FA3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610600" cy="4720338"/>
          </a:xfrm>
        </p:spPr>
        <p:txBody>
          <a:bodyPr/>
          <a:lstStyle/>
          <a:p>
            <a:pPr algn="just"/>
            <a:r>
              <a:rPr lang="en-US" altLang="en-US" sz="2000" dirty="0">
                <a:latin typeface="Cambria" panose="02040503050406030204" pitchFamily="18" charset="0"/>
              </a:rPr>
              <a:t>Modern processors</a:t>
            </a:r>
            <a:r>
              <a:rPr lang="ro-RO" altLang="en-US" sz="2000" dirty="0">
                <a:latin typeface="Cambria" panose="02040503050406030204" pitchFamily="18" charset="0"/>
              </a:rPr>
              <a:t> (Intel, ARM) </a:t>
            </a:r>
            <a:r>
              <a:rPr lang="en-US" altLang="en-US" sz="2000" dirty="0">
                <a:latin typeface="Cambria" panose="02040503050406030204" pitchFamily="18" charset="0"/>
              </a:rPr>
              <a:t>have </a:t>
            </a:r>
            <a:r>
              <a:rPr lang="en-US" altLang="en-US" sz="2000" dirty="0" err="1">
                <a:latin typeface="Cambria" panose="02040503050406030204" pitchFamily="18" charset="0"/>
              </a:rPr>
              <a:t>have</a:t>
            </a:r>
            <a:r>
              <a:rPr lang="en-US" altLang="en-US" sz="2000" dirty="0">
                <a:latin typeface="Cambria" panose="02040503050406030204" pitchFamily="18" charset="0"/>
              </a:rPr>
              <a:t> heterogeneous cores – performance vs efficiency:</a:t>
            </a:r>
            <a:endParaRPr lang="ro-RO" altLang="en-US" sz="2000" dirty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en-US" altLang="en-US" sz="2000" b="1" dirty="0">
                <a:latin typeface="Cambria" panose="02040503050406030204" pitchFamily="18" charset="0"/>
              </a:rPr>
              <a:t>Hy</a:t>
            </a:r>
            <a:r>
              <a:rPr lang="ro-RO" altLang="en-US" sz="2000" b="1" dirty="0" err="1">
                <a:latin typeface="Cambria" panose="02040503050406030204" pitchFamily="18" charset="0"/>
              </a:rPr>
              <a:t>brid</a:t>
            </a:r>
            <a:r>
              <a:rPr lang="en-US" altLang="en-US" sz="2000" b="1" dirty="0">
                <a:latin typeface="Cambria" panose="02040503050406030204" pitchFamily="18" charset="0"/>
              </a:rPr>
              <a:t> architectures</a:t>
            </a:r>
            <a:r>
              <a:rPr lang="ro-RO" altLang="en-US" sz="2000" b="1" dirty="0">
                <a:latin typeface="Cambria" panose="02040503050406030204" pitchFamily="18" charset="0"/>
              </a:rPr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altLang="en-US" sz="2000" b="1" dirty="0">
                <a:latin typeface="Cambria" panose="02040503050406030204" pitchFamily="18" charset="0"/>
              </a:rPr>
              <a:t>Intel 12th gen+ (Alder Lake)</a:t>
            </a:r>
            <a:r>
              <a:rPr lang="ro-RO" altLang="en-US" sz="2000" dirty="0">
                <a:latin typeface="Cambria" panose="02040503050406030204" pitchFamily="18" charset="0"/>
              </a:rPr>
              <a:t>: P-cores (Performance) + E-cores (Efficiency)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altLang="en-US" sz="2000" b="1" dirty="0">
                <a:latin typeface="Cambria" panose="02040503050406030204" pitchFamily="18" charset="0"/>
              </a:rPr>
              <a:t>ARM big.LITTLE / DynamIQ</a:t>
            </a:r>
            <a:r>
              <a:rPr lang="ro-RO" altLang="en-US" sz="2000" dirty="0">
                <a:latin typeface="Cambria" panose="02040503050406030204" pitchFamily="18" charset="0"/>
              </a:rPr>
              <a:t>: nuclee mari (performanță) + nuclee mici (eficiență)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altLang="en-US" sz="2000" b="1" dirty="0">
                <a:latin typeface="Cambria" panose="02040503050406030204" pitchFamily="18" charset="0"/>
              </a:rPr>
              <a:t>Apple M-series</a:t>
            </a:r>
            <a:r>
              <a:rPr lang="ro-RO" altLang="en-US" sz="2000" dirty="0">
                <a:latin typeface="Cambria" panose="02040503050406030204" pitchFamily="18" charset="0"/>
              </a:rPr>
              <a:t>: Performance cores + Efficiency cores</a:t>
            </a:r>
          </a:p>
          <a:p>
            <a:pPr marL="0" indent="0" algn="just">
              <a:buNone/>
            </a:pPr>
            <a:r>
              <a:rPr lang="en-US" altLang="en-US" sz="2000" b="1" dirty="0">
                <a:latin typeface="Cambria" panose="02040503050406030204" pitchFamily="18" charset="0"/>
              </a:rPr>
              <a:t>How </a:t>
            </a:r>
            <a:r>
              <a:rPr lang="ro-RO" altLang="en-US" sz="2000" b="1" dirty="0">
                <a:latin typeface="Cambria" panose="02040503050406030204" pitchFamily="18" charset="0"/>
              </a:rPr>
              <a:t>EAS</a:t>
            </a:r>
            <a:r>
              <a:rPr lang="en-US" altLang="en-US" sz="2000" b="1" dirty="0">
                <a:latin typeface="Cambria" panose="02040503050406030204" pitchFamily="18" charset="0"/>
              </a:rPr>
              <a:t> is functioning</a:t>
            </a:r>
            <a:r>
              <a:rPr lang="ro-RO" altLang="en-US" sz="2000" b="1" dirty="0">
                <a:latin typeface="Cambria" panose="02040503050406030204" pitchFamily="18" charset="0"/>
              </a:rPr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altLang="en-US" sz="2000" b="1" dirty="0">
                <a:latin typeface="Cambria" panose="02040503050406030204" pitchFamily="18" charset="0"/>
              </a:rPr>
              <a:t>Foreground apps / </a:t>
            </a:r>
            <a:r>
              <a:rPr lang="en-US" altLang="en-US" sz="2000" b="1" dirty="0">
                <a:latin typeface="Cambria" panose="02040503050406030204" pitchFamily="18" charset="0"/>
              </a:rPr>
              <a:t>games</a:t>
            </a:r>
            <a:r>
              <a:rPr lang="ro-RO" altLang="en-US" sz="2000" dirty="0">
                <a:latin typeface="Cambria" panose="02040503050406030204" pitchFamily="18" charset="0"/>
              </a:rPr>
              <a:t> → P-cores / </a:t>
            </a:r>
            <a:r>
              <a:rPr lang="en-US" altLang="en-US" sz="2000" dirty="0">
                <a:latin typeface="Cambria" panose="02040503050406030204" pitchFamily="18" charset="0"/>
              </a:rPr>
              <a:t>big cores</a:t>
            </a:r>
            <a:endParaRPr lang="ro-RO" altLang="en-US" sz="2000" dirty="0">
              <a:latin typeface="Cambria" panose="0204050305040603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altLang="en-US" sz="2000" b="1" dirty="0">
                <a:latin typeface="Cambria" panose="02040503050406030204" pitchFamily="18" charset="0"/>
              </a:rPr>
              <a:t>Background tasks / email</a:t>
            </a:r>
            <a:r>
              <a:rPr lang="ro-RO" altLang="en-US" sz="2000" dirty="0">
                <a:latin typeface="Cambria" panose="02040503050406030204" pitchFamily="18" charset="0"/>
              </a:rPr>
              <a:t> → E-cores / </a:t>
            </a:r>
            <a:r>
              <a:rPr lang="en-US" altLang="en-US" sz="2000" dirty="0">
                <a:latin typeface="Cambria" panose="02040503050406030204" pitchFamily="18" charset="0"/>
              </a:rPr>
              <a:t>small cores</a:t>
            </a:r>
            <a:r>
              <a:rPr lang="ro-RO" altLang="en-US" sz="2000" dirty="0">
                <a:latin typeface="Cambria" panose="02040503050406030204" pitchFamily="18" charset="0"/>
              </a:rPr>
              <a:t> → </a:t>
            </a:r>
            <a:r>
              <a:rPr lang="ro-RO" altLang="en-US" sz="2000" dirty="0" err="1">
                <a:latin typeface="Cambria" panose="02040503050406030204" pitchFamily="18" charset="0"/>
              </a:rPr>
              <a:t>low</a:t>
            </a:r>
            <a:r>
              <a:rPr lang="ro-RO" altLang="en-US" sz="2000" dirty="0">
                <a:latin typeface="Cambria" panose="02040503050406030204" pitchFamily="18" charset="0"/>
              </a:rPr>
              <a:t> </a:t>
            </a:r>
            <a:r>
              <a:rPr lang="ro-RO" altLang="en-US" sz="2000" dirty="0" err="1">
                <a:latin typeface="Cambria" panose="02040503050406030204" pitchFamily="18" charset="0"/>
              </a:rPr>
              <a:t>energy</a:t>
            </a:r>
            <a:r>
              <a:rPr lang="ro-RO" altLang="en-US" sz="2000" dirty="0">
                <a:latin typeface="Cambria" panose="02040503050406030204" pitchFamily="18" charset="0"/>
              </a:rPr>
              <a:t> </a:t>
            </a:r>
            <a:r>
              <a:rPr lang="ro-RO" altLang="en-US" sz="2000" dirty="0" err="1">
                <a:latin typeface="Cambria" panose="02040503050406030204" pitchFamily="18" charset="0"/>
              </a:rPr>
              <a:t>consumption</a:t>
            </a:r>
            <a:endParaRPr lang="ro-RO" altLang="en-US" sz="2000" dirty="0">
              <a:latin typeface="Cambria" panose="0204050305040603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altLang="en-US" sz="2000" b="1" dirty="0">
                <a:latin typeface="Cambria" panose="02040503050406030204" pitchFamily="18" charset="0"/>
              </a:rPr>
              <a:t>Linux EAS</a:t>
            </a:r>
            <a:r>
              <a:rPr lang="ro-RO" altLang="en-US" sz="2000" dirty="0">
                <a:latin typeface="Cambria" panose="02040503050406030204" pitchFamily="18" charset="0"/>
              </a:rPr>
              <a:t> (</a:t>
            </a:r>
            <a:r>
              <a:rPr lang="en-US" altLang="en-US" sz="2000" dirty="0">
                <a:latin typeface="Cambria" panose="02040503050406030204" pitchFamily="18" charset="0"/>
              </a:rPr>
              <a:t>since</a:t>
            </a:r>
            <a:r>
              <a:rPr lang="ro-RO" altLang="en-US" sz="2000" dirty="0">
                <a:latin typeface="Cambria" panose="02040503050406030204" pitchFamily="18" charset="0"/>
              </a:rPr>
              <a:t> 4.19) </a:t>
            </a:r>
            <a:r>
              <a:rPr lang="en-US" altLang="en-US" sz="2000" dirty="0">
                <a:latin typeface="Cambria" panose="02040503050406030204" pitchFamily="18" charset="0"/>
              </a:rPr>
              <a:t>integrates energy cost into the scheduling decision</a:t>
            </a:r>
            <a:endParaRPr lang="ro-RO" altLang="en-US" sz="2000" dirty="0">
              <a:latin typeface="Cambria" panose="02040503050406030204" pitchFamily="18" charset="0"/>
            </a:endParaRPr>
          </a:p>
          <a:p>
            <a:pPr algn="just">
              <a:buNone/>
            </a:pPr>
            <a:endParaRPr lang="ro-RO" altLang="en-US" sz="2000" dirty="0"/>
          </a:p>
          <a:p>
            <a:pPr algn="just"/>
            <a:r>
              <a:rPr lang="en-US" altLang="en-US" sz="2000" b="1" dirty="0">
                <a:latin typeface="Cambria" panose="02040503050406030204" pitchFamily="18" charset="0"/>
              </a:rPr>
              <a:t>Conclusion: </a:t>
            </a:r>
            <a:r>
              <a:rPr lang="en-US" altLang="en-US" sz="2000" dirty="0">
                <a:latin typeface="Cambria" panose="02040503050406030204" pitchFamily="18" charset="0"/>
              </a:rPr>
              <a:t>Modern schedulers not ONLY optimize performance but also power consumption and temperature</a:t>
            </a:r>
            <a:endParaRPr lang="ro-RO" altLang="en-US" sz="2000" b="1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ro-RO" altLang="en-US" sz="33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Exer</a:t>
            </a:r>
            <a:r>
              <a:rPr lang="en-US" altLang="en-US" sz="33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cise</a:t>
            </a:r>
            <a:r>
              <a:rPr lang="en-US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1 – FIFO</a:t>
            </a:r>
            <a:r>
              <a:rPr lang="en-US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 algorithm</a:t>
            </a:r>
            <a:endParaRPr lang="ro-RO" altLang="en-US" sz="3300" b="1" dirty="0">
              <a:solidFill>
                <a:srgbClr val="2E5FA3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381000" y="1143000"/>
            <a:ext cx="8763000" cy="57912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We assume the following processes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>
              <a:buNone/>
            </a:pPr>
            <a:endParaRPr lang="ro-RO" altLang="en-US" sz="1800" dirty="0"/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┌─────────┬──────────────┬──────────────────┐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Process│ Arrival time│ Service time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├─────────┼──────────────┼──────────────────┤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P1    │      0       │        6 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P2    │      2       │        8 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P3    │      4       │        3 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P4    │      6       │        4 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P5    │      8       │        2 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└─────────┴──────────────┴──────────────────┘</a:t>
            </a:r>
          </a:p>
          <a:p>
            <a:pPr algn="l"/>
            <a:r>
              <a:rPr lang="en-US" altLang="en-US" sz="1800" b="1" dirty="0">
                <a:latin typeface="Cambria" panose="02040503050406030204" pitchFamily="18" charset="0"/>
              </a:rPr>
              <a:t>Requirements: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Draw a Gantt chart for the FIFO algorithm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Compute the waiting time for each process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Compute the average turnaround time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Compute the average waiting time</a:t>
            </a:r>
          </a:p>
          <a:p>
            <a:pPr algn="l"/>
            <a:r>
              <a:rPr lang="en-US" altLang="en-US" sz="1800" b="1" dirty="0">
                <a:latin typeface="Cambria" panose="02040503050406030204" pitchFamily="18" charset="0"/>
              </a:rPr>
              <a:t>Hint:</a:t>
            </a:r>
            <a:r>
              <a:rPr lang="en-US" altLang="en-US" sz="1800" dirty="0">
                <a:latin typeface="Cambria" panose="02040503050406030204" pitchFamily="18" charset="0"/>
              </a:rPr>
              <a:t> Turnaround time = Finish time - Arrival time</a:t>
            </a:r>
          </a:p>
          <a:p>
            <a:pPr algn="l"/>
            <a:r>
              <a:rPr lang="en-US" altLang="en-US" sz="1800" dirty="0">
                <a:latin typeface="Cambria" panose="02040503050406030204" pitchFamily="18" charset="0"/>
              </a:rPr>
              <a:t>Waiting time = Turnaround time - Service time</a:t>
            </a:r>
            <a:endParaRPr lang="ro-RO" altLang="en-US" sz="18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en-US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Exercise </a:t>
            </a:r>
            <a:r>
              <a:rPr lang="ro-RO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1 – FIFO</a:t>
            </a:r>
            <a:r>
              <a:rPr lang="en-US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 (solution)</a:t>
            </a:r>
            <a:endParaRPr lang="ro-RO" altLang="en-US" sz="3300" b="1" dirty="0">
              <a:solidFill>
                <a:srgbClr val="2E5FA3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720338"/>
          </a:xfrm>
        </p:spPr>
        <p:txBody>
          <a:bodyPr/>
          <a:lstStyle/>
          <a:p>
            <a:pPr marL="0" indent="0">
              <a:buNone/>
            </a:pPr>
            <a:r>
              <a:rPr lang="ro-RO" altLang="en-US" sz="1800" b="1" dirty="0" err="1">
                <a:latin typeface="Cambria" panose="02040503050406030204" pitchFamily="18" charset="0"/>
              </a:rPr>
              <a:t>Gantt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P1(6) | P2(8) | P3(3) | P4(4) | P5(2)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0       6      14      17      21      23</a:t>
            </a: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C</a:t>
            </a:r>
            <a:r>
              <a:rPr lang="en-US" altLang="en-US" sz="1800" b="1" dirty="0" err="1">
                <a:latin typeface="Cambria" panose="02040503050406030204" pitchFamily="18" charset="0"/>
              </a:rPr>
              <a:t>omputing</a:t>
            </a:r>
            <a:r>
              <a:rPr lang="en-US" altLang="en-US" sz="1800" b="1" dirty="0">
                <a:latin typeface="Cambria" panose="02040503050406030204" pitchFamily="18" charset="0"/>
              </a:rPr>
              <a:t> times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┌──────┬────────┬──────────┬──────────┬──────────────┐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</a:t>
            </a:r>
            <a:r>
              <a:rPr lang="en-US" altLang="en-US" sz="1500" dirty="0" err="1">
                <a:solidFill>
                  <a:srgbClr val="7B2C2C"/>
                </a:solidFill>
                <a:latin typeface="Courier New" pitchFamily="49" charset="0"/>
              </a:rPr>
              <a:t>Process│Arrival</a:t>
            </a: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 │Finnish │Residence │  Waiting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├──────┼────────┼──────────┼──────────┼──────────────┤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 │    P1 │   0    │    6     │  6-0=6   │    6-6=0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 │   P2  │   2    │   14     │ 14-2=12  │  12-8 =4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P3  │   4    │   17     │ 17-4=13  │  13-3=10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P4  │   6    │   21     │ 21-6=15  │  15-4=11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P5  │   8    │   23     │ 23-8=15  │  15-2=13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└──────┴────────┴──────────┴──────────┴──────────────┘</a:t>
            </a: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en-US" altLang="en-US" sz="1800" dirty="0">
                <a:latin typeface="Cambria" panose="02040503050406030204" pitchFamily="18" charset="0"/>
              </a:rPr>
              <a:t>Average turnaround time</a:t>
            </a:r>
            <a:r>
              <a:rPr lang="ro-RO" altLang="en-US" sz="1800" dirty="0">
                <a:latin typeface="Cambria" panose="02040503050406030204" pitchFamily="18" charset="0"/>
              </a:rPr>
              <a:t>= (6+12+13+15+15)/5 = 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61/5 = 12.2</a:t>
            </a:r>
          </a:p>
          <a:p>
            <a:pPr marL="0" indent="0">
              <a:buNone/>
            </a:pPr>
            <a:r>
              <a:rPr lang="en-US" altLang="en-US" sz="1800" dirty="0">
                <a:latin typeface="Cambria" panose="02040503050406030204" pitchFamily="18" charset="0"/>
              </a:rPr>
              <a:t>Average waiting time</a:t>
            </a:r>
            <a:r>
              <a:rPr lang="ro-RO" altLang="en-US" sz="1800" dirty="0">
                <a:latin typeface="Cambria" panose="02040503050406030204" pitchFamily="18" charset="0"/>
              </a:rPr>
              <a:t>= (0+4+10+11+13)/5 = 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38/5 = 7.6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ro-RO" altLang="en-US" sz="29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Exer</a:t>
            </a:r>
            <a:r>
              <a:rPr lang="en-US" altLang="en-US" sz="29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cise</a:t>
            </a:r>
            <a:r>
              <a:rPr lang="ro-RO" altLang="en-US" sz="2900" b="1" dirty="0">
                <a:solidFill>
                  <a:srgbClr val="2E5FA3"/>
                </a:solidFill>
                <a:latin typeface="Cambria" panose="02040503050406030204" pitchFamily="18" charset="0"/>
              </a:rPr>
              <a:t> 2 – SJF Non-</a:t>
            </a:r>
            <a:r>
              <a:rPr lang="ro-RO" altLang="en-US" sz="29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Preemptiv</a:t>
            </a:r>
            <a:r>
              <a:rPr lang="en-US" altLang="en-US" sz="2900" b="1" dirty="0">
                <a:solidFill>
                  <a:srgbClr val="2E5FA3"/>
                </a:solidFill>
                <a:latin typeface="Cambria" panose="02040503050406030204" pitchFamily="18" charset="0"/>
              </a:rPr>
              <a:t>e</a:t>
            </a:r>
            <a:r>
              <a:rPr lang="ro-RO" altLang="en-US" sz="2900" b="1" dirty="0">
                <a:solidFill>
                  <a:srgbClr val="2E5FA3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900" b="1" dirty="0">
                <a:solidFill>
                  <a:srgbClr val="2E5FA3"/>
                </a:solidFill>
                <a:latin typeface="Cambria" panose="02040503050406030204" pitchFamily="18" charset="0"/>
              </a:rPr>
              <a:t>and</a:t>
            </a:r>
            <a:r>
              <a:rPr lang="ro-RO" altLang="en-US" sz="2900" b="1" dirty="0">
                <a:solidFill>
                  <a:srgbClr val="2E5FA3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29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Preemptiv</a:t>
            </a:r>
            <a:r>
              <a:rPr lang="en-US" altLang="en-US" sz="2900" b="1" dirty="0">
                <a:solidFill>
                  <a:srgbClr val="2E5FA3"/>
                </a:solidFill>
                <a:latin typeface="Cambria" panose="02040503050406030204" pitchFamily="18" charset="0"/>
              </a:rPr>
              <a:t>e</a:t>
            </a:r>
            <a:endParaRPr lang="ro-RO" altLang="en-US" sz="2900" b="1" dirty="0">
              <a:solidFill>
                <a:srgbClr val="2E5FA3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912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Using the same set of processes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┌─────────┬──────────────┬──────────────────┐</a:t>
            </a:r>
          </a:p>
          <a:p>
            <a:pPr marL="342900"/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Process │  Arrival time│ Service time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├─────────┼──────────────┼──────────────────┤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P1    │      0       │        6 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P2    │      2       │        8 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P3    │      4       │        3 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P4    │      6       │        4 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P5    │      8       │        2 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└─────────┴──────────────┴──────────────────┘</a:t>
            </a:r>
          </a:p>
          <a:p>
            <a:pPr marL="0" indent="0" algn="l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Requirements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dirty="0" err="1">
                <a:latin typeface="Cambria" panose="02040503050406030204" pitchFamily="18" charset="0"/>
              </a:rPr>
              <a:t>Gantt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diagram for </a:t>
            </a:r>
            <a:r>
              <a:rPr lang="ro-RO" altLang="en-US" sz="1800" b="1" dirty="0">
                <a:latin typeface="Cambria" panose="02040503050406030204" pitchFamily="18" charset="0"/>
              </a:rPr>
              <a:t>SJF Non-</a:t>
            </a:r>
            <a:r>
              <a:rPr lang="ro-RO" altLang="en-US" sz="1800" b="1" dirty="0" err="1">
                <a:latin typeface="Cambria" panose="02040503050406030204" pitchFamily="18" charset="0"/>
              </a:rPr>
              <a:t>Preemptiv</a:t>
            </a:r>
            <a:r>
              <a:rPr lang="en-US" altLang="en-US" sz="1800" b="1" dirty="0">
                <a:latin typeface="Cambria" panose="02040503050406030204" pitchFamily="18" charset="0"/>
              </a:rPr>
              <a:t>e</a:t>
            </a:r>
            <a:endParaRPr lang="ro-RO" altLang="en-US" sz="1800" b="1" dirty="0"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dirty="0" err="1">
                <a:latin typeface="Cambria" panose="02040503050406030204" pitchFamily="18" charset="0"/>
              </a:rPr>
              <a:t>Gantt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diagram for </a:t>
            </a:r>
            <a:r>
              <a:rPr lang="ro-RO" altLang="en-US" sz="1800" b="1" dirty="0">
                <a:latin typeface="Cambria" panose="02040503050406030204" pitchFamily="18" charset="0"/>
              </a:rPr>
              <a:t>SJF </a:t>
            </a:r>
            <a:r>
              <a:rPr lang="ro-RO" altLang="en-US" sz="1800" b="1" dirty="0" err="1">
                <a:latin typeface="Cambria" panose="02040503050406030204" pitchFamily="18" charset="0"/>
              </a:rPr>
              <a:t>Preemptiv</a:t>
            </a:r>
            <a:r>
              <a:rPr lang="en-US" altLang="en-US" sz="1800" b="1" dirty="0">
                <a:latin typeface="Cambria" panose="02040503050406030204" pitchFamily="18" charset="0"/>
              </a:rPr>
              <a:t>e</a:t>
            </a:r>
            <a:r>
              <a:rPr lang="ro-RO" altLang="en-US" sz="1800" b="1" dirty="0">
                <a:latin typeface="Cambria" panose="02040503050406030204" pitchFamily="18" charset="0"/>
              </a:rPr>
              <a:t> (SRTF – Shortest Remaining Time First)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Compute medium turnaround time and waiting time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dirty="0">
                <a:latin typeface="Cambria" panose="02040503050406030204" pitchFamily="18" charset="0"/>
              </a:rPr>
              <a:t>Compar</a:t>
            </a:r>
            <a:r>
              <a:rPr lang="en-US" altLang="en-US" sz="1800" dirty="0">
                <a:latin typeface="Cambria" panose="02040503050406030204" pitchFamily="18" charset="0"/>
              </a:rPr>
              <a:t>e results with </a:t>
            </a:r>
            <a:r>
              <a:rPr lang="ro-RO" altLang="en-US" sz="1800" dirty="0">
                <a:latin typeface="Cambria" panose="02040503050406030204" pitchFamily="18" charset="0"/>
              </a:rPr>
              <a:t>FIFO </a:t>
            </a:r>
            <a:r>
              <a:rPr lang="en-US" altLang="en-US" sz="1800" dirty="0">
                <a:latin typeface="Cambria" panose="02040503050406030204" pitchFamily="18" charset="0"/>
              </a:rPr>
              <a:t>from the previous exercise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None/>
            </a:pPr>
            <a:endParaRPr lang="ro-RO" altLang="en-US" sz="1800" dirty="0"/>
          </a:p>
          <a:p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Hint SRTF: </a:t>
            </a:r>
            <a:r>
              <a:rPr lang="en-US" altLang="en-US" sz="1800" dirty="0">
                <a:latin typeface="Cambria" panose="02040503050406030204" pitchFamily="18" charset="0"/>
              </a:rPr>
              <a:t>At each arrival of a new process, it compares the remaining burst of the current process with the burst of the new process.</a:t>
            </a:r>
            <a:endParaRPr lang="ro-RO" altLang="en-US" sz="18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838200"/>
          </a:xfrm>
        </p:spPr>
        <p:txBody>
          <a:bodyPr/>
          <a:lstStyle/>
          <a:p>
            <a:r>
              <a:rPr lang="ro-RO" altLang="en-US" sz="33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Solu</a:t>
            </a:r>
            <a:r>
              <a:rPr lang="en-US" altLang="en-US" sz="33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tion</a:t>
            </a:r>
            <a:r>
              <a:rPr lang="ro-RO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e</a:t>
            </a:r>
            <a:r>
              <a:rPr lang="ro-RO" altLang="en-US" sz="33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xerci</a:t>
            </a:r>
            <a:r>
              <a:rPr lang="en-US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se</a:t>
            </a:r>
            <a:r>
              <a:rPr lang="ro-RO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 2 – SJF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381000" y="762000"/>
            <a:ext cx="8534400" cy="5943600"/>
          </a:xfrm>
        </p:spPr>
        <p:txBody>
          <a:bodyPr/>
          <a:lstStyle/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SJF Non-</a:t>
            </a:r>
            <a:r>
              <a:rPr lang="ro-RO" altLang="en-US" sz="1800" b="1" dirty="0" err="1">
                <a:latin typeface="Cambria" panose="02040503050406030204" pitchFamily="18" charset="0"/>
              </a:rPr>
              <a:t>Preemptiv</a:t>
            </a:r>
            <a:r>
              <a:rPr lang="en-US" altLang="en-US" sz="1800" b="1" dirty="0">
                <a:latin typeface="Cambria" panose="02040503050406030204" pitchFamily="18" charset="0"/>
              </a:rPr>
              <a:t>e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t=0: P1 (only available, running 6)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t=6: available P2(8),P3(3),P4(4) → shortest=P3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t=9: available P2(8),P4(4),P5(2) → shortest→ P5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t=11: available P2(8),P4(4) → P4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t=15: P2 only → P2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P1  | P3 | P5 | P4 |    P2   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 0     6    9   11   15          23</a:t>
            </a:r>
          </a:p>
          <a:p>
            <a:pPr marL="0" indent="0">
              <a:buNone/>
            </a:pPr>
            <a:r>
              <a:rPr lang="en-US" altLang="en-US" sz="1800" dirty="0">
                <a:latin typeface="Cambria" panose="02040503050406030204" pitchFamily="18" charset="0"/>
              </a:rPr>
              <a:t>Medium turnaround time</a:t>
            </a:r>
            <a:r>
              <a:rPr lang="ro-RO" altLang="en-US" sz="1800" dirty="0">
                <a:latin typeface="Cambria" panose="02040503050406030204" pitchFamily="18" charset="0"/>
              </a:rPr>
              <a:t> = (6+21+</a:t>
            </a:r>
            <a:r>
              <a:rPr lang="en-US" altLang="en-US" sz="1800" dirty="0">
                <a:latin typeface="Cambria" panose="02040503050406030204" pitchFamily="18" charset="0"/>
              </a:rPr>
              <a:t>5</a:t>
            </a:r>
            <a:r>
              <a:rPr lang="ro-RO" altLang="en-US" sz="1800" dirty="0">
                <a:latin typeface="Cambria" panose="02040503050406030204" pitchFamily="18" charset="0"/>
              </a:rPr>
              <a:t>+</a:t>
            </a:r>
            <a:r>
              <a:rPr lang="en-US" altLang="en-US" sz="1800" dirty="0">
                <a:latin typeface="Cambria" panose="02040503050406030204" pitchFamily="18" charset="0"/>
              </a:rPr>
              <a:t>9</a:t>
            </a:r>
            <a:r>
              <a:rPr lang="ro-RO" altLang="en-US" sz="1800" dirty="0">
                <a:latin typeface="Cambria" panose="02040503050406030204" pitchFamily="18" charset="0"/>
              </a:rPr>
              <a:t>+</a:t>
            </a:r>
            <a:r>
              <a:rPr lang="en-US" altLang="en-US" sz="1800" dirty="0">
                <a:latin typeface="Cambria" panose="02040503050406030204" pitchFamily="18" charset="0"/>
              </a:rPr>
              <a:t>3</a:t>
            </a:r>
            <a:r>
              <a:rPr lang="ro-RO" altLang="en-US" sz="1800" dirty="0">
                <a:latin typeface="Cambria" panose="02040503050406030204" pitchFamily="18" charset="0"/>
              </a:rPr>
              <a:t>)/5 = 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44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/5 = 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8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.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8</a:t>
            </a:r>
            <a:endParaRPr lang="ro-RO" altLang="en-US" sz="1800" b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SJF Preemptiv (SRTF):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t=0: P1(6)  t=2: P2(8) arriving, P1(4)&lt;P2(8) → P1 continues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t=4: P3(3) arriving, P3(3)&lt;P1(2 remaining)? NO → P1 continues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t=6: P1 finishes. Disponibili: P2(8),P3(3),P4(4) → P3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t=8: P5(2) arriving, P5(2)&lt;P3(1 remaining)? NO → P3 continues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t=9: P3 finishes. P2(8),P4(4),P5(2) → P5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t=11: P5 finishes → P4 → P4 finishes 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t=15 → P2 → t=23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P1  |   P3| P5 | P4  |    P2   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0     6    9   11    15         23</a:t>
            </a:r>
          </a:p>
          <a:p>
            <a:r>
              <a:rPr lang="en-US" altLang="en-US" sz="1800" dirty="0">
                <a:latin typeface="Cambria" panose="02040503050406030204" pitchFamily="18" charset="0"/>
              </a:rPr>
              <a:t>Medium turnaround time</a:t>
            </a:r>
            <a:r>
              <a:rPr lang="ro-RO" altLang="en-US" sz="1800" dirty="0">
                <a:latin typeface="Cambria" panose="02040503050406030204" pitchFamily="18" charset="0"/>
              </a:rPr>
              <a:t> SRTF = 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same value</a:t>
            </a:r>
            <a:endParaRPr lang="ro-RO" altLang="en-US" sz="18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FC1F98B7-05D0-447D-A147-229425135C5E}" type="slidenum">
              <a:rPr lang="en-US" altLang="en-US"/>
              <a:pPr/>
              <a:t>3</a:t>
            </a:fld>
            <a:endParaRPr lang="en-US" altLang="en-US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04800"/>
            <a:ext cx="4495800" cy="914400"/>
          </a:xfrm>
        </p:spPr>
        <p:txBody>
          <a:bodyPr/>
          <a:lstStyle/>
          <a:p>
            <a:r>
              <a:rPr lang="en-US" altLang="en-US" sz="4000" b="1" dirty="0">
                <a:latin typeface="Cambria" pitchFamily="18" charset="0"/>
              </a:rPr>
              <a:t>CPU scheduling</a:t>
            </a:r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5410200" y="381000"/>
            <a:ext cx="323691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0000"/>
                </a:solidFill>
                <a:latin typeface="Cambria" pitchFamily="18" charset="0"/>
              </a:rPr>
              <a:t>Main concepts (recap)</a:t>
            </a:r>
          </a:p>
        </p:txBody>
      </p:sp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74" t="10310" r="40599" b="52560"/>
          <a:stretch>
            <a:fillRect/>
          </a:stretch>
        </p:blipFill>
        <p:spPr bwMode="auto">
          <a:xfrm>
            <a:off x="6172200" y="1219200"/>
            <a:ext cx="2803525" cy="434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228600" y="1295400"/>
            <a:ext cx="59436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228850" indent="-222885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10000"/>
              </a:lnSpc>
              <a:spcBef>
                <a:spcPct val="20000"/>
              </a:spcBef>
            </a:pPr>
            <a:r>
              <a:rPr lang="en-US" altLang="en-US" b="1" dirty="0">
                <a:latin typeface="Cambria" pitchFamily="18" charset="0"/>
              </a:rPr>
              <a:t>Multiprogramming	</a:t>
            </a:r>
            <a:r>
              <a:rPr lang="en-US" altLang="en-US" dirty="0">
                <a:latin typeface="Cambria" pitchFamily="18" charset="0"/>
              </a:rPr>
              <a:t>Multiple programs can be in memory in the same time. The CPU and I/O can be overloaded.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</a:pPr>
            <a:r>
              <a:rPr lang="en-US" altLang="en-US" b="1" dirty="0">
                <a:latin typeface="Cambria" pitchFamily="18" charset="0"/>
              </a:rPr>
              <a:t>Jobs</a:t>
            </a:r>
            <a:r>
              <a:rPr lang="ro-RO" altLang="en-US" b="1" dirty="0">
                <a:latin typeface="Cambria" pitchFamily="18" charset="0"/>
              </a:rPr>
              <a:t>	</a:t>
            </a:r>
            <a:r>
              <a:rPr lang="en-US" altLang="en-US" b="1" dirty="0">
                <a:latin typeface="Cambria" pitchFamily="18" charset="0"/>
              </a:rPr>
              <a:t>(</a:t>
            </a:r>
            <a:r>
              <a:rPr lang="en-US" altLang="en-US" dirty="0">
                <a:latin typeface="Cambria" pitchFamily="18" charset="0"/>
              </a:rPr>
              <a:t>Batch) programs that are running without the user intervention.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</a:pPr>
            <a:r>
              <a:rPr lang="en-US" altLang="en-US" b="1" dirty="0">
                <a:latin typeface="Cambria" pitchFamily="18" charset="0"/>
              </a:rPr>
              <a:t>User programs</a:t>
            </a:r>
            <a:r>
              <a:rPr lang="en-US" altLang="en-US" dirty="0">
                <a:latin typeface="Cambria" pitchFamily="18" charset="0"/>
              </a:rPr>
              <a:t> 	(Time sharing) programs that may need user intervention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</a:pPr>
            <a:r>
              <a:rPr lang="en-US" altLang="en-US" b="1" dirty="0">
                <a:latin typeface="Cambria" pitchFamily="18" charset="0"/>
              </a:rPr>
              <a:t>Process	</a:t>
            </a:r>
            <a:r>
              <a:rPr lang="en-US" altLang="en-US" dirty="0">
                <a:latin typeface="Cambria" pitchFamily="18" charset="0"/>
              </a:rPr>
              <a:t>Can be both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</a:pPr>
            <a:r>
              <a:rPr lang="en-US" altLang="en-US" b="1" dirty="0">
                <a:latin typeface="Cambria" pitchFamily="18" charset="0"/>
              </a:rPr>
              <a:t>CPU - I/O burst cycle</a:t>
            </a:r>
            <a:r>
              <a:rPr lang="en-US" altLang="en-US" dirty="0">
                <a:latin typeface="Cambria" pitchFamily="18" charset="0"/>
              </a:rPr>
              <a:t> 	There are representing the execution of the processes alternating between CPU activity and I/O. The CPU times are a lot smaller comparative with I/O operations.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</a:pPr>
            <a:r>
              <a:rPr lang="en-US" altLang="en-US" b="1" dirty="0">
                <a:latin typeface="Cambria" pitchFamily="18" charset="0"/>
              </a:rPr>
              <a:t>Preemptive scheduling 	</a:t>
            </a:r>
            <a:r>
              <a:rPr lang="en-US" altLang="en-US" dirty="0">
                <a:latin typeface="Cambria" pitchFamily="18" charset="0"/>
              </a:rPr>
              <a:t>An interrupt is stopping the current running process and replacing it with another process.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ro-RO" altLang="en-US" sz="33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Exercise</a:t>
            </a:r>
            <a:r>
              <a:rPr lang="ro-RO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 3 – Round Robin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610600" cy="5715000"/>
          </a:xfrm>
        </p:spPr>
        <p:txBody>
          <a:bodyPr/>
          <a:lstStyle/>
          <a:p>
            <a:r>
              <a:rPr lang="en-US" altLang="en-US" sz="1800" b="1" dirty="0">
                <a:latin typeface="Cambria" panose="02040503050406030204" pitchFamily="18" charset="0"/>
              </a:rPr>
              <a:t>Let the set of processes be:</a:t>
            </a:r>
            <a:endParaRPr lang="ro-RO" altLang="en-US" sz="1800" dirty="0"/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┌─────────┬──────────────┬──────────────────┐</a:t>
            </a:r>
          </a:p>
          <a:p>
            <a:pPr marL="342900"/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</a:t>
            </a:r>
            <a:r>
              <a:rPr lang="en-US" altLang="en-US" sz="1500" dirty="0" err="1">
                <a:solidFill>
                  <a:srgbClr val="7B2C2C"/>
                </a:solidFill>
                <a:latin typeface="Courier New" pitchFamily="49" charset="0"/>
              </a:rPr>
              <a:t>Proces</a:t>
            </a:r>
            <a:r>
              <a:rPr lang="ro-RO" altLang="en-US" sz="1500" dirty="0">
                <a:solidFill>
                  <a:srgbClr val="7B2C2C"/>
                </a:solidFill>
                <a:latin typeface="Courier New" pitchFamily="49" charset="0"/>
              </a:rPr>
              <a:t>s</a:t>
            </a: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 │ </a:t>
            </a:r>
            <a:r>
              <a:rPr lang="ro-RO" altLang="en-US" sz="1500" dirty="0" err="1">
                <a:solidFill>
                  <a:srgbClr val="7B2C2C"/>
                </a:solidFill>
                <a:latin typeface="Courier New" pitchFamily="49" charset="0"/>
              </a:rPr>
              <a:t>Arrival</a:t>
            </a:r>
            <a:r>
              <a:rPr lang="ro-RO" altLang="en-US" sz="1500" dirty="0">
                <a:solidFill>
                  <a:srgbClr val="7B2C2C"/>
                </a:solidFill>
                <a:latin typeface="Courier New" pitchFamily="49" charset="0"/>
              </a:rPr>
              <a:t> </a:t>
            </a:r>
            <a:r>
              <a:rPr lang="ro-RO" altLang="en-US" sz="1500" dirty="0" err="1">
                <a:solidFill>
                  <a:srgbClr val="7B2C2C"/>
                </a:solidFill>
                <a:latin typeface="Courier New" pitchFamily="49" charset="0"/>
              </a:rPr>
              <a:t>time</a:t>
            </a: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 │</a:t>
            </a:r>
            <a:r>
              <a:rPr lang="ro-RO" altLang="en-US" sz="1500" dirty="0">
                <a:solidFill>
                  <a:srgbClr val="7B2C2C"/>
                </a:solidFill>
                <a:latin typeface="Courier New" pitchFamily="49" charset="0"/>
              </a:rPr>
              <a:t>      Service </a:t>
            </a:r>
            <a:r>
              <a:rPr lang="ro-RO" altLang="en-US" sz="1500" dirty="0" err="1">
                <a:solidFill>
                  <a:srgbClr val="7B2C2C"/>
                </a:solidFill>
                <a:latin typeface="Courier New" pitchFamily="49" charset="0"/>
              </a:rPr>
              <a:t>time</a:t>
            </a: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├─────────┼──────────────┼──────────────────┤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P1    │      0       │        10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P2    │      1       │        5 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P3    │      3       │        8 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│   P4    │      5       │        3         │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└─────────┴──────────────┴──────────────────┘</a:t>
            </a:r>
          </a:p>
          <a:p>
            <a:pPr>
              <a:buNone/>
            </a:pPr>
            <a:endParaRPr lang="ro-RO" altLang="en-US" sz="1800" dirty="0"/>
          </a:p>
          <a:p>
            <a:pPr marL="0" indent="0" algn="l">
              <a:buNone/>
            </a:pPr>
            <a:r>
              <a:rPr lang="ro-RO" altLang="en-US" sz="1800" b="1" dirty="0" err="1">
                <a:latin typeface="Cambria" panose="02040503050406030204" pitchFamily="18" charset="0"/>
              </a:rPr>
              <a:t>Requirements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dirty="0" err="1">
                <a:latin typeface="Cambria" panose="02040503050406030204" pitchFamily="18" charset="0"/>
              </a:rPr>
              <a:t>Apply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Round</a:t>
            </a:r>
            <a:r>
              <a:rPr lang="ro-RO" altLang="en-US" sz="1800" dirty="0">
                <a:latin typeface="Cambria" panose="02040503050406030204" pitchFamily="18" charset="0"/>
              </a:rPr>
              <a:t> Robin </a:t>
            </a:r>
            <a:r>
              <a:rPr lang="ro-RO" altLang="en-US" sz="1800" dirty="0" err="1">
                <a:latin typeface="Cambria" panose="02040503050406030204" pitchFamily="18" charset="0"/>
              </a:rPr>
              <a:t>with</a:t>
            </a:r>
            <a:r>
              <a:rPr lang="ro-RO" altLang="en-US" sz="1800" dirty="0">
                <a:latin typeface="Cambria" panose="02040503050406030204" pitchFamily="18" charset="0"/>
              </a:rPr>
              <a:t> a </a:t>
            </a:r>
            <a:r>
              <a:rPr lang="ro-RO" altLang="en-US" sz="1800" b="1" dirty="0" err="1">
                <a:latin typeface="Cambria" panose="02040503050406030204" pitchFamily="18" charset="0"/>
              </a:rPr>
              <a:t>quantum</a:t>
            </a:r>
            <a:r>
              <a:rPr lang="ro-RO" altLang="en-US" sz="1800" b="1" dirty="0">
                <a:latin typeface="Cambria" panose="02040503050406030204" pitchFamily="18" charset="0"/>
              </a:rPr>
              <a:t> = 3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and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make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the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Gantt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diagram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dirty="0" err="1">
                <a:latin typeface="Cambria" panose="02040503050406030204" pitchFamily="18" charset="0"/>
              </a:rPr>
              <a:t>Apply</a:t>
            </a:r>
            <a:r>
              <a:rPr lang="ro-RO" altLang="en-US" sz="1800" dirty="0">
                <a:latin typeface="Cambria" panose="02040503050406030204" pitchFamily="18" charset="0"/>
              </a:rPr>
              <a:t> Round Robin </a:t>
            </a:r>
            <a:r>
              <a:rPr lang="ro-RO" altLang="en-US" sz="1800" dirty="0" err="1">
                <a:latin typeface="Cambria" panose="02040503050406030204" pitchFamily="18" charset="0"/>
              </a:rPr>
              <a:t>with</a:t>
            </a:r>
            <a:r>
              <a:rPr lang="ro-RO" altLang="en-US" sz="1800" dirty="0">
                <a:latin typeface="Cambria" panose="02040503050406030204" pitchFamily="18" charset="0"/>
              </a:rPr>
              <a:t> a </a:t>
            </a:r>
            <a:r>
              <a:rPr lang="ro-RO" altLang="en-US" sz="1800" b="1" dirty="0" err="1">
                <a:latin typeface="Cambria" panose="02040503050406030204" pitchFamily="18" charset="0"/>
              </a:rPr>
              <a:t>quantum</a:t>
            </a:r>
            <a:r>
              <a:rPr lang="ro-RO" altLang="en-US" sz="1800" b="1" dirty="0">
                <a:latin typeface="Cambria" panose="02040503050406030204" pitchFamily="18" charset="0"/>
              </a:rPr>
              <a:t> = 5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and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make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the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Gantt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diagram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dirty="0" err="1">
                <a:latin typeface="Cambria" panose="02040503050406030204" pitchFamily="18" charset="0"/>
              </a:rPr>
              <a:t>Compute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average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turnaround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time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and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waiting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time</a:t>
            </a:r>
            <a:r>
              <a:rPr lang="ro-RO" altLang="en-US" sz="1800" dirty="0">
                <a:latin typeface="Cambria" panose="02040503050406030204" pitchFamily="18" charset="0"/>
              </a:rPr>
              <a:t> for </a:t>
            </a:r>
            <a:r>
              <a:rPr lang="ro-RO" altLang="en-US" sz="1800" dirty="0" err="1">
                <a:latin typeface="Cambria" panose="02040503050406030204" pitchFamily="18" charset="0"/>
              </a:rPr>
              <a:t>both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cases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dirty="0" err="1">
                <a:latin typeface="Cambria" panose="02040503050406030204" pitchFamily="18" charset="0"/>
              </a:rPr>
              <a:t>Which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quantum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is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delivering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better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results</a:t>
            </a:r>
            <a:r>
              <a:rPr lang="ro-RO" altLang="en-US" sz="1800" dirty="0">
                <a:latin typeface="Cambria" panose="02040503050406030204" pitchFamily="18" charset="0"/>
              </a:rPr>
              <a:t>? </a:t>
            </a:r>
          </a:p>
          <a:p>
            <a:pPr algn="l">
              <a:buNone/>
            </a:pPr>
            <a:endParaRPr lang="ro-RO" altLang="en-US" sz="1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ro-RO" altLang="en-US" sz="33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Exercise</a:t>
            </a:r>
            <a:r>
              <a:rPr lang="ro-RO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 3 (</a:t>
            </a:r>
            <a:r>
              <a:rPr lang="ro-RO" altLang="en-US" sz="3300" b="1" dirty="0" err="1">
                <a:solidFill>
                  <a:srgbClr val="2E5FA3"/>
                </a:solidFill>
                <a:latin typeface="Cambria" panose="02040503050406030204" pitchFamily="18" charset="0"/>
              </a:rPr>
              <a:t>solution</a:t>
            </a:r>
            <a:r>
              <a:rPr lang="ro-RO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) – Round Robin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Round Robin, </a:t>
            </a:r>
            <a:r>
              <a:rPr lang="ro-RO" altLang="en-US" sz="1800" b="1" dirty="0" err="1">
                <a:latin typeface="Cambria" panose="02040503050406030204" pitchFamily="18" charset="0"/>
              </a:rPr>
              <a:t>quantum</a:t>
            </a:r>
            <a:r>
              <a:rPr lang="ro-RO" altLang="en-US" sz="1800" b="1" dirty="0">
                <a:latin typeface="Cambria" panose="02040503050406030204" pitchFamily="18" charset="0"/>
              </a:rPr>
              <a:t> = 3: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Coada: t=0[P1] t=1[P2] t=3[P3] t=5[P4]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|P1(3)|P2(3)|P3(3)|P4(3)|P1(3)|P2(2)|P3(3)|P1(4)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0     3     6     9    12    15    17    20    23(P1 </a:t>
            </a:r>
            <a:r>
              <a:rPr lang="ro-RO" altLang="en-US" sz="1500" dirty="0" err="1">
                <a:solidFill>
                  <a:srgbClr val="7B2C2C"/>
                </a:solidFill>
                <a:latin typeface="Courier New" pitchFamily="49" charset="0"/>
              </a:rPr>
              <a:t>finish</a:t>
            </a: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)→P3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|...P3(2)|  P1 r</a:t>
            </a:r>
            <a:r>
              <a:rPr lang="ro-RO" altLang="en-US" sz="1500" dirty="0" err="1">
                <a:solidFill>
                  <a:srgbClr val="7B2C2C"/>
                </a:solidFill>
                <a:latin typeface="Courier New" pitchFamily="49" charset="0"/>
              </a:rPr>
              <a:t>emaining</a:t>
            </a: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=10-3-3-1=3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Final: P1=23, P2=17, P3=26, P4=15</a:t>
            </a:r>
          </a:p>
          <a:p>
            <a:pPr marL="0" indent="0">
              <a:buNone/>
            </a:pPr>
            <a:r>
              <a:rPr lang="ro-RO" altLang="en-US" sz="1800" dirty="0">
                <a:latin typeface="Cambria" panose="02040503050406030204" pitchFamily="18" charset="0"/>
              </a:rPr>
              <a:t>Medium </a:t>
            </a:r>
            <a:r>
              <a:rPr lang="ro-RO" altLang="en-US" sz="1800" dirty="0" err="1">
                <a:latin typeface="Cambria" panose="02040503050406030204" pitchFamily="18" charset="0"/>
              </a:rPr>
              <a:t>turnaround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time</a:t>
            </a:r>
            <a:r>
              <a:rPr lang="ro-RO" altLang="en-US" sz="1800" dirty="0">
                <a:latin typeface="Cambria" panose="02040503050406030204" pitchFamily="18" charset="0"/>
              </a:rPr>
              <a:t> (q=3) = (23+15+22+9)/4 = </a:t>
            </a:r>
            <a:r>
              <a:rPr lang="ro-RO" altLang="en-US" sz="1800" b="1" dirty="0">
                <a:latin typeface="Cambria" panose="02040503050406030204" pitchFamily="18" charset="0"/>
              </a:rPr>
              <a:t>69/4 = 17.25</a:t>
            </a: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Round Robin, </a:t>
            </a:r>
            <a:r>
              <a:rPr lang="ro-RO" altLang="en-US" sz="1800" b="1" dirty="0" err="1">
                <a:latin typeface="Cambria" panose="02040503050406030204" pitchFamily="18" charset="0"/>
              </a:rPr>
              <a:t>quantum</a:t>
            </a:r>
            <a:r>
              <a:rPr lang="ro-RO" altLang="en-US" sz="1800" b="1" dirty="0">
                <a:latin typeface="Cambria" panose="02040503050406030204" pitchFamily="18" charset="0"/>
              </a:rPr>
              <a:t> = 5: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Coada: t=0[P1] t=1[P2] t=3[P3] t=5[P4]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  P1(5)  |  P2(5)  | P3(5) | P4(3)|P1(5)|P3(3)|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0          5        10       15      18    23    26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P1 finish=23, P2 finish=10, P3 finish=26, P4 finish=18</a:t>
            </a:r>
          </a:p>
          <a:p>
            <a:r>
              <a:rPr lang="ro-RO" altLang="en-US" sz="1800" dirty="0">
                <a:latin typeface="Cambria" panose="02040503050406030204" pitchFamily="18" charset="0"/>
              </a:rPr>
              <a:t>Medium </a:t>
            </a:r>
            <a:r>
              <a:rPr lang="ro-RO" altLang="en-US" sz="1800" dirty="0" err="1">
                <a:latin typeface="Cambria" panose="02040503050406030204" pitchFamily="18" charset="0"/>
              </a:rPr>
              <a:t>turnaround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time</a:t>
            </a:r>
            <a:r>
              <a:rPr lang="ro-RO" altLang="en-US" sz="1800" dirty="0">
                <a:latin typeface="Cambria" panose="02040503050406030204" pitchFamily="18" charset="0"/>
              </a:rPr>
              <a:t> (q=5) = (23+8+22+12)/4 = </a:t>
            </a:r>
            <a:r>
              <a:rPr lang="ro-RO" altLang="en-US" sz="1800" b="1" dirty="0">
                <a:latin typeface="Cambria" panose="02040503050406030204" pitchFamily="18" charset="0"/>
              </a:rPr>
              <a:t>65/4 = 16.25</a:t>
            </a:r>
          </a:p>
          <a:p>
            <a:pPr>
              <a:buNone/>
            </a:pPr>
            <a:endParaRPr lang="ro-RO" altLang="en-US" sz="1800" dirty="0"/>
          </a:p>
          <a:p>
            <a:pPr marL="0" indent="0" algn="l">
              <a:buNone/>
            </a:pPr>
            <a:r>
              <a:rPr lang="ro-RO" altLang="en-US" sz="1800" b="1" dirty="0" err="1">
                <a:latin typeface="Cambria" panose="02040503050406030204" pitchFamily="18" charset="0"/>
              </a:rPr>
              <a:t>Comparison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dirty="0">
                <a:latin typeface="Cambria" panose="02040503050406030204" pitchFamily="18" charset="0"/>
              </a:rPr>
              <a:t>q=3: medium </a:t>
            </a:r>
            <a:r>
              <a:rPr lang="ro-RO" altLang="en-US" sz="1800" dirty="0" err="1">
                <a:latin typeface="Cambria" panose="02040503050406030204" pitchFamily="18" charset="0"/>
              </a:rPr>
              <a:t>time</a:t>
            </a:r>
            <a:r>
              <a:rPr lang="ro-RO" altLang="en-US" sz="1800" dirty="0">
                <a:latin typeface="Cambria" panose="02040503050406030204" pitchFamily="18" charset="0"/>
              </a:rPr>
              <a:t> 17.25 – </a:t>
            </a:r>
            <a:r>
              <a:rPr lang="ro-RO" altLang="en-US" sz="1800" dirty="0" err="1">
                <a:latin typeface="Cambria" panose="02040503050406030204" pitchFamily="18" charset="0"/>
              </a:rPr>
              <a:t>greater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overhead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o-RO" altLang="en-US" sz="1800" dirty="0">
                <a:latin typeface="Cambria" panose="02040503050406030204" pitchFamily="18" charset="0"/>
              </a:rPr>
              <a:t>q=5: medium </a:t>
            </a:r>
            <a:r>
              <a:rPr lang="ro-RO" altLang="en-US" sz="1800" dirty="0" err="1">
                <a:latin typeface="Cambria" panose="02040503050406030204" pitchFamily="18" charset="0"/>
              </a:rPr>
              <a:t>time</a:t>
            </a:r>
            <a:r>
              <a:rPr lang="ro-RO" altLang="en-US" sz="1800" dirty="0">
                <a:latin typeface="Cambria" panose="02040503050406030204" pitchFamily="18" charset="0"/>
              </a:rPr>
              <a:t> 16.25 – more </a:t>
            </a:r>
            <a:r>
              <a:rPr lang="ro-RO" altLang="en-US" sz="1800" dirty="0" err="1">
                <a:latin typeface="Cambria" panose="02040503050406030204" pitchFamily="18" charset="0"/>
              </a:rPr>
              <a:t>efficient</a:t>
            </a:r>
            <a:r>
              <a:rPr lang="ro-RO" altLang="en-US" sz="1800" dirty="0">
                <a:latin typeface="Cambria" panose="02040503050406030204" pitchFamily="18" charset="0"/>
              </a:rPr>
              <a:t> in </a:t>
            </a:r>
            <a:r>
              <a:rPr lang="ro-RO" altLang="en-US" sz="1800" dirty="0" err="1">
                <a:latin typeface="Cambria" panose="02040503050406030204" pitchFamily="18" charset="0"/>
              </a:rPr>
              <a:t>this</a:t>
            </a:r>
            <a:r>
              <a:rPr lang="ro-RO" altLang="en-US" sz="1800" dirty="0">
                <a:latin typeface="Cambria" panose="02040503050406030204" pitchFamily="18" charset="0"/>
              </a:rPr>
              <a:t> case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Conclusion: the optimal amount depends on the burst distribution</a:t>
            </a:r>
            <a:endParaRPr lang="ro-RO" altLang="en-US" sz="18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en-US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Exercise 4 – Algorithms comparison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981200"/>
            <a:ext cx="8686800" cy="4343400"/>
          </a:xfrm>
        </p:spPr>
        <p:txBody>
          <a:bodyPr/>
          <a:lstStyle/>
          <a:p>
            <a:r>
              <a:rPr lang="en-US" altLang="en-US" sz="1800" b="1" dirty="0">
                <a:latin typeface="Cambria" panose="02040503050406030204" pitchFamily="18" charset="0"/>
              </a:rPr>
              <a:t>Let have the following set of processes:</a:t>
            </a:r>
          </a:p>
          <a:p>
            <a:pPr>
              <a:buNone/>
            </a:pPr>
            <a:endParaRPr lang="ro-RO" altLang="en-US" sz="1800" dirty="0"/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+---------+--------------+------------------+</a:t>
            </a:r>
          </a:p>
          <a:p>
            <a:pPr marL="342900"/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</a:t>
            </a:r>
            <a:r>
              <a:rPr lang="en-US" altLang="en-US" sz="1500" dirty="0" err="1">
                <a:solidFill>
                  <a:srgbClr val="7B2C2C"/>
                </a:solidFill>
                <a:latin typeface="Courier New" pitchFamily="49" charset="0"/>
              </a:rPr>
              <a:t>Proces</a:t>
            </a:r>
            <a:r>
              <a:rPr lang="ro-RO" altLang="en-US" sz="1500" dirty="0">
                <a:solidFill>
                  <a:srgbClr val="7B2C2C"/>
                </a:solidFill>
                <a:latin typeface="Courier New" pitchFamily="49" charset="0"/>
              </a:rPr>
              <a:t>s</a:t>
            </a: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 |  </a:t>
            </a:r>
            <a:r>
              <a:rPr lang="ro-RO" altLang="en-US" sz="1500" dirty="0" err="1">
                <a:solidFill>
                  <a:srgbClr val="7B2C2C"/>
                </a:solidFill>
                <a:latin typeface="Courier New" pitchFamily="49" charset="0"/>
              </a:rPr>
              <a:t>Arrival</a:t>
            </a:r>
            <a:r>
              <a:rPr lang="ro-RO" altLang="en-US" sz="1500" dirty="0">
                <a:solidFill>
                  <a:srgbClr val="7B2C2C"/>
                </a:solidFill>
                <a:latin typeface="Courier New" pitchFamily="49" charset="0"/>
              </a:rPr>
              <a:t> </a:t>
            </a:r>
            <a:r>
              <a:rPr lang="ro-RO" altLang="en-US" sz="1500" dirty="0" err="1">
                <a:solidFill>
                  <a:srgbClr val="7B2C2C"/>
                </a:solidFill>
                <a:latin typeface="Courier New" pitchFamily="49" charset="0"/>
              </a:rPr>
              <a:t>time</a:t>
            </a: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</a:t>
            </a:r>
            <a:r>
              <a:rPr lang="ro-RO" altLang="en-US" sz="1500" dirty="0">
                <a:solidFill>
                  <a:srgbClr val="7B2C2C"/>
                </a:solidFill>
                <a:latin typeface="Courier New" pitchFamily="49" charset="0"/>
              </a:rPr>
              <a:t>Service </a:t>
            </a:r>
            <a:r>
              <a:rPr lang="ro-RO" altLang="en-US" sz="1500" dirty="0" err="1">
                <a:solidFill>
                  <a:srgbClr val="7B2C2C"/>
                </a:solidFill>
                <a:latin typeface="Courier New" pitchFamily="49" charset="0"/>
              </a:rPr>
              <a:t>time</a:t>
            </a:r>
            <a:r>
              <a:rPr lang="ro-RO" altLang="en-US" sz="1500" dirty="0">
                <a:solidFill>
                  <a:srgbClr val="7B2C2C"/>
                </a:solidFill>
                <a:latin typeface="Courier New" pitchFamily="49" charset="0"/>
              </a:rPr>
              <a:t>    </a:t>
            </a: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+---------+--------------+------------------+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  P1    |      0       |        7        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  P2    |      2       |        3        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  P3    |      4       |        9        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  P4    |      6       |        2        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  P5    |      7       |        5        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+---------+--------------+------------------+</a:t>
            </a:r>
          </a:p>
          <a:p>
            <a:pPr>
              <a:buNone/>
            </a:pPr>
            <a:endParaRPr lang="ro-RO" altLang="en-US" sz="1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en-US" altLang="en-US" sz="3300" b="1" dirty="0">
                <a:solidFill>
                  <a:srgbClr val="2E5FA3"/>
                </a:solidFill>
                <a:latin typeface="Cambria" panose="02040503050406030204" pitchFamily="18" charset="0"/>
              </a:rPr>
              <a:t>Exercise 4 – Algorithms comparison</a:t>
            </a:r>
            <a:endParaRPr lang="ro-RO" altLang="en-US" sz="3300" b="1" dirty="0">
              <a:solidFill>
                <a:srgbClr val="2E5FA3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524000"/>
            <a:ext cx="8686800" cy="4800600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en-US" altLang="en-US" sz="1800" b="1" dirty="0">
                <a:latin typeface="Cambria" panose="02040503050406030204" pitchFamily="18" charset="0"/>
              </a:rPr>
              <a:t>Calculate for each algorithm the average residence and waiting times:</a:t>
            </a:r>
            <a:endParaRPr lang="ro-RO" altLang="en-US" sz="1800" b="1" dirty="0">
              <a:latin typeface="Cambria" panose="02040503050406030204" pitchFamily="18" charset="0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FIFO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Non-Preemptive SJF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SRTF (Preemptive SJF)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Round Robin q=4</a:t>
            </a:r>
            <a:endParaRPr lang="ro-RO" altLang="en-US" sz="1800" dirty="0"/>
          </a:p>
          <a:p>
            <a:pPr marL="0" indent="0">
              <a:buNone/>
            </a:pPr>
            <a:r>
              <a:rPr lang="en-US" altLang="en-US" sz="1800" dirty="0">
                <a:latin typeface="Cambria" panose="02040503050406030204" pitchFamily="18" charset="0"/>
              </a:rPr>
              <a:t>Complete the following table: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+--------------+--------------------+----------------------+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 </a:t>
            </a:r>
            <a:r>
              <a:rPr lang="en-US" altLang="en-US" sz="1500" dirty="0" err="1">
                <a:solidFill>
                  <a:srgbClr val="7B2C2C"/>
                </a:solidFill>
                <a:latin typeface="Courier New" pitchFamily="49" charset="0"/>
              </a:rPr>
              <a:t>Algorit</a:t>
            </a:r>
            <a:r>
              <a:rPr lang="ro-RO" altLang="en-US" sz="1500" dirty="0">
                <a:solidFill>
                  <a:srgbClr val="7B2C2C"/>
                </a:solidFill>
                <a:latin typeface="Courier New" pitchFamily="49" charset="0"/>
              </a:rPr>
              <a:t>h</a:t>
            </a: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m    | </a:t>
            </a:r>
            <a:r>
              <a:rPr lang="ro-RO" altLang="en-US" sz="1500" dirty="0" err="1">
                <a:solidFill>
                  <a:srgbClr val="7B2C2C"/>
                </a:solidFill>
                <a:latin typeface="Courier New" pitchFamily="49" charset="0"/>
              </a:rPr>
              <a:t>Avg</a:t>
            </a: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.</a:t>
            </a:r>
            <a:r>
              <a:rPr lang="ro-RO" altLang="en-US" sz="1500" dirty="0" err="1">
                <a:solidFill>
                  <a:srgbClr val="7B2C2C"/>
                </a:solidFill>
                <a:latin typeface="Courier New" pitchFamily="49" charset="0"/>
              </a:rPr>
              <a:t>turnaround</a:t>
            </a:r>
            <a:r>
              <a:rPr lang="ro-RO" altLang="en-US" sz="1500" dirty="0">
                <a:solidFill>
                  <a:srgbClr val="7B2C2C"/>
                </a:solidFill>
                <a:latin typeface="Courier New" pitchFamily="49" charset="0"/>
              </a:rPr>
              <a:t>  </a:t>
            </a: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  |   </a:t>
            </a:r>
            <a:r>
              <a:rPr lang="ro-RO" altLang="en-US" sz="1500" dirty="0" err="1">
                <a:solidFill>
                  <a:srgbClr val="7B2C2C"/>
                </a:solidFill>
                <a:latin typeface="Courier New" pitchFamily="49" charset="0"/>
              </a:rPr>
              <a:t>Avg</a:t>
            </a:r>
            <a:r>
              <a:rPr lang="ro-RO" altLang="en-US" sz="1500" dirty="0">
                <a:solidFill>
                  <a:srgbClr val="7B2C2C"/>
                </a:solidFill>
                <a:latin typeface="Courier New" pitchFamily="49" charset="0"/>
              </a:rPr>
              <a:t>. </a:t>
            </a:r>
            <a:r>
              <a:rPr lang="ro-RO" altLang="en-US" sz="1500" dirty="0" err="1">
                <a:solidFill>
                  <a:srgbClr val="7B2C2C"/>
                </a:solidFill>
                <a:latin typeface="Courier New" pitchFamily="49" charset="0"/>
              </a:rPr>
              <a:t>Waiting</a:t>
            </a:r>
            <a:r>
              <a:rPr lang="ro-RO" altLang="en-US" sz="1500" dirty="0">
                <a:solidFill>
                  <a:srgbClr val="7B2C2C"/>
                </a:solidFill>
                <a:latin typeface="Courier New" pitchFamily="49" charset="0"/>
              </a:rPr>
              <a:t> </a:t>
            </a:r>
            <a:r>
              <a:rPr lang="ro-RO" altLang="en-US" sz="1500" dirty="0" err="1">
                <a:solidFill>
                  <a:srgbClr val="7B2C2C"/>
                </a:solidFill>
                <a:latin typeface="Courier New" pitchFamily="49" charset="0"/>
              </a:rPr>
              <a:t>time</a:t>
            </a: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 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+--------------+--------------------+----------------------+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FIFO         |                    |                     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SJF Non-Pr.  |                    |                     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SRTF         |                    |                     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| Round Robin  |                    |                      |</a:t>
            </a:r>
          </a:p>
          <a:p>
            <a:pPr marL="342900" indent="0">
              <a:buNone/>
            </a:pPr>
            <a:r>
              <a:rPr lang="en-US" altLang="en-US" sz="1500" dirty="0">
                <a:solidFill>
                  <a:srgbClr val="7B2C2C"/>
                </a:solidFill>
                <a:latin typeface="Courier New" pitchFamily="49" charset="0"/>
              </a:rPr>
              <a:t>+--------------+--------------------+----------------------+</a:t>
            </a:r>
          </a:p>
        </p:txBody>
      </p:sp>
    </p:spTree>
    <p:extLst>
      <p:ext uri="{BB962C8B-B14F-4D97-AF65-F5344CB8AC3E}">
        <p14:creationId xmlns:p14="http://schemas.microsoft.com/office/powerpoint/2010/main" val="3535054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60308808-7CCA-4285-99EC-A61E1C19F704}" type="slidenum">
              <a:rPr lang="en-US" altLang="en-US"/>
              <a:pPr/>
              <a:t>4</a:t>
            </a:fld>
            <a:endParaRPr lang="en-US" altLang="en-US" dirty="0"/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228600" y="1524000"/>
            <a:ext cx="8610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828800" indent="-182880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21717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3" algn="just">
              <a:lnSpc>
                <a:spcPct val="80000"/>
              </a:lnSpc>
              <a:spcBef>
                <a:spcPct val="20000"/>
              </a:spcBef>
            </a:pPr>
            <a:endParaRPr lang="en-US" altLang="en-US" sz="2200" dirty="0">
              <a:latin typeface="Garamond" pitchFamily="18" charset="0"/>
            </a:endParaRPr>
          </a:p>
          <a:p>
            <a:pPr algn="just">
              <a:lnSpc>
                <a:spcPct val="70000"/>
              </a:lnSpc>
              <a:spcBef>
                <a:spcPct val="20000"/>
              </a:spcBef>
            </a:pPr>
            <a:r>
              <a:rPr lang="en-US" altLang="en-US" sz="2200" b="1" dirty="0">
                <a:latin typeface="Garamond" pitchFamily="18" charset="0"/>
              </a:rPr>
              <a:t>Operation degree</a:t>
            </a:r>
            <a:r>
              <a:rPr lang="en-US" altLang="en-US" sz="2200" dirty="0">
                <a:latin typeface="Garamond" pitchFamily="18" charset="0"/>
              </a:rPr>
              <a:t> 	The time fraction when a device is used 	(</a:t>
            </a:r>
            <a:r>
              <a:rPr lang="en-US" altLang="en-US" sz="2200" dirty="0" err="1">
                <a:latin typeface="Garamond" pitchFamily="18" charset="0"/>
              </a:rPr>
              <a:t>operation_time</a:t>
            </a:r>
            <a:r>
              <a:rPr lang="en-US" altLang="en-US" sz="2200" dirty="0">
                <a:latin typeface="Garamond" pitchFamily="18" charset="0"/>
              </a:rPr>
              <a:t>/</a:t>
            </a:r>
            <a:r>
              <a:rPr lang="en-GB" altLang="en-US" sz="2200" dirty="0" err="1">
                <a:latin typeface="Garamond" pitchFamily="18" charset="0"/>
              </a:rPr>
              <a:t>total_time</a:t>
            </a:r>
            <a:r>
              <a:rPr lang="en-US" altLang="en-US" sz="2200" dirty="0">
                <a:latin typeface="Garamond" pitchFamily="18" charset="0"/>
              </a:rPr>
              <a:t>)</a:t>
            </a:r>
          </a:p>
          <a:p>
            <a:pPr lvl="3" algn="just">
              <a:lnSpc>
                <a:spcPct val="70000"/>
              </a:lnSpc>
              <a:spcBef>
                <a:spcPct val="20000"/>
              </a:spcBef>
            </a:pPr>
            <a:endParaRPr lang="en-US" altLang="en-US" sz="2200" dirty="0">
              <a:latin typeface="Garamond" pitchFamily="18" charset="0"/>
            </a:endParaRPr>
          </a:p>
          <a:p>
            <a:pPr algn="just">
              <a:lnSpc>
                <a:spcPct val="70000"/>
              </a:lnSpc>
              <a:spcBef>
                <a:spcPct val="20000"/>
              </a:spcBef>
            </a:pPr>
            <a:r>
              <a:rPr lang="ro-RO" altLang="en-US" sz="2200" b="1" dirty="0">
                <a:latin typeface="Garamond" pitchFamily="18" charset="0"/>
              </a:rPr>
              <a:t>Throughput	</a:t>
            </a:r>
            <a:r>
              <a:rPr lang="en-US" altLang="en-US" sz="2200" b="1" dirty="0">
                <a:latin typeface="Garamond" pitchFamily="18" charset="0"/>
              </a:rPr>
              <a:t>	</a:t>
            </a:r>
            <a:r>
              <a:rPr lang="en-US" altLang="en-US" sz="2200" dirty="0">
                <a:latin typeface="Garamond" pitchFamily="18" charset="0"/>
              </a:rPr>
              <a:t>The number of jobs terminated in a period of time 	(jobs/second )</a:t>
            </a:r>
          </a:p>
          <a:p>
            <a:pPr lvl="3" algn="just">
              <a:lnSpc>
                <a:spcPct val="70000"/>
              </a:lnSpc>
              <a:spcBef>
                <a:spcPct val="20000"/>
              </a:spcBef>
            </a:pPr>
            <a:endParaRPr lang="en-US" altLang="en-US" sz="2200" dirty="0">
              <a:latin typeface="Garamond" pitchFamily="18" charset="0"/>
            </a:endParaRPr>
          </a:p>
          <a:p>
            <a:pPr algn="just">
              <a:lnSpc>
                <a:spcPct val="70000"/>
              </a:lnSpc>
              <a:spcBef>
                <a:spcPct val="20000"/>
              </a:spcBef>
            </a:pPr>
            <a:r>
              <a:rPr lang="en-US" altLang="en-US" sz="2200" b="1" dirty="0">
                <a:latin typeface="Garamond" pitchFamily="18" charset="0"/>
              </a:rPr>
              <a:t>Service time</a:t>
            </a:r>
            <a:r>
              <a:rPr lang="en-US" altLang="en-US" sz="2200" dirty="0">
                <a:latin typeface="Garamond" pitchFamily="18" charset="0"/>
              </a:rPr>
              <a:t>		Time used by a device to solve a request (in 	seconds)</a:t>
            </a:r>
          </a:p>
          <a:p>
            <a:pPr lvl="3" algn="just">
              <a:lnSpc>
                <a:spcPct val="70000"/>
              </a:lnSpc>
              <a:spcBef>
                <a:spcPct val="20000"/>
              </a:spcBef>
            </a:pPr>
            <a:endParaRPr lang="en-US" altLang="en-US" sz="2200" dirty="0">
              <a:latin typeface="Garamond" pitchFamily="18" charset="0"/>
            </a:endParaRPr>
          </a:p>
          <a:p>
            <a:pPr algn="just">
              <a:lnSpc>
                <a:spcPct val="70000"/>
              </a:lnSpc>
              <a:spcBef>
                <a:spcPct val="20000"/>
              </a:spcBef>
            </a:pPr>
            <a:r>
              <a:rPr lang="en-US" altLang="en-US" sz="2200" b="1" dirty="0">
                <a:latin typeface="Garamond" pitchFamily="18" charset="0"/>
              </a:rPr>
              <a:t>Queue waiting time</a:t>
            </a:r>
            <a:r>
              <a:rPr lang="en-US" altLang="en-US" sz="2200" dirty="0">
                <a:latin typeface="Garamond" pitchFamily="18" charset="0"/>
              </a:rPr>
              <a:t>  	Time spent in the waiting queue (in seconds)</a:t>
            </a:r>
          </a:p>
          <a:p>
            <a:pPr lvl="3" algn="just">
              <a:lnSpc>
                <a:spcPct val="70000"/>
              </a:lnSpc>
              <a:spcBef>
                <a:spcPct val="20000"/>
              </a:spcBef>
            </a:pPr>
            <a:endParaRPr lang="en-US" altLang="en-US" sz="2200" dirty="0">
              <a:latin typeface="Garamond" pitchFamily="18" charset="0"/>
            </a:endParaRPr>
          </a:p>
        </p:txBody>
      </p:sp>
      <p:sp>
        <p:nvSpPr>
          <p:cNvPr id="5124" name="Text Box 10"/>
          <p:cNvSpPr txBox="1">
            <a:spLocks noChangeArrowheads="1"/>
          </p:cNvSpPr>
          <p:nvPr/>
        </p:nvSpPr>
        <p:spPr bwMode="auto">
          <a:xfrm>
            <a:off x="5105400" y="228600"/>
            <a:ext cx="41148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0000"/>
                </a:solidFill>
                <a:latin typeface="Garamond" pitchFamily="18" charset="0"/>
              </a:rPr>
              <a:t>Performance evaluation criteria</a:t>
            </a:r>
          </a:p>
        </p:txBody>
      </p:sp>
      <p:sp>
        <p:nvSpPr>
          <p:cNvPr id="5125" name="Rectangle 14"/>
          <p:cNvSpPr>
            <a:spLocks noGrp="1" noChangeArrowheads="1"/>
          </p:cNvSpPr>
          <p:nvPr>
            <p:ph type="ctrTitle"/>
          </p:nvPr>
        </p:nvSpPr>
        <p:spPr>
          <a:xfrm>
            <a:off x="533400" y="304800"/>
            <a:ext cx="4495800" cy="914400"/>
          </a:xfrm>
          <a:noFill/>
        </p:spPr>
        <p:txBody>
          <a:bodyPr/>
          <a:lstStyle/>
          <a:p>
            <a:r>
              <a:rPr lang="en-US" altLang="en-US" b="1" dirty="0">
                <a:latin typeface="Cambria" pitchFamily="18" charset="0"/>
              </a:rPr>
              <a:t>CPU scheduling</a:t>
            </a:r>
            <a:endParaRPr lang="en-US" altLang="en-US" b="1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59635D40-DAD8-4084-BAF4-BAA429C1F2DA}" type="slidenum">
              <a:rPr lang="en-US" altLang="en-US"/>
              <a:pPr/>
              <a:t>5</a:t>
            </a:fld>
            <a:endParaRPr lang="en-US" altLang="en-US" dirty="0"/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228600" y="1524000"/>
            <a:ext cx="8610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828800" indent="-182880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21717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3" algn="just">
              <a:lnSpc>
                <a:spcPct val="80000"/>
              </a:lnSpc>
              <a:spcBef>
                <a:spcPct val="20000"/>
              </a:spcBef>
            </a:pPr>
            <a:endParaRPr lang="en-US" altLang="en-US" sz="2200" dirty="0">
              <a:latin typeface="Garamond" pitchFamily="18" charset="0"/>
            </a:endParaRPr>
          </a:p>
          <a:p>
            <a:pPr lvl="3" algn="just">
              <a:lnSpc>
                <a:spcPct val="70000"/>
              </a:lnSpc>
              <a:spcBef>
                <a:spcPct val="20000"/>
              </a:spcBef>
            </a:pPr>
            <a:endParaRPr lang="en-US" altLang="en-US" sz="2200" dirty="0">
              <a:latin typeface="Garamond" pitchFamily="18" charset="0"/>
            </a:endParaRPr>
          </a:p>
          <a:p>
            <a:pPr algn="just">
              <a:lnSpc>
                <a:spcPct val="70000"/>
              </a:lnSpc>
              <a:spcBef>
                <a:spcPct val="20000"/>
              </a:spcBef>
            </a:pPr>
            <a:r>
              <a:rPr lang="en-US" altLang="en-US" sz="2200" b="1" dirty="0">
                <a:latin typeface="Garamond" pitchFamily="18" charset="0"/>
              </a:rPr>
              <a:t>Residence time	</a:t>
            </a:r>
            <a:r>
              <a:rPr lang="en-US" altLang="en-US" sz="2200" dirty="0">
                <a:latin typeface="Garamond" pitchFamily="18" charset="0"/>
              </a:rPr>
              <a:t> 	Time spent by a request at a device.</a:t>
            </a:r>
            <a:endParaRPr lang="ro-RO" altLang="en-US" sz="2200" dirty="0">
              <a:latin typeface="Garamond" pitchFamily="18" charset="0"/>
            </a:endParaRPr>
          </a:p>
          <a:p>
            <a:pPr algn="just">
              <a:lnSpc>
                <a:spcPct val="70000"/>
              </a:lnSpc>
              <a:spcBef>
                <a:spcPct val="20000"/>
              </a:spcBef>
            </a:pPr>
            <a:r>
              <a:rPr lang="en-US" altLang="en-US" sz="2200" dirty="0">
                <a:latin typeface="Garamond" pitchFamily="18" charset="0"/>
              </a:rPr>
              <a:t>		Residence time= Service time+ Queue waiting time</a:t>
            </a:r>
          </a:p>
          <a:p>
            <a:pPr lvl="3" algn="just">
              <a:lnSpc>
                <a:spcPct val="70000"/>
              </a:lnSpc>
              <a:spcBef>
                <a:spcPct val="20000"/>
              </a:spcBef>
            </a:pPr>
            <a:endParaRPr lang="en-US" altLang="en-US" sz="2200" dirty="0">
              <a:latin typeface="Garamond" pitchFamily="18" charset="0"/>
            </a:endParaRPr>
          </a:p>
          <a:p>
            <a:pPr algn="just">
              <a:lnSpc>
                <a:spcPct val="70000"/>
              </a:lnSpc>
              <a:spcBef>
                <a:spcPct val="20000"/>
              </a:spcBef>
            </a:pPr>
            <a:r>
              <a:rPr lang="en-US" altLang="en-US" sz="2200" b="1" dirty="0">
                <a:latin typeface="Garamond" pitchFamily="18" charset="0"/>
              </a:rPr>
              <a:t>Response time	</a:t>
            </a:r>
            <a:r>
              <a:rPr lang="en-US" altLang="en-US" sz="2200" dirty="0">
                <a:latin typeface="Garamond" pitchFamily="18" charset="0"/>
              </a:rPr>
              <a:t>	Time used by the system to respond to a user job</a:t>
            </a:r>
            <a:r>
              <a:rPr lang="ro-RO" altLang="en-US" sz="2200" dirty="0">
                <a:latin typeface="Garamond" pitchFamily="18" charset="0"/>
              </a:rPr>
              <a:t> </a:t>
            </a:r>
            <a:r>
              <a:rPr lang="en-US" altLang="en-US" sz="2200" dirty="0">
                <a:latin typeface="Garamond" pitchFamily="18" charset="0"/>
              </a:rPr>
              <a:t>(in 	seconds)</a:t>
            </a:r>
            <a:r>
              <a:rPr lang="ro-RO" altLang="en-US" sz="2200" dirty="0">
                <a:latin typeface="Garamond" pitchFamily="18" charset="0"/>
              </a:rPr>
              <a:t>.</a:t>
            </a:r>
            <a:endParaRPr lang="en-US" altLang="en-US" sz="2200" dirty="0">
              <a:latin typeface="Garamond" pitchFamily="18" charset="0"/>
            </a:endParaRPr>
          </a:p>
          <a:p>
            <a:pPr algn="just">
              <a:lnSpc>
                <a:spcPct val="70000"/>
              </a:lnSpc>
              <a:spcBef>
                <a:spcPct val="20000"/>
              </a:spcBef>
            </a:pPr>
            <a:endParaRPr lang="en-US" altLang="en-US" sz="2200" dirty="0">
              <a:latin typeface="Garamond" pitchFamily="18" charset="0"/>
            </a:endParaRPr>
          </a:p>
          <a:p>
            <a:pPr algn="just">
              <a:lnSpc>
                <a:spcPct val="70000"/>
              </a:lnSpc>
              <a:spcBef>
                <a:spcPct val="20000"/>
              </a:spcBef>
            </a:pPr>
            <a:r>
              <a:rPr lang="ro-RO" altLang="en-US" sz="2200" b="1" dirty="0">
                <a:latin typeface="Garamond" pitchFamily="18" charset="0"/>
              </a:rPr>
              <a:t>“</a:t>
            </a:r>
            <a:r>
              <a:rPr lang="en-US" altLang="en-US" sz="2200" b="1" dirty="0">
                <a:latin typeface="Garamond" pitchFamily="18" charset="0"/>
              </a:rPr>
              <a:t>Thinking</a:t>
            </a:r>
            <a:r>
              <a:rPr lang="ro-RO" altLang="en-US" sz="2200" b="1" dirty="0">
                <a:latin typeface="Garamond" pitchFamily="18" charset="0"/>
              </a:rPr>
              <a:t>”</a:t>
            </a:r>
            <a:r>
              <a:rPr lang="en-US" altLang="en-US" sz="2200" b="1" dirty="0">
                <a:latin typeface="Garamond" pitchFamily="18" charset="0"/>
              </a:rPr>
              <a:t> time	</a:t>
            </a:r>
            <a:r>
              <a:rPr lang="en-US" altLang="en-US" sz="2200" dirty="0">
                <a:latin typeface="Garamond" pitchFamily="18" charset="0"/>
              </a:rPr>
              <a:t>Time used by the user of an interactive system in 	order to make up the next request</a:t>
            </a:r>
            <a:r>
              <a:rPr lang="ro-RO" altLang="en-US" sz="2200" dirty="0">
                <a:latin typeface="Garamond" pitchFamily="18" charset="0"/>
              </a:rPr>
              <a:t> </a:t>
            </a:r>
            <a:r>
              <a:rPr lang="en-US" altLang="en-US" sz="2200" dirty="0">
                <a:latin typeface="Garamond" pitchFamily="18" charset="0"/>
              </a:rPr>
              <a:t>(in seconds)</a:t>
            </a:r>
            <a:r>
              <a:rPr lang="ro-RO" altLang="en-US" sz="2200" dirty="0">
                <a:latin typeface="Garamond" pitchFamily="18" charset="0"/>
              </a:rPr>
              <a:t>. </a:t>
            </a:r>
            <a:endParaRPr lang="en-US" altLang="en-US" sz="2200" dirty="0">
              <a:latin typeface="Garamond" pitchFamily="18" charset="0"/>
            </a:endParaRPr>
          </a:p>
          <a:p>
            <a:pPr lvl="3" algn="just">
              <a:lnSpc>
                <a:spcPct val="80000"/>
              </a:lnSpc>
              <a:spcBef>
                <a:spcPct val="20000"/>
              </a:spcBef>
            </a:pPr>
            <a:endParaRPr lang="en-US" altLang="en-US" sz="2200" dirty="0">
              <a:latin typeface="Garamond" pitchFamily="18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n-US" altLang="en-US" sz="2200" dirty="0">
                <a:latin typeface="Garamond" pitchFamily="18" charset="0"/>
              </a:rPr>
              <a:t>The main purpose of the scheduler is to optimize these times</a:t>
            </a:r>
            <a:r>
              <a:rPr lang="ro-RO" altLang="en-US" sz="2200" dirty="0">
                <a:latin typeface="Garamond" pitchFamily="18" charset="0"/>
              </a:rPr>
              <a:t>.</a:t>
            </a:r>
            <a:endParaRPr lang="en-US" altLang="en-US" sz="2200" dirty="0">
              <a:latin typeface="Garamond" pitchFamily="18" charset="0"/>
            </a:endParaRP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5105400" y="228600"/>
            <a:ext cx="4114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0000"/>
                </a:solidFill>
                <a:latin typeface="Garamond" pitchFamily="18" charset="0"/>
              </a:rPr>
              <a:t>Performance evaluation criteria</a:t>
            </a:r>
          </a:p>
        </p:txBody>
      </p:sp>
      <p:sp>
        <p:nvSpPr>
          <p:cNvPr id="6149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3400" y="304800"/>
            <a:ext cx="4495800" cy="914400"/>
          </a:xfrm>
          <a:noFill/>
        </p:spPr>
        <p:txBody>
          <a:bodyPr/>
          <a:lstStyle/>
          <a:p>
            <a:r>
              <a:rPr lang="en-US" altLang="en-US" b="1" dirty="0">
                <a:latin typeface="Cambria" pitchFamily="18" charset="0"/>
              </a:rPr>
              <a:t>CPU scheduling</a:t>
            </a:r>
            <a:endParaRPr lang="en-US" altLang="en-US" b="1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B350A42A-3C17-4787-8CD9-EEC11F477198}" type="slidenum">
              <a:rPr lang="en-US" altLang="en-US"/>
              <a:pPr/>
              <a:t>6</a:t>
            </a:fld>
            <a:endParaRPr lang="en-US" altLang="en-US" dirty="0"/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228600" y="1143000"/>
            <a:ext cx="8610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828800" indent="-182880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0" algn="just">
              <a:lnSpc>
                <a:spcPct val="80000"/>
              </a:lnSpc>
              <a:spcBef>
                <a:spcPct val="20000"/>
              </a:spcBef>
            </a:pPr>
            <a:r>
              <a:rPr lang="en-US" altLang="en-US" sz="2300" dirty="0">
                <a:latin typeface="Garamond" pitchFamily="18" charset="0"/>
              </a:rPr>
              <a:t>Most of the processes are not using efficiently their allocated time. The processors’ utilization is made in burst cycles like the one from the figure below:</a:t>
            </a:r>
          </a:p>
        </p:txBody>
      </p:sp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" t="9616" r="389" b="9158"/>
          <a:stretch>
            <a:fillRect/>
          </a:stretch>
        </p:blipFill>
        <p:spPr bwMode="auto">
          <a:xfrm>
            <a:off x="1600200" y="2209800"/>
            <a:ext cx="6262688" cy="4130675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838200" y="152400"/>
            <a:ext cx="4495800" cy="914400"/>
          </a:xfrm>
          <a:noFill/>
        </p:spPr>
        <p:txBody>
          <a:bodyPr/>
          <a:lstStyle/>
          <a:p>
            <a:r>
              <a:rPr lang="en-US" altLang="en-US" b="1" dirty="0">
                <a:latin typeface="Cambria" pitchFamily="18" charset="0"/>
              </a:rPr>
              <a:t>CPU scheduling</a:t>
            </a:r>
            <a:endParaRPr lang="en-US" altLang="en-US" b="1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3DB52573-5590-475A-8972-AFDD6B9049CE}" type="slidenum">
              <a:rPr lang="en-US" altLang="en-US"/>
              <a:pPr/>
              <a:t>7</a:t>
            </a:fld>
            <a:endParaRPr lang="en-US" altLang="en-US" dirty="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28600" y="1752600"/>
            <a:ext cx="8610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95288" indent="-395288">
              <a:defRPr sz="1600">
                <a:solidFill>
                  <a:schemeClr val="tx1"/>
                </a:solidFill>
                <a:latin typeface="Arial" charset="0"/>
              </a:defRPr>
            </a:lvl1pPr>
            <a:lvl2pPr marL="803275" indent="-17780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600" b="1" dirty="0">
                <a:solidFill>
                  <a:schemeClr val="accent2"/>
                </a:solidFill>
                <a:latin typeface="Garamond" pitchFamily="18" charset="0"/>
              </a:rPr>
              <a:t>First </a:t>
            </a:r>
            <a:r>
              <a:rPr lang="ro-RO" altLang="en-US" sz="2600" b="1" dirty="0">
                <a:solidFill>
                  <a:schemeClr val="accent2"/>
                </a:solidFill>
                <a:latin typeface="Garamond" pitchFamily="18" charset="0"/>
              </a:rPr>
              <a:t>In</a:t>
            </a:r>
            <a:r>
              <a:rPr lang="en-US" altLang="en-US" sz="2600" b="1" dirty="0">
                <a:solidFill>
                  <a:schemeClr val="accent2"/>
                </a:solidFill>
                <a:latin typeface="Garamond" pitchFamily="18" charset="0"/>
              </a:rPr>
              <a:t>, </a:t>
            </a:r>
            <a:r>
              <a:rPr lang="ro-RO" altLang="en-US" sz="2600" b="1" dirty="0">
                <a:solidFill>
                  <a:schemeClr val="accent2"/>
                </a:solidFill>
                <a:latin typeface="Garamond" pitchFamily="18" charset="0"/>
              </a:rPr>
              <a:t>F</a:t>
            </a:r>
            <a:r>
              <a:rPr lang="en-US" altLang="en-US" sz="2600" b="1" dirty="0" err="1">
                <a:solidFill>
                  <a:schemeClr val="accent2"/>
                </a:solidFill>
                <a:latin typeface="Garamond" pitchFamily="18" charset="0"/>
              </a:rPr>
              <a:t>irst</a:t>
            </a:r>
            <a:r>
              <a:rPr lang="en-US" altLang="en-US" sz="2600" b="1" dirty="0">
                <a:solidFill>
                  <a:schemeClr val="accent2"/>
                </a:solidFill>
                <a:latin typeface="Garamond" pitchFamily="18" charset="0"/>
              </a:rPr>
              <a:t> </a:t>
            </a:r>
            <a:r>
              <a:rPr lang="ro-RO" altLang="en-US" sz="2600" b="1" dirty="0">
                <a:solidFill>
                  <a:schemeClr val="accent2"/>
                </a:solidFill>
                <a:latin typeface="Garamond" pitchFamily="18" charset="0"/>
              </a:rPr>
              <a:t>O</a:t>
            </a:r>
            <a:r>
              <a:rPr lang="en-US" altLang="en-US" sz="2600" b="1" dirty="0" err="1">
                <a:solidFill>
                  <a:schemeClr val="accent2"/>
                </a:solidFill>
                <a:latin typeface="Garamond" pitchFamily="18" charset="0"/>
              </a:rPr>
              <a:t>ut</a:t>
            </a:r>
            <a:r>
              <a:rPr lang="en-US" altLang="en-US" sz="2600" b="1" dirty="0">
                <a:solidFill>
                  <a:schemeClr val="accent2"/>
                </a:solidFill>
                <a:latin typeface="Garamond" pitchFamily="18" charset="0"/>
              </a:rPr>
              <a:t> (aka: </a:t>
            </a:r>
            <a:r>
              <a:rPr lang="en-US" altLang="en-US" sz="2600" b="1" i="1" dirty="0">
                <a:solidFill>
                  <a:schemeClr val="accent2"/>
                </a:solidFill>
                <a:latin typeface="Garamond" pitchFamily="18" charset="0"/>
              </a:rPr>
              <a:t>First come, first served</a:t>
            </a:r>
            <a:r>
              <a:rPr lang="en-US" altLang="en-US" sz="2600" b="1" dirty="0">
                <a:solidFill>
                  <a:schemeClr val="accent2"/>
                </a:solidFill>
                <a:latin typeface="Garamond" pitchFamily="18" charset="0"/>
              </a:rPr>
              <a:t>):</a:t>
            </a:r>
            <a:endParaRPr lang="en-US" altLang="en-US" sz="2600" dirty="0">
              <a:latin typeface="Garamond" pitchFamily="18" charset="0"/>
            </a:endParaRPr>
          </a:p>
          <a:p>
            <a:pPr algn="just">
              <a:spcBef>
                <a:spcPct val="20000"/>
              </a:spcBef>
            </a:pPr>
            <a:endParaRPr lang="en-US" altLang="en-US" sz="2600" dirty="0">
              <a:latin typeface="Garamond" pitchFamily="18" charset="0"/>
            </a:endParaRPr>
          </a:p>
          <a:p>
            <a:pPr lvl="1"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600" dirty="0">
                <a:latin typeface="Garamond" pitchFamily="18" charset="0"/>
              </a:rPr>
              <a:t>FIFO</a:t>
            </a:r>
          </a:p>
          <a:p>
            <a:pPr lvl="1"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600" dirty="0">
                <a:latin typeface="Garamond" pitchFamily="18" charset="0"/>
              </a:rPr>
              <a:t>Simple and fair but with weak performances. The medium waiting time in queue can be pretty high.</a:t>
            </a:r>
          </a:p>
        </p:txBody>
      </p:sp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1066800" y="381000"/>
            <a:ext cx="7580313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Scheduling algorithms - examples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0D0BA31-D57D-482D-9EAD-873E85EB4C9A}" type="slidenum">
              <a:rPr lang="en-US" altLang="en-US"/>
              <a:pPr/>
              <a:t>8</a:t>
            </a:fld>
            <a:endParaRPr lang="en-US" altLang="en-US" dirty="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04800" y="1447800"/>
            <a:ext cx="86106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95288" indent="-395288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604963" indent="-352425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1800" b="1" dirty="0">
                <a:latin typeface="Garamond" pitchFamily="18" charset="0"/>
              </a:rPr>
              <a:t>E</a:t>
            </a:r>
            <a:r>
              <a:rPr lang="ro-RO" altLang="en-US" sz="1800" b="1" dirty="0">
                <a:latin typeface="Garamond" pitchFamily="18" charset="0"/>
              </a:rPr>
              <a:t>x</a:t>
            </a:r>
            <a:r>
              <a:rPr lang="en-US" altLang="en-US" sz="1800" b="1" dirty="0">
                <a:latin typeface="Garamond" pitchFamily="18" charset="0"/>
              </a:rPr>
              <a:t>ample:</a:t>
            </a:r>
          </a:p>
          <a:p>
            <a:pPr lvl="2" algn="just">
              <a:spcBef>
                <a:spcPct val="20000"/>
              </a:spcBef>
            </a:pPr>
            <a:r>
              <a:rPr lang="en-US" altLang="en-US" b="1" dirty="0">
                <a:latin typeface="Garamond" pitchFamily="18" charset="0"/>
              </a:rPr>
              <a:t> 		Process		Arrival time               Service time</a:t>
            </a:r>
          </a:p>
          <a:p>
            <a:pPr lvl="2" algn="just">
              <a:spcBef>
                <a:spcPct val="20000"/>
              </a:spcBef>
            </a:pPr>
            <a:r>
              <a:rPr lang="en-US" altLang="en-US" b="1" dirty="0">
                <a:latin typeface="Garamond" pitchFamily="18" charset="0"/>
              </a:rPr>
              <a:t>  			             		</a:t>
            </a:r>
            <a:r>
              <a:rPr lang="ro-RO" altLang="en-US" b="1" dirty="0">
                <a:latin typeface="Garamond" pitchFamily="18" charset="0"/>
              </a:rPr>
              <a:t>	</a:t>
            </a:r>
            <a:endParaRPr lang="en-US" altLang="en-US" b="1" dirty="0">
              <a:latin typeface="Garamond" pitchFamily="18" charset="0"/>
            </a:endParaRPr>
          </a:p>
          <a:p>
            <a:pPr lvl="2" algn="just">
              <a:spcBef>
                <a:spcPct val="20000"/>
              </a:spcBef>
            </a:pPr>
            <a:r>
              <a:rPr lang="en-US" altLang="en-US" b="1" dirty="0">
                <a:latin typeface="Garamond" pitchFamily="18" charset="0"/>
              </a:rPr>
              <a:t>	 	    1 		    0 		      8</a:t>
            </a:r>
          </a:p>
          <a:p>
            <a:pPr lvl="2" algn="just">
              <a:spcBef>
                <a:spcPct val="20000"/>
              </a:spcBef>
            </a:pPr>
            <a:r>
              <a:rPr lang="en-US" altLang="en-US" b="1" dirty="0">
                <a:latin typeface="Garamond" pitchFamily="18" charset="0"/>
              </a:rPr>
              <a:t>		    2 		    1 		      4</a:t>
            </a:r>
          </a:p>
          <a:p>
            <a:pPr lvl="2" algn="just">
              <a:spcBef>
                <a:spcPct val="20000"/>
              </a:spcBef>
            </a:pPr>
            <a:r>
              <a:rPr lang="en-US" altLang="en-US" b="1" dirty="0">
                <a:latin typeface="Garamond" pitchFamily="18" charset="0"/>
              </a:rPr>
              <a:t>	 	    3 		    2 		      9</a:t>
            </a:r>
          </a:p>
          <a:p>
            <a:pPr lvl="2" algn="just">
              <a:spcBef>
                <a:spcPct val="20000"/>
              </a:spcBef>
            </a:pPr>
            <a:r>
              <a:rPr lang="en-US" altLang="en-US" b="1" dirty="0">
                <a:latin typeface="Garamond" pitchFamily="18" charset="0"/>
              </a:rPr>
              <a:t>	 	    4 		    3 		      5</a:t>
            </a:r>
            <a:endParaRPr lang="en-US" altLang="en-US" dirty="0">
              <a:latin typeface="Garamond" pitchFamily="18" charset="0"/>
            </a:endParaRP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609600" y="4191000"/>
            <a:ext cx="8229600" cy="6096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altLang="en-US" sz="1800" dirty="0">
              <a:latin typeface="Garamond" pitchFamily="18" charset="0"/>
            </a:endParaRPr>
          </a:p>
        </p:txBody>
      </p:sp>
      <p:sp>
        <p:nvSpPr>
          <p:cNvPr id="9221" name="Line 6"/>
          <p:cNvSpPr>
            <a:spLocks noChangeShapeType="1"/>
          </p:cNvSpPr>
          <p:nvPr/>
        </p:nvSpPr>
        <p:spPr bwMode="auto">
          <a:xfrm>
            <a:off x="6096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222" name="Line 7"/>
          <p:cNvSpPr>
            <a:spLocks noChangeShapeType="1"/>
          </p:cNvSpPr>
          <p:nvPr/>
        </p:nvSpPr>
        <p:spPr bwMode="auto">
          <a:xfrm>
            <a:off x="88392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223" name="Line 8"/>
          <p:cNvSpPr>
            <a:spLocks noChangeShapeType="1"/>
          </p:cNvSpPr>
          <p:nvPr/>
        </p:nvSpPr>
        <p:spPr bwMode="auto">
          <a:xfrm>
            <a:off x="28194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224" name="Line 9"/>
          <p:cNvSpPr>
            <a:spLocks noChangeShapeType="1"/>
          </p:cNvSpPr>
          <p:nvPr/>
        </p:nvSpPr>
        <p:spPr bwMode="auto">
          <a:xfrm>
            <a:off x="42672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225" name="Line 10"/>
          <p:cNvSpPr>
            <a:spLocks noChangeShapeType="1"/>
          </p:cNvSpPr>
          <p:nvPr/>
        </p:nvSpPr>
        <p:spPr bwMode="auto">
          <a:xfrm>
            <a:off x="6781800" y="4191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226" name="Text Box 11"/>
          <p:cNvSpPr txBox="1">
            <a:spLocks noChangeArrowheads="1"/>
          </p:cNvSpPr>
          <p:nvPr/>
        </p:nvSpPr>
        <p:spPr bwMode="auto">
          <a:xfrm>
            <a:off x="457200" y="5037138"/>
            <a:ext cx="268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0</a:t>
            </a:r>
          </a:p>
        </p:txBody>
      </p:sp>
      <p:sp>
        <p:nvSpPr>
          <p:cNvPr id="9227" name="Text Box 12"/>
          <p:cNvSpPr txBox="1">
            <a:spLocks noChangeArrowheads="1"/>
          </p:cNvSpPr>
          <p:nvPr/>
        </p:nvSpPr>
        <p:spPr bwMode="auto">
          <a:xfrm>
            <a:off x="2667000" y="5037138"/>
            <a:ext cx="268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8</a:t>
            </a:r>
          </a:p>
        </p:txBody>
      </p:sp>
      <p:sp>
        <p:nvSpPr>
          <p:cNvPr id="9228" name="Text Box 13"/>
          <p:cNvSpPr txBox="1">
            <a:spLocks noChangeArrowheads="1"/>
          </p:cNvSpPr>
          <p:nvPr/>
        </p:nvSpPr>
        <p:spPr bwMode="auto">
          <a:xfrm>
            <a:off x="4114800" y="5037138"/>
            <a:ext cx="3381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12</a:t>
            </a:r>
          </a:p>
        </p:txBody>
      </p:sp>
      <p:sp>
        <p:nvSpPr>
          <p:cNvPr id="9229" name="Text Box 14"/>
          <p:cNvSpPr txBox="1">
            <a:spLocks noChangeArrowheads="1"/>
          </p:cNvSpPr>
          <p:nvPr/>
        </p:nvSpPr>
        <p:spPr bwMode="auto">
          <a:xfrm>
            <a:off x="6629400" y="5037138"/>
            <a:ext cx="3381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21</a:t>
            </a:r>
          </a:p>
        </p:txBody>
      </p:sp>
      <p:sp>
        <p:nvSpPr>
          <p:cNvPr id="9230" name="Text Box 15"/>
          <p:cNvSpPr txBox="1">
            <a:spLocks noChangeArrowheads="1"/>
          </p:cNvSpPr>
          <p:nvPr/>
        </p:nvSpPr>
        <p:spPr bwMode="auto">
          <a:xfrm>
            <a:off x="8686800" y="5037138"/>
            <a:ext cx="352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latin typeface="Garamond" pitchFamily="18" charset="0"/>
              </a:rPr>
              <a:t>26</a:t>
            </a:r>
          </a:p>
        </p:txBody>
      </p:sp>
      <p:sp>
        <p:nvSpPr>
          <p:cNvPr id="9231" name="Text Box 17"/>
          <p:cNvSpPr txBox="1">
            <a:spLocks noChangeArrowheads="1"/>
          </p:cNvSpPr>
          <p:nvPr/>
        </p:nvSpPr>
        <p:spPr bwMode="auto">
          <a:xfrm>
            <a:off x="1371600" y="4354513"/>
            <a:ext cx="390525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P1</a:t>
            </a:r>
          </a:p>
        </p:txBody>
      </p:sp>
      <p:sp>
        <p:nvSpPr>
          <p:cNvPr id="9232" name="Text Box 18"/>
          <p:cNvSpPr txBox="1">
            <a:spLocks noChangeArrowheads="1"/>
          </p:cNvSpPr>
          <p:nvPr/>
        </p:nvSpPr>
        <p:spPr bwMode="auto">
          <a:xfrm>
            <a:off x="3352800" y="4354513"/>
            <a:ext cx="404813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P2</a:t>
            </a:r>
          </a:p>
        </p:txBody>
      </p:sp>
      <p:sp>
        <p:nvSpPr>
          <p:cNvPr id="9233" name="Text Box 19"/>
          <p:cNvSpPr txBox="1">
            <a:spLocks noChangeArrowheads="1"/>
          </p:cNvSpPr>
          <p:nvPr/>
        </p:nvSpPr>
        <p:spPr bwMode="auto">
          <a:xfrm>
            <a:off x="5334000" y="4354513"/>
            <a:ext cx="404813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P3</a:t>
            </a:r>
          </a:p>
        </p:txBody>
      </p:sp>
      <p:sp>
        <p:nvSpPr>
          <p:cNvPr id="9234" name="Text Box 20"/>
          <p:cNvSpPr txBox="1">
            <a:spLocks noChangeArrowheads="1"/>
          </p:cNvSpPr>
          <p:nvPr/>
        </p:nvSpPr>
        <p:spPr bwMode="auto">
          <a:xfrm>
            <a:off x="7696200" y="4354513"/>
            <a:ext cx="404813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latin typeface="Garamond" pitchFamily="18" charset="0"/>
              </a:rPr>
              <a:t>P4</a:t>
            </a:r>
          </a:p>
        </p:txBody>
      </p:sp>
      <p:sp>
        <p:nvSpPr>
          <p:cNvPr id="9235" name="Text Box 21"/>
          <p:cNvSpPr txBox="1">
            <a:spLocks noChangeArrowheads="1"/>
          </p:cNvSpPr>
          <p:nvPr/>
        </p:nvSpPr>
        <p:spPr bwMode="auto">
          <a:xfrm>
            <a:off x="517525" y="3630613"/>
            <a:ext cx="7381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800" b="1" dirty="0">
                <a:latin typeface="Garamond" pitchFamily="18" charset="0"/>
              </a:rPr>
              <a:t>F</a:t>
            </a:r>
            <a:r>
              <a:rPr lang="ro-RO" altLang="en-US" sz="1800" b="1">
                <a:latin typeface="Garamond" pitchFamily="18" charset="0"/>
              </a:rPr>
              <a:t>IFO</a:t>
            </a:r>
            <a:endParaRPr lang="en-US" altLang="en-US" sz="1800" b="1" dirty="0">
              <a:latin typeface="Garamond" pitchFamily="18" charset="0"/>
            </a:endParaRPr>
          </a:p>
        </p:txBody>
      </p:sp>
      <p:sp>
        <p:nvSpPr>
          <p:cNvPr id="9236" name="Text Box 22"/>
          <p:cNvSpPr txBox="1">
            <a:spLocks noChangeArrowheads="1"/>
          </p:cNvSpPr>
          <p:nvPr/>
        </p:nvSpPr>
        <p:spPr bwMode="auto">
          <a:xfrm>
            <a:off x="725488" y="5573713"/>
            <a:ext cx="84251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000" b="1" dirty="0">
                <a:latin typeface="Garamond" pitchFamily="18" charset="0"/>
              </a:rPr>
              <a:t>Average residence time = ( (8-0) + (12-1) + (21-2) + (26-3) )/4 = 61/4 = 15.25</a:t>
            </a:r>
          </a:p>
        </p:txBody>
      </p:sp>
      <p:sp>
        <p:nvSpPr>
          <p:cNvPr id="9237" name="Text Box 27"/>
          <p:cNvSpPr txBox="1">
            <a:spLocks noChangeArrowheads="1"/>
          </p:cNvSpPr>
          <p:nvPr/>
        </p:nvSpPr>
        <p:spPr bwMode="auto">
          <a:xfrm>
            <a:off x="365777" y="6292850"/>
            <a:ext cx="192751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b="1" dirty="0">
                <a:latin typeface="Garamond" pitchFamily="18" charset="0"/>
              </a:rPr>
              <a:t>CPU residence time</a:t>
            </a:r>
          </a:p>
        </p:txBody>
      </p:sp>
      <p:sp>
        <p:nvSpPr>
          <p:cNvPr id="9238" name="Line 28"/>
          <p:cNvSpPr>
            <a:spLocks noChangeShapeType="1"/>
          </p:cNvSpPr>
          <p:nvPr/>
        </p:nvSpPr>
        <p:spPr bwMode="auto">
          <a:xfrm flipV="1">
            <a:off x="2057400" y="5867400"/>
            <a:ext cx="6096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240" name="Text Box 31"/>
          <p:cNvSpPr txBox="1">
            <a:spLocks noChangeArrowheads="1"/>
          </p:cNvSpPr>
          <p:nvPr/>
        </p:nvSpPr>
        <p:spPr bwMode="auto">
          <a:xfrm>
            <a:off x="1255714" y="381000"/>
            <a:ext cx="7391400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Scheduling algorithms – FIFO example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6EA35434-7E70-47F3-9095-61A4B5507933}" type="slidenum">
              <a:rPr lang="en-US" altLang="en-US"/>
              <a:pPr/>
              <a:t>9</a:t>
            </a:fld>
            <a:endParaRPr lang="en-US" altLang="en-US" dirty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533400" y="1219200"/>
            <a:ext cx="82296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747713" indent="-747713">
              <a:defRPr sz="1600">
                <a:solidFill>
                  <a:schemeClr val="tx1"/>
                </a:solidFill>
                <a:latin typeface="Arial" charset="0"/>
              </a:defRPr>
            </a:lvl1pPr>
            <a:lvl2pPr marL="1323975" indent="-461963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200" b="1" dirty="0">
                <a:solidFill>
                  <a:schemeClr val="accent2"/>
                </a:solidFill>
                <a:latin typeface="Garamond" pitchFamily="18" charset="0"/>
              </a:rPr>
              <a:t>Shortest Job First </a:t>
            </a:r>
            <a:r>
              <a:rPr lang="ro-RO" altLang="en-US" sz="2200" b="1" dirty="0">
                <a:solidFill>
                  <a:schemeClr val="accent2"/>
                </a:solidFill>
                <a:latin typeface="Garamond" pitchFamily="18" charset="0"/>
              </a:rPr>
              <a:t>(</a:t>
            </a:r>
            <a:r>
              <a:rPr lang="en-US" altLang="en-US" sz="2200" b="1" dirty="0">
                <a:solidFill>
                  <a:schemeClr val="accent2"/>
                </a:solidFill>
                <a:latin typeface="Garamond" pitchFamily="18" charset="0"/>
              </a:rPr>
              <a:t>SJ</a:t>
            </a:r>
            <a:r>
              <a:rPr lang="ro-RO" altLang="en-US" sz="2200" b="1" dirty="0">
                <a:solidFill>
                  <a:schemeClr val="accent2"/>
                </a:solidFill>
                <a:latin typeface="Garamond" pitchFamily="18" charset="0"/>
              </a:rPr>
              <a:t>F)</a:t>
            </a:r>
            <a:r>
              <a:rPr lang="en-US" altLang="en-US" sz="2200" b="1" dirty="0">
                <a:solidFill>
                  <a:schemeClr val="accent2"/>
                </a:solidFill>
                <a:latin typeface="Garamond" pitchFamily="18" charset="0"/>
              </a:rPr>
              <a:t>:</a:t>
            </a:r>
            <a:endParaRPr lang="en-US" altLang="en-US" sz="2200" b="1" dirty="0">
              <a:latin typeface="Garamond" pitchFamily="18" charset="0"/>
            </a:endParaRPr>
          </a:p>
          <a:p>
            <a:pPr lvl="1"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200" dirty="0">
                <a:latin typeface="Garamond" pitchFamily="18" charset="0"/>
              </a:rPr>
              <a:t>The algorithm is optimal for minimizing the queue waiting time but impossible to implement in practice. Next process to come must be foreseen by the historical basis.</a:t>
            </a:r>
          </a:p>
          <a:p>
            <a:pPr lvl="1"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200" dirty="0">
                <a:latin typeface="Garamond" pitchFamily="18" charset="0"/>
              </a:rPr>
              <a:t>Time prediction that the process will use for the next scheduling:</a:t>
            </a:r>
          </a:p>
          <a:p>
            <a:pPr algn="just">
              <a:spcBef>
                <a:spcPct val="20000"/>
              </a:spcBef>
            </a:pPr>
            <a:r>
              <a:rPr lang="en-US" altLang="en-US" sz="2200" dirty="0">
                <a:latin typeface="Garamond" pitchFamily="18" charset="0"/>
              </a:rPr>
              <a:t> 	</a:t>
            </a:r>
            <a:r>
              <a:rPr lang="en-US" altLang="en-US" sz="2200" b="1" dirty="0">
                <a:latin typeface="Garamond" pitchFamily="18" charset="0"/>
              </a:rPr>
              <a:t>t( n+1 ) 	= w * t( n ) + ( 1 - w )  * T( n )</a:t>
            </a:r>
          </a:p>
          <a:p>
            <a:pPr algn="just">
              <a:spcBef>
                <a:spcPct val="20000"/>
              </a:spcBef>
            </a:pPr>
            <a:endParaRPr lang="en-US" altLang="en-US" sz="2200" dirty="0">
              <a:latin typeface="Garamond" pitchFamily="18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</a:pPr>
            <a:r>
              <a:rPr lang="en-US" altLang="en-US" sz="2200" dirty="0">
                <a:latin typeface="Garamond" pitchFamily="18" charset="0"/>
              </a:rPr>
              <a:t>where:  	t(n+1)   next burst time</a:t>
            </a:r>
          </a:p>
          <a:p>
            <a:pPr algn="just">
              <a:lnSpc>
                <a:spcPct val="120000"/>
              </a:lnSpc>
              <a:spcBef>
                <a:spcPct val="20000"/>
              </a:spcBef>
            </a:pPr>
            <a:r>
              <a:rPr lang="en-US" altLang="en-US" sz="2200" dirty="0">
                <a:latin typeface="Garamond" pitchFamily="18" charset="0"/>
              </a:rPr>
              <a:t> 		t(n)       	actual burst time</a:t>
            </a:r>
          </a:p>
          <a:p>
            <a:pPr algn="just">
              <a:lnSpc>
                <a:spcPct val="120000"/>
              </a:lnSpc>
              <a:spcBef>
                <a:spcPct val="20000"/>
              </a:spcBef>
            </a:pPr>
            <a:r>
              <a:rPr lang="en-US" altLang="en-US" sz="2200" dirty="0">
                <a:latin typeface="Garamond" pitchFamily="18" charset="0"/>
              </a:rPr>
              <a:t>		T(n)     	previous burst average</a:t>
            </a:r>
          </a:p>
          <a:p>
            <a:pPr algn="just">
              <a:lnSpc>
                <a:spcPct val="120000"/>
              </a:lnSpc>
              <a:spcBef>
                <a:spcPct val="20000"/>
              </a:spcBef>
            </a:pPr>
            <a:r>
              <a:rPr lang="en-US" altLang="en-US" sz="2200" dirty="0">
                <a:latin typeface="Garamond" pitchFamily="18" charset="0"/>
              </a:rPr>
              <a:t>		w       	weighted factor reflecting current or previous bursts</a:t>
            </a:r>
          </a:p>
          <a:p>
            <a:pPr algn="just">
              <a:spcBef>
                <a:spcPct val="20000"/>
              </a:spcBef>
            </a:pPr>
            <a:r>
              <a:rPr lang="en-US" altLang="en-US" sz="2200" dirty="0">
                <a:latin typeface="Garamond" pitchFamily="18" charset="0"/>
              </a:rPr>
              <a:t> </a:t>
            </a:r>
          </a:p>
        </p:txBody>
      </p:sp>
      <p:sp>
        <p:nvSpPr>
          <p:cNvPr id="10245" name="Text Box 10"/>
          <p:cNvSpPr txBox="1">
            <a:spLocks noChangeArrowheads="1"/>
          </p:cNvSpPr>
          <p:nvPr/>
        </p:nvSpPr>
        <p:spPr bwMode="auto">
          <a:xfrm>
            <a:off x="1295400" y="381000"/>
            <a:ext cx="7315200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300" b="1" dirty="0">
                <a:solidFill>
                  <a:srgbClr val="FF0000"/>
                </a:solidFill>
                <a:latin typeface="Garamond" pitchFamily="18" charset="0"/>
              </a:rPr>
              <a:t>Scheduling algorithms – SJF example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7925</TotalTime>
  <Words>3516</Words>
  <Application>Microsoft Office PowerPoint</Application>
  <PresentationFormat>On-screen Show (4:3)</PresentationFormat>
  <Paragraphs>431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Cambria</vt:lpstr>
      <vt:lpstr>Courier New</vt:lpstr>
      <vt:lpstr>Garamond</vt:lpstr>
      <vt:lpstr>Symbol</vt:lpstr>
      <vt:lpstr>Times New Roman</vt:lpstr>
      <vt:lpstr>Blank Presentation</vt:lpstr>
      <vt:lpstr>PowerPoint Presentation</vt:lpstr>
      <vt:lpstr>PowerPoint Presentation</vt:lpstr>
      <vt:lpstr>CPU scheduling</vt:lpstr>
      <vt:lpstr>CPU scheduling</vt:lpstr>
      <vt:lpstr>CPU scheduling</vt:lpstr>
      <vt:lpstr>CPU scheduling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CFS – Completely Fair Scheduler (Linux)</vt:lpstr>
      <vt:lpstr>News: EEVDF – Noul Scheduler Linux 6.6+ (2023)</vt:lpstr>
      <vt:lpstr>Modern scheduling in Windows 11</vt:lpstr>
      <vt:lpstr>Multi-core scheduling and NUMA</vt:lpstr>
      <vt:lpstr>Energy-Aware Scheduling (EAS) – Hybrid processors</vt:lpstr>
      <vt:lpstr>Exercise 1 – FIFO algorithm</vt:lpstr>
      <vt:lpstr>Exercise 1 – FIFO (solution)</vt:lpstr>
      <vt:lpstr>Exercise 2 – SJF Non-Preemptive and Preemptive</vt:lpstr>
      <vt:lpstr>Solution exercise 2 – SJF</vt:lpstr>
      <vt:lpstr>Exercise 3 – Round Robin</vt:lpstr>
      <vt:lpstr>Exercise 3 (solution) – Round Robin</vt:lpstr>
      <vt:lpstr>Exercise 4 – Algorithms comparison</vt:lpstr>
      <vt:lpstr>Exercise 4 – Algorithms comparison</vt:lpstr>
    </vt:vector>
  </TitlesOfParts>
  <Company>ASE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Planificarea UCP</dc:title>
  <dc:creator>RZ</dc:creator>
  <cp:lastModifiedBy>Administrator</cp:lastModifiedBy>
  <cp:revision>232</cp:revision>
  <dcterms:created xsi:type="dcterms:W3CDTF">2000-11-27T22:20:23Z</dcterms:created>
  <dcterms:modified xsi:type="dcterms:W3CDTF">2026-04-01T13:06:10Z</dcterms:modified>
</cp:coreProperties>
</file>