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85" r:id="rId1"/>
  </p:sldMasterIdLst>
  <p:notesMasterIdLst>
    <p:notesMasterId r:id="rId45"/>
  </p:notesMasterIdLst>
  <p:handoutMasterIdLst>
    <p:handoutMasterId r:id="rId46"/>
  </p:handoutMasterIdLst>
  <p:sldIdLst>
    <p:sldId id="280" r:id="rId2"/>
    <p:sldId id="281" r:id="rId3"/>
    <p:sldId id="256" r:id="rId4"/>
    <p:sldId id="282" r:id="rId5"/>
    <p:sldId id="291" r:id="rId6"/>
    <p:sldId id="283" r:id="rId7"/>
    <p:sldId id="293" r:id="rId8"/>
    <p:sldId id="292" r:id="rId9"/>
    <p:sldId id="286" r:id="rId10"/>
    <p:sldId id="294" r:id="rId11"/>
    <p:sldId id="287" r:id="rId12"/>
    <p:sldId id="288" r:id="rId13"/>
    <p:sldId id="297" r:id="rId14"/>
    <p:sldId id="289" r:id="rId15"/>
    <p:sldId id="298" r:id="rId16"/>
    <p:sldId id="268" r:id="rId17"/>
    <p:sldId id="257" r:id="rId18"/>
    <p:sldId id="270" r:id="rId19"/>
    <p:sldId id="271" r:id="rId20"/>
    <p:sldId id="279" r:id="rId21"/>
    <p:sldId id="259" r:id="rId22"/>
    <p:sldId id="306" r:id="rId23"/>
    <p:sldId id="290" r:id="rId24"/>
    <p:sldId id="258" r:id="rId25"/>
    <p:sldId id="260" r:id="rId26"/>
    <p:sldId id="262" r:id="rId27"/>
    <p:sldId id="263" r:id="rId28"/>
    <p:sldId id="265" r:id="rId29"/>
    <p:sldId id="267" r:id="rId30"/>
    <p:sldId id="300" r:id="rId31"/>
    <p:sldId id="303" r:id="rId32"/>
    <p:sldId id="301" r:id="rId33"/>
    <p:sldId id="302" r:id="rId34"/>
    <p:sldId id="304" r:id="rId35"/>
    <p:sldId id="305" r:id="rId36"/>
    <p:sldId id="307" r:id="rId37"/>
    <p:sldId id="308" r:id="rId38"/>
    <p:sldId id="309" r:id="rId39"/>
    <p:sldId id="310" r:id="rId40"/>
    <p:sldId id="311" r:id="rId41"/>
    <p:sldId id="312" r:id="rId42"/>
    <p:sldId id="313" r:id="rId43"/>
    <p:sldId id="314" r:id="rId44"/>
  </p:sldIdLst>
  <p:sldSz cx="9144000" cy="6858000" type="screen4x3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85492" autoAdjust="0"/>
  </p:normalViewPr>
  <p:slideViewPr>
    <p:cSldViewPr>
      <p:cViewPr varScale="1">
        <p:scale>
          <a:sx n="62" d="100"/>
          <a:sy n="62" d="100"/>
        </p:scale>
        <p:origin x="1400" y="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  <p:sld r:id="rId9" collapse="1"/>
      <p:sld r:id="rId10" collapse="1"/>
      <p:sld r:id="rId11" collapse="1"/>
      <p:sld r:id="rId12" collapse="1"/>
      <p:sld r:id="rId13" collapse="1"/>
      <p:sld r:id="rId14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30" y="-102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_rels/viewProps.xml.rels><?xml version="1.0" encoding="UTF-8" standalone="yes"?>
<Relationships xmlns="http://schemas.openxmlformats.org/package/2006/relationships"><Relationship Id="rId8" Type="http://schemas.openxmlformats.org/officeDocument/2006/relationships/slide" Target="slides/slide23.xml"/><Relationship Id="rId13" Type="http://schemas.openxmlformats.org/officeDocument/2006/relationships/slide" Target="slides/slide28.xml"/><Relationship Id="rId3" Type="http://schemas.openxmlformats.org/officeDocument/2006/relationships/slide" Target="slides/slide18.xml"/><Relationship Id="rId7" Type="http://schemas.openxmlformats.org/officeDocument/2006/relationships/slide" Target="slides/slide22.xml"/><Relationship Id="rId12" Type="http://schemas.openxmlformats.org/officeDocument/2006/relationships/slide" Target="slides/slide27.xml"/><Relationship Id="rId2" Type="http://schemas.openxmlformats.org/officeDocument/2006/relationships/slide" Target="slides/slide17.xml"/><Relationship Id="rId1" Type="http://schemas.openxmlformats.org/officeDocument/2006/relationships/slide" Target="slides/slide16.xml"/><Relationship Id="rId6" Type="http://schemas.openxmlformats.org/officeDocument/2006/relationships/slide" Target="slides/slide21.xml"/><Relationship Id="rId11" Type="http://schemas.openxmlformats.org/officeDocument/2006/relationships/slide" Target="slides/slide26.xml"/><Relationship Id="rId5" Type="http://schemas.openxmlformats.org/officeDocument/2006/relationships/slide" Target="slides/slide20.xml"/><Relationship Id="rId10" Type="http://schemas.openxmlformats.org/officeDocument/2006/relationships/slide" Target="slides/slide25.xml"/><Relationship Id="rId4" Type="http://schemas.openxmlformats.org/officeDocument/2006/relationships/slide" Target="slides/slide19.xml"/><Relationship Id="rId9" Type="http://schemas.openxmlformats.org/officeDocument/2006/relationships/slide" Target="slides/slide24.xml"/><Relationship Id="rId14" Type="http://schemas.openxmlformats.org/officeDocument/2006/relationships/slide" Target="slides/slide2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defTabSz="931863">
              <a:defRPr sz="1200" smtClean="0">
                <a:latin typeface="Arial Unicode MS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1925" y="0"/>
            <a:ext cx="3038475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defTabSz="931863">
              <a:defRPr sz="1200" smtClean="0">
                <a:latin typeface="Arial Unicode MS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1263"/>
            <a:ext cx="3038475" cy="46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defTabSz="931863">
              <a:defRPr sz="1200" smtClean="0">
                <a:latin typeface="Arial Unicode MS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defTabSz="931863">
              <a:defRPr sz="1200" smtClean="0">
                <a:latin typeface="Arial Unicode MS" pitchFamily="34" charset="-128"/>
              </a:defRPr>
            </a:lvl1pPr>
          </a:lstStyle>
          <a:p>
            <a:pPr>
              <a:defRPr/>
            </a:pPr>
            <a:fld id="{B8C980C8-DFAE-4327-A460-D66F355F11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05439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defTabSz="931863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1925" y="0"/>
            <a:ext cx="3038475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defTabSz="931863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37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5038" y="4416425"/>
            <a:ext cx="5140325" cy="4183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1263"/>
            <a:ext cx="3038475" cy="46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defTabSz="931863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defTabSz="931863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fld id="{F3FFF127-8E61-4278-876E-C286916529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9519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A job queue consists of all </a:t>
            </a:r>
            <a:r>
              <a:rPr lang="en-US" sz="1200" dirty="0">
                <a:latin typeface="Cambria" panose="02040503050406030204" pitchFamily="18" charset="0"/>
              </a:rPr>
              <a:t>processes in the system and the OS also maintains other queues such as device queue. Device queue is a queue for which multiple processes are waiting for a particular I/O device and each device has its own device queue.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3FFF127-8E61-4278-876E-C2869165293C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91415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3FFF127-8E61-4278-876E-C2869165293C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91415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516624"/>
            <a:ext cx="7315200" cy="2595025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166530"/>
            <a:ext cx="7315200" cy="1144632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3977F-1552-4200-B4BC-CF2917120582}" type="datetimeFigureOut">
              <a:rPr lang="en-US" smtClean="0"/>
              <a:t>3/25/2026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B437842-0CEF-411F-8311-9B4A8C82B86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F71CE-B899-4B2B-848D-9F12F0C901B6}" type="datetimeFigureOut">
              <a:rPr lang="en-US" smtClean="0"/>
              <a:t>3/25/2026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7606D-E5C4-4C2F-8241-EC2663EF1CD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48400" y="1826709"/>
            <a:ext cx="1492499" cy="448445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4524" y="1826709"/>
            <a:ext cx="5241476" cy="448445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CF1CA-F464-4B29-B867-EAF8A9B936E3}" type="datetime1">
              <a:rPr lang="en-US" smtClean="0"/>
              <a:pPr/>
              <a:t>3/25/2026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6B357-51B9-47D2-A71D-0D06CB03185D}" type="datetime1">
              <a:rPr lang="en-US" smtClean="0"/>
              <a:pPr/>
              <a:t>3/25/2026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017572"/>
            <a:ext cx="7315200" cy="1293592"/>
          </a:xfrm>
        </p:spPr>
        <p:txBody>
          <a:bodyPr anchor="t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3865097"/>
            <a:ext cx="7315200" cy="109843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CB827-F132-4DF6-9FB9-4035A4C798EF}" type="datetime1">
              <a:rPr lang="en-US" smtClean="0"/>
              <a:pPr/>
              <a:t>3/25/2026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2A601-7D32-4ED7-AD1A-974B6DDBDCDC}" type="datetime1">
              <a:rPr lang="en-US" smtClean="0"/>
              <a:pPr/>
              <a:t>3/25/2026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914400" y="2743200"/>
            <a:ext cx="3566160" cy="35935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81728" y="2743200"/>
            <a:ext cx="3566160" cy="35956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6348" y="2743200"/>
            <a:ext cx="336499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85144" y="2743200"/>
            <a:ext cx="336206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7B41-4A0C-4639-A132-E5C8F99A4BE8}" type="datetime1">
              <a:rPr lang="en-US" smtClean="0"/>
              <a:pPr/>
              <a:t>3/25/2026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914400" y="3383280"/>
            <a:ext cx="3566160" cy="29535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81727" y="3383280"/>
            <a:ext cx="3566160" cy="29535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967FD-6084-4075-993E-77EC8038773F}" type="datetime1">
              <a:rPr lang="en-US" smtClean="0"/>
              <a:pPr/>
              <a:t>3/25/2026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88B47-74BA-4873-ADAE-EB0120124E83}" type="datetime1">
              <a:rPr lang="en-US" smtClean="0"/>
              <a:pPr/>
              <a:t>3/25/2026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5362"/>
            <a:ext cx="2950936" cy="2173015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1752" y="1826709"/>
            <a:ext cx="4207848" cy="4476614"/>
          </a:xfrm>
        </p:spPr>
        <p:txBody>
          <a:bodyPr anchor="ctr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61095"/>
            <a:ext cx="2950936" cy="22453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F52C1-9A39-494C-9977-BBEFAB872C1F}" type="datetime1">
              <a:rPr lang="en-US" smtClean="0"/>
              <a:pPr/>
              <a:t>3/25/2026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8800"/>
            <a:ext cx="2953512" cy="2176272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1000" y="2286000"/>
            <a:ext cx="4038600" cy="3352800"/>
          </a:xfrm>
          <a:solidFill>
            <a:schemeClr val="accent2"/>
          </a:solidFill>
          <a:ln w="12700">
            <a:noFill/>
          </a:ln>
          <a:effectLst>
            <a:reflection blurRad="12700" stA="30000" endPos="30000" dist="31750" dir="5400000" sy="-100000" algn="bl" rotWithShape="0"/>
          </a:effectLst>
          <a:scene3d>
            <a:camera prst="perspectiveRight" fov="2700000">
              <a:rot lat="240000" lon="900000" rev="0"/>
            </a:camera>
            <a:lightRig rig="threePt" dir="t">
              <a:rot lat="0" lon="0" rev="2700000"/>
            </a:lightRig>
          </a:scene3d>
          <a:sp3d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59936"/>
            <a:ext cx="2953512" cy="224942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EACE2-EA00-4376-9A66-47ABB8B02CF5}" type="datetime1">
              <a:rPr lang="en-US" smtClean="0"/>
              <a:pPr/>
              <a:t>3/25/2026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435268" y="573807"/>
            <a:ext cx="86236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8569419" y="573807"/>
            <a:ext cx="576072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769833"/>
            <a:ext cx="7315200" cy="35395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07690" y="548797"/>
            <a:ext cx="1189132" cy="2979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alpha val="50000"/>
                  </a:schemeClr>
                </a:solidFill>
              </a:defRPr>
            </a:lvl1pPr>
          </a:lstStyle>
          <a:p>
            <a:fld id="{DA47DADC-55EA-4839-91C8-5BCC0EC06F5C}" type="datetime1">
              <a:rPr lang="en-US" smtClean="0"/>
              <a:pPr/>
              <a:t>3/25/2026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14415" y="548797"/>
            <a:ext cx="941203" cy="301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CE8079A4-7AA8-4A4F-87E2-7781EC5097D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08688" y="855956"/>
            <a:ext cx="2246489" cy="301227"/>
          </a:xfrm>
          <a:prstGeom prst="rect">
            <a:avLst/>
          </a:prstGeom>
        </p:spPr>
        <p:txBody>
          <a:bodyPr vert="horz" lIns="91440" tIns="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zota@ase.ro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/>
          <p:cNvSpPr>
            <a:spLocks noGrp="1" noChangeArrowheads="1"/>
          </p:cNvSpPr>
          <p:nvPr>
            <p:ph idx="1"/>
          </p:nvPr>
        </p:nvSpPr>
        <p:spPr>
          <a:xfrm>
            <a:off x="304800" y="4114800"/>
            <a:ext cx="8458200" cy="1219200"/>
          </a:xfrm>
        </p:spPr>
        <p:txBody>
          <a:bodyPr>
            <a:normAutofit fontScale="85000" lnSpcReduction="20000"/>
          </a:bodyPr>
          <a:lstStyle/>
          <a:p>
            <a:pPr algn="ctr">
              <a:buFontTx/>
              <a:buNone/>
            </a:pPr>
            <a:r>
              <a:rPr lang="en-US" altLang="en-US" b="1" dirty="0">
                <a:solidFill>
                  <a:srgbClr val="FF9933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Răzvan Daniel ZOTA</a:t>
            </a:r>
          </a:p>
          <a:p>
            <a:pPr algn="ctr">
              <a:buFontTx/>
              <a:buNone/>
            </a:pPr>
            <a:r>
              <a:rPr lang="en-US" altLang="en-US" b="1" dirty="0">
                <a:solidFill>
                  <a:srgbClr val="FF9933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Faculty of Cybernetics, Statistics and Economic Informatics</a:t>
            </a:r>
          </a:p>
          <a:p>
            <a:pPr algn="ctr">
              <a:buFontTx/>
              <a:buNone/>
            </a:pPr>
            <a:r>
              <a:rPr lang="en-US" altLang="en-US" sz="1600" b="1" dirty="0">
                <a:solidFill>
                  <a:srgbClr val="FF9933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  <a:hlinkClick r:id="rId2"/>
              </a:rPr>
              <a:t>zota@ase.ro</a:t>
            </a:r>
            <a:endParaRPr lang="en-US" altLang="en-US" sz="1600" b="1" dirty="0">
              <a:solidFill>
                <a:srgbClr val="FF9933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endParaRPr>
          </a:p>
          <a:p>
            <a:pPr algn="ctr">
              <a:buFontTx/>
              <a:buNone/>
            </a:pPr>
            <a:endParaRPr lang="en-US" altLang="en-US" sz="1600" b="1" dirty="0">
              <a:solidFill>
                <a:srgbClr val="FF9933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endParaRPr>
          </a:p>
          <a:p>
            <a:pPr algn="ctr">
              <a:buFontTx/>
              <a:buNone/>
            </a:pPr>
            <a:r>
              <a:rPr lang="en-US" altLang="en-US" sz="1600" b="1" dirty="0"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http</a:t>
            </a:r>
            <a:r>
              <a:rPr lang="ro-RO" altLang="en-US" sz="1600" b="1" dirty="0"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s</a:t>
            </a:r>
            <a:r>
              <a:rPr lang="en-US" altLang="en-US" sz="1600" b="1" dirty="0"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://zota.ase.ro/os</a:t>
            </a:r>
            <a:endParaRPr lang="en-US" altLang="en-US" sz="1600" b="1" dirty="0">
              <a:solidFill>
                <a:srgbClr val="FF330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endParaRPr>
          </a:p>
        </p:txBody>
      </p:sp>
      <p:sp>
        <p:nvSpPr>
          <p:cNvPr id="2050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10400" y="685800"/>
            <a:ext cx="2133600" cy="365125"/>
          </a:xfrm>
          <a:prstGeom prst="rect">
            <a:avLst/>
          </a:prstGeom>
          <a:noFill/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DA76F663-63A9-4B35-9475-F36AE599D171}" type="slidenum">
              <a:rPr lang="en-US" altLang="en-US">
                <a:latin typeface="Cambria" panose="02040503050406030204" pitchFamily="18" charset="0"/>
                <a:ea typeface="Cambria" panose="02040503050406030204" pitchFamily="18" charset="0"/>
              </a:rPr>
              <a:pPr/>
              <a:t>1</a:t>
            </a:fld>
            <a:endParaRPr lang="en-US" altLang="en-US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" name="Rectangle 7"/>
          <p:cNvSpPr txBox="1">
            <a:spLocks noChangeArrowheads="1"/>
          </p:cNvSpPr>
          <p:nvPr/>
        </p:nvSpPr>
        <p:spPr>
          <a:xfrm>
            <a:off x="647700" y="2304846"/>
            <a:ext cx="7772400" cy="1143000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1200"/>
              </a:spcAft>
            </a:pPr>
            <a:r>
              <a:rPr lang="en-US" altLang="en-US" sz="3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Operating Systems </a:t>
            </a:r>
            <a:br>
              <a:rPr lang="en-US" altLang="en-US" sz="3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</a:br>
            <a:r>
              <a:rPr lang="en-US" altLang="en-US" sz="3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Course #</a:t>
            </a:r>
            <a:r>
              <a:rPr lang="ro-RO" altLang="en-US" sz="3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06</a:t>
            </a:r>
            <a:br>
              <a:rPr lang="en-US" altLang="en-US" sz="3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</a:br>
            <a:r>
              <a:rPr lang="en-US" altLang="en-US" sz="3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Processes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r>
              <a:rPr lang="en-US" altLang="en-US" dirty="0">
                <a:latin typeface="Times New Roman" pitchFamily="18" charset="0"/>
                <a:cs typeface="Times New Roman" pitchFamily="18" charset="0"/>
              </a:rPr>
              <a:t>The process’ traces</a:t>
            </a:r>
            <a:r>
              <a:rPr lang="ro-RO" altLang="en-US" dirty="0">
                <a:latin typeface="Times New Roman" pitchFamily="18" charset="0"/>
                <a:cs typeface="Times New Roman" pitchFamily="18" charset="0"/>
              </a:rPr>
              <a:t> (cont.)</a:t>
            </a:r>
            <a:endParaRPr lang="en-US" alt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68" name="Rectangle 3"/>
          <p:cNvSpPr>
            <a:spLocks noGrp="1" noChangeArrowheads="1"/>
          </p:cNvSpPr>
          <p:nvPr>
            <p:ph idx="1"/>
          </p:nvPr>
        </p:nvSpPr>
        <p:spPr>
          <a:xfrm>
            <a:off x="914400" y="1676400"/>
            <a:ext cx="7315200" cy="3539527"/>
          </a:xfrm>
        </p:spPr>
        <p:txBody>
          <a:bodyPr>
            <a:noAutofit/>
          </a:bodyPr>
          <a:lstStyle/>
          <a:p>
            <a:r>
              <a:rPr lang="en-US" altLang="en-US" sz="2600" dirty="0">
                <a:latin typeface="Cambria" pitchFamily="18" charset="0"/>
                <a:cs typeface="Times New Roman" pitchFamily="18" charset="0"/>
              </a:rPr>
              <a:t>As a result, the processor stops the execution of process </a:t>
            </a:r>
            <a:r>
              <a:rPr lang="ro-RO" altLang="en-US" sz="2600" dirty="0">
                <a:latin typeface="Cambria" pitchFamily="18" charset="0"/>
                <a:cs typeface="Times New Roman" pitchFamily="18" charset="0"/>
              </a:rPr>
              <a:t>B </a:t>
            </a:r>
            <a:r>
              <a:rPr lang="en-US" altLang="en-US" sz="2600" dirty="0">
                <a:latin typeface="Cambria" pitchFamily="18" charset="0"/>
                <a:cs typeface="Times New Roman" pitchFamily="18" charset="0"/>
              </a:rPr>
              <a:t>and gets to the execution of process </a:t>
            </a:r>
            <a:r>
              <a:rPr lang="ro-RO" altLang="en-US" sz="2600" dirty="0">
                <a:latin typeface="Cambria" pitchFamily="18" charset="0"/>
                <a:cs typeface="Times New Roman" pitchFamily="18" charset="0"/>
              </a:rPr>
              <a:t>C (</a:t>
            </a:r>
            <a:r>
              <a:rPr lang="en-US" altLang="en-US" sz="2600" dirty="0">
                <a:latin typeface="Cambria" pitchFamily="18" charset="0"/>
                <a:cs typeface="Times New Roman" pitchFamily="18" charset="0"/>
              </a:rPr>
              <a:t>after the execution of the dispatcher’s code</a:t>
            </a:r>
            <a:r>
              <a:rPr lang="ro-RO" altLang="en-US" sz="2600" dirty="0">
                <a:latin typeface="Cambria" pitchFamily="18" charset="0"/>
                <a:cs typeface="Times New Roman" pitchFamily="18" charset="0"/>
              </a:rPr>
              <a:t>). </a:t>
            </a:r>
            <a:endParaRPr lang="en-US" altLang="en-US" sz="2600" dirty="0">
              <a:latin typeface="Cambria" pitchFamily="18" charset="0"/>
              <a:cs typeface="Times New Roman" pitchFamily="18" charset="0"/>
            </a:endParaRPr>
          </a:p>
          <a:p>
            <a:endParaRPr lang="en-US" altLang="en-US" sz="2600" dirty="0">
              <a:latin typeface="Cambria" pitchFamily="18" charset="0"/>
              <a:cs typeface="Times New Roman" pitchFamily="18" charset="0"/>
            </a:endParaRPr>
          </a:p>
          <a:p>
            <a:r>
              <a:rPr lang="en-US" altLang="en-US" sz="2600" dirty="0">
                <a:latin typeface="Cambria" pitchFamily="18" charset="0"/>
                <a:cs typeface="Times New Roman" pitchFamily="18" charset="0"/>
              </a:rPr>
              <a:t>After another moment of </a:t>
            </a:r>
            <a:r>
              <a:rPr lang="ro-RO" altLang="en-US" sz="2600" dirty="0">
                <a:latin typeface="Cambria" pitchFamily="18" charset="0"/>
                <a:cs typeface="Times New Roman" pitchFamily="18" charset="0"/>
              </a:rPr>
              <a:t>“time-out”, </a:t>
            </a:r>
            <a:r>
              <a:rPr lang="en-US" altLang="en-US" sz="2600" dirty="0">
                <a:latin typeface="Cambria" pitchFamily="18" charset="0"/>
                <a:cs typeface="Times New Roman" pitchFamily="18" charset="0"/>
              </a:rPr>
              <a:t>the processor is moving to process A again</a:t>
            </a:r>
            <a:r>
              <a:rPr lang="ro-RO" altLang="en-US" sz="2600" dirty="0">
                <a:latin typeface="Cambria" pitchFamily="18" charset="0"/>
                <a:cs typeface="Times New Roman" pitchFamily="18" charset="0"/>
              </a:rPr>
              <a:t>. </a:t>
            </a:r>
            <a:r>
              <a:rPr lang="en-US" altLang="en-US" sz="2600" dirty="0">
                <a:latin typeface="Cambria" pitchFamily="18" charset="0"/>
                <a:cs typeface="Times New Roman" pitchFamily="18" charset="0"/>
              </a:rPr>
              <a:t>Meanwhile, the process </a:t>
            </a:r>
            <a:r>
              <a:rPr lang="ro-RO" altLang="en-US" sz="2600" dirty="0">
                <a:latin typeface="Cambria" pitchFamily="18" charset="0"/>
                <a:cs typeface="Times New Roman" pitchFamily="18" charset="0"/>
              </a:rPr>
              <a:t>B</a:t>
            </a:r>
            <a:r>
              <a:rPr lang="en-US" altLang="en-US" sz="2600" dirty="0">
                <a:latin typeface="Cambria" pitchFamily="18" charset="0"/>
                <a:cs typeface="Times New Roman" pitchFamily="18" charset="0"/>
              </a:rPr>
              <a:t> waits for the I/O operation to terminate, and the dispatcher is commuting again to process C</a:t>
            </a:r>
            <a:r>
              <a:rPr lang="ro-RO" altLang="en-US" sz="2600" dirty="0">
                <a:latin typeface="Cambria" pitchFamily="18" charset="0"/>
                <a:cs typeface="Times New Roman" pitchFamily="18" charset="0"/>
              </a:rPr>
              <a:t>.</a:t>
            </a:r>
            <a:endParaRPr lang="en-US" altLang="en-US" sz="2600" dirty="0">
              <a:latin typeface="Cambria" pitchFamily="18" charset="0"/>
              <a:cs typeface="Times New Roman" pitchFamily="18" charset="0"/>
            </a:endParaRPr>
          </a:p>
        </p:txBody>
      </p:sp>
      <p:sp>
        <p:nvSpPr>
          <p:cNvPr id="1126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10400" y="685800"/>
            <a:ext cx="2133600" cy="365125"/>
          </a:xfrm>
          <a:prstGeom prst="rect">
            <a:avLst/>
          </a:prstGeom>
          <a:noFill/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D1A01C57-36C7-43C2-AE35-3DA2D69FB6DB}" type="slidenum">
              <a:rPr lang="en-US" altLang="en-US"/>
              <a:pPr/>
              <a:t>10</a:t>
            </a:fld>
            <a:endParaRPr lang="en-US" alt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r>
              <a:rPr lang="en-US" altLang="en-US" dirty="0">
                <a:latin typeface="Times New Roman" pitchFamily="18" charset="0"/>
                <a:cs typeface="Times New Roman" pitchFamily="18" charset="0"/>
              </a:rPr>
              <a:t>The process’ traces</a:t>
            </a:r>
            <a:r>
              <a:rPr lang="ro-RO" altLang="en-US" dirty="0">
                <a:latin typeface="Times New Roman" pitchFamily="18" charset="0"/>
                <a:cs typeface="Times New Roman" pitchFamily="18" charset="0"/>
              </a:rPr>
              <a:t> (cont.)</a:t>
            </a:r>
            <a:endParaRPr lang="en-US" altLang="en-US" dirty="0">
              <a:latin typeface="Cambria" panose="02040503050406030204" pitchFamily="18" charset="0"/>
              <a:cs typeface="Times New Roman" pitchFamily="18" charset="0"/>
            </a:endParaRPr>
          </a:p>
        </p:txBody>
      </p:sp>
      <p:sp>
        <p:nvSpPr>
          <p:cNvPr id="12290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10400" y="685800"/>
            <a:ext cx="2133600" cy="365125"/>
          </a:xfrm>
          <a:prstGeom prst="rect">
            <a:avLst/>
          </a:prstGeom>
          <a:noFill/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107EA6F0-4FE7-41E0-B9DB-CE90B0807952}" type="slidenum">
              <a:rPr lang="en-US" altLang="en-US">
                <a:latin typeface="Cambria" panose="02040503050406030204" pitchFamily="18" charset="0"/>
              </a:rPr>
              <a:pPr/>
              <a:t>11</a:t>
            </a:fld>
            <a:endParaRPr lang="en-US" altLang="en-US" dirty="0">
              <a:latin typeface="Cambria" panose="02040503050406030204" pitchFamily="18" charset="0"/>
            </a:endParaRPr>
          </a:p>
        </p:txBody>
      </p:sp>
      <p:sp>
        <p:nvSpPr>
          <p:cNvPr id="12292" name="Text Box 3"/>
          <p:cNvSpPr txBox="1">
            <a:spLocks noChangeArrowheads="1"/>
          </p:cNvSpPr>
          <p:nvPr/>
        </p:nvSpPr>
        <p:spPr bwMode="auto">
          <a:xfrm>
            <a:off x="533400" y="1754188"/>
            <a:ext cx="1563248" cy="2062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o-RO" altLang="en-US" dirty="0">
                <a:latin typeface="Cambria" panose="02040503050406030204" pitchFamily="18" charset="0"/>
                <a:cs typeface="Times New Roman" pitchFamily="18" charset="0"/>
              </a:rPr>
              <a:t>1	6000</a:t>
            </a:r>
          </a:p>
          <a:p>
            <a:r>
              <a:rPr lang="ro-RO" altLang="en-US" dirty="0">
                <a:latin typeface="Cambria" panose="02040503050406030204" pitchFamily="18" charset="0"/>
                <a:cs typeface="Times New Roman" pitchFamily="18" charset="0"/>
              </a:rPr>
              <a:t>2	6001</a:t>
            </a:r>
          </a:p>
          <a:p>
            <a:r>
              <a:rPr lang="ro-RO" altLang="en-US" dirty="0">
                <a:latin typeface="Cambria" panose="02040503050406030204" pitchFamily="18" charset="0"/>
                <a:cs typeface="Times New Roman" pitchFamily="18" charset="0"/>
              </a:rPr>
              <a:t>3	6002</a:t>
            </a:r>
          </a:p>
          <a:p>
            <a:r>
              <a:rPr lang="ro-RO" altLang="en-US" dirty="0">
                <a:latin typeface="Cambria" panose="02040503050406030204" pitchFamily="18" charset="0"/>
                <a:cs typeface="Times New Roman" pitchFamily="18" charset="0"/>
              </a:rPr>
              <a:t>4	6003</a:t>
            </a:r>
          </a:p>
          <a:p>
            <a:r>
              <a:rPr lang="ro-RO" altLang="en-US" dirty="0">
                <a:latin typeface="Cambria" panose="02040503050406030204" pitchFamily="18" charset="0"/>
                <a:cs typeface="Times New Roman" pitchFamily="18" charset="0"/>
              </a:rPr>
              <a:t>5	6004</a:t>
            </a:r>
          </a:p>
          <a:p>
            <a:r>
              <a:rPr lang="ro-RO" altLang="en-US" dirty="0">
                <a:latin typeface="Cambria" panose="02040503050406030204" pitchFamily="18" charset="0"/>
                <a:cs typeface="Times New Roman" pitchFamily="18" charset="0"/>
              </a:rPr>
              <a:t>6	6005</a:t>
            </a:r>
          </a:p>
          <a:p>
            <a:r>
              <a:rPr lang="ro-RO" altLang="en-US" dirty="0">
                <a:latin typeface="Cambria" panose="02040503050406030204" pitchFamily="18" charset="0"/>
                <a:cs typeface="Times New Roman" pitchFamily="18" charset="0"/>
              </a:rPr>
              <a:t>7	6006</a:t>
            </a:r>
          </a:p>
          <a:p>
            <a:r>
              <a:rPr lang="ro-RO" altLang="en-US" dirty="0">
                <a:latin typeface="Cambria" panose="02040503050406030204" pitchFamily="18" charset="0"/>
                <a:cs typeface="Times New Roman" pitchFamily="18" charset="0"/>
              </a:rPr>
              <a:t>8	6007</a:t>
            </a:r>
            <a:endParaRPr lang="en-US" altLang="en-US" dirty="0">
              <a:latin typeface="Cambria" panose="02040503050406030204" pitchFamily="18" charset="0"/>
              <a:cs typeface="Times New Roman" pitchFamily="18" charset="0"/>
            </a:endParaRPr>
          </a:p>
        </p:txBody>
      </p:sp>
      <p:sp>
        <p:nvSpPr>
          <p:cNvPr id="12293" name="Text Box 4"/>
          <p:cNvSpPr txBox="1">
            <a:spLocks noChangeArrowheads="1"/>
          </p:cNvSpPr>
          <p:nvPr/>
        </p:nvSpPr>
        <p:spPr bwMode="auto">
          <a:xfrm>
            <a:off x="825709" y="5972145"/>
            <a:ext cx="793499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o-RO" altLang="en-US" sz="2000" dirty="0">
                <a:latin typeface="Cambria" panose="02040503050406030204" pitchFamily="18" charset="0"/>
                <a:cs typeface="Times New Roman" pitchFamily="18" charset="0"/>
              </a:rPr>
              <a:t>Figur</a:t>
            </a:r>
            <a:r>
              <a:rPr lang="en-US" altLang="en-US" sz="2000" dirty="0">
                <a:latin typeface="Cambria" panose="02040503050406030204" pitchFamily="18" charset="0"/>
                <a:cs typeface="Times New Roman" pitchFamily="18" charset="0"/>
              </a:rPr>
              <a:t>e </a:t>
            </a:r>
            <a:r>
              <a:rPr lang="ro-RO" altLang="en-US" sz="2000" dirty="0">
                <a:latin typeface="Cambria" panose="02040503050406030204" pitchFamily="18" charset="0"/>
                <a:cs typeface="Times New Roman" pitchFamily="18" charset="0"/>
              </a:rPr>
              <a:t>3</a:t>
            </a:r>
            <a:r>
              <a:rPr lang="en-US" altLang="en-US" sz="2000" dirty="0">
                <a:latin typeface="Cambria" panose="02040503050406030204" pitchFamily="18" charset="0"/>
                <a:cs typeface="Times New Roman" pitchFamily="18" charset="0"/>
              </a:rPr>
              <a:t>.</a:t>
            </a:r>
            <a:r>
              <a:rPr lang="ro-RO" altLang="en-US" sz="2000" dirty="0">
                <a:latin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altLang="en-US" sz="2000" dirty="0">
                <a:latin typeface="Cambria" panose="02040503050406030204" pitchFamily="18" charset="0"/>
                <a:cs typeface="Times New Roman" pitchFamily="18" charset="0"/>
              </a:rPr>
              <a:t>The </a:t>
            </a:r>
            <a:r>
              <a:rPr lang="en-US" altLang="en-US" sz="2000" i="1" dirty="0">
                <a:latin typeface="Cambria" panose="02040503050406030204" pitchFamily="18" charset="0"/>
                <a:cs typeface="Times New Roman" pitchFamily="18" charset="0"/>
              </a:rPr>
              <a:t>interleaved traces</a:t>
            </a:r>
            <a:r>
              <a:rPr lang="en-US" altLang="en-US" sz="2000" dirty="0">
                <a:latin typeface="Cambria" panose="02040503050406030204" pitchFamily="18" charset="0"/>
                <a:cs typeface="Times New Roman" pitchFamily="18" charset="0"/>
              </a:rPr>
              <a:t> for the processes presented in figure 1</a:t>
            </a:r>
          </a:p>
        </p:txBody>
      </p:sp>
      <p:sp>
        <p:nvSpPr>
          <p:cNvPr id="12294" name="Text Box 5"/>
          <p:cNvSpPr txBox="1">
            <a:spLocks noChangeArrowheads="1"/>
          </p:cNvSpPr>
          <p:nvPr/>
        </p:nvSpPr>
        <p:spPr bwMode="auto">
          <a:xfrm>
            <a:off x="2794000" y="1752600"/>
            <a:ext cx="1778000" cy="1558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o-RO" altLang="en-US" dirty="0">
                <a:latin typeface="Cambria" panose="02040503050406030204" pitchFamily="18" charset="0"/>
                <a:cs typeface="Times New Roman" pitchFamily="18" charset="0"/>
              </a:rPr>
              <a:t>17	10000</a:t>
            </a:r>
          </a:p>
          <a:p>
            <a:r>
              <a:rPr lang="ro-RO" altLang="en-US" dirty="0">
                <a:latin typeface="Cambria" panose="02040503050406030204" pitchFamily="18" charset="0"/>
                <a:cs typeface="Times New Roman" pitchFamily="18" charset="0"/>
              </a:rPr>
              <a:t>18	10001</a:t>
            </a:r>
          </a:p>
          <a:p>
            <a:r>
              <a:rPr lang="ro-RO" altLang="en-US" dirty="0">
                <a:latin typeface="Cambria" panose="02040503050406030204" pitchFamily="18" charset="0"/>
                <a:cs typeface="Times New Roman" pitchFamily="18" charset="0"/>
              </a:rPr>
              <a:t>19	10002</a:t>
            </a:r>
          </a:p>
          <a:p>
            <a:r>
              <a:rPr lang="ro-RO" altLang="en-US" dirty="0">
                <a:latin typeface="Cambria" panose="02040503050406030204" pitchFamily="18" charset="0"/>
                <a:cs typeface="Times New Roman" pitchFamily="18" charset="0"/>
              </a:rPr>
              <a:t>20	10003</a:t>
            </a:r>
          </a:p>
          <a:p>
            <a:r>
              <a:rPr lang="ro-RO" altLang="en-US" dirty="0">
                <a:latin typeface="Cambria" panose="02040503050406030204" pitchFamily="18" charset="0"/>
                <a:cs typeface="Times New Roman" pitchFamily="18" charset="0"/>
              </a:rPr>
              <a:t>21	10004</a:t>
            </a:r>
          </a:p>
          <a:p>
            <a:r>
              <a:rPr lang="ro-RO" altLang="en-US" dirty="0">
                <a:latin typeface="Cambria" panose="02040503050406030204" pitchFamily="18" charset="0"/>
                <a:cs typeface="Times New Roman" pitchFamily="18" charset="0"/>
              </a:rPr>
              <a:t>22	10005</a:t>
            </a:r>
            <a:endParaRPr lang="en-US" altLang="en-US" dirty="0">
              <a:latin typeface="Cambria" panose="02040503050406030204" pitchFamily="18" charset="0"/>
              <a:cs typeface="Times New Roman" pitchFamily="18" charset="0"/>
            </a:endParaRPr>
          </a:p>
        </p:txBody>
      </p:sp>
      <p:sp>
        <p:nvSpPr>
          <p:cNvPr id="12295" name="Text Box 6"/>
          <p:cNvSpPr txBox="1">
            <a:spLocks noChangeArrowheads="1"/>
          </p:cNvSpPr>
          <p:nvPr/>
        </p:nvSpPr>
        <p:spPr bwMode="auto">
          <a:xfrm>
            <a:off x="5334000" y="1752600"/>
            <a:ext cx="1828800" cy="204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o-RO" altLang="en-US" dirty="0">
                <a:latin typeface="Cambria" panose="02040503050406030204" pitchFamily="18" charset="0"/>
                <a:cs typeface="Times New Roman" pitchFamily="18" charset="0"/>
              </a:rPr>
              <a:t>31	16000</a:t>
            </a:r>
          </a:p>
          <a:p>
            <a:r>
              <a:rPr lang="ro-RO" altLang="en-US" dirty="0">
                <a:latin typeface="Cambria" panose="02040503050406030204" pitchFamily="18" charset="0"/>
                <a:cs typeface="Times New Roman" pitchFamily="18" charset="0"/>
              </a:rPr>
              <a:t>32	16001</a:t>
            </a:r>
          </a:p>
          <a:p>
            <a:r>
              <a:rPr lang="ro-RO" altLang="en-US" dirty="0">
                <a:latin typeface="Cambria" panose="02040503050406030204" pitchFamily="18" charset="0"/>
                <a:cs typeface="Times New Roman" pitchFamily="18" charset="0"/>
              </a:rPr>
              <a:t>33	16002</a:t>
            </a:r>
          </a:p>
          <a:p>
            <a:r>
              <a:rPr lang="ro-RO" altLang="en-US" dirty="0">
                <a:latin typeface="Cambria" panose="02040503050406030204" pitchFamily="18" charset="0"/>
                <a:cs typeface="Times New Roman" pitchFamily="18" charset="0"/>
              </a:rPr>
              <a:t>34	16003</a:t>
            </a:r>
          </a:p>
          <a:p>
            <a:r>
              <a:rPr lang="ro-RO" altLang="en-US" dirty="0">
                <a:latin typeface="Cambria" panose="02040503050406030204" pitchFamily="18" charset="0"/>
                <a:cs typeface="Times New Roman" pitchFamily="18" charset="0"/>
              </a:rPr>
              <a:t>35	16004</a:t>
            </a:r>
          </a:p>
          <a:p>
            <a:r>
              <a:rPr lang="ro-RO" altLang="en-US" dirty="0">
                <a:latin typeface="Cambria" panose="02040503050406030204" pitchFamily="18" charset="0"/>
                <a:cs typeface="Times New Roman" pitchFamily="18" charset="0"/>
              </a:rPr>
              <a:t>36	16005</a:t>
            </a:r>
          </a:p>
          <a:p>
            <a:r>
              <a:rPr lang="ro-RO" altLang="en-US" dirty="0">
                <a:latin typeface="Cambria" panose="02040503050406030204" pitchFamily="18" charset="0"/>
                <a:cs typeface="Times New Roman" pitchFamily="18" charset="0"/>
              </a:rPr>
              <a:t>37	16006</a:t>
            </a:r>
          </a:p>
          <a:p>
            <a:r>
              <a:rPr lang="ro-RO" altLang="en-US" dirty="0">
                <a:latin typeface="Cambria" panose="02040503050406030204" pitchFamily="18" charset="0"/>
                <a:cs typeface="Times New Roman" pitchFamily="18" charset="0"/>
              </a:rPr>
              <a:t>38	16007</a:t>
            </a:r>
          </a:p>
        </p:txBody>
      </p:sp>
      <p:sp>
        <p:nvSpPr>
          <p:cNvPr id="12296" name="Text Box 10"/>
          <p:cNvSpPr txBox="1">
            <a:spLocks noChangeArrowheads="1"/>
          </p:cNvSpPr>
          <p:nvPr/>
        </p:nvSpPr>
        <p:spPr bwMode="auto">
          <a:xfrm>
            <a:off x="7239000" y="1752600"/>
            <a:ext cx="1549400" cy="204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o-RO" altLang="en-US" dirty="0">
                <a:latin typeface="Cambria" panose="02040503050406030204" pitchFamily="18" charset="0"/>
                <a:cs typeface="Times New Roman" pitchFamily="18" charset="0"/>
              </a:rPr>
              <a:t>47	6008</a:t>
            </a:r>
          </a:p>
          <a:p>
            <a:r>
              <a:rPr lang="ro-RO" altLang="en-US" dirty="0">
                <a:latin typeface="Cambria" panose="02040503050406030204" pitchFamily="18" charset="0"/>
                <a:cs typeface="Times New Roman" pitchFamily="18" charset="0"/>
              </a:rPr>
              <a:t>48	6009</a:t>
            </a:r>
          </a:p>
          <a:p>
            <a:r>
              <a:rPr lang="ro-RO" altLang="en-US" dirty="0">
                <a:latin typeface="Cambria" panose="02040503050406030204" pitchFamily="18" charset="0"/>
                <a:cs typeface="Times New Roman" pitchFamily="18" charset="0"/>
              </a:rPr>
              <a:t>49	6010</a:t>
            </a:r>
          </a:p>
          <a:p>
            <a:r>
              <a:rPr lang="ro-RO" altLang="en-US" dirty="0">
                <a:latin typeface="Cambria" panose="02040503050406030204" pitchFamily="18" charset="0"/>
                <a:cs typeface="Times New Roman" pitchFamily="18" charset="0"/>
              </a:rPr>
              <a:t>50	6011</a:t>
            </a:r>
          </a:p>
          <a:p>
            <a:r>
              <a:rPr lang="ro-RO" altLang="en-US" dirty="0">
                <a:latin typeface="Cambria" panose="02040503050406030204" pitchFamily="18" charset="0"/>
                <a:cs typeface="Times New Roman" pitchFamily="18" charset="0"/>
              </a:rPr>
              <a:t>51	6012</a:t>
            </a:r>
          </a:p>
          <a:p>
            <a:r>
              <a:rPr lang="ro-RO" altLang="en-US" dirty="0">
                <a:latin typeface="Cambria" panose="02040503050406030204" pitchFamily="18" charset="0"/>
                <a:cs typeface="Times New Roman" pitchFamily="18" charset="0"/>
              </a:rPr>
              <a:t>52	6013</a:t>
            </a:r>
          </a:p>
          <a:p>
            <a:r>
              <a:rPr lang="ro-RO" altLang="en-US" dirty="0">
                <a:latin typeface="Cambria" panose="02040503050406030204" pitchFamily="18" charset="0"/>
                <a:cs typeface="Times New Roman" pitchFamily="18" charset="0"/>
              </a:rPr>
              <a:t>53	6014</a:t>
            </a:r>
          </a:p>
          <a:p>
            <a:r>
              <a:rPr lang="ro-RO" altLang="en-US" dirty="0">
                <a:latin typeface="Cambria" panose="02040503050406030204" pitchFamily="18" charset="0"/>
                <a:cs typeface="Times New Roman" pitchFamily="18" charset="0"/>
              </a:rPr>
              <a:t>54	6015</a:t>
            </a:r>
            <a:endParaRPr lang="en-US" altLang="en-US" dirty="0">
              <a:latin typeface="Cambria" panose="02040503050406030204" pitchFamily="18" charset="0"/>
              <a:cs typeface="Times New Roman" pitchFamily="18" charset="0"/>
            </a:endParaRPr>
          </a:p>
        </p:txBody>
      </p:sp>
      <p:sp>
        <p:nvSpPr>
          <p:cNvPr id="12297" name="Line 11"/>
          <p:cNvSpPr>
            <a:spLocks noChangeShapeType="1"/>
          </p:cNvSpPr>
          <p:nvPr/>
        </p:nvSpPr>
        <p:spPr bwMode="auto">
          <a:xfrm>
            <a:off x="457200" y="3810000"/>
            <a:ext cx="1752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>
              <a:latin typeface="Cambria" panose="02040503050406030204" pitchFamily="18" charset="0"/>
            </a:endParaRPr>
          </a:p>
        </p:txBody>
      </p:sp>
      <p:sp>
        <p:nvSpPr>
          <p:cNvPr id="12298" name="Text Box 12"/>
          <p:cNvSpPr txBox="1">
            <a:spLocks noChangeArrowheads="1"/>
          </p:cNvSpPr>
          <p:nvPr/>
        </p:nvSpPr>
        <p:spPr bwMode="auto">
          <a:xfrm>
            <a:off x="533400" y="3897313"/>
            <a:ext cx="1449436" cy="2062103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o-RO" altLang="en-US" dirty="0">
                <a:latin typeface="Cambria" panose="02040503050406030204" pitchFamily="18" charset="0"/>
                <a:cs typeface="Times New Roman" pitchFamily="18" charset="0"/>
              </a:rPr>
              <a:t>9	100</a:t>
            </a:r>
          </a:p>
          <a:p>
            <a:r>
              <a:rPr lang="ro-RO" altLang="en-US" dirty="0">
                <a:latin typeface="Cambria" panose="02040503050406030204" pitchFamily="18" charset="0"/>
                <a:cs typeface="Times New Roman" pitchFamily="18" charset="0"/>
              </a:rPr>
              <a:t>10	101</a:t>
            </a:r>
          </a:p>
          <a:p>
            <a:r>
              <a:rPr lang="ro-RO" altLang="en-US" dirty="0">
                <a:latin typeface="Cambria" panose="02040503050406030204" pitchFamily="18" charset="0"/>
                <a:cs typeface="Times New Roman" pitchFamily="18" charset="0"/>
              </a:rPr>
              <a:t>11	102</a:t>
            </a:r>
          </a:p>
          <a:p>
            <a:r>
              <a:rPr lang="ro-RO" altLang="en-US" dirty="0">
                <a:latin typeface="Cambria" panose="02040503050406030204" pitchFamily="18" charset="0"/>
                <a:cs typeface="Times New Roman" pitchFamily="18" charset="0"/>
              </a:rPr>
              <a:t>12	103</a:t>
            </a:r>
          </a:p>
          <a:p>
            <a:r>
              <a:rPr lang="ro-RO" altLang="en-US" dirty="0">
                <a:latin typeface="Cambria" panose="02040503050406030204" pitchFamily="18" charset="0"/>
                <a:cs typeface="Times New Roman" pitchFamily="18" charset="0"/>
              </a:rPr>
              <a:t>13	104</a:t>
            </a:r>
          </a:p>
          <a:p>
            <a:r>
              <a:rPr lang="ro-RO" altLang="en-US" dirty="0">
                <a:latin typeface="Cambria" panose="02040503050406030204" pitchFamily="18" charset="0"/>
                <a:cs typeface="Times New Roman" pitchFamily="18" charset="0"/>
              </a:rPr>
              <a:t>14	105</a:t>
            </a:r>
          </a:p>
          <a:p>
            <a:r>
              <a:rPr lang="ro-RO" altLang="en-US" dirty="0">
                <a:latin typeface="Cambria" panose="02040503050406030204" pitchFamily="18" charset="0"/>
                <a:cs typeface="Times New Roman" pitchFamily="18" charset="0"/>
              </a:rPr>
              <a:t>15	106</a:t>
            </a:r>
          </a:p>
          <a:p>
            <a:r>
              <a:rPr lang="ro-RO" altLang="en-US" dirty="0">
                <a:latin typeface="Cambria" panose="02040503050406030204" pitchFamily="18" charset="0"/>
                <a:cs typeface="Times New Roman" pitchFamily="18" charset="0"/>
              </a:rPr>
              <a:t>16	107</a:t>
            </a:r>
            <a:endParaRPr lang="en-US" altLang="en-US" dirty="0">
              <a:latin typeface="Cambria" panose="02040503050406030204" pitchFamily="18" charset="0"/>
              <a:cs typeface="Times New Roman" pitchFamily="18" charset="0"/>
            </a:endParaRPr>
          </a:p>
        </p:txBody>
      </p:sp>
      <p:sp>
        <p:nvSpPr>
          <p:cNvPr id="12299" name="Line 14"/>
          <p:cNvSpPr>
            <a:spLocks noChangeShapeType="1"/>
          </p:cNvSpPr>
          <p:nvPr/>
        </p:nvSpPr>
        <p:spPr bwMode="auto">
          <a:xfrm>
            <a:off x="2667000" y="3352800"/>
            <a:ext cx="1752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>
              <a:latin typeface="Cambria" panose="02040503050406030204" pitchFamily="18" charset="0"/>
            </a:endParaRPr>
          </a:p>
        </p:txBody>
      </p:sp>
      <p:sp>
        <p:nvSpPr>
          <p:cNvPr id="12300" name="Text Box 15"/>
          <p:cNvSpPr txBox="1">
            <a:spLocks noChangeArrowheads="1"/>
          </p:cNvSpPr>
          <p:nvPr/>
        </p:nvSpPr>
        <p:spPr bwMode="auto">
          <a:xfrm>
            <a:off x="0" y="3733800"/>
            <a:ext cx="94288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o-RO" altLang="en-US" dirty="0">
                <a:latin typeface="Cambria" panose="02040503050406030204" pitchFamily="18" charset="0"/>
                <a:cs typeface="Times New Roman" pitchFamily="18" charset="0"/>
              </a:rPr>
              <a:t>time-out</a:t>
            </a:r>
            <a:endParaRPr lang="en-US" altLang="en-US" dirty="0">
              <a:latin typeface="Cambria" panose="02040503050406030204" pitchFamily="18" charset="0"/>
              <a:cs typeface="Times New Roman" pitchFamily="18" charset="0"/>
            </a:endParaRPr>
          </a:p>
        </p:txBody>
      </p:sp>
      <p:sp>
        <p:nvSpPr>
          <p:cNvPr id="12301" name="Text Box 16"/>
          <p:cNvSpPr txBox="1">
            <a:spLocks noChangeArrowheads="1"/>
          </p:cNvSpPr>
          <p:nvPr/>
        </p:nvSpPr>
        <p:spPr bwMode="auto">
          <a:xfrm>
            <a:off x="4038600" y="3200400"/>
            <a:ext cx="1196353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o-RO" altLang="en-US" dirty="0">
                <a:latin typeface="Cambria" panose="02040503050406030204" pitchFamily="18" charset="0"/>
                <a:cs typeface="Times New Roman" pitchFamily="18" charset="0"/>
              </a:rPr>
              <a:t>I/O</a:t>
            </a:r>
            <a:r>
              <a:rPr lang="en-US" altLang="en-US" dirty="0">
                <a:latin typeface="Cambria" panose="02040503050406030204" pitchFamily="18" charset="0"/>
                <a:cs typeface="Times New Roman" pitchFamily="18" charset="0"/>
              </a:rPr>
              <a:t> request</a:t>
            </a:r>
          </a:p>
        </p:txBody>
      </p:sp>
      <p:sp>
        <p:nvSpPr>
          <p:cNvPr id="12302" name="Text Box 17"/>
          <p:cNvSpPr txBox="1">
            <a:spLocks noChangeArrowheads="1"/>
          </p:cNvSpPr>
          <p:nvPr/>
        </p:nvSpPr>
        <p:spPr bwMode="auto">
          <a:xfrm>
            <a:off x="2830513" y="3440113"/>
            <a:ext cx="1449436" cy="2062103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o-RO" altLang="en-US" dirty="0">
                <a:latin typeface="Cambria" panose="02040503050406030204" pitchFamily="18" charset="0"/>
                <a:cs typeface="Times New Roman" pitchFamily="18" charset="0"/>
              </a:rPr>
              <a:t>23	100</a:t>
            </a:r>
          </a:p>
          <a:p>
            <a:r>
              <a:rPr lang="ro-RO" altLang="en-US" dirty="0">
                <a:latin typeface="Cambria" panose="02040503050406030204" pitchFamily="18" charset="0"/>
                <a:cs typeface="Times New Roman" pitchFamily="18" charset="0"/>
              </a:rPr>
              <a:t>24	101</a:t>
            </a:r>
          </a:p>
          <a:p>
            <a:r>
              <a:rPr lang="ro-RO" altLang="en-US" dirty="0">
                <a:latin typeface="Cambria" panose="02040503050406030204" pitchFamily="18" charset="0"/>
                <a:cs typeface="Times New Roman" pitchFamily="18" charset="0"/>
              </a:rPr>
              <a:t>25	102</a:t>
            </a:r>
          </a:p>
          <a:p>
            <a:r>
              <a:rPr lang="ro-RO" altLang="en-US" dirty="0">
                <a:latin typeface="Cambria" panose="02040503050406030204" pitchFamily="18" charset="0"/>
                <a:cs typeface="Times New Roman" pitchFamily="18" charset="0"/>
              </a:rPr>
              <a:t>26	103</a:t>
            </a:r>
          </a:p>
          <a:p>
            <a:r>
              <a:rPr lang="ro-RO" altLang="en-US" dirty="0">
                <a:latin typeface="Cambria" panose="02040503050406030204" pitchFamily="18" charset="0"/>
                <a:cs typeface="Times New Roman" pitchFamily="18" charset="0"/>
              </a:rPr>
              <a:t>27	104</a:t>
            </a:r>
          </a:p>
          <a:p>
            <a:r>
              <a:rPr lang="ro-RO" altLang="en-US" dirty="0">
                <a:latin typeface="Cambria" panose="02040503050406030204" pitchFamily="18" charset="0"/>
                <a:cs typeface="Times New Roman" pitchFamily="18" charset="0"/>
              </a:rPr>
              <a:t>28	105</a:t>
            </a:r>
          </a:p>
          <a:p>
            <a:r>
              <a:rPr lang="ro-RO" altLang="en-US" dirty="0">
                <a:latin typeface="Cambria" panose="02040503050406030204" pitchFamily="18" charset="0"/>
                <a:cs typeface="Times New Roman" pitchFamily="18" charset="0"/>
              </a:rPr>
              <a:t>29	106</a:t>
            </a:r>
          </a:p>
          <a:p>
            <a:r>
              <a:rPr lang="ro-RO" altLang="en-US" dirty="0">
                <a:latin typeface="Cambria" panose="02040503050406030204" pitchFamily="18" charset="0"/>
                <a:cs typeface="Times New Roman" pitchFamily="18" charset="0"/>
              </a:rPr>
              <a:t>30	107</a:t>
            </a:r>
            <a:endParaRPr lang="en-US" altLang="en-US" dirty="0">
              <a:latin typeface="Cambria" panose="02040503050406030204" pitchFamily="18" charset="0"/>
              <a:cs typeface="Times New Roman" pitchFamily="18" charset="0"/>
            </a:endParaRPr>
          </a:p>
        </p:txBody>
      </p:sp>
      <p:sp>
        <p:nvSpPr>
          <p:cNvPr id="12303" name="Text Box 20"/>
          <p:cNvSpPr txBox="1">
            <a:spLocks noChangeArrowheads="1"/>
          </p:cNvSpPr>
          <p:nvPr/>
        </p:nvSpPr>
        <p:spPr bwMode="auto">
          <a:xfrm>
            <a:off x="5334000" y="3821113"/>
            <a:ext cx="1449436" cy="2062103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o-RO" altLang="en-US" dirty="0">
                <a:latin typeface="Cambria" panose="02040503050406030204" pitchFamily="18" charset="0"/>
                <a:cs typeface="Times New Roman" pitchFamily="18" charset="0"/>
              </a:rPr>
              <a:t>39	100</a:t>
            </a:r>
          </a:p>
          <a:p>
            <a:r>
              <a:rPr lang="ro-RO" altLang="en-US" dirty="0">
                <a:latin typeface="Cambria" panose="02040503050406030204" pitchFamily="18" charset="0"/>
                <a:cs typeface="Times New Roman" pitchFamily="18" charset="0"/>
              </a:rPr>
              <a:t>40	101</a:t>
            </a:r>
          </a:p>
          <a:p>
            <a:r>
              <a:rPr lang="ro-RO" altLang="en-US" dirty="0">
                <a:latin typeface="Cambria" panose="02040503050406030204" pitchFamily="18" charset="0"/>
                <a:cs typeface="Times New Roman" pitchFamily="18" charset="0"/>
              </a:rPr>
              <a:t>41	102</a:t>
            </a:r>
          </a:p>
          <a:p>
            <a:r>
              <a:rPr lang="ro-RO" altLang="en-US" dirty="0">
                <a:latin typeface="Cambria" panose="02040503050406030204" pitchFamily="18" charset="0"/>
                <a:cs typeface="Times New Roman" pitchFamily="18" charset="0"/>
              </a:rPr>
              <a:t>42	103</a:t>
            </a:r>
          </a:p>
          <a:p>
            <a:r>
              <a:rPr lang="ro-RO" altLang="en-US" dirty="0">
                <a:latin typeface="Cambria" panose="02040503050406030204" pitchFamily="18" charset="0"/>
                <a:cs typeface="Times New Roman" pitchFamily="18" charset="0"/>
              </a:rPr>
              <a:t>43	104</a:t>
            </a:r>
          </a:p>
          <a:p>
            <a:r>
              <a:rPr lang="ro-RO" altLang="en-US" dirty="0">
                <a:latin typeface="Cambria" panose="02040503050406030204" pitchFamily="18" charset="0"/>
                <a:cs typeface="Times New Roman" pitchFamily="18" charset="0"/>
              </a:rPr>
              <a:t>44	105</a:t>
            </a:r>
          </a:p>
          <a:p>
            <a:r>
              <a:rPr lang="ro-RO" altLang="en-US" dirty="0">
                <a:latin typeface="Cambria" panose="02040503050406030204" pitchFamily="18" charset="0"/>
                <a:cs typeface="Times New Roman" pitchFamily="18" charset="0"/>
              </a:rPr>
              <a:t>45	106</a:t>
            </a:r>
          </a:p>
          <a:p>
            <a:r>
              <a:rPr lang="ro-RO" altLang="en-US" dirty="0">
                <a:latin typeface="Cambria" panose="02040503050406030204" pitchFamily="18" charset="0"/>
                <a:cs typeface="Times New Roman" pitchFamily="18" charset="0"/>
              </a:rPr>
              <a:t>46	107</a:t>
            </a:r>
            <a:endParaRPr lang="en-US" altLang="en-US" dirty="0">
              <a:latin typeface="Cambria" panose="02040503050406030204" pitchFamily="18" charset="0"/>
              <a:cs typeface="Times New Roman" pitchFamily="18" charset="0"/>
            </a:endParaRPr>
          </a:p>
        </p:txBody>
      </p:sp>
      <p:sp>
        <p:nvSpPr>
          <p:cNvPr id="12304" name="Line 21"/>
          <p:cNvSpPr>
            <a:spLocks noChangeShapeType="1"/>
          </p:cNvSpPr>
          <p:nvPr/>
        </p:nvSpPr>
        <p:spPr bwMode="auto">
          <a:xfrm>
            <a:off x="5257800" y="3733800"/>
            <a:ext cx="1752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>
              <a:latin typeface="Cambria" panose="02040503050406030204" pitchFamily="18" charset="0"/>
            </a:endParaRPr>
          </a:p>
        </p:txBody>
      </p:sp>
      <p:sp>
        <p:nvSpPr>
          <p:cNvPr id="12305" name="Text Box 22"/>
          <p:cNvSpPr txBox="1">
            <a:spLocks noChangeArrowheads="1"/>
          </p:cNvSpPr>
          <p:nvPr/>
        </p:nvSpPr>
        <p:spPr bwMode="auto">
          <a:xfrm>
            <a:off x="4800600" y="3582988"/>
            <a:ext cx="94288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o-RO" altLang="en-US" dirty="0">
                <a:latin typeface="Cambria" panose="02040503050406030204" pitchFamily="18" charset="0"/>
                <a:cs typeface="Times New Roman" pitchFamily="18" charset="0"/>
              </a:rPr>
              <a:t>time-out</a:t>
            </a:r>
            <a:endParaRPr lang="en-US" altLang="en-US" dirty="0">
              <a:latin typeface="Cambria" panose="02040503050406030204" pitchFamily="18" charset="0"/>
              <a:cs typeface="Times New Roman" pitchFamily="18" charset="0"/>
            </a:endParaRPr>
          </a:p>
        </p:txBody>
      </p:sp>
      <p:sp>
        <p:nvSpPr>
          <p:cNvPr id="12306" name="Text Box 23"/>
          <p:cNvSpPr txBox="1">
            <a:spLocks noChangeArrowheads="1"/>
          </p:cNvSpPr>
          <p:nvPr/>
        </p:nvSpPr>
        <p:spPr bwMode="auto">
          <a:xfrm>
            <a:off x="7239000" y="3811588"/>
            <a:ext cx="1449436" cy="2062103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o-RO" altLang="en-US" dirty="0">
                <a:latin typeface="Cambria" panose="02040503050406030204" pitchFamily="18" charset="0"/>
                <a:cs typeface="Times New Roman" pitchFamily="18" charset="0"/>
              </a:rPr>
              <a:t>55	100</a:t>
            </a:r>
          </a:p>
          <a:p>
            <a:r>
              <a:rPr lang="ro-RO" altLang="en-US" dirty="0">
                <a:latin typeface="Cambria" panose="02040503050406030204" pitchFamily="18" charset="0"/>
                <a:cs typeface="Times New Roman" pitchFamily="18" charset="0"/>
              </a:rPr>
              <a:t>56	101</a:t>
            </a:r>
          </a:p>
          <a:p>
            <a:r>
              <a:rPr lang="ro-RO" altLang="en-US" dirty="0">
                <a:latin typeface="Cambria" panose="02040503050406030204" pitchFamily="18" charset="0"/>
                <a:cs typeface="Times New Roman" pitchFamily="18" charset="0"/>
              </a:rPr>
              <a:t>57	102</a:t>
            </a:r>
          </a:p>
          <a:p>
            <a:r>
              <a:rPr lang="ro-RO" altLang="en-US" dirty="0">
                <a:latin typeface="Cambria" panose="02040503050406030204" pitchFamily="18" charset="0"/>
                <a:cs typeface="Times New Roman" pitchFamily="18" charset="0"/>
              </a:rPr>
              <a:t>58	103</a:t>
            </a:r>
          </a:p>
          <a:p>
            <a:r>
              <a:rPr lang="ro-RO" altLang="en-US" dirty="0">
                <a:latin typeface="Cambria" panose="02040503050406030204" pitchFamily="18" charset="0"/>
                <a:cs typeface="Times New Roman" pitchFamily="18" charset="0"/>
              </a:rPr>
              <a:t>59	104</a:t>
            </a:r>
          </a:p>
          <a:p>
            <a:r>
              <a:rPr lang="ro-RO" altLang="en-US" dirty="0">
                <a:latin typeface="Cambria" panose="02040503050406030204" pitchFamily="18" charset="0"/>
                <a:cs typeface="Times New Roman" pitchFamily="18" charset="0"/>
              </a:rPr>
              <a:t>60	105</a:t>
            </a:r>
          </a:p>
          <a:p>
            <a:r>
              <a:rPr lang="ro-RO" altLang="en-US" dirty="0">
                <a:latin typeface="Cambria" panose="02040503050406030204" pitchFamily="18" charset="0"/>
                <a:cs typeface="Times New Roman" pitchFamily="18" charset="0"/>
              </a:rPr>
              <a:t>61	106</a:t>
            </a:r>
          </a:p>
          <a:p>
            <a:r>
              <a:rPr lang="ro-RO" altLang="en-US" dirty="0">
                <a:latin typeface="Cambria" panose="02040503050406030204" pitchFamily="18" charset="0"/>
                <a:cs typeface="Times New Roman" pitchFamily="18" charset="0"/>
              </a:rPr>
              <a:t>62	107</a:t>
            </a:r>
            <a:endParaRPr lang="en-US" altLang="en-US" dirty="0">
              <a:latin typeface="Cambria" panose="02040503050406030204" pitchFamily="18" charset="0"/>
              <a:cs typeface="Times New Roman" pitchFamily="18" charset="0"/>
            </a:endParaRPr>
          </a:p>
        </p:txBody>
      </p:sp>
      <p:sp>
        <p:nvSpPr>
          <p:cNvPr id="12307" name="Line 24"/>
          <p:cNvSpPr>
            <a:spLocks noChangeShapeType="1"/>
          </p:cNvSpPr>
          <p:nvPr/>
        </p:nvSpPr>
        <p:spPr bwMode="auto">
          <a:xfrm>
            <a:off x="7162800" y="3810000"/>
            <a:ext cx="1752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>
              <a:latin typeface="Cambria" panose="02040503050406030204" pitchFamily="18" charset="0"/>
            </a:endParaRPr>
          </a:p>
        </p:txBody>
      </p:sp>
      <p:sp>
        <p:nvSpPr>
          <p:cNvPr id="12308" name="Text Box 25"/>
          <p:cNvSpPr txBox="1">
            <a:spLocks noChangeArrowheads="1"/>
          </p:cNvSpPr>
          <p:nvPr/>
        </p:nvSpPr>
        <p:spPr bwMode="auto">
          <a:xfrm>
            <a:off x="6705600" y="3659188"/>
            <a:ext cx="94288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o-RO" altLang="en-US" dirty="0">
                <a:latin typeface="Cambria" panose="02040503050406030204" pitchFamily="18" charset="0"/>
                <a:cs typeface="Times New Roman" pitchFamily="18" charset="0"/>
              </a:rPr>
              <a:t>time-out</a:t>
            </a:r>
            <a:endParaRPr lang="en-US" altLang="en-US" dirty="0">
              <a:latin typeface="Cambria" panose="02040503050406030204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r>
              <a:rPr lang="en-US" altLang="en-US" dirty="0">
                <a:latin typeface="Times New Roman" pitchFamily="18" charset="0"/>
                <a:cs typeface="Times New Roman" pitchFamily="18" charset="0"/>
              </a:rPr>
              <a:t>The process’ traces</a:t>
            </a:r>
            <a:r>
              <a:rPr lang="ro-RO" altLang="en-US" dirty="0">
                <a:latin typeface="Times New Roman" pitchFamily="18" charset="0"/>
                <a:cs typeface="Times New Roman" pitchFamily="18" charset="0"/>
              </a:rPr>
              <a:t> (cont.)</a:t>
            </a:r>
            <a:endParaRPr lang="en-US" alt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1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10400" y="685800"/>
            <a:ext cx="2133600" cy="365125"/>
          </a:xfrm>
          <a:prstGeom prst="rect">
            <a:avLst/>
          </a:prstGeom>
          <a:noFill/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3F5F4E04-BA35-492B-9E9B-93919DFD19CF}" type="slidenum">
              <a:rPr lang="en-US" altLang="en-US"/>
              <a:pPr/>
              <a:t>12</a:t>
            </a:fld>
            <a:endParaRPr lang="en-US" altLang="en-US" dirty="0"/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560114" y="5090918"/>
            <a:ext cx="859761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o-RO" altLang="en-US" sz="2000" dirty="0">
                <a:latin typeface="Cambria" panose="02040503050406030204" pitchFamily="18" charset="0"/>
                <a:cs typeface="Times New Roman" pitchFamily="18" charset="0"/>
              </a:rPr>
              <a:t>Figur</a:t>
            </a:r>
            <a:r>
              <a:rPr lang="en-US" altLang="en-US" sz="2000" dirty="0">
                <a:latin typeface="Cambria" panose="02040503050406030204" pitchFamily="18" charset="0"/>
                <a:cs typeface="Times New Roman" pitchFamily="18" charset="0"/>
              </a:rPr>
              <a:t>e </a:t>
            </a:r>
            <a:r>
              <a:rPr lang="ro-RO" altLang="en-US" sz="2000" dirty="0">
                <a:latin typeface="Cambria" panose="02040503050406030204" pitchFamily="18" charset="0"/>
                <a:cs typeface="Times New Roman" pitchFamily="18" charset="0"/>
              </a:rPr>
              <a:t>3</a:t>
            </a:r>
            <a:r>
              <a:rPr lang="en-US" altLang="en-US" sz="2000" dirty="0">
                <a:latin typeface="Cambria" panose="02040503050406030204" pitchFamily="18" charset="0"/>
                <a:cs typeface="Times New Roman" pitchFamily="18" charset="0"/>
              </a:rPr>
              <a:t>.</a:t>
            </a:r>
            <a:r>
              <a:rPr lang="ro-RO" altLang="en-US" sz="2000" dirty="0">
                <a:latin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altLang="en-US" sz="2000" dirty="0">
                <a:latin typeface="Cambria" panose="02040503050406030204" pitchFamily="18" charset="0"/>
                <a:cs typeface="Times New Roman" pitchFamily="18" charset="0"/>
              </a:rPr>
              <a:t>The </a:t>
            </a:r>
            <a:r>
              <a:rPr lang="en-US" altLang="en-US" sz="2000" i="1" dirty="0">
                <a:latin typeface="Cambria" panose="02040503050406030204" pitchFamily="18" charset="0"/>
                <a:cs typeface="Times New Roman" pitchFamily="18" charset="0"/>
              </a:rPr>
              <a:t>interleaved traces</a:t>
            </a:r>
            <a:r>
              <a:rPr lang="en-US" altLang="en-US" sz="2000" dirty="0">
                <a:latin typeface="Cambria" panose="02040503050406030204" pitchFamily="18" charset="0"/>
                <a:cs typeface="Times New Roman" pitchFamily="18" charset="0"/>
              </a:rPr>
              <a:t> for the processes presented in figure 1 (cont.)</a:t>
            </a:r>
          </a:p>
        </p:txBody>
      </p:sp>
      <p:sp>
        <p:nvSpPr>
          <p:cNvPr id="13317" name="Text Box 18"/>
          <p:cNvSpPr txBox="1">
            <a:spLocks noChangeArrowheads="1"/>
          </p:cNvSpPr>
          <p:nvPr/>
        </p:nvSpPr>
        <p:spPr bwMode="auto">
          <a:xfrm>
            <a:off x="3657600" y="2211388"/>
            <a:ext cx="1606550" cy="204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o-RO" altLang="en-US" dirty="0">
                <a:latin typeface="Times New Roman" pitchFamily="18" charset="0"/>
                <a:cs typeface="Times New Roman" pitchFamily="18" charset="0"/>
              </a:rPr>
              <a:t>63	16008</a:t>
            </a:r>
          </a:p>
          <a:p>
            <a:r>
              <a:rPr lang="ro-RO" altLang="en-US" dirty="0">
                <a:latin typeface="Times New Roman" pitchFamily="18" charset="0"/>
                <a:cs typeface="Times New Roman" pitchFamily="18" charset="0"/>
              </a:rPr>
              <a:t>64	16009</a:t>
            </a:r>
          </a:p>
          <a:p>
            <a:r>
              <a:rPr lang="ro-RO" altLang="en-US" dirty="0">
                <a:latin typeface="Times New Roman" pitchFamily="18" charset="0"/>
                <a:cs typeface="Times New Roman" pitchFamily="18" charset="0"/>
              </a:rPr>
              <a:t>65	16010</a:t>
            </a:r>
          </a:p>
          <a:p>
            <a:r>
              <a:rPr lang="ro-RO" altLang="en-US" dirty="0">
                <a:latin typeface="Times New Roman" pitchFamily="18" charset="0"/>
                <a:cs typeface="Times New Roman" pitchFamily="18" charset="0"/>
              </a:rPr>
              <a:t>66	16011</a:t>
            </a:r>
          </a:p>
          <a:p>
            <a:r>
              <a:rPr lang="ro-RO" altLang="en-US" dirty="0">
                <a:latin typeface="Times New Roman" pitchFamily="18" charset="0"/>
                <a:cs typeface="Times New Roman" pitchFamily="18" charset="0"/>
              </a:rPr>
              <a:t>67	16012</a:t>
            </a:r>
          </a:p>
          <a:p>
            <a:r>
              <a:rPr lang="ro-RO" altLang="en-US" dirty="0">
                <a:latin typeface="Times New Roman" pitchFamily="18" charset="0"/>
                <a:cs typeface="Times New Roman" pitchFamily="18" charset="0"/>
              </a:rPr>
              <a:t>68	16013</a:t>
            </a:r>
          </a:p>
          <a:p>
            <a:r>
              <a:rPr lang="ro-RO" altLang="en-US" dirty="0">
                <a:latin typeface="Times New Roman" pitchFamily="18" charset="0"/>
                <a:cs typeface="Times New Roman" pitchFamily="18" charset="0"/>
              </a:rPr>
              <a:t>69	16014</a:t>
            </a:r>
          </a:p>
          <a:p>
            <a:r>
              <a:rPr lang="ro-RO" altLang="en-US" dirty="0">
                <a:latin typeface="Times New Roman" pitchFamily="18" charset="0"/>
                <a:cs typeface="Times New Roman" pitchFamily="18" charset="0"/>
              </a:rPr>
              <a:t>70	16015</a:t>
            </a:r>
            <a:endParaRPr lang="en-US" alt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18" name="Line 19"/>
          <p:cNvSpPr>
            <a:spLocks noChangeShapeType="1"/>
          </p:cNvSpPr>
          <p:nvPr/>
        </p:nvSpPr>
        <p:spPr bwMode="auto">
          <a:xfrm>
            <a:off x="3581400" y="4235450"/>
            <a:ext cx="1752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3319" name="Text Box 20"/>
          <p:cNvSpPr txBox="1">
            <a:spLocks noChangeArrowheads="1"/>
          </p:cNvSpPr>
          <p:nvPr/>
        </p:nvSpPr>
        <p:spPr bwMode="auto">
          <a:xfrm>
            <a:off x="3116826" y="4217373"/>
            <a:ext cx="8763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o-RO" altLang="en-US" dirty="0">
                <a:latin typeface="Times New Roman" pitchFamily="18" charset="0"/>
                <a:cs typeface="Times New Roman" pitchFamily="18" charset="0"/>
              </a:rPr>
              <a:t>time-out</a:t>
            </a:r>
            <a:endParaRPr lang="en-US" alt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r>
              <a:rPr lang="en-US" altLang="en-US" dirty="0">
                <a:latin typeface="Times New Roman" pitchFamily="18" charset="0"/>
                <a:cs typeface="Times New Roman" pitchFamily="18" charset="0"/>
              </a:rPr>
              <a:t>Process scheduling</a:t>
            </a:r>
          </a:p>
        </p:txBody>
      </p:sp>
      <p:sp>
        <p:nvSpPr>
          <p:cNvPr id="1331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25148" y="685800"/>
            <a:ext cx="2133600" cy="365125"/>
          </a:xfrm>
          <a:prstGeom prst="rect">
            <a:avLst/>
          </a:prstGeom>
          <a:noFill/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3F5F4E04-BA35-492B-9E9B-93919DFD19CF}" type="slidenum">
              <a:rPr lang="en-US" altLang="en-US"/>
              <a:pPr/>
              <a:t>13</a:t>
            </a:fld>
            <a:endParaRPr lang="en-US" altLang="en-US" dirty="0"/>
          </a:p>
        </p:txBody>
      </p:sp>
      <p:sp>
        <p:nvSpPr>
          <p:cNvPr id="2" name="Rectangle 1"/>
          <p:cNvSpPr/>
          <p:nvPr/>
        </p:nvSpPr>
        <p:spPr>
          <a:xfrm>
            <a:off x="762000" y="2151728"/>
            <a:ext cx="77724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Cambria" panose="02040503050406030204" pitchFamily="18" charset="0"/>
              </a:rPr>
              <a:t>The </a:t>
            </a:r>
            <a:r>
              <a:rPr lang="en-US" sz="2400" b="1" i="1" dirty="0">
                <a:latin typeface="Cambria" panose="02040503050406030204" pitchFamily="18" charset="0"/>
              </a:rPr>
              <a:t>process scheduling</a:t>
            </a:r>
            <a:r>
              <a:rPr lang="en-US" sz="2400" dirty="0">
                <a:latin typeface="Cambria" panose="02040503050406030204" pitchFamily="18" charset="0"/>
              </a:rPr>
              <a:t> is the activity of the process manager that handles the removal of the running process from the CPU and the selection of another process on the basis of a particular strategy. </a:t>
            </a:r>
          </a:p>
          <a:p>
            <a:endParaRPr lang="en-US" sz="2400" dirty="0">
              <a:latin typeface="Cambria" panose="02040503050406030204" pitchFamily="18" charset="0"/>
            </a:endParaRPr>
          </a:p>
          <a:p>
            <a:r>
              <a:rPr lang="en-US" sz="2400" dirty="0">
                <a:latin typeface="Cambria" panose="02040503050406030204" pitchFamily="18" charset="0"/>
              </a:rPr>
              <a:t>Process scheduling is an essential part of a </a:t>
            </a:r>
            <a:r>
              <a:rPr lang="en-US" sz="2400" b="1" i="1" dirty="0">
                <a:latin typeface="Cambria" panose="02040503050406030204" pitchFamily="18" charset="0"/>
              </a:rPr>
              <a:t>multiprogramming operating system</a:t>
            </a:r>
            <a:r>
              <a:rPr lang="en-US" sz="2400" dirty="0">
                <a:latin typeface="Cambria" panose="02040503050406030204" pitchFamily="18" charset="0"/>
              </a:rPr>
              <a:t>. </a:t>
            </a:r>
          </a:p>
          <a:p>
            <a:endParaRPr lang="en-US" sz="2400" dirty="0">
              <a:latin typeface="Cambria" panose="02040503050406030204" pitchFamily="18" charset="0"/>
            </a:endParaRPr>
          </a:p>
          <a:p>
            <a:r>
              <a:rPr lang="en-US" sz="2400" dirty="0">
                <a:latin typeface="Cambria" panose="02040503050406030204" pitchFamily="18" charset="0"/>
              </a:rPr>
              <a:t>Such operating systems allow more than one process to be loaded into the executable memory at a time and loaded process shares the CPU using </a:t>
            </a:r>
            <a:r>
              <a:rPr lang="en-US" sz="2400" b="1" i="1" dirty="0">
                <a:latin typeface="Cambria" panose="02040503050406030204" pitchFamily="18" charset="0"/>
              </a:rPr>
              <a:t>time multiplexing</a:t>
            </a:r>
            <a:r>
              <a:rPr lang="en-US" sz="2400" dirty="0">
                <a:latin typeface="Cambria" panose="0204050305040603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723772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12290"/>
            <a:ext cx="7315200" cy="793812"/>
          </a:xfrm>
        </p:spPr>
        <p:txBody>
          <a:bodyPr/>
          <a:lstStyle/>
          <a:p>
            <a:r>
              <a:rPr lang="en-US" altLang="en-US" sz="4000" dirty="0">
                <a:latin typeface="Times New Roman" pitchFamily="18" charset="0"/>
                <a:cs typeface="Times New Roman" pitchFamily="18" charset="0"/>
              </a:rPr>
              <a:t>Two states process model</a:t>
            </a:r>
          </a:p>
        </p:txBody>
      </p:sp>
      <p:pic>
        <p:nvPicPr>
          <p:cNvPr id="14340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171" y="3886200"/>
            <a:ext cx="7174058" cy="2209800"/>
          </a:xfrm>
          <a:noFill/>
        </p:spPr>
      </p:pic>
      <p:sp>
        <p:nvSpPr>
          <p:cNvPr id="1433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998110" y="609600"/>
            <a:ext cx="2133600" cy="365125"/>
          </a:xfrm>
          <a:prstGeom prst="rect">
            <a:avLst/>
          </a:prstGeom>
          <a:noFill/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5673F79C-0BBC-45CF-81D7-2709FAB45645}" type="slidenum">
              <a:rPr lang="en-US" altLang="en-US"/>
              <a:pPr/>
              <a:t>14</a:t>
            </a:fld>
            <a:endParaRPr lang="en-US" altLang="en-US" dirty="0"/>
          </a:p>
        </p:txBody>
      </p:sp>
      <p:sp>
        <p:nvSpPr>
          <p:cNvPr id="2" name="Rectangle 1"/>
          <p:cNvSpPr/>
          <p:nvPr/>
        </p:nvSpPr>
        <p:spPr>
          <a:xfrm>
            <a:off x="685800" y="1322439"/>
            <a:ext cx="79248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>
                <a:latin typeface="Cambria" panose="02040503050406030204" pitchFamily="18" charset="0"/>
              </a:rPr>
              <a:t>	Process scheduling is using a mechanism of scheduling queues. In such a mechanism, when a process enters into the system, it is put into a job queue. In order to know the state of a process at a moment in time, some models are used. The most simple model is the </a:t>
            </a:r>
            <a:r>
              <a:rPr lang="en-US" sz="2400" i="1" dirty="0">
                <a:latin typeface="Cambria" panose="02040503050406030204" pitchFamily="18" charset="0"/>
              </a:rPr>
              <a:t>model with two states.</a:t>
            </a:r>
            <a:endParaRPr lang="en-US" sz="2400" dirty="0">
              <a:latin typeface="Cambria" panose="02040503050406030204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152400"/>
            <a:ext cx="7315200" cy="717612"/>
          </a:xfrm>
        </p:spPr>
        <p:txBody>
          <a:bodyPr/>
          <a:lstStyle/>
          <a:p>
            <a:r>
              <a:rPr lang="en-US" altLang="en-US" sz="4000" dirty="0">
                <a:latin typeface="Times New Roman" pitchFamily="18" charset="0"/>
                <a:cs typeface="Times New Roman" pitchFamily="18" charset="0"/>
              </a:rPr>
              <a:t>Two states process model</a:t>
            </a:r>
          </a:p>
        </p:txBody>
      </p:sp>
      <p:pic>
        <p:nvPicPr>
          <p:cNvPr id="14340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3886200"/>
            <a:ext cx="6320888" cy="1947001"/>
          </a:xfrm>
          <a:noFill/>
        </p:spPr>
      </p:pic>
      <p:sp>
        <p:nvSpPr>
          <p:cNvPr id="1433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10400" y="685800"/>
            <a:ext cx="2133600" cy="365125"/>
          </a:xfrm>
          <a:prstGeom prst="rect">
            <a:avLst/>
          </a:prstGeom>
          <a:noFill/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5673F79C-0BBC-45CF-81D7-2709FAB45645}" type="slidenum">
              <a:rPr lang="en-US" altLang="en-US"/>
              <a:pPr/>
              <a:t>15</a:t>
            </a:fld>
            <a:endParaRPr lang="en-US" altLang="en-US" dirty="0"/>
          </a:p>
        </p:txBody>
      </p:sp>
      <p:sp>
        <p:nvSpPr>
          <p:cNvPr id="2" name="Rectangle 1"/>
          <p:cNvSpPr/>
          <p:nvPr/>
        </p:nvSpPr>
        <p:spPr>
          <a:xfrm>
            <a:off x="685800" y="1295400"/>
            <a:ext cx="79248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Cambria" panose="02040503050406030204" pitchFamily="18" charset="0"/>
              </a:rPr>
              <a:t>In the </a:t>
            </a:r>
            <a:r>
              <a:rPr lang="en-US" sz="2400" i="1" dirty="0">
                <a:latin typeface="Cambria" panose="02040503050406030204" pitchFamily="18" charset="0"/>
              </a:rPr>
              <a:t>model with two states </a:t>
            </a:r>
            <a:r>
              <a:rPr lang="en-US" sz="2400" dirty="0">
                <a:latin typeface="Cambria" panose="02040503050406030204" pitchFamily="18" charset="0"/>
              </a:rPr>
              <a:t>we have</a:t>
            </a:r>
            <a:r>
              <a:rPr lang="en-US" sz="2400" i="1" dirty="0">
                <a:latin typeface="Cambria" panose="02040503050406030204" pitchFamily="18" charset="0"/>
              </a:rPr>
              <a:t>:</a:t>
            </a:r>
          </a:p>
          <a:p>
            <a:pPr marL="342900" indent="-342900">
              <a:buFontTx/>
              <a:buChar char="-"/>
            </a:pPr>
            <a:r>
              <a:rPr lang="en-US" sz="2400" i="1" dirty="0">
                <a:latin typeface="Cambria" panose="02040503050406030204" pitchFamily="18" charset="0"/>
              </a:rPr>
              <a:t>Running state </a:t>
            </a:r>
            <a:r>
              <a:rPr lang="en-US" sz="2400" dirty="0">
                <a:latin typeface="Cambria" panose="02040503050406030204" pitchFamily="18" charset="0"/>
              </a:rPr>
              <a:t> -when a new process is created and the process enters in the running state.</a:t>
            </a:r>
          </a:p>
          <a:p>
            <a:pPr marL="342900" indent="-342900">
              <a:buFontTx/>
              <a:buChar char="-"/>
            </a:pPr>
            <a:r>
              <a:rPr lang="en-US" sz="2400" i="1" dirty="0">
                <a:latin typeface="Cambria" panose="02040503050406030204" pitchFamily="18" charset="0"/>
              </a:rPr>
              <a:t>Not-running </a:t>
            </a:r>
            <a:r>
              <a:rPr lang="en-US" sz="2400" dirty="0">
                <a:latin typeface="Cambria" panose="02040503050406030204" pitchFamily="18" charset="0"/>
              </a:rPr>
              <a:t>– processes that are not running are kept in a queue waiting for their turn to execute</a:t>
            </a:r>
          </a:p>
        </p:txBody>
      </p:sp>
    </p:spTree>
    <p:extLst>
      <p:ext uri="{BB962C8B-B14F-4D97-AF65-F5344CB8AC3E}">
        <p14:creationId xmlns:p14="http://schemas.microsoft.com/office/powerpoint/2010/main" val="14316646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8202797" y="698090"/>
            <a:ext cx="941203" cy="301752"/>
          </a:xfrm>
          <a:noFill/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6CA3F8F2-925D-45FA-819E-678309D2D627}" type="slidenum">
              <a:rPr lang="en-US" altLang="en-US">
                <a:latin typeface="Cambria" panose="02040503050406030204" pitchFamily="18" charset="0"/>
              </a:rPr>
              <a:pPr/>
              <a:t>16</a:t>
            </a:fld>
            <a:endParaRPr lang="en-US" altLang="en-US" dirty="0">
              <a:latin typeface="Cambria" panose="02040503050406030204" pitchFamily="18" charset="0"/>
            </a:endParaRPr>
          </a:p>
        </p:txBody>
      </p:sp>
      <p:sp>
        <p:nvSpPr>
          <p:cNvPr id="15363" name="Rectangle 4"/>
          <p:cNvSpPr>
            <a:spLocks noChangeArrowheads="1"/>
          </p:cNvSpPr>
          <p:nvPr/>
        </p:nvSpPr>
        <p:spPr bwMode="auto">
          <a:xfrm>
            <a:off x="4038600" y="0"/>
            <a:ext cx="51054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altLang="en-US" sz="2800" b="1" dirty="0">
                <a:solidFill>
                  <a:srgbClr val="FF3300"/>
                </a:solidFill>
                <a:latin typeface="Cambria" panose="02040503050406030204" pitchFamily="18" charset="0"/>
                <a:cs typeface="Times New Roman" pitchFamily="18" charset="0"/>
              </a:rPr>
              <a:t>A process model with 5 states</a:t>
            </a:r>
          </a:p>
        </p:txBody>
      </p:sp>
      <p:sp>
        <p:nvSpPr>
          <p:cNvPr id="15364" name="Rectangle 5"/>
          <p:cNvSpPr>
            <a:spLocks noChangeArrowheads="1"/>
          </p:cNvSpPr>
          <p:nvPr/>
        </p:nvSpPr>
        <p:spPr bwMode="auto">
          <a:xfrm>
            <a:off x="152400" y="609600"/>
            <a:ext cx="8382000" cy="29177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571500" indent="-571500">
              <a:tabLst>
                <a:tab pos="395288" algn="l"/>
              </a:tabLst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tabLst>
                <a:tab pos="395288" algn="l"/>
              </a:tabLst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tabLst>
                <a:tab pos="395288" algn="l"/>
              </a:tabLst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tabLst>
                <a:tab pos="395288" algn="l"/>
              </a:tabLst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tabLst>
                <a:tab pos="395288" algn="l"/>
              </a:tabLst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95288" algn="l"/>
              </a:tabLs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95288" algn="l"/>
              </a:tabLs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95288" algn="l"/>
              </a:tabLs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95288" algn="l"/>
              </a:tabLs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lnSpc>
                <a:spcPct val="70000"/>
              </a:lnSpc>
              <a:spcBef>
                <a:spcPct val="20000"/>
              </a:spcBef>
              <a:buFont typeface="Wingdings" pitchFamily="2" charset="2"/>
              <a:buChar char="§"/>
            </a:pPr>
            <a:r>
              <a:rPr lang="en-US" altLang="en-US" sz="1800" b="1" dirty="0">
                <a:latin typeface="Cambria" pitchFamily="18" charset="0"/>
                <a:cs typeface="Times New Roman" pitchFamily="18" charset="0"/>
              </a:rPr>
              <a:t>New</a:t>
            </a:r>
            <a:r>
              <a:rPr lang="en-US" altLang="en-US" sz="1800" dirty="0">
                <a:latin typeface="Cambria" pitchFamily="18" charset="0"/>
                <a:cs typeface="Times New Roman" pitchFamily="18" charset="0"/>
              </a:rPr>
              <a:t>	The process have been created.</a:t>
            </a:r>
          </a:p>
          <a:p>
            <a:pPr algn="just">
              <a:spcBef>
                <a:spcPct val="20000"/>
              </a:spcBef>
              <a:buFont typeface="Wingdings" pitchFamily="2" charset="2"/>
              <a:buChar char="§"/>
            </a:pPr>
            <a:r>
              <a:rPr lang="en-US" altLang="en-US" sz="1800" b="1" dirty="0">
                <a:latin typeface="Cambria" pitchFamily="18" charset="0"/>
                <a:cs typeface="Times New Roman" pitchFamily="18" charset="0"/>
              </a:rPr>
              <a:t>Ready (to execute)</a:t>
            </a:r>
            <a:r>
              <a:rPr lang="en-US" altLang="en-US" sz="1800" dirty="0">
                <a:latin typeface="Cambria" pitchFamily="18" charset="0"/>
                <a:cs typeface="Times New Roman" pitchFamily="18" charset="0"/>
              </a:rPr>
              <a:t>	The process has got all the necessary resources, waiting to get into execution.</a:t>
            </a:r>
          </a:p>
          <a:p>
            <a:pPr algn="just">
              <a:spcBef>
                <a:spcPct val="20000"/>
              </a:spcBef>
              <a:buFont typeface="Wingdings" pitchFamily="2" charset="2"/>
              <a:buChar char="§"/>
            </a:pPr>
            <a:r>
              <a:rPr lang="en-US" altLang="en-US" sz="1800" b="1" dirty="0">
                <a:latin typeface="Cambria" pitchFamily="18" charset="0"/>
                <a:cs typeface="Times New Roman" pitchFamily="18" charset="0"/>
              </a:rPr>
              <a:t>Waiting </a:t>
            </a:r>
            <a:r>
              <a:rPr lang="en-US" altLang="en-US" sz="1800" dirty="0">
                <a:latin typeface="Cambria" pitchFamily="18" charset="0"/>
                <a:cs typeface="Times New Roman" pitchFamily="18" charset="0"/>
              </a:rPr>
              <a:t>	It waits for an event (hardware, user intervention or waits for another process)</a:t>
            </a:r>
            <a:r>
              <a:rPr lang="ro-RO" altLang="en-US" sz="1800" dirty="0">
                <a:latin typeface="Cambria" pitchFamily="18" charset="0"/>
                <a:cs typeface="Times New Roman" pitchFamily="18" charset="0"/>
              </a:rPr>
              <a:t>.</a:t>
            </a:r>
            <a:endParaRPr lang="en-US" altLang="en-US" sz="1800" dirty="0">
              <a:latin typeface="Cambria" pitchFamily="18" charset="0"/>
              <a:cs typeface="Times New Roman" pitchFamily="18" charset="0"/>
            </a:endParaRPr>
          </a:p>
          <a:p>
            <a:pPr algn="just">
              <a:spcBef>
                <a:spcPct val="20000"/>
              </a:spcBef>
              <a:buFont typeface="Wingdings" pitchFamily="2" charset="2"/>
              <a:buChar char="§"/>
            </a:pPr>
            <a:r>
              <a:rPr lang="en-US" altLang="en-US" sz="1800" b="1" dirty="0">
                <a:latin typeface="Cambria" pitchFamily="18" charset="0"/>
                <a:cs typeface="Times New Roman" pitchFamily="18" charset="0"/>
              </a:rPr>
              <a:t>Running</a:t>
            </a:r>
            <a:r>
              <a:rPr lang="en-US" altLang="en-US" sz="1800" dirty="0">
                <a:latin typeface="Cambria" pitchFamily="18" charset="0"/>
                <a:cs typeface="Times New Roman" pitchFamily="18" charset="0"/>
              </a:rPr>
              <a:t> 	In this case the instructions are executed; the running process uses the CPU.</a:t>
            </a:r>
          </a:p>
          <a:p>
            <a:pPr>
              <a:spcBef>
                <a:spcPct val="20000"/>
              </a:spcBef>
              <a:buFont typeface="Wingdings" pitchFamily="2" charset="2"/>
              <a:buChar char="§"/>
            </a:pPr>
            <a:r>
              <a:rPr lang="en-US" altLang="en-US" sz="1800" b="1" dirty="0">
                <a:latin typeface="Cambria" pitchFamily="18" charset="0"/>
                <a:cs typeface="Times New Roman" pitchFamily="18" charset="0"/>
              </a:rPr>
              <a:t>Suspended/terminated</a:t>
            </a:r>
            <a:r>
              <a:rPr lang="en-US" altLang="en-US" sz="1800" dirty="0">
                <a:latin typeface="Cambria" pitchFamily="18" charset="0"/>
                <a:cs typeface="Times New Roman" pitchFamily="18" charset="0"/>
              </a:rPr>
              <a:t>  	Another process </a:t>
            </a:r>
            <a:r>
              <a:rPr lang="ro-RO" altLang="en-US" sz="1800" dirty="0">
                <a:latin typeface="Cambria" pitchFamily="18" charset="0"/>
                <a:cs typeface="Times New Roman" pitchFamily="18" charset="0"/>
              </a:rPr>
              <a:t> </a:t>
            </a:r>
            <a:r>
              <a:rPr lang="en-US" altLang="en-US" sz="1800" dirty="0">
                <a:latin typeface="Cambria" pitchFamily="18" charset="0"/>
                <a:cs typeface="Times New Roman" pitchFamily="18" charset="0"/>
              </a:rPr>
              <a:t>have </a:t>
            </a:r>
            <a:r>
              <a:rPr lang="ro-RO" altLang="en-US" sz="1800" dirty="0">
                <a:latin typeface="Cambria" pitchFamily="18" charset="0"/>
                <a:cs typeface="Times New Roman" pitchFamily="18" charset="0"/>
              </a:rPr>
              <a:t>“</a:t>
            </a:r>
            <a:r>
              <a:rPr lang="en-US" altLang="en-US" sz="1800" dirty="0">
                <a:latin typeface="Cambria" pitchFamily="18" charset="0"/>
                <a:cs typeface="Times New Roman" pitchFamily="18" charset="0"/>
              </a:rPr>
              <a:t>ordered</a:t>
            </a:r>
            <a:r>
              <a:rPr lang="ro-RO" altLang="en-US" sz="1800" dirty="0">
                <a:latin typeface="Cambria" pitchFamily="18" charset="0"/>
                <a:cs typeface="Times New Roman" pitchFamily="18" charset="0"/>
              </a:rPr>
              <a:t>” </a:t>
            </a:r>
            <a:r>
              <a:rPr lang="en-US" altLang="en-US" sz="1800" dirty="0">
                <a:latin typeface="Cambria" pitchFamily="18" charset="0"/>
                <a:cs typeface="Times New Roman" pitchFamily="18" charset="0"/>
              </a:rPr>
              <a:t> that the process must go into suspended state</a:t>
            </a:r>
            <a:r>
              <a:rPr lang="ro-RO" altLang="en-US" sz="1800" dirty="0">
                <a:latin typeface="Cambria" pitchFamily="18" charset="0"/>
                <a:cs typeface="Times New Roman" pitchFamily="18" charset="0"/>
              </a:rPr>
              <a:t> (“go to sleep”)</a:t>
            </a:r>
            <a:r>
              <a:rPr lang="en-US" altLang="en-US" sz="1800" dirty="0">
                <a:latin typeface="Cambria" pitchFamily="18" charset="0"/>
                <a:cs typeface="Times New Roman" pitchFamily="18" charset="0"/>
              </a:rPr>
              <a:t>. The suspended process will be awaken by another process / The process have suspended its execution.</a:t>
            </a:r>
          </a:p>
          <a:p>
            <a:pPr algn="just">
              <a:lnSpc>
                <a:spcPct val="70000"/>
              </a:lnSpc>
              <a:spcBef>
                <a:spcPct val="20000"/>
              </a:spcBef>
              <a:buFont typeface="Wingdings" pitchFamily="2" charset="2"/>
              <a:buChar char="§"/>
            </a:pPr>
            <a:endParaRPr lang="en-US" altLang="en-US" sz="1800" dirty="0">
              <a:latin typeface="Cambria" pitchFamily="18" charset="0"/>
              <a:cs typeface="Times New Roman" pitchFamily="18" charset="0"/>
            </a:endParaRPr>
          </a:p>
        </p:txBody>
      </p:sp>
      <p:pic>
        <p:nvPicPr>
          <p:cNvPr id="15365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" t="25691" r="592" b="25531"/>
          <a:stretch>
            <a:fillRect/>
          </a:stretch>
        </p:blipFill>
        <p:spPr bwMode="auto">
          <a:xfrm>
            <a:off x="1331119" y="3832123"/>
            <a:ext cx="6481762" cy="25585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366" name="Text Box 10"/>
          <p:cNvSpPr txBox="1">
            <a:spLocks noChangeArrowheads="1"/>
          </p:cNvSpPr>
          <p:nvPr/>
        </p:nvSpPr>
        <p:spPr bwMode="auto">
          <a:xfrm>
            <a:off x="2400300" y="6488830"/>
            <a:ext cx="43434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sz="1800" b="1" dirty="0">
                <a:latin typeface="Cambria" panose="02040503050406030204" pitchFamily="18" charset="0"/>
                <a:cs typeface="Times New Roman" pitchFamily="18" charset="0"/>
              </a:rPr>
              <a:t>Figure</a:t>
            </a:r>
            <a:r>
              <a:rPr lang="ro-RO" altLang="en-US" sz="1800" b="1" dirty="0">
                <a:latin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altLang="en-US" sz="1800" b="1" dirty="0">
                <a:latin typeface="Cambria" panose="02040503050406030204" pitchFamily="18" charset="0"/>
                <a:cs typeface="Times New Roman" pitchFamily="18" charset="0"/>
              </a:rPr>
              <a:t>4.</a:t>
            </a:r>
            <a:r>
              <a:rPr lang="ro-RO" altLang="en-US" sz="1800" b="1" dirty="0">
                <a:latin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altLang="en-US" sz="1800" b="1" dirty="0">
                <a:latin typeface="Cambria" panose="02040503050406030204" pitchFamily="18" charset="0"/>
                <a:cs typeface="Times New Roman" pitchFamily="18" charset="0"/>
              </a:rPr>
              <a:t>Process model with 5 states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8202797" y="685800"/>
            <a:ext cx="941203" cy="301752"/>
          </a:xfrm>
          <a:noFill/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432EB2E3-499E-4C26-B489-5E44B5021801}" type="slidenum">
              <a:rPr lang="en-US" altLang="en-US">
                <a:latin typeface="Cambria" panose="02040503050406030204" pitchFamily="18" charset="0"/>
              </a:rPr>
              <a:pPr/>
              <a:t>17</a:t>
            </a:fld>
            <a:endParaRPr lang="en-US" altLang="en-US" dirty="0">
              <a:latin typeface="Cambria" panose="02040503050406030204" pitchFamily="18" charset="0"/>
            </a:endParaRPr>
          </a:p>
        </p:txBody>
      </p:sp>
      <p:sp>
        <p:nvSpPr>
          <p:cNvPr id="16387" name="Rectangle 5"/>
          <p:cNvSpPr>
            <a:spLocks noChangeArrowheads="1"/>
          </p:cNvSpPr>
          <p:nvPr/>
        </p:nvSpPr>
        <p:spPr bwMode="auto">
          <a:xfrm>
            <a:off x="304800" y="762000"/>
            <a:ext cx="5334000" cy="434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400050" indent="-40005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spcBef>
                <a:spcPct val="20000"/>
              </a:spcBef>
              <a:buFont typeface="Arial Unicode MS" pitchFamily="34" charset="-128"/>
              <a:buNone/>
            </a:pPr>
            <a:r>
              <a:rPr lang="en-US" altLang="en-US" sz="2200" b="1" dirty="0">
                <a:latin typeface="Cambria" pitchFamily="18" charset="0"/>
                <a:cs typeface="Times New Roman" pitchFamily="18" charset="0"/>
              </a:rPr>
              <a:t>Process control block</a:t>
            </a:r>
            <a:r>
              <a:rPr lang="ro-RO" altLang="en-US" sz="2200" b="1" dirty="0">
                <a:latin typeface="Cambria" pitchFamily="18" charset="0"/>
                <a:cs typeface="Times New Roman" pitchFamily="18" charset="0"/>
              </a:rPr>
              <a:t> (P</a:t>
            </a:r>
            <a:r>
              <a:rPr lang="en-US" altLang="en-US" sz="2200" b="1" dirty="0">
                <a:latin typeface="Cambria" pitchFamily="18" charset="0"/>
                <a:cs typeface="Times New Roman" pitchFamily="18" charset="0"/>
              </a:rPr>
              <a:t>CB</a:t>
            </a:r>
            <a:r>
              <a:rPr lang="ro-RO" altLang="en-US" sz="2200" b="1" dirty="0">
                <a:latin typeface="Cambria" pitchFamily="18" charset="0"/>
                <a:cs typeface="Times New Roman" pitchFamily="18" charset="0"/>
              </a:rPr>
              <a:t>)</a:t>
            </a:r>
            <a:r>
              <a:rPr lang="en-US" altLang="en-US" sz="2200" b="1" dirty="0">
                <a:latin typeface="Cambria" pitchFamily="18" charset="0"/>
                <a:cs typeface="Times New Roman" pitchFamily="18" charset="0"/>
              </a:rPr>
              <a:t>:</a:t>
            </a:r>
          </a:p>
          <a:p>
            <a:pPr algn="just">
              <a:spcBef>
                <a:spcPct val="20000"/>
              </a:spcBef>
              <a:buFont typeface="Arial Unicode MS" pitchFamily="34" charset="-128"/>
              <a:buNone/>
            </a:pPr>
            <a:endParaRPr lang="en-US" altLang="en-US" sz="2200" dirty="0">
              <a:latin typeface="Cambria" pitchFamily="18" charset="0"/>
              <a:cs typeface="Times New Roman" pitchFamily="18" charset="0"/>
            </a:endParaRPr>
          </a:p>
          <a:p>
            <a:pPr algn="just">
              <a:spcBef>
                <a:spcPct val="20000"/>
              </a:spcBef>
              <a:buFont typeface="Arial Unicode MS" pitchFamily="34" charset="-128"/>
              <a:buNone/>
            </a:pPr>
            <a:r>
              <a:rPr lang="en-US" altLang="en-US" sz="2200" dirty="0">
                <a:latin typeface="Cambria" pitchFamily="18" charset="0"/>
                <a:cs typeface="Times New Roman" pitchFamily="18" charset="0"/>
              </a:rPr>
              <a:t>It contains information associated with each process.</a:t>
            </a:r>
          </a:p>
          <a:p>
            <a:pPr algn="just">
              <a:spcBef>
                <a:spcPct val="20000"/>
              </a:spcBef>
              <a:buFont typeface="Arial Unicode MS" pitchFamily="34" charset="-128"/>
              <a:buNone/>
            </a:pPr>
            <a:r>
              <a:rPr lang="en-US" altLang="en-US" sz="2200" dirty="0">
                <a:latin typeface="Cambria" pitchFamily="18" charset="0"/>
                <a:cs typeface="Times New Roman" pitchFamily="18" charset="0"/>
              </a:rPr>
              <a:t>It has the following structure:</a:t>
            </a:r>
          </a:p>
          <a:p>
            <a:pPr algn="just">
              <a:lnSpc>
                <a:spcPct val="110000"/>
              </a:lnSpc>
              <a:spcBef>
                <a:spcPct val="20000"/>
              </a:spcBef>
              <a:buFont typeface="Symbol" pitchFamily="18" charset="2"/>
              <a:buChar char="·"/>
            </a:pPr>
            <a:r>
              <a:rPr lang="en-US" altLang="en-US" sz="2200" dirty="0">
                <a:latin typeface="Cambria" pitchFamily="18" charset="0"/>
                <a:cs typeface="Times New Roman" pitchFamily="18" charset="0"/>
              </a:rPr>
              <a:t>PC</a:t>
            </a:r>
            <a:r>
              <a:rPr lang="ro-RO" altLang="en-US" sz="2200" dirty="0">
                <a:latin typeface="Cambria" pitchFamily="18" charset="0"/>
                <a:cs typeface="Times New Roman" pitchFamily="18" charset="0"/>
              </a:rPr>
              <a:t> (Program Counter)</a:t>
            </a:r>
            <a:r>
              <a:rPr lang="en-US" altLang="en-US" sz="2200" dirty="0">
                <a:latin typeface="Cambria" pitchFamily="18" charset="0"/>
                <a:cs typeface="Times New Roman" pitchFamily="18" charset="0"/>
              </a:rPr>
              <a:t>, </a:t>
            </a:r>
            <a:r>
              <a:rPr lang="ro-RO" altLang="en-US" sz="2200" dirty="0">
                <a:latin typeface="Cambria" pitchFamily="18" charset="0"/>
                <a:cs typeface="Times New Roman" pitchFamily="18" charset="0"/>
              </a:rPr>
              <a:t>C</a:t>
            </a:r>
            <a:r>
              <a:rPr lang="en-US" altLang="en-US" sz="2200" dirty="0">
                <a:latin typeface="Cambria" pitchFamily="18" charset="0"/>
                <a:cs typeface="Times New Roman" pitchFamily="18" charset="0"/>
              </a:rPr>
              <a:t>PU registers</a:t>
            </a:r>
          </a:p>
          <a:p>
            <a:pPr algn="just">
              <a:lnSpc>
                <a:spcPct val="110000"/>
              </a:lnSpc>
              <a:spcBef>
                <a:spcPct val="20000"/>
              </a:spcBef>
              <a:buFont typeface="Symbol" pitchFamily="18" charset="2"/>
              <a:buChar char="·"/>
            </a:pPr>
            <a:r>
              <a:rPr lang="en-US" altLang="en-US" sz="2200" dirty="0">
                <a:latin typeface="Cambria" pitchFamily="18" charset="0"/>
                <a:cs typeface="Times New Roman" pitchFamily="18" charset="0"/>
              </a:rPr>
              <a:t>Memory management information</a:t>
            </a:r>
          </a:p>
          <a:p>
            <a:pPr algn="just">
              <a:lnSpc>
                <a:spcPct val="110000"/>
              </a:lnSpc>
              <a:spcBef>
                <a:spcPct val="20000"/>
              </a:spcBef>
              <a:buFont typeface="Symbol" pitchFamily="18" charset="2"/>
              <a:buChar char="·"/>
            </a:pPr>
            <a:r>
              <a:rPr lang="en-US" altLang="en-US" sz="2200" dirty="0">
                <a:latin typeface="Cambria" pitchFamily="18" charset="0"/>
                <a:cs typeface="Times New Roman" pitchFamily="18" charset="0"/>
              </a:rPr>
              <a:t>Accounting information (used time, process id, </a:t>
            </a:r>
            <a:r>
              <a:rPr lang="en-GB" altLang="en-US" sz="2200" dirty="0">
                <a:latin typeface="Cambria" pitchFamily="18" charset="0"/>
                <a:cs typeface="Times New Roman" pitchFamily="18" charset="0"/>
              </a:rPr>
              <a:t>etc.</a:t>
            </a:r>
            <a:r>
              <a:rPr lang="ro-RO" altLang="en-US" sz="2200" dirty="0">
                <a:latin typeface="Cambria" pitchFamily="18" charset="0"/>
                <a:cs typeface="Times New Roman" pitchFamily="18" charset="0"/>
              </a:rPr>
              <a:t>.</a:t>
            </a:r>
            <a:r>
              <a:rPr lang="en-US" altLang="en-US" sz="2200" dirty="0">
                <a:latin typeface="Cambria" pitchFamily="18" charset="0"/>
                <a:cs typeface="Times New Roman" pitchFamily="18" charset="0"/>
              </a:rPr>
              <a:t>)</a:t>
            </a:r>
          </a:p>
          <a:p>
            <a:pPr algn="just">
              <a:lnSpc>
                <a:spcPct val="110000"/>
              </a:lnSpc>
              <a:spcBef>
                <a:spcPct val="20000"/>
              </a:spcBef>
              <a:buFont typeface="Symbol" pitchFamily="18" charset="2"/>
              <a:buChar char="·"/>
            </a:pPr>
            <a:r>
              <a:rPr lang="en-US" altLang="en-US" sz="2200" dirty="0">
                <a:latin typeface="Cambria" pitchFamily="18" charset="0"/>
                <a:cs typeface="Times New Roman" pitchFamily="18" charset="0"/>
              </a:rPr>
              <a:t>The I/O state (resources allocated to files</a:t>
            </a:r>
            <a:r>
              <a:rPr lang="ro-RO" altLang="en-US" sz="2200" dirty="0">
                <a:latin typeface="Cambria" pitchFamily="18" charset="0"/>
                <a:cs typeface="Times New Roman" pitchFamily="18" charset="0"/>
              </a:rPr>
              <a:t>, etc.) </a:t>
            </a:r>
            <a:endParaRPr lang="en-US" altLang="en-US" sz="2200" dirty="0">
              <a:latin typeface="Cambria" pitchFamily="18" charset="0"/>
              <a:cs typeface="Times New Roman" pitchFamily="18" charset="0"/>
            </a:endParaRPr>
          </a:p>
          <a:p>
            <a:pPr algn="just">
              <a:lnSpc>
                <a:spcPct val="110000"/>
              </a:lnSpc>
              <a:spcBef>
                <a:spcPct val="20000"/>
              </a:spcBef>
              <a:buFont typeface="Symbol" pitchFamily="18" charset="2"/>
              <a:buChar char="·"/>
            </a:pPr>
            <a:r>
              <a:rPr lang="ro-RO" altLang="en-US" sz="2200" dirty="0">
                <a:latin typeface="Cambria" pitchFamily="18" charset="0"/>
                <a:cs typeface="Times New Roman" pitchFamily="18" charset="0"/>
              </a:rPr>
              <a:t>Dat</a:t>
            </a:r>
            <a:r>
              <a:rPr lang="en-US" altLang="en-US" sz="2200" dirty="0">
                <a:latin typeface="Cambria" pitchFamily="18" charset="0"/>
                <a:cs typeface="Times New Roman" pitchFamily="18" charset="0"/>
              </a:rPr>
              <a:t>a about scheduling</a:t>
            </a:r>
            <a:r>
              <a:rPr lang="ro-RO" altLang="en-US" sz="2200" dirty="0">
                <a:latin typeface="Cambria" pitchFamily="18" charset="0"/>
                <a:cs typeface="Times New Roman" pitchFamily="18" charset="0"/>
              </a:rPr>
              <a:t> </a:t>
            </a:r>
            <a:r>
              <a:rPr lang="en-US" altLang="en-US" sz="2200" dirty="0">
                <a:latin typeface="Cambria" pitchFamily="18" charset="0"/>
                <a:cs typeface="Times New Roman" pitchFamily="18" charset="0"/>
              </a:rPr>
              <a:t>(priorities, etc. )</a:t>
            </a:r>
          </a:p>
          <a:p>
            <a:pPr algn="just">
              <a:lnSpc>
                <a:spcPct val="110000"/>
              </a:lnSpc>
              <a:spcBef>
                <a:spcPct val="20000"/>
              </a:spcBef>
              <a:buFont typeface="Symbol" pitchFamily="18" charset="2"/>
              <a:buChar char="·"/>
            </a:pPr>
            <a:r>
              <a:rPr lang="en-US" altLang="en-US" sz="2200" dirty="0">
                <a:latin typeface="Cambria" pitchFamily="18" charset="0"/>
                <a:cs typeface="Times New Roman" pitchFamily="18" charset="0"/>
              </a:rPr>
              <a:t>The process state (in execution, suspended, waiting, </a:t>
            </a:r>
            <a:r>
              <a:rPr lang="ro-RO" altLang="en-US" sz="2200" dirty="0">
                <a:latin typeface="Cambria" pitchFamily="18" charset="0"/>
                <a:cs typeface="Times New Roman" pitchFamily="18" charset="0"/>
              </a:rPr>
              <a:t>etc.</a:t>
            </a:r>
            <a:r>
              <a:rPr lang="en-US" altLang="en-US" sz="2200" dirty="0">
                <a:latin typeface="Cambria" pitchFamily="18" charset="0"/>
                <a:cs typeface="Times New Roman" pitchFamily="18" charset="0"/>
              </a:rPr>
              <a:t>)</a:t>
            </a:r>
            <a:endParaRPr lang="en-US" altLang="en-US" sz="2200" b="1" dirty="0">
              <a:latin typeface="Cambria" pitchFamily="18" charset="0"/>
              <a:cs typeface="Times New Roman" pitchFamily="18" charset="0"/>
            </a:endParaRPr>
          </a:p>
        </p:txBody>
      </p:sp>
      <p:pic>
        <p:nvPicPr>
          <p:cNvPr id="16388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17" t="731" r="28017" b="540"/>
          <a:stretch>
            <a:fillRect/>
          </a:stretch>
        </p:blipFill>
        <p:spPr bwMode="auto">
          <a:xfrm>
            <a:off x="6019800" y="1292781"/>
            <a:ext cx="2747963" cy="4402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389" name="Rectangle 14"/>
          <p:cNvSpPr>
            <a:spLocks noChangeArrowheads="1"/>
          </p:cNvSpPr>
          <p:nvPr/>
        </p:nvSpPr>
        <p:spPr bwMode="auto">
          <a:xfrm>
            <a:off x="3467100" y="22123"/>
            <a:ext cx="38100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altLang="en-US" sz="2800" b="1" dirty="0">
                <a:solidFill>
                  <a:srgbClr val="FF3300"/>
                </a:solidFill>
                <a:latin typeface="Cambria" panose="02040503050406030204" pitchFamily="18" charset="0"/>
                <a:cs typeface="Times New Roman" pitchFamily="18" charset="0"/>
              </a:rPr>
              <a:t>Process states</a:t>
            </a:r>
          </a:p>
        </p:txBody>
      </p:sp>
      <p:sp>
        <p:nvSpPr>
          <p:cNvPr id="16390" name="Text Box 16"/>
          <p:cNvSpPr txBox="1">
            <a:spLocks noChangeArrowheads="1"/>
          </p:cNvSpPr>
          <p:nvPr/>
        </p:nvSpPr>
        <p:spPr bwMode="auto">
          <a:xfrm>
            <a:off x="5410200" y="5955268"/>
            <a:ext cx="37338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altLang="en-US" sz="1800" b="1" dirty="0">
                <a:latin typeface="Cambria" panose="02040503050406030204" pitchFamily="18" charset="0"/>
                <a:cs typeface="Times New Roman" pitchFamily="18" charset="0"/>
              </a:rPr>
              <a:t>Figure</a:t>
            </a:r>
            <a:r>
              <a:rPr lang="ro-RO" altLang="en-US" sz="1800" b="1" dirty="0">
                <a:latin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altLang="en-US" sz="1800" b="1" dirty="0">
                <a:latin typeface="Cambria" panose="02040503050406030204" pitchFamily="18" charset="0"/>
                <a:cs typeface="Times New Roman" pitchFamily="18" charset="0"/>
              </a:rPr>
              <a:t>5.</a:t>
            </a:r>
            <a:r>
              <a:rPr lang="ro-RO" altLang="en-US" sz="1800" b="1" dirty="0">
                <a:latin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altLang="en-US" sz="1800" b="1" dirty="0">
                <a:latin typeface="Cambria" panose="02040503050406030204" pitchFamily="18" charset="0"/>
                <a:cs typeface="Times New Roman" pitchFamily="18" charset="0"/>
              </a:rPr>
              <a:t>Process control block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8183132" y="688848"/>
            <a:ext cx="941203" cy="301752"/>
          </a:xfrm>
          <a:noFill/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0D306FB4-C3D0-4F90-8ECA-3FA1E35B782E}" type="slidenum">
              <a:rPr lang="en-US" altLang="en-US">
                <a:latin typeface="Cambria" panose="02040503050406030204" pitchFamily="18" charset="0"/>
              </a:rPr>
              <a:pPr/>
              <a:t>18</a:t>
            </a:fld>
            <a:endParaRPr lang="en-US" altLang="en-US" dirty="0">
              <a:latin typeface="Cambria" panose="02040503050406030204" pitchFamily="18" charset="0"/>
            </a:endParaRPr>
          </a:p>
        </p:txBody>
      </p:sp>
      <p:sp>
        <p:nvSpPr>
          <p:cNvPr id="17411" name="Rectangle 2"/>
          <p:cNvSpPr>
            <a:spLocks noChangeArrowheads="1"/>
          </p:cNvSpPr>
          <p:nvPr/>
        </p:nvSpPr>
        <p:spPr bwMode="auto">
          <a:xfrm>
            <a:off x="457200" y="990600"/>
            <a:ext cx="8229600" cy="533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5143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spcBef>
                <a:spcPct val="20000"/>
              </a:spcBef>
              <a:buFont typeface="Arial Unicode MS" pitchFamily="34" charset="-128"/>
              <a:buNone/>
            </a:pPr>
            <a:r>
              <a:rPr lang="en-US" altLang="en-US" sz="2100" dirty="0">
                <a:latin typeface="Cambria" pitchFamily="18" charset="0"/>
                <a:cs typeface="Times New Roman" pitchFamily="18" charset="0"/>
              </a:rPr>
              <a:t>Process scheduling means, actually, modifying the PCB;</a:t>
            </a:r>
            <a:r>
              <a:rPr lang="ro-RO" altLang="en-US" sz="2100" dirty="0">
                <a:latin typeface="Cambria" pitchFamily="18" charset="0"/>
                <a:cs typeface="Times New Roman" pitchFamily="18" charset="0"/>
              </a:rPr>
              <a:t> </a:t>
            </a:r>
            <a:r>
              <a:rPr lang="en-US" altLang="en-US" sz="2100" dirty="0">
                <a:latin typeface="Cambria" pitchFamily="18" charset="0"/>
                <a:cs typeface="Times New Roman" pitchFamily="18" charset="0"/>
              </a:rPr>
              <a:t>another name for it is: </a:t>
            </a:r>
            <a:r>
              <a:rPr lang="en-US" altLang="en-US" sz="2100" b="1" i="1" dirty="0">
                <a:latin typeface="Cambria" pitchFamily="18" charset="0"/>
                <a:cs typeface="Times New Roman" pitchFamily="18" charset="0"/>
              </a:rPr>
              <a:t>context switch</a:t>
            </a:r>
            <a:r>
              <a:rPr lang="en-US" altLang="en-US" sz="2100" b="1" dirty="0">
                <a:latin typeface="Cambria" pitchFamily="18" charset="0"/>
                <a:cs typeface="Times New Roman" pitchFamily="18" charset="0"/>
              </a:rPr>
              <a:t>. </a:t>
            </a:r>
          </a:p>
          <a:p>
            <a:pPr algn="just">
              <a:spcBef>
                <a:spcPct val="20000"/>
              </a:spcBef>
              <a:buFont typeface="Arial Unicode MS" pitchFamily="34" charset="-128"/>
              <a:buNone/>
            </a:pPr>
            <a:r>
              <a:rPr lang="en-US" altLang="en-US" sz="2100" dirty="0">
                <a:latin typeface="Cambria" pitchFamily="18" charset="0"/>
                <a:cs typeface="Times New Roman" pitchFamily="18" charset="0"/>
              </a:rPr>
              <a:t>A context switch can be considered as a process switch</a:t>
            </a:r>
            <a:r>
              <a:rPr lang="ro-RO" altLang="en-US" sz="2100" dirty="0">
                <a:latin typeface="Cambria" pitchFamily="18" charset="0"/>
                <a:cs typeface="Times New Roman" pitchFamily="18" charset="0"/>
              </a:rPr>
              <a:t>. </a:t>
            </a:r>
            <a:r>
              <a:rPr lang="en-US" altLang="en-US" sz="2100" dirty="0">
                <a:latin typeface="Cambria" pitchFamily="18" charset="0"/>
                <a:cs typeface="Times New Roman" pitchFamily="18" charset="0"/>
              </a:rPr>
              <a:t> </a:t>
            </a:r>
            <a:endParaRPr lang="ro-RO" altLang="en-US" sz="2100" dirty="0">
              <a:latin typeface="Cambria" pitchFamily="18" charset="0"/>
              <a:cs typeface="Times New Roman" pitchFamily="18" charset="0"/>
            </a:endParaRPr>
          </a:p>
          <a:p>
            <a:pPr algn="just">
              <a:spcBef>
                <a:spcPct val="20000"/>
              </a:spcBef>
              <a:buFont typeface="Arial Unicode MS" pitchFamily="34" charset="-128"/>
              <a:buNone/>
            </a:pPr>
            <a:r>
              <a:rPr lang="en-US" altLang="en-US" sz="2100" dirty="0">
                <a:latin typeface="Cambria" pitchFamily="18" charset="0"/>
                <a:cs typeface="Times New Roman" pitchFamily="18" charset="0"/>
              </a:rPr>
              <a:t>The switch makes the shift from the memory allocated to a process to the memory allocated to another process</a:t>
            </a:r>
            <a:r>
              <a:rPr lang="ro-RO" altLang="en-US" sz="2100" dirty="0">
                <a:latin typeface="Cambria" pitchFamily="18" charset="0"/>
                <a:cs typeface="Times New Roman" pitchFamily="18" charset="0"/>
              </a:rPr>
              <a:t> (</a:t>
            </a:r>
            <a:r>
              <a:rPr lang="en-US" altLang="en-US" sz="2100" dirty="0">
                <a:latin typeface="Cambria" pitchFamily="18" charset="0"/>
                <a:cs typeface="Times New Roman" pitchFamily="18" charset="0"/>
              </a:rPr>
              <a:t>each process has its own “view” about memory</a:t>
            </a:r>
            <a:r>
              <a:rPr lang="ro-RO" altLang="en-US" sz="2100" dirty="0">
                <a:latin typeface="Cambria" pitchFamily="18" charset="0"/>
                <a:cs typeface="Times New Roman" pitchFamily="18" charset="0"/>
              </a:rPr>
              <a:t>)</a:t>
            </a:r>
            <a:r>
              <a:rPr lang="en-US" altLang="en-US" sz="2100" b="1" dirty="0">
                <a:latin typeface="Cambria" pitchFamily="18" charset="0"/>
                <a:cs typeface="Times New Roman" pitchFamily="18" charset="0"/>
              </a:rPr>
              <a:t>  </a:t>
            </a:r>
            <a:r>
              <a:rPr lang="ro-RO" altLang="en-US" sz="2100" b="1" dirty="0">
                <a:latin typeface="Cambria" pitchFamily="18" charset="0"/>
                <a:cs typeface="Times New Roman" pitchFamily="18" charset="0"/>
              </a:rPr>
              <a:t>(</a:t>
            </a:r>
            <a:r>
              <a:rPr lang="en-US" altLang="en-US" sz="2100" b="1" dirty="0">
                <a:latin typeface="Cambria" pitchFamily="18" charset="0"/>
                <a:cs typeface="Times New Roman" pitchFamily="18" charset="0"/>
              </a:rPr>
              <a:t>see </a:t>
            </a:r>
            <a:r>
              <a:rPr lang="ro-RO" altLang="en-US" sz="2100" b="1" dirty="0">
                <a:latin typeface="Cambria" pitchFamily="18" charset="0"/>
                <a:cs typeface="Times New Roman" pitchFamily="18" charset="0"/>
              </a:rPr>
              <a:t>Figur</a:t>
            </a:r>
            <a:r>
              <a:rPr lang="en-US" altLang="en-US" sz="2100" b="1" dirty="0">
                <a:latin typeface="Cambria" pitchFamily="18" charset="0"/>
                <a:cs typeface="Times New Roman" pitchFamily="18" charset="0"/>
              </a:rPr>
              <a:t>e</a:t>
            </a:r>
            <a:r>
              <a:rPr lang="ro-RO" altLang="en-US" sz="2100" b="1" dirty="0">
                <a:latin typeface="Cambria" pitchFamily="18" charset="0"/>
                <a:cs typeface="Times New Roman" pitchFamily="18" charset="0"/>
              </a:rPr>
              <a:t> </a:t>
            </a:r>
            <a:r>
              <a:rPr lang="en-US" altLang="en-US" sz="2100" b="1" dirty="0">
                <a:latin typeface="Cambria" pitchFamily="18" charset="0"/>
                <a:cs typeface="Times New Roman" pitchFamily="18" charset="0"/>
              </a:rPr>
              <a:t>6</a:t>
            </a:r>
            <a:r>
              <a:rPr lang="ro-RO" altLang="en-US" sz="2100" b="1" dirty="0">
                <a:latin typeface="Cambria" pitchFamily="18" charset="0"/>
                <a:cs typeface="Times New Roman" pitchFamily="18" charset="0"/>
              </a:rPr>
              <a:t>)</a:t>
            </a:r>
            <a:endParaRPr lang="en-US" altLang="en-US" sz="2100" b="1" dirty="0">
              <a:latin typeface="Cambria" pitchFamily="18" charset="0"/>
              <a:cs typeface="Times New Roman" pitchFamily="18" charset="0"/>
            </a:endParaRPr>
          </a:p>
          <a:p>
            <a:pPr algn="just">
              <a:spcBef>
                <a:spcPct val="20000"/>
              </a:spcBef>
              <a:buFont typeface="Arial Unicode MS" pitchFamily="34" charset="-128"/>
              <a:buNone/>
            </a:pPr>
            <a:endParaRPr lang="en-US" altLang="en-US" sz="2100" b="1" dirty="0">
              <a:latin typeface="Cambria" pitchFamily="18" charset="0"/>
              <a:cs typeface="Times New Roman" pitchFamily="18" charset="0"/>
            </a:endParaRPr>
          </a:p>
          <a:p>
            <a:pPr algn="just">
              <a:spcBef>
                <a:spcPct val="20000"/>
              </a:spcBef>
              <a:buFont typeface="Arial Unicode MS" pitchFamily="34" charset="-128"/>
              <a:buNone/>
            </a:pPr>
            <a:r>
              <a:rPr lang="en-US" altLang="en-US" sz="2100" b="1" dirty="0">
                <a:latin typeface="Cambria" pitchFamily="18" charset="0"/>
                <a:cs typeface="Times New Roman" pitchFamily="18" charset="0"/>
              </a:rPr>
              <a:t>Scheduling queues:</a:t>
            </a:r>
            <a:endParaRPr lang="en-US" altLang="en-US" sz="2100" dirty="0">
              <a:latin typeface="Cambria" pitchFamily="18" charset="0"/>
              <a:cs typeface="Times New Roman" pitchFamily="18" charset="0"/>
            </a:endParaRPr>
          </a:p>
          <a:p>
            <a:pPr algn="just">
              <a:spcBef>
                <a:spcPct val="20000"/>
              </a:spcBef>
              <a:buFont typeface="Arial Unicode MS" pitchFamily="34" charset="-128"/>
              <a:buNone/>
            </a:pPr>
            <a:r>
              <a:rPr lang="en-US" altLang="en-US" sz="2100" dirty="0">
                <a:latin typeface="Cambria" pitchFamily="18" charset="0"/>
                <a:cs typeface="Times New Roman" pitchFamily="18" charset="0"/>
              </a:rPr>
              <a:t>(a process is determined by some events which appear because of the needs and the availabilities)</a:t>
            </a:r>
          </a:p>
          <a:p>
            <a:pPr lvl="1" algn="just">
              <a:lnSpc>
                <a:spcPct val="60000"/>
              </a:lnSpc>
              <a:spcBef>
                <a:spcPct val="20000"/>
              </a:spcBef>
              <a:buFont typeface="Symbol" pitchFamily="18" charset="2"/>
              <a:buChar char="·"/>
            </a:pPr>
            <a:r>
              <a:rPr lang="ro-RO" altLang="en-US" sz="2100" dirty="0">
                <a:latin typeface="Cambria" pitchFamily="18" charset="0"/>
                <a:cs typeface="Times New Roman" pitchFamily="18" charset="0"/>
              </a:rPr>
              <a:t> “</a:t>
            </a:r>
            <a:r>
              <a:rPr lang="en-US" altLang="en-US" sz="2100" dirty="0">
                <a:latin typeface="Cambria" pitchFamily="18" charset="0"/>
                <a:cs typeface="Times New Roman" pitchFamily="18" charset="0"/>
              </a:rPr>
              <a:t>ready to execute</a:t>
            </a:r>
            <a:r>
              <a:rPr lang="ro-RO" altLang="en-US" sz="2100" dirty="0">
                <a:latin typeface="Cambria" pitchFamily="18" charset="0"/>
                <a:cs typeface="Times New Roman" pitchFamily="18" charset="0"/>
              </a:rPr>
              <a:t>”</a:t>
            </a:r>
            <a:r>
              <a:rPr lang="en-US" altLang="en-US" sz="2100" dirty="0">
                <a:latin typeface="Cambria" pitchFamily="18" charset="0"/>
                <a:cs typeface="Times New Roman" pitchFamily="18" charset="0"/>
              </a:rPr>
              <a:t> queue = is made of all the processes ready to execute.</a:t>
            </a:r>
          </a:p>
          <a:p>
            <a:pPr lvl="1" algn="just">
              <a:spcBef>
                <a:spcPct val="20000"/>
              </a:spcBef>
              <a:buFont typeface="Symbol" pitchFamily="18" charset="2"/>
              <a:buChar char="·"/>
            </a:pPr>
            <a:r>
              <a:rPr lang="ro-RO" altLang="en-US" sz="2100" dirty="0">
                <a:latin typeface="Cambria" pitchFamily="18" charset="0"/>
                <a:cs typeface="Times New Roman" pitchFamily="18" charset="0"/>
              </a:rPr>
              <a:t> </a:t>
            </a:r>
            <a:r>
              <a:rPr lang="en-US" altLang="en-US" sz="2100" dirty="0">
                <a:latin typeface="Cambria" pitchFamily="18" charset="0"/>
                <a:cs typeface="Times New Roman" pitchFamily="18" charset="0"/>
              </a:rPr>
              <a:t>I/O queue (waiting state) = is made of all the processes that wait a I/O process to end.</a:t>
            </a:r>
          </a:p>
          <a:p>
            <a:pPr algn="just">
              <a:spcBef>
                <a:spcPct val="20000"/>
              </a:spcBef>
              <a:buFont typeface="Arial Unicode MS" pitchFamily="34" charset="-128"/>
              <a:buNone/>
            </a:pPr>
            <a:r>
              <a:rPr lang="en-US" altLang="en-US" sz="2100" dirty="0">
                <a:latin typeface="Cambria" pitchFamily="18" charset="0"/>
                <a:cs typeface="Times New Roman" pitchFamily="18" charset="0"/>
              </a:rPr>
              <a:t>The queue implementation can be made by simple or double linking.</a:t>
            </a:r>
          </a:p>
        </p:txBody>
      </p:sp>
      <p:sp>
        <p:nvSpPr>
          <p:cNvPr id="17412" name="Rectangle 7"/>
          <p:cNvSpPr>
            <a:spLocks noChangeArrowheads="1"/>
          </p:cNvSpPr>
          <p:nvPr/>
        </p:nvSpPr>
        <p:spPr bwMode="auto">
          <a:xfrm>
            <a:off x="3429000" y="51620"/>
            <a:ext cx="38100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altLang="en-US" sz="2800" b="1" dirty="0">
                <a:solidFill>
                  <a:srgbClr val="FF3300"/>
                </a:solidFill>
                <a:latin typeface="Cambria" panose="02040503050406030204" pitchFamily="18" charset="0"/>
                <a:cs typeface="Times New Roman" pitchFamily="18" charset="0"/>
              </a:rPr>
              <a:t>Process scheduling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8202797" y="673826"/>
            <a:ext cx="941203" cy="301752"/>
          </a:xfrm>
          <a:noFill/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F20EB011-D69E-42B7-878F-DF967ABFCBE1}" type="slidenum">
              <a:rPr lang="en-US" altLang="en-US">
                <a:latin typeface="Cambria" panose="02040503050406030204" pitchFamily="18" charset="0"/>
              </a:rPr>
              <a:pPr/>
              <a:t>19</a:t>
            </a:fld>
            <a:endParaRPr lang="en-US" altLang="en-US" dirty="0">
              <a:latin typeface="Cambria" panose="02040503050406030204" pitchFamily="18" charset="0"/>
            </a:endParaRPr>
          </a:p>
        </p:txBody>
      </p:sp>
      <p:pic>
        <p:nvPicPr>
          <p:cNvPr id="1843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7" t="832" r="2957" b="1047"/>
          <a:stretch>
            <a:fillRect/>
          </a:stretch>
        </p:blipFill>
        <p:spPr bwMode="auto">
          <a:xfrm>
            <a:off x="1261604" y="931333"/>
            <a:ext cx="6739396" cy="5121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436" name="Text Box 6"/>
          <p:cNvSpPr txBox="1">
            <a:spLocks noChangeArrowheads="1"/>
          </p:cNvSpPr>
          <p:nvPr/>
        </p:nvSpPr>
        <p:spPr bwMode="auto">
          <a:xfrm>
            <a:off x="2895600" y="6128040"/>
            <a:ext cx="414607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sz="1800" b="1" dirty="0">
                <a:latin typeface="Cambria" panose="02040503050406030204" pitchFamily="18" charset="0"/>
                <a:cs typeface="Times New Roman" pitchFamily="18" charset="0"/>
              </a:rPr>
              <a:t>Figure</a:t>
            </a:r>
            <a:r>
              <a:rPr lang="ro-RO" altLang="en-US" sz="1800" b="1" dirty="0">
                <a:latin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altLang="en-US" sz="1800" b="1" dirty="0">
                <a:latin typeface="Cambria" panose="02040503050406030204" pitchFamily="18" charset="0"/>
                <a:cs typeface="Times New Roman" pitchFamily="18" charset="0"/>
              </a:rPr>
              <a:t>6.  How a context switch works</a:t>
            </a:r>
          </a:p>
        </p:txBody>
      </p:sp>
      <p:sp>
        <p:nvSpPr>
          <p:cNvPr id="18437" name="Rectangle 9"/>
          <p:cNvSpPr>
            <a:spLocks noChangeArrowheads="1"/>
          </p:cNvSpPr>
          <p:nvPr/>
        </p:nvSpPr>
        <p:spPr bwMode="auto">
          <a:xfrm>
            <a:off x="3962400" y="228600"/>
            <a:ext cx="38100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altLang="en-US" sz="2800" b="1" dirty="0">
                <a:solidFill>
                  <a:srgbClr val="FF3300"/>
                </a:solidFill>
                <a:latin typeface="Cambria" panose="02040503050406030204" pitchFamily="18" charset="0"/>
                <a:cs typeface="Times New Roman" pitchFamily="18" charset="0"/>
              </a:rPr>
              <a:t>Process scheduling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idx="1"/>
          </p:nvPr>
        </p:nvSpPr>
        <p:spPr>
          <a:xfrm>
            <a:off x="228600" y="2209800"/>
            <a:ext cx="8458200" cy="3429000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n-US" altLang="en-US" sz="2600" dirty="0">
                <a:latin typeface="Cambria" pitchFamily="18" charset="0"/>
                <a:cs typeface="Times New Roman" pitchFamily="18" charset="0"/>
              </a:rPr>
              <a:t>Definitions </a:t>
            </a:r>
            <a:endParaRPr lang="ro-RO" altLang="en-US" sz="2600" dirty="0">
              <a:latin typeface="Cambria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</a:pPr>
            <a:r>
              <a:rPr lang="en-US" altLang="en-US" sz="2600" dirty="0">
                <a:latin typeface="Cambria" pitchFamily="18" charset="0"/>
                <a:cs typeface="Times New Roman" pitchFamily="18" charset="0"/>
              </a:rPr>
              <a:t>What’s about</a:t>
            </a:r>
            <a:r>
              <a:rPr lang="ro-RO" altLang="en-US" sz="2600" dirty="0">
                <a:latin typeface="Cambria" pitchFamily="18" charset="0"/>
                <a:cs typeface="Times New Roman" pitchFamily="18" charset="0"/>
              </a:rPr>
              <a:t>?</a:t>
            </a:r>
          </a:p>
          <a:p>
            <a:pPr>
              <a:lnSpc>
                <a:spcPct val="120000"/>
              </a:lnSpc>
            </a:pPr>
            <a:r>
              <a:rPr lang="en-US" altLang="en-US" sz="2600" dirty="0">
                <a:latin typeface="Cambria" pitchFamily="18" charset="0"/>
                <a:cs typeface="Times New Roman" pitchFamily="18" charset="0"/>
              </a:rPr>
              <a:t>Process scheduling/multiprogramming</a:t>
            </a:r>
          </a:p>
          <a:p>
            <a:pPr>
              <a:lnSpc>
                <a:spcPct val="120000"/>
              </a:lnSpc>
            </a:pPr>
            <a:r>
              <a:rPr lang="en-US" altLang="en-US" sz="2600" dirty="0">
                <a:latin typeface="Cambria" pitchFamily="18" charset="0"/>
                <a:cs typeface="Times New Roman" pitchFamily="18" charset="0"/>
              </a:rPr>
              <a:t>Communication between processes</a:t>
            </a:r>
          </a:p>
        </p:txBody>
      </p:sp>
      <p:sp>
        <p:nvSpPr>
          <p:cNvPr id="307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10400" y="684469"/>
            <a:ext cx="2133600" cy="365125"/>
          </a:xfrm>
          <a:prstGeom prst="rect">
            <a:avLst/>
          </a:prstGeom>
          <a:noFill/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750A3D27-AB01-4B4F-8A1D-0824BB93EE3E}" type="slidenum">
              <a:rPr lang="en-US" altLang="en-US"/>
              <a:pPr/>
              <a:t>2</a:t>
            </a:fld>
            <a:endParaRPr lang="en-US" altLang="en-US" dirty="0"/>
          </a:p>
        </p:txBody>
      </p:sp>
      <p:sp>
        <p:nvSpPr>
          <p:cNvPr id="3076" name="Rectangle 3"/>
          <p:cNvSpPr>
            <a:spLocks noChangeArrowheads="1"/>
          </p:cNvSpPr>
          <p:nvPr/>
        </p:nvSpPr>
        <p:spPr bwMode="auto">
          <a:xfrm>
            <a:off x="838200" y="381000"/>
            <a:ext cx="77724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altLang="en-US" sz="4000" b="1" dirty="0">
                <a:latin typeface="Cambria" pitchFamily="18" charset="0"/>
                <a:cs typeface="Times New Roman" pitchFamily="18" charset="0"/>
              </a:rPr>
              <a:t>The OS and processes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8202797" y="627396"/>
            <a:ext cx="941203" cy="301752"/>
          </a:xfrm>
          <a:noFill/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C68DEC60-8488-45DC-9E43-602C48C0E226}" type="slidenum">
              <a:rPr lang="en-US" altLang="en-US">
                <a:latin typeface="Cambria" panose="02040503050406030204" pitchFamily="18" charset="0"/>
              </a:rPr>
              <a:pPr/>
              <a:t>20</a:t>
            </a:fld>
            <a:endParaRPr lang="en-US" altLang="en-US" dirty="0">
              <a:latin typeface="Cambria" panose="02040503050406030204" pitchFamily="18" charset="0"/>
            </a:endParaRPr>
          </a:p>
        </p:txBody>
      </p:sp>
      <p:sp>
        <p:nvSpPr>
          <p:cNvPr id="19459" name="Text Box 1029"/>
          <p:cNvSpPr txBox="1">
            <a:spLocks noChangeArrowheads="1"/>
          </p:cNvSpPr>
          <p:nvPr/>
        </p:nvSpPr>
        <p:spPr bwMode="auto">
          <a:xfrm>
            <a:off x="1524000" y="6248927"/>
            <a:ext cx="3492623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sz="2200" b="1" dirty="0">
                <a:latin typeface="Cambria" panose="02040503050406030204" pitchFamily="18" charset="0"/>
                <a:cs typeface="Times New Roman" pitchFamily="18" charset="0"/>
              </a:rPr>
              <a:t>Figure 7. Queue examples</a:t>
            </a:r>
          </a:p>
        </p:txBody>
      </p:sp>
      <p:pic>
        <p:nvPicPr>
          <p:cNvPr id="19460" name="Picture 103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50" t="540" r="4106" b="690"/>
          <a:stretch>
            <a:fillRect/>
          </a:stretch>
        </p:blipFill>
        <p:spPr bwMode="auto">
          <a:xfrm>
            <a:off x="228600" y="1066800"/>
            <a:ext cx="5783263" cy="4986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461" name="Rectangle 1033"/>
          <p:cNvSpPr>
            <a:spLocks noChangeArrowheads="1"/>
          </p:cNvSpPr>
          <p:nvPr/>
        </p:nvSpPr>
        <p:spPr bwMode="auto">
          <a:xfrm>
            <a:off x="4106863" y="228600"/>
            <a:ext cx="38100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altLang="en-US" sz="2800" b="1" dirty="0">
                <a:solidFill>
                  <a:srgbClr val="FF3300"/>
                </a:solidFill>
                <a:latin typeface="Cambria" panose="02040503050406030204" pitchFamily="18" charset="0"/>
                <a:cs typeface="Times New Roman" pitchFamily="18" charset="0"/>
              </a:rPr>
              <a:t>Process scheduling</a:t>
            </a:r>
          </a:p>
        </p:txBody>
      </p:sp>
      <p:sp>
        <p:nvSpPr>
          <p:cNvPr id="19462" name="Rectangle 1034"/>
          <p:cNvSpPr>
            <a:spLocks noChangeArrowheads="1"/>
          </p:cNvSpPr>
          <p:nvPr/>
        </p:nvSpPr>
        <p:spPr bwMode="auto">
          <a:xfrm>
            <a:off x="6428580" y="1828800"/>
            <a:ext cx="23622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altLang="en-US" sz="2200" b="1" i="1" dirty="0">
                <a:solidFill>
                  <a:srgbClr val="FF3300"/>
                </a:solidFill>
                <a:latin typeface="Cambria" panose="02040503050406030204" pitchFamily="18" charset="0"/>
                <a:cs typeface="Times New Roman" pitchFamily="18" charset="0"/>
              </a:rPr>
              <a:t>Ready to execute </a:t>
            </a:r>
            <a:r>
              <a:rPr lang="en-US" altLang="en-US" sz="2200" b="1" dirty="0">
                <a:solidFill>
                  <a:srgbClr val="FF3300"/>
                </a:solidFill>
                <a:latin typeface="Cambria" panose="02040503050406030204" pitchFamily="18" charset="0"/>
                <a:cs typeface="Times New Roman" pitchFamily="18" charset="0"/>
              </a:rPr>
              <a:t>Queue</a:t>
            </a:r>
            <a:endParaRPr lang="en-US" altLang="en-US" sz="2200" b="1" i="1" dirty="0">
              <a:solidFill>
                <a:srgbClr val="FF3300"/>
              </a:solidFill>
              <a:latin typeface="Cambria" panose="02040503050406030204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843" y="3901349"/>
            <a:ext cx="1493837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8202797" y="615745"/>
            <a:ext cx="941203" cy="409848"/>
          </a:xfrm>
          <a:noFill/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280D00BA-A7D5-4619-8167-10783A1234DC}" type="slidenum">
              <a:rPr lang="en-US" altLang="en-US">
                <a:latin typeface="Cambria" panose="02040503050406030204" pitchFamily="18" charset="0"/>
              </a:rPr>
              <a:pPr/>
              <a:t>21</a:t>
            </a:fld>
            <a:endParaRPr lang="en-US" altLang="en-US" dirty="0">
              <a:latin typeface="Cambria" panose="02040503050406030204" pitchFamily="18" charset="0"/>
            </a:endParaRPr>
          </a:p>
        </p:txBody>
      </p:sp>
      <p:sp>
        <p:nvSpPr>
          <p:cNvPr id="20483" name="Rectangle 4"/>
          <p:cNvSpPr>
            <a:spLocks noChangeArrowheads="1"/>
          </p:cNvSpPr>
          <p:nvPr/>
        </p:nvSpPr>
        <p:spPr bwMode="auto">
          <a:xfrm>
            <a:off x="228600" y="1295400"/>
            <a:ext cx="8610600" cy="533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228600" indent="-22860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spcBef>
                <a:spcPct val="20000"/>
              </a:spcBef>
              <a:buFont typeface="Arial Unicode MS" pitchFamily="34" charset="-128"/>
              <a:buNone/>
            </a:pPr>
            <a:r>
              <a:rPr lang="en-US" altLang="en-US" sz="2200" dirty="0">
                <a:latin typeface="Cambria" panose="02040503050406030204" pitchFamily="18" charset="0"/>
                <a:cs typeface="Times New Roman" pitchFamily="18" charset="0"/>
              </a:rPr>
              <a:t>The</a:t>
            </a:r>
            <a:r>
              <a:rPr lang="en-US" altLang="en-US" sz="2200" b="1" dirty="0">
                <a:latin typeface="Cambria" panose="02040503050406030204" pitchFamily="18" charset="0"/>
                <a:cs typeface="Times New Roman" pitchFamily="18" charset="0"/>
              </a:rPr>
              <a:t> long term scheduler (admission scheduler) </a:t>
            </a:r>
            <a:r>
              <a:rPr lang="en-US" altLang="en-US" sz="2200" dirty="0">
                <a:latin typeface="Cambria" panose="02040503050406030204" pitchFamily="18" charset="0"/>
                <a:cs typeface="Times New Roman" pitchFamily="18" charset="0"/>
              </a:rPr>
              <a:t>decides which jobs/processes are admitted in the “ready to execute” queue.  </a:t>
            </a:r>
            <a:endParaRPr lang="ro-RO" altLang="en-US" sz="2200" dirty="0">
              <a:latin typeface="Cambria" panose="02040503050406030204" pitchFamily="18" charset="0"/>
              <a:cs typeface="Times New Roman" pitchFamily="18" charset="0"/>
            </a:endParaRPr>
          </a:p>
          <a:p>
            <a:pPr algn="just">
              <a:spcBef>
                <a:spcPct val="20000"/>
              </a:spcBef>
              <a:buFont typeface="Arial Unicode MS" pitchFamily="34" charset="-128"/>
              <a:buNone/>
            </a:pPr>
            <a:endParaRPr lang="ro-RO" altLang="en-US" sz="2200" dirty="0">
              <a:latin typeface="Cambria" panose="02040503050406030204" pitchFamily="18" charset="0"/>
              <a:cs typeface="Times New Roman" pitchFamily="18" charset="0"/>
            </a:endParaRPr>
          </a:p>
          <a:p>
            <a:pPr algn="just">
              <a:spcBef>
                <a:spcPct val="20000"/>
              </a:spcBef>
              <a:buFont typeface="Arial Unicode MS" pitchFamily="34" charset="-128"/>
              <a:buNone/>
            </a:pPr>
            <a:r>
              <a:rPr lang="en-US" altLang="en-US" sz="2200" dirty="0">
                <a:latin typeface="Cambria" panose="02040503050406030204" pitchFamily="18" charset="0"/>
                <a:cs typeface="Times New Roman" pitchFamily="18" charset="0"/>
              </a:rPr>
              <a:t>When a program must run, its admission in the queue is authorized or delayed by the long term scheduler.  </a:t>
            </a:r>
            <a:endParaRPr lang="ro-RO" altLang="en-US" sz="2200" dirty="0">
              <a:latin typeface="Cambria" panose="02040503050406030204" pitchFamily="18" charset="0"/>
              <a:cs typeface="Times New Roman" pitchFamily="18" charset="0"/>
            </a:endParaRPr>
          </a:p>
          <a:p>
            <a:pPr algn="just">
              <a:spcBef>
                <a:spcPct val="20000"/>
              </a:spcBef>
              <a:buFont typeface="Arial Unicode MS" pitchFamily="34" charset="-128"/>
              <a:buNone/>
            </a:pPr>
            <a:endParaRPr lang="ro-RO" altLang="en-US" sz="2200" dirty="0">
              <a:latin typeface="Cambria" panose="02040503050406030204" pitchFamily="18" charset="0"/>
              <a:cs typeface="Times New Roman" pitchFamily="18" charset="0"/>
            </a:endParaRPr>
          </a:p>
          <a:p>
            <a:pPr algn="just">
              <a:spcBef>
                <a:spcPct val="20000"/>
              </a:spcBef>
              <a:buFont typeface="Arial Unicode MS" pitchFamily="34" charset="-128"/>
              <a:buNone/>
            </a:pPr>
            <a:r>
              <a:rPr lang="en-US" altLang="en-US" sz="2200" dirty="0">
                <a:latin typeface="Cambria" panose="02040503050406030204" pitchFamily="18" charset="0"/>
                <a:cs typeface="Times New Roman" pitchFamily="18" charset="0"/>
              </a:rPr>
              <a:t>In this way the scheduler decides which processes will run on a system and the degree of concurrency at a moment in time</a:t>
            </a:r>
            <a:r>
              <a:rPr lang="ro-RO" altLang="en-US" sz="2200" dirty="0">
                <a:latin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altLang="en-US" sz="2200" dirty="0">
                <a:latin typeface="Cambria" panose="02040503050406030204" pitchFamily="18" charset="0"/>
                <a:cs typeface="Times New Roman" pitchFamily="18" charset="0"/>
              </a:rPr>
              <a:t>(a greater or lesser number of processes are executed concurrently and how to divide them into I/0 intensive and CPU intensive processes).</a:t>
            </a:r>
          </a:p>
          <a:p>
            <a:pPr algn="just">
              <a:spcBef>
                <a:spcPct val="20000"/>
              </a:spcBef>
              <a:buFont typeface="Arial Unicode MS" pitchFamily="34" charset="-128"/>
              <a:buNone/>
            </a:pPr>
            <a:endParaRPr lang="en-US" altLang="en-US" sz="2200" dirty="0">
              <a:latin typeface="Cambria" panose="02040503050406030204" pitchFamily="18" charset="0"/>
              <a:cs typeface="Times New Roman" pitchFamily="18" charset="0"/>
            </a:endParaRPr>
          </a:p>
          <a:p>
            <a:pPr algn="just">
              <a:spcBef>
                <a:spcPct val="20000"/>
              </a:spcBef>
              <a:buFont typeface="Arial Unicode MS" pitchFamily="34" charset="-128"/>
              <a:buNone/>
            </a:pPr>
            <a:endParaRPr lang="en-US" altLang="en-US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4" name="Rectangle 11"/>
          <p:cNvSpPr>
            <a:spLocks noChangeArrowheads="1"/>
          </p:cNvSpPr>
          <p:nvPr/>
        </p:nvSpPr>
        <p:spPr bwMode="auto">
          <a:xfrm>
            <a:off x="2057400" y="272845"/>
            <a:ext cx="5373688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altLang="en-US" sz="2800" b="1" dirty="0">
                <a:solidFill>
                  <a:srgbClr val="FF3300"/>
                </a:solidFill>
                <a:latin typeface="Cambria" panose="02040503050406030204" pitchFamily="18" charset="0"/>
                <a:cs typeface="Times New Roman" pitchFamily="18" charset="0"/>
              </a:rPr>
              <a:t>Scheduling: Long term scheduler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8202797" y="615745"/>
            <a:ext cx="941203" cy="409848"/>
          </a:xfrm>
          <a:noFill/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280D00BA-A7D5-4619-8167-10783A1234DC}" type="slidenum">
              <a:rPr lang="en-US" altLang="en-US">
                <a:latin typeface="Cambria" panose="02040503050406030204" pitchFamily="18" charset="0"/>
              </a:rPr>
              <a:pPr/>
              <a:t>22</a:t>
            </a:fld>
            <a:endParaRPr lang="en-US" altLang="en-US" dirty="0">
              <a:latin typeface="Cambria" panose="02040503050406030204" pitchFamily="18" charset="0"/>
            </a:endParaRPr>
          </a:p>
        </p:txBody>
      </p:sp>
      <p:sp>
        <p:nvSpPr>
          <p:cNvPr id="20483" name="Rectangle 4"/>
          <p:cNvSpPr>
            <a:spLocks noChangeArrowheads="1"/>
          </p:cNvSpPr>
          <p:nvPr/>
        </p:nvSpPr>
        <p:spPr bwMode="auto">
          <a:xfrm>
            <a:off x="228600" y="1295400"/>
            <a:ext cx="8610600" cy="533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228600" indent="-22860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spcBef>
                <a:spcPct val="20000"/>
              </a:spcBef>
              <a:buFont typeface="Arial Unicode MS" pitchFamily="34" charset="-128"/>
              <a:buNone/>
            </a:pPr>
            <a:r>
              <a:rPr lang="en-US" altLang="en-US" sz="2200" dirty="0">
                <a:latin typeface="Cambria" panose="02040503050406030204" pitchFamily="18" charset="0"/>
                <a:cs typeface="Times New Roman" pitchFamily="18" charset="0"/>
              </a:rPr>
              <a:t>In case of a desktop system there is no need for such a scheduler; it is used in case of </a:t>
            </a:r>
            <a:r>
              <a:rPr lang="en-US" altLang="en-US" sz="2200" b="1" i="1" dirty="0">
                <a:latin typeface="Cambria" panose="02040503050406030204" pitchFamily="18" charset="0"/>
                <a:cs typeface="Times New Roman" pitchFamily="18" charset="0"/>
              </a:rPr>
              <a:t>large-scale systems</a:t>
            </a:r>
            <a:r>
              <a:rPr lang="en-US" altLang="en-US" sz="2200" b="1" dirty="0">
                <a:latin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altLang="en-US" sz="2200" dirty="0">
                <a:latin typeface="Cambria" panose="02040503050406030204" pitchFamily="18" charset="0"/>
                <a:cs typeface="Times New Roman" pitchFamily="18" charset="0"/>
              </a:rPr>
              <a:t>or </a:t>
            </a:r>
            <a:r>
              <a:rPr lang="en-US" altLang="en-US" sz="2200" b="1" i="1" dirty="0">
                <a:latin typeface="Cambria" panose="02040503050406030204" pitchFamily="18" charset="0"/>
                <a:cs typeface="Times New Roman" pitchFamily="18" charset="0"/>
              </a:rPr>
              <a:t>real-time systems</a:t>
            </a:r>
            <a:r>
              <a:rPr lang="en-US" altLang="en-US" sz="2200" b="1" dirty="0">
                <a:latin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altLang="en-US" sz="2200" dirty="0">
                <a:latin typeface="Cambria" panose="02040503050406030204" pitchFamily="18" charset="0"/>
                <a:cs typeface="Times New Roman" pitchFamily="18" charset="0"/>
              </a:rPr>
              <a:t>when the capacity of the system to satisfy the deadlines of the processes can be compromised if too many processes are admitted in the “ready to execute” queue. </a:t>
            </a:r>
            <a:endParaRPr lang="ro-RO" altLang="en-US" sz="2200" dirty="0">
              <a:latin typeface="Cambria" panose="02040503050406030204" pitchFamily="18" charset="0"/>
              <a:cs typeface="Times New Roman" pitchFamily="18" charset="0"/>
            </a:endParaRPr>
          </a:p>
          <a:p>
            <a:pPr algn="just">
              <a:spcBef>
                <a:spcPct val="20000"/>
              </a:spcBef>
              <a:buFont typeface="Arial Unicode MS" pitchFamily="34" charset="-128"/>
              <a:buNone/>
            </a:pPr>
            <a:endParaRPr lang="ro-RO" altLang="en-US" sz="2200" dirty="0">
              <a:latin typeface="Cambria" panose="02040503050406030204" pitchFamily="18" charset="0"/>
              <a:cs typeface="Times New Roman" pitchFamily="18" charset="0"/>
            </a:endParaRPr>
          </a:p>
          <a:p>
            <a:pPr algn="just">
              <a:spcBef>
                <a:spcPct val="20000"/>
              </a:spcBef>
              <a:buFont typeface="Arial Unicode MS" pitchFamily="34" charset="-128"/>
              <a:buNone/>
            </a:pPr>
            <a:r>
              <a:rPr lang="en-US" altLang="en-US" sz="2200" dirty="0">
                <a:latin typeface="Cambria" panose="02040503050406030204" pitchFamily="18" charset="0"/>
                <a:cs typeface="Times New Roman" pitchFamily="18" charset="0"/>
              </a:rPr>
              <a:t>It’s </a:t>
            </a:r>
            <a:r>
              <a:rPr lang="en-US" altLang="en-US" sz="2200" b="1" dirty="0">
                <a:latin typeface="Cambria" panose="02040503050406030204" pitchFamily="18" charset="0"/>
                <a:cs typeface="Times New Roman" pitchFamily="18" charset="0"/>
              </a:rPr>
              <a:t>main characteristics </a:t>
            </a:r>
            <a:r>
              <a:rPr lang="en-US" altLang="en-US" sz="2200" dirty="0">
                <a:latin typeface="Cambria" panose="02040503050406030204" pitchFamily="18" charset="0"/>
                <a:cs typeface="Times New Roman" pitchFamily="18" charset="0"/>
              </a:rPr>
              <a:t>are:</a:t>
            </a:r>
          </a:p>
          <a:p>
            <a:pPr marL="342900" indent="-342900" algn="just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200" dirty="0">
                <a:latin typeface="Cambria" panose="02040503050406030204" pitchFamily="18" charset="0"/>
                <a:cs typeface="Times New Roman" pitchFamily="18" charset="0"/>
              </a:rPr>
              <a:t>It is running only when the job comes from memory</a:t>
            </a:r>
          </a:p>
          <a:p>
            <a:pPr marL="342900" indent="-342900" algn="just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200" dirty="0">
                <a:latin typeface="Cambria" panose="02040503050406030204" pitchFamily="18" charset="0"/>
                <a:cs typeface="Times New Roman" pitchFamily="18" charset="0"/>
              </a:rPr>
              <a:t>It controls the degree of multiprogramming</a:t>
            </a:r>
          </a:p>
          <a:p>
            <a:pPr marL="342900" indent="-342900" algn="just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200" dirty="0">
                <a:latin typeface="Cambria" panose="02040503050406030204" pitchFamily="18" charset="0"/>
                <a:cs typeface="Times New Roman" pitchFamily="18" charset="0"/>
              </a:rPr>
              <a:t>It maintains an equilibrium between the input/output rate in/from the queue by jobs’ selection</a:t>
            </a:r>
          </a:p>
          <a:p>
            <a:pPr algn="just">
              <a:spcBef>
                <a:spcPct val="20000"/>
              </a:spcBef>
              <a:buFont typeface="Arial Unicode MS" pitchFamily="34" charset="-128"/>
              <a:buNone/>
            </a:pPr>
            <a:endParaRPr lang="en-US" altLang="en-US" sz="2200" dirty="0">
              <a:latin typeface="Cambria" panose="02040503050406030204" pitchFamily="18" charset="0"/>
              <a:cs typeface="Times New Roman" pitchFamily="18" charset="0"/>
            </a:endParaRPr>
          </a:p>
          <a:p>
            <a:pPr algn="just">
              <a:spcBef>
                <a:spcPct val="20000"/>
              </a:spcBef>
              <a:buFont typeface="Arial Unicode MS" pitchFamily="34" charset="-128"/>
              <a:buNone/>
            </a:pPr>
            <a:endParaRPr lang="en-US" altLang="en-US" sz="22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ct val="20000"/>
              </a:spcBef>
              <a:buFont typeface="Arial Unicode MS" pitchFamily="34" charset="-128"/>
              <a:buNone/>
            </a:pPr>
            <a:endParaRPr lang="ro-RO" altLang="en-US" sz="2200" dirty="0">
              <a:latin typeface="Cambria" panose="02040503050406030204" pitchFamily="18" charset="0"/>
              <a:cs typeface="Times New Roman" pitchFamily="18" charset="0"/>
            </a:endParaRPr>
          </a:p>
        </p:txBody>
      </p:sp>
      <p:sp>
        <p:nvSpPr>
          <p:cNvPr id="20484" name="Rectangle 11"/>
          <p:cNvSpPr>
            <a:spLocks noChangeArrowheads="1"/>
          </p:cNvSpPr>
          <p:nvPr/>
        </p:nvSpPr>
        <p:spPr bwMode="auto">
          <a:xfrm>
            <a:off x="2057400" y="272845"/>
            <a:ext cx="5373688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altLang="en-US" sz="2800" b="1" dirty="0">
                <a:solidFill>
                  <a:srgbClr val="FF3300"/>
                </a:solidFill>
                <a:latin typeface="Cambria" panose="02040503050406030204" pitchFamily="18" charset="0"/>
                <a:cs typeface="Times New Roman" pitchFamily="18" charset="0"/>
              </a:rPr>
              <a:t>Scheduling: Long term scheduler</a:t>
            </a:r>
          </a:p>
        </p:txBody>
      </p:sp>
    </p:spTree>
    <p:extLst>
      <p:ext uri="{BB962C8B-B14F-4D97-AF65-F5344CB8AC3E}">
        <p14:creationId xmlns:p14="http://schemas.microsoft.com/office/powerpoint/2010/main" val="13799338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8197881" y="712839"/>
            <a:ext cx="941203" cy="301752"/>
          </a:xfrm>
          <a:noFill/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C566AE09-8800-41F4-BB8A-33F7C71A8434}" type="slidenum">
              <a:rPr lang="en-US" altLang="en-US">
                <a:latin typeface="Cambria" panose="02040503050406030204" pitchFamily="18" charset="0"/>
              </a:rPr>
              <a:pPr/>
              <a:t>23</a:t>
            </a:fld>
            <a:endParaRPr lang="en-US" altLang="en-US" dirty="0">
              <a:latin typeface="Cambria" panose="02040503050406030204" pitchFamily="18" charset="0"/>
            </a:endParaRPr>
          </a:p>
        </p:txBody>
      </p:sp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457200" y="1295400"/>
            <a:ext cx="8686800" cy="495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228600" indent="-228600">
              <a:defRPr sz="1600">
                <a:solidFill>
                  <a:schemeClr val="tx1"/>
                </a:solidFill>
                <a:latin typeface="Arial" charset="0"/>
              </a:defRPr>
            </a:lvl1pPr>
            <a:lvl2pPr marL="800100" indent="-45720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spcBef>
                <a:spcPct val="20000"/>
              </a:spcBef>
              <a:buFont typeface="Arial Unicode MS" pitchFamily="34" charset="-128"/>
              <a:buNone/>
            </a:pPr>
            <a:r>
              <a:rPr lang="en-US" altLang="en-US" sz="2300" dirty="0">
                <a:latin typeface="Cambria" panose="02040503050406030204" pitchFamily="18" charset="0"/>
                <a:cs typeface="Times New Roman" pitchFamily="18" charset="0"/>
              </a:rPr>
              <a:t>The</a:t>
            </a:r>
            <a:r>
              <a:rPr lang="en-US" altLang="en-US" sz="2300" b="1" dirty="0">
                <a:latin typeface="Cambria" panose="02040503050406030204" pitchFamily="18" charset="0"/>
                <a:cs typeface="Times New Roman" pitchFamily="18" charset="0"/>
              </a:rPr>
              <a:t> short term scheduler (CPU scheduler) </a:t>
            </a:r>
            <a:r>
              <a:rPr lang="en-US" altLang="en-US" sz="2300" dirty="0">
                <a:latin typeface="Cambria" panose="02040503050406030204" pitchFamily="18" charset="0"/>
                <a:cs typeface="Times New Roman" pitchFamily="18" charset="0"/>
              </a:rPr>
              <a:t>decides which of the “ready to execute” queue, in-memory processes are to be executed, after an interrupt, an OS system call or another form of a signal.  </a:t>
            </a:r>
          </a:p>
          <a:p>
            <a:pPr algn="just">
              <a:spcBef>
                <a:spcPct val="20000"/>
              </a:spcBef>
              <a:buFont typeface="Arial Unicode MS" pitchFamily="34" charset="-128"/>
              <a:buNone/>
            </a:pPr>
            <a:r>
              <a:rPr lang="en-US" altLang="en-US" sz="2300" dirty="0">
                <a:latin typeface="Cambria" panose="02040503050406030204" pitchFamily="18" charset="0"/>
                <a:cs typeface="Times New Roman" pitchFamily="18" charset="0"/>
              </a:rPr>
              <a:t>Also, it can pop out a process from the CPU at the end of its execution (the process can return in “ready to execute” or in “waiting” state).</a:t>
            </a:r>
          </a:p>
          <a:p>
            <a:pPr algn="just">
              <a:spcBef>
                <a:spcPct val="20000"/>
              </a:spcBef>
              <a:buFont typeface="Arial Unicode MS" pitchFamily="34" charset="-128"/>
              <a:buNone/>
            </a:pPr>
            <a:r>
              <a:rPr lang="en-US" altLang="en-US" sz="2300" dirty="0">
                <a:latin typeface="Cambria" panose="02040503050406030204" pitchFamily="18" charset="0"/>
                <a:cs typeface="Times New Roman" pitchFamily="18" charset="0"/>
              </a:rPr>
              <a:t>The code used to get the process from “ready to execute” queue and run it is usually called the </a:t>
            </a:r>
            <a:r>
              <a:rPr lang="en-US" altLang="en-US" sz="2300" b="1" dirty="0">
                <a:latin typeface="Cambria" panose="02040503050406030204" pitchFamily="18" charset="0"/>
                <a:cs typeface="Times New Roman" pitchFamily="18" charset="0"/>
              </a:rPr>
              <a:t>dispatcher</a:t>
            </a:r>
            <a:r>
              <a:rPr lang="en-US" altLang="en-US" sz="2300" dirty="0">
                <a:latin typeface="Cambria" panose="02040503050406030204" pitchFamily="18" charset="0"/>
                <a:cs typeface="Times New Roman" pitchFamily="18" charset="0"/>
              </a:rPr>
              <a:t>. The short term scheduler is running frequently and, for this reason,  must be short and simple.</a:t>
            </a:r>
          </a:p>
          <a:p>
            <a:pPr algn="just">
              <a:spcBef>
                <a:spcPct val="20000"/>
              </a:spcBef>
              <a:buFont typeface="Arial Unicode MS" pitchFamily="34" charset="-128"/>
              <a:buNone/>
            </a:pPr>
            <a:endParaRPr lang="en-US" altLang="en-US" sz="2300" dirty="0">
              <a:latin typeface="Cambria" panose="02040503050406030204" pitchFamily="18" charset="0"/>
              <a:cs typeface="Times New Roman" pitchFamily="18" charset="0"/>
            </a:endParaRPr>
          </a:p>
          <a:p>
            <a:pPr algn="just">
              <a:spcBef>
                <a:spcPct val="20000"/>
              </a:spcBef>
              <a:buFont typeface="Arial Unicode MS" pitchFamily="34" charset="-128"/>
              <a:buNone/>
            </a:pPr>
            <a:r>
              <a:rPr lang="en-US" altLang="en-US" sz="2300" dirty="0">
                <a:latin typeface="Cambria" panose="02040503050406030204" pitchFamily="18" charset="0"/>
                <a:cs typeface="Times New Roman" pitchFamily="18" charset="0"/>
              </a:rPr>
              <a:t>The </a:t>
            </a:r>
            <a:r>
              <a:rPr lang="en-US" altLang="en-US" sz="2300" b="1" dirty="0">
                <a:latin typeface="Cambria" panose="02040503050406030204" pitchFamily="18" charset="0"/>
                <a:cs typeface="Times New Roman" pitchFamily="18" charset="0"/>
              </a:rPr>
              <a:t>medium term scheduler</a:t>
            </a:r>
            <a:r>
              <a:rPr lang="en-US" altLang="en-US" sz="2300" dirty="0">
                <a:latin typeface="Cambria" panose="02040503050406030204" pitchFamily="18" charset="0"/>
                <a:cs typeface="Times New Roman" pitchFamily="18" charset="0"/>
              </a:rPr>
              <a:t> is used to remove temporarily the processes from main memory and places them in the secondary memory, term commonly referred as </a:t>
            </a:r>
            <a:r>
              <a:rPr lang="en-US" altLang="en-US" sz="2300" b="1" dirty="0">
                <a:latin typeface="Cambria" panose="02040503050406030204" pitchFamily="18" charset="0"/>
                <a:cs typeface="Times New Roman" pitchFamily="18" charset="0"/>
              </a:rPr>
              <a:t>swapping</a:t>
            </a:r>
            <a:r>
              <a:rPr lang="en-US" altLang="en-US" sz="2300" dirty="0">
                <a:latin typeface="Cambria" panose="02040503050406030204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5" name="Rectangle 11"/>
          <p:cNvSpPr>
            <a:spLocks noChangeArrowheads="1"/>
          </p:cNvSpPr>
          <p:nvPr/>
        </p:nvSpPr>
        <p:spPr bwMode="auto">
          <a:xfrm>
            <a:off x="2113756" y="66369"/>
            <a:ext cx="5373688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altLang="en-US" sz="2800" b="1" dirty="0">
                <a:solidFill>
                  <a:srgbClr val="FF3300"/>
                </a:solidFill>
                <a:latin typeface="Cambria" panose="02040503050406030204" pitchFamily="18" charset="0"/>
                <a:cs typeface="Times New Roman" pitchFamily="18" charset="0"/>
              </a:rPr>
              <a:t>Scheduling: Short and medium term scheduler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8686800" y="712179"/>
            <a:ext cx="419100" cy="333707"/>
          </a:xfrm>
          <a:noFill/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DFEA2132-DA21-40D2-B5CF-F8EC2D80A2BD}" type="slidenum">
              <a:rPr lang="en-US" altLang="en-US">
                <a:latin typeface="Cambria" panose="02040503050406030204" pitchFamily="18" charset="0"/>
              </a:rPr>
              <a:pPr/>
              <a:t>24</a:t>
            </a:fld>
            <a:endParaRPr lang="en-US" altLang="en-US" dirty="0">
              <a:latin typeface="Cambria" panose="02040503050406030204" pitchFamily="18" charset="0"/>
            </a:endParaRPr>
          </a:p>
        </p:txBody>
      </p:sp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419100" y="474207"/>
            <a:ext cx="8115300" cy="1055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400050" indent="-40005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algn="just">
              <a:spcBef>
                <a:spcPts val="0"/>
              </a:spcBef>
              <a:buFont typeface="Arial Unicode MS" pitchFamily="34" charset="-128"/>
              <a:buNone/>
            </a:pPr>
            <a:r>
              <a:rPr lang="en-US" altLang="en-US" sz="2100" dirty="0">
                <a:latin typeface="Cambria" panose="02040503050406030204" pitchFamily="18" charset="0"/>
                <a:cs typeface="Times New Roman" pitchFamily="18" charset="0"/>
              </a:rPr>
              <a:t>The Interrupt Handler, also known as ISR (Interrupt Service Routine), is the “reflex system” of an OS.</a:t>
            </a:r>
          </a:p>
          <a:p>
            <a:pPr marL="0" indent="0" algn="just">
              <a:spcBef>
                <a:spcPts val="0"/>
              </a:spcBef>
              <a:buFont typeface="Arial Unicode MS" pitchFamily="34" charset="-128"/>
              <a:buNone/>
            </a:pPr>
            <a:r>
              <a:rPr lang="en-US" altLang="en-US" sz="2100" dirty="0">
                <a:latin typeface="Cambria" panose="02040503050406030204" pitchFamily="18" charset="0"/>
                <a:cs typeface="Times New Roman" pitchFamily="18" charset="0"/>
              </a:rPr>
              <a:t>There are two main types of interrupts:</a:t>
            </a:r>
          </a:p>
          <a:p>
            <a:pPr marL="0" indent="0" algn="just">
              <a:spcBef>
                <a:spcPts val="0"/>
              </a:spcBef>
              <a:buFont typeface="Arial Unicode MS" pitchFamily="34" charset="-128"/>
              <a:buNone/>
            </a:pPr>
            <a:r>
              <a:rPr lang="en-US" altLang="en-US" sz="2100" dirty="0">
                <a:latin typeface="Cambria" panose="02040503050406030204" pitchFamily="18" charset="0"/>
                <a:cs typeface="Times New Roman" pitchFamily="18" charset="0"/>
              </a:rPr>
              <a:t>-Hardware Interrupts: generated by devices (mouse, keyboard, network card, system timer, etc.)</a:t>
            </a:r>
          </a:p>
          <a:p>
            <a:pPr marL="0" indent="0" algn="just">
              <a:spcBef>
                <a:spcPts val="0"/>
              </a:spcBef>
              <a:buFont typeface="Arial Unicode MS" pitchFamily="34" charset="-128"/>
              <a:buNone/>
            </a:pPr>
            <a:r>
              <a:rPr lang="en-US" altLang="en-US" sz="2100" dirty="0">
                <a:latin typeface="Cambria" panose="02040503050406030204" pitchFamily="18" charset="0"/>
                <a:cs typeface="Times New Roman" pitchFamily="18" charset="0"/>
              </a:rPr>
              <a:t>-Software Interrupts (Traps/Exceptions): generated by programs (for example, a division by zero or a system request to the kernel).</a:t>
            </a:r>
          </a:p>
        </p:txBody>
      </p:sp>
      <p:pic>
        <p:nvPicPr>
          <p:cNvPr id="24580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" t="14200" r="777" b="14200"/>
          <a:stretch>
            <a:fillRect/>
          </a:stretch>
        </p:blipFill>
        <p:spPr bwMode="auto">
          <a:xfrm>
            <a:off x="1497887" y="2895600"/>
            <a:ext cx="6854825" cy="314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582" name="Text Box 12"/>
          <p:cNvSpPr txBox="1">
            <a:spLocks noChangeArrowheads="1"/>
          </p:cNvSpPr>
          <p:nvPr/>
        </p:nvSpPr>
        <p:spPr bwMode="auto">
          <a:xfrm>
            <a:off x="1802687" y="6324600"/>
            <a:ext cx="544629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sz="1800" b="1" dirty="0">
                <a:latin typeface="Cambria" panose="02040503050406030204" pitchFamily="18" charset="0"/>
                <a:cs typeface="Times New Roman" pitchFamily="18" charset="0"/>
              </a:rPr>
              <a:t>Fig</a:t>
            </a:r>
            <a:r>
              <a:rPr lang="ro-RO" altLang="en-US" sz="1800" b="1" dirty="0">
                <a:latin typeface="Cambria" panose="02040503050406030204" pitchFamily="18" charset="0"/>
                <a:cs typeface="Times New Roman" pitchFamily="18" charset="0"/>
              </a:rPr>
              <a:t>ur</a:t>
            </a:r>
            <a:r>
              <a:rPr lang="en-US" altLang="en-US" sz="1800" b="1" dirty="0">
                <a:latin typeface="Cambria" panose="02040503050406030204" pitchFamily="18" charset="0"/>
                <a:cs typeface="Times New Roman" pitchFamily="18" charset="0"/>
              </a:rPr>
              <a:t>e 8. “Combining” the scheduling components</a:t>
            </a:r>
          </a:p>
        </p:txBody>
      </p:sp>
      <p:sp>
        <p:nvSpPr>
          <p:cNvPr id="24583" name="Text Box 16"/>
          <p:cNvSpPr txBox="1">
            <a:spLocks noChangeArrowheads="1"/>
          </p:cNvSpPr>
          <p:nvPr/>
        </p:nvSpPr>
        <p:spPr bwMode="auto">
          <a:xfrm>
            <a:off x="1726487" y="5426075"/>
            <a:ext cx="1655390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sz="1400" b="1" dirty="0">
                <a:solidFill>
                  <a:srgbClr val="FF6600"/>
                </a:solidFill>
                <a:latin typeface="Cambria" panose="02040503050406030204" pitchFamily="18" charset="0"/>
                <a:cs typeface="Times New Roman" pitchFamily="18" charset="0"/>
              </a:rPr>
              <a:t>Interrupt handler</a:t>
            </a:r>
          </a:p>
        </p:txBody>
      </p:sp>
      <p:sp>
        <p:nvSpPr>
          <p:cNvPr id="24584" name="Text Box 18"/>
          <p:cNvSpPr txBox="1">
            <a:spLocks noChangeArrowheads="1"/>
          </p:cNvSpPr>
          <p:nvPr/>
        </p:nvSpPr>
        <p:spPr bwMode="auto">
          <a:xfrm>
            <a:off x="431087" y="3216275"/>
            <a:ext cx="12954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altLang="en-US" sz="1400" b="1" dirty="0">
                <a:solidFill>
                  <a:srgbClr val="FF6600"/>
                </a:solidFill>
                <a:latin typeface="Cambria" panose="02040503050406030204" pitchFamily="18" charset="0"/>
                <a:cs typeface="Times New Roman" pitchFamily="18" charset="0"/>
              </a:rPr>
              <a:t>Short term scheduler</a:t>
            </a:r>
          </a:p>
        </p:txBody>
      </p:sp>
      <p:sp>
        <p:nvSpPr>
          <p:cNvPr id="24585" name="Rectangle 22"/>
          <p:cNvSpPr>
            <a:spLocks noChangeArrowheads="1"/>
          </p:cNvSpPr>
          <p:nvPr/>
        </p:nvSpPr>
        <p:spPr bwMode="auto">
          <a:xfrm>
            <a:off x="1908175" y="-42135"/>
            <a:ext cx="4764088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altLang="en-US" sz="2800" b="1" dirty="0">
                <a:solidFill>
                  <a:srgbClr val="FF3300"/>
                </a:solidFill>
                <a:latin typeface="Cambria" panose="02040503050406030204" pitchFamily="18" charset="0"/>
                <a:cs typeface="Times New Roman" pitchFamily="18" charset="0"/>
              </a:rPr>
              <a:t>Interrupt handler</a:t>
            </a:r>
          </a:p>
        </p:txBody>
      </p:sp>
      <p:sp>
        <p:nvSpPr>
          <p:cNvPr id="24586" name="Text Box 23"/>
          <p:cNvSpPr txBox="1">
            <a:spLocks noChangeArrowheads="1"/>
          </p:cNvSpPr>
          <p:nvPr/>
        </p:nvSpPr>
        <p:spPr bwMode="auto">
          <a:xfrm>
            <a:off x="7666912" y="4800600"/>
            <a:ext cx="12954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altLang="en-US" sz="1400" b="1" dirty="0">
                <a:solidFill>
                  <a:srgbClr val="FF6600"/>
                </a:solidFill>
                <a:latin typeface="Cambria" panose="02040503050406030204" pitchFamily="18" charset="0"/>
                <a:cs typeface="Times New Roman" pitchFamily="18" charset="0"/>
              </a:rPr>
              <a:t>Short term scheduler</a:t>
            </a:r>
          </a:p>
        </p:txBody>
      </p:sp>
      <p:sp>
        <p:nvSpPr>
          <p:cNvPr id="24587" name="Text Box 24"/>
          <p:cNvSpPr txBox="1">
            <a:spLocks noChangeArrowheads="1"/>
          </p:cNvSpPr>
          <p:nvPr/>
        </p:nvSpPr>
        <p:spPr bwMode="auto">
          <a:xfrm>
            <a:off x="1802687" y="4146550"/>
            <a:ext cx="16764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altLang="en-US" sz="1400" b="1" dirty="0">
                <a:solidFill>
                  <a:srgbClr val="FF6600"/>
                </a:solidFill>
                <a:latin typeface="Cambria" panose="02040503050406030204" pitchFamily="18" charset="0"/>
                <a:cs typeface="Times New Roman" pitchFamily="18" charset="0"/>
              </a:rPr>
              <a:t>Medium term scheduler</a:t>
            </a:r>
          </a:p>
        </p:txBody>
      </p:sp>
      <p:sp>
        <p:nvSpPr>
          <p:cNvPr id="24588" name="Text Box 25"/>
          <p:cNvSpPr txBox="1">
            <a:spLocks noChangeArrowheads="1"/>
          </p:cNvSpPr>
          <p:nvPr/>
        </p:nvSpPr>
        <p:spPr bwMode="auto">
          <a:xfrm>
            <a:off x="1878887" y="4832350"/>
            <a:ext cx="15240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altLang="en-US" sz="1400" b="1" dirty="0">
                <a:solidFill>
                  <a:srgbClr val="FF6600"/>
                </a:solidFill>
                <a:latin typeface="Cambria" panose="02040503050406030204" pitchFamily="18" charset="0"/>
                <a:cs typeface="Times New Roman" pitchFamily="18" charset="0"/>
              </a:rPr>
              <a:t>Long term scheduler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8202797" y="688258"/>
            <a:ext cx="941203" cy="301752"/>
          </a:xfrm>
          <a:noFill/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28670001-6464-4710-9F4B-F6E1F0700F95}" type="slidenum">
              <a:rPr lang="en-US" altLang="en-US">
                <a:latin typeface="Cambria" panose="02040503050406030204" pitchFamily="18" charset="0"/>
              </a:rPr>
              <a:pPr/>
              <a:t>25</a:t>
            </a:fld>
            <a:endParaRPr lang="en-US" altLang="en-US" dirty="0">
              <a:latin typeface="Cambria" panose="02040503050406030204" pitchFamily="18" charset="0"/>
            </a:endParaRPr>
          </a:p>
        </p:txBody>
      </p:sp>
      <p:sp>
        <p:nvSpPr>
          <p:cNvPr id="25603" name="Rectangle 4"/>
          <p:cNvSpPr>
            <a:spLocks noChangeArrowheads="1"/>
          </p:cNvSpPr>
          <p:nvPr/>
        </p:nvSpPr>
        <p:spPr bwMode="auto">
          <a:xfrm>
            <a:off x="228600" y="1219200"/>
            <a:ext cx="8686800" cy="5181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57150" indent="-5715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342900" indent="-342900" algn="just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300" dirty="0">
                <a:latin typeface="Cambria" panose="02040503050406030204" pitchFamily="18" charset="0"/>
                <a:cs typeface="Times New Roman" pitchFamily="18" charset="0"/>
              </a:rPr>
              <a:t>A process has several stages of “living”: it is born (</a:t>
            </a:r>
            <a:r>
              <a:rPr lang="en-US" altLang="en-US" sz="2300" i="1" dirty="0">
                <a:latin typeface="Cambria" panose="02040503050406030204" pitchFamily="18" charset="0"/>
                <a:cs typeface="Times New Roman" pitchFamily="18" charset="0"/>
              </a:rPr>
              <a:t>fork</a:t>
            </a:r>
            <a:r>
              <a:rPr lang="en-US" altLang="en-US" sz="2300" dirty="0">
                <a:latin typeface="Cambria" panose="02040503050406030204" pitchFamily="18" charset="0"/>
                <a:cs typeface="Times New Roman" pitchFamily="18" charset="0"/>
              </a:rPr>
              <a:t>), it is developing (gets into process table) and is active (it is running).</a:t>
            </a:r>
          </a:p>
          <a:p>
            <a:pPr marL="342900" indent="-342900" algn="just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300" dirty="0">
                <a:latin typeface="Cambria" panose="02040503050406030204" pitchFamily="18" charset="0"/>
                <a:cs typeface="Times New Roman" pitchFamily="18" charset="0"/>
              </a:rPr>
              <a:t>All the processes have a family of a tree shape. A child process has a parent and a parent process may have several children.</a:t>
            </a:r>
          </a:p>
          <a:p>
            <a:pPr marL="342900" indent="-342900" algn="just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300" dirty="0">
                <a:latin typeface="Cambria" panose="02040503050406030204" pitchFamily="18" charset="0"/>
                <a:cs typeface="Times New Roman" pitchFamily="18" charset="0"/>
              </a:rPr>
              <a:t>There are several exchanges between relations child/parent.</a:t>
            </a:r>
          </a:p>
          <a:p>
            <a:pPr marL="342900" indent="-342900" algn="just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300" dirty="0">
                <a:latin typeface="Cambria" panose="02040503050406030204" pitchFamily="18" charset="0"/>
                <a:cs typeface="Times New Roman" pitchFamily="18" charset="0"/>
              </a:rPr>
              <a:t>The parent process can run concurrently with the child process or can wait for the child to end its execution.</a:t>
            </a:r>
          </a:p>
          <a:p>
            <a:pPr marL="342900" indent="-342900" algn="just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300" dirty="0">
                <a:latin typeface="Cambria" panose="02040503050406030204" pitchFamily="18" charset="0"/>
                <a:cs typeface="Times New Roman" pitchFamily="18" charset="0"/>
              </a:rPr>
              <a:t>The child can share</a:t>
            </a:r>
            <a:r>
              <a:rPr lang="ro-RO" altLang="en-US" sz="2300" dirty="0">
                <a:latin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altLang="en-US" sz="2300" dirty="0">
                <a:latin typeface="Cambria" panose="02040503050406030204" pitchFamily="18" charset="0"/>
                <a:cs typeface="Times New Roman" pitchFamily="18" charset="0"/>
              </a:rPr>
              <a:t>(fork/join) all the parent’s resources or just a part of them</a:t>
            </a:r>
            <a:r>
              <a:rPr lang="ro-RO" altLang="en-US" sz="2300" dirty="0">
                <a:latin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altLang="en-US" sz="2300" dirty="0">
                <a:latin typeface="Cambria" panose="02040503050406030204" pitchFamily="18" charset="0"/>
                <a:cs typeface="Times New Roman" pitchFamily="18" charset="0"/>
              </a:rPr>
              <a:t>(UNIX/Linux).</a:t>
            </a:r>
          </a:p>
          <a:p>
            <a:pPr marL="342900" indent="-342900" algn="just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300" dirty="0">
                <a:latin typeface="Cambria" panose="02040503050406030204" pitchFamily="18" charset="0"/>
                <a:cs typeface="Times New Roman" pitchFamily="18" charset="0"/>
              </a:rPr>
              <a:t>The parent can “kill” the child (when is no needed anymore or if it  exhausted the allocated resources)</a:t>
            </a:r>
            <a:r>
              <a:rPr lang="ro-RO" altLang="en-US" sz="2300" dirty="0">
                <a:latin typeface="Cambria" panose="02040503050406030204" pitchFamily="18" charset="0"/>
                <a:cs typeface="Times New Roman" pitchFamily="18" charset="0"/>
              </a:rPr>
              <a:t>.</a:t>
            </a:r>
            <a:endParaRPr lang="en-US" altLang="en-US" sz="2300" dirty="0">
              <a:latin typeface="Cambria" panose="02040503050406030204" pitchFamily="18" charset="0"/>
              <a:cs typeface="Times New Roman" pitchFamily="18" charset="0"/>
            </a:endParaRPr>
          </a:p>
          <a:p>
            <a:pPr marL="342900" indent="-342900" algn="just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300" dirty="0">
                <a:latin typeface="Cambria" panose="02040503050406030204" pitchFamily="18" charset="0"/>
                <a:cs typeface="Times New Roman" pitchFamily="18" charset="0"/>
              </a:rPr>
              <a:t>The “death” of the parent implies, usually, the “death” of the child.</a:t>
            </a:r>
          </a:p>
          <a:p>
            <a:pPr marL="342900" indent="-342900" algn="just"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en-US" altLang="en-US" sz="2300" b="1" dirty="0">
              <a:latin typeface="Cambria" panose="02040503050406030204" pitchFamily="18" charset="0"/>
              <a:cs typeface="Times New Roman" pitchFamily="18" charset="0"/>
            </a:endParaRPr>
          </a:p>
          <a:p>
            <a:pPr algn="just">
              <a:spcBef>
                <a:spcPct val="20000"/>
              </a:spcBef>
              <a:buFont typeface="Arial Unicode MS" pitchFamily="34" charset="-128"/>
              <a:buNone/>
            </a:pPr>
            <a:endParaRPr lang="en-US" altLang="en-US" sz="2300" dirty="0">
              <a:latin typeface="Cambria" panose="02040503050406030204" pitchFamily="18" charset="0"/>
              <a:cs typeface="Times New Roman" pitchFamily="18" charset="0"/>
            </a:endParaRPr>
          </a:p>
          <a:p>
            <a:pPr algn="just">
              <a:spcBef>
                <a:spcPct val="20000"/>
              </a:spcBef>
              <a:buFont typeface="Arial Unicode MS" pitchFamily="34" charset="-128"/>
              <a:buNone/>
            </a:pPr>
            <a:endParaRPr lang="en-US" altLang="en-US" sz="2300" dirty="0">
              <a:latin typeface="Cambria" panose="02040503050406030204" pitchFamily="18" charset="0"/>
              <a:cs typeface="Times New Roman" pitchFamily="18" charset="0"/>
            </a:endParaRPr>
          </a:p>
        </p:txBody>
      </p:sp>
      <p:sp>
        <p:nvSpPr>
          <p:cNvPr id="25604" name="Rectangle 12"/>
          <p:cNvSpPr>
            <a:spLocks noChangeArrowheads="1"/>
          </p:cNvSpPr>
          <p:nvPr/>
        </p:nvSpPr>
        <p:spPr bwMode="auto">
          <a:xfrm>
            <a:off x="1732935" y="228600"/>
            <a:ext cx="61722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altLang="en-US" sz="2800" b="1" dirty="0">
                <a:solidFill>
                  <a:srgbClr val="FF3300"/>
                </a:solidFill>
                <a:latin typeface="Cambria" panose="02040503050406030204" pitchFamily="18" charset="0"/>
                <a:cs typeface="Times New Roman" pitchFamily="18" charset="0"/>
              </a:rPr>
              <a:t>Relationships between processes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8202797" y="684866"/>
            <a:ext cx="941203" cy="301752"/>
          </a:xfrm>
          <a:noFill/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F844E96B-6C3F-4EC6-9072-05128CCA72C3}" type="slidenum">
              <a:rPr lang="en-US" altLang="en-US">
                <a:latin typeface="Cambria" panose="02040503050406030204" pitchFamily="18" charset="0"/>
              </a:rPr>
              <a:pPr/>
              <a:t>26</a:t>
            </a:fld>
            <a:endParaRPr lang="en-US" altLang="en-US" dirty="0">
              <a:latin typeface="Cambria" panose="02040503050406030204" pitchFamily="18" charset="0"/>
            </a:endParaRPr>
          </a:p>
        </p:txBody>
      </p:sp>
      <p:sp>
        <p:nvSpPr>
          <p:cNvPr id="27651" name="Rectangle 3"/>
          <p:cNvSpPr>
            <a:spLocks noChangeArrowheads="1"/>
          </p:cNvSpPr>
          <p:nvPr/>
        </p:nvSpPr>
        <p:spPr bwMode="auto">
          <a:xfrm>
            <a:off x="457200" y="609600"/>
            <a:ext cx="8305800" cy="144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57150" indent="-5715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lnSpc>
                <a:spcPct val="30000"/>
              </a:lnSpc>
              <a:spcBef>
                <a:spcPct val="20000"/>
              </a:spcBef>
              <a:buFont typeface="Arial Unicode MS" pitchFamily="34" charset="-128"/>
              <a:buNone/>
            </a:pPr>
            <a:r>
              <a:rPr lang="en-US" altLang="en-US" sz="2200" dirty="0">
                <a:latin typeface="Cambria" panose="02040503050406030204" pitchFamily="18" charset="0"/>
                <a:cs typeface="Times New Roman" pitchFamily="18" charset="0"/>
              </a:rPr>
              <a:t> </a:t>
            </a:r>
          </a:p>
          <a:p>
            <a:pPr algn="just">
              <a:lnSpc>
                <a:spcPct val="30000"/>
              </a:lnSpc>
              <a:spcBef>
                <a:spcPct val="20000"/>
              </a:spcBef>
              <a:buFont typeface="Arial Unicode MS" pitchFamily="34" charset="-128"/>
              <a:buNone/>
            </a:pPr>
            <a:endParaRPr lang="en-US" altLang="en-US" sz="2200" dirty="0">
              <a:latin typeface="Cambria" panose="02040503050406030204" pitchFamily="18" charset="0"/>
              <a:cs typeface="Times New Roman" pitchFamily="18" charset="0"/>
            </a:endParaRPr>
          </a:p>
          <a:p>
            <a:pPr algn="just">
              <a:lnSpc>
                <a:spcPct val="30000"/>
              </a:lnSpc>
              <a:spcBef>
                <a:spcPct val="20000"/>
              </a:spcBef>
              <a:buFont typeface="Arial Unicode MS" pitchFamily="34" charset="-128"/>
              <a:buNone/>
            </a:pPr>
            <a:r>
              <a:rPr lang="en-US" altLang="en-US" sz="2200" dirty="0">
                <a:latin typeface="Cambria" panose="02040503050406030204" pitchFamily="18" charset="0"/>
                <a:cs typeface="Times New Roman" pitchFamily="18" charset="0"/>
              </a:rPr>
              <a:t>There are two basic methods:</a:t>
            </a:r>
          </a:p>
          <a:p>
            <a:pPr algn="just">
              <a:spcBef>
                <a:spcPct val="20000"/>
              </a:spcBef>
              <a:buFont typeface="Arial Unicode MS" pitchFamily="34" charset="-128"/>
              <a:buNone/>
            </a:pPr>
            <a:r>
              <a:rPr lang="en-US" altLang="en-US" sz="2200" dirty="0">
                <a:latin typeface="Cambria" panose="02040503050406030204" pitchFamily="18" charset="0"/>
                <a:cs typeface="Times New Roman" pitchFamily="18" charset="0"/>
              </a:rPr>
              <a:t> </a:t>
            </a:r>
            <a:r>
              <a:rPr lang="ro-RO" altLang="en-US" sz="2200" b="1" dirty="0">
                <a:latin typeface="Cambria" panose="02040503050406030204" pitchFamily="18" charset="0"/>
                <a:cs typeface="Times New Roman" pitchFamily="18" charset="0"/>
              </a:rPr>
              <a:t>- </a:t>
            </a:r>
            <a:r>
              <a:rPr lang="en-US" altLang="en-US" sz="2200" b="1" dirty="0">
                <a:latin typeface="Cambria" panose="02040503050406030204" pitchFamily="18" charset="0"/>
                <a:cs typeface="Times New Roman" pitchFamily="18" charset="0"/>
              </a:rPr>
              <a:t>Shared memory</a:t>
            </a:r>
            <a:r>
              <a:rPr lang="ro-RO" altLang="en-US" sz="2200" b="1" dirty="0">
                <a:latin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altLang="en-US" sz="2200" dirty="0">
                <a:latin typeface="Cambria" panose="02040503050406030204" pitchFamily="18" charset="0"/>
                <a:cs typeface="Times New Roman" pitchFamily="18" charset="0"/>
              </a:rPr>
              <a:t>– a quick way /no data transfer</a:t>
            </a:r>
          </a:p>
          <a:p>
            <a:pPr algn="just">
              <a:spcBef>
                <a:spcPct val="20000"/>
              </a:spcBef>
              <a:buFont typeface="Arial Unicode MS" pitchFamily="34" charset="-128"/>
              <a:buNone/>
            </a:pPr>
            <a:r>
              <a:rPr lang="ro-RO" altLang="en-US" sz="2200" b="1" dirty="0">
                <a:latin typeface="Cambria" panose="02040503050406030204" pitchFamily="18" charset="0"/>
                <a:cs typeface="Times New Roman" pitchFamily="18" charset="0"/>
              </a:rPr>
              <a:t> - </a:t>
            </a:r>
            <a:r>
              <a:rPr lang="en-US" altLang="en-US" sz="2200" b="1" dirty="0">
                <a:latin typeface="Cambria" panose="02040503050406030204" pitchFamily="18" charset="0"/>
                <a:cs typeface="Times New Roman" pitchFamily="18" charset="0"/>
              </a:rPr>
              <a:t>Message passing</a:t>
            </a:r>
            <a:r>
              <a:rPr lang="en-US" altLang="en-US" sz="2200" dirty="0">
                <a:latin typeface="Cambria" panose="02040503050406030204" pitchFamily="18" charset="0"/>
                <a:cs typeface="Times New Roman" pitchFamily="18" charset="0"/>
              </a:rPr>
              <a:t> – a distributed way/a better isolation.</a:t>
            </a:r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4800600" y="2514600"/>
            <a:ext cx="4114800" cy="220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57150" indent="-5715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0287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spcBef>
                <a:spcPct val="20000"/>
              </a:spcBef>
              <a:buFont typeface="Arial Unicode MS" pitchFamily="34" charset="-128"/>
              <a:buNone/>
            </a:pPr>
            <a:r>
              <a:rPr lang="en-US" altLang="en-US" sz="2000" b="1" dirty="0">
                <a:latin typeface="Cambria" panose="02040503050406030204" pitchFamily="18" charset="0"/>
                <a:cs typeface="Times New Roman" pitchFamily="18" charset="0"/>
              </a:rPr>
              <a:t>Implementation methods:</a:t>
            </a:r>
          </a:p>
          <a:p>
            <a:pPr algn="just">
              <a:spcBef>
                <a:spcPct val="20000"/>
              </a:spcBef>
              <a:buFont typeface="Arial Unicode MS" pitchFamily="34" charset="-128"/>
              <a:buNone/>
            </a:pPr>
            <a:endParaRPr lang="en-US" altLang="en-US" sz="2000" dirty="0">
              <a:latin typeface="Cambria" panose="02040503050406030204" pitchFamily="18" charset="0"/>
              <a:cs typeface="Times New Roman" pitchFamily="18" charset="0"/>
            </a:endParaRPr>
          </a:p>
          <a:p>
            <a:pPr algn="just">
              <a:spcBef>
                <a:spcPct val="20000"/>
              </a:spcBef>
              <a:buFont typeface="Symbol" pitchFamily="18" charset="2"/>
              <a:buChar char="·"/>
            </a:pPr>
            <a:r>
              <a:rPr lang="ro-RO" altLang="en-US" sz="2000" dirty="0">
                <a:latin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altLang="en-US" sz="2000" dirty="0">
                <a:latin typeface="Cambria" panose="02040503050406030204" pitchFamily="18" charset="0"/>
                <a:cs typeface="Times New Roman" pitchFamily="18" charset="0"/>
              </a:rPr>
              <a:t>Directly</a:t>
            </a:r>
            <a:r>
              <a:rPr lang="ro-RO" altLang="en-US" sz="2000" dirty="0">
                <a:latin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altLang="en-US" sz="2000" dirty="0">
                <a:latin typeface="Cambria" panose="02040503050406030204" pitchFamily="18" charset="0"/>
                <a:cs typeface="Times New Roman" pitchFamily="18" charset="0"/>
              </a:rPr>
              <a:t>or indirectly </a:t>
            </a:r>
            <a:r>
              <a:rPr lang="ro-RO" altLang="en-US" sz="2000" dirty="0">
                <a:latin typeface="Cambria" panose="02040503050406030204" pitchFamily="18" charset="0"/>
                <a:cs typeface="Times New Roman" pitchFamily="18" charset="0"/>
              </a:rPr>
              <a:t>–</a:t>
            </a:r>
            <a:r>
              <a:rPr lang="en-US" altLang="en-US" sz="2000" dirty="0">
                <a:latin typeface="Cambria" panose="02040503050406030204" pitchFamily="18" charset="0"/>
                <a:cs typeface="Times New Roman" pitchFamily="18" charset="0"/>
              </a:rPr>
              <a:t> to the process or in the mailbox</a:t>
            </a:r>
          </a:p>
          <a:p>
            <a:pPr algn="just">
              <a:spcBef>
                <a:spcPct val="20000"/>
              </a:spcBef>
              <a:buFont typeface="Symbol" pitchFamily="18" charset="2"/>
              <a:buChar char="·"/>
            </a:pPr>
            <a:r>
              <a:rPr lang="ro-RO" altLang="en-US" sz="2000" dirty="0">
                <a:latin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altLang="en-US" sz="2000" dirty="0">
                <a:latin typeface="Cambria" panose="02040503050406030204" pitchFamily="18" charset="0"/>
                <a:cs typeface="Times New Roman" pitchFamily="18" charset="0"/>
              </a:rPr>
              <a:t>Buffering mechanism</a:t>
            </a:r>
          </a:p>
          <a:p>
            <a:pPr algn="just">
              <a:spcBef>
                <a:spcPct val="20000"/>
              </a:spcBef>
              <a:buFont typeface="Symbol" pitchFamily="18" charset="2"/>
              <a:buChar char="·"/>
            </a:pPr>
            <a:r>
              <a:rPr lang="ro-RO" altLang="en-US" sz="2000" dirty="0">
                <a:latin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altLang="en-US" sz="2000" dirty="0">
                <a:latin typeface="Cambria" panose="02040503050406030204" pitchFamily="18" charset="0"/>
                <a:cs typeface="Times New Roman" pitchFamily="18" charset="0"/>
              </a:rPr>
              <a:t>Sending by copying or making a reference?</a:t>
            </a:r>
          </a:p>
          <a:p>
            <a:pPr algn="just">
              <a:spcBef>
                <a:spcPct val="20000"/>
              </a:spcBef>
              <a:buFont typeface="Symbol" pitchFamily="18" charset="2"/>
              <a:buChar char="·"/>
            </a:pPr>
            <a:r>
              <a:rPr lang="ro-RO" altLang="en-US" sz="2000" dirty="0">
                <a:latin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altLang="en-US" sz="2000" dirty="0">
                <a:latin typeface="Cambria" panose="02040503050406030204" pitchFamily="18" charset="0"/>
                <a:cs typeface="Times New Roman" pitchFamily="18" charset="0"/>
              </a:rPr>
              <a:t>Fixed or variable message length?</a:t>
            </a:r>
          </a:p>
          <a:p>
            <a:pPr lvl="2" algn="just">
              <a:spcBef>
                <a:spcPct val="20000"/>
              </a:spcBef>
            </a:pPr>
            <a:endParaRPr lang="en-US" altLang="en-US" sz="2000" dirty="0">
              <a:latin typeface="Cambria" panose="02040503050406030204" pitchFamily="18" charset="0"/>
              <a:cs typeface="Times New Roman" pitchFamily="18" charset="0"/>
            </a:endParaRPr>
          </a:p>
        </p:txBody>
      </p:sp>
      <p:sp>
        <p:nvSpPr>
          <p:cNvPr id="27653" name="Rectangle 5"/>
          <p:cNvSpPr>
            <a:spLocks noChangeArrowheads="1"/>
          </p:cNvSpPr>
          <p:nvPr/>
        </p:nvSpPr>
        <p:spPr bwMode="auto">
          <a:xfrm>
            <a:off x="304800" y="2514600"/>
            <a:ext cx="4267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57150" indent="-5715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20000"/>
              </a:spcBef>
              <a:buFont typeface="Arial Unicode MS" pitchFamily="34" charset="-128"/>
              <a:buNone/>
            </a:pPr>
            <a:r>
              <a:rPr lang="en-US" altLang="en-US" sz="2000" b="1" dirty="0">
                <a:latin typeface="Cambria" panose="02040503050406030204" pitchFamily="18" charset="0"/>
                <a:cs typeface="Times New Roman" pitchFamily="18" charset="0"/>
              </a:rPr>
              <a:t>Communication links characteristics:</a:t>
            </a:r>
            <a:endParaRPr lang="en-US" altLang="en-US" sz="2000" dirty="0">
              <a:latin typeface="Cambria" panose="02040503050406030204" pitchFamily="18" charset="0"/>
              <a:cs typeface="Times New Roman" pitchFamily="18" charset="0"/>
            </a:endParaRPr>
          </a:p>
          <a:p>
            <a:pPr algn="just">
              <a:lnSpc>
                <a:spcPct val="0"/>
              </a:lnSpc>
              <a:spcBef>
                <a:spcPct val="20000"/>
              </a:spcBef>
              <a:buFont typeface="Arial Unicode MS" pitchFamily="34" charset="-128"/>
              <a:buNone/>
            </a:pPr>
            <a:endParaRPr lang="en-US" altLang="en-US" sz="2000" dirty="0">
              <a:latin typeface="Cambria" panose="02040503050406030204" pitchFamily="18" charset="0"/>
              <a:cs typeface="Times New Roman" pitchFamily="18" charset="0"/>
            </a:endParaRPr>
          </a:p>
          <a:p>
            <a:pPr algn="just">
              <a:spcBef>
                <a:spcPct val="20000"/>
              </a:spcBef>
              <a:buFont typeface="Symbol" pitchFamily="18" charset="2"/>
              <a:buChar char="·"/>
            </a:pPr>
            <a:r>
              <a:rPr lang="ro-RO" altLang="en-US" sz="2000" dirty="0">
                <a:latin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altLang="en-US" sz="2000" dirty="0">
                <a:latin typeface="Cambria" panose="02040503050406030204" pitchFamily="18" charset="0"/>
                <a:cs typeface="Times New Roman" pitchFamily="18" charset="0"/>
              </a:rPr>
              <a:t>The way of creating links</a:t>
            </a:r>
          </a:p>
          <a:p>
            <a:pPr algn="just">
              <a:spcBef>
                <a:spcPct val="20000"/>
              </a:spcBef>
              <a:buFont typeface="Symbol" pitchFamily="18" charset="2"/>
              <a:buChar char="·"/>
            </a:pPr>
            <a:r>
              <a:rPr lang="ro-RO" altLang="en-US" sz="2000" dirty="0">
                <a:latin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altLang="en-US" sz="2000" dirty="0">
                <a:latin typeface="Cambria" panose="02040503050406030204" pitchFamily="18" charset="0"/>
                <a:cs typeface="Times New Roman" pitchFamily="18" charset="0"/>
              </a:rPr>
              <a:t>Number of processes foe each link</a:t>
            </a:r>
          </a:p>
          <a:p>
            <a:pPr algn="just">
              <a:spcBef>
                <a:spcPct val="20000"/>
              </a:spcBef>
              <a:buFont typeface="Symbol" pitchFamily="18" charset="2"/>
              <a:buChar char="·"/>
            </a:pPr>
            <a:r>
              <a:rPr lang="ro-RO" altLang="en-US" sz="2000" dirty="0">
                <a:latin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altLang="en-US" sz="2000" dirty="0">
                <a:latin typeface="Cambria" panose="02040503050406030204" pitchFamily="18" charset="0"/>
                <a:cs typeface="Times New Roman" pitchFamily="18" charset="0"/>
              </a:rPr>
              <a:t>Number of links for each pair of processes</a:t>
            </a:r>
          </a:p>
          <a:p>
            <a:pPr algn="just">
              <a:spcBef>
                <a:spcPct val="20000"/>
              </a:spcBef>
              <a:buFont typeface="Symbol" pitchFamily="18" charset="2"/>
              <a:buChar char="·"/>
            </a:pPr>
            <a:r>
              <a:rPr lang="ro-RO" altLang="en-US" sz="2000" dirty="0">
                <a:latin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altLang="en-US" sz="2000" dirty="0">
                <a:latin typeface="Cambria" panose="02040503050406030204" pitchFamily="18" charset="0"/>
                <a:cs typeface="Times New Roman" pitchFamily="18" charset="0"/>
              </a:rPr>
              <a:t>The capacity of the memory buffer –</a:t>
            </a:r>
            <a:r>
              <a:rPr lang="ro-RO" altLang="en-US" sz="2000" dirty="0">
                <a:latin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altLang="en-US" sz="2000" dirty="0">
                <a:latin typeface="Cambria" panose="02040503050406030204" pitchFamily="18" charset="0"/>
                <a:cs typeface="Times New Roman" pitchFamily="18" charset="0"/>
              </a:rPr>
              <a:t>in order to store messages in a queue.</a:t>
            </a:r>
          </a:p>
          <a:p>
            <a:pPr algn="just">
              <a:spcBef>
                <a:spcPct val="20000"/>
              </a:spcBef>
              <a:buFont typeface="Symbol" pitchFamily="18" charset="2"/>
              <a:buChar char="·"/>
            </a:pPr>
            <a:r>
              <a:rPr lang="ro-RO" altLang="en-US" sz="2000" dirty="0">
                <a:latin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altLang="en-US" sz="2000" dirty="0">
                <a:latin typeface="Cambria" panose="02040503050406030204" pitchFamily="18" charset="0"/>
                <a:cs typeface="Times New Roman" pitchFamily="18" charset="0"/>
              </a:rPr>
              <a:t>The format and dimension of the messages</a:t>
            </a:r>
          </a:p>
          <a:p>
            <a:pPr algn="just">
              <a:spcBef>
                <a:spcPct val="20000"/>
              </a:spcBef>
              <a:buFont typeface="Symbol" pitchFamily="18" charset="2"/>
              <a:buChar char="·"/>
            </a:pPr>
            <a:r>
              <a:rPr lang="ro-RO" altLang="en-US" sz="2000" dirty="0">
                <a:latin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altLang="en-US" sz="2000" dirty="0">
                <a:latin typeface="Cambria" panose="02040503050406030204" pitchFamily="18" charset="0"/>
                <a:cs typeface="Times New Roman" pitchFamily="18" charset="0"/>
              </a:rPr>
              <a:t>Uni</a:t>
            </a:r>
            <a:r>
              <a:rPr lang="ro-RO" altLang="en-US" sz="2000" dirty="0">
                <a:latin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altLang="en-US" sz="2000" dirty="0">
                <a:latin typeface="Cambria" panose="02040503050406030204" pitchFamily="18" charset="0"/>
                <a:cs typeface="Times New Roman" pitchFamily="18" charset="0"/>
              </a:rPr>
              <a:t>or</a:t>
            </a:r>
            <a:r>
              <a:rPr lang="ro-RO" altLang="en-US" sz="2000" dirty="0">
                <a:latin typeface="Cambria" panose="02040503050406030204" pitchFamily="18" charset="0"/>
                <a:cs typeface="Times New Roman" pitchFamily="18" charset="0"/>
              </a:rPr>
              <a:t> bi-direc</a:t>
            </a:r>
            <a:r>
              <a:rPr lang="en-US" altLang="en-US" sz="2000" dirty="0" err="1">
                <a:latin typeface="Cambria" panose="02040503050406030204" pitchFamily="18" charset="0"/>
                <a:cs typeface="Times New Roman" pitchFamily="18" charset="0"/>
              </a:rPr>
              <a:t>tional</a:t>
            </a:r>
            <a:endParaRPr lang="en-US" altLang="en-US" sz="2000" dirty="0">
              <a:latin typeface="Cambria" panose="02040503050406030204" pitchFamily="18" charset="0"/>
              <a:cs typeface="Times New Roman" pitchFamily="18" charset="0"/>
            </a:endParaRPr>
          </a:p>
        </p:txBody>
      </p:sp>
      <p:sp>
        <p:nvSpPr>
          <p:cNvPr id="27654" name="Rectangle 10"/>
          <p:cNvSpPr>
            <a:spLocks noChangeArrowheads="1"/>
          </p:cNvSpPr>
          <p:nvPr/>
        </p:nvSpPr>
        <p:spPr bwMode="auto">
          <a:xfrm>
            <a:off x="2209800" y="149942"/>
            <a:ext cx="55626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altLang="en-US" sz="2800" b="1" dirty="0">
                <a:solidFill>
                  <a:srgbClr val="FF3300"/>
                </a:solidFill>
                <a:latin typeface="Cambria" panose="02040503050406030204" pitchFamily="18" charset="0"/>
                <a:cs typeface="Times New Roman" pitchFamily="18" charset="0"/>
              </a:rPr>
              <a:t>Process intercommunication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8200339" y="687324"/>
            <a:ext cx="941203" cy="301752"/>
          </a:xfrm>
          <a:noFill/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54F062B5-C17A-4263-873F-E423B8560BC2}" type="slidenum">
              <a:rPr lang="en-US" altLang="en-US">
                <a:latin typeface="Cambria" panose="02040503050406030204" pitchFamily="18" charset="0"/>
              </a:rPr>
              <a:pPr/>
              <a:t>27</a:t>
            </a:fld>
            <a:endParaRPr lang="en-US" altLang="en-US" dirty="0">
              <a:latin typeface="Cambria" panose="02040503050406030204" pitchFamily="18" charset="0"/>
            </a:endParaRPr>
          </a:p>
        </p:txBody>
      </p:sp>
      <p:sp>
        <p:nvSpPr>
          <p:cNvPr id="28675" name="Rectangle 4"/>
          <p:cNvSpPr>
            <a:spLocks noChangeArrowheads="1"/>
          </p:cNvSpPr>
          <p:nvPr/>
        </p:nvSpPr>
        <p:spPr bwMode="auto">
          <a:xfrm>
            <a:off x="304800" y="829887"/>
            <a:ext cx="8686800" cy="419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57150" indent="-5715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lnSpc>
                <a:spcPct val="60000"/>
              </a:lnSpc>
              <a:spcBef>
                <a:spcPct val="20000"/>
              </a:spcBef>
              <a:buFont typeface="Arial Unicode MS" pitchFamily="34" charset="-128"/>
              <a:buNone/>
            </a:pPr>
            <a:endParaRPr lang="en-US" altLang="en-US" sz="2100" dirty="0">
              <a:latin typeface="Cambria" panose="02040503050406030204" pitchFamily="18" charset="0"/>
              <a:cs typeface="Times New Roman" pitchFamily="18" charset="0"/>
            </a:endParaRPr>
          </a:p>
          <a:p>
            <a:pPr algn="just">
              <a:spcBef>
                <a:spcPct val="20000"/>
              </a:spcBef>
              <a:buFont typeface="Arial Unicode MS" pitchFamily="34" charset="-128"/>
              <a:buNone/>
            </a:pPr>
            <a:r>
              <a:rPr lang="en-US" altLang="en-US" sz="2100" dirty="0">
                <a:latin typeface="Cambria" panose="02040503050406030204" pitchFamily="18" charset="0"/>
                <a:cs typeface="Times New Roman" pitchFamily="18" charset="0"/>
              </a:rPr>
              <a:t> 	In this case the identities for the sender and receiver must be known. The procedure is the following:</a:t>
            </a:r>
          </a:p>
          <a:p>
            <a:pPr algn="just">
              <a:spcBef>
                <a:spcPct val="20000"/>
              </a:spcBef>
              <a:buFont typeface="Arial Unicode MS" pitchFamily="34" charset="-128"/>
              <a:buNone/>
            </a:pPr>
            <a:endParaRPr lang="en-US" altLang="en-US" sz="2100" dirty="0">
              <a:latin typeface="Cambria" panose="02040503050406030204" pitchFamily="18" charset="0"/>
              <a:cs typeface="Times New Roman" pitchFamily="18" charset="0"/>
            </a:endParaRPr>
          </a:p>
          <a:p>
            <a:pPr algn="just">
              <a:lnSpc>
                <a:spcPct val="60000"/>
              </a:lnSpc>
              <a:spcBef>
                <a:spcPct val="20000"/>
              </a:spcBef>
              <a:buFont typeface="Arial Unicode MS" pitchFamily="34" charset="-128"/>
              <a:buNone/>
            </a:pPr>
            <a:r>
              <a:rPr lang="en-US" altLang="en-US" sz="2100" dirty="0">
                <a:latin typeface="Cambria" panose="02040503050406030204" pitchFamily="18" charset="0"/>
                <a:cs typeface="Times New Roman" pitchFamily="18" charset="0"/>
              </a:rPr>
              <a:t>  	</a:t>
            </a:r>
            <a:r>
              <a:rPr lang="en-US" altLang="en-US" sz="2100" b="1" dirty="0">
                <a:latin typeface="Cambria" panose="02040503050406030204" pitchFamily="18" charset="0"/>
                <a:cs typeface="Times New Roman" pitchFamily="18" charset="0"/>
              </a:rPr>
              <a:t>send</a:t>
            </a:r>
            <a:r>
              <a:rPr lang="en-US" altLang="en-US" sz="2100" dirty="0">
                <a:latin typeface="Cambria" panose="02040503050406030204" pitchFamily="18" charset="0"/>
                <a:cs typeface="Times New Roman" pitchFamily="18" charset="0"/>
              </a:rPr>
              <a:t> (</a:t>
            </a:r>
            <a:r>
              <a:rPr lang="en-US" altLang="en-US" sz="2100" dirty="0" err="1">
                <a:latin typeface="Cambria" panose="02040503050406030204" pitchFamily="18" charset="0"/>
                <a:cs typeface="Times New Roman" pitchFamily="18" charset="0"/>
              </a:rPr>
              <a:t>Process_P</a:t>
            </a:r>
            <a:r>
              <a:rPr lang="en-US" altLang="en-US" sz="2100" dirty="0">
                <a:latin typeface="Cambria" panose="02040503050406030204" pitchFamily="18" charset="0"/>
                <a:cs typeface="Times New Roman" pitchFamily="18" charset="0"/>
              </a:rPr>
              <a:t>, message) ;</a:t>
            </a:r>
          </a:p>
          <a:p>
            <a:pPr algn="just">
              <a:lnSpc>
                <a:spcPct val="60000"/>
              </a:lnSpc>
              <a:spcBef>
                <a:spcPct val="20000"/>
              </a:spcBef>
              <a:buFont typeface="Arial Unicode MS" pitchFamily="34" charset="-128"/>
              <a:buNone/>
            </a:pPr>
            <a:endParaRPr lang="en-US" altLang="en-US" sz="2100" dirty="0">
              <a:latin typeface="Cambria" panose="02040503050406030204" pitchFamily="18" charset="0"/>
              <a:cs typeface="Times New Roman" pitchFamily="18" charset="0"/>
            </a:endParaRPr>
          </a:p>
          <a:p>
            <a:pPr algn="just">
              <a:lnSpc>
                <a:spcPct val="60000"/>
              </a:lnSpc>
              <a:spcBef>
                <a:spcPct val="20000"/>
              </a:spcBef>
              <a:buFont typeface="Arial Unicode MS" pitchFamily="34" charset="-128"/>
              <a:buNone/>
            </a:pPr>
            <a:r>
              <a:rPr lang="en-US" altLang="en-US" sz="2100" dirty="0">
                <a:latin typeface="Cambria" panose="02040503050406030204" pitchFamily="18" charset="0"/>
                <a:cs typeface="Times New Roman" pitchFamily="18" charset="0"/>
              </a:rPr>
              <a:t> 	</a:t>
            </a:r>
            <a:r>
              <a:rPr lang="en-US" altLang="en-US" sz="2100" b="1" dirty="0">
                <a:latin typeface="Cambria" panose="02040503050406030204" pitchFamily="18" charset="0"/>
                <a:cs typeface="Times New Roman" pitchFamily="18" charset="0"/>
              </a:rPr>
              <a:t>receive</a:t>
            </a:r>
            <a:r>
              <a:rPr lang="en-US" altLang="en-US" sz="2100" dirty="0">
                <a:latin typeface="Cambria" panose="02040503050406030204" pitchFamily="18" charset="0"/>
                <a:cs typeface="Times New Roman" pitchFamily="18" charset="0"/>
              </a:rPr>
              <a:t> (</a:t>
            </a:r>
            <a:r>
              <a:rPr lang="en-US" altLang="en-US" sz="2100" dirty="0" err="1">
                <a:latin typeface="Cambria" panose="02040503050406030204" pitchFamily="18" charset="0"/>
                <a:cs typeface="Times New Roman" pitchFamily="18" charset="0"/>
              </a:rPr>
              <a:t>Process_Q</a:t>
            </a:r>
            <a:r>
              <a:rPr lang="en-US" altLang="en-US" sz="2100" dirty="0">
                <a:latin typeface="Cambria" panose="02040503050406030204" pitchFamily="18" charset="0"/>
                <a:cs typeface="Times New Roman" pitchFamily="18" charset="0"/>
              </a:rPr>
              <a:t> , message);</a:t>
            </a:r>
          </a:p>
          <a:p>
            <a:pPr algn="just">
              <a:lnSpc>
                <a:spcPct val="60000"/>
              </a:lnSpc>
              <a:spcBef>
                <a:spcPct val="20000"/>
              </a:spcBef>
              <a:buFont typeface="Arial Unicode MS" pitchFamily="34" charset="-128"/>
              <a:buNone/>
            </a:pPr>
            <a:endParaRPr lang="en-US" altLang="en-US" sz="2100" dirty="0">
              <a:latin typeface="Cambria" panose="02040503050406030204" pitchFamily="18" charset="0"/>
              <a:cs typeface="Times New Roman" pitchFamily="18" charset="0"/>
            </a:endParaRPr>
          </a:p>
          <a:p>
            <a:pPr algn="just">
              <a:lnSpc>
                <a:spcPct val="60000"/>
              </a:lnSpc>
              <a:spcBef>
                <a:spcPct val="20000"/>
              </a:spcBef>
              <a:buFont typeface="Arial Unicode MS" pitchFamily="34" charset="-128"/>
              <a:buNone/>
            </a:pPr>
            <a:r>
              <a:rPr lang="en-US" altLang="en-US" sz="2100" dirty="0">
                <a:latin typeface="Cambria" panose="02040503050406030204" pitchFamily="18" charset="0"/>
                <a:cs typeface="Times New Roman" pitchFamily="18" charset="0"/>
              </a:rPr>
              <a:t> 	</a:t>
            </a:r>
            <a:r>
              <a:rPr lang="en-US" altLang="en-US" sz="2100" b="1" dirty="0">
                <a:latin typeface="Cambria" panose="02040503050406030204" pitchFamily="18" charset="0"/>
                <a:cs typeface="Times New Roman" pitchFamily="18" charset="0"/>
              </a:rPr>
              <a:t>receive</a:t>
            </a:r>
            <a:r>
              <a:rPr lang="en-US" altLang="en-US" sz="2100" dirty="0">
                <a:latin typeface="Cambria" panose="02040503050406030204" pitchFamily="18" charset="0"/>
                <a:cs typeface="Times New Roman" pitchFamily="18" charset="0"/>
              </a:rPr>
              <a:t> (id, message)           &lt;-- from any sender</a:t>
            </a:r>
          </a:p>
          <a:p>
            <a:pPr algn="just">
              <a:lnSpc>
                <a:spcPct val="60000"/>
              </a:lnSpc>
              <a:spcBef>
                <a:spcPct val="20000"/>
              </a:spcBef>
              <a:buFont typeface="Arial Unicode MS" pitchFamily="34" charset="-128"/>
              <a:buNone/>
            </a:pPr>
            <a:endParaRPr lang="en-US" altLang="en-US" sz="2100" dirty="0">
              <a:latin typeface="Cambria" panose="02040503050406030204" pitchFamily="18" charset="0"/>
              <a:cs typeface="Times New Roman" pitchFamily="18" charset="0"/>
            </a:endParaRPr>
          </a:p>
          <a:p>
            <a:pPr algn="just">
              <a:spcBef>
                <a:spcPct val="20000"/>
              </a:spcBef>
              <a:buFont typeface="Arial Unicode MS" pitchFamily="34" charset="-128"/>
              <a:buNone/>
            </a:pPr>
            <a:r>
              <a:rPr lang="en-US" altLang="en-US" sz="2100" dirty="0">
                <a:latin typeface="Cambria" panose="02040503050406030204" pitchFamily="18" charset="0"/>
                <a:cs typeface="Times New Roman" pitchFamily="18" charset="0"/>
              </a:rPr>
              <a:t>The standard mechanism used is the so-called </a:t>
            </a:r>
            <a:r>
              <a:rPr lang="en-US" altLang="en-US" sz="2100" b="1" dirty="0">
                <a:latin typeface="Cambria" panose="02040503050406030204" pitchFamily="18" charset="0"/>
                <a:cs typeface="Times New Roman" pitchFamily="18" charset="0"/>
              </a:rPr>
              <a:t>Producer/Consumer</a:t>
            </a:r>
            <a:r>
              <a:rPr lang="ro-RO" altLang="en-US" sz="2100" dirty="0">
                <a:latin typeface="Cambria" panose="02040503050406030204" pitchFamily="18" charset="0"/>
                <a:cs typeface="Times New Roman" pitchFamily="18" charset="0"/>
              </a:rPr>
              <a:t> (</a:t>
            </a:r>
            <a:r>
              <a:rPr lang="en-US" altLang="en-US" sz="2100" dirty="0">
                <a:latin typeface="Cambria" panose="02040503050406030204" pitchFamily="18" charset="0"/>
                <a:cs typeface="Times New Roman" pitchFamily="18" charset="0"/>
              </a:rPr>
              <a:t>a process produces elements that are sent to the consumer in order to use them</a:t>
            </a:r>
            <a:r>
              <a:rPr lang="ro-RO" altLang="en-US" sz="2100" dirty="0">
                <a:latin typeface="Cambria" panose="02040503050406030204" pitchFamily="18" charset="0"/>
                <a:cs typeface="Times New Roman" pitchFamily="18" charset="0"/>
              </a:rPr>
              <a:t>)</a:t>
            </a:r>
            <a:r>
              <a:rPr lang="en-US" altLang="en-US" sz="2100" dirty="0">
                <a:latin typeface="Cambria" panose="02040503050406030204" pitchFamily="18" charset="0"/>
                <a:cs typeface="Times New Roman" pitchFamily="18" charset="0"/>
              </a:rPr>
              <a:t>. Characteristics: only two messages involved, bi-directional.</a:t>
            </a:r>
          </a:p>
          <a:p>
            <a:pPr algn="just">
              <a:spcBef>
                <a:spcPct val="20000"/>
              </a:spcBef>
              <a:buFont typeface="Arial Unicode MS" pitchFamily="34" charset="-128"/>
              <a:buNone/>
            </a:pPr>
            <a:endParaRPr lang="en-US" altLang="en-US" sz="2100" dirty="0">
              <a:latin typeface="Cambria" panose="02040503050406030204" pitchFamily="18" charset="0"/>
              <a:cs typeface="Times New Roman" pitchFamily="18" charset="0"/>
            </a:endParaRPr>
          </a:p>
          <a:p>
            <a:pPr algn="just">
              <a:lnSpc>
                <a:spcPct val="90000"/>
              </a:lnSpc>
              <a:spcBef>
                <a:spcPct val="20000"/>
              </a:spcBef>
              <a:buFont typeface="Arial Unicode MS" pitchFamily="34" charset="-128"/>
              <a:buNone/>
            </a:pPr>
            <a:r>
              <a:rPr lang="en-US" altLang="en-US" sz="2100" dirty="0">
                <a:latin typeface="Cambria" panose="02040503050406030204" pitchFamily="18" charset="0"/>
                <a:cs typeface="Times New Roman" pitchFamily="18" charset="0"/>
              </a:rPr>
              <a:t>  	repeat   				repeat</a:t>
            </a:r>
          </a:p>
          <a:p>
            <a:pPr algn="just">
              <a:lnSpc>
                <a:spcPct val="90000"/>
              </a:lnSpc>
              <a:spcBef>
                <a:spcPct val="20000"/>
              </a:spcBef>
              <a:buFont typeface="Arial Unicode MS" pitchFamily="34" charset="-128"/>
              <a:buNone/>
            </a:pPr>
            <a:r>
              <a:rPr lang="en-US" altLang="en-US" sz="2100" dirty="0">
                <a:latin typeface="Cambria" panose="02040503050406030204" pitchFamily="18" charset="0"/>
                <a:cs typeface="Times New Roman" pitchFamily="18" charset="0"/>
              </a:rPr>
              <a:t> 	</a:t>
            </a:r>
            <a:r>
              <a:rPr lang="ro-RO" altLang="en-US" sz="2100" dirty="0">
                <a:latin typeface="Cambria" panose="02040503050406030204" pitchFamily="18" charset="0"/>
                <a:cs typeface="Times New Roman" pitchFamily="18" charset="0"/>
              </a:rPr>
              <a:t>    </a:t>
            </a:r>
            <a:r>
              <a:rPr lang="en-US" altLang="en-US" sz="2100" dirty="0">
                <a:latin typeface="Cambria" panose="02040503050406030204" pitchFamily="18" charset="0"/>
                <a:cs typeface="Times New Roman" pitchFamily="18" charset="0"/>
              </a:rPr>
              <a:t>producing </a:t>
            </a:r>
            <a:r>
              <a:rPr lang="ro-RO" altLang="en-US" sz="2100" dirty="0">
                <a:latin typeface="Cambria" panose="02040503050406030204" pitchFamily="18" charset="0"/>
                <a:cs typeface="Times New Roman" pitchFamily="18" charset="0"/>
              </a:rPr>
              <a:t>element</a:t>
            </a:r>
            <a:r>
              <a:rPr lang="en-US" altLang="en-US" sz="2100" dirty="0">
                <a:latin typeface="Cambria" panose="02040503050406030204" pitchFamily="18" charset="0"/>
                <a:cs typeface="Times New Roman" pitchFamily="18" charset="0"/>
              </a:rPr>
              <a:t>   </a:t>
            </a:r>
            <a:r>
              <a:rPr lang="ro-RO" altLang="en-US" sz="2100" dirty="0">
                <a:latin typeface="Cambria" panose="02040503050406030204" pitchFamily="18" charset="0"/>
                <a:cs typeface="Times New Roman" pitchFamily="18" charset="0"/>
              </a:rPr>
              <a:t>	</a:t>
            </a:r>
            <a:r>
              <a:rPr lang="en-US" altLang="en-US" sz="2100" dirty="0">
                <a:latin typeface="Cambria" panose="02040503050406030204" pitchFamily="18" charset="0"/>
                <a:cs typeface="Times New Roman" pitchFamily="18" charset="0"/>
              </a:rPr>
              <a:t>	     receive (producer, </a:t>
            </a:r>
            <a:r>
              <a:rPr lang="en-US" altLang="en-US" sz="2100" dirty="0" err="1">
                <a:latin typeface="Cambria" panose="02040503050406030204" pitchFamily="18" charset="0"/>
                <a:cs typeface="Times New Roman" pitchFamily="18" charset="0"/>
              </a:rPr>
              <a:t>nextp</a:t>
            </a:r>
            <a:r>
              <a:rPr lang="en-US" altLang="en-US" sz="2100" dirty="0">
                <a:latin typeface="Cambria" panose="02040503050406030204" pitchFamily="18" charset="0"/>
                <a:cs typeface="Times New Roman" pitchFamily="18" charset="0"/>
              </a:rPr>
              <a:t>)</a:t>
            </a:r>
          </a:p>
          <a:p>
            <a:pPr algn="just">
              <a:lnSpc>
                <a:spcPct val="90000"/>
              </a:lnSpc>
              <a:spcBef>
                <a:spcPct val="20000"/>
              </a:spcBef>
              <a:buFont typeface="Arial Unicode MS" pitchFamily="34" charset="-128"/>
              <a:buNone/>
            </a:pPr>
            <a:r>
              <a:rPr lang="en-US" altLang="en-US" sz="2100" dirty="0">
                <a:latin typeface="Cambria" panose="02040503050406030204" pitchFamily="18" charset="0"/>
                <a:cs typeface="Times New Roman" pitchFamily="18" charset="0"/>
              </a:rPr>
              <a:t>  	</a:t>
            </a:r>
            <a:r>
              <a:rPr lang="ro-RO" altLang="en-US" sz="2100" dirty="0">
                <a:latin typeface="Cambria" panose="02040503050406030204" pitchFamily="18" charset="0"/>
                <a:cs typeface="Times New Roman" pitchFamily="18" charset="0"/>
              </a:rPr>
              <a:t>    </a:t>
            </a:r>
            <a:r>
              <a:rPr lang="en-US" altLang="en-US" sz="2100" dirty="0">
                <a:latin typeface="Cambria" panose="02040503050406030204" pitchFamily="18" charset="0"/>
                <a:cs typeface="Times New Roman" pitchFamily="18" charset="0"/>
              </a:rPr>
              <a:t>send (consumer,  </a:t>
            </a:r>
            <a:r>
              <a:rPr lang="en-US" altLang="en-US" sz="2100" dirty="0" err="1">
                <a:latin typeface="Cambria" panose="02040503050406030204" pitchFamily="18" charset="0"/>
                <a:cs typeface="Times New Roman" pitchFamily="18" charset="0"/>
              </a:rPr>
              <a:t>nextp</a:t>
            </a:r>
            <a:r>
              <a:rPr lang="en-US" altLang="en-US" sz="2100" dirty="0">
                <a:latin typeface="Cambria" panose="02040503050406030204" pitchFamily="18" charset="0"/>
                <a:cs typeface="Times New Roman" pitchFamily="18" charset="0"/>
              </a:rPr>
              <a:t>) 	     consuming e</a:t>
            </a:r>
            <a:r>
              <a:rPr lang="ro-RO" altLang="en-US" sz="2100" dirty="0">
                <a:latin typeface="Cambria" panose="02040503050406030204" pitchFamily="18" charset="0"/>
                <a:cs typeface="Times New Roman" pitchFamily="18" charset="0"/>
              </a:rPr>
              <a:t>le</a:t>
            </a:r>
            <a:r>
              <a:rPr lang="en-US" altLang="en-US" sz="2100" dirty="0">
                <a:latin typeface="Cambria" panose="02040503050406030204" pitchFamily="18" charset="0"/>
                <a:cs typeface="Times New Roman" pitchFamily="18" charset="0"/>
              </a:rPr>
              <a:t>m</a:t>
            </a:r>
            <a:r>
              <a:rPr lang="ro-RO" altLang="en-US" sz="2100" dirty="0">
                <a:latin typeface="Cambria" panose="02040503050406030204" pitchFamily="18" charset="0"/>
                <a:cs typeface="Times New Roman" pitchFamily="18" charset="0"/>
              </a:rPr>
              <a:t>ent</a:t>
            </a:r>
            <a:endParaRPr lang="en-US" altLang="en-US" sz="2100" dirty="0">
              <a:latin typeface="Cambria" panose="02040503050406030204" pitchFamily="18" charset="0"/>
              <a:cs typeface="Times New Roman" pitchFamily="18" charset="0"/>
            </a:endParaRPr>
          </a:p>
          <a:p>
            <a:pPr algn="just">
              <a:lnSpc>
                <a:spcPct val="90000"/>
              </a:lnSpc>
              <a:spcBef>
                <a:spcPct val="20000"/>
              </a:spcBef>
              <a:buFont typeface="Arial Unicode MS" pitchFamily="34" charset="-128"/>
              <a:buNone/>
            </a:pPr>
            <a:r>
              <a:rPr lang="en-US" altLang="en-US" sz="2100" dirty="0">
                <a:latin typeface="Cambria" panose="02040503050406030204" pitchFamily="18" charset="0"/>
                <a:cs typeface="Times New Roman" pitchFamily="18" charset="0"/>
              </a:rPr>
              <a:t>  	until false   			until false</a:t>
            </a:r>
          </a:p>
        </p:txBody>
      </p:sp>
      <p:sp>
        <p:nvSpPr>
          <p:cNvPr id="28676" name="Rectangle 10"/>
          <p:cNvSpPr>
            <a:spLocks noChangeArrowheads="1"/>
          </p:cNvSpPr>
          <p:nvPr/>
        </p:nvSpPr>
        <p:spPr bwMode="auto">
          <a:xfrm>
            <a:off x="3124200" y="156377"/>
            <a:ext cx="38100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altLang="en-US" sz="2800" b="1" dirty="0">
                <a:solidFill>
                  <a:srgbClr val="FF3300"/>
                </a:solidFill>
                <a:latin typeface="Cambria" panose="02040503050406030204" pitchFamily="18" charset="0"/>
                <a:cs typeface="Times New Roman" pitchFamily="18" charset="0"/>
              </a:rPr>
              <a:t>Direct communication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8202797" y="687324"/>
            <a:ext cx="941203" cy="301752"/>
          </a:xfrm>
          <a:noFill/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3281FEA3-53A5-4C5B-97E7-3AA226AE1EC8}" type="slidenum">
              <a:rPr lang="en-US" altLang="en-US"/>
              <a:pPr/>
              <a:t>28</a:t>
            </a:fld>
            <a:endParaRPr lang="en-US" altLang="en-US" dirty="0"/>
          </a:p>
        </p:txBody>
      </p:sp>
      <p:sp>
        <p:nvSpPr>
          <p:cNvPr id="30723" name="Rectangle 4"/>
          <p:cNvSpPr>
            <a:spLocks noChangeArrowheads="1"/>
          </p:cNvSpPr>
          <p:nvPr/>
        </p:nvSpPr>
        <p:spPr bwMode="auto">
          <a:xfrm>
            <a:off x="228600" y="1066800"/>
            <a:ext cx="8534400" cy="525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176213" indent="-176213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spcBef>
                <a:spcPct val="20000"/>
              </a:spcBef>
              <a:buFont typeface="Arial Unicode MS" pitchFamily="34" charset="-128"/>
              <a:buNone/>
            </a:pPr>
            <a:endParaRPr lang="en-US" altLang="en-US" sz="2100" dirty="0">
              <a:latin typeface="Cambria" pitchFamily="18" charset="0"/>
              <a:cs typeface="Times New Roman" pitchFamily="18" charset="0"/>
            </a:endParaRPr>
          </a:p>
          <a:p>
            <a:pPr algn="just">
              <a:spcBef>
                <a:spcPct val="20000"/>
              </a:spcBef>
              <a:buFont typeface="Symbol" pitchFamily="18" charset="2"/>
              <a:buChar char="·"/>
            </a:pPr>
            <a:r>
              <a:rPr lang="en-US" altLang="en-US" sz="2100" dirty="0">
                <a:latin typeface="Cambria" pitchFamily="18" charset="0"/>
                <a:cs typeface="Times New Roman" pitchFamily="18" charset="0"/>
              </a:rPr>
              <a:t>In this case the processes are communicating through a </a:t>
            </a:r>
            <a:r>
              <a:rPr lang="ro-RO" altLang="en-US" sz="2100" dirty="0">
                <a:latin typeface="Cambria" pitchFamily="18" charset="0"/>
                <a:cs typeface="Times New Roman" pitchFamily="18" charset="0"/>
              </a:rPr>
              <a:t>m</a:t>
            </a:r>
            <a:r>
              <a:rPr lang="en-US" altLang="en-US" sz="2100" dirty="0">
                <a:latin typeface="Cambria" pitchFamily="18" charset="0"/>
                <a:cs typeface="Times New Roman" pitchFamily="18" charset="0"/>
              </a:rPr>
              <a:t>ailbox. The procedure looks like this:</a:t>
            </a:r>
          </a:p>
          <a:p>
            <a:pPr algn="just">
              <a:spcBef>
                <a:spcPct val="20000"/>
              </a:spcBef>
              <a:buFont typeface="Arial Unicode MS" pitchFamily="34" charset="-128"/>
              <a:buNone/>
            </a:pPr>
            <a:r>
              <a:rPr lang="en-US" altLang="en-US" sz="2100" dirty="0">
                <a:latin typeface="Cambria" pitchFamily="18" charset="0"/>
                <a:cs typeface="Times New Roman" pitchFamily="18" charset="0"/>
              </a:rPr>
              <a:t>     </a:t>
            </a:r>
            <a:r>
              <a:rPr lang="en-US" altLang="en-US" sz="2100" b="1" dirty="0">
                <a:latin typeface="Cambria" pitchFamily="18" charset="0"/>
                <a:cs typeface="Times New Roman" pitchFamily="18" charset="0"/>
              </a:rPr>
              <a:t>open</a:t>
            </a:r>
            <a:r>
              <a:rPr lang="en-US" altLang="en-US" sz="2100" dirty="0">
                <a:latin typeface="Cambria" pitchFamily="18" charset="0"/>
                <a:cs typeface="Times New Roman" pitchFamily="18" charset="0"/>
              </a:rPr>
              <a:t>(</a:t>
            </a:r>
            <a:r>
              <a:rPr lang="en-US" altLang="en-US" sz="2100" dirty="0" err="1">
                <a:latin typeface="Cambria" pitchFamily="18" charset="0"/>
                <a:cs typeface="Times New Roman" pitchFamily="18" charset="0"/>
              </a:rPr>
              <a:t>mailbox_name</a:t>
            </a:r>
            <a:r>
              <a:rPr lang="en-US" altLang="en-US" sz="2100" dirty="0">
                <a:latin typeface="Cambria" pitchFamily="18" charset="0"/>
                <a:cs typeface="Times New Roman" pitchFamily="18" charset="0"/>
              </a:rPr>
              <a:t>);</a:t>
            </a:r>
          </a:p>
          <a:p>
            <a:pPr algn="just">
              <a:spcBef>
                <a:spcPct val="20000"/>
              </a:spcBef>
              <a:buFont typeface="Arial Unicode MS" pitchFamily="34" charset="-128"/>
              <a:buNone/>
            </a:pPr>
            <a:r>
              <a:rPr lang="en-US" altLang="en-US" sz="2100" dirty="0">
                <a:latin typeface="Cambria" pitchFamily="18" charset="0"/>
                <a:cs typeface="Times New Roman" pitchFamily="18" charset="0"/>
              </a:rPr>
              <a:t>     </a:t>
            </a:r>
            <a:r>
              <a:rPr lang="en-US" altLang="en-US" sz="2100" b="1" dirty="0">
                <a:latin typeface="Cambria" pitchFamily="18" charset="0"/>
                <a:cs typeface="Times New Roman" pitchFamily="18" charset="0"/>
              </a:rPr>
              <a:t>send</a:t>
            </a:r>
            <a:r>
              <a:rPr lang="en-US" altLang="en-US" sz="2100" dirty="0">
                <a:latin typeface="Cambria" pitchFamily="18" charset="0"/>
                <a:cs typeface="Times New Roman" pitchFamily="18" charset="0"/>
              </a:rPr>
              <a:t> (</a:t>
            </a:r>
            <a:r>
              <a:rPr lang="en-US" altLang="en-US" sz="2100" dirty="0" err="1">
                <a:latin typeface="Cambria" pitchFamily="18" charset="0"/>
                <a:cs typeface="Times New Roman" pitchFamily="18" charset="0"/>
              </a:rPr>
              <a:t>mailbox_name</a:t>
            </a:r>
            <a:r>
              <a:rPr lang="en-US" altLang="en-US" sz="2100" dirty="0">
                <a:latin typeface="Cambria" pitchFamily="18" charset="0"/>
                <a:cs typeface="Times New Roman" pitchFamily="18" charset="0"/>
              </a:rPr>
              <a:t>, message);</a:t>
            </a:r>
          </a:p>
          <a:p>
            <a:pPr algn="just">
              <a:spcBef>
                <a:spcPct val="20000"/>
              </a:spcBef>
              <a:buFont typeface="Arial Unicode MS" pitchFamily="34" charset="-128"/>
              <a:buNone/>
            </a:pPr>
            <a:r>
              <a:rPr lang="en-US" altLang="en-US" sz="2100" dirty="0">
                <a:latin typeface="Cambria" pitchFamily="18" charset="0"/>
                <a:cs typeface="Times New Roman" pitchFamily="18" charset="0"/>
              </a:rPr>
              <a:t>     </a:t>
            </a:r>
            <a:r>
              <a:rPr lang="en-US" altLang="en-US" sz="2100" b="1" dirty="0">
                <a:latin typeface="Cambria" pitchFamily="18" charset="0"/>
                <a:cs typeface="Times New Roman" pitchFamily="18" charset="0"/>
              </a:rPr>
              <a:t>receive</a:t>
            </a:r>
            <a:r>
              <a:rPr lang="en-US" altLang="en-US" sz="2100" dirty="0">
                <a:latin typeface="Cambria" pitchFamily="18" charset="0"/>
                <a:cs typeface="Times New Roman" pitchFamily="18" charset="0"/>
              </a:rPr>
              <a:t> (</a:t>
            </a:r>
            <a:r>
              <a:rPr lang="en-US" altLang="en-US" sz="2100" dirty="0" err="1">
                <a:latin typeface="Cambria" pitchFamily="18" charset="0"/>
                <a:cs typeface="Times New Roman" pitchFamily="18" charset="0"/>
              </a:rPr>
              <a:t>mailbox_name</a:t>
            </a:r>
            <a:r>
              <a:rPr lang="en-US" altLang="en-US" sz="2100" dirty="0">
                <a:latin typeface="Cambria" pitchFamily="18" charset="0"/>
                <a:cs typeface="Times New Roman" pitchFamily="18" charset="0"/>
              </a:rPr>
              <a:t>, message);</a:t>
            </a:r>
          </a:p>
          <a:p>
            <a:pPr algn="just">
              <a:spcBef>
                <a:spcPct val="20000"/>
              </a:spcBef>
              <a:buFont typeface="Arial Unicode MS" pitchFamily="34" charset="-128"/>
              <a:buNone/>
            </a:pPr>
            <a:endParaRPr lang="en-US" altLang="en-US" sz="2100" dirty="0">
              <a:latin typeface="Cambria" pitchFamily="18" charset="0"/>
              <a:cs typeface="Times New Roman" pitchFamily="18" charset="0"/>
            </a:endParaRPr>
          </a:p>
          <a:p>
            <a:pPr algn="just">
              <a:spcBef>
                <a:spcPct val="20000"/>
              </a:spcBef>
              <a:buFont typeface="Symbol" pitchFamily="18" charset="2"/>
              <a:buChar char="·"/>
            </a:pPr>
            <a:r>
              <a:rPr lang="en-US" altLang="en-US" sz="2100" dirty="0">
                <a:latin typeface="Cambria" pitchFamily="18" charset="0"/>
                <a:cs typeface="Times New Roman" pitchFamily="18" charset="0"/>
              </a:rPr>
              <a:t>The link is established if the processes have a shared mailbox </a:t>
            </a:r>
            <a:r>
              <a:rPr lang="ro-RO" altLang="en-US" sz="2100" dirty="0">
                <a:latin typeface="Cambria" pitchFamily="18" charset="0"/>
                <a:cs typeface="Times New Roman" pitchFamily="18" charset="0"/>
              </a:rPr>
              <a:t>(</a:t>
            </a:r>
            <a:r>
              <a:rPr lang="en-US" altLang="en-US" sz="2100" dirty="0">
                <a:latin typeface="Cambria" pitchFamily="18" charset="0"/>
                <a:cs typeface="Times New Roman" pitchFamily="18" charset="0"/>
              </a:rPr>
              <a:t>the mailbox needs to be set up before sending/receiving</a:t>
            </a:r>
            <a:r>
              <a:rPr lang="ro-RO" altLang="en-US" sz="2100" dirty="0">
                <a:latin typeface="Cambria" pitchFamily="18" charset="0"/>
                <a:cs typeface="Times New Roman" pitchFamily="18" charset="0"/>
              </a:rPr>
              <a:t>)</a:t>
            </a:r>
            <a:r>
              <a:rPr lang="en-US" altLang="en-US" sz="2100" dirty="0">
                <a:latin typeface="Cambria" pitchFamily="18" charset="0"/>
                <a:cs typeface="Times New Roman" pitchFamily="18" charset="0"/>
              </a:rPr>
              <a:t>.</a:t>
            </a:r>
          </a:p>
          <a:p>
            <a:pPr algn="just">
              <a:spcBef>
                <a:spcPct val="20000"/>
              </a:spcBef>
              <a:buFont typeface="Arial Unicode MS" pitchFamily="34" charset="-128"/>
              <a:buNone/>
            </a:pPr>
            <a:endParaRPr lang="en-US" altLang="en-US" sz="2100" dirty="0">
              <a:latin typeface="Cambria" pitchFamily="18" charset="0"/>
              <a:cs typeface="Times New Roman" pitchFamily="18" charset="0"/>
            </a:endParaRPr>
          </a:p>
          <a:p>
            <a:pPr algn="just">
              <a:spcBef>
                <a:spcPct val="20000"/>
              </a:spcBef>
              <a:buFont typeface="Symbol" pitchFamily="18" charset="2"/>
              <a:buChar char="·"/>
            </a:pPr>
            <a:r>
              <a:rPr lang="en-US" altLang="en-US" sz="2100" dirty="0">
                <a:latin typeface="Cambria" pitchFamily="18" charset="0"/>
                <a:cs typeface="Times New Roman" pitchFamily="18" charset="0"/>
              </a:rPr>
              <a:t>A mailbox can be accessed by two or more processes.</a:t>
            </a:r>
          </a:p>
          <a:p>
            <a:pPr algn="just">
              <a:spcBef>
                <a:spcPct val="20000"/>
              </a:spcBef>
              <a:buFont typeface="Symbol" pitchFamily="18" charset="2"/>
              <a:buChar char="·"/>
            </a:pPr>
            <a:endParaRPr lang="en-US" altLang="en-US" sz="2100" dirty="0">
              <a:latin typeface="Cambria" pitchFamily="18" charset="0"/>
              <a:cs typeface="Times New Roman" pitchFamily="18" charset="0"/>
            </a:endParaRPr>
          </a:p>
          <a:p>
            <a:pPr algn="just">
              <a:spcBef>
                <a:spcPct val="20000"/>
              </a:spcBef>
              <a:buFont typeface="Symbol" pitchFamily="18" charset="2"/>
              <a:buChar char="·"/>
            </a:pPr>
            <a:r>
              <a:rPr lang="en-US" altLang="en-US" sz="2100" dirty="0">
                <a:latin typeface="Cambria" pitchFamily="18" charset="0"/>
                <a:cs typeface="Times New Roman" pitchFamily="18" charset="0"/>
              </a:rPr>
              <a:t>In the case of multiple receivers the procedure can create confusion: who gets the message?</a:t>
            </a:r>
          </a:p>
          <a:p>
            <a:pPr algn="just">
              <a:spcBef>
                <a:spcPct val="20000"/>
              </a:spcBef>
              <a:buFont typeface="Symbol" pitchFamily="18" charset="2"/>
              <a:buNone/>
            </a:pPr>
            <a:endParaRPr lang="en-US" altLang="en-US" sz="2100" dirty="0">
              <a:latin typeface="Cambria" pitchFamily="18" charset="0"/>
              <a:cs typeface="Times New Roman" pitchFamily="18" charset="0"/>
            </a:endParaRPr>
          </a:p>
        </p:txBody>
      </p:sp>
      <p:sp>
        <p:nvSpPr>
          <p:cNvPr id="30724" name="Rectangle 11"/>
          <p:cNvSpPr>
            <a:spLocks noChangeArrowheads="1"/>
          </p:cNvSpPr>
          <p:nvPr/>
        </p:nvSpPr>
        <p:spPr bwMode="auto">
          <a:xfrm>
            <a:off x="3733800" y="152400"/>
            <a:ext cx="38100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altLang="en-US" sz="2800" b="1" dirty="0">
                <a:solidFill>
                  <a:srgbClr val="FF3300"/>
                </a:solidFill>
                <a:latin typeface="Cambria" panose="02040503050406030204" pitchFamily="18" charset="0"/>
                <a:cs typeface="Times New Roman" pitchFamily="18" charset="0"/>
              </a:rPr>
              <a:t>Indirect communication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8202797" y="687324"/>
            <a:ext cx="941203" cy="301752"/>
          </a:xfrm>
          <a:noFill/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29D1B1E1-1652-4541-A0EC-07CF48E162D1}" type="slidenum">
              <a:rPr lang="en-US" altLang="en-US">
                <a:latin typeface="Cambria" panose="02040503050406030204" pitchFamily="18" charset="0"/>
              </a:rPr>
              <a:pPr/>
              <a:t>29</a:t>
            </a:fld>
            <a:endParaRPr lang="en-US" altLang="en-US" dirty="0">
              <a:latin typeface="Cambria" panose="02040503050406030204" pitchFamily="18" charset="0"/>
            </a:endParaRPr>
          </a:p>
        </p:txBody>
      </p:sp>
      <p:sp>
        <p:nvSpPr>
          <p:cNvPr id="32771" name="Rectangle 5"/>
          <p:cNvSpPr>
            <a:spLocks noChangeArrowheads="1"/>
          </p:cNvSpPr>
          <p:nvPr/>
        </p:nvSpPr>
        <p:spPr bwMode="auto">
          <a:xfrm>
            <a:off x="228600" y="1066800"/>
            <a:ext cx="4038600" cy="388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285750" indent="-28575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>
              <a:spcBef>
                <a:spcPct val="20000"/>
              </a:spcBef>
              <a:buFont typeface="Arial Unicode MS" pitchFamily="34" charset="-128"/>
              <a:buNone/>
            </a:pPr>
            <a:endParaRPr lang="en-US" altLang="en-US" sz="2200" dirty="0">
              <a:latin typeface="Cambria" pitchFamily="18" charset="0"/>
              <a:cs typeface="Times New Roman" pitchFamily="18" charset="0"/>
            </a:endParaRPr>
          </a:p>
          <a:p>
            <a:pPr marL="0" indent="0">
              <a:spcBef>
                <a:spcPct val="20000"/>
              </a:spcBef>
              <a:buFont typeface="Arial Unicode MS" pitchFamily="34" charset="-128"/>
              <a:buNone/>
            </a:pPr>
            <a:endParaRPr lang="en-US" altLang="en-US" sz="2200" dirty="0">
              <a:latin typeface="Cambria" pitchFamily="18" charset="0"/>
              <a:cs typeface="Times New Roman" pitchFamily="18" charset="0"/>
            </a:endParaRPr>
          </a:p>
          <a:p>
            <a:pPr marL="0" indent="0">
              <a:spcBef>
                <a:spcPct val="20000"/>
              </a:spcBef>
              <a:buFont typeface="Arial Unicode MS" pitchFamily="34" charset="-128"/>
              <a:buNone/>
            </a:pPr>
            <a:endParaRPr lang="en-US" altLang="en-US" sz="2200" dirty="0">
              <a:latin typeface="Cambria" pitchFamily="18" charset="0"/>
              <a:cs typeface="Times New Roman" pitchFamily="18" charset="0"/>
            </a:endParaRPr>
          </a:p>
          <a:p>
            <a:pPr marL="0" indent="0">
              <a:spcBef>
                <a:spcPct val="20000"/>
              </a:spcBef>
              <a:buFont typeface="Arial Unicode MS" pitchFamily="34" charset="-128"/>
              <a:buNone/>
            </a:pPr>
            <a:r>
              <a:rPr lang="en-US" altLang="en-US" sz="2200" dirty="0">
                <a:latin typeface="Cambria" pitchFamily="18" charset="0"/>
                <a:cs typeface="Times New Roman" pitchFamily="18" charset="0"/>
              </a:rPr>
              <a:t>Another example for message exchanges, the RPC is abstracting the procedure calls between processes in a network communication.</a:t>
            </a:r>
          </a:p>
          <a:p>
            <a:pPr algn="just">
              <a:spcBef>
                <a:spcPct val="20000"/>
              </a:spcBef>
              <a:buFont typeface="Arial Unicode MS" pitchFamily="34" charset="-128"/>
              <a:buNone/>
            </a:pPr>
            <a:endParaRPr lang="en-US" altLang="en-US" sz="2200" b="1" dirty="0">
              <a:latin typeface="Cambria" pitchFamily="18" charset="0"/>
              <a:cs typeface="Times New Roman" pitchFamily="18" charset="0"/>
            </a:endParaRPr>
          </a:p>
        </p:txBody>
      </p:sp>
      <p:pic>
        <p:nvPicPr>
          <p:cNvPr id="32772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90" t="874" r="19363" b="2155"/>
          <a:stretch>
            <a:fillRect/>
          </a:stretch>
        </p:blipFill>
        <p:spPr bwMode="auto">
          <a:xfrm>
            <a:off x="4257368" y="1295400"/>
            <a:ext cx="4595813" cy="5386388"/>
          </a:xfrm>
          <a:prstGeom prst="rect">
            <a:avLst/>
          </a:prstGeom>
          <a:noFill/>
          <a:ln w="57150" cmpd="thickThin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2773" name="Rectangle 12"/>
          <p:cNvSpPr>
            <a:spLocks noChangeArrowheads="1"/>
          </p:cNvSpPr>
          <p:nvPr/>
        </p:nvSpPr>
        <p:spPr bwMode="auto">
          <a:xfrm>
            <a:off x="2277397" y="152400"/>
            <a:ext cx="54102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altLang="en-US" sz="2800" b="1" dirty="0">
                <a:solidFill>
                  <a:srgbClr val="FF3300"/>
                </a:solidFill>
                <a:latin typeface="Cambria" panose="02040503050406030204" pitchFamily="18" charset="0"/>
                <a:cs typeface="Times New Roman" pitchFamily="18" charset="0"/>
              </a:rPr>
              <a:t>Remote procedure call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8600" y="228600"/>
            <a:ext cx="3733800" cy="914400"/>
          </a:xfrm>
        </p:spPr>
        <p:txBody>
          <a:bodyPr/>
          <a:lstStyle/>
          <a:p>
            <a:r>
              <a:rPr lang="en-US" altLang="en-US" b="1" dirty="0">
                <a:latin typeface="Cambria" panose="02040503050406030204" pitchFamily="18" charset="0"/>
                <a:cs typeface="Times New Roman" pitchFamily="18" charset="0"/>
              </a:rPr>
              <a:t>Processes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04800" y="1219200"/>
            <a:ext cx="8077200" cy="5105400"/>
          </a:xfrm>
        </p:spPr>
        <p:txBody>
          <a:bodyPr>
            <a:noAutofit/>
          </a:bodyPr>
          <a:lstStyle/>
          <a:p>
            <a:pPr algn="just"/>
            <a:endParaRPr lang="en-US" altLang="en-US" dirty="0">
              <a:latin typeface="Cambria" pitchFamily="18" charset="0"/>
              <a:cs typeface="Times New Roman" pitchFamily="18" charset="0"/>
            </a:endParaRPr>
          </a:p>
          <a:p>
            <a:pPr algn="just"/>
            <a:r>
              <a:rPr lang="en-US" altLang="en-US" dirty="0">
                <a:latin typeface="Cambria" pitchFamily="18" charset="0"/>
                <a:cs typeface="Times New Roman" pitchFamily="18" charset="0"/>
              </a:rPr>
              <a:t>A </a:t>
            </a:r>
            <a:r>
              <a:rPr lang="en-US" altLang="en-US" b="1" dirty="0">
                <a:latin typeface="Cambria" pitchFamily="18" charset="0"/>
                <a:cs typeface="Times New Roman" pitchFamily="18" charset="0"/>
              </a:rPr>
              <a:t>program </a:t>
            </a:r>
            <a:r>
              <a:rPr lang="en-US" altLang="en-US" dirty="0">
                <a:latin typeface="Cambria" pitchFamily="18" charset="0"/>
                <a:cs typeface="Times New Roman" pitchFamily="18" charset="0"/>
              </a:rPr>
              <a:t>represents something </a:t>
            </a:r>
            <a:r>
              <a:rPr lang="en-US" altLang="en-US" b="1" dirty="0">
                <a:latin typeface="Cambria" pitchFamily="18" charset="0"/>
                <a:cs typeface="Times New Roman" pitchFamily="18" charset="0"/>
              </a:rPr>
              <a:t>passive</a:t>
            </a:r>
            <a:r>
              <a:rPr lang="en-US" altLang="en-US" dirty="0">
                <a:latin typeface="Cambria" pitchFamily="18" charset="0"/>
                <a:cs typeface="Times New Roman" pitchFamily="18" charset="0"/>
              </a:rPr>
              <a:t>, static;</a:t>
            </a:r>
            <a:r>
              <a:rPr lang="ro-RO" altLang="en-US" dirty="0">
                <a:latin typeface="Cambria" pitchFamily="18" charset="0"/>
                <a:cs typeface="Times New Roman" pitchFamily="18" charset="0"/>
              </a:rPr>
              <a:t> </a:t>
            </a:r>
            <a:r>
              <a:rPr lang="en-US" altLang="en-US" dirty="0">
                <a:latin typeface="Cambria" pitchFamily="18" charset="0"/>
                <a:cs typeface="Times New Roman" pitchFamily="18" charset="0"/>
              </a:rPr>
              <a:t>a </a:t>
            </a:r>
            <a:r>
              <a:rPr lang="en-US" altLang="en-US" b="1" dirty="0">
                <a:latin typeface="Cambria" pitchFamily="18" charset="0"/>
                <a:cs typeface="Times New Roman" pitchFamily="18" charset="0"/>
              </a:rPr>
              <a:t>process</a:t>
            </a:r>
            <a:r>
              <a:rPr lang="en-US" altLang="en-US" dirty="0">
                <a:latin typeface="Cambria" pitchFamily="18" charset="0"/>
                <a:cs typeface="Times New Roman" pitchFamily="18" charset="0"/>
              </a:rPr>
              <a:t> is </a:t>
            </a:r>
            <a:r>
              <a:rPr lang="en-US" altLang="en-US" b="1" dirty="0">
                <a:latin typeface="Cambria" pitchFamily="18" charset="0"/>
                <a:cs typeface="Times New Roman" pitchFamily="18" charset="0"/>
              </a:rPr>
              <a:t>active</a:t>
            </a:r>
            <a:r>
              <a:rPr lang="ro-RO" altLang="en-US" dirty="0">
                <a:latin typeface="Cambria" pitchFamily="18" charset="0"/>
                <a:cs typeface="Times New Roman" pitchFamily="18" charset="0"/>
              </a:rPr>
              <a:t> (</a:t>
            </a:r>
            <a:r>
              <a:rPr lang="en-US" altLang="en-US" dirty="0">
                <a:solidFill>
                  <a:srgbClr val="FF0000"/>
                </a:solidFill>
                <a:latin typeface="Cambria" pitchFamily="18" charset="0"/>
                <a:cs typeface="Times New Roman" pitchFamily="18" charset="0"/>
              </a:rPr>
              <a:t>Remember:</a:t>
            </a:r>
            <a:r>
              <a:rPr lang="en-US" altLang="en-US" dirty="0">
                <a:latin typeface="Cambria" pitchFamily="18" charset="0"/>
                <a:cs typeface="Times New Roman" pitchFamily="18" charset="0"/>
              </a:rPr>
              <a:t> </a:t>
            </a:r>
            <a:r>
              <a:rPr lang="ro-RO" altLang="en-US" dirty="0">
                <a:latin typeface="Cambria" pitchFamily="18" charset="0"/>
                <a:cs typeface="Times New Roman" pitchFamily="18" charset="0"/>
              </a:rPr>
              <a:t>proce</a:t>
            </a:r>
            <a:r>
              <a:rPr lang="en-US" altLang="en-US" dirty="0">
                <a:latin typeface="Cambria" pitchFamily="18" charset="0"/>
                <a:cs typeface="Times New Roman" pitchFamily="18" charset="0"/>
              </a:rPr>
              <a:t>s</a:t>
            </a:r>
            <a:r>
              <a:rPr lang="ro-RO" altLang="en-US" dirty="0">
                <a:latin typeface="Cambria" pitchFamily="18" charset="0"/>
                <a:cs typeface="Times New Roman" pitchFamily="18" charset="0"/>
              </a:rPr>
              <a:t>s</a:t>
            </a:r>
            <a:r>
              <a:rPr lang="en-US" altLang="en-US" dirty="0">
                <a:latin typeface="Cambria" pitchFamily="18" charset="0"/>
                <a:cs typeface="Times New Roman" pitchFamily="18" charset="0"/>
              </a:rPr>
              <a:t> = </a:t>
            </a:r>
            <a:r>
              <a:rPr lang="en-US" altLang="en-US" i="1" dirty="0">
                <a:latin typeface="Cambria" pitchFamily="18" charset="0"/>
                <a:cs typeface="Times New Roman" pitchFamily="18" charset="0"/>
              </a:rPr>
              <a:t>instance of a program in execution</a:t>
            </a:r>
            <a:r>
              <a:rPr lang="ro-RO" altLang="en-US" dirty="0">
                <a:latin typeface="Cambria" pitchFamily="18" charset="0"/>
                <a:cs typeface="Times New Roman" pitchFamily="18" charset="0"/>
              </a:rPr>
              <a:t>).</a:t>
            </a:r>
            <a:r>
              <a:rPr lang="en-US" altLang="en-US" dirty="0">
                <a:latin typeface="Cambria" pitchFamily="18" charset="0"/>
                <a:cs typeface="Times New Roman" pitchFamily="18" charset="0"/>
              </a:rPr>
              <a:t> A process may have several attributes associated with it:</a:t>
            </a:r>
            <a:r>
              <a:rPr lang="ro-RO" altLang="en-US" dirty="0">
                <a:latin typeface="Cambria" pitchFamily="18" charset="0"/>
                <a:cs typeface="Times New Roman" pitchFamily="18" charset="0"/>
              </a:rPr>
              <a:t> </a:t>
            </a:r>
            <a:r>
              <a:rPr lang="en-US" altLang="en-US" dirty="0">
                <a:latin typeface="Cambria" pitchFamily="18" charset="0"/>
                <a:cs typeface="Times New Roman" pitchFamily="18" charset="0"/>
              </a:rPr>
              <a:t>the state, allocated memory, CPU resources</a:t>
            </a:r>
            <a:r>
              <a:rPr lang="ro-RO" altLang="en-US" dirty="0">
                <a:latin typeface="Cambria" pitchFamily="18" charset="0"/>
                <a:cs typeface="Times New Roman" pitchFamily="18" charset="0"/>
              </a:rPr>
              <a:t>, </a:t>
            </a:r>
            <a:r>
              <a:rPr lang="en-US" altLang="en-US" dirty="0">
                <a:latin typeface="Cambria" pitchFamily="18" charset="0"/>
                <a:cs typeface="Times New Roman" pitchFamily="18" charset="0"/>
              </a:rPr>
              <a:t>the recorded progress.</a:t>
            </a:r>
          </a:p>
          <a:p>
            <a:pPr algn="just"/>
            <a:endParaRPr lang="en-US" altLang="en-US" dirty="0">
              <a:latin typeface="Cambria" pitchFamily="18" charset="0"/>
              <a:cs typeface="Times New Roman" pitchFamily="18" charset="0"/>
            </a:endParaRPr>
          </a:p>
          <a:p>
            <a:pPr algn="just"/>
            <a:r>
              <a:rPr lang="en-US" altLang="en-US" b="1" dirty="0">
                <a:latin typeface="Cambria" pitchFamily="18" charset="0"/>
                <a:cs typeface="Times New Roman" pitchFamily="18" charset="0"/>
              </a:rPr>
              <a:t>Why do we need processes</a:t>
            </a:r>
            <a:r>
              <a:rPr lang="ro-RO" altLang="en-US" b="1" dirty="0">
                <a:latin typeface="Cambria" pitchFamily="18" charset="0"/>
                <a:cs typeface="Times New Roman" pitchFamily="18" charset="0"/>
              </a:rPr>
              <a:t> </a:t>
            </a:r>
            <a:r>
              <a:rPr lang="en-US" altLang="en-US" b="1" dirty="0">
                <a:latin typeface="Cambria" pitchFamily="18" charset="0"/>
                <a:cs typeface="Times New Roman" pitchFamily="18" charset="0"/>
              </a:rPr>
              <a:t>?</a:t>
            </a:r>
          </a:p>
          <a:p>
            <a:pPr marL="0" lvl="1" algn="just">
              <a:spcAft>
                <a:spcPts val="600"/>
              </a:spcAft>
              <a:buFont typeface="Symbol" pitchFamily="18" charset="2"/>
              <a:buChar char="·"/>
            </a:pPr>
            <a:r>
              <a:rPr lang="ro-RO" altLang="en-US" sz="2200" dirty="0">
                <a:latin typeface="Cambria" pitchFamily="18" charset="0"/>
                <a:cs typeface="Times New Roman" pitchFamily="18" charset="0"/>
              </a:rPr>
              <a:t> </a:t>
            </a:r>
            <a:r>
              <a:rPr lang="en-US" altLang="en-US" sz="2200" dirty="0">
                <a:latin typeface="Cambria" pitchFamily="18" charset="0"/>
                <a:cs typeface="Times New Roman" pitchFamily="18" charset="0"/>
              </a:rPr>
              <a:t>In order to share logical resources </a:t>
            </a:r>
            <a:r>
              <a:rPr lang="ro-RO" altLang="en-US" sz="2200" dirty="0">
                <a:latin typeface="Cambria" pitchFamily="18" charset="0"/>
                <a:cs typeface="Times New Roman" pitchFamily="18" charset="0"/>
              </a:rPr>
              <a:t>(</a:t>
            </a:r>
            <a:r>
              <a:rPr lang="en-US" altLang="en-US" sz="2200" dirty="0">
                <a:latin typeface="Cambria" pitchFamily="18" charset="0"/>
                <a:cs typeface="Times New Roman" pitchFamily="18" charset="0"/>
              </a:rPr>
              <a:t>files</a:t>
            </a:r>
            <a:r>
              <a:rPr lang="ro-RO" altLang="en-US" sz="2200" dirty="0">
                <a:latin typeface="Cambria" pitchFamily="18" charset="0"/>
                <a:cs typeface="Times New Roman" pitchFamily="18" charset="0"/>
              </a:rPr>
              <a:t>)</a:t>
            </a:r>
            <a:r>
              <a:rPr lang="en-US" altLang="en-US" sz="2200" dirty="0">
                <a:latin typeface="Cambria" pitchFamily="18" charset="0"/>
                <a:cs typeface="Times New Roman" pitchFamily="18" charset="0"/>
              </a:rPr>
              <a:t> and physical resources</a:t>
            </a:r>
            <a:r>
              <a:rPr lang="ro-RO" altLang="en-US" sz="2200" dirty="0">
                <a:latin typeface="Cambria" pitchFamily="18" charset="0"/>
                <a:cs typeface="Times New Roman" pitchFamily="18" charset="0"/>
              </a:rPr>
              <a:t> (</a:t>
            </a:r>
            <a:r>
              <a:rPr lang="en-US" altLang="en-US" sz="2200" dirty="0">
                <a:latin typeface="Cambria" pitchFamily="18" charset="0"/>
                <a:cs typeface="Times New Roman" pitchFamily="18" charset="0"/>
              </a:rPr>
              <a:t>hardware devices).</a:t>
            </a:r>
          </a:p>
          <a:p>
            <a:pPr marL="0" lvl="1" algn="just">
              <a:spcAft>
                <a:spcPts val="600"/>
              </a:spcAft>
              <a:buFont typeface="Symbol" pitchFamily="18" charset="2"/>
              <a:buChar char="·"/>
            </a:pPr>
            <a:r>
              <a:rPr lang="ro-RO" altLang="en-US" sz="2200" dirty="0">
                <a:latin typeface="Cambria" pitchFamily="18" charset="0"/>
                <a:cs typeface="Times New Roman" pitchFamily="18" charset="0"/>
              </a:rPr>
              <a:t> </a:t>
            </a:r>
            <a:r>
              <a:rPr lang="en-US" altLang="en-US" sz="2200" dirty="0">
                <a:latin typeface="Cambria" pitchFamily="18" charset="0"/>
                <a:cs typeface="Times New Roman" pitchFamily="18" charset="0"/>
              </a:rPr>
              <a:t>To improve the computing speed, by implementing multiprogramming. </a:t>
            </a:r>
          </a:p>
          <a:p>
            <a:pPr marL="0" lvl="1" algn="just">
              <a:spcAft>
                <a:spcPts val="600"/>
              </a:spcAft>
              <a:buFont typeface="Symbol" pitchFamily="18" charset="2"/>
              <a:buChar char="·"/>
            </a:pPr>
            <a:r>
              <a:rPr lang="ro-RO" altLang="en-US" sz="2200" dirty="0">
                <a:latin typeface="Cambria" pitchFamily="18" charset="0"/>
                <a:cs typeface="Times New Roman" pitchFamily="18" charset="0"/>
              </a:rPr>
              <a:t> </a:t>
            </a:r>
            <a:r>
              <a:rPr lang="en-US" altLang="en-US" sz="2200" dirty="0">
                <a:latin typeface="Cambria" pitchFamily="18" charset="0"/>
                <a:cs typeface="Times New Roman" pitchFamily="18" charset="0"/>
              </a:rPr>
              <a:t>Using modularity for protection.</a:t>
            </a:r>
          </a:p>
          <a:p>
            <a:pPr>
              <a:buFont typeface="Arial Unicode MS" pitchFamily="34" charset="-128"/>
              <a:buChar char="•"/>
            </a:pPr>
            <a:endParaRPr lang="en-US" altLang="en-US" dirty="0">
              <a:latin typeface="Cambria" pitchFamily="18" charset="0"/>
              <a:cs typeface="Times New Roman" pitchFamily="18" charset="0"/>
            </a:endParaRPr>
          </a:p>
        </p:txBody>
      </p:sp>
      <p:sp>
        <p:nvSpPr>
          <p:cNvPr id="4098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8202797" y="763524"/>
            <a:ext cx="941203" cy="301752"/>
          </a:xfrm>
          <a:noFill/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291D184D-CB08-4C6F-A13D-0A9233514269}" type="slidenum">
              <a:rPr lang="en-US" altLang="en-US">
                <a:latin typeface="Cambria" panose="02040503050406030204" pitchFamily="18" charset="0"/>
              </a:rPr>
              <a:pPr/>
              <a:t>3</a:t>
            </a:fld>
            <a:endParaRPr lang="en-US" altLang="en-US" dirty="0">
              <a:latin typeface="Cambria" panose="02040503050406030204" pitchFamily="18" charset="0"/>
            </a:endParaRPr>
          </a:p>
        </p:txBody>
      </p:sp>
      <p:sp>
        <p:nvSpPr>
          <p:cNvPr id="4101" name="Rectangle 8"/>
          <p:cNvSpPr>
            <a:spLocks noChangeArrowheads="1"/>
          </p:cNvSpPr>
          <p:nvPr/>
        </p:nvSpPr>
        <p:spPr bwMode="auto">
          <a:xfrm>
            <a:off x="4648200" y="914400"/>
            <a:ext cx="38100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altLang="en-US" sz="2800" b="1" dirty="0">
                <a:solidFill>
                  <a:srgbClr val="FF3300"/>
                </a:solidFill>
                <a:latin typeface="Cambria" panose="02040503050406030204" pitchFamily="18" charset="0"/>
                <a:cs typeface="Times New Roman" pitchFamily="18" charset="0"/>
              </a:rPr>
              <a:t>Definitions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52400"/>
            <a:ext cx="7315200" cy="1154097"/>
          </a:xfrm>
        </p:spPr>
        <p:txBody>
          <a:bodyPr>
            <a:normAutofit/>
          </a:bodyPr>
          <a:lstStyle/>
          <a:p>
            <a:r>
              <a:rPr lang="en-US" dirty="0"/>
              <a:t>Linux processes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" y="1447800"/>
            <a:ext cx="8115300" cy="4861403"/>
          </a:xfrm>
        </p:spPr>
        <p:txBody>
          <a:bodyPr>
            <a:noAutofit/>
          </a:bodyPr>
          <a:lstStyle/>
          <a:p>
            <a:r>
              <a:rPr lang="en-US" sz="2400" dirty="0"/>
              <a:t>In the Linux world, a process can create a new process (using fork() and exec() functions). In this case, the process who was created is called a child and its creator is called parent. A process is identified by its </a:t>
            </a:r>
            <a:r>
              <a:rPr lang="en-US" sz="2400" b="1" dirty="0"/>
              <a:t>process ID (PID)</a:t>
            </a:r>
            <a:r>
              <a:rPr lang="en-US" sz="2400" dirty="0"/>
              <a:t> as well as it’s </a:t>
            </a:r>
            <a:r>
              <a:rPr lang="en-US" sz="2400" b="1" dirty="0"/>
              <a:t>parent processes ID (PPID)</a:t>
            </a:r>
            <a:r>
              <a:rPr lang="en-US" sz="2400" dirty="0"/>
              <a:t>.</a:t>
            </a:r>
          </a:p>
          <a:p>
            <a:endParaRPr lang="en-US" sz="2400" dirty="0"/>
          </a:p>
          <a:p>
            <a:r>
              <a:rPr lang="en-US" sz="2400" b="1" dirty="0"/>
              <a:t>Parent processes</a:t>
            </a:r>
            <a:r>
              <a:rPr lang="en-US" sz="2400" dirty="0"/>
              <a:t> – these are processes that create other processes during run-time.</a:t>
            </a:r>
          </a:p>
          <a:p>
            <a:r>
              <a:rPr lang="en-US" sz="2400" b="1" dirty="0"/>
              <a:t>Child processes</a:t>
            </a:r>
            <a:r>
              <a:rPr lang="en-US" sz="2400" dirty="0"/>
              <a:t> – these processes are created by other processes during run-time.</a:t>
            </a:r>
          </a:p>
          <a:p>
            <a:r>
              <a:rPr lang="en-US" sz="2400" dirty="0"/>
              <a:t>Obs.: You can use the </a:t>
            </a:r>
            <a:r>
              <a:rPr lang="en-US" sz="2400" b="1" i="1" dirty="0" err="1"/>
              <a:t>pidof</a:t>
            </a:r>
            <a:r>
              <a:rPr lang="en-US" sz="2400" dirty="0"/>
              <a:t> command to find the ID of a process. Syntax: $ </a:t>
            </a:r>
            <a:r>
              <a:rPr lang="en-US" sz="2400" dirty="0" err="1"/>
              <a:t>pidof</a:t>
            </a:r>
            <a:r>
              <a:rPr lang="en-US" sz="2400" dirty="0"/>
              <a:t> &lt;</a:t>
            </a:r>
            <a:r>
              <a:rPr lang="en-US" sz="2400" dirty="0" err="1"/>
              <a:t>process_name</a:t>
            </a:r>
            <a:r>
              <a:rPr lang="en-US" sz="2400" dirty="0"/>
              <a:t>&gt;</a:t>
            </a:r>
          </a:p>
          <a:p>
            <a:endParaRPr lang="en-US" sz="2400" dirty="0"/>
          </a:p>
          <a:p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15623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838200"/>
            <a:ext cx="7315200" cy="1154097"/>
          </a:xfrm>
        </p:spPr>
        <p:txBody>
          <a:bodyPr>
            <a:normAutofit fontScale="90000"/>
          </a:bodyPr>
          <a:lstStyle/>
          <a:p>
            <a:r>
              <a:rPr lang="en-US" dirty="0"/>
              <a:t>Linux – practically, two main types of processes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2286000"/>
            <a:ext cx="7924800" cy="3539527"/>
          </a:xfrm>
        </p:spPr>
        <p:txBody>
          <a:bodyPr>
            <a:noAutofit/>
          </a:bodyPr>
          <a:lstStyle/>
          <a:p>
            <a:r>
              <a:rPr lang="en-US" sz="2400" b="1" i="1" dirty="0"/>
              <a:t>Foreground processes </a:t>
            </a:r>
            <a:r>
              <a:rPr lang="en-US" sz="2400" dirty="0"/>
              <a:t>(~interactive processes) – these are initialized and controlled through a terminal session. In other words, there has to be a user connected to the system to start such processes; they haven’t started automatically as part of the system functions/services.</a:t>
            </a:r>
          </a:p>
          <a:p>
            <a:endParaRPr lang="en-US" sz="2400" dirty="0"/>
          </a:p>
          <a:p>
            <a:r>
              <a:rPr lang="en-US" sz="2400" b="1" i="1" dirty="0"/>
              <a:t>Background processes </a:t>
            </a:r>
            <a:r>
              <a:rPr lang="en-US" sz="2400" dirty="0"/>
              <a:t>(~non-interactive/automatic processes) – are processes not connected to a terminal; they don’t expect any user input.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87933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0418" y="273500"/>
            <a:ext cx="7315200" cy="1154097"/>
          </a:xfrm>
        </p:spPr>
        <p:txBody>
          <a:bodyPr anchor="ctr"/>
          <a:lstStyle/>
          <a:p>
            <a:r>
              <a:rPr lang="en-US" dirty="0"/>
              <a:t>Linux – special processes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600200"/>
            <a:ext cx="7848600" cy="4328160"/>
          </a:xfrm>
        </p:spPr>
        <p:txBody>
          <a:bodyPr>
            <a:noAutofit/>
          </a:bodyPr>
          <a:lstStyle/>
          <a:p>
            <a:r>
              <a:rPr lang="en-US" sz="2400" b="1" i="1" dirty="0"/>
              <a:t>Daemons</a:t>
            </a:r>
            <a:r>
              <a:rPr lang="en-US" sz="2400" dirty="0"/>
              <a:t>: special types of background processes that start at system startup and keep running forever as a service. They are started as system tasks (run as services), spontaneously and they can be controlled by a user via the </a:t>
            </a:r>
            <a:r>
              <a:rPr lang="en-US" sz="2400" b="1" i="1" dirty="0" err="1"/>
              <a:t>init</a:t>
            </a:r>
            <a:r>
              <a:rPr lang="en-US" sz="2400" dirty="0"/>
              <a:t> process.</a:t>
            </a:r>
          </a:p>
          <a:p>
            <a:r>
              <a:rPr lang="en-US" sz="2400" dirty="0"/>
              <a:t>The </a:t>
            </a:r>
            <a:r>
              <a:rPr lang="en-US" sz="2400" b="1" i="1" dirty="0" err="1"/>
              <a:t>init</a:t>
            </a:r>
            <a:r>
              <a:rPr lang="en-US" sz="2400" i="1" dirty="0"/>
              <a:t> </a:t>
            </a:r>
            <a:r>
              <a:rPr lang="en-US" sz="2400" dirty="0"/>
              <a:t>process is the parent of all processes on the system, it’s the first program that is executed when the Linux system boots up; it manages all other processes on the system. It is started by the kernel itself, so in principle it does not have a parent process.</a:t>
            </a:r>
          </a:p>
          <a:p>
            <a:r>
              <a:rPr lang="en-US" sz="2400" dirty="0"/>
              <a:t>The </a:t>
            </a:r>
            <a:r>
              <a:rPr lang="en-US" sz="2400" b="1" i="1" dirty="0" err="1"/>
              <a:t>init</a:t>
            </a:r>
            <a:r>
              <a:rPr lang="en-US" sz="2400" b="1" dirty="0"/>
              <a:t> process</a:t>
            </a:r>
            <a:r>
              <a:rPr lang="en-US" sz="2400" dirty="0"/>
              <a:t> always has process ID of 1. It functions as an “adoptive” parent for all orphaned processes.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39879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52400"/>
            <a:ext cx="7315200" cy="1154097"/>
          </a:xfrm>
        </p:spPr>
        <p:txBody>
          <a:bodyPr>
            <a:normAutofit/>
          </a:bodyPr>
          <a:lstStyle/>
          <a:p>
            <a:r>
              <a:rPr lang="en-US" dirty="0"/>
              <a:t>Linux – process states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447800"/>
            <a:ext cx="7772400" cy="5029200"/>
          </a:xfrm>
        </p:spPr>
        <p:txBody>
          <a:bodyPr>
            <a:noAutofit/>
          </a:bodyPr>
          <a:lstStyle/>
          <a:p>
            <a:r>
              <a:rPr lang="en-US" sz="2400" b="1" i="1" dirty="0"/>
              <a:t>Running</a:t>
            </a:r>
            <a:r>
              <a:rPr lang="en-US" sz="2400" i="1" dirty="0"/>
              <a:t> </a:t>
            </a:r>
            <a:r>
              <a:rPr lang="en-US" sz="2400" dirty="0"/>
              <a:t>– in this state, the process is either running or it’s ready to run (it’s waiting to be assigned to the CPU	).</a:t>
            </a:r>
          </a:p>
          <a:p>
            <a:r>
              <a:rPr lang="en-US" sz="2400" b="1" i="1" dirty="0"/>
              <a:t>Waiting </a:t>
            </a:r>
            <a:r>
              <a:rPr lang="en-US" sz="2400" dirty="0"/>
              <a:t>– in this state, a process is waiting for an event to occur or for a system resource. Moreover, the kernel also differentiates between two types of waiting processes; </a:t>
            </a:r>
            <a:r>
              <a:rPr lang="en-US" sz="2400" b="1" dirty="0"/>
              <a:t>interruptible waiting processes </a:t>
            </a:r>
            <a:r>
              <a:rPr lang="en-US" sz="2400" dirty="0"/>
              <a:t>– these can be interrupted by signals and </a:t>
            </a:r>
            <a:r>
              <a:rPr lang="en-US" sz="2400" b="1" dirty="0"/>
              <a:t>uninterruptible waiting processes</a:t>
            </a:r>
            <a:r>
              <a:rPr lang="en-US" sz="2400" dirty="0"/>
              <a:t> – they are waiting directly on hardware conditions and cannot be interrupted by any event/signal.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80021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52400"/>
            <a:ext cx="7315200" cy="1154097"/>
          </a:xfrm>
        </p:spPr>
        <p:txBody>
          <a:bodyPr>
            <a:normAutofit/>
          </a:bodyPr>
          <a:lstStyle/>
          <a:p>
            <a:r>
              <a:rPr lang="en-US" dirty="0"/>
              <a:t>Linux – process states (cont.)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2057400"/>
            <a:ext cx="7696200" cy="4072927"/>
          </a:xfrm>
        </p:spPr>
        <p:txBody>
          <a:bodyPr>
            <a:noAutofit/>
          </a:bodyPr>
          <a:lstStyle/>
          <a:p>
            <a:r>
              <a:rPr lang="en-US" sz="2400" b="1" i="1" dirty="0"/>
              <a:t>Stopped</a:t>
            </a:r>
            <a:r>
              <a:rPr lang="en-US" sz="2400" dirty="0"/>
              <a:t> – in this state, a process has been stopped, usually by receiving a signal. For instance, a process that is being debugged.</a:t>
            </a:r>
          </a:p>
          <a:p>
            <a:endParaRPr lang="en-US" sz="2400" dirty="0"/>
          </a:p>
          <a:p>
            <a:r>
              <a:rPr lang="en-US" sz="2400" b="1" i="1" dirty="0"/>
              <a:t>Zombie</a:t>
            </a:r>
            <a:r>
              <a:rPr lang="en-US" sz="2400" dirty="0"/>
              <a:t>: another special state of a process. A zombie process is a process whose execution is completed but it still has an entry in the process table.</a:t>
            </a:r>
          </a:p>
          <a:p>
            <a:endParaRPr lang="en-US" sz="2400" dirty="0"/>
          </a:p>
          <a:p>
            <a:r>
              <a:rPr lang="en-US" sz="2400" dirty="0"/>
              <a:t>You may see the active processes on a Linux system using several commands: </a:t>
            </a:r>
            <a:r>
              <a:rPr lang="en-US" sz="2400" dirty="0" err="1"/>
              <a:t>ps</a:t>
            </a:r>
            <a:r>
              <a:rPr lang="en-US" sz="2400" dirty="0"/>
              <a:t>, top, </a:t>
            </a:r>
            <a:r>
              <a:rPr lang="en-US" sz="2400" dirty="0" err="1"/>
              <a:t>htop</a:t>
            </a:r>
            <a:r>
              <a:rPr lang="en-US" sz="2400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3573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7848600" cy="1295400"/>
          </a:xfrm>
        </p:spPr>
        <p:txBody>
          <a:bodyPr>
            <a:normAutofit fontScale="90000"/>
          </a:bodyPr>
          <a:lstStyle/>
          <a:p>
            <a:r>
              <a:rPr lang="en-US" dirty="0"/>
              <a:t>Linux – background jobs (processes)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2057400"/>
            <a:ext cx="7696200" cy="4072927"/>
          </a:xfrm>
        </p:spPr>
        <p:txBody>
          <a:bodyPr>
            <a:noAutofit/>
          </a:bodyPr>
          <a:lstStyle/>
          <a:p>
            <a:r>
              <a:rPr lang="en-US" sz="2400" dirty="0"/>
              <a:t>In order to start a process in the background (non-interactive), we may use the </a:t>
            </a:r>
            <a:r>
              <a:rPr lang="en-US" sz="2400" b="1" dirty="0"/>
              <a:t>&amp; </a:t>
            </a:r>
            <a:r>
              <a:rPr lang="en-US" sz="2400" dirty="0"/>
              <a:t>symbol. In this case, the process doesn’t read input from a user until it’s moved to the foreground.</a:t>
            </a:r>
          </a:p>
          <a:p>
            <a:r>
              <a:rPr lang="en-US" sz="2400" dirty="0"/>
              <a:t>Related commands: jobs, </a:t>
            </a:r>
            <a:r>
              <a:rPr lang="en-US" sz="2400" dirty="0" err="1"/>
              <a:t>fg</a:t>
            </a:r>
            <a:r>
              <a:rPr lang="en-US" sz="2400" dirty="0"/>
              <a:t>, bg.</a:t>
            </a:r>
          </a:p>
          <a:p>
            <a:r>
              <a:rPr lang="en-US" sz="2400" dirty="0"/>
              <a:t>To send a background process to the foreground, we may use the </a:t>
            </a:r>
            <a:r>
              <a:rPr lang="en-US" sz="2400" b="1" dirty="0" err="1"/>
              <a:t>fg</a:t>
            </a:r>
            <a:r>
              <a:rPr lang="en-US" sz="2400" dirty="0"/>
              <a:t> command together with the job ID.</a:t>
            </a:r>
          </a:p>
          <a:p>
            <a:r>
              <a:rPr lang="en-US" sz="2400" dirty="0"/>
              <a:t>If we suspended a command (with </a:t>
            </a:r>
            <a:r>
              <a:rPr lang="en-US" sz="2400" dirty="0" err="1"/>
              <a:t>Ctrl+Z</a:t>
            </a:r>
            <a:r>
              <a:rPr lang="en-US" sz="2400" dirty="0"/>
              <a:t>), we may continue running the suspended command using the </a:t>
            </a:r>
            <a:r>
              <a:rPr lang="en-US" sz="2400" b="1" dirty="0" err="1"/>
              <a:t>bg</a:t>
            </a:r>
            <a:r>
              <a:rPr lang="en-US" sz="2400" dirty="0"/>
              <a:t> command.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843657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1066800" y="152400"/>
            <a:ext cx="7620000" cy="838200"/>
          </a:xfrm>
        </p:spPr>
        <p:txBody>
          <a:bodyPr>
            <a:normAutofit/>
          </a:bodyPr>
          <a:lstStyle/>
          <a:p>
            <a:r>
              <a:rPr lang="ro-RO" altLang="en-US" sz="2900" dirty="0">
                <a:latin typeface="Cambria" panose="02040503050406030204" pitchFamily="18" charset="0"/>
              </a:rPr>
              <a:t>Linux – </a:t>
            </a:r>
            <a:r>
              <a:rPr lang="en-US" altLang="en-US" sz="2900" dirty="0">
                <a:latin typeface="Cambria" panose="02040503050406030204" pitchFamily="18" charset="0"/>
              </a:rPr>
              <a:t>Practical commands</a:t>
            </a:r>
            <a:r>
              <a:rPr lang="ro-RO" altLang="en-US" sz="2900" dirty="0">
                <a:latin typeface="Cambria" panose="02040503050406030204" pitchFamily="18" charset="0"/>
              </a:rPr>
              <a:t>: </a:t>
            </a:r>
            <a:r>
              <a:rPr lang="ro-RO" altLang="en-US" sz="2900" dirty="0" err="1">
                <a:latin typeface="Cambria" panose="02040503050406030204" pitchFamily="18" charset="0"/>
              </a:rPr>
              <a:t>ps</a:t>
            </a:r>
            <a:r>
              <a:rPr lang="ro-RO" altLang="en-US" sz="2900" dirty="0">
                <a:latin typeface="Cambria" panose="02040503050406030204" pitchFamily="18" charset="0"/>
              </a:rPr>
              <a:t> </a:t>
            </a:r>
            <a:r>
              <a:rPr lang="en-US" altLang="en-US" sz="2900" dirty="0">
                <a:latin typeface="Cambria" panose="02040503050406030204" pitchFamily="18" charset="0"/>
              </a:rPr>
              <a:t>and</a:t>
            </a:r>
            <a:r>
              <a:rPr lang="ro-RO" altLang="en-US" sz="2900" dirty="0">
                <a:latin typeface="Cambria" panose="02040503050406030204" pitchFamily="18" charset="0"/>
              </a:rPr>
              <a:t> top</a:t>
            </a:r>
          </a:p>
        </p:txBody>
      </p:sp>
      <p:sp>
        <p:nvSpPr>
          <p:cNvPr id="3" name="Content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4102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o-RO" altLang="en-US" sz="1800" b="1" dirty="0">
                <a:latin typeface="Cambria" panose="02040503050406030204" pitchFamily="18" charset="0"/>
              </a:rPr>
              <a:t>ps </a:t>
            </a:r>
            <a:r>
              <a:rPr lang="ro-RO" altLang="en-US" sz="1800" b="1" dirty="0" err="1">
                <a:latin typeface="Cambria" panose="02040503050406030204" pitchFamily="18" charset="0"/>
              </a:rPr>
              <a:t>aux</a:t>
            </a:r>
            <a:r>
              <a:rPr lang="ro-RO" altLang="en-US" sz="1800" dirty="0">
                <a:latin typeface="Cambria" panose="02040503050406030204" pitchFamily="18" charset="0"/>
              </a:rPr>
              <a:t> </a:t>
            </a:r>
            <a:r>
              <a:rPr lang="en-US" altLang="en-US" sz="1800" dirty="0">
                <a:latin typeface="Cambria" panose="02040503050406030204" pitchFamily="18" charset="0"/>
              </a:rPr>
              <a:t>–lists all active processes</a:t>
            </a:r>
            <a:r>
              <a:rPr lang="ro-RO" altLang="en-US" sz="1800" dirty="0">
                <a:latin typeface="Cambria" panose="02040503050406030204" pitchFamily="18" charset="0"/>
              </a:rPr>
              <a:t>:</a:t>
            </a:r>
          </a:p>
          <a:p>
            <a:pPr marL="342900" indent="0">
              <a:buNone/>
            </a:pPr>
            <a:r>
              <a:rPr lang="en-US" altLang="en-US" sz="1700" dirty="0">
                <a:latin typeface="Courier New" pitchFamily="49" charset="0"/>
              </a:rPr>
              <a:t>$ ps aux</a:t>
            </a:r>
          </a:p>
          <a:p>
            <a:pPr marL="342900" indent="0">
              <a:buNone/>
            </a:pPr>
            <a:r>
              <a:rPr lang="en-US" altLang="en-US" sz="1700" dirty="0">
                <a:latin typeface="Courier New" pitchFamily="49" charset="0"/>
              </a:rPr>
              <a:t># USER    PID  %CPU %MEM   VSZ    RSS  STAT  COMMAND</a:t>
            </a:r>
          </a:p>
          <a:p>
            <a:pPr marL="342900" indent="0">
              <a:buNone/>
            </a:pPr>
            <a:r>
              <a:rPr lang="en-US" altLang="en-US" sz="1700" dirty="0">
                <a:latin typeface="Courier New" pitchFamily="49" charset="0"/>
              </a:rPr>
              <a:t># root      1   0.0  0.1  16952   1876  Ss   /sbin/init</a:t>
            </a:r>
          </a:p>
          <a:p>
            <a:pPr marL="342900" indent="0">
              <a:buNone/>
            </a:pPr>
            <a:r>
              <a:rPr lang="en-US" altLang="en-US" sz="1700" dirty="0">
                <a:latin typeface="Courier New" pitchFamily="49" charset="0"/>
              </a:rPr>
              <a:t># student 1234  2.5  1.2 125432  12340  R    python script.py</a:t>
            </a:r>
          </a:p>
          <a:p>
            <a:pPr marL="342900" indent="0">
              <a:buNone/>
            </a:pPr>
            <a:r>
              <a:rPr lang="en-US" altLang="en-US" sz="1700" dirty="0">
                <a:latin typeface="Courier New" pitchFamily="49" charset="0"/>
              </a:rPr>
              <a:t># student 1235  0.0  0.0  14232    980  S    bash</a:t>
            </a:r>
          </a:p>
          <a:p>
            <a:pPr>
              <a:buNone/>
            </a:pPr>
            <a:endParaRPr lang="ro-RO" altLang="en-US" sz="1800" dirty="0"/>
          </a:p>
          <a:p>
            <a:pPr marL="0" indent="0">
              <a:buNone/>
            </a:pPr>
            <a:r>
              <a:rPr lang="ro-RO" altLang="en-US" sz="1800" b="1" dirty="0">
                <a:latin typeface="Cambria" panose="02040503050406030204" pitchFamily="18" charset="0"/>
              </a:rPr>
              <a:t>STAT – </a:t>
            </a:r>
            <a:r>
              <a:rPr lang="en-US" altLang="en-US" sz="1800" b="1" dirty="0">
                <a:latin typeface="Cambria" panose="02040503050406030204" pitchFamily="18" charset="0"/>
              </a:rPr>
              <a:t>process state</a:t>
            </a:r>
            <a:r>
              <a:rPr lang="ro-RO" altLang="en-US" sz="1800" b="1" dirty="0">
                <a:latin typeface="Cambria" panose="02040503050406030204" pitchFamily="18" charset="0"/>
              </a:rPr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o-RO" altLang="en-US" sz="1800" b="1" dirty="0">
                <a:latin typeface="Cambria" panose="02040503050406030204" pitchFamily="18" charset="0"/>
              </a:rPr>
              <a:t>R</a:t>
            </a:r>
            <a:r>
              <a:rPr lang="ro-RO" altLang="en-US" sz="1800" dirty="0">
                <a:latin typeface="Cambria" panose="02040503050406030204" pitchFamily="18" charset="0"/>
              </a:rPr>
              <a:t> = </a:t>
            </a:r>
            <a:r>
              <a:rPr lang="ro-RO" altLang="en-US" sz="1800" dirty="0" err="1">
                <a:latin typeface="Cambria" panose="02040503050406030204" pitchFamily="18" charset="0"/>
              </a:rPr>
              <a:t>Running</a:t>
            </a:r>
            <a:endParaRPr lang="ro-RO" altLang="en-US" sz="1800" dirty="0">
              <a:latin typeface="Cambria" panose="020405030504060302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o-RO" altLang="en-US" sz="1800" b="1" dirty="0">
                <a:latin typeface="Cambria" panose="02040503050406030204" pitchFamily="18" charset="0"/>
              </a:rPr>
              <a:t>S</a:t>
            </a:r>
            <a:r>
              <a:rPr lang="ro-RO" altLang="en-US" sz="1800" dirty="0">
                <a:latin typeface="Cambria" panose="02040503050406030204" pitchFamily="18" charset="0"/>
              </a:rPr>
              <a:t> = </a:t>
            </a:r>
            <a:r>
              <a:rPr lang="ro-RO" altLang="en-US" sz="1800" dirty="0" err="1">
                <a:latin typeface="Cambria" panose="02040503050406030204" pitchFamily="18" charset="0"/>
              </a:rPr>
              <a:t>Sleeping</a:t>
            </a:r>
            <a:r>
              <a:rPr lang="ro-RO" altLang="en-US" sz="1800" dirty="0">
                <a:latin typeface="Cambria" panose="02040503050406030204" pitchFamily="18" charset="0"/>
              </a:rPr>
              <a:t> (</a:t>
            </a:r>
            <a:r>
              <a:rPr lang="en-US" altLang="en-US" sz="1800" dirty="0">
                <a:latin typeface="Cambria" panose="02040503050406030204" pitchFamily="18" charset="0"/>
              </a:rPr>
              <a:t>interruptible wait</a:t>
            </a:r>
            <a:r>
              <a:rPr lang="ro-RO" altLang="en-US" sz="1800" dirty="0">
                <a:latin typeface="Cambria" panose="02040503050406030204" pitchFamily="18" charset="0"/>
              </a:rPr>
              <a:t>) </a:t>
            </a:r>
            <a:r>
              <a:rPr lang="en-US" altLang="en-US" sz="1800" dirty="0">
                <a:latin typeface="Cambria" panose="02040503050406030204" pitchFamily="18" charset="0"/>
              </a:rPr>
              <a:t>s=</a:t>
            </a:r>
            <a:r>
              <a:rPr lang="ro-RO" altLang="en-US" sz="1800" dirty="0" err="1">
                <a:latin typeface="Cambria" panose="02040503050406030204" pitchFamily="18" charset="0"/>
              </a:rPr>
              <a:t>Session</a:t>
            </a:r>
            <a:r>
              <a:rPr lang="ro-RO" altLang="en-US" sz="1800" dirty="0">
                <a:latin typeface="Cambria" panose="02040503050406030204" pitchFamily="18" charset="0"/>
              </a:rPr>
              <a:t> </a:t>
            </a:r>
            <a:r>
              <a:rPr lang="ro-RO" altLang="en-US" sz="1800" dirty="0" err="1">
                <a:latin typeface="Cambria" panose="02040503050406030204" pitchFamily="18" charset="0"/>
              </a:rPr>
              <a:t>Leader</a:t>
            </a:r>
            <a:endParaRPr lang="ro-RO" altLang="en-US" sz="1800" dirty="0">
              <a:latin typeface="Cambria" panose="020405030504060302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o-RO" altLang="en-US" sz="1800" b="1" dirty="0">
                <a:latin typeface="Cambria" panose="02040503050406030204" pitchFamily="18" charset="0"/>
              </a:rPr>
              <a:t>D</a:t>
            </a:r>
            <a:r>
              <a:rPr lang="ro-RO" altLang="en-US" sz="1800" dirty="0">
                <a:latin typeface="Cambria" panose="02040503050406030204" pitchFamily="18" charset="0"/>
              </a:rPr>
              <a:t> = Disk </a:t>
            </a:r>
            <a:r>
              <a:rPr lang="ro-RO" altLang="en-US" sz="1800" dirty="0" err="1">
                <a:latin typeface="Cambria" panose="02040503050406030204" pitchFamily="18" charset="0"/>
              </a:rPr>
              <a:t>sleep</a:t>
            </a:r>
            <a:r>
              <a:rPr lang="ro-RO" altLang="en-US" sz="1800" dirty="0">
                <a:latin typeface="Cambria" panose="02040503050406030204" pitchFamily="18" charset="0"/>
              </a:rPr>
              <a:t> (</a:t>
            </a:r>
            <a:r>
              <a:rPr lang="en-US" altLang="en-US" sz="1800" dirty="0">
                <a:latin typeface="Cambria" panose="02040503050406030204" pitchFamily="18" charset="0"/>
              </a:rPr>
              <a:t>non-interruptible wait </a:t>
            </a:r>
            <a:r>
              <a:rPr lang="ro-RO" altLang="en-US" sz="1800" dirty="0">
                <a:latin typeface="Cambria" panose="02040503050406030204" pitchFamily="18" charset="0"/>
              </a:rPr>
              <a:t>– I/O)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o-RO" altLang="en-US" sz="1800" b="1" dirty="0">
                <a:latin typeface="Cambria" panose="02040503050406030204" pitchFamily="18" charset="0"/>
              </a:rPr>
              <a:t>Z</a:t>
            </a:r>
            <a:r>
              <a:rPr lang="ro-RO" altLang="en-US" sz="1800" dirty="0">
                <a:latin typeface="Cambria" panose="02040503050406030204" pitchFamily="18" charset="0"/>
              </a:rPr>
              <a:t> = Zombie (terminat</a:t>
            </a:r>
            <a:r>
              <a:rPr lang="en-US" altLang="en-US" sz="1800" dirty="0">
                <a:latin typeface="Cambria" panose="02040503050406030204" pitchFamily="18" charset="0"/>
              </a:rPr>
              <a:t>ed</a:t>
            </a:r>
            <a:r>
              <a:rPr lang="ro-RO" altLang="en-US" sz="1800" dirty="0">
                <a:latin typeface="Cambria" panose="02040503050406030204" pitchFamily="18" charset="0"/>
              </a:rPr>
              <a:t> </a:t>
            </a:r>
            <a:r>
              <a:rPr lang="en-US" altLang="en-US" sz="1800" dirty="0">
                <a:latin typeface="Cambria" panose="02040503050406030204" pitchFamily="18" charset="0"/>
              </a:rPr>
              <a:t>but not collected by parent</a:t>
            </a:r>
            <a:r>
              <a:rPr lang="ro-RO" altLang="en-US" sz="1800" dirty="0">
                <a:latin typeface="Cambria" panose="02040503050406030204" pitchFamily="18" charset="0"/>
              </a:rPr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o-RO" altLang="en-US" sz="1800" b="1" dirty="0">
                <a:latin typeface="Cambria" panose="02040503050406030204" pitchFamily="18" charset="0"/>
              </a:rPr>
              <a:t>T</a:t>
            </a:r>
            <a:r>
              <a:rPr lang="ro-RO" altLang="en-US" sz="1800" dirty="0">
                <a:latin typeface="Cambria" panose="02040503050406030204" pitchFamily="18" charset="0"/>
              </a:rPr>
              <a:t> = Stopped (</a:t>
            </a:r>
            <a:r>
              <a:rPr lang="ro-RO" altLang="en-US" sz="1800" dirty="0" err="1">
                <a:latin typeface="Cambria" panose="02040503050406030204" pitchFamily="18" charset="0"/>
              </a:rPr>
              <a:t>suspen</a:t>
            </a:r>
            <a:r>
              <a:rPr lang="en-US" altLang="en-US" sz="1800" dirty="0" err="1">
                <a:latin typeface="Cambria" panose="02040503050406030204" pitchFamily="18" charset="0"/>
              </a:rPr>
              <a:t>ded</a:t>
            </a:r>
            <a:r>
              <a:rPr lang="en-US" altLang="en-US" sz="1800" dirty="0">
                <a:latin typeface="Cambria" panose="02040503050406030204" pitchFamily="18" charset="0"/>
              </a:rPr>
              <a:t> by a signal</a:t>
            </a:r>
            <a:r>
              <a:rPr lang="ro-RO" altLang="en-US" sz="1800" dirty="0">
                <a:latin typeface="Cambria" panose="02040503050406030204" pitchFamily="18" charset="0"/>
              </a:rPr>
              <a:t>)</a:t>
            </a:r>
          </a:p>
          <a:p>
            <a:pPr marL="0" indent="0">
              <a:buNone/>
            </a:pPr>
            <a:endParaRPr lang="en-US" altLang="en-US" sz="1800" b="1" dirty="0">
              <a:latin typeface="Cambria" panose="02040503050406030204" pitchFamily="18" charset="0"/>
            </a:endParaRPr>
          </a:p>
          <a:p>
            <a:pPr marL="0" indent="0">
              <a:buNone/>
            </a:pPr>
            <a:r>
              <a:rPr lang="en-US" altLang="en-US" sz="1800" b="1" dirty="0">
                <a:latin typeface="Cambria" panose="02040503050406030204" pitchFamily="18" charset="0"/>
              </a:rPr>
              <a:t>Useful commands</a:t>
            </a:r>
            <a:r>
              <a:rPr lang="ro-RO" altLang="en-US" sz="1800" b="1" dirty="0">
                <a:latin typeface="Cambria" panose="02040503050406030204" pitchFamily="18" charset="0"/>
              </a:rPr>
              <a:t>:</a:t>
            </a:r>
          </a:p>
          <a:p>
            <a:pPr marL="342900" indent="0">
              <a:buNone/>
            </a:pPr>
            <a:r>
              <a:rPr lang="en-US" altLang="en-US" sz="1700" dirty="0">
                <a:latin typeface="Courier New" pitchFamily="49" charset="0"/>
              </a:rPr>
              <a:t>$ ps aux | grep python      # filtering by name</a:t>
            </a:r>
          </a:p>
          <a:p>
            <a:pPr marL="342900" indent="0">
              <a:buNone/>
            </a:pPr>
            <a:r>
              <a:rPr lang="en-US" altLang="en-US" sz="1700" dirty="0">
                <a:latin typeface="Courier New" pitchFamily="49" charset="0"/>
              </a:rPr>
              <a:t>$ pstree -p                 # process tree with </a:t>
            </a:r>
            <a:r>
              <a:rPr lang="en-US" altLang="en-US" sz="1700" dirty="0" err="1">
                <a:latin typeface="Courier New" pitchFamily="49" charset="0"/>
              </a:rPr>
              <a:t>pid</a:t>
            </a:r>
            <a:r>
              <a:rPr lang="en-US" altLang="en-US" sz="1700" dirty="0">
                <a:latin typeface="Courier New" pitchFamily="49" charset="0"/>
              </a:rPr>
              <a:t>-s</a:t>
            </a:r>
          </a:p>
          <a:p>
            <a:pPr marL="342900" indent="0">
              <a:buNone/>
            </a:pPr>
            <a:r>
              <a:rPr lang="en-US" altLang="en-US" sz="1700" dirty="0">
                <a:latin typeface="Courier New" pitchFamily="49" charset="0"/>
              </a:rPr>
              <a:t>$ top                       # real time monitoring</a:t>
            </a:r>
          </a:p>
          <a:p>
            <a:pPr marL="342900" indent="0">
              <a:buNone/>
            </a:pPr>
            <a:r>
              <a:rPr lang="en-US" altLang="en-US" sz="1700" dirty="0">
                <a:latin typeface="Courier New" pitchFamily="49" charset="0"/>
              </a:rPr>
              <a:t>$ </a:t>
            </a:r>
            <a:r>
              <a:rPr lang="en-US" altLang="en-US" sz="1700" dirty="0" err="1">
                <a:latin typeface="Courier New" pitchFamily="49" charset="0"/>
              </a:rPr>
              <a:t>htop</a:t>
            </a:r>
            <a:r>
              <a:rPr lang="en-US" altLang="en-US" sz="1700" dirty="0">
                <a:latin typeface="Courier New" pitchFamily="49" charset="0"/>
              </a:rPr>
              <a:t>                      # interactive top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1066800" y="152400"/>
            <a:ext cx="7620000" cy="838200"/>
          </a:xfrm>
        </p:spPr>
        <p:txBody>
          <a:bodyPr>
            <a:normAutofit/>
          </a:bodyPr>
          <a:lstStyle/>
          <a:p>
            <a:r>
              <a:rPr lang="ro-RO" altLang="en-US" sz="2900" dirty="0">
                <a:latin typeface="Cambria" panose="02040503050406030204" pitchFamily="18" charset="0"/>
              </a:rPr>
              <a:t>Linux – S</a:t>
            </a:r>
            <a:r>
              <a:rPr lang="en-US" altLang="en-US" sz="2900" dirty="0" err="1">
                <a:latin typeface="Cambria" panose="02040503050406030204" pitchFamily="18" charset="0"/>
              </a:rPr>
              <a:t>ignals</a:t>
            </a:r>
            <a:r>
              <a:rPr lang="en-US" altLang="en-US" sz="2900" dirty="0">
                <a:latin typeface="Cambria" panose="02040503050406030204" pitchFamily="18" charset="0"/>
              </a:rPr>
              <a:t> and </a:t>
            </a:r>
            <a:r>
              <a:rPr lang="ro-RO" altLang="en-US" sz="2900" i="1" dirty="0" err="1">
                <a:latin typeface="Cambria" panose="02040503050406030204" pitchFamily="18" charset="0"/>
              </a:rPr>
              <a:t>kill</a:t>
            </a:r>
            <a:r>
              <a:rPr lang="en-US" altLang="en-US" sz="2900" dirty="0">
                <a:latin typeface="Cambria" panose="02040503050406030204" pitchFamily="18" charset="0"/>
              </a:rPr>
              <a:t> command</a:t>
            </a:r>
            <a:endParaRPr lang="ro-RO" altLang="en-US" sz="2900" dirty="0">
              <a:latin typeface="Cambria" panose="02040503050406030204" pitchFamily="18" charset="0"/>
            </a:endParaRPr>
          </a:p>
        </p:txBody>
      </p:sp>
      <p:sp>
        <p:nvSpPr>
          <p:cNvPr id="3" name="Content"/>
          <p:cNvSpPr>
            <a:spLocks noGrp="1"/>
          </p:cNvSpPr>
          <p:nvPr>
            <p:ph idx="1"/>
          </p:nvPr>
        </p:nvSpPr>
        <p:spPr>
          <a:xfrm>
            <a:off x="457200" y="1066800"/>
            <a:ext cx="8686800" cy="5486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en-US" sz="1800" b="1" dirty="0">
                <a:latin typeface="Cambria" panose="02040503050406030204" pitchFamily="18" charset="0"/>
              </a:rPr>
              <a:t>Signals are representing the mechanism by which processes communicate and are controlled.</a:t>
            </a:r>
          </a:p>
          <a:p>
            <a:pPr marL="0" indent="0">
              <a:buNone/>
            </a:pPr>
            <a:endParaRPr lang="en-US" altLang="en-US" sz="1800" b="1" dirty="0">
              <a:latin typeface="Cambria" panose="02040503050406030204" pitchFamily="18" charset="0"/>
            </a:endParaRPr>
          </a:p>
          <a:p>
            <a:pPr marL="0" indent="0">
              <a:buNone/>
            </a:pPr>
            <a:r>
              <a:rPr lang="en-US" altLang="en-US" sz="1800" b="1" dirty="0">
                <a:latin typeface="Cambria" panose="02040503050406030204" pitchFamily="18" charset="0"/>
              </a:rPr>
              <a:t>Main signals</a:t>
            </a:r>
            <a:r>
              <a:rPr lang="ro-RO" altLang="en-US" sz="1800" b="1" dirty="0">
                <a:latin typeface="Cambria" panose="02040503050406030204" pitchFamily="18" charset="0"/>
              </a:rPr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1800" b="1" dirty="0">
                <a:latin typeface="Cambria" panose="02040503050406030204" pitchFamily="18" charset="0"/>
              </a:rPr>
              <a:t>SIGTERM (15) – graceful shutdown; process can “clean up” before it terminates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1800" b="1" dirty="0">
                <a:latin typeface="Cambria" panose="02040503050406030204" pitchFamily="18" charset="0"/>
              </a:rPr>
              <a:t>SIGKILL (9) – immediate forced shutdown; cannot be ignored or blocked!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1800" b="1" dirty="0">
                <a:latin typeface="Cambria" panose="02040503050406030204" pitchFamily="18" charset="0"/>
              </a:rPr>
              <a:t>SIGSTOP (19) – suspend process (equivalent to </a:t>
            </a:r>
            <a:r>
              <a:rPr lang="en-US" altLang="en-US" sz="1800" b="1" dirty="0" err="1">
                <a:latin typeface="Cambria" panose="02040503050406030204" pitchFamily="18" charset="0"/>
              </a:rPr>
              <a:t>Ctrl+Z</a:t>
            </a:r>
            <a:r>
              <a:rPr lang="en-US" altLang="en-US" sz="1800" b="1" dirty="0">
                <a:latin typeface="Cambria" panose="02040503050406030204" pitchFamily="18" charset="0"/>
              </a:rPr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1800" b="1" dirty="0">
                <a:latin typeface="Cambria" panose="02040503050406030204" pitchFamily="18" charset="0"/>
              </a:rPr>
              <a:t>SIGCONT (18) – resume a suspended process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1800" b="1" dirty="0">
                <a:latin typeface="Cambria" panose="02040503050406030204" pitchFamily="18" charset="0"/>
              </a:rPr>
              <a:t>SIGHUP (1) – configuration reset (used by daemons)</a:t>
            </a:r>
          </a:p>
          <a:p>
            <a:pPr marL="0" indent="0">
              <a:buNone/>
            </a:pPr>
            <a:r>
              <a:rPr lang="en-US" altLang="en-US" sz="1800" b="1" dirty="0">
                <a:latin typeface="Cambria" panose="02040503050406030204" pitchFamily="18" charset="0"/>
              </a:rPr>
              <a:t>Examples:</a:t>
            </a:r>
          </a:p>
          <a:p>
            <a:pPr marL="0" indent="0">
              <a:buNone/>
            </a:pPr>
            <a:r>
              <a:rPr lang="en-US" altLang="en-US" sz="1500" dirty="0">
                <a:latin typeface="Courier New" pitchFamily="49" charset="0"/>
              </a:rPr>
              <a:t>   $ kill 1234            # default SIGTERM</a:t>
            </a:r>
          </a:p>
          <a:p>
            <a:pPr marL="342900" indent="0">
              <a:buNone/>
            </a:pPr>
            <a:r>
              <a:rPr lang="en-US" altLang="en-US" sz="1500" dirty="0">
                <a:latin typeface="Courier New" pitchFamily="49" charset="0"/>
              </a:rPr>
              <a:t>$ kill -9 1234         # SIGKILL – forced</a:t>
            </a:r>
          </a:p>
          <a:p>
            <a:pPr marL="342900" indent="0">
              <a:buNone/>
            </a:pPr>
            <a:r>
              <a:rPr lang="en-US" altLang="en-US" sz="1500" dirty="0">
                <a:latin typeface="Courier New" pitchFamily="49" charset="0"/>
              </a:rPr>
              <a:t>$ kill -STOP 1234      # suspending process</a:t>
            </a:r>
          </a:p>
          <a:p>
            <a:pPr marL="342900" indent="0">
              <a:buNone/>
            </a:pPr>
            <a:r>
              <a:rPr lang="en-US" altLang="en-US" sz="1500" dirty="0">
                <a:latin typeface="Courier New" pitchFamily="49" charset="0"/>
              </a:rPr>
              <a:t>$ kill -CONT 1234      # suspended process continuation</a:t>
            </a:r>
          </a:p>
          <a:p>
            <a:pPr marL="342900" indent="0">
              <a:buNone/>
            </a:pPr>
            <a:r>
              <a:rPr lang="en-US" altLang="en-US" sz="1500" dirty="0">
                <a:latin typeface="Courier New" pitchFamily="49" charset="0"/>
              </a:rPr>
              <a:t>$ killall firefox      # stopping all processes with that name</a:t>
            </a:r>
          </a:p>
          <a:p>
            <a:pPr marL="342900" indent="0">
              <a:buNone/>
            </a:pPr>
            <a:r>
              <a:rPr lang="en-US" altLang="en-US" sz="1500" dirty="0">
                <a:latin typeface="Courier New" pitchFamily="49" charset="0"/>
              </a:rPr>
              <a:t>$ pkill -9 python      # kill by a name pattern</a:t>
            </a:r>
          </a:p>
          <a:p>
            <a:pPr marL="342900" indent="0">
              <a:buNone/>
            </a:pPr>
            <a:r>
              <a:rPr lang="en-US" altLang="en-US" sz="1500" dirty="0">
                <a:latin typeface="Courier New" pitchFamily="49" charset="0"/>
              </a:rPr>
              <a:t>$ kill -l              # list  	all available signals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1066800" y="152400"/>
            <a:ext cx="7620000" cy="838200"/>
          </a:xfrm>
        </p:spPr>
        <p:txBody>
          <a:bodyPr>
            <a:noAutofit/>
          </a:bodyPr>
          <a:lstStyle/>
          <a:p>
            <a:r>
              <a:rPr lang="ro-RO" altLang="en-US" sz="2900" dirty="0">
                <a:latin typeface="Cambria" panose="02040503050406030204" pitchFamily="18" charset="0"/>
              </a:rPr>
              <a:t>Linux – Prioritatea proceselor: nice și renice</a:t>
            </a:r>
          </a:p>
        </p:txBody>
      </p:sp>
      <p:sp>
        <p:nvSpPr>
          <p:cNvPr id="3" name="Content"/>
          <p:cNvSpPr>
            <a:spLocks noGrp="1"/>
          </p:cNvSpPr>
          <p:nvPr>
            <p:ph idx="1"/>
          </p:nvPr>
        </p:nvSpPr>
        <p:spPr>
          <a:xfrm>
            <a:off x="457200" y="1143000"/>
            <a:ext cx="8534400" cy="55626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en-US" sz="1800" dirty="0">
                <a:latin typeface="Cambria" panose="02040503050406030204" pitchFamily="18" charset="0"/>
              </a:rPr>
              <a:t>Priority in </a:t>
            </a:r>
            <a:r>
              <a:rPr lang="ro-RO" altLang="en-US" sz="1800" dirty="0">
                <a:latin typeface="Cambria" panose="02040503050406030204" pitchFamily="18" charset="0"/>
              </a:rPr>
              <a:t>Linux </a:t>
            </a:r>
            <a:r>
              <a:rPr lang="en-US" altLang="en-US" sz="1800" dirty="0">
                <a:latin typeface="Cambria" panose="02040503050406030204" pitchFamily="18" charset="0"/>
              </a:rPr>
              <a:t>is the</a:t>
            </a:r>
            <a:r>
              <a:rPr lang="ro-RO" altLang="en-US" sz="1800" dirty="0">
                <a:latin typeface="Cambria" panose="02040503050406030204" pitchFamily="18" charset="0"/>
              </a:rPr>
              <a:t> </a:t>
            </a:r>
            <a:r>
              <a:rPr lang="ro-RO" altLang="en-US" sz="1800" b="1" i="1" dirty="0">
                <a:latin typeface="Cambria" panose="02040503050406030204" pitchFamily="18" charset="0"/>
              </a:rPr>
              <a:t>nice </a:t>
            </a:r>
            <a:r>
              <a:rPr lang="ro-RO" altLang="en-US" sz="1800" b="1" i="1" dirty="0" err="1">
                <a:latin typeface="Cambria" panose="02040503050406030204" pitchFamily="18" charset="0"/>
              </a:rPr>
              <a:t>value</a:t>
            </a:r>
            <a:r>
              <a:rPr lang="ro-RO" altLang="en-US" sz="1800" dirty="0">
                <a:latin typeface="Cambria" panose="02040503050406030204" pitchFamily="18" charset="0"/>
              </a:rPr>
              <a:t> </a:t>
            </a:r>
            <a:r>
              <a:rPr lang="en-US" altLang="en-US" sz="1800" dirty="0">
                <a:latin typeface="Cambria" panose="02040503050406030204" pitchFamily="18" charset="0"/>
              </a:rPr>
              <a:t>and varies from </a:t>
            </a:r>
            <a:r>
              <a:rPr lang="ro-RO" altLang="en-US" sz="1800" b="1" dirty="0">
                <a:latin typeface="Cambria" panose="02040503050406030204" pitchFamily="18" charset="0"/>
              </a:rPr>
              <a:t>-20</a:t>
            </a:r>
            <a:r>
              <a:rPr lang="ro-RO" altLang="en-US" sz="1800" dirty="0">
                <a:latin typeface="Cambria" panose="02040503050406030204" pitchFamily="18" charset="0"/>
              </a:rPr>
              <a:t> (maxim</a:t>
            </a:r>
            <a:r>
              <a:rPr lang="en-US" altLang="en-US" sz="1800" dirty="0">
                <a:latin typeface="Cambria" panose="02040503050406030204" pitchFamily="18" charset="0"/>
              </a:rPr>
              <a:t>um priority</a:t>
            </a:r>
            <a:r>
              <a:rPr lang="ro-RO" altLang="en-US" sz="1800" dirty="0">
                <a:latin typeface="Cambria" panose="02040503050406030204" pitchFamily="18" charset="0"/>
              </a:rPr>
              <a:t>) </a:t>
            </a:r>
            <a:r>
              <a:rPr lang="en-US" altLang="en-US" sz="1800" dirty="0">
                <a:latin typeface="Cambria" panose="02040503050406030204" pitchFamily="18" charset="0"/>
              </a:rPr>
              <a:t>to</a:t>
            </a:r>
            <a:r>
              <a:rPr lang="ro-RO" altLang="en-US" sz="1800" dirty="0">
                <a:latin typeface="Cambria" panose="02040503050406030204" pitchFamily="18" charset="0"/>
              </a:rPr>
              <a:t> </a:t>
            </a:r>
            <a:r>
              <a:rPr lang="ro-RO" altLang="en-US" sz="1800" b="1" dirty="0">
                <a:latin typeface="Cambria" panose="02040503050406030204" pitchFamily="18" charset="0"/>
              </a:rPr>
              <a:t>+19</a:t>
            </a:r>
            <a:r>
              <a:rPr lang="ro-RO" altLang="en-US" sz="1800" dirty="0">
                <a:latin typeface="Cambria" panose="02040503050406030204" pitchFamily="18" charset="0"/>
              </a:rPr>
              <a:t> (minim</a:t>
            </a:r>
            <a:r>
              <a:rPr lang="en-US" altLang="en-US" sz="1800" dirty="0">
                <a:latin typeface="Cambria" panose="02040503050406030204" pitchFamily="18" charset="0"/>
              </a:rPr>
              <a:t>um priority</a:t>
            </a:r>
            <a:r>
              <a:rPr lang="ro-RO" altLang="en-US" sz="1800" dirty="0">
                <a:latin typeface="Cambria" panose="02040503050406030204" pitchFamily="18" charset="0"/>
              </a:rPr>
              <a:t>). </a:t>
            </a:r>
            <a:r>
              <a:rPr lang="en-US" altLang="en-US" sz="1800" dirty="0">
                <a:latin typeface="Cambria" panose="02040503050406030204" pitchFamily="18" charset="0"/>
              </a:rPr>
              <a:t>Default value</a:t>
            </a:r>
            <a:r>
              <a:rPr lang="ro-RO" altLang="en-US" sz="1800" dirty="0">
                <a:latin typeface="Cambria" panose="02040503050406030204" pitchFamily="18" charset="0"/>
              </a:rPr>
              <a:t>: </a:t>
            </a:r>
            <a:r>
              <a:rPr lang="ro-RO" altLang="en-US" sz="1800" b="1" dirty="0">
                <a:latin typeface="Cambria" panose="02040503050406030204" pitchFamily="18" charset="0"/>
              </a:rPr>
              <a:t>0</a:t>
            </a:r>
          </a:p>
          <a:p>
            <a:pPr>
              <a:buNone/>
            </a:pPr>
            <a:endParaRPr lang="ro-RO" altLang="en-US" sz="1800" dirty="0"/>
          </a:p>
          <a:p>
            <a:pPr marL="342900" indent="0">
              <a:buNone/>
            </a:pPr>
            <a:r>
              <a:rPr lang="en-US" altLang="en-US" sz="1500" dirty="0">
                <a:latin typeface="Courier New" pitchFamily="49" charset="0"/>
              </a:rPr>
              <a:t># Priority scale:</a:t>
            </a:r>
          </a:p>
          <a:p>
            <a:pPr marL="342900" indent="0">
              <a:buNone/>
            </a:pPr>
            <a:r>
              <a:rPr lang="en-US" altLang="en-US" sz="1500" dirty="0">
                <a:latin typeface="Courier New" pitchFamily="49" charset="0"/>
              </a:rPr>
              <a:t>-20 ← MORE IMPORTANT ───── 0 ─────── LESS IMPORTANT     → +19</a:t>
            </a:r>
          </a:p>
          <a:p>
            <a:pPr marL="342900" indent="0">
              <a:buNone/>
            </a:pPr>
            <a:r>
              <a:rPr lang="en-US" altLang="en-US" sz="1500" dirty="0">
                <a:latin typeface="Courier New" pitchFamily="49" charset="0"/>
              </a:rPr>
              <a:t>#  (root)             (default)          (background processes)</a:t>
            </a:r>
          </a:p>
          <a:p>
            <a:pPr>
              <a:buNone/>
            </a:pPr>
            <a:endParaRPr lang="ro-RO" altLang="en-US" sz="1800" dirty="0"/>
          </a:p>
          <a:p>
            <a:pPr marL="0" indent="0">
              <a:buNone/>
            </a:pPr>
            <a:r>
              <a:rPr lang="ro-RO" altLang="en-US" sz="1800" b="1" dirty="0">
                <a:latin typeface="Cambria" panose="02040503050406030204" pitchFamily="18" charset="0"/>
              </a:rPr>
              <a:t>nice</a:t>
            </a:r>
            <a:r>
              <a:rPr lang="ro-RO" altLang="en-US" sz="1800" dirty="0">
                <a:latin typeface="Cambria" panose="02040503050406030204" pitchFamily="18" charset="0"/>
              </a:rPr>
              <a:t> – </a:t>
            </a:r>
            <a:r>
              <a:rPr lang="en-US" altLang="en-US" sz="1800" dirty="0">
                <a:latin typeface="Cambria" panose="02040503050406030204" pitchFamily="18" charset="0"/>
              </a:rPr>
              <a:t>running a process with a specified priority</a:t>
            </a:r>
            <a:endParaRPr lang="ro-RO" altLang="en-US" sz="1800" dirty="0">
              <a:latin typeface="Cambria" panose="02040503050406030204" pitchFamily="18" charset="0"/>
            </a:endParaRPr>
          </a:p>
          <a:p>
            <a:pPr marL="342900" indent="0">
              <a:buNone/>
            </a:pPr>
            <a:r>
              <a:rPr lang="en-US" altLang="en-US" sz="1500" dirty="0">
                <a:latin typeface="Courier New" pitchFamily="49" charset="0"/>
              </a:rPr>
              <a:t>$ nice -n 19 ./program.sh       # minimum priority – no problem</a:t>
            </a:r>
          </a:p>
          <a:p>
            <a:pPr marL="342900" indent="0">
              <a:buNone/>
            </a:pPr>
            <a:r>
              <a:rPr lang="en-US" altLang="en-US" sz="1500" dirty="0">
                <a:latin typeface="Courier New" pitchFamily="49" charset="0"/>
              </a:rPr>
              <a:t>$ sudo nice -n -10 ./critical.sh # high priority (needs root)</a:t>
            </a:r>
          </a:p>
          <a:p>
            <a:pPr>
              <a:buNone/>
            </a:pPr>
            <a:endParaRPr lang="ro-RO" altLang="en-US" sz="1800" dirty="0"/>
          </a:p>
          <a:p>
            <a:pPr marL="0" indent="0">
              <a:buNone/>
            </a:pPr>
            <a:r>
              <a:rPr lang="ro-RO" altLang="en-US" sz="1800" b="1" dirty="0">
                <a:latin typeface="Cambria" panose="02040503050406030204" pitchFamily="18" charset="0"/>
              </a:rPr>
              <a:t>renice</a:t>
            </a:r>
            <a:r>
              <a:rPr lang="ro-RO" altLang="en-US" sz="1800" dirty="0">
                <a:latin typeface="Cambria" panose="02040503050406030204" pitchFamily="18" charset="0"/>
              </a:rPr>
              <a:t> – </a:t>
            </a:r>
            <a:r>
              <a:rPr lang="en-US" altLang="en-US" sz="1800" dirty="0">
                <a:latin typeface="Cambria" panose="02040503050406030204" pitchFamily="18" charset="0"/>
              </a:rPr>
              <a:t>changing the priority of a running process </a:t>
            </a:r>
            <a:endParaRPr lang="ro-RO" altLang="en-US" sz="1800" dirty="0">
              <a:latin typeface="Cambria" panose="02040503050406030204" pitchFamily="18" charset="0"/>
            </a:endParaRPr>
          </a:p>
          <a:p>
            <a:pPr marL="342900" indent="0">
              <a:buNone/>
            </a:pPr>
            <a:r>
              <a:rPr lang="en-US" altLang="en-US" sz="1500" dirty="0">
                <a:latin typeface="Courier New" pitchFamily="49" charset="0"/>
              </a:rPr>
              <a:t>$ renice -n 10 -p 1234         # lowers the priority of PID 1234</a:t>
            </a:r>
          </a:p>
          <a:p>
            <a:pPr marL="342900" indent="0">
              <a:buNone/>
            </a:pPr>
            <a:r>
              <a:rPr lang="en-US" altLang="en-US" sz="1500" dirty="0">
                <a:latin typeface="Courier New" pitchFamily="49" charset="0"/>
              </a:rPr>
              <a:t>$ sudo renice -n -5 -p 1234    # increase priority (root!)</a:t>
            </a:r>
          </a:p>
          <a:p>
            <a:pPr marL="342900" indent="0">
              <a:buNone/>
            </a:pPr>
            <a:r>
              <a:rPr lang="en-US" altLang="en-US" sz="1500" dirty="0">
                <a:latin typeface="Courier New" pitchFamily="49" charset="0"/>
              </a:rPr>
              <a:t>$ renice -n 15 -u student      # all the processes of a user</a:t>
            </a:r>
          </a:p>
          <a:p>
            <a:pPr marL="0" indent="0">
              <a:buNone/>
            </a:pPr>
            <a:endParaRPr lang="en-US" altLang="en-US" sz="1800" b="1" dirty="0">
              <a:latin typeface="Cambria" panose="02040503050406030204" pitchFamily="18" charset="0"/>
            </a:endParaRPr>
          </a:p>
          <a:p>
            <a:pPr marL="0" indent="0">
              <a:buNone/>
            </a:pPr>
            <a:r>
              <a:rPr lang="ro-RO" altLang="en-US" sz="1800" b="1" dirty="0" err="1">
                <a:latin typeface="Cambria" panose="02040503050406030204" pitchFamily="18" charset="0"/>
              </a:rPr>
              <a:t>Check</a:t>
            </a:r>
            <a:r>
              <a:rPr lang="ro-RO" altLang="en-US" sz="1800" b="1" dirty="0">
                <a:latin typeface="Cambria" panose="02040503050406030204" pitchFamily="18" charset="0"/>
              </a:rPr>
              <a:t> </a:t>
            </a:r>
            <a:r>
              <a:rPr lang="ro-RO" altLang="en-US" sz="1800" b="1" dirty="0" err="1">
                <a:latin typeface="Cambria" panose="02040503050406030204" pitchFamily="18" charset="0"/>
              </a:rPr>
              <a:t>priority</a:t>
            </a:r>
            <a:r>
              <a:rPr lang="ro-RO" altLang="en-US" sz="1800" b="1" dirty="0">
                <a:latin typeface="Cambria" panose="02040503050406030204" pitchFamily="18" charset="0"/>
              </a:rPr>
              <a:t> in </a:t>
            </a:r>
            <a:r>
              <a:rPr lang="ro-RO" altLang="en-US" sz="1800" b="1" dirty="0" err="1">
                <a:latin typeface="Cambria" panose="02040503050406030204" pitchFamily="18" charset="0"/>
              </a:rPr>
              <a:t>ps</a:t>
            </a:r>
            <a:r>
              <a:rPr lang="ro-RO" altLang="en-US" sz="1800" b="1" dirty="0">
                <a:latin typeface="Cambria" panose="02040503050406030204" pitchFamily="18" charset="0"/>
              </a:rPr>
              <a:t>:</a:t>
            </a:r>
            <a:endParaRPr lang="en-US" altLang="en-US" sz="1800" b="1" dirty="0">
              <a:latin typeface="Cambria" panose="02040503050406030204" pitchFamily="18" charset="0"/>
            </a:endParaRPr>
          </a:p>
          <a:p>
            <a:pPr marL="0" indent="0">
              <a:buNone/>
            </a:pPr>
            <a:r>
              <a:rPr lang="en-US" altLang="en-US" sz="1500" dirty="0">
                <a:latin typeface="Courier New" pitchFamily="49" charset="0"/>
              </a:rPr>
              <a:t>$ </a:t>
            </a:r>
            <a:r>
              <a:rPr lang="en-US" altLang="en-US" sz="1500" dirty="0" err="1">
                <a:latin typeface="Courier New" pitchFamily="49" charset="0"/>
              </a:rPr>
              <a:t>ps</a:t>
            </a:r>
            <a:r>
              <a:rPr lang="en-US" altLang="en-US" sz="1500" dirty="0">
                <a:latin typeface="Courier New" pitchFamily="49" charset="0"/>
              </a:rPr>
              <a:t> -o pid,ni,comm | head -10</a:t>
            </a:r>
          </a:p>
          <a:p>
            <a:pPr marL="342900" indent="0">
              <a:buNone/>
            </a:pPr>
            <a:r>
              <a:rPr lang="en-US" altLang="en-US" sz="1500" dirty="0">
                <a:latin typeface="Courier New" pitchFamily="49" charset="0"/>
              </a:rPr>
              <a:t># Coloana NI = current nice value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762000" y="304800"/>
            <a:ext cx="7620000" cy="838200"/>
          </a:xfrm>
        </p:spPr>
        <p:txBody>
          <a:bodyPr anchor="ctr">
            <a:normAutofit/>
          </a:bodyPr>
          <a:lstStyle/>
          <a:p>
            <a:pPr algn="ctr"/>
            <a:r>
              <a:rPr lang="ro-RO" altLang="en-US" sz="2900" dirty="0" err="1">
                <a:latin typeface="Cambria" panose="02040503050406030204" pitchFamily="18" charset="0"/>
              </a:rPr>
              <a:t>Zombie</a:t>
            </a:r>
            <a:r>
              <a:rPr lang="ro-RO" altLang="en-US" sz="2900" dirty="0">
                <a:latin typeface="Cambria" panose="02040503050406030204" pitchFamily="18" charset="0"/>
              </a:rPr>
              <a:t> </a:t>
            </a:r>
            <a:r>
              <a:rPr lang="en-US" altLang="en-US" sz="2900" dirty="0">
                <a:latin typeface="Cambria" panose="02040503050406030204" pitchFamily="18" charset="0"/>
              </a:rPr>
              <a:t>and orphan processes</a:t>
            </a:r>
            <a:endParaRPr lang="ro-RO" altLang="en-US" sz="2900" dirty="0">
              <a:latin typeface="Cambria" panose="02040503050406030204" pitchFamily="18" charset="0"/>
            </a:endParaRPr>
          </a:p>
        </p:txBody>
      </p:sp>
      <p:sp>
        <p:nvSpPr>
          <p:cNvPr id="3" name="Content"/>
          <p:cNvSpPr>
            <a:spLocks noGrp="1"/>
          </p:cNvSpPr>
          <p:nvPr>
            <p:ph idx="1"/>
          </p:nvPr>
        </p:nvSpPr>
        <p:spPr>
          <a:xfrm>
            <a:off x="457200" y="1143000"/>
            <a:ext cx="8382000" cy="5562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en-US" sz="1800" b="1" dirty="0">
                <a:latin typeface="Cambria" panose="02040503050406030204" pitchFamily="18" charset="0"/>
              </a:rPr>
              <a:t>Zombie process – process that has terminated but not collected by the parent process: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sz="1800" dirty="0">
                <a:latin typeface="Cambria" panose="02040503050406030204" pitchFamily="18" charset="0"/>
              </a:rPr>
              <a:t>Child terminates → sends SIGCHLD to the parent → parent must call wait()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sz="1800" dirty="0">
                <a:latin typeface="Cambria" panose="02040503050406030204" pitchFamily="18" charset="0"/>
              </a:rPr>
              <a:t>If the parent does NOT call wait() → child remains a zombie in the process table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sz="1800" dirty="0">
                <a:latin typeface="Cambria" panose="02040503050406030204" pitchFamily="18" charset="0"/>
              </a:rPr>
              <a:t>Zombie does NOT consume CPU or memory, but occupies a slot in the process table</a:t>
            </a:r>
            <a:endParaRPr lang="ro-RO" altLang="en-US" sz="1800" dirty="0">
              <a:latin typeface="Cambria" panose="02040503050406030204" pitchFamily="18" charset="0"/>
            </a:endParaRPr>
          </a:p>
          <a:p>
            <a:pPr marL="0" indent="0">
              <a:buNone/>
            </a:pPr>
            <a:r>
              <a:rPr lang="en-US" altLang="en-US" sz="1800" b="1" dirty="0">
                <a:latin typeface="Cambria" panose="02040503050406030204" pitchFamily="18" charset="0"/>
              </a:rPr>
              <a:t>Orphan Process – a process whose parent has finished executing: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sz="1800" dirty="0">
                <a:latin typeface="Cambria" panose="02040503050406030204" pitchFamily="18" charset="0"/>
              </a:rPr>
              <a:t>Parent dies → child is left without a parent → automatically adopted by </a:t>
            </a:r>
            <a:r>
              <a:rPr lang="en-US" altLang="en-US" sz="1800" dirty="0" err="1">
                <a:latin typeface="Cambria" panose="02040503050406030204" pitchFamily="18" charset="0"/>
              </a:rPr>
              <a:t>init</a:t>
            </a:r>
            <a:r>
              <a:rPr lang="en-US" altLang="en-US" sz="1800" dirty="0">
                <a:latin typeface="Cambria" panose="02040503050406030204" pitchFamily="18" charset="0"/>
              </a:rPr>
              <a:t>/</a:t>
            </a:r>
            <a:r>
              <a:rPr lang="en-US" altLang="en-US" sz="1800" dirty="0" err="1">
                <a:latin typeface="Cambria" panose="02040503050406030204" pitchFamily="18" charset="0"/>
              </a:rPr>
              <a:t>systemd</a:t>
            </a:r>
            <a:r>
              <a:rPr lang="en-US" altLang="en-US" sz="1800" dirty="0">
                <a:latin typeface="Cambria" panose="02040503050406030204" pitchFamily="18" charset="0"/>
              </a:rPr>
              <a:t> (PID 1)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sz="1800" dirty="0">
                <a:latin typeface="Cambria" panose="02040503050406030204" pitchFamily="18" charset="0"/>
              </a:rPr>
              <a:t>Orphan process continues to run normally – not a problem in itself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sz="1800" dirty="0">
                <a:latin typeface="Cambria" panose="02040503050406030204" pitchFamily="18" charset="0"/>
              </a:rPr>
              <a:t>The </a:t>
            </a:r>
            <a:r>
              <a:rPr lang="en-US" altLang="en-US" sz="1800" b="1" i="1" dirty="0" err="1">
                <a:latin typeface="Cambria" panose="02040503050406030204" pitchFamily="18" charset="0"/>
              </a:rPr>
              <a:t>nohup</a:t>
            </a:r>
            <a:r>
              <a:rPr lang="en-US" altLang="en-US" sz="1800" dirty="0">
                <a:latin typeface="Cambria" panose="02040503050406030204" pitchFamily="18" charset="0"/>
              </a:rPr>
              <a:t> command intentionally creates orphan processes that survive logout: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sz="1800" dirty="0">
                <a:latin typeface="Cambria" panose="02040503050406030204" pitchFamily="18" charset="0"/>
              </a:rPr>
              <a:t>$ </a:t>
            </a:r>
            <a:r>
              <a:rPr lang="en-US" altLang="en-US" sz="1800" dirty="0" err="1">
                <a:latin typeface="Cambria" panose="02040503050406030204" pitchFamily="18" charset="0"/>
              </a:rPr>
              <a:t>nohup</a:t>
            </a:r>
            <a:r>
              <a:rPr lang="en-US" altLang="en-US" sz="1800" dirty="0">
                <a:latin typeface="Cambria" panose="02040503050406030204" pitchFamily="18" charset="0"/>
              </a:rPr>
              <a:t> ./server.sh &gt; output.log 2&gt;&amp;1 &amp;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sz="1800" dirty="0">
                <a:latin typeface="Cambria" panose="02040503050406030204" pitchFamily="18" charset="0"/>
              </a:rPr>
              <a:t># the process runs even if you close the terminal!</a:t>
            </a:r>
            <a:endParaRPr lang="ro-RO" altLang="en-US" sz="1800" dirty="0"/>
          </a:p>
          <a:p>
            <a:pPr marL="0" indent="0">
              <a:buNone/>
            </a:pPr>
            <a:r>
              <a:rPr lang="en-US" altLang="en-US" sz="1800" b="1" dirty="0">
                <a:latin typeface="Cambria" panose="02040503050406030204" pitchFamily="18" charset="0"/>
              </a:rPr>
              <a:t>Comparison: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sz="1800" dirty="0">
                <a:latin typeface="Cambria" panose="02040503050406030204" pitchFamily="18" charset="0"/>
              </a:rPr>
              <a:t>Zombie = terminated, “ghost” in the process table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sz="1800" dirty="0">
                <a:latin typeface="Cambria" panose="02040503050406030204" pitchFamily="18" charset="0"/>
              </a:rPr>
              <a:t>Orphan = alive, adopted by </a:t>
            </a:r>
            <a:r>
              <a:rPr lang="en-US" altLang="en-US" sz="1800" dirty="0" err="1">
                <a:latin typeface="Cambria" panose="02040503050406030204" pitchFamily="18" charset="0"/>
              </a:rPr>
              <a:t>init</a:t>
            </a:r>
            <a:r>
              <a:rPr lang="en-US" altLang="en-US" sz="1800" dirty="0">
                <a:latin typeface="Cambria" panose="02040503050406030204" pitchFamily="18" charset="0"/>
              </a:rPr>
              <a:t> → normal behavior</a:t>
            </a:r>
            <a:endParaRPr lang="ro-RO" altLang="en-US" sz="1800" dirty="0">
              <a:latin typeface="Cambria" panose="020405030504060302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r>
              <a:rPr lang="en-US" altLang="en-US" dirty="0">
                <a:latin typeface="Cambria" pitchFamily="18" charset="0"/>
                <a:cs typeface="Times New Roman" pitchFamily="18" charset="0"/>
              </a:rPr>
              <a:t>Introduction</a:t>
            </a:r>
          </a:p>
        </p:txBody>
      </p:sp>
      <p:sp>
        <p:nvSpPr>
          <p:cNvPr id="5124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1752600"/>
            <a:ext cx="8229600" cy="426720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US" altLang="en-US" sz="2800" dirty="0">
                <a:latin typeface="Cambria" pitchFamily="18" charset="0"/>
                <a:cs typeface="Times New Roman" pitchFamily="18" charset="0"/>
              </a:rPr>
              <a:t>The main function of a processor is the one to </a:t>
            </a:r>
            <a:r>
              <a:rPr lang="en-US" altLang="en-US" sz="2800" i="1" dirty="0">
                <a:latin typeface="Cambria" pitchFamily="18" charset="0"/>
                <a:cs typeface="Times New Roman" pitchFamily="18" charset="0"/>
              </a:rPr>
              <a:t>run machine instructions</a:t>
            </a:r>
            <a:r>
              <a:rPr lang="en-US" altLang="en-US" sz="2800" dirty="0">
                <a:latin typeface="Cambria" pitchFamily="18" charset="0"/>
                <a:cs typeface="Times New Roman" pitchFamily="18" charset="0"/>
              </a:rPr>
              <a:t> from the main memory</a:t>
            </a:r>
            <a:r>
              <a:rPr lang="ro-RO" altLang="en-US" sz="2800" dirty="0">
                <a:latin typeface="Cambria" pitchFamily="18" charset="0"/>
                <a:cs typeface="Times New Roman" pitchFamily="18" charset="0"/>
              </a:rPr>
              <a:t>. </a:t>
            </a:r>
            <a:endParaRPr lang="en-US" altLang="en-US" sz="2800" dirty="0">
              <a:latin typeface="Cambria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endParaRPr lang="en-US" altLang="en-US" sz="2800" dirty="0">
              <a:latin typeface="Cambria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en-US" altLang="en-US" sz="2800" dirty="0">
                <a:latin typeface="Cambria" pitchFamily="18" charset="0"/>
                <a:cs typeface="Times New Roman" pitchFamily="18" charset="0"/>
              </a:rPr>
              <a:t>These instructions are part of some programs</a:t>
            </a:r>
            <a:r>
              <a:rPr lang="ro-RO" altLang="en-US" sz="2800" dirty="0">
                <a:latin typeface="Cambria" pitchFamily="18" charset="0"/>
                <a:cs typeface="Times New Roman" pitchFamily="18" charset="0"/>
              </a:rPr>
              <a:t>.</a:t>
            </a:r>
            <a:r>
              <a:rPr lang="en-US" altLang="en-US" sz="2800" dirty="0">
                <a:latin typeface="Cambria" pitchFamily="18" charset="0"/>
                <a:cs typeface="Times New Roman" pitchFamily="18" charset="0"/>
              </a:rPr>
              <a:t> For efficiency and easy to use, a processor may interleave portions from different programs </a:t>
            </a:r>
            <a:r>
              <a:rPr lang="ro-RO" altLang="en-US" sz="2800" dirty="0">
                <a:latin typeface="Cambria" pitchFamily="18" charset="0"/>
                <a:cs typeface="Times New Roman" pitchFamily="18" charset="0"/>
              </a:rPr>
              <a:t> </a:t>
            </a:r>
            <a:r>
              <a:rPr lang="en-US" altLang="en-US" sz="2800" dirty="0">
                <a:latin typeface="Cambria" pitchFamily="18" charset="0"/>
                <a:cs typeface="Times New Roman" pitchFamily="18" charset="0"/>
              </a:rPr>
              <a:t>(processes) during execution</a:t>
            </a:r>
            <a:r>
              <a:rPr lang="ro-RO" altLang="en-US" sz="2800" dirty="0">
                <a:latin typeface="Cambria" pitchFamily="18" charset="0"/>
                <a:cs typeface="Times New Roman" pitchFamily="18" charset="0"/>
              </a:rPr>
              <a:t>. </a:t>
            </a:r>
            <a:endParaRPr lang="en-US" altLang="en-US" sz="2800" dirty="0">
              <a:latin typeface="Cambria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endParaRPr lang="ro-RO" altLang="en-US" sz="2800" dirty="0">
              <a:latin typeface="Cambria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en-US" altLang="en-US" sz="2800" dirty="0">
                <a:latin typeface="Cambria" pitchFamily="18" charset="0"/>
                <a:cs typeface="Times New Roman" pitchFamily="18" charset="0"/>
              </a:rPr>
              <a:t>In order to run a program, the OS is creating a process (or a </a:t>
            </a:r>
            <a:r>
              <a:rPr lang="en-US" altLang="en-US" sz="2800" i="1" dirty="0">
                <a:latin typeface="Cambria" pitchFamily="18" charset="0"/>
                <a:cs typeface="Times New Roman" pitchFamily="18" charset="0"/>
              </a:rPr>
              <a:t>task</a:t>
            </a:r>
            <a:r>
              <a:rPr lang="en-US" altLang="en-US" sz="2800" dirty="0">
                <a:latin typeface="Cambria" pitchFamily="18" charset="0"/>
                <a:cs typeface="Times New Roman" pitchFamily="18" charset="0"/>
              </a:rPr>
              <a:t>) associated with that program</a:t>
            </a:r>
            <a:r>
              <a:rPr lang="ro-RO" altLang="en-US" sz="2800" dirty="0">
                <a:latin typeface="Cambria" pitchFamily="18" charset="0"/>
                <a:cs typeface="Times New Roman" pitchFamily="18" charset="0"/>
              </a:rPr>
              <a:t>. </a:t>
            </a:r>
            <a:r>
              <a:rPr lang="en-US" altLang="en-US" sz="2800" dirty="0">
                <a:latin typeface="Cambria" pitchFamily="18" charset="0"/>
                <a:cs typeface="Times New Roman" pitchFamily="18" charset="0"/>
              </a:rPr>
              <a:t> </a:t>
            </a:r>
            <a:endParaRPr lang="ro-RO" altLang="en-US" sz="2800" dirty="0">
              <a:latin typeface="Cambria" pitchFamily="18" charset="0"/>
              <a:cs typeface="Times New Roman" pitchFamily="18" charset="0"/>
            </a:endParaRPr>
          </a:p>
        </p:txBody>
      </p:sp>
      <p:sp>
        <p:nvSpPr>
          <p:cNvPr id="5122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10400" y="685800"/>
            <a:ext cx="2133600" cy="365125"/>
          </a:xfrm>
          <a:prstGeom prst="rect">
            <a:avLst/>
          </a:prstGeom>
          <a:noFill/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EC52A24F-D5A0-41DF-BFE2-8389CDD9E01B}" type="slidenum">
              <a:rPr lang="en-US" altLang="en-US">
                <a:latin typeface="Cambria" pitchFamily="18" charset="0"/>
              </a:rPr>
              <a:pPr/>
              <a:t>4</a:t>
            </a:fld>
            <a:endParaRPr lang="en-US" altLang="en-US" dirty="0"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1066800" y="152400"/>
            <a:ext cx="7620000" cy="838200"/>
          </a:xfrm>
        </p:spPr>
        <p:txBody>
          <a:bodyPr>
            <a:noAutofit/>
          </a:bodyPr>
          <a:lstStyle/>
          <a:p>
            <a:r>
              <a:rPr lang="ro-RO" altLang="en-US" sz="2900" dirty="0">
                <a:latin typeface="Cambria" panose="02040503050406030204" pitchFamily="18" charset="0"/>
              </a:rPr>
              <a:t>Linux – Foreground, Background și job control</a:t>
            </a:r>
          </a:p>
        </p:txBody>
      </p:sp>
      <p:sp>
        <p:nvSpPr>
          <p:cNvPr id="3" name="Content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562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o-RO" altLang="en-US" sz="1800" b="1" dirty="0">
                <a:latin typeface="Cambria" panose="02040503050406030204" pitchFamily="18" charset="0"/>
              </a:rPr>
              <a:t>Foreground</a:t>
            </a:r>
            <a:r>
              <a:rPr lang="ro-RO" altLang="en-US" sz="1800" dirty="0">
                <a:latin typeface="Cambria" panose="02040503050406030204" pitchFamily="18" charset="0"/>
              </a:rPr>
              <a:t> – </a:t>
            </a:r>
            <a:r>
              <a:rPr lang="en-US" altLang="en-US" sz="1800" dirty="0">
                <a:latin typeface="Cambria" panose="02040503050406030204" pitchFamily="18" charset="0"/>
              </a:rPr>
              <a:t>the process blocks the terminal; receives input from the user</a:t>
            </a:r>
            <a:endParaRPr lang="ro-RO" altLang="en-US" sz="1800" dirty="0">
              <a:latin typeface="Cambria" panose="02040503050406030204" pitchFamily="18" charset="0"/>
            </a:endParaRPr>
          </a:p>
          <a:p>
            <a:pPr marL="342900" indent="0">
              <a:buNone/>
            </a:pPr>
            <a:r>
              <a:rPr lang="en-US" altLang="en-US" sz="1500" dirty="0">
                <a:latin typeface="Courier New" pitchFamily="49" charset="0"/>
              </a:rPr>
              <a:t>$ </a:t>
            </a:r>
            <a:r>
              <a:rPr lang="en-US" altLang="en-US" sz="1500" dirty="0" err="1">
                <a:latin typeface="Courier New" pitchFamily="49" charset="0"/>
              </a:rPr>
              <a:t>nano</a:t>
            </a:r>
            <a:r>
              <a:rPr lang="en-US" altLang="en-US" sz="1500" dirty="0">
                <a:latin typeface="Courier New" pitchFamily="49" charset="0"/>
              </a:rPr>
              <a:t> </a:t>
            </a:r>
            <a:r>
              <a:rPr lang="en-US" altLang="en-US" sz="1500" dirty="0" err="1">
                <a:latin typeface="Courier New" pitchFamily="49" charset="0"/>
              </a:rPr>
              <a:t>script.bash</a:t>
            </a:r>
            <a:r>
              <a:rPr lang="en-US" altLang="en-US" sz="1500" dirty="0">
                <a:latin typeface="Courier New" pitchFamily="49" charset="0"/>
              </a:rPr>
              <a:t>  # terminal blocat!</a:t>
            </a:r>
          </a:p>
          <a:p>
            <a:pPr marL="342900" indent="0">
              <a:buNone/>
            </a:pPr>
            <a:r>
              <a:rPr lang="en-US" altLang="en-US" sz="1500" dirty="0">
                <a:latin typeface="Courier New" pitchFamily="49" charset="0"/>
              </a:rPr>
              <a:t># Ctrl+C → stop (SIGINT)</a:t>
            </a:r>
          </a:p>
          <a:p>
            <a:pPr marL="342900" indent="0">
              <a:buNone/>
            </a:pPr>
            <a:r>
              <a:rPr lang="en-US" altLang="en-US" sz="1500" dirty="0">
                <a:latin typeface="Courier New" pitchFamily="49" charset="0"/>
              </a:rPr>
              <a:t># Ctrl+Z → suspended (SIGSTOP)</a:t>
            </a:r>
          </a:p>
          <a:p>
            <a:pPr>
              <a:buNone/>
            </a:pPr>
            <a:endParaRPr lang="ro-RO" altLang="en-US" sz="1800" dirty="0"/>
          </a:p>
          <a:p>
            <a:pPr marL="0" indent="0">
              <a:buNone/>
            </a:pPr>
            <a:r>
              <a:rPr lang="ro-RO" altLang="en-US" sz="1800" b="1" dirty="0">
                <a:latin typeface="Cambria" panose="02040503050406030204" pitchFamily="18" charset="0"/>
              </a:rPr>
              <a:t>Background</a:t>
            </a:r>
            <a:r>
              <a:rPr lang="ro-RO" altLang="en-US" sz="1800" dirty="0">
                <a:latin typeface="Cambria" panose="02040503050406030204" pitchFamily="18" charset="0"/>
              </a:rPr>
              <a:t> – </a:t>
            </a:r>
            <a:r>
              <a:rPr lang="en-US" altLang="en-US" sz="1800" dirty="0">
                <a:latin typeface="Cambria" panose="02040503050406030204" pitchFamily="18" charset="0"/>
              </a:rPr>
              <a:t>the process runs independently; the terminal remains free</a:t>
            </a:r>
            <a:endParaRPr lang="ro-RO" altLang="en-US" sz="1800" dirty="0">
              <a:latin typeface="Cambria" panose="02040503050406030204" pitchFamily="18" charset="0"/>
            </a:endParaRPr>
          </a:p>
          <a:p>
            <a:pPr marL="342900" indent="0">
              <a:buNone/>
            </a:pPr>
            <a:r>
              <a:rPr lang="en-US" altLang="en-US" sz="1500" dirty="0">
                <a:latin typeface="Courier New" pitchFamily="49" charset="0"/>
              </a:rPr>
              <a:t>$ sleep 500 &amp;     # &amp; sends in the background</a:t>
            </a:r>
          </a:p>
          <a:p>
            <a:pPr marL="342900" indent="0">
              <a:buNone/>
            </a:pPr>
            <a:r>
              <a:rPr lang="en-US" altLang="en-US" sz="1500" dirty="0">
                <a:latin typeface="Courier New" pitchFamily="49" charset="0"/>
              </a:rPr>
              <a:t># [1] 5678   ← job number and PID</a:t>
            </a:r>
          </a:p>
          <a:p>
            <a:pPr>
              <a:buNone/>
            </a:pPr>
            <a:endParaRPr lang="ro-RO" altLang="en-US" sz="1800" dirty="0"/>
          </a:p>
          <a:p>
            <a:pPr marL="0" indent="0">
              <a:buNone/>
            </a:pPr>
            <a:r>
              <a:rPr lang="ro-RO" altLang="en-US" sz="1800" b="1" dirty="0">
                <a:latin typeface="Cambria" panose="02040503050406030204" pitchFamily="18" charset="0"/>
              </a:rPr>
              <a:t>Job Control – </a:t>
            </a:r>
            <a:r>
              <a:rPr lang="en-US" altLang="en-US" sz="1800" b="1" dirty="0">
                <a:latin typeface="Cambria" panose="02040503050406030204" pitchFamily="18" charset="0"/>
              </a:rPr>
              <a:t>main commands</a:t>
            </a:r>
            <a:r>
              <a:rPr lang="ro-RO" altLang="en-US" sz="1800" b="1" dirty="0">
                <a:latin typeface="Cambria" panose="02040503050406030204" pitchFamily="18" charset="0"/>
              </a:rPr>
              <a:t>:</a:t>
            </a:r>
          </a:p>
          <a:p>
            <a:pPr marL="342900" indent="0">
              <a:buNone/>
            </a:pPr>
            <a:r>
              <a:rPr lang="en-US" altLang="en-US" sz="1500" dirty="0">
                <a:latin typeface="Courier New" pitchFamily="49" charset="0"/>
              </a:rPr>
              <a:t>$ jobs                    # active jobs list</a:t>
            </a:r>
          </a:p>
          <a:p>
            <a:pPr marL="342900" indent="0">
              <a:buNone/>
            </a:pPr>
            <a:r>
              <a:rPr lang="en-US" altLang="en-US" sz="1500" dirty="0">
                <a:latin typeface="Courier New" pitchFamily="49" charset="0"/>
              </a:rPr>
              <a:t># [1]+  Running    python3 script.py &amp;</a:t>
            </a:r>
          </a:p>
          <a:p>
            <a:pPr marL="342900" indent="0">
              <a:buNone/>
            </a:pPr>
            <a:r>
              <a:rPr lang="en-US" altLang="en-US" sz="1500" dirty="0">
                <a:latin typeface="Courier New" pitchFamily="49" charset="0"/>
              </a:rPr>
              <a:t># [2]-  Stopped    </a:t>
            </a:r>
            <a:r>
              <a:rPr lang="en-US" altLang="en-US" sz="1500" dirty="0" err="1">
                <a:latin typeface="Courier New" pitchFamily="49" charset="0"/>
              </a:rPr>
              <a:t>nano</a:t>
            </a:r>
            <a:r>
              <a:rPr lang="en-US" altLang="en-US" sz="1500" dirty="0">
                <a:latin typeface="Courier New" pitchFamily="49" charset="0"/>
              </a:rPr>
              <a:t> </a:t>
            </a:r>
            <a:r>
              <a:rPr lang="en-US" altLang="en-US" sz="1500" dirty="0" err="1">
                <a:latin typeface="Courier New" pitchFamily="49" charset="0"/>
              </a:rPr>
              <a:t>script.bash</a:t>
            </a:r>
            <a:endParaRPr lang="en-US" altLang="en-US" sz="1500" dirty="0">
              <a:latin typeface="Courier New" pitchFamily="49" charset="0"/>
            </a:endParaRPr>
          </a:p>
          <a:p>
            <a:pPr marL="342900" indent="0">
              <a:buNone/>
            </a:pPr>
            <a:r>
              <a:rPr lang="en-US" altLang="en-US" sz="1500" dirty="0">
                <a:latin typeface="Courier New" pitchFamily="49" charset="0"/>
              </a:rPr>
              <a:t>$ fg 1         # brings job 1 in foreground</a:t>
            </a:r>
          </a:p>
          <a:p>
            <a:pPr marL="342900" indent="0">
              <a:buNone/>
            </a:pPr>
            <a:r>
              <a:rPr lang="en-US" altLang="en-US" sz="1500" dirty="0">
                <a:latin typeface="Courier New" pitchFamily="49" charset="0"/>
              </a:rPr>
              <a:t>$ bg 2         # continue job 2 suspended in the background</a:t>
            </a:r>
          </a:p>
          <a:p>
            <a:pPr marL="0" indent="0">
              <a:buNone/>
            </a:pPr>
            <a:r>
              <a:rPr lang="ro-RO" altLang="en-US" sz="1800" b="1" dirty="0" err="1">
                <a:latin typeface="Cambria" panose="02040503050406030204" pitchFamily="18" charset="0"/>
              </a:rPr>
              <a:t>nohup</a:t>
            </a:r>
            <a:r>
              <a:rPr lang="ro-RO" altLang="en-US" sz="1800" b="1" dirty="0">
                <a:latin typeface="Cambria" panose="02040503050406030204" pitchFamily="18" charset="0"/>
              </a:rPr>
              <a:t> – </a:t>
            </a:r>
            <a:r>
              <a:rPr lang="en-US" altLang="en-US" sz="1800" b="1" dirty="0">
                <a:latin typeface="Cambria" panose="02040503050406030204" pitchFamily="18" charset="0"/>
              </a:rPr>
              <a:t>continues after</a:t>
            </a:r>
            <a:r>
              <a:rPr lang="ro-RO" altLang="en-US" sz="1800" b="1" dirty="0">
                <a:latin typeface="Cambria" panose="02040503050406030204" pitchFamily="18" charset="0"/>
              </a:rPr>
              <a:t> logout:</a:t>
            </a:r>
          </a:p>
          <a:p>
            <a:pPr marL="342900" indent="0">
              <a:buNone/>
            </a:pPr>
            <a:r>
              <a:rPr lang="en-US" altLang="en-US" sz="1500" dirty="0">
                <a:latin typeface="Courier New" pitchFamily="49" charset="0"/>
              </a:rPr>
              <a:t>$ nohup ./script.sh &gt; out.log 2&gt;&amp;1 &amp;</a:t>
            </a:r>
          </a:p>
          <a:p>
            <a:pPr marL="342900" indent="0">
              <a:buNone/>
            </a:pPr>
            <a:r>
              <a:rPr lang="en-US" altLang="en-US" sz="1500" dirty="0">
                <a:latin typeface="Courier New" pitchFamily="49" charset="0"/>
              </a:rPr>
              <a:t># the process is running even after stopping the terminal</a:t>
            </a:r>
          </a:p>
          <a:p>
            <a:pPr>
              <a:buNone/>
            </a:pPr>
            <a:endParaRPr lang="ro-RO" altLang="en-US" sz="1800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838200" y="288533"/>
            <a:ext cx="7620000" cy="838200"/>
          </a:xfrm>
        </p:spPr>
        <p:txBody>
          <a:bodyPr anchor="ctr">
            <a:noAutofit/>
          </a:bodyPr>
          <a:lstStyle/>
          <a:p>
            <a:pPr algn="ctr"/>
            <a:r>
              <a:rPr lang="ro-RO" altLang="en-US" sz="2900" dirty="0">
                <a:latin typeface="Cambria" panose="02040503050406030204" pitchFamily="18" charset="0"/>
              </a:rPr>
              <a:t>Linux – </a:t>
            </a:r>
            <a:r>
              <a:rPr lang="ro-RO" altLang="en-US" sz="2900" dirty="0" err="1">
                <a:latin typeface="Cambria" panose="02040503050406030204" pitchFamily="18" charset="0"/>
              </a:rPr>
              <a:t>systemd</a:t>
            </a:r>
            <a:r>
              <a:rPr lang="ro-RO" altLang="en-US" sz="2900" dirty="0">
                <a:latin typeface="Cambria" panose="02040503050406030204" pitchFamily="18" charset="0"/>
              </a:rPr>
              <a:t> </a:t>
            </a:r>
            <a:r>
              <a:rPr lang="en-US" altLang="en-US" sz="2900" dirty="0">
                <a:latin typeface="Cambria" panose="02040503050406030204" pitchFamily="18" charset="0"/>
              </a:rPr>
              <a:t>and </a:t>
            </a:r>
            <a:r>
              <a:rPr lang="ro-RO" altLang="en-US" sz="2900" dirty="0">
                <a:latin typeface="Cambria" panose="02040503050406030204" pitchFamily="18" charset="0"/>
              </a:rPr>
              <a:t> daemon</a:t>
            </a:r>
            <a:r>
              <a:rPr lang="en-US" altLang="en-US" sz="2900" dirty="0">
                <a:latin typeface="Cambria" panose="02040503050406030204" pitchFamily="18" charset="0"/>
              </a:rPr>
              <a:t>s view</a:t>
            </a:r>
            <a:endParaRPr lang="ro-RO" altLang="en-US" sz="2900" dirty="0">
              <a:latin typeface="Cambria" panose="02040503050406030204" pitchFamily="18" charset="0"/>
            </a:endParaRPr>
          </a:p>
        </p:txBody>
      </p:sp>
      <p:sp>
        <p:nvSpPr>
          <p:cNvPr id="3" name="Content"/>
          <p:cNvSpPr>
            <a:spLocks noGrp="1"/>
          </p:cNvSpPr>
          <p:nvPr>
            <p:ph idx="1"/>
          </p:nvPr>
        </p:nvSpPr>
        <p:spPr>
          <a:xfrm>
            <a:off x="457200" y="1143000"/>
            <a:ext cx="8458200" cy="5562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en-US" sz="1800" dirty="0">
                <a:latin typeface="Cambria" panose="02040503050406030204" pitchFamily="18" charset="0"/>
              </a:rPr>
              <a:t>On Linux</a:t>
            </a:r>
            <a:r>
              <a:rPr lang="ro-RO" altLang="en-US" sz="1800" dirty="0">
                <a:latin typeface="Cambria" panose="02040503050406030204" pitchFamily="18" charset="0"/>
              </a:rPr>
              <a:t>, </a:t>
            </a:r>
            <a:r>
              <a:rPr lang="ro-RO" altLang="en-US" sz="1800" b="1" dirty="0">
                <a:latin typeface="Cambria" panose="02040503050406030204" pitchFamily="18" charset="0"/>
              </a:rPr>
              <a:t>init = systemd</a:t>
            </a:r>
            <a:r>
              <a:rPr lang="ro-RO" altLang="en-US" sz="1800" dirty="0">
                <a:latin typeface="Cambria" panose="02040503050406030204" pitchFamily="18" charset="0"/>
              </a:rPr>
              <a:t> (PID 1) – </a:t>
            </a:r>
            <a:r>
              <a:rPr lang="en-US" altLang="en-US" sz="1800" dirty="0">
                <a:latin typeface="Cambria" panose="02040503050406030204" pitchFamily="18" charset="0"/>
              </a:rPr>
              <a:t>manages all daemons</a:t>
            </a:r>
            <a:r>
              <a:rPr lang="ro-RO" altLang="en-US" sz="1800" dirty="0">
                <a:latin typeface="Cambria" panose="02040503050406030204" pitchFamily="18" charset="0"/>
              </a:rPr>
              <a:t>:</a:t>
            </a:r>
          </a:p>
          <a:p>
            <a:pPr marL="342900" indent="0">
              <a:buNone/>
            </a:pPr>
            <a:r>
              <a:rPr lang="en-US" altLang="en-US" sz="1500" dirty="0">
                <a:latin typeface="Courier New" pitchFamily="49" charset="0"/>
              </a:rPr>
              <a:t>$ pstree | head -4</a:t>
            </a:r>
          </a:p>
          <a:p>
            <a:pPr marL="342900" indent="0">
              <a:buNone/>
            </a:pPr>
            <a:r>
              <a:rPr lang="en-US" altLang="en-US" sz="1500" dirty="0">
                <a:latin typeface="Courier New" pitchFamily="49" charset="0"/>
              </a:rPr>
              <a:t># systemd─┬─accounts-daemon</a:t>
            </a:r>
          </a:p>
          <a:p>
            <a:pPr marL="342900" indent="0">
              <a:buNone/>
            </a:pPr>
            <a:r>
              <a:rPr lang="en-US" altLang="en-US" sz="1500" dirty="0">
                <a:latin typeface="Courier New" pitchFamily="49" charset="0"/>
              </a:rPr>
              <a:t>#         ├─cron</a:t>
            </a:r>
          </a:p>
          <a:p>
            <a:pPr marL="342900" indent="0">
              <a:buNone/>
            </a:pPr>
            <a:r>
              <a:rPr lang="en-US" altLang="en-US" sz="1500" dirty="0">
                <a:latin typeface="Courier New" pitchFamily="49" charset="0"/>
              </a:rPr>
              <a:t>#         ├─sshd───sshd───bash───pstree</a:t>
            </a:r>
          </a:p>
          <a:p>
            <a:pPr marL="342900" indent="0">
              <a:buNone/>
            </a:pPr>
            <a:r>
              <a:rPr lang="en-US" altLang="en-US" sz="1500" dirty="0">
                <a:latin typeface="Courier New" pitchFamily="49" charset="0"/>
              </a:rPr>
              <a:t>#         └─nginx───4*[nginx]</a:t>
            </a:r>
          </a:p>
          <a:p>
            <a:pPr>
              <a:buNone/>
            </a:pPr>
            <a:endParaRPr lang="ro-RO" altLang="en-US" sz="1800" dirty="0"/>
          </a:p>
          <a:p>
            <a:pPr marL="0" indent="0">
              <a:buNone/>
            </a:pPr>
            <a:r>
              <a:rPr lang="ro-RO" altLang="en-US" sz="1800" b="1" dirty="0">
                <a:latin typeface="Cambria" panose="02040503050406030204" pitchFamily="18" charset="0"/>
              </a:rPr>
              <a:t>systemctl</a:t>
            </a:r>
            <a:r>
              <a:rPr lang="ro-RO" altLang="en-US" sz="1800" dirty="0">
                <a:latin typeface="Cambria" panose="02040503050406030204" pitchFamily="18" charset="0"/>
              </a:rPr>
              <a:t> – </a:t>
            </a:r>
            <a:r>
              <a:rPr lang="en-US" altLang="en-US" sz="1800" dirty="0">
                <a:latin typeface="Cambria" panose="02040503050406030204" pitchFamily="18" charset="0"/>
              </a:rPr>
              <a:t>main command for managing services</a:t>
            </a:r>
            <a:r>
              <a:rPr lang="ro-RO" altLang="en-US" sz="1800" dirty="0">
                <a:latin typeface="Cambria" panose="02040503050406030204" pitchFamily="18" charset="0"/>
              </a:rPr>
              <a:t>:</a:t>
            </a:r>
          </a:p>
          <a:p>
            <a:pPr marL="342900" indent="0">
              <a:buNone/>
            </a:pPr>
            <a:r>
              <a:rPr lang="en-US" altLang="en-US" sz="1500" dirty="0">
                <a:latin typeface="Courier New" pitchFamily="49" charset="0"/>
              </a:rPr>
              <a:t>$ systemctl status nginx     # Service state</a:t>
            </a:r>
          </a:p>
          <a:p>
            <a:pPr marL="342900" indent="0">
              <a:buNone/>
            </a:pPr>
            <a:r>
              <a:rPr lang="en-US" altLang="en-US" sz="1500" dirty="0">
                <a:latin typeface="Courier New" pitchFamily="49" charset="0"/>
              </a:rPr>
              <a:t>$ systemctl start nginx      # starting</a:t>
            </a:r>
          </a:p>
          <a:p>
            <a:pPr marL="342900" indent="0">
              <a:buNone/>
            </a:pPr>
            <a:r>
              <a:rPr lang="en-US" altLang="en-US" sz="1500" dirty="0">
                <a:latin typeface="Courier New" pitchFamily="49" charset="0"/>
              </a:rPr>
              <a:t>$ systemctl stop nginx       # stopping</a:t>
            </a:r>
          </a:p>
          <a:p>
            <a:pPr marL="342900" indent="0">
              <a:buNone/>
            </a:pPr>
            <a:r>
              <a:rPr lang="en-US" altLang="en-US" sz="1500" dirty="0">
                <a:latin typeface="Courier New" pitchFamily="49" charset="0"/>
              </a:rPr>
              <a:t>$ systemctl restart nginx    # restarting</a:t>
            </a:r>
          </a:p>
          <a:p>
            <a:pPr marL="342900" indent="0">
              <a:buNone/>
            </a:pPr>
            <a:r>
              <a:rPr lang="en-US" altLang="en-US" sz="1500" dirty="0">
                <a:latin typeface="Courier New" pitchFamily="49" charset="0"/>
              </a:rPr>
              <a:t>$ systemctl enable nginx     # automated start at boot time</a:t>
            </a:r>
          </a:p>
          <a:p>
            <a:pPr marL="342900" indent="0">
              <a:buNone/>
            </a:pPr>
            <a:r>
              <a:rPr lang="en-US" altLang="en-US" sz="1500" dirty="0">
                <a:latin typeface="Courier New" pitchFamily="49" charset="0"/>
              </a:rPr>
              <a:t>$ systemctl disable nginx    # disabling at boot</a:t>
            </a:r>
          </a:p>
          <a:p>
            <a:pPr marL="342900" indent="0">
              <a:buNone/>
            </a:pPr>
            <a:r>
              <a:rPr lang="en-US" altLang="en-US" sz="1500" dirty="0">
                <a:latin typeface="Courier New" pitchFamily="49" charset="0"/>
              </a:rPr>
              <a:t>$ systemctl list-units --type=service --state=active</a:t>
            </a:r>
          </a:p>
          <a:p>
            <a:pPr marL="342900" indent="0">
              <a:buNone/>
            </a:pPr>
            <a:r>
              <a:rPr lang="en-US" altLang="en-US" sz="1500" dirty="0">
                <a:latin typeface="Courier New" pitchFamily="49" charset="0"/>
              </a:rPr>
              <a:t># list of all active services</a:t>
            </a:r>
          </a:p>
          <a:p>
            <a:pPr marL="0" indent="0">
              <a:buNone/>
            </a:pPr>
            <a:r>
              <a:rPr lang="en-US" altLang="en-US" sz="1800" b="1" dirty="0">
                <a:latin typeface="Cambria" panose="02040503050406030204" pitchFamily="18" charset="0"/>
              </a:rPr>
              <a:t>D</a:t>
            </a:r>
            <a:r>
              <a:rPr lang="ro-RO" altLang="en-US" sz="1800" b="1" dirty="0" err="1">
                <a:latin typeface="Cambria" panose="02040503050406030204" pitchFamily="18" charset="0"/>
              </a:rPr>
              <a:t>aemon</a:t>
            </a:r>
            <a:r>
              <a:rPr lang="en-US" altLang="en-US" sz="1800" b="1" dirty="0">
                <a:latin typeface="Cambria" panose="02040503050406030204" pitchFamily="18" charset="0"/>
              </a:rPr>
              <a:t>s’ log view</a:t>
            </a:r>
            <a:r>
              <a:rPr lang="ro-RO" altLang="en-US" sz="1800" b="1" dirty="0">
                <a:latin typeface="Cambria" panose="02040503050406030204" pitchFamily="18" charset="0"/>
              </a:rPr>
              <a:t>:</a:t>
            </a:r>
          </a:p>
          <a:p>
            <a:pPr marL="342900" indent="0">
              <a:buNone/>
            </a:pPr>
            <a:r>
              <a:rPr lang="en-US" altLang="en-US" sz="1500" dirty="0">
                <a:latin typeface="Courier New" pitchFamily="49" charset="0"/>
              </a:rPr>
              <a:t>$ journalctl -u nginx        # viewing logs for </a:t>
            </a:r>
            <a:r>
              <a:rPr lang="en-US" altLang="en-US" sz="1500" dirty="0" err="1">
                <a:latin typeface="Courier New" pitchFamily="49" charset="0"/>
              </a:rPr>
              <a:t>nginx</a:t>
            </a:r>
            <a:r>
              <a:rPr lang="en-US" altLang="en-US" sz="1500" dirty="0">
                <a:latin typeface="Courier New" pitchFamily="49" charset="0"/>
              </a:rPr>
              <a:t> service</a:t>
            </a:r>
          </a:p>
          <a:p>
            <a:pPr marL="342900" indent="0">
              <a:buNone/>
            </a:pPr>
            <a:r>
              <a:rPr lang="en-US" altLang="en-US" sz="1500" dirty="0">
                <a:latin typeface="Courier New" pitchFamily="49" charset="0"/>
              </a:rPr>
              <a:t>$ journalctl -f              # real time logs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1066800" y="152400"/>
            <a:ext cx="7620000" cy="838200"/>
          </a:xfrm>
        </p:spPr>
        <p:txBody>
          <a:bodyPr>
            <a:noAutofit/>
          </a:bodyPr>
          <a:lstStyle/>
          <a:p>
            <a:r>
              <a:rPr lang="ro-RO" altLang="en-US" sz="2900" dirty="0">
                <a:latin typeface="Cambria" panose="02040503050406030204" pitchFamily="18" charset="0"/>
              </a:rPr>
              <a:t>Windows – PowerShell</a:t>
            </a:r>
          </a:p>
        </p:txBody>
      </p:sp>
      <p:sp>
        <p:nvSpPr>
          <p:cNvPr id="3" name="Content"/>
          <p:cNvSpPr>
            <a:spLocks noGrp="1"/>
          </p:cNvSpPr>
          <p:nvPr>
            <p:ph idx="1"/>
          </p:nvPr>
        </p:nvSpPr>
        <p:spPr>
          <a:xfrm>
            <a:off x="457200" y="1143000"/>
            <a:ext cx="8686800" cy="5638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o-RO" altLang="en-US" sz="1800" b="1" dirty="0">
                <a:latin typeface="Cambria" panose="02040503050406030204" pitchFamily="18" charset="0"/>
              </a:rPr>
              <a:t>Get-Process</a:t>
            </a:r>
            <a:r>
              <a:rPr lang="ro-RO" altLang="en-US" sz="1800" dirty="0">
                <a:latin typeface="Cambria" panose="02040503050406030204" pitchFamily="18" charset="0"/>
              </a:rPr>
              <a:t> –  </a:t>
            </a:r>
            <a:r>
              <a:rPr lang="ro-RO" altLang="en-US" sz="1800" b="1" dirty="0">
                <a:latin typeface="Cambria" panose="02040503050406030204" pitchFamily="18" charset="0"/>
              </a:rPr>
              <a:t>ps </a:t>
            </a:r>
            <a:r>
              <a:rPr lang="ro-RO" altLang="en-US" sz="1800" b="1" dirty="0" err="1">
                <a:latin typeface="Cambria" panose="02040503050406030204" pitchFamily="18" charset="0"/>
              </a:rPr>
              <a:t>aux</a:t>
            </a:r>
            <a:r>
              <a:rPr lang="ro-RO" altLang="en-US" sz="1800" dirty="0">
                <a:latin typeface="Cambria" panose="02040503050406030204" pitchFamily="18" charset="0"/>
              </a:rPr>
              <a:t> </a:t>
            </a:r>
            <a:r>
              <a:rPr lang="en-US" altLang="en-US" sz="1800" dirty="0">
                <a:latin typeface="Cambria" panose="02040503050406030204" pitchFamily="18" charset="0"/>
              </a:rPr>
              <a:t>equivalent for </a:t>
            </a:r>
            <a:r>
              <a:rPr lang="ro-RO" altLang="en-US" sz="1800" dirty="0">
                <a:latin typeface="Cambria" panose="02040503050406030204" pitchFamily="18" charset="0"/>
              </a:rPr>
              <a:t>Windows:</a:t>
            </a:r>
          </a:p>
          <a:p>
            <a:pPr marL="342900" indent="0">
              <a:buNone/>
            </a:pPr>
            <a:r>
              <a:rPr lang="en-US" altLang="en-US" sz="1500" dirty="0">
                <a:latin typeface="Courier New" pitchFamily="49" charset="0"/>
              </a:rPr>
              <a:t>PS&gt; Get-Process</a:t>
            </a:r>
          </a:p>
          <a:p>
            <a:pPr marL="342900" indent="0">
              <a:buNone/>
            </a:pPr>
            <a:r>
              <a:rPr lang="en-US" altLang="en-US" sz="1500" dirty="0">
                <a:latin typeface="Courier New" pitchFamily="49" charset="0"/>
              </a:rPr>
              <a:t># Handles NPM(K) PM(K)  WS(K)  CPU(s)  Id   ProcessName</a:t>
            </a:r>
          </a:p>
          <a:p>
            <a:pPr marL="342900" indent="0">
              <a:buNone/>
            </a:pPr>
            <a:r>
              <a:rPr lang="en-US" altLang="en-US" sz="1500" dirty="0">
                <a:latin typeface="Courier New" pitchFamily="49" charset="0"/>
              </a:rPr>
              <a:t># 342      18   8234  15432    1.25  1234  chrome</a:t>
            </a:r>
          </a:p>
          <a:p>
            <a:pPr marL="342900" indent="0">
              <a:buNone/>
            </a:pPr>
            <a:r>
              <a:rPr lang="en-US" altLang="en-US" sz="1500" dirty="0">
                <a:latin typeface="Courier New" pitchFamily="49" charset="0"/>
              </a:rPr>
              <a:t># 128       8   2100   4532    0.03   892  notepad</a:t>
            </a:r>
          </a:p>
          <a:p>
            <a:pPr>
              <a:buNone/>
            </a:pPr>
            <a:endParaRPr lang="ro-RO" altLang="en-US" sz="1800" dirty="0"/>
          </a:p>
          <a:p>
            <a:pPr marL="0" indent="0">
              <a:buNone/>
            </a:pPr>
            <a:r>
              <a:rPr lang="ro-RO" altLang="en-US" sz="1800" b="1" dirty="0" err="1">
                <a:latin typeface="Cambria" panose="02040503050406030204" pitchFamily="18" charset="0"/>
              </a:rPr>
              <a:t>Filt</a:t>
            </a:r>
            <a:r>
              <a:rPr lang="en-US" altLang="en-US" sz="1800" b="1" dirty="0" err="1">
                <a:latin typeface="Cambria" panose="02040503050406030204" pitchFamily="18" charset="0"/>
              </a:rPr>
              <a:t>ering</a:t>
            </a:r>
            <a:r>
              <a:rPr lang="en-US" altLang="en-US" sz="1800" b="1" dirty="0">
                <a:latin typeface="Cambria" panose="02040503050406030204" pitchFamily="18" charset="0"/>
              </a:rPr>
              <a:t> and stopping processes</a:t>
            </a:r>
            <a:r>
              <a:rPr lang="ro-RO" altLang="en-US" sz="1800" b="1" dirty="0">
                <a:latin typeface="Cambria" panose="02040503050406030204" pitchFamily="18" charset="0"/>
              </a:rPr>
              <a:t>:</a:t>
            </a:r>
          </a:p>
          <a:p>
            <a:pPr marL="342900" indent="0">
              <a:buNone/>
            </a:pPr>
            <a:r>
              <a:rPr lang="en-US" altLang="en-US" sz="1500" dirty="0">
                <a:latin typeface="Courier New" pitchFamily="49" charset="0"/>
              </a:rPr>
              <a:t>PS&gt; Get-Process -Name chrome           # filtering by name</a:t>
            </a:r>
          </a:p>
          <a:p>
            <a:pPr marL="342900" indent="0">
              <a:buNone/>
            </a:pPr>
            <a:r>
              <a:rPr lang="en-US" altLang="en-US" sz="1500" dirty="0">
                <a:latin typeface="Courier New" pitchFamily="49" charset="0"/>
              </a:rPr>
              <a:t>PS&gt; Stop-Process -Name notepad         # elegant stop</a:t>
            </a:r>
          </a:p>
          <a:p>
            <a:pPr marL="342900" indent="0">
              <a:buNone/>
            </a:pPr>
            <a:r>
              <a:rPr lang="en-US" altLang="en-US" sz="1500" dirty="0">
                <a:latin typeface="Courier New" pitchFamily="49" charset="0"/>
              </a:rPr>
              <a:t>PS&gt; Stop-Process -Id 1234 -Force       # forced stop = SIGKILL</a:t>
            </a:r>
          </a:p>
          <a:p>
            <a:pPr marL="342900" indent="0">
              <a:buNone/>
            </a:pPr>
            <a:r>
              <a:rPr lang="en-US" altLang="en-US" sz="1500" dirty="0">
                <a:latin typeface="Courier New" pitchFamily="49" charset="0"/>
              </a:rPr>
              <a:t>PS&gt; Stop-Process -Name chrome -Force   # all instances</a:t>
            </a:r>
          </a:p>
          <a:p>
            <a:pPr>
              <a:buNone/>
            </a:pPr>
            <a:endParaRPr lang="ro-RO" altLang="en-US" sz="1800" dirty="0"/>
          </a:p>
          <a:p>
            <a:pPr marL="0" indent="0">
              <a:buNone/>
            </a:pPr>
            <a:r>
              <a:rPr lang="ro-RO" altLang="en-US" sz="1800" b="1" dirty="0">
                <a:latin typeface="Cambria" panose="02040503050406030204" pitchFamily="18" charset="0"/>
              </a:rPr>
              <a:t>Sort</a:t>
            </a:r>
            <a:r>
              <a:rPr lang="en-US" altLang="en-US" sz="1800" b="1" dirty="0" err="1">
                <a:latin typeface="Cambria" panose="02040503050406030204" pitchFamily="18" charset="0"/>
              </a:rPr>
              <a:t>ing</a:t>
            </a:r>
            <a:r>
              <a:rPr lang="en-US" altLang="en-US" sz="1800" b="1" dirty="0">
                <a:latin typeface="Cambria" panose="02040503050406030204" pitchFamily="18" charset="0"/>
              </a:rPr>
              <a:t> by </a:t>
            </a:r>
            <a:r>
              <a:rPr lang="ro-RO" altLang="en-US" sz="1800" b="1" dirty="0">
                <a:latin typeface="Cambria" panose="02040503050406030204" pitchFamily="18" charset="0"/>
              </a:rPr>
              <a:t>CPU</a:t>
            </a:r>
            <a:r>
              <a:rPr lang="en-US" altLang="en-US" sz="1800" b="1" dirty="0">
                <a:latin typeface="Cambria" panose="02040503050406030204" pitchFamily="18" charset="0"/>
              </a:rPr>
              <a:t> usage</a:t>
            </a:r>
            <a:r>
              <a:rPr lang="ro-RO" altLang="en-US" sz="1800" b="1" dirty="0">
                <a:latin typeface="Cambria" panose="02040503050406030204" pitchFamily="18" charset="0"/>
              </a:rPr>
              <a:t>:</a:t>
            </a:r>
          </a:p>
          <a:p>
            <a:pPr marL="342900" indent="0">
              <a:buNone/>
            </a:pPr>
            <a:r>
              <a:rPr lang="en-US" altLang="en-US" sz="1500" dirty="0">
                <a:latin typeface="Courier New" pitchFamily="49" charset="0"/>
              </a:rPr>
              <a:t>PS&gt; Get-Process | Sort-Object CPU -Desc | Select -First 10</a:t>
            </a:r>
          </a:p>
          <a:p>
            <a:pPr>
              <a:buNone/>
            </a:pPr>
            <a:endParaRPr lang="ro-RO" altLang="en-US" sz="1800" dirty="0"/>
          </a:p>
          <a:p>
            <a:pPr marL="0" indent="0">
              <a:buNone/>
            </a:pPr>
            <a:r>
              <a:rPr lang="en-US" altLang="en-US" sz="1800" b="1" dirty="0">
                <a:latin typeface="Cambria" panose="02040503050406030204" pitchFamily="18" charset="0"/>
              </a:rPr>
              <a:t>Parent-child relationships</a:t>
            </a:r>
            <a:r>
              <a:rPr lang="ro-RO" altLang="en-US" sz="1800" b="1" dirty="0">
                <a:latin typeface="Cambria" panose="02040503050406030204" pitchFamily="18" charset="0"/>
              </a:rPr>
              <a:t>:</a:t>
            </a:r>
          </a:p>
          <a:p>
            <a:pPr marL="342900" indent="0">
              <a:buNone/>
            </a:pPr>
            <a:r>
              <a:rPr lang="en-US" altLang="en-US" sz="1500" dirty="0">
                <a:latin typeface="Courier New" pitchFamily="49" charset="0"/>
              </a:rPr>
              <a:t>PS&gt; Get-CimInstance Win32_Process |</a:t>
            </a:r>
          </a:p>
          <a:p>
            <a:pPr marL="342900" indent="0">
              <a:buNone/>
            </a:pPr>
            <a:r>
              <a:rPr lang="en-US" altLang="en-US" sz="1500" dirty="0">
                <a:latin typeface="Courier New" pitchFamily="49" charset="0"/>
              </a:rPr>
              <a:t>      Select ProcessId, ParentProcessId, Name | Sort ProcessId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1066800" y="152400"/>
            <a:ext cx="7620000" cy="838200"/>
          </a:xfrm>
        </p:spPr>
        <p:txBody>
          <a:bodyPr>
            <a:noAutofit/>
          </a:bodyPr>
          <a:lstStyle/>
          <a:p>
            <a:r>
              <a:rPr lang="ro-RO" altLang="en-US" sz="2900" dirty="0">
                <a:latin typeface="Cambria" panose="02040503050406030204" pitchFamily="18" charset="0"/>
              </a:rPr>
              <a:t>Windows – </a:t>
            </a:r>
            <a:r>
              <a:rPr lang="ro-RO" altLang="en-US" sz="2900" dirty="0" err="1">
                <a:latin typeface="Cambria" panose="02040503050406030204" pitchFamily="18" charset="0"/>
              </a:rPr>
              <a:t>Servic</a:t>
            </a:r>
            <a:r>
              <a:rPr lang="en-US" altLang="en-US" sz="2900" dirty="0">
                <a:latin typeface="Cambria" panose="02040503050406030204" pitchFamily="18" charset="0"/>
              </a:rPr>
              <a:t>es</a:t>
            </a:r>
            <a:endParaRPr lang="ro-RO" altLang="en-US" sz="2900" dirty="0">
              <a:latin typeface="Cambria" panose="02040503050406030204" pitchFamily="18" charset="0"/>
            </a:endParaRPr>
          </a:p>
        </p:txBody>
      </p:sp>
      <p:sp>
        <p:nvSpPr>
          <p:cNvPr id="3" name="Content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486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en-US" sz="1800" dirty="0">
                <a:latin typeface="Cambria" panose="02040503050406030204" pitchFamily="18" charset="0"/>
              </a:rPr>
              <a:t>On</a:t>
            </a:r>
            <a:r>
              <a:rPr lang="ro-RO" altLang="en-US" sz="1800" dirty="0">
                <a:latin typeface="Cambria" panose="02040503050406030204" pitchFamily="18" charset="0"/>
              </a:rPr>
              <a:t> Windows, </a:t>
            </a:r>
            <a:r>
              <a:rPr lang="en-US" altLang="en-US" sz="1800" dirty="0">
                <a:latin typeface="Cambria" panose="02040503050406030204" pitchFamily="18" charset="0"/>
              </a:rPr>
              <a:t>the </a:t>
            </a:r>
            <a:r>
              <a:rPr lang="ro-RO" altLang="en-US" sz="1800" dirty="0">
                <a:latin typeface="Cambria" panose="02040503050406030204" pitchFamily="18" charset="0"/>
              </a:rPr>
              <a:t>daemon</a:t>
            </a:r>
            <a:r>
              <a:rPr lang="en-US" altLang="en-US" sz="1800" dirty="0">
                <a:latin typeface="Cambria" panose="02040503050406030204" pitchFamily="18" charset="0"/>
              </a:rPr>
              <a:t>s are called </a:t>
            </a:r>
            <a:r>
              <a:rPr lang="en-US" altLang="en-US" sz="1800" b="1" i="1" dirty="0">
                <a:latin typeface="Cambria" panose="02040503050406030204" pitchFamily="18" charset="0"/>
              </a:rPr>
              <a:t>s</a:t>
            </a:r>
            <a:r>
              <a:rPr lang="ro-RO" altLang="en-US" sz="1800" b="1" i="1" dirty="0" err="1">
                <a:latin typeface="Cambria" panose="02040503050406030204" pitchFamily="18" charset="0"/>
              </a:rPr>
              <a:t>ervices</a:t>
            </a:r>
            <a:r>
              <a:rPr lang="en-US" altLang="en-US" sz="1800" b="1" dirty="0">
                <a:latin typeface="Cambria" panose="02040503050406030204" pitchFamily="18" charset="0"/>
              </a:rPr>
              <a:t> </a:t>
            </a:r>
            <a:r>
              <a:rPr lang="en-US" altLang="en-US" sz="1800" dirty="0">
                <a:latin typeface="Cambria" panose="02040503050406030204" pitchFamily="18" charset="0"/>
              </a:rPr>
              <a:t>and are managed by the </a:t>
            </a:r>
            <a:r>
              <a:rPr lang="ro-RO" altLang="en-US" sz="1800" dirty="0">
                <a:latin typeface="Cambria" panose="02040503050406030204" pitchFamily="18" charset="0"/>
              </a:rPr>
              <a:t>SCM (Service Control Manager)</a:t>
            </a:r>
          </a:p>
          <a:p>
            <a:pPr marL="0" indent="0">
              <a:buNone/>
            </a:pPr>
            <a:r>
              <a:rPr lang="ro-RO" altLang="en-US" sz="1800" b="1" dirty="0" err="1">
                <a:latin typeface="Cambria" panose="02040503050406030204" pitchFamily="18" charset="0"/>
              </a:rPr>
              <a:t>PowerShell</a:t>
            </a:r>
            <a:r>
              <a:rPr lang="ro-RO" altLang="en-US" sz="1800" b="1" dirty="0">
                <a:latin typeface="Cambria" panose="02040503050406030204" pitchFamily="18" charset="0"/>
              </a:rPr>
              <a:t> </a:t>
            </a:r>
            <a:r>
              <a:rPr lang="en-US" altLang="en-US" sz="1800" b="1" dirty="0">
                <a:latin typeface="Cambria" panose="02040503050406030204" pitchFamily="18" charset="0"/>
              </a:rPr>
              <a:t>commands for services</a:t>
            </a:r>
            <a:r>
              <a:rPr lang="ro-RO" altLang="en-US" sz="1800" b="1" dirty="0">
                <a:latin typeface="Cambria" panose="02040503050406030204" pitchFamily="18" charset="0"/>
              </a:rPr>
              <a:t>:</a:t>
            </a:r>
          </a:p>
          <a:p>
            <a:pPr marL="342900" indent="0">
              <a:buNone/>
            </a:pPr>
            <a:r>
              <a:rPr lang="en-US" altLang="en-US" sz="1500" dirty="0">
                <a:latin typeface="Courier New" pitchFamily="49" charset="0"/>
              </a:rPr>
              <a:t>PS&gt; Get-Service                          # list all services</a:t>
            </a:r>
          </a:p>
          <a:p>
            <a:pPr marL="342900" indent="0">
              <a:buNone/>
            </a:pPr>
            <a:r>
              <a:rPr lang="en-US" altLang="en-US" sz="1500" dirty="0">
                <a:latin typeface="Courier New" pitchFamily="49" charset="0"/>
              </a:rPr>
              <a:t>PS&gt; Get-Service -Name wuauserv           # Windows Update</a:t>
            </a:r>
          </a:p>
          <a:p>
            <a:pPr marL="342900" indent="0">
              <a:buNone/>
            </a:pPr>
            <a:r>
              <a:rPr lang="en-US" altLang="en-US" sz="1500" dirty="0">
                <a:latin typeface="Courier New" pitchFamily="49" charset="0"/>
              </a:rPr>
              <a:t>PS&gt; Start-Service -Name Spooler          # Print Spooler start</a:t>
            </a:r>
          </a:p>
          <a:p>
            <a:pPr marL="342900" indent="0">
              <a:buNone/>
            </a:pPr>
            <a:r>
              <a:rPr lang="en-US" altLang="en-US" sz="1500" dirty="0">
                <a:latin typeface="Courier New" pitchFamily="49" charset="0"/>
              </a:rPr>
              <a:t>PS&gt; Stop-Service -Name Spooler           # stop</a:t>
            </a:r>
          </a:p>
          <a:p>
            <a:pPr marL="342900" indent="0">
              <a:buNone/>
            </a:pPr>
            <a:r>
              <a:rPr lang="en-US" altLang="en-US" sz="1500" dirty="0">
                <a:latin typeface="Courier New" pitchFamily="49" charset="0"/>
              </a:rPr>
              <a:t>PS&gt; Restart-Service -Name Spooler        # restart</a:t>
            </a:r>
          </a:p>
          <a:p>
            <a:pPr marL="342900" indent="0">
              <a:buNone/>
            </a:pPr>
            <a:r>
              <a:rPr lang="en-US" altLang="en-US" sz="1500" dirty="0">
                <a:latin typeface="Courier New" pitchFamily="49" charset="0"/>
              </a:rPr>
              <a:t>PS&gt; Set-Service -Name Spooler -StartupType Automatic</a:t>
            </a:r>
          </a:p>
          <a:p>
            <a:pPr marL="342900" indent="0">
              <a:buNone/>
            </a:pPr>
            <a:r>
              <a:rPr lang="en-US" altLang="en-US" sz="1500" dirty="0">
                <a:latin typeface="Courier New" pitchFamily="49" charset="0"/>
              </a:rPr>
              <a:t># automated start at boot time</a:t>
            </a:r>
          </a:p>
          <a:p>
            <a:pPr>
              <a:buNone/>
            </a:pPr>
            <a:endParaRPr lang="ro-RO" altLang="en-US" sz="1800" dirty="0"/>
          </a:p>
          <a:p>
            <a:pPr marL="0" indent="0">
              <a:buNone/>
            </a:pPr>
            <a:r>
              <a:rPr lang="ro-RO" altLang="en-US" sz="1800" b="1" dirty="0">
                <a:latin typeface="Cambria" panose="02040503050406030204" pitchFamily="18" charset="0"/>
              </a:rPr>
              <a:t>SYSTEM </a:t>
            </a:r>
            <a:r>
              <a:rPr lang="en-US" altLang="en-US" sz="1800" b="1" dirty="0">
                <a:latin typeface="Cambria" panose="02040503050406030204" pitchFamily="18" charset="0"/>
              </a:rPr>
              <a:t>process </a:t>
            </a:r>
            <a:r>
              <a:rPr lang="ro-RO" altLang="en-US" sz="1800" b="1" dirty="0">
                <a:latin typeface="Cambria" panose="02040503050406030204" pitchFamily="18" charset="0"/>
              </a:rPr>
              <a:t>(PID 4):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o-RO" altLang="en-US" sz="1800" dirty="0">
                <a:latin typeface="Cambria" panose="02040503050406030204" pitchFamily="18" charset="0"/>
              </a:rPr>
              <a:t>E</a:t>
            </a:r>
            <a:r>
              <a:rPr lang="en-US" altLang="en-US" sz="1800" dirty="0" err="1">
                <a:latin typeface="Cambria" panose="02040503050406030204" pitchFamily="18" charset="0"/>
              </a:rPr>
              <a:t>quivalent</a:t>
            </a:r>
            <a:r>
              <a:rPr lang="ro-RO" altLang="en-US" sz="1800" dirty="0">
                <a:latin typeface="Cambria" panose="02040503050406030204" pitchFamily="18" charset="0"/>
              </a:rPr>
              <a:t> </a:t>
            </a:r>
            <a:r>
              <a:rPr lang="en-US" altLang="en-US" sz="1800" dirty="0">
                <a:latin typeface="Cambria" panose="02040503050406030204" pitchFamily="18" charset="0"/>
              </a:rPr>
              <a:t>for </a:t>
            </a:r>
            <a:r>
              <a:rPr lang="ro-RO" altLang="en-US" sz="1800" b="1" dirty="0" err="1">
                <a:latin typeface="Cambria" panose="02040503050406030204" pitchFamily="18" charset="0"/>
              </a:rPr>
              <a:t>init</a:t>
            </a:r>
            <a:r>
              <a:rPr lang="ro-RO" altLang="en-US" sz="1800" b="1" dirty="0">
                <a:latin typeface="Cambria" panose="02040503050406030204" pitchFamily="18" charset="0"/>
              </a:rPr>
              <a:t>/</a:t>
            </a:r>
            <a:r>
              <a:rPr lang="ro-RO" altLang="en-US" sz="1800" b="1" dirty="0" err="1">
                <a:latin typeface="Cambria" panose="02040503050406030204" pitchFamily="18" charset="0"/>
              </a:rPr>
              <a:t>systemd</a:t>
            </a:r>
            <a:r>
              <a:rPr lang="ro-RO" altLang="en-US" sz="1800" dirty="0">
                <a:latin typeface="Cambria" panose="02040503050406030204" pitchFamily="18" charset="0"/>
              </a:rPr>
              <a:t> </a:t>
            </a:r>
            <a:r>
              <a:rPr lang="en-US" altLang="en-US" sz="1800" dirty="0">
                <a:latin typeface="Cambria" panose="02040503050406030204" pitchFamily="18" charset="0"/>
              </a:rPr>
              <a:t>on </a:t>
            </a:r>
            <a:r>
              <a:rPr lang="ro-RO" altLang="en-US" sz="1800" dirty="0">
                <a:latin typeface="Cambria" panose="02040503050406030204" pitchFamily="18" charset="0"/>
              </a:rPr>
              <a:t>Linux → </a:t>
            </a:r>
            <a:r>
              <a:rPr lang="en-US" altLang="en-US" sz="1800" dirty="0">
                <a:latin typeface="Cambria" panose="02040503050406030204" pitchFamily="18" charset="0"/>
              </a:rPr>
              <a:t>first</a:t>
            </a:r>
            <a:r>
              <a:rPr lang="ro-RO" altLang="en-US" sz="1800" dirty="0">
                <a:latin typeface="Cambria" panose="02040503050406030204" pitchFamily="18" charset="0"/>
              </a:rPr>
              <a:t> Windows </a:t>
            </a:r>
            <a:r>
              <a:rPr lang="en-US" altLang="en-US" sz="1800" dirty="0">
                <a:latin typeface="Cambria" panose="02040503050406030204" pitchFamily="18" charset="0"/>
              </a:rPr>
              <a:t>process </a:t>
            </a:r>
            <a:r>
              <a:rPr lang="ro-RO" altLang="en-US" sz="1800" dirty="0">
                <a:latin typeface="Cambria" panose="02040503050406030204" pitchFamily="18" charset="0"/>
              </a:rPr>
              <a:t>(PID 4)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o-RO" altLang="en-US" sz="1800" b="1" dirty="0">
                <a:latin typeface="Cambria" panose="02040503050406030204" pitchFamily="18" charset="0"/>
              </a:rPr>
              <a:t>svchost.exe</a:t>
            </a:r>
            <a:r>
              <a:rPr lang="ro-RO" altLang="en-US" sz="1800" dirty="0">
                <a:latin typeface="Cambria" panose="02040503050406030204" pitchFamily="18" charset="0"/>
              </a:rPr>
              <a:t> </a:t>
            </a:r>
            <a:r>
              <a:rPr lang="en-US" altLang="en-US" sz="1800" dirty="0">
                <a:latin typeface="Cambria" panose="02040503050406030204" pitchFamily="18" charset="0"/>
              </a:rPr>
              <a:t>is hosting multiple services in one </a:t>
            </a:r>
            <a:r>
              <a:rPr lang="ro-RO" altLang="en-US" sz="1800" dirty="0">
                <a:latin typeface="Cambria" panose="02040503050406030204" pitchFamily="18" charset="0"/>
              </a:rPr>
              <a:t>proces</a:t>
            </a:r>
            <a:r>
              <a:rPr lang="en-US" altLang="en-US" sz="1800" dirty="0">
                <a:latin typeface="Cambria" panose="02040503050406030204" pitchFamily="18" charset="0"/>
              </a:rPr>
              <a:t>s</a:t>
            </a:r>
            <a:endParaRPr lang="ro-RO" altLang="en-US" sz="1800" dirty="0"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en-US" altLang="en-US" sz="1800" b="1" dirty="0">
              <a:latin typeface="Cambria" panose="02040503050406030204" pitchFamily="18" charset="0"/>
            </a:endParaRPr>
          </a:p>
          <a:p>
            <a:pPr marL="0" indent="0">
              <a:buNone/>
            </a:pPr>
            <a:r>
              <a:rPr lang="en-US" altLang="en-US" sz="1800" b="1" dirty="0">
                <a:latin typeface="Cambria" panose="02040503050406030204" pitchFamily="18" charset="0"/>
              </a:rPr>
              <a:t>Graphical tool</a:t>
            </a:r>
            <a:r>
              <a:rPr lang="ro-RO" altLang="en-US" sz="1800" b="1" dirty="0">
                <a:latin typeface="Cambria" panose="02040503050406030204" pitchFamily="18" charset="0"/>
              </a:rPr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o-RO" altLang="en-US" sz="1800" b="1" dirty="0">
                <a:latin typeface="Cambria" panose="02040503050406030204" pitchFamily="18" charset="0"/>
              </a:rPr>
              <a:t>Process Explorer</a:t>
            </a:r>
            <a:r>
              <a:rPr lang="ro-RO" altLang="en-US" sz="1800" dirty="0">
                <a:latin typeface="Cambria" panose="02040503050406030204" pitchFamily="18" charset="0"/>
              </a:rPr>
              <a:t> (Sysinternals/Microsoft)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152400"/>
            <a:ext cx="7315200" cy="1154097"/>
          </a:xfrm>
        </p:spPr>
        <p:txBody>
          <a:bodyPr/>
          <a:lstStyle/>
          <a:p>
            <a:r>
              <a:rPr lang="en-US" altLang="en-US" dirty="0">
                <a:latin typeface="Cambria" pitchFamily="18" charset="0"/>
                <a:cs typeface="Times New Roman" pitchFamily="18" charset="0"/>
              </a:rPr>
              <a:t>Introduction</a:t>
            </a:r>
            <a:endParaRPr lang="en-US" alt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48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1676400"/>
            <a:ext cx="8001000" cy="434340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US" altLang="en-US" sz="2800" dirty="0">
                <a:latin typeface="Cambria" pitchFamily="18" charset="0"/>
                <a:cs typeface="Times New Roman" pitchFamily="18" charset="0"/>
              </a:rPr>
              <a:t>From the processor’s point of view, it executes instructions from a </a:t>
            </a:r>
            <a:r>
              <a:rPr lang="ro-RO" altLang="en-US" sz="2800" dirty="0">
                <a:latin typeface="Cambria" pitchFamily="18" charset="0"/>
                <a:cs typeface="Times New Roman" pitchFamily="18" charset="0"/>
              </a:rPr>
              <a:t>“</a:t>
            </a:r>
            <a:r>
              <a:rPr lang="en-US" altLang="en-US" sz="2800" dirty="0">
                <a:latin typeface="Cambria" pitchFamily="18" charset="0"/>
                <a:cs typeface="Times New Roman" pitchFamily="18" charset="0"/>
              </a:rPr>
              <a:t>repertoire</a:t>
            </a:r>
            <a:r>
              <a:rPr lang="ro-RO" altLang="en-US" sz="2800" dirty="0">
                <a:latin typeface="Cambria" pitchFamily="18" charset="0"/>
                <a:cs typeface="Times New Roman" pitchFamily="18" charset="0"/>
              </a:rPr>
              <a:t>” </a:t>
            </a:r>
            <a:r>
              <a:rPr lang="en-US" altLang="en-US" sz="2800" dirty="0">
                <a:latin typeface="Cambria" pitchFamily="18" charset="0"/>
                <a:cs typeface="Times New Roman" pitchFamily="18" charset="0"/>
              </a:rPr>
              <a:t>following the order dictated by the </a:t>
            </a:r>
            <a:r>
              <a:rPr lang="ro-RO" altLang="en-US" sz="2800" dirty="0">
                <a:latin typeface="Cambria" pitchFamily="18" charset="0"/>
                <a:cs typeface="Times New Roman" pitchFamily="18" charset="0"/>
              </a:rPr>
              <a:t>PC</a:t>
            </a:r>
            <a:r>
              <a:rPr lang="en-US" altLang="en-US" sz="2800" dirty="0">
                <a:latin typeface="Cambria" pitchFamily="18" charset="0"/>
                <a:cs typeface="Times New Roman" pitchFamily="18" charset="0"/>
              </a:rPr>
              <a:t> (</a:t>
            </a:r>
            <a:r>
              <a:rPr lang="ro-RO" altLang="en-US" sz="2800" dirty="0">
                <a:latin typeface="Cambria" pitchFamily="18" charset="0"/>
                <a:cs typeface="Times New Roman" pitchFamily="18" charset="0"/>
              </a:rPr>
              <a:t>Program Counter</a:t>
            </a:r>
            <a:r>
              <a:rPr lang="en-US" altLang="en-US" sz="2800" dirty="0">
                <a:latin typeface="Cambria" pitchFamily="18" charset="0"/>
                <a:cs typeface="Times New Roman" pitchFamily="18" charset="0"/>
              </a:rPr>
              <a:t>) register (also </a:t>
            </a:r>
            <a:r>
              <a:rPr lang="ro-RO" altLang="en-US" sz="2800" dirty="0">
                <a:latin typeface="Cambria" pitchFamily="18" charset="0"/>
                <a:cs typeface="Times New Roman" pitchFamily="18" charset="0"/>
              </a:rPr>
              <a:t>known as </a:t>
            </a:r>
            <a:r>
              <a:rPr lang="en-US" altLang="en-US" sz="2800" i="1" dirty="0">
                <a:latin typeface="Cambria" pitchFamily="18" charset="0"/>
                <a:cs typeface="Times New Roman" pitchFamily="18" charset="0"/>
              </a:rPr>
              <a:t>Instruction Pointer </a:t>
            </a:r>
            <a:r>
              <a:rPr lang="en-US" altLang="en-US" sz="2800" dirty="0">
                <a:latin typeface="Cambria" pitchFamily="18" charset="0"/>
                <a:cs typeface="Times New Roman" pitchFamily="18" charset="0"/>
              </a:rPr>
              <a:t>register)</a:t>
            </a:r>
            <a:r>
              <a:rPr lang="ro-RO" altLang="en-US" sz="2800" dirty="0">
                <a:latin typeface="Cambria" pitchFamily="18" charset="0"/>
                <a:cs typeface="Times New Roman" pitchFamily="18" charset="0"/>
              </a:rPr>
              <a:t>. </a:t>
            </a:r>
            <a:endParaRPr lang="en-US" altLang="en-US" sz="2800" dirty="0">
              <a:latin typeface="Cambria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en-US" altLang="en-US" sz="2800" dirty="0">
                <a:latin typeface="Cambria" pitchFamily="18" charset="0"/>
                <a:cs typeface="Times New Roman" pitchFamily="18" charset="0"/>
              </a:rPr>
              <a:t>During execution, PC may point to the code from different programs that are parts of different processes</a:t>
            </a:r>
            <a:r>
              <a:rPr lang="ro-RO" altLang="en-US" sz="2800" dirty="0">
                <a:latin typeface="Cambria" pitchFamily="18" charset="0"/>
                <a:cs typeface="Times New Roman" pitchFamily="18" charset="0"/>
              </a:rPr>
              <a:t>. </a:t>
            </a:r>
          </a:p>
          <a:p>
            <a:pPr>
              <a:lnSpc>
                <a:spcPct val="90000"/>
              </a:lnSpc>
            </a:pPr>
            <a:r>
              <a:rPr lang="en-US" altLang="en-US" sz="2800" dirty="0">
                <a:latin typeface="Cambria" pitchFamily="18" charset="0"/>
                <a:cs typeface="Times New Roman" pitchFamily="18" charset="0"/>
              </a:rPr>
              <a:t>By an individual program point of  view, its execution implies a set of instructions from that program</a:t>
            </a:r>
            <a:r>
              <a:rPr lang="ro-RO" altLang="en-US" sz="2800" dirty="0">
                <a:latin typeface="Cambria" pitchFamily="18" charset="0"/>
                <a:cs typeface="Times New Roman" pitchFamily="18" charset="0"/>
              </a:rPr>
              <a:t>. </a:t>
            </a:r>
            <a:endParaRPr lang="en-US" altLang="en-US" sz="2800" dirty="0">
              <a:latin typeface="Cambria" pitchFamily="18" charset="0"/>
              <a:cs typeface="Times New Roman" pitchFamily="18" charset="0"/>
            </a:endParaRPr>
          </a:p>
        </p:txBody>
      </p:sp>
      <p:sp>
        <p:nvSpPr>
          <p:cNvPr id="614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10400" y="685800"/>
            <a:ext cx="2133600" cy="365125"/>
          </a:xfrm>
          <a:prstGeom prst="rect">
            <a:avLst/>
          </a:prstGeom>
          <a:noFill/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FAAE35A2-60A8-48D4-B3D2-AB3617B22F8A}" type="slidenum">
              <a:rPr lang="en-US" altLang="en-US"/>
              <a:pPr/>
              <a:t>5</a:t>
            </a:fld>
            <a:endParaRPr lang="en-US" alt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r>
              <a:rPr lang="en-US" altLang="en-US" dirty="0">
                <a:latin typeface="Cambria" panose="02040503050406030204" pitchFamily="18" charset="0"/>
                <a:cs typeface="Times New Roman" pitchFamily="18" charset="0"/>
              </a:rPr>
              <a:t>The process’ trace</a:t>
            </a:r>
          </a:p>
        </p:txBody>
      </p:sp>
      <p:sp>
        <p:nvSpPr>
          <p:cNvPr id="7172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981200"/>
            <a:ext cx="7772400" cy="4191000"/>
          </a:xfrm>
        </p:spPr>
        <p:txBody>
          <a:bodyPr/>
          <a:lstStyle/>
          <a:p>
            <a:r>
              <a:rPr lang="en-US" altLang="en-US" sz="2800" dirty="0">
                <a:latin typeface="Cambria" pitchFamily="18" charset="0"/>
                <a:cs typeface="Times New Roman" pitchFamily="18" charset="0"/>
              </a:rPr>
              <a:t>We may characterize the </a:t>
            </a:r>
            <a:r>
              <a:rPr lang="en-GB" altLang="en-US" sz="2800" dirty="0">
                <a:latin typeface="Cambria" pitchFamily="18" charset="0"/>
                <a:cs typeface="Times New Roman" pitchFamily="18" charset="0"/>
              </a:rPr>
              <a:t>behaviour of an individual process by listing the sequence </a:t>
            </a:r>
            <a:r>
              <a:rPr lang="en-US" altLang="en-US" sz="2800" dirty="0">
                <a:latin typeface="Cambria" pitchFamily="18" charset="0"/>
                <a:cs typeface="Times New Roman" pitchFamily="18" charset="0"/>
              </a:rPr>
              <a:t>of instructions in execution for that process</a:t>
            </a:r>
            <a:r>
              <a:rPr lang="ro-RO" altLang="en-US" sz="2800" dirty="0">
                <a:latin typeface="Cambria" pitchFamily="18" charset="0"/>
                <a:cs typeface="Times New Roman" pitchFamily="18" charset="0"/>
              </a:rPr>
              <a:t>. </a:t>
            </a:r>
            <a:endParaRPr lang="en-US" altLang="en-US" sz="2800" dirty="0">
              <a:latin typeface="Cambria" pitchFamily="18" charset="0"/>
              <a:cs typeface="Times New Roman" pitchFamily="18" charset="0"/>
            </a:endParaRPr>
          </a:p>
          <a:p>
            <a:endParaRPr lang="en-US" altLang="en-US" sz="2800" dirty="0">
              <a:latin typeface="Cambria" pitchFamily="18" charset="0"/>
              <a:cs typeface="Times New Roman" pitchFamily="18" charset="0"/>
            </a:endParaRPr>
          </a:p>
          <a:p>
            <a:r>
              <a:rPr lang="en-US" altLang="en-US" sz="2800" dirty="0">
                <a:latin typeface="Cambria" pitchFamily="18" charset="0"/>
                <a:cs typeface="Times New Roman" pitchFamily="18" charset="0"/>
              </a:rPr>
              <a:t>This kind of list is called the process’ </a:t>
            </a:r>
            <a:r>
              <a:rPr lang="en-US" altLang="en-US" sz="2800" i="1" dirty="0">
                <a:latin typeface="Cambria" pitchFamily="18" charset="0"/>
                <a:cs typeface="Times New Roman" pitchFamily="18" charset="0"/>
              </a:rPr>
              <a:t>trace</a:t>
            </a:r>
            <a:r>
              <a:rPr lang="ro-RO" altLang="en-US" sz="2800" dirty="0">
                <a:latin typeface="Cambria" pitchFamily="18" charset="0"/>
                <a:cs typeface="Times New Roman" pitchFamily="18" charset="0"/>
              </a:rPr>
              <a:t>. </a:t>
            </a:r>
            <a:r>
              <a:rPr lang="en-US" altLang="en-US" sz="2800" dirty="0">
                <a:latin typeface="Cambria" pitchFamily="18" charset="0"/>
                <a:cs typeface="Times New Roman" pitchFamily="18" charset="0"/>
              </a:rPr>
              <a:t>We may characterize the processor’s </a:t>
            </a:r>
            <a:r>
              <a:rPr lang="en-GB" altLang="en-US" sz="2800" dirty="0">
                <a:latin typeface="Cambria" pitchFamily="18" charset="0"/>
                <a:cs typeface="Times New Roman" pitchFamily="18" charset="0"/>
              </a:rPr>
              <a:t>behaviour</a:t>
            </a:r>
            <a:r>
              <a:rPr lang="en-US" altLang="en-US" sz="2800" dirty="0">
                <a:latin typeface="Cambria" pitchFamily="18" charset="0"/>
                <a:cs typeface="Times New Roman" pitchFamily="18" charset="0"/>
              </a:rPr>
              <a:t> by knowing the traces for different processes and the way these traces are interleaved</a:t>
            </a:r>
            <a:r>
              <a:rPr lang="ro-RO" altLang="en-US" sz="2800" dirty="0">
                <a:latin typeface="Cambria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7170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32523" y="685800"/>
            <a:ext cx="2133600" cy="365125"/>
          </a:xfrm>
          <a:prstGeom prst="rect">
            <a:avLst/>
          </a:prstGeom>
          <a:noFill/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2F46FC40-AEF4-4763-86A0-764428AE1F74}" type="slidenum">
              <a:rPr lang="en-US" altLang="en-US">
                <a:latin typeface="Cambria" panose="02040503050406030204" pitchFamily="18" charset="0"/>
              </a:rPr>
              <a:pPr/>
              <a:t>6</a:t>
            </a:fld>
            <a:endParaRPr lang="en-US" altLang="en-US" dirty="0">
              <a:latin typeface="Cambria" panose="020405030504060302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r>
              <a:rPr lang="en-US" altLang="en-US" dirty="0">
                <a:latin typeface="Times New Roman" pitchFamily="18" charset="0"/>
                <a:cs typeface="Times New Roman" pitchFamily="18" charset="0"/>
              </a:rPr>
              <a:t>The process’ traces – example</a:t>
            </a:r>
          </a:p>
        </p:txBody>
      </p:sp>
      <p:sp>
        <p:nvSpPr>
          <p:cNvPr id="8196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828800"/>
            <a:ext cx="3429000" cy="4191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altLang="en-US" sz="2200" dirty="0">
                <a:latin typeface="Cambria" pitchFamily="18" charset="0"/>
                <a:cs typeface="Times New Roman" pitchFamily="18" charset="0"/>
              </a:rPr>
              <a:t>We consider a memory map (for 3 processes) in the simple example of figure 1</a:t>
            </a:r>
          </a:p>
          <a:p>
            <a:pPr>
              <a:lnSpc>
                <a:spcPct val="80000"/>
              </a:lnSpc>
            </a:pPr>
            <a:r>
              <a:rPr lang="en-US" altLang="en-US" sz="2200" dirty="0">
                <a:latin typeface="Cambria" pitchFamily="18" charset="0"/>
                <a:cs typeface="Times New Roman" pitchFamily="18" charset="0"/>
              </a:rPr>
              <a:t>To make the things </a:t>
            </a:r>
            <a:r>
              <a:rPr lang="en-GB" altLang="en-US" sz="2200" dirty="0">
                <a:latin typeface="Cambria" pitchFamily="18" charset="0"/>
                <a:cs typeface="Times New Roman" pitchFamily="18" charset="0"/>
              </a:rPr>
              <a:t>simpler</a:t>
            </a:r>
            <a:r>
              <a:rPr lang="en-US" altLang="en-US" sz="2200" dirty="0">
                <a:latin typeface="Cambria" pitchFamily="18" charset="0"/>
                <a:cs typeface="Times New Roman" pitchFamily="18" charset="0"/>
              </a:rPr>
              <a:t>, we may assume that we don’t use virtual memory</a:t>
            </a:r>
            <a:r>
              <a:rPr lang="ro-RO" altLang="en-US" sz="2200" dirty="0">
                <a:latin typeface="Cambria" pitchFamily="18" charset="0"/>
                <a:cs typeface="Times New Roman" pitchFamily="18" charset="0"/>
              </a:rPr>
              <a:t>;</a:t>
            </a:r>
            <a:r>
              <a:rPr lang="en-US" altLang="en-US" sz="2200" dirty="0">
                <a:latin typeface="Cambria" pitchFamily="18" charset="0"/>
                <a:cs typeface="Times New Roman" pitchFamily="18" charset="0"/>
              </a:rPr>
              <a:t> all three processes are fully loaded into main memory</a:t>
            </a:r>
            <a:r>
              <a:rPr lang="ro-RO" altLang="en-US" sz="2200" dirty="0">
                <a:latin typeface="Cambria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819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10400" y="685800"/>
            <a:ext cx="2133600" cy="365125"/>
          </a:xfrm>
          <a:prstGeom prst="rect">
            <a:avLst/>
          </a:prstGeom>
          <a:noFill/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D2636179-948B-4B02-8B18-DCE284994045}" type="slidenum">
              <a:rPr lang="en-US" altLang="en-US"/>
              <a:pPr/>
              <a:t>7</a:t>
            </a:fld>
            <a:endParaRPr lang="en-US" altLang="en-US" dirty="0"/>
          </a:p>
        </p:txBody>
      </p:sp>
      <p:sp>
        <p:nvSpPr>
          <p:cNvPr id="8197" name="Rectangle 4"/>
          <p:cNvSpPr>
            <a:spLocks noChangeArrowheads="1"/>
          </p:cNvSpPr>
          <p:nvPr/>
        </p:nvSpPr>
        <p:spPr bwMode="auto">
          <a:xfrm>
            <a:off x="4343400" y="1827213"/>
            <a:ext cx="2209800" cy="304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8198" name="Rectangle 5"/>
          <p:cNvSpPr>
            <a:spLocks noChangeArrowheads="1"/>
          </p:cNvSpPr>
          <p:nvPr/>
        </p:nvSpPr>
        <p:spPr bwMode="auto">
          <a:xfrm>
            <a:off x="4343400" y="2132013"/>
            <a:ext cx="2209800" cy="533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8199" name="Text Box 6"/>
          <p:cNvSpPr txBox="1">
            <a:spLocks noChangeArrowheads="1"/>
          </p:cNvSpPr>
          <p:nvPr/>
        </p:nvSpPr>
        <p:spPr bwMode="auto">
          <a:xfrm>
            <a:off x="4959350" y="2193925"/>
            <a:ext cx="1075936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GB" altLang="en-US" dirty="0">
                <a:latin typeface="Times New Roman" pitchFamily="18" charset="0"/>
                <a:cs typeface="Times New Roman" pitchFamily="18" charset="0"/>
              </a:rPr>
              <a:t>Dispatcher</a:t>
            </a:r>
            <a:endParaRPr lang="en-US" alt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00" name="Rectangle 7"/>
          <p:cNvSpPr>
            <a:spLocks noChangeArrowheads="1"/>
          </p:cNvSpPr>
          <p:nvPr/>
        </p:nvSpPr>
        <p:spPr bwMode="auto">
          <a:xfrm>
            <a:off x="4343400" y="2665413"/>
            <a:ext cx="2209800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8201" name="Rectangle 8"/>
          <p:cNvSpPr>
            <a:spLocks noChangeArrowheads="1"/>
          </p:cNvSpPr>
          <p:nvPr/>
        </p:nvSpPr>
        <p:spPr bwMode="auto">
          <a:xfrm>
            <a:off x="4343400" y="3122613"/>
            <a:ext cx="2209800" cy="685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8202" name="Rectangle 9"/>
          <p:cNvSpPr>
            <a:spLocks noChangeArrowheads="1"/>
          </p:cNvSpPr>
          <p:nvPr/>
        </p:nvSpPr>
        <p:spPr bwMode="auto">
          <a:xfrm>
            <a:off x="4343400" y="4113213"/>
            <a:ext cx="2209800" cy="685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8203" name="Rectangle 10"/>
          <p:cNvSpPr>
            <a:spLocks noChangeArrowheads="1"/>
          </p:cNvSpPr>
          <p:nvPr/>
        </p:nvSpPr>
        <p:spPr bwMode="auto">
          <a:xfrm>
            <a:off x="4343400" y="3808413"/>
            <a:ext cx="2209800" cy="304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8204" name="Text Box 11"/>
          <p:cNvSpPr txBox="1">
            <a:spLocks noChangeArrowheads="1"/>
          </p:cNvSpPr>
          <p:nvPr/>
        </p:nvSpPr>
        <p:spPr bwMode="auto">
          <a:xfrm>
            <a:off x="4953000" y="3321050"/>
            <a:ext cx="100046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dirty="0">
                <a:latin typeface="Times New Roman" pitchFamily="18" charset="0"/>
                <a:cs typeface="Times New Roman" pitchFamily="18" charset="0"/>
              </a:rPr>
              <a:t>Process</a:t>
            </a:r>
            <a:r>
              <a:rPr lang="ro-RO" altLang="en-US" dirty="0">
                <a:latin typeface="Times New Roman" pitchFamily="18" charset="0"/>
                <a:cs typeface="Times New Roman" pitchFamily="18" charset="0"/>
              </a:rPr>
              <a:t> A</a:t>
            </a:r>
            <a:endParaRPr lang="en-US" alt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05" name="Text Box 12"/>
          <p:cNvSpPr txBox="1">
            <a:spLocks noChangeArrowheads="1"/>
          </p:cNvSpPr>
          <p:nvPr/>
        </p:nvSpPr>
        <p:spPr bwMode="auto">
          <a:xfrm>
            <a:off x="4953000" y="4311650"/>
            <a:ext cx="1000595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o-RO" altLang="en-US" dirty="0">
                <a:latin typeface="Times New Roman" pitchFamily="18" charset="0"/>
                <a:cs typeface="Times New Roman" pitchFamily="18" charset="0"/>
              </a:rPr>
              <a:t>Proces</a:t>
            </a:r>
            <a:r>
              <a:rPr lang="en-US" altLang="en-US" dirty="0"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o-RO" altLang="en-US" dirty="0">
                <a:latin typeface="Times New Roman" pitchFamily="18" charset="0"/>
                <a:cs typeface="Times New Roman" pitchFamily="18" charset="0"/>
              </a:rPr>
              <a:t>B</a:t>
            </a:r>
            <a:endParaRPr lang="en-US" alt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06" name="Rectangle 13"/>
          <p:cNvSpPr>
            <a:spLocks noChangeArrowheads="1"/>
          </p:cNvSpPr>
          <p:nvPr/>
        </p:nvSpPr>
        <p:spPr bwMode="auto">
          <a:xfrm>
            <a:off x="4343400" y="4799013"/>
            <a:ext cx="2209800" cy="685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8207" name="Text Box 14"/>
          <p:cNvSpPr txBox="1">
            <a:spLocks noChangeArrowheads="1"/>
          </p:cNvSpPr>
          <p:nvPr/>
        </p:nvSpPr>
        <p:spPr bwMode="auto">
          <a:xfrm>
            <a:off x="4953000" y="4997450"/>
            <a:ext cx="1000595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o-RO" altLang="en-US" dirty="0">
                <a:latin typeface="Times New Roman" pitchFamily="18" charset="0"/>
                <a:cs typeface="Times New Roman" pitchFamily="18" charset="0"/>
              </a:rPr>
              <a:t>Proces</a:t>
            </a:r>
            <a:r>
              <a:rPr lang="en-US" altLang="en-US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o-RO" altLang="en-US" dirty="0">
                <a:latin typeface="Times New Roman" pitchFamily="18" charset="0"/>
                <a:cs typeface="Times New Roman" pitchFamily="18" charset="0"/>
              </a:rPr>
              <a:t> C</a:t>
            </a:r>
            <a:endParaRPr lang="en-US" alt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08" name="Rectangle 15"/>
          <p:cNvSpPr>
            <a:spLocks noChangeArrowheads="1"/>
          </p:cNvSpPr>
          <p:nvPr/>
        </p:nvSpPr>
        <p:spPr bwMode="auto">
          <a:xfrm>
            <a:off x="4343400" y="5484813"/>
            <a:ext cx="2209800" cy="533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8209" name="Rectangle 16"/>
          <p:cNvSpPr>
            <a:spLocks noChangeArrowheads="1"/>
          </p:cNvSpPr>
          <p:nvPr/>
        </p:nvSpPr>
        <p:spPr bwMode="auto">
          <a:xfrm>
            <a:off x="7162800" y="2436813"/>
            <a:ext cx="1905000" cy="533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8210" name="Text Box 17"/>
          <p:cNvSpPr txBox="1">
            <a:spLocks noChangeArrowheads="1"/>
          </p:cNvSpPr>
          <p:nvPr/>
        </p:nvSpPr>
        <p:spPr bwMode="auto">
          <a:xfrm>
            <a:off x="7467600" y="2057400"/>
            <a:ext cx="160653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o-RO" altLang="en-US" dirty="0">
                <a:latin typeface="Times New Roman" pitchFamily="18" charset="0"/>
                <a:cs typeface="Times New Roman" pitchFamily="18" charset="0"/>
              </a:rPr>
              <a:t>Program</a:t>
            </a:r>
            <a:r>
              <a:rPr lang="en-US" altLang="en-US" dirty="0">
                <a:latin typeface="Times New Roman" pitchFamily="18" charset="0"/>
                <a:cs typeface="Times New Roman" pitchFamily="18" charset="0"/>
              </a:rPr>
              <a:t> Counter</a:t>
            </a:r>
          </a:p>
        </p:txBody>
      </p:sp>
      <p:sp>
        <p:nvSpPr>
          <p:cNvPr id="8211" name="Text Box 18"/>
          <p:cNvSpPr txBox="1">
            <a:spLocks noChangeArrowheads="1"/>
          </p:cNvSpPr>
          <p:nvPr/>
        </p:nvSpPr>
        <p:spPr bwMode="auto">
          <a:xfrm>
            <a:off x="7842250" y="2559050"/>
            <a:ext cx="6921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o-RO" altLang="en-US" dirty="0">
                <a:latin typeface="Times New Roman" pitchFamily="18" charset="0"/>
                <a:cs typeface="Times New Roman" pitchFamily="18" charset="0"/>
              </a:rPr>
              <a:t>10000</a:t>
            </a:r>
            <a:endParaRPr lang="en-US" alt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12" name="Line 19"/>
          <p:cNvSpPr>
            <a:spLocks noChangeShapeType="1"/>
          </p:cNvSpPr>
          <p:nvPr/>
        </p:nvSpPr>
        <p:spPr bwMode="auto">
          <a:xfrm>
            <a:off x="8153400" y="2970213"/>
            <a:ext cx="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8213" name="Line 20"/>
          <p:cNvSpPr>
            <a:spLocks noChangeShapeType="1"/>
          </p:cNvSpPr>
          <p:nvPr/>
        </p:nvSpPr>
        <p:spPr bwMode="auto">
          <a:xfrm flipH="1" flipV="1">
            <a:off x="6553200" y="4189413"/>
            <a:ext cx="1600200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8214" name="Text Box 21"/>
          <p:cNvSpPr txBox="1">
            <a:spLocks noChangeArrowheads="1"/>
          </p:cNvSpPr>
          <p:nvPr/>
        </p:nvSpPr>
        <p:spPr bwMode="auto">
          <a:xfrm>
            <a:off x="3581400" y="3962400"/>
            <a:ext cx="6921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o-RO" altLang="en-US" dirty="0">
                <a:latin typeface="Times New Roman" pitchFamily="18" charset="0"/>
                <a:cs typeface="Times New Roman" pitchFamily="18" charset="0"/>
              </a:rPr>
              <a:t>10000</a:t>
            </a:r>
            <a:endParaRPr lang="en-US" alt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15" name="Text Box 22"/>
          <p:cNvSpPr txBox="1">
            <a:spLocks noChangeArrowheads="1"/>
          </p:cNvSpPr>
          <p:nvPr/>
        </p:nvSpPr>
        <p:spPr bwMode="auto">
          <a:xfrm>
            <a:off x="4046538" y="1676400"/>
            <a:ext cx="2857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o-RO" altLang="en-US" dirty="0">
                <a:latin typeface="Times New Roman" pitchFamily="18" charset="0"/>
                <a:cs typeface="Times New Roman" pitchFamily="18" charset="0"/>
              </a:rPr>
              <a:t>0</a:t>
            </a:r>
            <a:endParaRPr lang="en-US" alt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16" name="Text Box 23"/>
          <p:cNvSpPr txBox="1">
            <a:spLocks noChangeArrowheads="1"/>
          </p:cNvSpPr>
          <p:nvPr/>
        </p:nvSpPr>
        <p:spPr bwMode="auto">
          <a:xfrm>
            <a:off x="3821113" y="2025650"/>
            <a:ext cx="4889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o-RO" altLang="en-US" dirty="0">
                <a:latin typeface="Times New Roman" pitchFamily="18" charset="0"/>
                <a:cs typeface="Times New Roman" pitchFamily="18" charset="0"/>
              </a:rPr>
              <a:t>100</a:t>
            </a:r>
            <a:endParaRPr lang="en-US" alt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17" name="Text Box 24"/>
          <p:cNvSpPr txBox="1">
            <a:spLocks noChangeArrowheads="1"/>
          </p:cNvSpPr>
          <p:nvPr/>
        </p:nvSpPr>
        <p:spPr bwMode="auto">
          <a:xfrm>
            <a:off x="3733800" y="2940050"/>
            <a:ext cx="5905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o-RO" altLang="en-US" dirty="0">
                <a:latin typeface="Times New Roman" pitchFamily="18" charset="0"/>
                <a:cs typeface="Times New Roman" pitchFamily="18" charset="0"/>
              </a:rPr>
              <a:t>6000</a:t>
            </a:r>
            <a:endParaRPr lang="en-US" alt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18" name="Text Box 25"/>
          <p:cNvSpPr txBox="1">
            <a:spLocks noChangeArrowheads="1"/>
          </p:cNvSpPr>
          <p:nvPr/>
        </p:nvSpPr>
        <p:spPr bwMode="auto">
          <a:xfrm>
            <a:off x="3595688" y="4768850"/>
            <a:ext cx="6921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o-RO" altLang="en-US" dirty="0">
                <a:latin typeface="Times New Roman" pitchFamily="18" charset="0"/>
                <a:cs typeface="Times New Roman" pitchFamily="18" charset="0"/>
              </a:rPr>
              <a:t>16000</a:t>
            </a:r>
            <a:endParaRPr lang="en-US" alt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19" name="Text Box 26"/>
          <p:cNvSpPr txBox="1">
            <a:spLocks noChangeArrowheads="1"/>
          </p:cNvSpPr>
          <p:nvPr/>
        </p:nvSpPr>
        <p:spPr bwMode="auto">
          <a:xfrm>
            <a:off x="1636214" y="6019800"/>
            <a:ext cx="743158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sz="2000" dirty="0">
                <a:latin typeface="Cambria" panose="02040503050406030204" pitchFamily="18" charset="0"/>
                <a:cs typeface="Times New Roman" pitchFamily="18" charset="0"/>
              </a:rPr>
              <a:t>Figure </a:t>
            </a:r>
            <a:r>
              <a:rPr lang="ro-RO" altLang="en-US" sz="2000" dirty="0">
                <a:latin typeface="Cambria" panose="02040503050406030204" pitchFamily="18" charset="0"/>
                <a:cs typeface="Times New Roman" pitchFamily="18" charset="0"/>
              </a:rPr>
              <a:t>1</a:t>
            </a:r>
            <a:r>
              <a:rPr lang="en-US" altLang="en-US" sz="2000" dirty="0">
                <a:latin typeface="Cambria" panose="02040503050406030204" pitchFamily="18" charset="0"/>
                <a:cs typeface="Times New Roman" pitchFamily="18" charset="0"/>
              </a:rPr>
              <a:t>.</a:t>
            </a:r>
            <a:r>
              <a:rPr lang="ro-RO" altLang="en-US" sz="2000" dirty="0">
                <a:latin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altLang="en-US" sz="2000" dirty="0">
                <a:latin typeface="Cambria" panose="02040503050406030204" pitchFamily="18" charset="0"/>
                <a:cs typeface="Times New Roman" pitchFamily="18" charset="0"/>
              </a:rPr>
              <a:t>Simple execution example for 3 processes</a:t>
            </a:r>
            <a:r>
              <a:rPr lang="ro-RO" altLang="en-US" sz="2000" dirty="0">
                <a:latin typeface="Cambria" panose="02040503050406030204" pitchFamily="18" charset="0"/>
                <a:cs typeface="Times New Roman" pitchFamily="18" charset="0"/>
              </a:rPr>
              <a:t> – </a:t>
            </a:r>
            <a:r>
              <a:rPr lang="en-US" altLang="en-US" sz="2000" dirty="0">
                <a:latin typeface="Cambria" panose="02040503050406030204" pitchFamily="18" charset="0"/>
                <a:cs typeface="Times New Roman" pitchFamily="18" charset="0"/>
              </a:rPr>
              <a:t>memory map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914400"/>
          </a:xfrm>
        </p:spPr>
        <p:txBody>
          <a:bodyPr/>
          <a:lstStyle/>
          <a:p>
            <a:r>
              <a:rPr lang="en-US" altLang="en-US" dirty="0">
                <a:latin typeface="Times New Roman" pitchFamily="18" charset="0"/>
                <a:cs typeface="Times New Roman" pitchFamily="18" charset="0"/>
              </a:rPr>
              <a:t>The process’ traces - example</a:t>
            </a:r>
          </a:p>
        </p:txBody>
      </p:sp>
      <p:sp>
        <p:nvSpPr>
          <p:cNvPr id="9220" name="Rectangle 3"/>
          <p:cNvSpPr>
            <a:spLocks noGrp="1" noChangeArrowheads="1"/>
          </p:cNvSpPr>
          <p:nvPr>
            <p:ph idx="1"/>
          </p:nvPr>
        </p:nvSpPr>
        <p:spPr>
          <a:xfrm>
            <a:off x="-76200" y="1066800"/>
            <a:ext cx="4252913" cy="541020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altLang="en-US" sz="2300" dirty="0">
                <a:latin typeface="Cambria" pitchFamily="18" charset="0"/>
                <a:cs typeface="Times New Roman" pitchFamily="18" charset="0"/>
              </a:rPr>
              <a:t>Additionally, there is a small program called the </a:t>
            </a:r>
            <a:r>
              <a:rPr lang="en-US" altLang="en-US" sz="2300" b="1" dirty="0">
                <a:latin typeface="Cambria" pitchFamily="18" charset="0"/>
                <a:cs typeface="Times New Roman" pitchFamily="18" charset="0"/>
              </a:rPr>
              <a:t>dispatcher</a:t>
            </a:r>
            <a:r>
              <a:rPr lang="ro-RO" altLang="en-US" sz="2300" dirty="0">
                <a:latin typeface="Cambria" pitchFamily="18" charset="0"/>
                <a:cs typeface="Times New Roman" pitchFamily="18" charset="0"/>
              </a:rPr>
              <a:t>,</a:t>
            </a:r>
            <a:r>
              <a:rPr lang="en-US" altLang="en-US" sz="2300" dirty="0">
                <a:latin typeface="Cambria" pitchFamily="18" charset="0"/>
                <a:cs typeface="Times New Roman" pitchFamily="18" charset="0"/>
              </a:rPr>
              <a:t> which commutes processor’s execution from one process to another</a:t>
            </a:r>
            <a:r>
              <a:rPr lang="ro-RO" altLang="en-US" sz="2300" dirty="0">
                <a:latin typeface="Cambria" pitchFamily="18" charset="0"/>
                <a:cs typeface="Times New Roman" pitchFamily="18" charset="0"/>
              </a:rPr>
              <a:t>. </a:t>
            </a:r>
            <a:endParaRPr lang="en-US" altLang="en-US" sz="2300" dirty="0">
              <a:latin typeface="Cambria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en-US" altLang="en-US" sz="2300" dirty="0">
                <a:latin typeface="Cambria" pitchFamily="18" charset="0"/>
                <a:cs typeface="Times New Roman" pitchFamily="18" charset="0"/>
              </a:rPr>
              <a:t>In figure </a:t>
            </a:r>
            <a:r>
              <a:rPr lang="ro-RO" altLang="en-US" sz="2300" dirty="0">
                <a:latin typeface="Cambria" pitchFamily="18" charset="0"/>
                <a:cs typeface="Times New Roman" pitchFamily="18" charset="0"/>
              </a:rPr>
              <a:t>2 </a:t>
            </a:r>
            <a:r>
              <a:rPr lang="en-US" altLang="en-US" sz="2300" dirty="0">
                <a:latin typeface="Cambria" pitchFamily="18" charset="0"/>
                <a:cs typeface="Times New Roman" pitchFamily="18" charset="0"/>
              </a:rPr>
              <a:t> we may see the </a:t>
            </a:r>
            <a:r>
              <a:rPr lang="en-US" altLang="en-US" sz="2300" i="1" dirty="0">
                <a:latin typeface="Cambria" pitchFamily="18" charset="0"/>
                <a:cs typeface="Times New Roman" pitchFamily="18" charset="0"/>
              </a:rPr>
              <a:t>traces </a:t>
            </a:r>
            <a:r>
              <a:rPr lang="en-US" altLang="en-US" sz="2300" dirty="0">
                <a:latin typeface="Cambria" pitchFamily="18" charset="0"/>
                <a:cs typeface="Times New Roman" pitchFamily="18" charset="0"/>
              </a:rPr>
              <a:t>for that 3 processes at the beginning of their execution</a:t>
            </a:r>
            <a:r>
              <a:rPr lang="ro-RO" altLang="en-US" sz="2300" dirty="0">
                <a:latin typeface="Cambria" pitchFamily="18" charset="0"/>
                <a:cs typeface="Times New Roman" pitchFamily="18" charset="0"/>
              </a:rPr>
              <a:t>. </a:t>
            </a:r>
            <a:endParaRPr lang="en-US" altLang="en-US" sz="2300" dirty="0">
              <a:latin typeface="Cambria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en-US" altLang="en-US" sz="2300" dirty="0">
                <a:latin typeface="Cambria" pitchFamily="18" charset="0"/>
                <a:cs typeface="Times New Roman" pitchFamily="18" charset="0"/>
              </a:rPr>
              <a:t>The first </a:t>
            </a:r>
            <a:r>
              <a:rPr lang="ro-RO" altLang="en-US" sz="2300" dirty="0">
                <a:latin typeface="Cambria" pitchFamily="18" charset="0"/>
                <a:cs typeface="Times New Roman" pitchFamily="18" charset="0"/>
              </a:rPr>
              <a:t>1</a:t>
            </a:r>
            <a:r>
              <a:rPr lang="en-US" altLang="en-US" sz="2300" dirty="0">
                <a:latin typeface="Cambria" pitchFamily="18" charset="0"/>
                <a:cs typeface="Times New Roman" pitchFamily="18" charset="0"/>
              </a:rPr>
              <a:t>6</a:t>
            </a:r>
            <a:r>
              <a:rPr lang="ro-RO" altLang="en-US" sz="2300" dirty="0">
                <a:latin typeface="Cambria" pitchFamily="18" charset="0"/>
                <a:cs typeface="Times New Roman" pitchFamily="18" charset="0"/>
              </a:rPr>
              <a:t> </a:t>
            </a:r>
            <a:r>
              <a:rPr lang="en-US" altLang="en-US" sz="2300" dirty="0">
                <a:latin typeface="Cambria" pitchFamily="18" charset="0"/>
                <a:cs typeface="Times New Roman" pitchFamily="18" charset="0"/>
              </a:rPr>
              <a:t>instructions for A and C processes are shown</a:t>
            </a:r>
            <a:r>
              <a:rPr lang="ro-RO" altLang="en-US" sz="2300" dirty="0">
                <a:latin typeface="Cambria" pitchFamily="18" charset="0"/>
                <a:cs typeface="Times New Roman" pitchFamily="18" charset="0"/>
              </a:rPr>
              <a:t>. </a:t>
            </a:r>
            <a:endParaRPr lang="en-US" altLang="en-US" sz="2300" dirty="0">
              <a:latin typeface="Cambria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en-US" altLang="en-US" sz="2300" dirty="0">
                <a:latin typeface="Cambria" pitchFamily="18" charset="0"/>
                <a:cs typeface="Times New Roman" pitchFamily="18" charset="0"/>
              </a:rPr>
              <a:t>Process B executes </a:t>
            </a:r>
            <a:r>
              <a:rPr lang="ro-RO" altLang="en-US" sz="2300" dirty="0">
                <a:latin typeface="Cambria" pitchFamily="18" charset="0"/>
                <a:cs typeface="Times New Roman" pitchFamily="18" charset="0"/>
              </a:rPr>
              <a:t>6 </a:t>
            </a:r>
            <a:r>
              <a:rPr lang="en-GB" altLang="en-US" sz="2300" dirty="0">
                <a:latin typeface="Cambria" pitchFamily="18" charset="0"/>
                <a:cs typeface="Times New Roman" pitchFamily="18" charset="0"/>
              </a:rPr>
              <a:t>instructions</a:t>
            </a:r>
            <a:r>
              <a:rPr lang="en-US" altLang="en-US" sz="2300" dirty="0">
                <a:latin typeface="Cambria" pitchFamily="18" charset="0"/>
                <a:cs typeface="Times New Roman" pitchFamily="18" charset="0"/>
              </a:rPr>
              <a:t> and we assume that the 6</a:t>
            </a:r>
            <a:r>
              <a:rPr lang="en-US" altLang="en-US" sz="2300" baseline="30000" dirty="0">
                <a:latin typeface="Cambria" pitchFamily="18" charset="0"/>
                <a:cs typeface="Times New Roman" pitchFamily="18" charset="0"/>
              </a:rPr>
              <a:t>th</a:t>
            </a:r>
            <a:r>
              <a:rPr lang="en-US" altLang="en-US" sz="2300" dirty="0">
                <a:latin typeface="Cambria" pitchFamily="18" charset="0"/>
                <a:cs typeface="Times New Roman" pitchFamily="18" charset="0"/>
              </a:rPr>
              <a:t> instruction make a call to an I/O instruction which termination implies a delay in processors’ execution </a:t>
            </a:r>
            <a:r>
              <a:rPr lang="ro-RO" altLang="en-US" sz="2300" dirty="0">
                <a:latin typeface="Cambria" pitchFamily="18" charset="0"/>
                <a:cs typeface="Times New Roman" pitchFamily="18" charset="0"/>
              </a:rPr>
              <a:t>. </a:t>
            </a:r>
            <a:endParaRPr lang="en-US" altLang="en-US" sz="2300" dirty="0">
              <a:latin typeface="Cambria" pitchFamily="18" charset="0"/>
              <a:cs typeface="Times New Roman" pitchFamily="18" charset="0"/>
            </a:endParaRPr>
          </a:p>
        </p:txBody>
      </p:sp>
      <p:sp>
        <p:nvSpPr>
          <p:cNvPr id="921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37388" y="609600"/>
            <a:ext cx="2133600" cy="365125"/>
          </a:xfrm>
          <a:prstGeom prst="rect">
            <a:avLst/>
          </a:prstGeom>
          <a:noFill/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712BBCD9-12B2-4548-BD57-2F0E4264620E}" type="slidenum">
              <a:rPr lang="en-US" altLang="en-US"/>
              <a:pPr/>
              <a:t>8</a:t>
            </a:fld>
            <a:endParaRPr lang="en-US" altLang="en-US" dirty="0"/>
          </a:p>
        </p:txBody>
      </p:sp>
      <p:sp>
        <p:nvSpPr>
          <p:cNvPr id="9221" name="Text Box 4"/>
          <p:cNvSpPr txBox="1">
            <a:spLocks noChangeArrowheads="1"/>
          </p:cNvSpPr>
          <p:nvPr/>
        </p:nvSpPr>
        <p:spPr bwMode="auto">
          <a:xfrm>
            <a:off x="4405313" y="1296988"/>
            <a:ext cx="590550" cy="4248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o-RO" altLang="en-US" dirty="0">
                <a:latin typeface="Times New Roman" pitchFamily="18" charset="0"/>
                <a:cs typeface="Times New Roman" pitchFamily="18" charset="0"/>
              </a:rPr>
              <a:t>6000</a:t>
            </a:r>
          </a:p>
          <a:p>
            <a:r>
              <a:rPr lang="ro-RO" altLang="en-US" dirty="0">
                <a:latin typeface="Times New Roman" pitchFamily="18" charset="0"/>
                <a:cs typeface="Times New Roman" pitchFamily="18" charset="0"/>
              </a:rPr>
              <a:t>6001</a:t>
            </a:r>
          </a:p>
          <a:p>
            <a:r>
              <a:rPr lang="ro-RO" altLang="en-US" dirty="0">
                <a:latin typeface="Times New Roman" pitchFamily="18" charset="0"/>
                <a:cs typeface="Times New Roman" pitchFamily="18" charset="0"/>
              </a:rPr>
              <a:t>6002</a:t>
            </a:r>
          </a:p>
          <a:p>
            <a:r>
              <a:rPr lang="ro-RO" altLang="en-US" dirty="0">
                <a:latin typeface="Times New Roman" pitchFamily="18" charset="0"/>
                <a:cs typeface="Times New Roman" pitchFamily="18" charset="0"/>
              </a:rPr>
              <a:t>6003</a:t>
            </a:r>
          </a:p>
          <a:p>
            <a:r>
              <a:rPr lang="ro-RO" altLang="en-US" dirty="0">
                <a:latin typeface="Times New Roman" pitchFamily="18" charset="0"/>
                <a:cs typeface="Times New Roman" pitchFamily="18" charset="0"/>
              </a:rPr>
              <a:t>6004</a:t>
            </a:r>
          </a:p>
          <a:p>
            <a:r>
              <a:rPr lang="ro-RO" altLang="en-US" dirty="0">
                <a:latin typeface="Times New Roman" pitchFamily="18" charset="0"/>
                <a:cs typeface="Times New Roman" pitchFamily="18" charset="0"/>
              </a:rPr>
              <a:t>6005</a:t>
            </a:r>
          </a:p>
          <a:p>
            <a:r>
              <a:rPr lang="ro-RO" altLang="en-US" dirty="0">
                <a:latin typeface="Times New Roman" pitchFamily="18" charset="0"/>
                <a:cs typeface="Times New Roman" pitchFamily="18" charset="0"/>
              </a:rPr>
              <a:t>6006</a:t>
            </a:r>
          </a:p>
          <a:p>
            <a:r>
              <a:rPr lang="ro-RO" altLang="en-US" dirty="0">
                <a:latin typeface="Times New Roman" pitchFamily="18" charset="0"/>
                <a:cs typeface="Times New Roman" pitchFamily="18" charset="0"/>
              </a:rPr>
              <a:t>6007</a:t>
            </a:r>
          </a:p>
          <a:p>
            <a:r>
              <a:rPr lang="ro-RO" altLang="en-US" dirty="0">
                <a:latin typeface="Times New Roman" pitchFamily="18" charset="0"/>
                <a:cs typeface="Times New Roman" pitchFamily="18" charset="0"/>
              </a:rPr>
              <a:t>6008</a:t>
            </a:r>
          </a:p>
          <a:p>
            <a:r>
              <a:rPr lang="ro-RO" altLang="en-US" dirty="0">
                <a:latin typeface="Times New Roman" pitchFamily="18" charset="0"/>
                <a:cs typeface="Times New Roman" pitchFamily="18" charset="0"/>
              </a:rPr>
              <a:t>6009</a:t>
            </a:r>
          </a:p>
          <a:p>
            <a:r>
              <a:rPr lang="ro-RO" altLang="en-US" dirty="0">
                <a:latin typeface="Times New Roman" pitchFamily="18" charset="0"/>
                <a:cs typeface="Times New Roman" pitchFamily="18" charset="0"/>
              </a:rPr>
              <a:t>6010</a:t>
            </a:r>
          </a:p>
          <a:p>
            <a:r>
              <a:rPr lang="ro-RO" altLang="en-US" dirty="0">
                <a:latin typeface="Times New Roman" pitchFamily="18" charset="0"/>
                <a:cs typeface="Times New Roman" pitchFamily="18" charset="0"/>
              </a:rPr>
              <a:t>6011</a:t>
            </a:r>
          </a:p>
          <a:p>
            <a:r>
              <a:rPr lang="ro-RO" altLang="en-US" dirty="0">
                <a:latin typeface="Times New Roman" pitchFamily="18" charset="0"/>
                <a:cs typeface="Times New Roman" pitchFamily="18" charset="0"/>
              </a:rPr>
              <a:t>6012</a:t>
            </a:r>
          </a:p>
          <a:p>
            <a:r>
              <a:rPr lang="ro-RO" altLang="en-US" dirty="0">
                <a:latin typeface="Times New Roman" pitchFamily="18" charset="0"/>
                <a:cs typeface="Times New Roman" pitchFamily="18" charset="0"/>
              </a:rPr>
              <a:t>6013</a:t>
            </a:r>
          </a:p>
          <a:p>
            <a:r>
              <a:rPr lang="ro-RO" altLang="en-US" dirty="0">
                <a:latin typeface="Times New Roman" pitchFamily="18" charset="0"/>
                <a:cs typeface="Times New Roman" pitchFamily="18" charset="0"/>
              </a:rPr>
              <a:t>6014</a:t>
            </a:r>
          </a:p>
          <a:p>
            <a:r>
              <a:rPr lang="ro-RO" altLang="en-US" dirty="0">
                <a:latin typeface="Times New Roman" pitchFamily="18" charset="0"/>
                <a:cs typeface="Times New Roman" pitchFamily="18" charset="0"/>
              </a:rPr>
              <a:t>6015</a:t>
            </a:r>
          </a:p>
          <a:p>
            <a:endParaRPr lang="en-US" alt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22" name="Text Box 5"/>
          <p:cNvSpPr txBox="1">
            <a:spLocks noChangeArrowheads="1"/>
          </p:cNvSpPr>
          <p:nvPr/>
        </p:nvSpPr>
        <p:spPr bwMode="auto">
          <a:xfrm>
            <a:off x="4191000" y="5996770"/>
            <a:ext cx="482247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o-RO" altLang="en-US" sz="2000" b="1" dirty="0">
                <a:latin typeface="Cambria" panose="02040503050406030204" pitchFamily="18" charset="0"/>
                <a:cs typeface="Times New Roman" pitchFamily="18" charset="0"/>
              </a:rPr>
              <a:t>Figur</a:t>
            </a:r>
            <a:r>
              <a:rPr lang="en-US" altLang="en-US" sz="2000" b="1" dirty="0">
                <a:latin typeface="Cambria" panose="02040503050406030204" pitchFamily="18" charset="0"/>
                <a:cs typeface="Times New Roman" pitchFamily="18" charset="0"/>
              </a:rPr>
              <a:t>e</a:t>
            </a:r>
            <a:r>
              <a:rPr lang="ro-RO" altLang="en-US" sz="2000" b="1" dirty="0">
                <a:latin typeface="Cambria" panose="02040503050406030204" pitchFamily="18" charset="0"/>
                <a:cs typeface="Times New Roman" pitchFamily="18" charset="0"/>
              </a:rPr>
              <a:t> 2</a:t>
            </a:r>
            <a:r>
              <a:rPr lang="en-US" altLang="en-US" sz="2000" b="1" dirty="0">
                <a:latin typeface="Cambria" panose="02040503050406030204" pitchFamily="18" charset="0"/>
                <a:cs typeface="Times New Roman" pitchFamily="18" charset="0"/>
              </a:rPr>
              <a:t>.</a:t>
            </a:r>
            <a:r>
              <a:rPr lang="ro-RO" altLang="en-US" sz="2000" b="1" dirty="0">
                <a:latin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altLang="en-US" sz="2000" b="1" dirty="0">
                <a:latin typeface="Cambria" panose="02040503050406030204" pitchFamily="18" charset="0"/>
                <a:cs typeface="Times New Roman" pitchFamily="18" charset="0"/>
              </a:rPr>
              <a:t>The process traces for figure </a:t>
            </a:r>
            <a:r>
              <a:rPr lang="ro-RO" altLang="en-US" sz="2000" b="1" dirty="0">
                <a:latin typeface="Cambria" panose="02040503050406030204" pitchFamily="18" charset="0"/>
                <a:cs typeface="Times New Roman" pitchFamily="18" charset="0"/>
              </a:rPr>
              <a:t>1</a:t>
            </a:r>
            <a:endParaRPr lang="en-US" altLang="en-US" sz="2000" b="1" dirty="0">
              <a:latin typeface="Cambria" panose="02040503050406030204" pitchFamily="18" charset="0"/>
              <a:cs typeface="Times New Roman" pitchFamily="18" charset="0"/>
            </a:endParaRPr>
          </a:p>
        </p:txBody>
      </p:sp>
      <p:sp>
        <p:nvSpPr>
          <p:cNvPr id="9223" name="Text Box 6"/>
          <p:cNvSpPr txBox="1">
            <a:spLocks noChangeArrowheads="1"/>
          </p:cNvSpPr>
          <p:nvPr/>
        </p:nvSpPr>
        <p:spPr bwMode="auto">
          <a:xfrm>
            <a:off x="5980113" y="1295400"/>
            <a:ext cx="787400" cy="1558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o-RO" altLang="en-US" dirty="0">
                <a:latin typeface="Times New Roman" pitchFamily="18" charset="0"/>
                <a:cs typeface="Times New Roman" pitchFamily="18" charset="0"/>
              </a:rPr>
              <a:t>10000</a:t>
            </a:r>
          </a:p>
          <a:p>
            <a:r>
              <a:rPr lang="ro-RO" altLang="en-US" dirty="0">
                <a:latin typeface="Times New Roman" pitchFamily="18" charset="0"/>
                <a:cs typeface="Times New Roman" pitchFamily="18" charset="0"/>
              </a:rPr>
              <a:t>10001</a:t>
            </a:r>
          </a:p>
          <a:p>
            <a:r>
              <a:rPr lang="ro-RO" altLang="en-US" dirty="0">
                <a:latin typeface="Times New Roman" pitchFamily="18" charset="0"/>
                <a:cs typeface="Times New Roman" pitchFamily="18" charset="0"/>
              </a:rPr>
              <a:t>10002</a:t>
            </a:r>
          </a:p>
          <a:p>
            <a:r>
              <a:rPr lang="ro-RO" altLang="en-US" dirty="0">
                <a:latin typeface="Times New Roman" pitchFamily="18" charset="0"/>
                <a:cs typeface="Times New Roman" pitchFamily="18" charset="0"/>
              </a:rPr>
              <a:t>10003</a:t>
            </a:r>
          </a:p>
          <a:p>
            <a:r>
              <a:rPr lang="ro-RO" altLang="en-US" dirty="0">
                <a:latin typeface="Times New Roman" pitchFamily="18" charset="0"/>
                <a:cs typeface="Times New Roman" pitchFamily="18" charset="0"/>
              </a:rPr>
              <a:t>10004</a:t>
            </a:r>
          </a:p>
          <a:p>
            <a:r>
              <a:rPr lang="ro-RO" altLang="en-US" dirty="0">
                <a:latin typeface="Times New Roman" pitchFamily="18" charset="0"/>
                <a:cs typeface="Times New Roman" pitchFamily="18" charset="0"/>
              </a:rPr>
              <a:t>10005</a:t>
            </a:r>
            <a:endParaRPr lang="en-US" alt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24" name="Text Box 7"/>
          <p:cNvSpPr txBox="1">
            <a:spLocks noChangeArrowheads="1"/>
          </p:cNvSpPr>
          <p:nvPr/>
        </p:nvSpPr>
        <p:spPr bwMode="auto">
          <a:xfrm>
            <a:off x="7732713" y="1295400"/>
            <a:ext cx="787400" cy="400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o-RO" altLang="en-US" dirty="0">
                <a:latin typeface="Times New Roman" pitchFamily="18" charset="0"/>
                <a:cs typeface="Times New Roman" pitchFamily="18" charset="0"/>
              </a:rPr>
              <a:t>16000</a:t>
            </a:r>
          </a:p>
          <a:p>
            <a:r>
              <a:rPr lang="ro-RO" altLang="en-US" dirty="0">
                <a:latin typeface="Times New Roman" pitchFamily="18" charset="0"/>
                <a:cs typeface="Times New Roman" pitchFamily="18" charset="0"/>
              </a:rPr>
              <a:t>16001</a:t>
            </a:r>
          </a:p>
          <a:p>
            <a:r>
              <a:rPr lang="ro-RO" altLang="en-US" dirty="0">
                <a:latin typeface="Times New Roman" pitchFamily="18" charset="0"/>
                <a:cs typeface="Times New Roman" pitchFamily="18" charset="0"/>
              </a:rPr>
              <a:t>16002</a:t>
            </a:r>
          </a:p>
          <a:p>
            <a:r>
              <a:rPr lang="ro-RO" altLang="en-US" dirty="0">
                <a:latin typeface="Times New Roman" pitchFamily="18" charset="0"/>
                <a:cs typeface="Times New Roman" pitchFamily="18" charset="0"/>
              </a:rPr>
              <a:t>16003</a:t>
            </a:r>
          </a:p>
          <a:p>
            <a:r>
              <a:rPr lang="ro-RO" altLang="en-US" dirty="0">
                <a:latin typeface="Times New Roman" pitchFamily="18" charset="0"/>
                <a:cs typeface="Times New Roman" pitchFamily="18" charset="0"/>
              </a:rPr>
              <a:t>16004</a:t>
            </a:r>
          </a:p>
          <a:p>
            <a:r>
              <a:rPr lang="ro-RO" altLang="en-US" dirty="0">
                <a:latin typeface="Times New Roman" pitchFamily="18" charset="0"/>
                <a:cs typeface="Times New Roman" pitchFamily="18" charset="0"/>
              </a:rPr>
              <a:t>16005</a:t>
            </a:r>
          </a:p>
          <a:p>
            <a:r>
              <a:rPr lang="ro-RO" altLang="en-US" dirty="0">
                <a:latin typeface="Times New Roman" pitchFamily="18" charset="0"/>
                <a:cs typeface="Times New Roman" pitchFamily="18" charset="0"/>
              </a:rPr>
              <a:t>16006</a:t>
            </a:r>
          </a:p>
          <a:p>
            <a:r>
              <a:rPr lang="ro-RO" altLang="en-US" dirty="0">
                <a:latin typeface="Times New Roman" pitchFamily="18" charset="0"/>
                <a:cs typeface="Times New Roman" pitchFamily="18" charset="0"/>
              </a:rPr>
              <a:t>16007</a:t>
            </a:r>
          </a:p>
          <a:p>
            <a:r>
              <a:rPr lang="ro-RO" altLang="en-US" dirty="0">
                <a:latin typeface="Times New Roman" pitchFamily="18" charset="0"/>
                <a:cs typeface="Times New Roman" pitchFamily="18" charset="0"/>
              </a:rPr>
              <a:t>16008</a:t>
            </a:r>
          </a:p>
          <a:p>
            <a:r>
              <a:rPr lang="ro-RO" altLang="en-US" dirty="0">
                <a:latin typeface="Times New Roman" pitchFamily="18" charset="0"/>
                <a:cs typeface="Times New Roman" pitchFamily="18" charset="0"/>
              </a:rPr>
              <a:t>16009</a:t>
            </a:r>
          </a:p>
          <a:p>
            <a:r>
              <a:rPr lang="ro-RO" altLang="en-US" dirty="0">
                <a:latin typeface="Times New Roman" pitchFamily="18" charset="0"/>
                <a:cs typeface="Times New Roman" pitchFamily="18" charset="0"/>
              </a:rPr>
              <a:t>16010</a:t>
            </a:r>
          </a:p>
          <a:p>
            <a:r>
              <a:rPr lang="ro-RO" altLang="en-US" dirty="0">
                <a:latin typeface="Times New Roman" pitchFamily="18" charset="0"/>
                <a:cs typeface="Times New Roman" pitchFamily="18" charset="0"/>
              </a:rPr>
              <a:t>16011</a:t>
            </a:r>
          </a:p>
          <a:p>
            <a:r>
              <a:rPr lang="ro-RO" altLang="en-US" dirty="0">
                <a:latin typeface="Times New Roman" pitchFamily="18" charset="0"/>
                <a:cs typeface="Times New Roman" pitchFamily="18" charset="0"/>
              </a:rPr>
              <a:t>16012</a:t>
            </a:r>
          </a:p>
          <a:p>
            <a:r>
              <a:rPr lang="ro-RO" altLang="en-US" dirty="0">
                <a:latin typeface="Times New Roman" pitchFamily="18" charset="0"/>
                <a:cs typeface="Times New Roman" pitchFamily="18" charset="0"/>
              </a:rPr>
              <a:t>16013</a:t>
            </a:r>
          </a:p>
          <a:p>
            <a:r>
              <a:rPr lang="ro-RO" altLang="en-US" dirty="0">
                <a:latin typeface="Times New Roman" pitchFamily="18" charset="0"/>
                <a:cs typeface="Times New Roman" pitchFamily="18" charset="0"/>
              </a:rPr>
              <a:t>16014</a:t>
            </a:r>
          </a:p>
          <a:p>
            <a:r>
              <a:rPr lang="ro-RO" altLang="en-US" dirty="0">
                <a:latin typeface="Times New Roman" pitchFamily="18" charset="0"/>
                <a:cs typeface="Times New Roman" pitchFamily="18" charset="0"/>
              </a:rPr>
              <a:t>16015</a:t>
            </a:r>
            <a:endParaRPr lang="en-US" alt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25" name="Text Box 8"/>
          <p:cNvSpPr txBox="1">
            <a:spLocks noChangeArrowheads="1"/>
          </p:cNvSpPr>
          <p:nvPr/>
        </p:nvSpPr>
        <p:spPr bwMode="auto">
          <a:xfrm>
            <a:off x="3871913" y="5421868"/>
            <a:ext cx="195342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o-RO" altLang="en-US" sz="1800" dirty="0">
                <a:latin typeface="Cambria" panose="02040503050406030204" pitchFamily="18" charset="0"/>
                <a:cs typeface="Times New Roman" pitchFamily="18" charset="0"/>
              </a:rPr>
              <a:t>1) </a:t>
            </a:r>
            <a:r>
              <a:rPr lang="en-US" altLang="en-US" sz="1800" dirty="0">
                <a:latin typeface="Cambria" panose="02040503050406030204" pitchFamily="18" charset="0"/>
                <a:cs typeface="Times New Roman" pitchFamily="18" charset="0"/>
              </a:rPr>
              <a:t>Process</a:t>
            </a:r>
            <a:r>
              <a:rPr lang="ro-RO" altLang="en-US" sz="1800" dirty="0">
                <a:latin typeface="Cambria" panose="02040503050406030204" pitchFamily="18" charset="0"/>
                <a:cs typeface="Times New Roman" pitchFamily="18" charset="0"/>
              </a:rPr>
              <a:t> A</a:t>
            </a:r>
            <a:r>
              <a:rPr lang="en-US" altLang="en-US" sz="1800" dirty="0">
                <a:latin typeface="Cambria" panose="02040503050406030204" pitchFamily="18" charset="0"/>
                <a:cs typeface="Times New Roman" pitchFamily="18" charset="0"/>
              </a:rPr>
              <a:t> trace</a:t>
            </a:r>
          </a:p>
        </p:txBody>
      </p:sp>
      <p:sp>
        <p:nvSpPr>
          <p:cNvPr id="9226" name="Text Box 9"/>
          <p:cNvSpPr txBox="1">
            <a:spLocks noChangeArrowheads="1"/>
          </p:cNvSpPr>
          <p:nvPr/>
        </p:nvSpPr>
        <p:spPr bwMode="auto">
          <a:xfrm>
            <a:off x="5360988" y="2973388"/>
            <a:ext cx="195021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sz="1800" dirty="0">
                <a:latin typeface="Cambria" panose="02040503050406030204" pitchFamily="18" charset="0"/>
                <a:cs typeface="Times New Roman" pitchFamily="18" charset="0"/>
              </a:rPr>
              <a:t>2</a:t>
            </a:r>
            <a:r>
              <a:rPr lang="ro-RO" altLang="en-US" sz="1800" dirty="0">
                <a:latin typeface="Cambria" panose="02040503050406030204" pitchFamily="18" charset="0"/>
                <a:cs typeface="Times New Roman" pitchFamily="18" charset="0"/>
              </a:rPr>
              <a:t>) </a:t>
            </a:r>
            <a:r>
              <a:rPr lang="en-US" altLang="en-US" sz="1800" dirty="0">
                <a:latin typeface="Cambria" panose="02040503050406030204" pitchFamily="18" charset="0"/>
                <a:cs typeface="Times New Roman" pitchFamily="18" charset="0"/>
              </a:rPr>
              <a:t>Process</a:t>
            </a:r>
            <a:r>
              <a:rPr lang="ro-RO" altLang="en-US" sz="1800" dirty="0">
                <a:latin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altLang="en-US" sz="1800" dirty="0">
                <a:latin typeface="Cambria" panose="02040503050406030204" pitchFamily="18" charset="0"/>
                <a:cs typeface="Times New Roman" pitchFamily="18" charset="0"/>
              </a:rPr>
              <a:t>B trace</a:t>
            </a:r>
          </a:p>
        </p:txBody>
      </p:sp>
      <p:sp>
        <p:nvSpPr>
          <p:cNvPr id="9227" name="Text Box 10"/>
          <p:cNvSpPr txBox="1">
            <a:spLocks noChangeArrowheads="1"/>
          </p:cNvSpPr>
          <p:nvPr/>
        </p:nvSpPr>
        <p:spPr bwMode="auto">
          <a:xfrm>
            <a:off x="7037388" y="5227638"/>
            <a:ext cx="193899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o-RO" altLang="en-US" sz="1800" dirty="0">
                <a:latin typeface="Cambria" panose="02040503050406030204" pitchFamily="18" charset="0"/>
                <a:cs typeface="Times New Roman" pitchFamily="18" charset="0"/>
              </a:rPr>
              <a:t>3) </a:t>
            </a:r>
            <a:r>
              <a:rPr lang="en-US" altLang="en-US" sz="1800" dirty="0">
                <a:latin typeface="Cambria" panose="02040503050406030204" pitchFamily="18" charset="0"/>
                <a:cs typeface="Times New Roman" pitchFamily="18" charset="0"/>
              </a:rPr>
              <a:t>Process </a:t>
            </a:r>
            <a:r>
              <a:rPr lang="ro-RO" altLang="en-US" sz="1800" dirty="0">
                <a:latin typeface="Cambria" panose="02040503050406030204" pitchFamily="18" charset="0"/>
                <a:cs typeface="Times New Roman" pitchFamily="18" charset="0"/>
              </a:rPr>
              <a:t>C</a:t>
            </a:r>
            <a:r>
              <a:rPr lang="en-US" altLang="en-US" sz="1800" dirty="0">
                <a:latin typeface="Cambria" panose="02040503050406030204" pitchFamily="18" charset="0"/>
                <a:cs typeface="Times New Roman" pitchFamily="18" charset="0"/>
              </a:rPr>
              <a:t> trace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r>
              <a:rPr lang="en-US" altLang="en-US" dirty="0">
                <a:latin typeface="Times New Roman" pitchFamily="18" charset="0"/>
                <a:cs typeface="Times New Roman" pitchFamily="18" charset="0"/>
              </a:rPr>
              <a:t>The process’ traces</a:t>
            </a:r>
            <a:r>
              <a:rPr lang="ro-RO" altLang="en-US" dirty="0">
                <a:latin typeface="Times New Roman" pitchFamily="18" charset="0"/>
                <a:cs typeface="Times New Roman" pitchFamily="18" charset="0"/>
              </a:rPr>
              <a:t> (cont.)</a:t>
            </a:r>
            <a:endParaRPr lang="en-US" alt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44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524000"/>
            <a:ext cx="7772400" cy="4876800"/>
          </a:xfrm>
        </p:spPr>
        <p:txBody>
          <a:bodyPr>
            <a:noAutofit/>
          </a:bodyPr>
          <a:lstStyle/>
          <a:p>
            <a:r>
              <a:rPr lang="en-US" altLang="en-US" sz="2300" dirty="0">
                <a:latin typeface="Cambria" pitchFamily="18" charset="0"/>
                <a:cs typeface="Times New Roman" pitchFamily="18" charset="0"/>
              </a:rPr>
              <a:t>Let us consider these traces by the processors’ point of view</a:t>
            </a:r>
            <a:r>
              <a:rPr lang="ro-RO" altLang="en-US" sz="2300" dirty="0">
                <a:latin typeface="Cambria" pitchFamily="18" charset="0"/>
                <a:cs typeface="Times New Roman" pitchFamily="18" charset="0"/>
              </a:rPr>
              <a:t>. </a:t>
            </a:r>
            <a:r>
              <a:rPr lang="en-US" altLang="en-US" sz="2300" dirty="0">
                <a:latin typeface="Cambria" pitchFamily="18" charset="0"/>
                <a:cs typeface="Times New Roman" pitchFamily="18" charset="0"/>
              </a:rPr>
              <a:t>In figure 3 we see the </a:t>
            </a:r>
            <a:r>
              <a:rPr lang="en-US" altLang="en-US" sz="2300" i="1" dirty="0">
                <a:latin typeface="Cambria" pitchFamily="18" charset="0"/>
                <a:cs typeface="Times New Roman" pitchFamily="18" charset="0"/>
              </a:rPr>
              <a:t>interleaved traces </a:t>
            </a:r>
            <a:r>
              <a:rPr lang="en-US" altLang="en-US" sz="2300" dirty="0">
                <a:latin typeface="Cambria" pitchFamily="18" charset="0"/>
                <a:cs typeface="Times New Roman" pitchFamily="18" charset="0"/>
              </a:rPr>
              <a:t>resulting from the execution of the first </a:t>
            </a:r>
            <a:r>
              <a:rPr lang="ro-RO" altLang="en-US" sz="2300" dirty="0">
                <a:latin typeface="Cambria" pitchFamily="18" charset="0"/>
                <a:cs typeface="Times New Roman" pitchFamily="18" charset="0"/>
              </a:rPr>
              <a:t>70 </a:t>
            </a:r>
            <a:r>
              <a:rPr lang="en-US" altLang="en-US" sz="2300" dirty="0">
                <a:latin typeface="Cambria" pitchFamily="18" charset="0"/>
                <a:cs typeface="Times New Roman" pitchFamily="18" charset="0"/>
              </a:rPr>
              <a:t>instruction cycles</a:t>
            </a:r>
            <a:r>
              <a:rPr lang="ro-RO" altLang="en-US" sz="2300" dirty="0">
                <a:latin typeface="Cambria" pitchFamily="18" charset="0"/>
                <a:cs typeface="Times New Roman" pitchFamily="18" charset="0"/>
              </a:rPr>
              <a:t>. </a:t>
            </a:r>
            <a:r>
              <a:rPr lang="en-US" altLang="en-US" sz="2300" dirty="0">
                <a:latin typeface="Cambria" pitchFamily="18" charset="0"/>
                <a:cs typeface="Times New Roman" pitchFamily="18" charset="0"/>
              </a:rPr>
              <a:t>We assume that the OS enables each process to continue its execution for maximum </a:t>
            </a:r>
            <a:r>
              <a:rPr lang="ro-RO" altLang="en-US" sz="2300" dirty="0">
                <a:latin typeface="Cambria" pitchFamily="18" charset="0"/>
                <a:cs typeface="Times New Roman" pitchFamily="18" charset="0"/>
              </a:rPr>
              <a:t>8 </a:t>
            </a:r>
            <a:r>
              <a:rPr lang="en-US" altLang="en-US" sz="2300" dirty="0">
                <a:latin typeface="Cambria" pitchFamily="18" charset="0"/>
                <a:cs typeface="Times New Roman" pitchFamily="18" charset="0"/>
              </a:rPr>
              <a:t>instruction cycles and after that the process’ execution is interrupted </a:t>
            </a:r>
            <a:r>
              <a:rPr lang="ro-RO" altLang="en-US" sz="2300" dirty="0">
                <a:latin typeface="Cambria" pitchFamily="18" charset="0"/>
                <a:cs typeface="Times New Roman" pitchFamily="18" charset="0"/>
              </a:rPr>
              <a:t>(</a:t>
            </a:r>
            <a:r>
              <a:rPr lang="en-US" altLang="en-US" sz="2300" dirty="0">
                <a:latin typeface="Cambria" pitchFamily="18" charset="0"/>
                <a:cs typeface="Times New Roman" pitchFamily="18" charset="0"/>
              </a:rPr>
              <a:t>this avoids the processor’s monopolization by a certain process</a:t>
            </a:r>
            <a:r>
              <a:rPr lang="ro-RO" altLang="en-US" sz="2300" dirty="0">
                <a:latin typeface="Cambria" pitchFamily="18" charset="0"/>
                <a:cs typeface="Times New Roman" pitchFamily="18" charset="0"/>
              </a:rPr>
              <a:t>). </a:t>
            </a:r>
            <a:endParaRPr lang="en-US" altLang="en-US" sz="2300" dirty="0">
              <a:latin typeface="Cambria" pitchFamily="18" charset="0"/>
              <a:cs typeface="Times New Roman" pitchFamily="18" charset="0"/>
            </a:endParaRPr>
          </a:p>
          <a:p>
            <a:endParaRPr lang="ro-RO" altLang="en-US" sz="2300" dirty="0">
              <a:latin typeface="Cambria" pitchFamily="18" charset="0"/>
              <a:cs typeface="Times New Roman" pitchFamily="18" charset="0"/>
            </a:endParaRPr>
          </a:p>
          <a:p>
            <a:r>
              <a:rPr lang="en-US" altLang="en-US" sz="2300" dirty="0">
                <a:latin typeface="Cambria" pitchFamily="18" charset="0"/>
                <a:cs typeface="Times New Roman" pitchFamily="18" charset="0"/>
              </a:rPr>
              <a:t>As we may see in figure 3 the first 8 instructions of process A are executed, followed by a </a:t>
            </a:r>
            <a:r>
              <a:rPr lang="ro-RO" altLang="en-US" sz="2300" dirty="0">
                <a:latin typeface="Cambria" pitchFamily="18" charset="0"/>
                <a:cs typeface="Times New Roman" pitchFamily="18" charset="0"/>
              </a:rPr>
              <a:t>“time-out” </a:t>
            </a:r>
            <a:r>
              <a:rPr lang="en-US" altLang="en-US" sz="2300" dirty="0">
                <a:latin typeface="Cambria" pitchFamily="18" charset="0"/>
                <a:cs typeface="Times New Roman" pitchFamily="18" charset="0"/>
              </a:rPr>
              <a:t>and the execution of a portion of code of the dispatcher</a:t>
            </a:r>
            <a:r>
              <a:rPr lang="ro-RO" altLang="en-US" sz="2300" dirty="0">
                <a:latin typeface="Cambria" pitchFamily="18" charset="0"/>
                <a:cs typeface="Times New Roman" pitchFamily="18" charset="0"/>
              </a:rPr>
              <a:t>, </a:t>
            </a:r>
            <a:r>
              <a:rPr lang="en-US" altLang="en-US" sz="2300" dirty="0">
                <a:latin typeface="Cambria" pitchFamily="18" charset="0"/>
                <a:cs typeface="Times New Roman" pitchFamily="18" charset="0"/>
              </a:rPr>
              <a:t>which executes </a:t>
            </a:r>
            <a:r>
              <a:rPr lang="ro-RO" altLang="en-US" sz="2300" dirty="0">
                <a:latin typeface="Cambria" pitchFamily="18" charset="0"/>
                <a:cs typeface="Times New Roman" pitchFamily="18" charset="0"/>
              </a:rPr>
              <a:t>8 </a:t>
            </a:r>
            <a:r>
              <a:rPr lang="en-GB" altLang="en-US" sz="2300" dirty="0">
                <a:latin typeface="Cambria" pitchFamily="18" charset="0"/>
                <a:cs typeface="Times New Roman" pitchFamily="18" charset="0"/>
              </a:rPr>
              <a:t>instructions</a:t>
            </a:r>
            <a:r>
              <a:rPr lang="en-US" altLang="en-US" sz="2300" dirty="0">
                <a:latin typeface="Cambria" pitchFamily="18" charset="0"/>
                <a:cs typeface="Times New Roman" pitchFamily="18" charset="0"/>
              </a:rPr>
              <a:t> before offering the control to process B</a:t>
            </a:r>
            <a:r>
              <a:rPr lang="ro-RO" altLang="en-US" sz="2300" dirty="0">
                <a:latin typeface="Cambria" pitchFamily="18" charset="0"/>
                <a:cs typeface="Times New Roman" pitchFamily="18" charset="0"/>
              </a:rPr>
              <a:t>. </a:t>
            </a:r>
            <a:r>
              <a:rPr lang="en-US" altLang="en-US" sz="2300" dirty="0">
                <a:latin typeface="Cambria" pitchFamily="18" charset="0"/>
                <a:cs typeface="Times New Roman" pitchFamily="18" charset="0"/>
              </a:rPr>
              <a:t>After the first 6 instructions of process B are executed, B asks for an I</a:t>
            </a:r>
            <a:r>
              <a:rPr lang="ro-RO" altLang="en-US" sz="2300" dirty="0">
                <a:latin typeface="Cambria" pitchFamily="18" charset="0"/>
                <a:cs typeface="Times New Roman" pitchFamily="18" charset="0"/>
              </a:rPr>
              <a:t>/O</a:t>
            </a:r>
            <a:r>
              <a:rPr lang="en-US" altLang="en-US" sz="2300" dirty="0">
                <a:latin typeface="Cambria" pitchFamily="18" charset="0"/>
                <a:cs typeface="Times New Roman" pitchFamily="18" charset="0"/>
              </a:rPr>
              <a:t> operation of which result must be waited for.</a:t>
            </a:r>
            <a:endParaRPr lang="ro-RO" altLang="en-US" sz="2300" dirty="0">
              <a:latin typeface="Cambria" pitchFamily="18" charset="0"/>
              <a:cs typeface="Times New Roman" pitchFamily="18" charset="0"/>
            </a:endParaRPr>
          </a:p>
        </p:txBody>
      </p:sp>
      <p:sp>
        <p:nvSpPr>
          <p:cNvPr id="10242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10400" y="685800"/>
            <a:ext cx="2133600" cy="365125"/>
          </a:xfrm>
          <a:prstGeom prst="rect">
            <a:avLst/>
          </a:prstGeom>
          <a:noFill/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8FDC9A9B-FEFA-49B6-BEF2-E4A86BB67AB9}" type="slidenum">
              <a:rPr lang="en-US" altLang="en-US"/>
              <a:pPr/>
              <a:t>9</a:t>
            </a:fld>
            <a:endParaRPr lang="en-US" alt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erspective">
  <a:themeElements>
    <a:clrScheme name="Perspective">
      <a:dk1>
        <a:sysClr val="windowText" lastClr="000000"/>
      </a:dk1>
      <a:lt1>
        <a:sysClr val="window" lastClr="FFFFFF"/>
      </a:lt1>
      <a:dk2>
        <a:srgbClr val="283138"/>
      </a:dk2>
      <a:lt2>
        <a:srgbClr val="FF8600"/>
      </a:lt2>
      <a:accent1>
        <a:srgbClr val="838D9B"/>
      </a:accent1>
      <a:accent2>
        <a:srgbClr val="D2610C"/>
      </a:accent2>
      <a:accent3>
        <a:srgbClr val="80716A"/>
      </a:accent3>
      <a:accent4>
        <a:srgbClr val="94147C"/>
      </a:accent4>
      <a:accent5>
        <a:srgbClr val="5D5AD2"/>
      </a:accent5>
      <a:accent6>
        <a:srgbClr val="6F6C7D"/>
      </a:accent6>
      <a:hlink>
        <a:srgbClr val="6187E3"/>
      </a:hlink>
      <a:folHlink>
        <a:srgbClr val="7B8EB8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erspec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100000"/>
                <a:satMod val="160000"/>
                <a:lumMod val="105000"/>
              </a:schemeClr>
            </a:gs>
            <a:gs pos="41000">
              <a:schemeClr val="phClr">
                <a:tint val="57000"/>
                <a:satMod val="180000"/>
                <a:lumMod val="99000"/>
              </a:schemeClr>
            </a:gs>
            <a:gs pos="100000">
              <a:schemeClr val="phClr">
                <a:tint val="80000"/>
                <a:satMod val="200000"/>
                <a:lumMod val="10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6000"/>
                <a:satMod val="130000"/>
                <a:lumMod val="114000"/>
              </a:schemeClr>
            </a:gs>
            <a:gs pos="60000">
              <a:schemeClr val="phClr">
                <a:tint val="100000"/>
                <a:satMod val="106000"/>
                <a:lumMod val="110000"/>
              </a:schemeClr>
            </a:gs>
            <a:gs pos="100000">
              <a:schemeClr val="phClr"/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47625" dist="38100" dir="5400000" sy="98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woPt" dir="br">
              <a:rot lat="0" lon="0" rev="8700000"/>
            </a:lightRig>
          </a:scene3d>
          <a:sp3d prstMaterial="matte">
            <a:bevelT w="25400" h="53975"/>
          </a:sp3d>
        </a:effectStyle>
        <a:effectStyle>
          <a:effectLst>
            <a:reflection blurRad="12700" stA="24000" endPos="28000" dist="50800" dir="5400000" sy="-100000" rotWithShape="0"/>
          </a:effectLst>
          <a:scene3d>
            <a:camera prst="orthographicFront">
              <a:rot lat="0" lon="0" rev="0"/>
            </a:camera>
            <a:lightRig rig="threePt" dir="t">
              <a:rot lat="0" lon="0" rev="4800000"/>
            </a:lightRig>
          </a:scene3d>
          <a:sp3d>
            <a:bevelT w="69850" h="317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00000"/>
                <a:lumMod val="100000"/>
              </a:schemeClr>
            </a:gs>
            <a:gs pos="65000">
              <a:schemeClr val="phClr">
                <a:tint val="100000"/>
                <a:shade val="95000"/>
                <a:satMod val="100000"/>
                <a:lumMod val="100000"/>
              </a:schemeClr>
            </a:gs>
            <a:gs pos="100000">
              <a:schemeClr val="phClr">
                <a:tint val="88000"/>
                <a:shade val="100000"/>
                <a:satMod val="400000"/>
                <a:lumMod val="1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  <a:satMod val="90000"/>
              </a:schemeClr>
              <a:schemeClr val="phClr">
                <a:shade val="92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Perspective</Template>
  <TotalTime>5390</TotalTime>
  <Words>4564</Words>
  <Application>Microsoft Office PowerPoint</Application>
  <PresentationFormat>On-screen Show (4:3)</PresentationFormat>
  <Paragraphs>533</Paragraphs>
  <Slides>43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51" baseType="lpstr">
      <vt:lpstr>Arial</vt:lpstr>
      <vt:lpstr>Arial Unicode MS</vt:lpstr>
      <vt:lpstr>Cambria</vt:lpstr>
      <vt:lpstr>Courier New</vt:lpstr>
      <vt:lpstr>Symbol</vt:lpstr>
      <vt:lpstr>Times New Roman</vt:lpstr>
      <vt:lpstr>Wingdings</vt:lpstr>
      <vt:lpstr>Perspective</vt:lpstr>
      <vt:lpstr>PowerPoint Presentation</vt:lpstr>
      <vt:lpstr>PowerPoint Presentation</vt:lpstr>
      <vt:lpstr>Processes</vt:lpstr>
      <vt:lpstr>Introduction</vt:lpstr>
      <vt:lpstr>Introduction</vt:lpstr>
      <vt:lpstr>The process’ trace</vt:lpstr>
      <vt:lpstr>The process’ traces – example</vt:lpstr>
      <vt:lpstr>The process’ traces - example</vt:lpstr>
      <vt:lpstr>The process’ traces (cont.)</vt:lpstr>
      <vt:lpstr>The process’ traces (cont.)</vt:lpstr>
      <vt:lpstr>The process’ traces (cont.)</vt:lpstr>
      <vt:lpstr>The process’ traces (cont.)</vt:lpstr>
      <vt:lpstr>Process scheduling</vt:lpstr>
      <vt:lpstr>Two states process model</vt:lpstr>
      <vt:lpstr>Two states process model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Linux processes</vt:lpstr>
      <vt:lpstr>Linux – practically, two main types of processes</vt:lpstr>
      <vt:lpstr>Linux – special processes</vt:lpstr>
      <vt:lpstr>Linux – process states</vt:lpstr>
      <vt:lpstr>Linux – process states (cont.)</vt:lpstr>
      <vt:lpstr>Linux – background jobs (processes)</vt:lpstr>
      <vt:lpstr>Linux – Practical commands: ps and top</vt:lpstr>
      <vt:lpstr>Linux – Signals and kill command</vt:lpstr>
      <vt:lpstr>Linux – Prioritatea proceselor: nice și renice</vt:lpstr>
      <vt:lpstr>Zombie and orphan processes</vt:lpstr>
      <vt:lpstr>Linux – Foreground, Background și job control</vt:lpstr>
      <vt:lpstr>Linux – systemd and  daemons view</vt:lpstr>
      <vt:lpstr>Windows – PowerShell</vt:lpstr>
      <vt:lpstr>Windows – Services</vt:lpstr>
    </vt:vector>
  </TitlesOfParts>
  <Company>ASE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Procese</dc:title>
  <dc:creator>rz</dc:creator>
  <cp:lastModifiedBy>Administrator</cp:lastModifiedBy>
  <cp:revision>333</cp:revision>
  <dcterms:created xsi:type="dcterms:W3CDTF">2000-11-22T19:36:59Z</dcterms:created>
  <dcterms:modified xsi:type="dcterms:W3CDTF">2026-03-25T12:32:45Z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teType">
    <vt:i4>1</vt:i4>
  </property>
  <property fmtid="{D5CDD505-2E9C-101B-9397-08002B2CF9AE}" pid="3" name="GraphicType">
    <vt:i4>1</vt:i4>
  </property>
  <property fmtid="{D5CDD505-2E9C-101B-9397-08002B2CF9AE}" pid="4" name="Compression">
    <vt:i4>100</vt:i4>
  </property>
  <property fmtid="{D5CDD505-2E9C-101B-9397-08002B2CF9AE}" pid="5" name="ScreenSize">
    <vt:i4>1</vt:i4>
  </property>
  <property fmtid="{D5CDD505-2E9C-101B-9397-08002B2CF9AE}" pid="6" name="ScreenUsage">
    <vt:i4>1</vt:i4>
  </property>
  <property fmtid="{D5CDD505-2E9C-101B-9397-08002B2CF9AE}" pid="7" name="MailAddress">
    <vt:lpwstr/>
  </property>
  <property fmtid="{D5CDD505-2E9C-101B-9397-08002B2CF9AE}" pid="8" name="HomePage">
    <vt:lpwstr/>
  </property>
  <property fmtid="{D5CDD505-2E9C-101B-9397-08002B2CF9AE}" pid="9" name="Other">
    <vt:lpwstr/>
  </property>
  <property fmtid="{D5CDD505-2E9C-101B-9397-08002B2CF9AE}" pid="10" name="DownloadOriginal">
    <vt:bool>false</vt:bool>
  </property>
  <property fmtid="{D5CDD505-2E9C-101B-9397-08002B2CF9AE}" pid="11" name="DownloadIEButton">
    <vt:bool>false</vt:bool>
  </property>
  <property fmtid="{D5CDD505-2E9C-101B-9397-08002B2CF9AE}" pid="12" name="UseBrowserColor">
    <vt:bool>true</vt:bool>
  </property>
  <property fmtid="{D5CDD505-2E9C-101B-9397-08002B2CF9AE}" pid="13" name="BackColor">
    <vt:i4>15132390</vt:i4>
  </property>
  <property fmtid="{D5CDD505-2E9C-101B-9397-08002B2CF9AE}" pid="14" name="TextColor">
    <vt:i4>0</vt:i4>
  </property>
  <property fmtid="{D5CDD505-2E9C-101B-9397-08002B2CF9AE}" pid="15" name="LinkColor">
    <vt:i4>16711782</vt:i4>
  </property>
  <property fmtid="{D5CDD505-2E9C-101B-9397-08002B2CF9AE}" pid="16" name="VisitedColor">
    <vt:i4>10040268</vt:i4>
  </property>
  <property fmtid="{D5CDD505-2E9C-101B-9397-08002B2CF9AE}" pid="17" name="TransparentButton">
    <vt:i4>0</vt:i4>
  </property>
  <property fmtid="{D5CDD505-2E9C-101B-9397-08002B2CF9AE}" pid="18" name="ButtonType">
    <vt:i4>1</vt:i4>
  </property>
  <property fmtid="{D5CDD505-2E9C-101B-9397-08002B2CF9AE}" pid="19" name="ShowNotes">
    <vt:bool>false</vt:bool>
  </property>
  <property fmtid="{D5CDD505-2E9C-101B-9397-08002B2CF9AE}" pid="20" name="NavBtnPos">
    <vt:i4>1</vt:i4>
  </property>
  <property fmtid="{D5CDD505-2E9C-101B-9397-08002B2CF9AE}" pid="21" name="OutputDir">
    <vt:lpwstr>C:\TEMP</vt:lpwstr>
  </property>
</Properties>
</file>