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56" r:id="rId1"/>
  </p:sldMasterIdLst>
  <p:notesMasterIdLst>
    <p:notesMasterId r:id="rId34"/>
  </p:notesMasterIdLst>
  <p:handoutMasterIdLst>
    <p:handoutMasterId r:id="rId35"/>
  </p:handoutMasterIdLst>
  <p:sldIdLst>
    <p:sldId id="293" r:id="rId2"/>
    <p:sldId id="299" r:id="rId3"/>
    <p:sldId id="294" r:id="rId4"/>
    <p:sldId id="295" r:id="rId5"/>
    <p:sldId id="296" r:id="rId6"/>
    <p:sldId id="297" r:id="rId7"/>
    <p:sldId id="298" r:id="rId8"/>
    <p:sldId id="302" r:id="rId9"/>
    <p:sldId id="307" r:id="rId10"/>
    <p:sldId id="280" r:id="rId11"/>
    <p:sldId id="274" r:id="rId12"/>
    <p:sldId id="256" r:id="rId13"/>
    <p:sldId id="270" r:id="rId14"/>
    <p:sldId id="263" r:id="rId15"/>
    <p:sldId id="283" r:id="rId16"/>
    <p:sldId id="257" r:id="rId17"/>
    <p:sldId id="264" r:id="rId18"/>
    <p:sldId id="259" r:id="rId19"/>
    <p:sldId id="308" r:id="rId20"/>
    <p:sldId id="265" r:id="rId21"/>
    <p:sldId id="272" r:id="rId22"/>
    <p:sldId id="275" r:id="rId23"/>
    <p:sldId id="260" r:id="rId24"/>
    <p:sldId id="276" r:id="rId25"/>
    <p:sldId id="262" r:id="rId26"/>
    <p:sldId id="277" r:id="rId27"/>
    <p:sldId id="278" r:id="rId28"/>
    <p:sldId id="279" r:id="rId29"/>
    <p:sldId id="273" r:id="rId30"/>
    <p:sldId id="261" r:id="rId31"/>
    <p:sldId id="271" r:id="rId32"/>
    <p:sldId id="282" r:id="rId33"/>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Arial Unicode MS" pitchFamily="34" charset="-128"/>
        <a:ea typeface="+mn-ea"/>
        <a:cs typeface="Times New Roman" pitchFamily="18" charset="0"/>
      </a:defRPr>
    </a:lvl1pPr>
    <a:lvl2pPr marL="457200" algn="l" rtl="0" eaLnBrk="0" fontAlgn="base" hangingPunct="0">
      <a:spcBef>
        <a:spcPct val="0"/>
      </a:spcBef>
      <a:spcAft>
        <a:spcPct val="0"/>
      </a:spcAft>
      <a:defRPr sz="1600" kern="1200">
        <a:solidFill>
          <a:schemeClr val="tx1"/>
        </a:solidFill>
        <a:latin typeface="Arial Unicode MS" pitchFamily="34" charset="-128"/>
        <a:ea typeface="+mn-ea"/>
        <a:cs typeface="Times New Roman" pitchFamily="18" charset="0"/>
      </a:defRPr>
    </a:lvl2pPr>
    <a:lvl3pPr marL="914400" algn="l" rtl="0" eaLnBrk="0" fontAlgn="base" hangingPunct="0">
      <a:spcBef>
        <a:spcPct val="0"/>
      </a:spcBef>
      <a:spcAft>
        <a:spcPct val="0"/>
      </a:spcAft>
      <a:defRPr sz="1600" kern="1200">
        <a:solidFill>
          <a:schemeClr val="tx1"/>
        </a:solidFill>
        <a:latin typeface="Arial Unicode MS" pitchFamily="34" charset="-128"/>
        <a:ea typeface="+mn-ea"/>
        <a:cs typeface="Times New Roman" pitchFamily="18" charset="0"/>
      </a:defRPr>
    </a:lvl3pPr>
    <a:lvl4pPr marL="1371600" algn="l" rtl="0" eaLnBrk="0" fontAlgn="base" hangingPunct="0">
      <a:spcBef>
        <a:spcPct val="0"/>
      </a:spcBef>
      <a:spcAft>
        <a:spcPct val="0"/>
      </a:spcAft>
      <a:defRPr sz="1600" kern="1200">
        <a:solidFill>
          <a:schemeClr val="tx1"/>
        </a:solidFill>
        <a:latin typeface="Arial Unicode MS" pitchFamily="34" charset="-128"/>
        <a:ea typeface="+mn-ea"/>
        <a:cs typeface="Times New Roman" pitchFamily="18" charset="0"/>
      </a:defRPr>
    </a:lvl4pPr>
    <a:lvl5pPr marL="1828800" algn="l" rtl="0" eaLnBrk="0" fontAlgn="base" hangingPunct="0">
      <a:spcBef>
        <a:spcPct val="0"/>
      </a:spcBef>
      <a:spcAft>
        <a:spcPct val="0"/>
      </a:spcAft>
      <a:defRPr sz="1600" kern="1200">
        <a:solidFill>
          <a:schemeClr val="tx1"/>
        </a:solidFill>
        <a:latin typeface="Arial Unicode MS" pitchFamily="34" charset="-128"/>
        <a:ea typeface="+mn-ea"/>
        <a:cs typeface="Times New Roman" pitchFamily="18" charset="0"/>
      </a:defRPr>
    </a:lvl5pPr>
    <a:lvl6pPr marL="2286000" algn="l" defTabSz="914400" rtl="0" eaLnBrk="1" latinLnBrk="0" hangingPunct="1">
      <a:defRPr sz="1600" kern="1200">
        <a:solidFill>
          <a:schemeClr val="tx1"/>
        </a:solidFill>
        <a:latin typeface="Arial Unicode MS" pitchFamily="34" charset="-128"/>
        <a:ea typeface="+mn-ea"/>
        <a:cs typeface="Times New Roman" pitchFamily="18" charset="0"/>
      </a:defRPr>
    </a:lvl6pPr>
    <a:lvl7pPr marL="2743200" algn="l" defTabSz="914400" rtl="0" eaLnBrk="1" latinLnBrk="0" hangingPunct="1">
      <a:defRPr sz="1600" kern="1200">
        <a:solidFill>
          <a:schemeClr val="tx1"/>
        </a:solidFill>
        <a:latin typeface="Arial Unicode MS" pitchFamily="34" charset="-128"/>
        <a:ea typeface="+mn-ea"/>
        <a:cs typeface="Times New Roman" pitchFamily="18" charset="0"/>
      </a:defRPr>
    </a:lvl7pPr>
    <a:lvl8pPr marL="3200400" algn="l" defTabSz="914400" rtl="0" eaLnBrk="1" latinLnBrk="0" hangingPunct="1">
      <a:defRPr sz="1600" kern="1200">
        <a:solidFill>
          <a:schemeClr val="tx1"/>
        </a:solidFill>
        <a:latin typeface="Arial Unicode MS" pitchFamily="34" charset="-128"/>
        <a:ea typeface="+mn-ea"/>
        <a:cs typeface="Times New Roman" pitchFamily="18" charset="0"/>
      </a:defRPr>
    </a:lvl8pPr>
    <a:lvl9pPr marL="3657600" algn="l" defTabSz="914400" rtl="0" eaLnBrk="1" latinLnBrk="0" hangingPunct="1">
      <a:defRPr sz="1600" kern="1200">
        <a:solidFill>
          <a:schemeClr val="tx1"/>
        </a:solidFill>
        <a:latin typeface="Arial Unicode MS" pitchFamily="34" charset="-128"/>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FF0000"/>
    <a:srgbClr val="CC00CC"/>
    <a:srgbClr val="CC66FF"/>
    <a:srgbClr val="FF66CC"/>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75" autoAdjust="0"/>
    <p:restoredTop sz="84381" autoAdjust="0"/>
  </p:normalViewPr>
  <p:slideViewPr>
    <p:cSldViewPr>
      <p:cViewPr varScale="1">
        <p:scale>
          <a:sx n="61" d="100"/>
          <a:sy n="61" d="100"/>
        </p:scale>
        <p:origin x="692"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84"/>
    </p:cViewPr>
  </p:sorterViewPr>
  <p:notesViewPr>
    <p:cSldViewPr>
      <p:cViewPr varScale="1">
        <p:scale>
          <a:sx n="57" d="100"/>
          <a:sy n="57" d="100"/>
        </p:scale>
        <p:origin x="-1722"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17411" name="Rectangle 1027"/>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17412" name="Rectangle 1028"/>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17413" name="Rectangle 1029"/>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A3129050-B021-43EF-BCF4-463824A46B74}" type="slidenum">
              <a:rPr lang="en-US"/>
              <a:pPr>
                <a:defRPr/>
              </a:pPr>
              <a:t>‹#›</a:t>
            </a:fld>
            <a:endParaRPr lang="en-US"/>
          </a:p>
        </p:txBody>
      </p:sp>
    </p:spTree>
    <p:extLst>
      <p:ext uri="{BB962C8B-B14F-4D97-AF65-F5344CB8AC3E}">
        <p14:creationId xmlns:p14="http://schemas.microsoft.com/office/powerpoint/2010/main" val="2123256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atin typeface="Times New Roman" pitchFamily="18" charset="0"/>
              </a:defRPr>
            </a:lvl1pPr>
          </a:lstStyle>
          <a:p>
            <a:pPr>
              <a:defRPr/>
            </a:pPr>
            <a:endParaRPr lang="en-US"/>
          </a:p>
        </p:txBody>
      </p:sp>
      <p:sp>
        <p:nvSpPr>
          <p:cNvPr id="2867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35038" y="4416425"/>
            <a:ext cx="5140325"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atin typeface="Times New Roman" pitchFamily="18" charset="0"/>
              </a:defRPr>
            </a:lvl1pPr>
          </a:lstStyle>
          <a:p>
            <a:pPr>
              <a:defRPr/>
            </a:pPr>
            <a:fld id="{1964EE45-B3FF-4784-A0C4-3976369F841C}" type="slidenum">
              <a:rPr lang="en-US"/>
              <a:pPr>
                <a:defRPr/>
              </a:pPr>
              <a:t>‹#›</a:t>
            </a:fld>
            <a:endParaRPr lang="en-US"/>
          </a:p>
        </p:txBody>
      </p:sp>
    </p:spTree>
    <p:extLst>
      <p:ext uri="{BB962C8B-B14F-4D97-AF65-F5344CB8AC3E}">
        <p14:creationId xmlns:p14="http://schemas.microsoft.com/office/powerpoint/2010/main" val="6283484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Kernel_trap" TargetMode="External"/><Relationship Id="rId2" Type="http://schemas.openxmlformats.org/officeDocument/2006/relationships/slide" Target="../slides/slide20.xml"/><Relationship Id="rId1" Type="http://schemas.openxmlformats.org/officeDocument/2006/relationships/notesMaster" Target="../notesMasters/notesMaster1.xml"/><Relationship Id="rId5" Type="http://schemas.openxmlformats.org/officeDocument/2006/relationships/hyperlink" Target="http://en.wikipedia.org/wiki/Interrupt" TargetMode="External"/><Relationship Id="rId4" Type="http://schemas.openxmlformats.org/officeDocument/2006/relationships/hyperlink" Target="http://en.wikipedia.org/wiki/System_call"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31863">
              <a:defRPr sz="1600">
                <a:solidFill>
                  <a:schemeClr val="tx1"/>
                </a:solidFill>
                <a:latin typeface="Arial Unicode MS" pitchFamily="34" charset="-128"/>
                <a:cs typeface="Times New Roman" pitchFamily="18" charset="0"/>
              </a:defRPr>
            </a:lvl1pPr>
            <a:lvl2pPr marL="742950" indent="-285750" defTabSz="931863">
              <a:defRPr sz="1600">
                <a:solidFill>
                  <a:schemeClr val="tx1"/>
                </a:solidFill>
                <a:latin typeface="Arial Unicode MS" pitchFamily="34" charset="-128"/>
                <a:cs typeface="Times New Roman" pitchFamily="18" charset="0"/>
              </a:defRPr>
            </a:lvl2pPr>
            <a:lvl3pPr marL="1143000" indent="-228600" defTabSz="931863">
              <a:defRPr sz="1600">
                <a:solidFill>
                  <a:schemeClr val="tx1"/>
                </a:solidFill>
                <a:latin typeface="Arial Unicode MS" pitchFamily="34" charset="-128"/>
                <a:cs typeface="Times New Roman" pitchFamily="18" charset="0"/>
              </a:defRPr>
            </a:lvl3pPr>
            <a:lvl4pPr marL="1600200" indent="-228600" defTabSz="931863">
              <a:defRPr sz="1600">
                <a:solidFill>
                  <a:schemeClr val="tx1"/>
                </a:solidFill>
                <a:latin typeface="Arial Unicode MS" pitchFamily="34" charset="-128"/>
                <a:cs typeface="Times New Roman" pitchFamily="18" charset="0"/>
              </a:defRPr>
            </a:lvl4pPr>
            <a:lvl5pPr marL="2057400" indent="-228600" defTabSz="931863">
              <a:defRPr sz="1600">
                <a:solidFill>
                  <a:schemeClr val="tx1"/>
                </a:solidFill>
                <a:latin typeface="Arial Unicode MS" pitchFamily="34" charset="-128"/>
                <a:cs typeface="Times New Roman" pitchFamily="18" charset="0"/>
              </a:defRPr>
            </a:lvl5pPr>
            <a:lvl6pPr marL="25146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fld id="{B32220AA-299B-4AF9-9B47-1AD63C536934}" type="slidenum">
              <a:rPr lang="en-US" altLang="en-US" sz="1200" smtClean="0">
                <a:latin typeface="Times New Roman" pitchFamily="18" charset="0"/>
              </a:rPr>
              <a:pPr/>
              <a:t>18</a:t>
            </a:fld>
            <a:endParaRPr lang="en-US" altLang="en-US" sz="120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r>
              <a:rPr lang="en-US" altLang="en-US" dirty="0">
                <a:latin typeface="Cambria" pitchFamily="18" charset="0"/>
              </a:rPr>
              <a:t>A </a:t>
            </a:r>
            <a:r>
              <a:rPr lang="en-US" altLang="en-US" b="1" dirty="0">
                <a:latin typeface="Cambria" pitchFamily="18" charset="0"/>
                <a:hlinkClick r:id="rId3"/>
              </a:rPr>
              <a:t>trap</a:t>
            </a:r>
            <a:r>
              <a:rPr lang="en-US" altLang="en-US" dirty="0">
                <a:latin typeface="Cambria" pitchFamily="18" charset="0"/>
              </a:rPr>
              <a:t> is an exception in a user process. It's caused by division by zero or invalid memory access. It's also </a:t>
            </a:r>
            <a:r>
              <a:rPr lang="en-US" altLang="en-US" b="1" dirty="0">
                <a:latin typeface="Cambria" pitchFamily="18" charset="0"/>
              </a:rPr>
              <a:t>the usual way to invoke a kernel routine</a:t>
            </a:r>
            <a:r>
              <a:rPr lang="en-US" altLang="en-US" dirty="0">
                <a:latin typeface="Cambria" pitchFamily="18" charset="0"/>
              </a:rPr>
              <a:t> (a </a:t>
            </a:r>
            <a:r>
              <a:rPr lang="en-US" altLang="en-US" dirty="0">
                <a:latin typeface="Cambria" pitchFamily="18" charset="0"/>
                <a:hlinkClick r:id="rId4"/>
              </a:rPr>
              <a:t>system call</a:t>
            </a:r>
            <a:r>
              <a:rPr lang="en-US" altLang="en-US" dirty="0">
                <a:latin typeface="Cambria" pitchFamily="18" charset="0"/>
              </a:rPr>
              <a:t>) because those run with a higher priority than user code. Handling is synchronous (so the user code is suspended and continues afterwards). In a sense they are "active" - most of the time, the code expects the trap to happen and relies on this fact.</a:t>
            </a:r>
          </a:p>
          <a:p>
            <a:r>
              <a:rPr lang="en-US" altLang="en-US" dirty="0">
                <a:latin typeface="Cambria" pitchFamily="18" charset="0"/>
              </a:rPr>
              <a:t>An </a:t>
            </a:r>
            <a:r>
              <a:rPr lang="en-US" altLang="en-US" b="1" dirty="0">
                <a:latin typeface="Cambria" pitchFamily="18" charset="0"/>
                <a:hlinkClick r:id="rId5"/>
              </a:rPr>
              <a:t>interrupt</a:t>
            </a:r>
            <a:r>
              <a:rPr lang="en-US" altLang="en-US" dirty="0">
                <a:latin typeface="Cambria" pitchFamily="18" charset="0"/>
              </a:rPr>
              <a:t> is something generated by the hardware (devices like the hard disk, graphics card, I/O ports, etc.). These are asynchronous (i.e. they don't happen at predictable places in the user code) or "passive" since the interrupt handler has to wait for them to happen eventually.</a:t>
            </a:r>
          </a:p>
          <a:p>
            <a:endParaRPr lang="en-US" altLang="en-US" dirty="0">
              <a:latin typeface="Cambria" pitchFamily="18" charset="0"/>
            </a:endParaRPr>
          </a:p>
        </p:txBody>
      </p:sp>
      <p:sp>
        <p:nvSpPr>
          <p:cNvPr id="30724" name="Slide Number Placeholder 3"/>
          <p:cNvSpPr>
            <a:spLocks noGrp="1"/>
          </p:cNvSpPr>
          <p:nvPr>
            <p:ph type="sldNum" sz="quarter" idx="5"/>
          </p:nvPr>
        </p:nvSpPr>
        <p:spPr>
          <a:noFill/>
        </p:spPr>
        <p:txBody>
          <a:bodyPr/>
          <a:lstStyle>
            <a:lvl1pPr defTabSz="931863">
              <a:defRPr sz="1600">
                <a:solidFill>
                  <a:schemeClr val="tx1"/>
                </a:solidFill>
                <a:latin typeface="Arial Unicode MS" pitchFamily="34" charset="-128"/>
                <a:cs typeface="Times New Roman" pitchFamily="18" charset="0"/>
              </a:defRPr>
            </a:lvl1pPr>
            <a:lvl2pPr marL="742950" indent="-285750" defTabSz="931863">
              <a:defRPr sz="1600">
                <a:solidFill>
                  <a:schemeClr val="tx1"/>
                </a:solidFill>
                <a:latin typeface="Arial Unicode MS" pitchFamily="34" charset="-128"/>
                <a:cs typeface="Times New Roman" pitchFamily="18" charset="0"/>
              </a:defRPr>
            </a:lvl2pPr>
            <a:lvl3pPr marL="1143000" indent="-228600" defTabSz="931863">
              <a:defRPr sz="1600">
                <a:solidFill>
                  <a:schemeClr val="tx1"/>
                </a:solidFill>
                <a:latin typeface="Arial Unicode MS" pitchFamily="34" charset="-128"/>
                <a:cs typeface="Times New Roman" pitchFamily="18" charset="0"/>
              </a:defRPr>
            </a:lvl3pPr>
            <a:lvl4pPr marL="1600200" indent="-228600" defTabSz="931863">
              <a:defRPr sz="1600">
                <a:solidFill>
                  <a:schemeClr val="tx1"/>
                </a:solidFill>
                <a:latin typeface="Arial Unicode MS" pitchFamily="34" charset="-128"/>
                <a:cs typeface="Times New Roman" pitchFamily="18" charset="0"/>
              </a:defRPr>
            </a:lvl4pPr>
            <a:lvl5pPr marL="2057400" indent="-228600" defTabSz="931863">
              <a:defRPr sz="1600">
                <a:solidFill>
                  <a:schemeClr val="tx1"/>
                </a:solidFill>
                <a:latin typeface="Arial Unicode MS" pitchFamily="34" charset="-128"/>
                <a:cs typeface="Times New Roman" pitchFamily="18" charset="0"/>
              </a:defRPr>
            </a:lvl5pPr>
            <a:lvl6pPr marL="25146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fld id="{28A93701-ADF1-4ED7-ADE8-844F7050C390}" type="slidenum">
              <a:rPr lang="en-US" altLang="en-US" sz="1200" smtClean="0">
                <a:latin typeface="Times New Roman" pitchFamily="18" charset="0"/>
              </a:rPr>
              <a:pPr/>
              <a:t>20</a:t>
            </a:fld>
            <a:endParaRPr lang="en-US" altLang="en-US" sz="120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r>
              <a:rPr lang="en-US" altLang="en-US"/>
              <a:t>In a virtual machine each OS seems to execute on its own processor, with its own memory, hardware, </a:t>
            </a:r>
            <a:r>
              <a:rPr lang="ro-RO" altLang="en-US"/>
              <a:t>etc. </a:t>
            </a:r>
            <a:endParaRPr lang="en-US" altLang="en-US"/>
          </a:p>
          <a:p>
            <a:endParaRPr lang="en-US" altLang="en-US"/>
          </a:p>
        </p:txBody>
      </p:sp>
      <p:sp>
        <p:nvSpPr>
          <p:cNvPr id="31748" name="Slide Number Placeholder 3"/>
          <p:cNvSpPr>
            <a:spLocks noGrp="1"/>
          </p:cNvSpPr>
          <p:nvPr>
            <p:ph type="sldNum" sz="quarter" idx="5"/>
          </p:nvPr>
        </p:nvSpPr>
        <p:spPr>
          <a:noFill/>
        </p:spPr>
        <p:txBody>
          <a:bodyPr/>
          <a:lstStyle>
            <a:lvl1pPr defTabSz="931863">
              <a:defRPr sz="1600">
                <a:solidFill>
                  <a:schemeClr val="tx1"/>
                </a:solidFill>
                <a:latin typeface="Arial Unicode MS" pitchFamily="34" charset="-128"/>
                <a:cs typeface="Times New Roman" pitchFamily="18" charset="0"/>
              </a:defRPr>
            </a:lvl1pPr>
            <a:lvl2pPr marL="742950" indent="-285750" defTabSz="931863">
              <a:defRPr sz="1600">
                <a:solidFill>
                  <a:schemeClr val="tx1"/>
                </a:solidFill>
                <a:latin typeface="Arial Unicode MS" pitchFamily="34" charset="-128"/>
                <a:cs typeface="Times New Roman" pitchFamily="18" charset="0"/>
              </a:defRPr>
            </a:lvl2pPr>
            <a:lvl3pPr marL="1143000" indent="-228600" defTabSz="931863">
              <a:defRPr sz="1600">
                <a:solidFill>
                  <a:schemeClr val="tx1"/>
                </a:solidFill>
                <a:latin typeface="Arial Unicode MS" pitchFamily="34" charset="-128"/>
                <a:cs typeface="Times New Roman" pitchFamily="18" charset="0"/>
              </a:defRPr>
            </a:lvl3pPr>
            <a:lvl4pPr marL="1600200" indent="-228600" defTabSz="931863">
              <a:defRPr sz="1600">
                <a:solidFill>
                  <a:schemeClr val="tx1"/>
                </a:solidFill>
                <a:latin typeface="Arial Unicode MS" pitchFamily="34" charset="-128"/>
                <a:cs typeface="Times New Roman" pitchFamily="18" charset="0"/>
              </a:defRPr>
            </a:lvl4pPr>
            <a:lvl5pPr marL="2057400" indent="-228600" defTabSz="931863">
              <a:defRPr sz="1600">
                <a:solidFill>
                  <a:schemeClr val="tx1"/>
                </a:solidFill>
                <a:latin typeface="Arial Unicode MS" pitchFamily="34" charset="-128"/>
                <a:cs typeface="Times New Roman" pitchFamily="18" charset="0"/>
              </a:defRPr>
            </a:lvl5pPr>
            <a:lvl6pPr marL="25146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defTabSz="931863"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fld id="{ECF6935E-C1F8-4596-A94C-37E6A481DFF7}" type="slidenum">
              <a:rPr lang="en-US" altLang="en-US" sz="1200" smtClean="0">
                <a:latin typeface="Times New Roman" pitchFamily="18" charset="0"/>
              </a:rPr>
              <a:pPr/>
              <a:t>30</a:t>
            </a:fld>
            <a:endParaRPr lang="en-US" altLang="en-US" sz="120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66266DE5-3904-4644-94D7-DE3B3F7087B2}"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6" name="Date Placeholder 3"/>
          <p:cNvSpPr>
            <a:spLocks noGrp="1"/>
          </p:cNvSpPr>
          <p:nvPr>
            <p:ph type="dt" sz="half" idx="12"/>
          </p:nvPr>
        </p:nvSpPr>
        <p:spPr/>
        <p:txBody>
          <a:bodyPr/>
          <a:lstStyle>
            <a:lvl1pPr>
              <a:defRPr/>
            </a:lvl1pPr>
          </a:lstStyle>
          <a:p>
            <a:pPr>
              <a:defRPr/>
            </a:pPr>
            <a:fld id="{3F67C8D2-951D-48F0-9C71-B7C625B95BAB}" type="datetime1">
              <a:rPr lang="ro-RO"/>
              <a:pPr>
                <a:defRPr/>
              </a:pPr>
              <a:t>11.03.2026</a:t>
            </a:fld>
            <a:endParaRPr lang="en-US"/>
          </a:p>
        </p:txBody>
      </p:sp>
    </p:spTree>
    <p:extLst>
      <p:ext uri="{BB962C8B-B14F-4D97-AF65-F5344CB8AC3E}">
        <p14:creationId xmlns:p14="http://schemas.microsoft.com/office/powerpoint/2010/main" val="3251025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339ADF65-DD74-45E1-98E0-8930707924D8}"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6" name="Date Placeholder 3"/>
          <p:cNvSpPr>
            <a:spLocks noGrp="1"/>
          </p:cNvSpPr>
          <p:nvPr>
            <p:ph type="dt" sz="half" idx="12"/>
          </p:nvPr>
        </p:nvSpPr>
        <p:spPr/>
        <p:txBody>
          <a:bodyPr/>
          <a:lstStyle>
            <a:lvl1pPr>
              <a:defRPr/>
            </a:lvl1pPr>
          </a:lstStyle>
          <a:p>
            <a:pPr>
              <a:defRPr/>
            </a:pPr>
            <a:fld id="{FE2F35EC-510E-4687-AC0A-A2597362F55C}" type="datetime1">
              <a:rPr lang="ro-RO"/>
              <a:pPr>
                <a:defRPr/>
              </a:pPr>
              <a:t>11.03.2026</a:t>
            </a:fld>
            <a:endParaRPr lang="en-US"/>
          </a:p>
        </p:txBody>
      </p:sp>
    </p:spTree>
    <p:extLst>
      <p:ext uri="{BB962C8B-B14F-4D97-AF65-F5344CB8AC3E}">
        <p14:creationId xmlns:p14="http://schemas.microsoft.com/office/powerpoint/2010/main" val="2388225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84226F4E-D311-4085-AAFC-D92B4A247BDB}"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6" name="Date Placeholder 3"/>
          <p:cNvSpPr>
            <a:spLocks noGrp="1"/>
          </p:cNvSpPr>
          <p:nvPr>
            <p:ph type="dt" sz="half" idx="12"/>
          </p:nvPr>
        </p:nvSpPr>
        <p:spPr/>
        <p:txBody>
          <a:bodyPr/>
          <a:lstStyle>
            <a:lvl1pPr>
              <a:defRPr/>
            </a:lvl1pPr>
          </a:lstStyle>
          <a:p>
            <a:pPr>
              <a:defRPr/>
            </a:pPr>
            <a:fld id="{3F021FD1-0480-4FEF-897A-6CBFE86648C4}" type="datetime1">
              <a:rPr lang="ro-RO"/>
              <a:pPr>
                <a:defRPr/>
              </a:pPr>
              <a:t>11.03.2026</a:t>
            </a:fld>
            <a:endParaRPr lang="en-US"/>
          </a:p>
        </p:txBody>
      </p:sp>
    </p:spTree>
    <p:extLst>
      <p:ext uri="{BB962C8B-B14F-4D97-AF65-F5344CB8AC3E}">
        <p14:creationId xmlns:p14="http://schemas.microsoft.com/office/powerpoint/2010/main" val="1272697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pPr>
              <a:defRPr/>
            </a:pPr>
            <a:fld id="{22138490-5D7A-42AE-9A3E-33FEAAB0B6AC}"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6" name="Date Placeholder 3"/>
          <p:cNvSpPr>
            <a:spLocks noGrp="1"/>
          </p:cNvSpPr>
          <p:nvPr>
            <p:ph type="dt" sz="half" idx="12"/>
          </p:nvPr>
        </p:nvSpPr>
        <p:spPr/>
        <p:txBody>
          <a:bodyPr/>
          <a:lstStyle>
            <a:lvl1pPr>
              <a:defRPr/>
            </a:lvl1pPr>
          </a:lstStyle>
          <a:p>
            <a:pPr>
              <a:defRPr/>
            </a:pPr>
            <a:fld id="{37D9469F-2C7F-4E3D-AA1E-3634FBA9F61E}" type="datetime1">
              <a:rPr lang="ro-RO"/>
              <a:pPr>
                <a:defRPr/>
              </a:pPr>
              <a:t>11.03.2026</a:t>
            </a:fld>
            <a:endParaRPr lang="en-US"/>
          </a:p>
        </p:txBody>
      </p:sp>
    </p:spTree>
    <p:extLst>
      <p:ext uri="{BB962C8B-B14F-4D97-AF65-F5344CB8AC3E}">
        <p14:creationId xmlns:p14="http://schemas.microsoft.com/office/powerpoint/2010/main" val="763162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36D08675-5D55-4A19-90FB-D536FFFD83F4}"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6" name="Date Placeholder 3"/>
          <p:cNvSpPr>
            <a:spLocks noGrp="1"/>
          </p:cNvSpPr>
          <p:nvPr>
            <p:ph type="dt" sz="half" idx="12"/>
          </p:nvPr>
        </p:nvSpPr>
        <p:spPr/>
        <p:txBody>
          <a:bodyPr/>
          <a:lstStyle>
            <a:lvl1pPr>
              <a:defRPr/>
            </a:lvl1pPr>
          </a:lstStyle>
          <a:p>
            <a:pPr>
              <a:defRPr/>
            </a:pPr>
            <a:fld id="{F7A216F9-415C-4362-9975-0B57853877E0}" type="datetime1">
              <a:rPr lang="ro-RO"/>
              <a:pPr>
                <a:defRPr/>
              </a:pPr>
              <a:t>11.03.2026</a:t>
            </a:fld>
            <a:endParaRPr lang="en-US"/>
          </a:p>
        </p:txBody>
      </p:sp>
    </p:spTree>
    <p:extLst>
      <p:ext uri="{BB962C8B-B14F-4D97-AF65-F5344CB8AC3E}">
        <p14:creationId xmlns:p14="http://schemas.microsoft.com/office/powerpoint/2010/main" val="3862414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85DC12B2-1EE5-4ABE-B90C-B231018C4449}"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7" name="Date Placeholder 3"/>
          <p:cNvSpPr>
            <a:spLocks noGrp="1"/>
          </p:cNvSpPr>
          <p:nvPr>
            <p:ph type="dt" sz="half" idx="12"/>
          </p:nvPr>
        </p:nvSpPr>
        <p:spPr/>
        <p:txBody>
          <a:bodyPr/>
          <a:lstStyle>
            <a:lvl1pPr>
              <a:defRPr/>
            </a:lvl1pPr>
          </a:lstStyle>
          <a:p>
            <a:pPr>
              <a:defRPr/>
            </a:pPr>
            <a:fld id="{6A88FC6D-1027-4082-A4DB-3719078C5138}" type="datetime1">
              <a:rPr lang="ro-RO"/>
              <a:pPr>
                <a:defRPr/>
              </a:pPr>
              <a:t>11.03.2026</a:t>
            </a:fld>
            <a:endParaRPr lang="en-US"/>
          </a:p>
        </p:txBody>
      </p:sp>
    </p:spTree>
    <p:extLst>
      <p:ext uri="{BB962C8B-B14F-4D97-AF65-F5344CB8AC3E}">
        <p14:creationId xmlns:p14="http://schemas.microsoft.com/office/powerpoint/2010/main" val="500040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ln/>
        </p:spPr>
        <p:txBody>
          <a:bodyPr/>
          <a:lstStyle>
            <a:lvl1pPr>
              <a:defRPr/>
            </a:lvl1pPr>
          </a:lstStyle>
          <a:p>
            <a:pPr>
              <a:defRPr/>
            </a:pPr>
            <a:fld id="{1A4B3CC6-8D4A-4F5E-B188-82D107D962B4}" type="slidenum">
              <a:rPr lang="en-US"/>
              <a:pPr>
                <a:defRPr/>
              </a:pPr>
              <a:t>‹#›</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9" name="Date Placeholder 3"/>
          <p:cNvSpPr>
            <a:spLocks noGrp="1"/>
          </p:cNvSpPr>
          <p:nvPr>
            <p:ph type="dt" sz="half" idx="12"/>
          </p:nvPr>
        </p:nvSpPr>
        <p:spPr/>
        <p:txBody>
          <a:bodyPr/>
          <a:lstStyle>
            <a:lvl1pPr>
              <a:defRPr/>
            </a:lvl1pPr>
          </a:lstStyle>
          <a:p>
            <a:pPr>
              <a:defRPr/>
            </a:pPr>
            <a:fld id="{8C16B812-998C-4549-AC5B-FB0B8049CBAC}" type="datetime1">
              <a:rPr lang="ro-RO"/>
              <a:pPr>
                <a:defRPr/>
              </a:pPr>
              <a:t>11.03.2026</a:t>
            </a:fld>
            <a:endParaRPr lang="en-US"/>
          </a:p>
        </p:txBody>
      </p:sp>
    </p:spTree>
    <p:extLst>
      <p:ext uri="{BB962C8B-B14F-4D97-AF65-F5344CB8AC3E}">
        <p14:creationId xmlns:p14="http://schemas.microsoft.com/office/powerpoint/2010/main" val="1309079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a:ln/>
        </p:spPr>
        <p:txBody>
          <a:bodyPr/>
          <a:lstStyle>
            <a:lvl1pPr>
              <a:defRPr/>
            </a:lvl1pPr>
          </a:lstStyle>
          <a:p>
            <a:pPr>
              <a:defRPr/>
            </a:pPr>
            <a:fld id="{26BE3889-84E4-4F94-A786-073823603D8E}" type="slidenum">
              <a:rPr lang="en-US"/>
              <a:pPr>
                <a:defRPr/>
              </a:pPr>
              <a:t>‹#›</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5" name="Date Placeholder 3"/>
          <p:cNvSpPr>
            <a:spLocks noGrp="1"/>
          </p:cNvSpPr>
          <p:nvPr>
            <p:ph type="dt" sz="half" idx="12"/>
          </p:nvPr>
        </p:nvSpPr>
        <p:spPr/>
        <p:txBody>
          <a:bodyPr/>
          <a:lstStyle>
            <a:lvl1pPr>
              <a:defRPr/>
            </a:lvl1pPr>
          </a:lstStyle>
          <a:p>
            <a:pPr>
              <a:defRPr/>
            </a:pPr>
            <a:fld id="{49A6F9FC-B7CC-45A5-9DDE-D2A811DD2A65}" type="datetime1">
              <a:rPr lang="ro-RO"/>
              <a:pPr>
                <a:defRPr/>
              </a:pPr>
              <a:t>11.03.2026</a:t>
            </a:fld>
            <a:endParaRPr lang="en-US"/>
          </a:p>
        </p:txBody>
      </p:sp>
    </p:spTree>
    <p:extLst>
      <p:ext uri="{BB962C8B-B14F-4D97-AF65-F5344CB8AC3E}">
        <p14:creationId xmlns:p14="http://schemas.microsoft.com/office/powerpoint/2010/main" val="3317485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61566C56-1572-42CF-AE74-C51D27C15841}" type="slidenum">
              <a:rPr lang="en-US"/>
              <a:pPr>
                <a:defRPr/>
              </a:pPr>
              <a:t>‹#›</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4" name="Date Placeholder 3"/>
          <p:cNvSpPr>
            <a:spLocks noGrp="1"/>
          </p:cNvSpPr>
          <p:nvPr>
            <p:ph type="dt" sz="half" idx="12"/>
          </p:nvPr>
        </p:nvSpPr>
        <p:spPr/>
        <p:txBody>
          <a:bodyPr/>
          <a:lstStyle>
            <a:lvl1pPr>
              <a:defRPr/>
            </a:lvl1pPr>
          </a:lstStyle>
          <a:p>
            <a:pPr>
              <a:defRPr/>
            </a:pPr>
            <a:fld id="{20783650-878A-4A1B-B691-19FA884A13A6}" type="datetime1">
              <a:rPr lang="ro-RO"/>
              <a:pPr>
                <a:defRPr/>
              </a:pPr>
              <a:t>11.03.2026</a:t>
            </a:fld>
            <a:endParaRPr lang="en-US"/>
          </a:p>
        </p:txBody>
      </p:sp>
    </p:spTree>
    <p:extLst>
      <p:ext uri="{BB962C8B-B14F-4D97-AF65-F5344CB8AC3E}">
        <p14:creationId xmlns:p14="http://schemas.microsoft.com/office/powerpoint/2010/main" val="3398457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4"/>
          </p:nvPr>
        </p:nvSpPr>
        <p:spPr>
          <a:ln/>
        </p:spPr>
        <p:txBody>
          <a:bodyPr/>
          <a:lstStyle>
            <a:lvl1pPr>
              <a:defRPr/>
            </a:lvl1pPr>
          </a:lstStyle>
          <a:p>
            <a:pPr>
              <a:defRPr/>
            </a:pPr>
            <a:fld id="{4518D168-35A5-411C-90A0-6F55D9CC871E}" type="slidenum">
              <a:rPr lang="en-US"/>
              <a:pPr>
                <a:defRPr/>
              </a:pPr>
              <a:t>‹#›</a:t>
            </a:fld>
            <a:endParaRPr lang="en-US"/>
          </a:p>
        </p:txBody>
      </p:sp>
      <p:sp>
        <p:nvSpPr>
          <p:cNvPr id="6" name="Footer Placeholder 4"/>
          <p:cNvSpPr>
            <a:spLocks noGrp="1"/>
          </p:cNvSpPr>
          <p:nvPr>
            <p:ph type="ftr" sz="quarter" idx="15"/>
          </p:nvPr>
        </p:nvSpPr>
        <p:spPr/>
        <p:txBody>
          <a:bodyPr/>
          <a:lstStyle>
            <a:lvl1pPr>
              <a:defRPr/>
            </a:lvl1pPr>
          </a:lstStyle>
          <a:p>
            <a:pPr>
              <a:defRPr/>
            </a:pPr>
            <a:r>
              <a:rPr lang="en-US"/>
              <a:t>Structura si componentele unui SO</a:t>
            </a:r>
          </a:p>
        </p:txBody>
      </p:sp>
      <p:sp>
        <p:nvSpPr>
          <p:cNvPr id="7" name="Date Placeholder 3"/>
          <p:cNvSpPr>
            <a:spLocks noGrp="1"/>
          </p:cNvSpPr>
          <p:nvPr>
            <p:ph type="dt" sz="half" idx="16"/>
          </p:nvPr>
        </p:nvSpPr>
        <p:spPr/>
        <p:txBody>
          <a:bodyPr/>
          <a:lstStyle>
            <a:lvl1pPr>
              <a:defRPr/>
            </a:lvl1pPr>
          </a:lstStyle>
          <a:p>
            <a:pPr>
              <a:defRPr/>
            </a:pPr>
            <a:fld id="{F23B6F78-46A5-4083-9EBE-1A91D590DD9E}" type="datetime1">
              <a:rPr lang="ro-RO"/>
              <a:pPr>
                <a:defRPr/>
              </a:pPr>
              <a:t>11.03.2026</a:t>
            </a:fld>
            <a:endParaRPr lang="en-US"/>
          </a:p>
        </p:txBody>
      </p:sp>
    </p:spTree>
    <p:extLst>
      <p:ext uri="{BB962C8B-B14F-4D97-AF65-F5344CB8AC3E}">
        <p14:creationId xmlns:p14="http://schemas.microsoft.com/office/powerpoint/2010/main" val="512472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C7D36C49-633C-4F51-B439-E3BA60E6483A}"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Structura si componentele unui SO</a:t>
            </a:r>
          </a:p>
        </p:txBody>
      </p:sp>
      <p:sp>
        <p:nvSpPr>
          <p:cNvPr id="7" name="Date Placeholder 3"/>
          <p:cNvSpPr>
            <a:spLocks noGrp="1"/>
          </p:cNvSpPr>
          <p:nvPr>
            <p:ph type="dt" sz="half" idx="12"/>
          </p:nvPr>
        </p:nvSpPr>
        <p:spPr/>
        <p:txBody>
          <a:bodyPr/>
          <a:lstStyle>
            <a:lvl1pPr>
              <a:defRPr/>
            </a:lvl1pPr>
          </a:lstStyle>
          <a:p>
            <a:pPr>
              <a:defRPr/>
            </a:pPr>
            <a:fld id="{88778906-F8F7-4926-BA95-CAB7EB40A8C5}" type="datetime1">
              <a:rPr lang="ro-RO"/>
              <a:pPr>
                <a:defRPr/>
              </a:pPr>
              <a:t>11.03.2026</a:t>
            </a:fld>
            <a:endParaRPr lang="en-US"/>
          </a:p>
        </p:txBody>
      </p:sp>
    </p:spTree>
    <p:extLst>
      <p:ext uri="{BB962C8B-B14F-4D97-AF65-F5344CB8AC3E}">
        <p14:creationId xmlns:p14="http://schemas.microsoft.com/office/powerpoint/2010/main" val="166073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a:defRPr sz="1800" smtClean="0">
                <a:solidFill>
                  <a:srgbClr val="FFFFFF"/>
                </a:solidFill>
              </a:defRPr>
            </a:lvl1pPr>
          </a:lstStyle>
          <a:p>
            <a:pPr>
              <a:defRPr/>
            </a:pPr>
            <a:fld id="{69AD3F38-52E0-4D69-A628-25C4E0959705}" type="slidenum">
              <a:rPr lang="en-US"/>
              <a:pPr>
                <a:defRPr/>
              </a:pPr>
              <a:t>‹#›</a:t>
            </a:fld>
            <a:endParaRPr 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smtClean="0">
                <a:solidFill>
                  <a:schemeClr val="bg2"/>
                </a:solidFill>
              </a:defRPr>
            </a:lvl1pPr>
          </a:lstStyle>
          <a:p>
            <a:pPr>
              <a:defRPr/>
            </a:pPr>
            <a:r>
              <a:rPr lang="en-US"/>
              <a:t>Structura si componentele unui SO</a:t>
            </a:r>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smtClean="0">
                <a:solidFill>
                  <a:schemeClr val="bg2"/>
                </a:solidFill>
              </a:defRPr>
            </a:lvl1pPr>
          </a:lstStyle>
          <a:p>
            <a:pPr>
              <a:defRPr/>
            </a:pPr>
            <a:fld id="{EB724E91-AEAC-4F98-BF02-DB53E3A09EDD}" type="datetime1">
              <a:rPr lang="ro-RO"/>
              <a:pPr>
                <a:defRPr/>
              </a:pPr>
              <a:t>11.03.2026</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p:txStyles>
    <p:titleStyle>
      <a:lvl1pPr algn="l" rtl="0" fontAlgn="base">
        <a:spcBef>
          <a:spcPct val="0"/>
        </a:spcBef>
        <a:spcAft>
          <a:spcPct val="0"/>
        </a:spcAft>
        <a:defRPr sz="4600" kern="1200" spc="-100">
          <a:solidFill>
            <a:schemeClr val="tx2"/>
          </a:solidFill>
          <a:latin typeface="+mj-lt"/>
          <a:ea typeface="+mj-ea"/>
          <a:cs typeface="+mj-cs"/>
        </a:defRPr>
      </a:lvl1pPr>
      <a:lvl2pPr algn="l" rtl="0" fontAlgn="base">
        <a:spcBef>
          <a:spcPct val="0"/>
        </a:spcBef>
        <a:spcAft>
          <a:spcPct val="0"/>
        </a:spcAft>
        <a:defRPr sz="4600">
          <a:solidFill>
            <a:schemeClr val="tx2"/>
          </a:solidFill>
          <a:latin typeface="Cambria" pitchFamily="18" charset="0"/>
        </a:defRPr>
      </a:lvl2pPr>
      <a:lvl3pPr algn="l" rtl="0" fontAlgn="base">
        <a:spcBef>
          <a:spcPct val="0"/>
        </a:spcBef>
        <a:spcAft>
          <a:spcPct val="0"/>
        </a:spcAft>
        <a:defRPr sz="4600">
          <a:solidFill>
            <a:schemeClr val="tx2"/>
          </a:solidFill>
          <a:latin typeface="Cambria" pitchFamily="18" charset="0"/>
        </a:defRPr>
      </a:lvl3pPr>
      <a:lvl4pPr algn="l" rtl="0" fontAlgn="base">
        <a:spcBef>
          <a:spcPct val="0"/>
        </a:spcBef>
        <a:spcAft>
          <a:spcPct val="0"/>
        </a:spcAft>
        <a:defRPr sz="4600">
          <a:solidFill>
            <a:schemeClr val="tx2"/>
          </a:solidFill>
          <a:latin typeface="Cambria" pitchFamily="18" charset="0"/>
        </a:defRPr>
      </a:lvl4pPr>
      <a:lvl5pPr algn="l" rtl="0" fontAlgn="base">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fontAlgn="base">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fontAlgn="base">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fontAlgn="base">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fontAlgn="base">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en-US" sz="3300" dirty="0"/>
              <a:t>Regular expressions</a:t>
            </a:r>
          </a:p>
        </p:txBody>
      </p:sp>
      <p:sp>
        <p:nvSpPr>
          <p:cNvPr id="3" name="Content Placeholder 2"/>
          <p:cNvSpPr>
            <a:spLocks noGrp="1"/>
          </p:cNvSpPr>
          <p:nvPr>
            <p:ph idx="1"/>
          </p:nvPr>
        </p:nvSpPr>
        <p:spPr>
          <a:xfrm>
            <a:off x="457200" y="914400"/>
            <a:ext cx="7620000" cy="1447800"/>
          </a:xfrm>
        </p:spPr>
        <p:txBody>
          <a:bodyPr/>
          <a:lstStyle/>
          <a:p>
            <a:r>
              <a:rPr lang="en-US" dirty="0"/>
              <a:t>A </a:t>
            </a:r>
            <a:r>
              <a:rPr lang="en-US" b="1" i="1" dirty="0"/>
              <a:t>Reg</a:t>
            </a:r>
            <a:r>
              <a:rPr lang="en-US" i="1" dirty="0"/>
              <a:t>ular </a:t>
            </a:r>
            <a:r>
              <a:rPr lang="en-US" b="1" i="1" dirty="0"/>
              <a:t>Ex</a:t>
            </a:r>
            <a:r>
              <a:rPr lang="en-US" i="1" dirty="0"/>
              <a:t>pression</a:t>
            </a:r>
            <a:r>
              <a:rPr lang="en-US" dirty="0"/>
              <a:t> is a collection of "normal" and "special" characters that are used to match simple or complex patterns. Normal characters are alphanumeric characters which match themselves. For example, an </a:t>
            </a:r>
            <a:r>
              <a:rPr lang="en-US" i="1" dirty="0"/>
              <a:t>a</a:t>
            </a:r>
            <a:r>
              <a:rPr lang="en-US" dirty="0"/>
              <a:t> would match an </a:t>
            </a:r>
            <a:r>
              <a:rPr lang="en-US" i="1" dirty="0"/>
              <a:t>a</a:t>
            </a:r>
            <a:r>
              <a:rPr lang="en-US" dirty="0"/>
              <a:t>.</a:t>
            </a:r>
          </a:p>
          <a:p>
            <a:endParaRPr lang="en-US" dirty="0"/>
          </a:p>
        </p:txBody>
      </p:sp>
      <p:sp>
        <p:nvSpPr>
          <p:cNvPr id="4" name="Slide Number Placeholder 3"/>
          <p:cNvSpPr>
            <a:spLocks noGrp="1"/>
          </p:cNvSpPr>
          <p:nvPr>
            <p:ph type="sldNum" sz="quarter" idx="10"/>
          </p:nvPr>
        </p:nvSpPr>
        <p:spPr/>
        <p:txBody>
          <a:bodyPr/>
          <a:lstStyle/>
          <a:p>
            <a:pPr>
              <a:defRPr/>
            </a:pPr>
            <a:fld id="{22138490-5D7A-42AE-9A3E-33FEAAB0B6AC}" type="slidenum">
              <a:rPr lang="en-US" smtClean="0"/>
              <a:pPr>
                <a:defRPr/>
              </a:pPr>
              <a:t>1</a:t>
            </a:fld>
            <a:endParaRPr lang="en-US" dirty="0"/>
          </a:p>
        </p:txBody>
      </p:sp>
      <p:sp>
        <p:nvSpPr>
          <p:cNvPr id="5" name="Footer Placeholder 4"/>
          <p:cNvSpPr>
            <a:spLocks noGrp="1"/>
          </p:cNvSpPr>
          <p:nvPr>
            <p:ph type="ftr" sz="quarter" idx="11"/>
          </p:nvPr>
        </p:nvSpPr>
        <p:spPr/>
        <p:txBody>
          <a:bodyPr/>
          <a:lstStyle/>
          <a:p>
            <a:pPr>
              <a:defRPr/>
            </a:pPr>
            <a:r>
              <a:rPr lang="en-US" dirty="0" err="1"/>
              <a:t>Structura</a:t>
            </a:r>
            <a:r>
              <a:rPr lang="en-US"/>
              <a:t>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smtClean="0"/>
              <a:pPr>
                <a:defRPr/>
              </a:pPr>
              <a:t>11.03.2026</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3052235338"/>
              </p:ext>
            </p:extLst>
          </p:nvPr>
        </p:nvGraphicFramePr>
        <p:xfrm>
          <a:off x="533400" y="2438400"/>
          <a:ext cx="7696200" cy="4206240"/>
        </p:xfrm>
        <a:graphic>
          <a:graphicData uri="http://schemas.openxmlformats.org/drawingml/2006/table">
            <a:tbl>
              <a:tblPr/>
              <a:tblGrid>
                <a:gridCol w="3848100">
                  <a:extLst>
                    <a:ext uri="{9D8B030D-6E8A-4147-A177-3AD203B41FA5}">
                      <a16:colId xmlns:a16="http://schemas.microsoft.com/office/drawing/2014/main" val="20000"/>
                    </a:ext>
                  </a:extLst>
                </a:gridCol>
                <a:gridCol w="3848100">
                  <a:extLst>
                    <a:ext uri="{9D8B030D-6E8A-4147-A177-3AD203B41FA5}">
                      <a16:colId xmlns:a16="http://schemas.microsoft.com/office/drawing/2014/main" val="20001"/>
                    </a:ext>
                  </a:extLst>
                </a:gridCol>
              </a:tblGrid>
              <a:tr h="289560">
                <a:tc>
                  <a:txBody>
                    <a:bodyPr/>
                    <a:lstStyle/>
                    <a:p>
                      <a:pPr algn="l" fontAlgn="b"/>
                      <a:r>
                        <a:rPr lang="en-US" dirty="0">
                          <a:effectLst/>
                        </a:rPr>
                        <a:t>Regular Expression</a:t>
                      </a:r>
                    </a:p>
                  </a:txBody>
                  <a:tcPr marL="76200" marR="76200" marT="76200" marB="76200" anchor="b">
                    <a:lnL>
                      <a:noFill/>
                    </a:lnL>
                    <a:lnR>
                      <a:noFill/>
                    </a:lnR>
                    <a:lnT>
                      <a:noFill/>
                    </a:lnT>
                    <a:lnB w="9525" cap="flat" cmpd="sng" algn="ctr">
                      <a:solidFill>
                        <a:srgbClr val="DDDDDD"/>
                      </a:solidFill>
                      <a:prstDash val="solid"/>
                      <a:round/>
                      <a:headEnd type="none" w="med" len="med"/>
                      <a:tailEnd type="none" w="med" len="med"/>
                    </a:lnB>
                    <a:solidFill>
                      <a:srgbClr val="FFFFFF"/>
                    </a:solidFill>
                  </a:tcPr>
                </a:tc>
                <a:tc>
                  <a:txBody>
                    <a:bodyPr/>
                    <a:lstStyle/>
                    <a:p>
                      <a:pPr algn="l" fontAlgn="b"/>
                      <a:r>
                        <a:rPr lang="en-US">
                          <a:effectLst/>
                        </a:rPr>
                        <a:t>Matches</a:t>
                      </a:r>
                    </a:p>
                  </a:txBody>
                  <a:tcPr marL="76200" marR="76200" marT="76200" marB="76200" anchor="b">
                    <a:lnL>
                      <a:noFill/>
                    </a:lnL>
                    <a:lnR>
                      <a:noFill/>
                    </a:lnR>
                    <a:lnT>
                      <a:noFill/>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89560">
                <a:tc>
                  <a:txBody>
                    <a:bodyPr/>
                    <a:lstStyle/>
                    <a:p>
                      <a:pPr fontAlgn="t"/>
                      <a:r>
                        <a:rPr lang="en-US" dirty="0">
                          <a:effectLst/>
                        </a:rPr>
                        <a:t>.</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dirty="0">
                          <a:effectLst/>
                        </a:rPr>
                        <a:t>Any single character</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034143">
                <a:tc>
                  <a:txBody>
                    <a:bodyPr/>
                    <a:lstStyle/>
                    <a:p>
                      <a:pPr fontAlgn="t"/>
                      <a:r>
                        <a:rPr lang="en-US">
                          <a:effectLst/>
                        </a:rPr>
                        <a:t>[ ]</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dirty="0">
                          <a:effectLst/>
                        </a:rPr>
                        <a:t>A list or range of characters to match one character, unless the first character is the caret ^, and then it means any character </a:t>
                      </a:r>
                      <a:r>
                        <a:rPr lang="en-US" b="1" dirty="0">
                          <a:effectLst/>
                        </a:rPr>
                        <a:t>not </a:t>
                      </a:r>
                      <a:r>
                        <a:rPr lang="en-US" dirty="0">
                          <a:effectLst/>
                        </a:rPr>
                        <a:t>in the list</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75706">
                <a:tc>
                  <a:txBody>
                    <a:bodyPr/>
                    <a:lstStyle/>
                    <a:p>
                      <a:pPr fontAlgn="t"/>
                      <a:r>
                        <a:rPr lang="en-US">
                          <a:effectLst/>
                        </a:rPr>
                        <a:t>*</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dirty="0">
                          <a:effectLst/>
                        </a:rPr>
                        <a:t>Previous character repeated zero or more times</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75706">
                <a:tc>
                  <a:txBody>
                    <a:bodyPr/>
                    <a:lstStyle/>
                    <a:p>
                      <a:pPr fontAlgn="t"/>
                      <a:r>
                        <a:rPr lang="en-US">
                          <a:effectLst/>
                        </a:rPr>
                        <a:t>^</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a:effectLst/>
                        </a:rPr>
                        <a:t>Following text must appear at beginning of line</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75706">
                <a:tc>
                  <a:txBody>
                    <a:bodyPr/>
                    <a:lstStyle/>
                    <a:p>
                      <a:pPr fontAlgn="t"/>
                      <a:r>
                        <a:rPr lang="en-US">
                          <a:effectLst/>
                        </a:rPr>
                        <a:t>$</a:t>
                      </a:r>
                    </a:p>
                  </a:txBody>
                  <a:tcPr marL="76200" marR="76200" marT="76200" marB="76200">
                    <a:lnL>
                      <a:noFill/>
                    </a:lnL>
                    <a:lnR>
                      <a:noFill/>
                    </a:lnR>
                    <a:lnT w="9525" cap="flat" cmpd="sng" algn="ctr">
                      <a:solidFill>
                        <a:srgbClr val="DDDDDD"/>
                      </a:solidFill>
                      <a:prstDash val="solid"/>
                      <a:round/>
                      <a:headEnd type="none" w="med" len="med"/>
                      <a:tailEnd type="none" w="med" len="med"/>
                    </a:lnT>
                    <a:lnB>
                      <a:noFill/>
                    </a:lnB>
                    <a:solidFill>
                      <a:srgbClr val="FFFFFF"/>
                    </a:solidFill>
                  </a:tcPr>
                </a:tc>
                <a:tc>
                  <a:txBody>
                    <a:bodyPr/>
                    <a:lstStyle/>
                    <a:p>
                      <a:pPr fontAlgn="t"/>
                      <a:r>
                        <a:rPr lang="en-US" dirty="0">
                          <a:effectLst/>
                        </a:rPr>
                        <a:t>Preceding text must appear at the end of the line</a:t>
                      </a:r>
                    </a:p>
                  </a:txBody>
                  <a:tcPr marL="76200" marR="76200" marT="76200" marB="76200">
                    <a:lnL>
                      <a:noFill/>
                    </a:lnL>
                    <a:lnR>
                      <a:noFill/>
                    </a:lnR>
                    <a:lnT w="9525" cap="flat" cmpd="sng" algn="ctr">
                      <a:solidFill>
                        <a:srgbClr val="DDDDDD"/>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88263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Date Placeholder 3"/>
          <p:cNvSpPr>
            <a:spLocks noGrp="1"/>
          </p:cNvSpPr>
          <p:nvPr>
            <p:ph type="dt"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endParaRPr lang="en-US" altLang="en-US" sz="1200">
              <a:solidFill>
                <a:schemeClr val="bg2"/>
              </a:solidFill>
            </a:endParaRPr>
          </a:p>
        </p:txBody>
      </p:sp>
      <p:sp>
        <p:nvSpPr>
          <p:cNvPr id="4100" name="Footer Placeholder 4"/>
          <p:cNvSpPr>
            <a:spLocks noGrp="1"/>
          </p:cNvSpPr>
          <p:nvPr>
            <p:ph type="ftr" sz="quarter" idx="11"/>
          </p:nvPr>
        </p:nvSpPr>
        <p:spPr bwMode="auto">
          <a:xfrm>
            <a:off x="3124200" y="6248400"/>
            <a:ext cx="31242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spcBef>
                <a:spcPct val="0"/>
              </a:spcBef>
              <a:buClrTx/>
              <a:buFontTx/>
              <a:buNone/>
            </a:pPr>
            <a:endParaRPr lang="en-US" altLang="en-US" sz="1600"/>
          </a:p>
        </p:txBody>
      </p:sp>
      <p:sp>
        <p:nvSpPr>
          <p:cNvPr id="4101" name="Slide Number Placeholder 5"/>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fld id="{55F5CD00-E48D-4A51-A1E8-578FAA747FD5}" type="slidenum">
              <a:rPr lang="en-US" altLang="en-US" sz="1800">
                <a:solidFill>
                  <a:srgbClr val="FFFFFF"/>
                </a:solidFill>
              </a:rPr>
              <a:pPr/>
              <a:t>10</a:t>
            </a:fld>
            <a:endParaRPr lang="en-US" altLang="en-US" sz="1800">
              <a:solidFill>
                <a:srgbClr val="FFFFFF"/>
              </a:solidFill>
            </a:endParaRPr>
          </a:p>
        </p:txBody>
      </p:sp>
      <p:sp>
        <p:nvSpPr>
          <p:cNvPr id="4102" name="Rectangle 3"/>
          <p:cNvSpPr>
            <a:spLocks noChangeArrowheads="1"/>
          </p:cNvSpPr>
          <p:nvPr/>
        </p:nvSpPr>
        <p:spPr bwMode="auto">
          <a:xfrm>
            <a:off x="152400" y="1524000"/>
            <a:ext cx="87630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lgn="ctr">
              <a:spcBef>
                <a:spcPct val="0"/>
              </a:spcBef>
              <a:buClrTx/>
              <a:buFontTx/>
              <a:buNone/>
            </a:pPr>
            <a:r>
              <a:rPr lang="en-US" altLang="en-US" sz="4400" b="1" dirty="0">
                <a:solidFill>
                  <a:srgbClr val="990000"/>
                </a:solidFill>
                <a:latin typeface="Times New Roman" pitchFamily="18" charset="0"/>
              </a:rPr>
              <a:t>Part 2: </a:t>
            </a:r>
          </a:p>
          <a:p>
            <a:pPr algn="ctr">
              <a:spcBef>
                <a:spcPct val="0"/>
              </a:spcBef>
              <a:buClrTx/>
              <a:buFontTx/>
              <a:buNone/>
            </a:pPr>
            <a:r>
              <a:rPr lang="en-US" altLang="en-US" sz="4400" b="1" dirty="0">
                <a:solidFill>
                  <a:srgbClr val="990000"/>
                </a:solidFill>
                <a:latin typeface="Times New Roman" pitchFamily="18" charset="0"/>
              </a:rPr>
              <a:t>More on OS structure and components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idx="1"/>
          </p:nvPr>
        </p:nvSpPr>
        <p:spPr>
          <a:xfrm>
            <a:off x="1752600" y="1981200"/>
            <a:ext cx="5562600" cy="3429000"/>
          </a:xfrm>
        </p:spPr>
        <p:txBody>
          <a:bodyPr rtlCol="0">
            <a:noAutofit/>
          </a:bodyPr>
          <a:lstStyle/>
          <a:p>
            <a:pPr fontAlgn="auto">
              <a:lnSpc>
                <a:spcPct val="120000"/>
              </a:lnSpc>
              <a:spcAft>
                <a:spcPts val="0"/>
              </a:spcAft>
              <a:buFont typeface="Arial" pitchFamily="34" charset="0"/>
              <a:buChar char="•"/>
              <a:defRPr/>
            </a:pPr>
            <a:r>
              <a:rPr lang="en-US" altLang="en-US" sz="3300" dirty="0">
                <a:latin typeface="+mj-lt"/>
                <a:cs typeface="Times New Roman" pitchFamily="18" charset="0"/>
              </a:rPr>
              <a:t>Components</a:t>
            </a:r>
          </a:p>
          <a:p>
            <a:pPr fontAlgn="auto">
              <a:lnSpc>
                <a:spcPct val="120000"/>
              </a:lnSpc>
              <a:spcAft>
                <a:spcPts val="0"/>
              </a:spcAft>
              <a:buFont typeface="Arial" pitchFamily="34" charset="0"/>
              <a:buChar char="•"/>
              <a:defRPr/>
            </a:pPr>
            <a:r>
              <a:rPr lang="en-US" altLang="en-US" sz="3300" dirty="0">
                <a:latin typeface="+mj-lt"/>
                <a:cs typeface="Times New Roman" pitchFamily="18" charset="0"/>
              </a:rPr>
              <a:t>System calls</a:t>
            </a:r>
          </a:p>
          <a:p>
            <a:pPr fontAlgn="auto">
              <a:lnSpc>
                <a:spcPct val="120000"/>
              </a:lnSpc>
              <a:spcAft>
                <a:spcPts val="0"/>
              </a:spcAft>
              <a:buFont typeface="Arial" pitchFamily="34" charset="0"/>
              <a:buChar char="•"/>
              <a:defRPr/>
            </a:pPr>
            <a:r>
              <a:rPr lang="en-US" altLang="en-US" sz="3300" dirty="0">
                <a:latin typeface="+mj-lt"/>
                <a:cs typeface="Times New Roman" pitchFamily="18" charset="0"/>
              </a:rPr>
              <a:t>Components integration</a:t>
            </a:r>
          </a:p>
          <a:p>
            <a:pPr fontAlgn="auto">
              <a:lnSpc>
                <a:spcPct val="120000"/>
              </a:lnSpc>
              <a:spcAft>
                <a:spcPts val="0"/>
              </a:spcAft>
              <a:buFont typeface="Arial" pitchFamily="34" charset="0"/>
              <a:buChar char="•"/>
              <a:defRPr/>
            </a:pPr>
            <a:r>
              <a:rPr lang="en-US" altLang="en-US" sz="3300" dirty="0">
                <a:latin typeface="+mj-lt"/>
                <a:cs typeface="Times New Roman" pitchFamily="18" charset="0"/>
              </a:rPr>
              <a:t>Virtual machines</a:t>
            </a:r>
          </a:p>
        </p:txBody>
      </p:sp>
      <p:sp>
        <p:nvSpPr>
          <p:cNvPr id="4" name="Date Placeholder 3"/>
          <p:cNvSpPr>
            <a:spLocks noGrp="1"/>
          </p:cNvSpPr>
          <p:nvPr>
            <p:ph type="dt" sz="quarter" idx="12"/>
          </p:nvPr>
        </p:nvSpPr>
        <p:spPr/>
        <p:txBody>
          <a:bodyPr/>
          <a:lstStyle/>
          <a:p>
            <a:pPr>
              <a:defRPr/>
            </a:pPr>
            <a:endParaRPr lang="en-US" dirty="0">
              <a:latin typeface="+mj-lt"/>
            </a:endParaRPr>
          </a:p>
        </p:txBody>
      </p:sp>
      <p:sp>
        <p:nvSpPr>
          <p:cNvPr id="6" name="Slide Number Placeholder 5"/>
          <p:cNvSpPr>
            <a:spLocks noGrp="1"/>
          </p:cNvSpPr>
          <p:nvPr>
            <p:ph type="sldNum" sz="quarter" idx="10"/>
          </p:nvPr>
        </p:nvSpPr>
        <p:spPr/>
        <p:txBody>
          <a:bodyPr/>
          <a:lstStyle/>
          <a:p>
            <a:pPr>
              <a:defRPr/>
            </a:pPr>
            <a:fld id="{13AFF404-65FB-430D-A37D-9E4BD5CAE914}" type="slidenum">
              <a:rPr lang="en-US">
                <a:latin typeface="+mj-lt"/>
              </a:rPr>
              <a:pPr>
                <a:defRPr/>
              </a:pPr>
              <a:t>11</a:t>
            </a:fld>
            <a:endParaRPr lang="en-US">
              <a:latin typeface="+mj-lt"/>
            </a:endParaRPr>
          </a:p>
        </p:txBody>
      </p:sp>
      <p:sp>
        <p:nvSpPr>
          <p:cNvPr id="5126" name="Rectangle 3"/>
          <p:cNvSpPr>
            <a:spLocks noChangeArrowheads="1"/>
          </p:cNvSpPr>
          <p:nvPr/>
        </p:nvSpPr>
        <p:spPr bwMode="auto">
          <a:xfrm>
            <a:off x="457200" y="381000"/>
            <a:ext cx="84582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4000" b="1" dirty="0">
                <a:latin typeface="+mj-lt"/>
              </a:rPr>
              <a:t>OS components &amp; structure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subTitle" idx="1"/>
          </p:nvPr>
        </p:nvSpPr>
        <p:spPr>
          <a:xfrm>
            <a:off x="381000" y="1600200"/>
            <a:ext cx="8001000" cy="4038600"/>
          </a:xfrm>
        </p:spPr>
        <p:txBody>
          <a:bodyPr rtlCol="0"/>
          <a:lstStyle/>
          <a:p>
            <a:pPr marL="342900" indent="-342900" fontAlgn="auto">
              <a:lnSpc>
                <a:spcPct val="90000"/>
              </a:lnSpc>
              <a:spcAft>
                <a:spcPts val="0"/>
              </a:spcAft>
              <a:buFont typeface="Arial" panose="020B0604020202020204" pitchFamily="34" charset="0"/>
              <a:buChar char="•"/>
              <a:defRPr/>
            </a:pPr>
            <a:r>
              <a:rPr lang="en-US" altLang="en-US" sz="2500" dirty="0">
                <a:solidFill>
                  <a:schemeClr val="tx1"/>
                </a:solidFill>
                <a:latin typeface="+mj-lt"/>
                <a:cs typeface="Times New Roman" pitchFamily="18" charset="0"/>
              </a:rPr>
              <a:t>Process m</a:t>
            </a:r>
            <a:r>
              <a:rPr lang="ro-RO" altLang="en-US" sz="2500" dirty="0">
                <a:solidFill>
                  <a:schemeClr val="tx1"/>
                </a:solidFill>
                <a:latin typeface="+mj-lt"/>
                <a:cs typeface="Times New Roman" pitchFamily="18" charset="0"/>
              </a:rPr>
              <a:t>anagement</a:t>
            </a:r>
            <a:endParaRPr lang="en-US" altLang="en-US" sz="2500" dirty="0">
              <a:solidFill>
                <a:schemeClr val="tx1"/>
              </a:solidFill>
              <a:latin typeface="+mj-lt"/>
              <a:cs typeface="Times New Roman" pitchFamily="18" charset="0"/>
            </a:endParaRPr>
          </a:p>
          <a:p>
            <a:pPr marL="342900" indent="-342900" fontAlgn="auto">
              <a:spcAft>
                <a:spcPts val="0"/>
              </a:spcAft>
              <a:buFont typeface="Arial" pitchFamily="34" charset="0"/>
              <a:buChar char="•"/>
              <a:defRPr/>
            </a:pPr>
            <a:r>
              <a:rPr lang="en-US" altLang="en-US" sz="2500" dirty="0">
                <a:solidFill>
                  <a:schemeClr val="tx1"/>
                </a:solidFill>
                <a:latin typeface="+mj-lt"/>
                <a:cs typeface="Times New Roman" pitchFamily="18" charset="0"/>
              </a:rPr>
              <a:t>Main memory management</a:t>
            </a:r>
          </a:p>
          <a:p>
            <a:pPr marL="342900" indent="-342900" fontAlgn="auto">
              <a:spcAft>
                <a:spcPts val="0"/>
              </a:spcAft>
              <a:buFont typeface="Arial" pitchFamily="34" charset="0"/>
              <a:buChar char="•"/>
              <a:defRPr/>
            </a:pPr>
            <a:r>
              <a:rPr lang="en-US" altLang="en-US" sz="2500" dirty="0">
                <a:solidFill>
                  <a:schemeClr val="tx1"/>
                </a:solidFill>
                <a:latin typeface="+mj-lt"/>
                <a:cs typeface="Times New Roman" pitchFamily="18" charset="0"/>
              </a:rPr>
              <a:t>File m</a:t>
            </a:r>
            <a:r>
              <a:rPr lang="ro-RO" altLang="en-US" sz="2500" dirty="0">
                <a:solidFill>
                  <a:schemeClr val="tx1"/>
                </a:solidFill>
                <a:latin typeface="+mj-lt"/>
                <a:cs typeface="Times New Roman" pitchFamily="18" charset="0"/>
              </a:rPr>
              <a:t>anagement</a:t>
            </a:r>
            <a:endParaRPr lang="en-US" altLang="en-US" sz="2500" dirty="0">
              <a:solidFill>
                <a:schemeClr val="tx1"/>
              </a:solidFill>
              <a:latin typeface="+mj-lt"/>
              <a:cs typeface="Times New Roman" pitchFamily="18" charset="0"/>
            </a:endParaRPr>
          </a:p>
          <a:p>
            <a:pPr marL="342900" indent="-342900" fontAlgn="auto">
              <a:spcAft>
                <a:spcPts val="0"/>
              </a:spcAft>
              <a:buFont typeface="Arial" pitchFamily="34" charset="0"/>
              <a:buChar char="•"/>
              <a:defRPr/>
            </a:pPr>
            <a:r>
              <a:rPr lang="en-US" altLang="en-US" sz="2500" dirty="0">
                <a:solidFill>
                  <a:schemeClr val="tx1"/>
                </a:solidFill>
                <a:latin typeface="+mj-lt"/>
                <a:cs typeface="Times New Roman" pitchFamily="18" charset="0"/>
              </a:rPr>
              <a:t>I/O system m</a:t>
            </a:r>
            <a:r>
              <a:rPr lang="ro-RO" altLang="en-US" sz="2500" dirty="0">
                <a:solidFill>
                  <a:schemeClr val="tx1"/>
                </a:solidFill>
                <a:latin typeface="+mj-lt"/>
                <a:cs typeface="Times New Roman" pitchFamily="18" charset="0"/>
              </a:rPr>
              <a:t>anagement</a:t>
            </a:r>
            <a:endParaRPr lang="en-US" altLang="en-US" sz="2500" dirty="0">
              <a:solidFill>
                <a:schemeClr val="tx1"/>
              </a:solidFill>
              <a:latin typeface="+mj-lt"/>
              <a:cs typeface="Times New Roman" pitchFamily="18" charset="0"/>
            </a:endParaRPr>
          </a:p>
          <a:p>
            <a:pPr marL="342900" indent="-342900" fontAlgn="auto">
              <a:spcAft>
                <a:spcPts val="0"/>
              </a:spcAft>
              <a:buFont typeface="Arial" pitchFamily="34" charset="0"/>
              <a:buChar char="•"/>
              <a:defRPr/>
            </a:pPr>
            <a:r>
              <a:rPr lang="en-US" altLang="en-US" sz="2500" dirty="0">
                <a:solidFill>
                  <a:schemeClr val="tx1"/>
                </a:solidFill>
                <a:latin typeface="+mj-lt"/>
                <a:cs typeface="Times New Roman" pitchFamily="18" charset="0"/>
              </a:rPr>
              <a:t>Secondary memory m</a:t>
            </a:r>
            <a:r>
              <a:rPr lang="ro-RO" altLang="en-US" sz="2500" dirty="0">
                <a:solidFill>
                  <a:schemeClr val="tx1"/>
                </a:solidFill>
                <a:latin typeface="+mj-lt"/>
                <a:cs typeface="Times New Roman" pitchFamily="18" charset="0"/>
              </a:rPr>
              <a:t>anagement</a:t>
            </a:r>
            <a:endParaRPr lang="en-US" altLang="en-US" sz="2500" dirty="0">
              <a:solidFill>
                <a:schemeClr val="tx1"/>
              </a:solidFill>
              <a:latin typeface="+mj-lt"/>
              <a:cs typeface="Times New Roman" pitchFamily="18" charset="0"/>
            </a:endParaRPr>
          </a:p>
          <a:p>
            <a:pPr marL="342900" indent="-342900" fontAlgn="auto">
              <a:spcAft>
                <a:spcPts val="0"/>
              </a:spcAft>
              <a:buFont typeface="Arial" pitchFamily="34" charset="0"/>
              <a:buChar char="•"/>
              <a:defRPr/>
            </a:pPr>
            <a:r>
              <a:rPr lang="en-US" altLang="en-US" sz="2500" dirty="0">
                <a:solidFill>
                  <a:schemeClr val="tx1"/>
                </a:solidFill>
                <a:latin typeface="+mj-lt"/>
                <a:cs typeface="Times New Roman" pitchFamily="18" charset="0"/>
              </a:rPr>
              <a:t>Network connection</a:t>
            </a:r>
          </a:p>
          <a:p>
            <a:pPr marL="342900" indent="-342900" fontAlgn="auto">
              <a:spcAft>
                <a:spcPts val="0"/>
              </a:spcAft>
              <a:buFont typeface="Arial" pitchFamily="34" charset="0"/>
              <a:buChar char="•"/>
              <a:defRPr/>
            </a:pPr>
            <a:r>
              <a:rPr lang="en-US" altLang="en-US" sz="2500" dirty="0">
                <a:solidFill>
                  <a:schemeClr val="tx1"/>
                </a:solidFill>
                <a:latin typeface="+mj-lt"/>
                <a:cs typeface="Times New Roman" pitchFamily="18" charset="0"/>
              </a:rPr>
              <a:t>Protection system</a:t>
            </a:r>
          </a:p>
          <a:p>
            <a:pPr marL="342900" indent="-342900" fontAlgn="auto">
              <a:spcAft>
                <a:spcPts val="0"/>
              </a:spcAft>
              <a:buFont typeface="Arial" pitchFamily="34" charset="0"/>
              <a:buChar char="•"/>
              <a:defRPr/>
            </a:pPr>
            <a:r>
              <a:rPr lang="en-US" altLang="en-US" sz="2500" dirty="0">
                <a:solidFill>
                  <a:schemeClr val="tx1"/>
                </a:solidFill>
                <a:latin typeface="+mj-lt"/>
                <a:cs typeface="Times New Roman" pitchFamily="18" charset="0"/>
              </a:rPr>
              <a:t>Command interpreter system</a:t>
            </a:r>
          </a:p>
        </p:txBody>
      </p:sp>
      <p:sp>
        <p:nvSpPr>
          <p:cNvPr id="6148" name="Text Box 5"/>
          <p:cNvSpPr txBox="1">
            <a:spLocks noChangeArrowheads="1"/>
          </p:cNvSpPr>
          <p:nvPr/>
        </p:nvSpPr>
        <p:spPr bwMode="auto">
          <a:xfrm>
            <a:off x="2133600" y="328613"/>
            <a:ext cx="421481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solidFill>
                  <a:srgbClr val="FF0000"/>
                </a:solidFill>
                <a:latin typeface="+mj-lt"/>
              </a:rPr>
              <a:t>SO components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subTitle" idx="1"/>
          </p:nvPr>
        </p:nvSpPr>
        <p:spPr>
          <a:xfrm>
            <a:off x="152400" y="685800"/>
            <a:ext cx="8229600" cy="5562600"/>
          </a:xfrm>
        </p:spPr>
        <p:txBody>
          <a:bodyPr rtlCol="0">
            <a:noAutofit/>
          </a:bodyPr>
          <a:lstStyle/>
          <a:p>
            <a:pPr algn="just" fontAlgn="auto">
              <a:lnSpc>
                <a:spcPct val="90000"/>
              </a:lnSpc>
              <a:spcAft>
                <a:spcPts val="0"/>
              </a:spcAft>
              <a:buFont typeface="Arial" pitchFamily="34" charset="0"/>
              <a:buNone/>
              <a:defRPr/>
            </a:pPr>
            <a:endParaRPr lang="en-US" altLang="en-US" sz="2200" dirty="0">
              <a:solidFill>
                <a:schemeClr val="tx1"/>
              </a:solidFill>
              <a:latin typeface="+mj-lt"/>
              <a:cs typeface="Times New Roman" pitchFamily="18" charset="0"/>
            </a:endParaRPr>
          </a:p>
          <a:p>
            <a:pPr lvl="1" algn="just" fontAlgn="auto">
              <a:lnSpc>
                <a:spcPct val="80000"/>
              </a:lnSpc>
              <a:spcAft>
                <a:spcPts val="0"/>
              </a:spcAft>
              <a:buFont typeface="Arial" pitchFamily="34" charset="0"/>
              <a:buNone/>
              <a:defRPr/>
            </a:pPr>
            <a:r>
              <a:rPr lang="en-US" altLang="en-US" sz="2200" dirty="0">
                <a:solidFill>
                  <a:schemeClr val="tx1"/>
                </a:solidFill>
                <a:latin typeface="+mj-lt"/>
                <a:cs typeface="Times New Roman" pitchFamily="18" charset="0"/>
              </a:rPr>
              <a:t>A </a:t>
            </a:r>
            <a:r>
              <a:rPr lang="en-US" altLang="en-US" sz="2200" b="1" dirty="0">
                <a:solidFill>
                  <a:schemeClr val="tx1"/>
                </a:solidFill>
                <a:latin typeface="+mj-lt"/>
                <a:cs typeface="Times New Roman" pitchFamily="18" charset="0"/>
              </a:rPr>
              <a:t>process </a:t>
            </a:r>
            <a:r>
              <a:rPr lang="en-US" altLang="en-US" sz="2200" dirty="0">
                <a:solidFill>
                  <a:schemeClr val="tx1"/>
                </a:solidFill>
                <a:latin typeface="+mj-lt"/>
                <a:cs typeface="Times New Roman" pitchFamily="18" charset="0"/>
              </a:rPr>
              <a:t> is </a:t>
            </a:r>
            <a:r>
              <a:rPr lang="en-US" altLang="en-US" sz="2200" i="1" dirty="0">
                <a:solidFill>
                  <a:schemeClr val="tx1"/>
                </a:solidFill>
                <a:latin typeface="+mj-lt"/>
                <a:cs typeface="Times New Roman" pitchFamily="18" charset="0"/>
              </a:rPr>
              <a:t>an instance of a program in execution </a:t>
            </a:r>
            <a:r>
              <a:rPr lang="en-US" altLang="en-US" sz="2200" dirty="0">
                <a:solidFill>
                  <a:schemeClr val="tx1"/>
                </a:solidFill>
                <a:latin typeface="+mj-lt"/>
                <a:cs typeface="Times New Roman" pitchFamily="18" charset="0"/>
              </a:rPr>
              <a:t>(if a program is </a:t>
            </a:r>
            <a:r>
              <a:rPr lang="en-US" altLang="en-US" sz="2200" i="1" dirty="0">
                <a:solidFill>
                  <a:schemeClr val="tx1"/>
                </a:solidFill>
                <a:latin typeface="+mj-lt"/>
                <a:cs typeface="Times New Roman" pitchFamily="18" charset="0"/>
              </a:rPr>
              <a:t>passive, </a:t>
            </a:r>
            <a:r>
              <a:rPr lang="en-US" altLang="en-US" sz="2200" dirty="0">
                <a:solidFill>
                  <a:schemeClr val="tx1"/>
                </a:solidFill>
                <a:latin typeface="+mj-lt"/>
                <a:cs typeface="Times New Roman" pitchFamily="18" charset="0"/>
              </a:rPr>
              <a:t>a process is</a:t>
            </a:r>
            <a:r>
              <a:rPr lang="ro-RO" altLang="en-US" sz="2200" dirty="0">
                <a:solidFill>
                  <a:schemeClr val="tx1"/>
                </a:solidFill>
                <a:latin typeface="+mj-lt"/>
                <a:cs typeface="Times New Roman" pitchFamily="18" charset="0"/>
              </a:rPr>
              <a:t> </a:t>
            </a:r>
            <a:r>
              <a:rPr lang="en-US" altLang="en-US" sz="2200" i="1" dirty="0">
                <a:solidFill>
                  <a:schemeClr val="tx1"/>
                </a:solidFill>
                <a:latin typeface="+mj-lt"/>
                <a:cs typeface="Times New Roman" pitchFamily="18" charset="0"/>
              </a:rPr>
              <a:t>active</a:t>
            </a:r>
            <a:r>
              <a:rPr lang="en-US" altLang="en-US" sz="2200" dirty="0">
                <a:solidFill>
                  <a:schemeClr val="tx1"/>
                </a:solidFill>
                <a:latin typeface="+mj-lt"/>
                <a:cs typeface="Times New Roman" pitchFamily="18" charset="0"/>
              </a:rPr>
              <a:t>)</a:t>
            </a:r>
            <a:r>
              <a:rPr lang="ro-RO" altLang="en-US" sz="2200" dirty="0">
                <a:solidFill>
                  <a:schemeClr val="tx1"/>
                </a:solidFill>
                <a:latin typeface="+mj-lt"/>
                <a:cs typeface="Times New Roman" pitchFamily="18" charset="0"/>
              </a:rPr>
              <a:t>.</a:t>
            </a:r>
            <a:endParaRPr lang="en-US" altLang="en-US" sz="2200" dirty="0">
              <a:solidFill>
                <a:schemeClr val="tx1"/>
              </a:solidFill>
              <a:latin typeface="+mj-lt"/>
              <a:cs typeface="Times New Roman" pitchFamily="18" charset="0"/>
            </a:endParaRPr>
          </a:p>
          <a:p>
            <a:pPr lvl="1" algn="just" fontAlgn="auto">
              <a:lnSpc>
                <a:spcPct val="80000"/>
              </a:lnSpc>
              <a:spcAft>
                <a:spcPts val="0"/>
              </a:spcAft>
              <a:buFont typeface="Arial" pitchFamily="34" charset="0"/>
              <a:buNone/>
              <a:defRPr/>
            </a:pPr>
            <a:endParaRPr lang="en-US" altLang="en-US" sz="2200" dirty="0">
              <a:solidFill>
                <a:schemeClr val="tx1"/>
              </a:solidFill>
              <a:latin typeface="+mj-lt"/>
              <a:cs typeface="Times New Roman" pitchFamily="18" charset="0"/>
            </a:endParaRPr>
          </a:p>
          <a:p>
            <a:pPr lvl="1" algn="just" fontAlgn="auto">
              <a:lnSpc>
                <a:spcPct val="80000"/>
              </a:lnSpc>
              <a:spcAft>
                <a:spcPts val="0"/>
              </a:spcAft>
              <a:buFont typeface="Arial" pitchFamily="34" charset="0"/>
              <a:buNone/>
              <a:defRPr/>
            </a:pPr>
            <a:r>
              <a:rPr lang="en-US" altLang="en-US" sz="2200" dirty="0">
                <a:solidFill>
                  <a:schemeClr val="tx1"/>
                </a:solidFill>
                <a:latin typeface="+mj-lt"/>
                <a:cs typeface="Times New Roman" pitchFamily="18" charset="0"/>
              </a:rPr>
              <a:t>A process has access to several resources (CPU time, memory, files) and it has attributes to be managed.</a:t>
            </a:r>
          </a:p>
          <a:p>
            <a:pPr lvl="1" algn="just" fontAlgn="auto">
              <a:lnSpc>
                <a:spcPct val="80000"/>
              </a:lnSpc>
              <a:spcAft>
                <a:spcPts val="0"/>
              </a:spcAft>
              <a:buFont typeface="Arial" pitchFamily="34" charset="0"/>
              <a:buNone/>
              <a:defRPr/>
            </a:pPr>
            <a:r>
              <a:rPr lang="en-US" altLang="en-US" sz="2200" dirty="0">
                <a:solidFill>
                  <a:schemeClr val="tx1"/>
                </a:solidFill>
                <a:latin typeface="+mj-lt"/>
                <a:cs typeface="Times New Roman" pitchFamily="18" charset="0"/>
              </a:rPr>
              <a:t>The process management includes the following:</a:t>
            </a:r>
          </a:p>
          <a:p>
            <a:pPr algn="just" fontAlgn="auto">
              <a:lnSpc>
                <a:spcPct val="90000"/>
              </a:lnSpc>
              <a:spcAft>
                <a:spcPts val="0"/>
              </a:spcAft>
              <a:buFont typeface="Arial" pitchFamily="34" charset="0"/>
              <a:buNone/>
              <a:defRPr/>
            </a:pPr>
            <a:r>
              <a:rPr lang="en-US" altLang="en-US" sz="2200" dirty="0">
                <a:solidFill>
                  <a:schemeClr val="tx1"/>
                </a:solidFill>
                <a:latin typeface="+mj-lt"/>
                <a:cs typeface="Times New Roman" pitchFamily="18" charset="0"/>
              </a:rPr>
              <a:t>	</a:t>
            </a:r>
          </a:p>
          <a:p>
            <a:pPr marL="1257300" lvl="2" indent="-342900" algn="just" fontAlgn="auto">
              <a:lnSpc>
                <a:spcPct val="60000"/>
              </a:lnSpc>
              <a:spcAft>
                <a:spcPts val="0"/>
              </a:spcAft>
              <a:buClr>
                <a:schemeClr val="accent3"/>
              </a:buClr>
              <a:buFont typeface="Symbol" pitchFamily="18" charset="2"/>
              <a:buChar char="·"/>
              <a:defRPr/>
            </a:pPr>
            <a:r>
              <a:rPr lang="en-US" altLang="en-US" sz="2200" dirty="0">
                <a:solidFill>
                  <a:schemeClr val="tx1"/>
                </a:solidFill>
                <a:latin typeface="+mj-lt"/>
                <a:cs typeface="Times New Roman" pitchFamily="18" charset="0"/>
              </a:rPr>
              <a:t>Process scheduling (establishing priorities, time management, </a:t>
            </a:r>
            <a:r>
              <a:rPr lang="en-US" altLang="en-US" sz="2200" dirty="0" err="1">
                <a:solidFill>
                  <a:schemeClr val="tx1"/>
                </a:solidFill>
                <a:latin typeface="+mj-lt"/>
                <a:cs typeface="Times New Roman" pitchFamily="18" charset="0"/>
              </a:rPr>
              <a:t>etc</a:t>
            </a:r>
            <a:r>
              <a:rPr lang="ro-RO" altLang="en-US" sz="2200" dirty="0">
                <a:solidFill>
                  <a:schemeClr val="tx1"/>
                </a:solidFill>
                <a:latin typeface="+mj-lt"/>
                <a:cs typeface="Times New Roman" pitchFamily="18" charset="0"/>
              </a:rPr>
              <a:t>.</a:t>
            </a:r>
            <a:r>
              <a:rPr lang="en-US" altLang="en-US" sz="2200" dirty="0">
                <a:solidFill>
                  <a:schemeClr val="tx1"/>
                </a:solidFill>
                <a:latin typeface="+mj-lt"/>
                <a:cs typeface="Times New Roman" pitchFamily="18" charset="0"/>
              </a:rPr>
              <a:t>)</a:t>
            </a:r>
          </a:p>
          <a:p>
            <a:pPr marL="1257300" lvl="2" indent="-342900" algn="just" fontAlgn="auto">
              <a:lnSpc>
                <a:spcPct val="60000"/>
              </a:lnSpc>
              <a:spcAft>
                <a:spcPts val="0"/>
              </a:spcAft>
              <a:buClr>
                <a:schemeClr val="accent3"/>
              </a:buClr>
              <a:buFont typeface="Arial" pitchFamily="34" charset="0"/>
              <a:buNone/>
              <a:defRPr/>
            </a:pPr>
            <a:endParaRPr lang="en-US" altLang="en-US" sz="2200" dirty="0">
              <a:solidFill>
                <a:schemeClr val="tx1"/>
              </a:solidFill>
              <a:latin typeface="+mj-lt"/>
              <a:cs typeface="Times New Roman" pitchFamily="18" charset="0"/>
            </a:endParaRPr>
          </a:p>
          <a:p>
            <a:pPr marL="1257300" lvl="2" indent="-342900" algn="just" fontAlgn="auto">
              <a:lnSpc>
                <a:spcPct val="40000"/>
              </a:lnSpc>
              <a:spcAft>
                <a:spcPts val="0"/>
              </a:spcAft>
              <a:buClr>
                <a:schemeClr val="accent3"/>
              </a:buClr>
              <a:buFont typeface="Symbol" pitchFamily="18" charset="2"/>
              <a:buChar char="·"/>
              <a:defRPr/>
            </a:pPr>
            <a:r>
              <a:rPr lang="en-US" altLang="en-US" sz="2200" dirty="0">
                <a:solidFill>
                  <a:schemeClr val="tx1"/>
                </a:solidFill>
                <a:latin typeface="+mj-lt"/>
                <a:cs typeface="Times New Roman" pitchFamily="18" charset="0"/>
              </a:rPr>
              <a:t>Creation/Termination</a:t>
            </a:r>
          </a:p>
          <a:p>
            <a:pPr marL="1257300" lvl="2" indent="-342900" algn="just" fontAlgn="auto">
              <a:lnSpc>
                <a:spcPct val="40000"/>
              </a:lnSpc>
              <a:spcAft>
                <a:spcPts val="0"/>
              </a:spcAft>
              <a:buClr>
                <a:schemeClr val="accent3"/>
              </a:buClr>
              <a:buFont typeface="Arial" pitchFamily="34" charset="0"/>
              <a:buNone/>
              <a:defRPr/>
            </a:pPr>
            <a:endParaRPr lang="en-US" altLang="en-US" sz="2200" dirty="0">
              <a:solidFill>
                <a:schemeClr val="tx1"/>
              </a:solidFill>
              <a:latin typeface="+mj-lt"/>
              <a:cs typeface="Times New Roman" pitchFamily="18" charset="0"/>
            </a:endParaRPr>
          </a:p>
          <a:p>
            <a:pPr marL="1257300" lvl="2" indent="-342900" algn="just" fontAlgn="auto">
              <a:lnSpc>
                <a:spcPct val="40000"/>
              </a:lnSpc>
              <a:spcAft>
                <a:spcPts val="0"/>
              </a:spcAft>
              <a:buClr>
                <a:schemeClr val="accent3"/>
              </a:buClr>
              <a:buFont typeface="Symbol" pitchFamily="18" charset="2"/>
              <a:buChar char="·"/>
              <a:defRPr/>
            </a:pPr>
            <a:r>
              <a:rPr lang="en-US" altLang="en-US" sz="2200" dirty="0">
                <a:solidFill>
                  <a:schemeClr val="tx1"/>
                </a:solidFill>
                <a:latin typeface="+mj-lt"/>
                <a:cs typeface="Times New Roman" pitchFamily="18" charset="0"/>
              </a:rPr>
              <a:t>Blocking/Unblocking</a:t>
            </a:r>
            <a:r>
              <a:rPr lang="ro-RO" altLang="en-US" sz="2200" dirty="0">
                <a:solidFill>
                  <a:schemeClr val="tx1"/>
                </a:solidFill>
                <a:latin typeface="+mj-lt"/>
                <a:cs typeface="Times New Roman" pitchFamily="18" charset="0"/>
              </a:rPr>
              <a:t> </a:t>
            </a:r>
            <a:r>
              <a:rPr lang="en-US" altLang="en-US" sz="2200" dirty="0">
                <a:solidFill>
                  <a:schemeClr val="tx1"/>
                </a:solidFill>
                <a:latin typeface="+mj-lt"/>
                <a:cs typeface="Times New Roman" pitchFamily="18" charset="0"/>
              </a:rPr>
              <a:t>(Suspending/Reloading</a:t>
            </a:r>
            <a:r>
              <a:rPr lang="ro-RO" altLang="en-US" sz="2200" dirty="0">
                <a:solidFill>
                  <a:schemeClr val="tx1"/>
                </a:solidFill>
                <a:latin typeface="+mj-lt"/>
                <a:cs typeface="Times New Roman" pitchFamily="18" charset="0"/>
              </a:rPr>
              <a:t>)</a:t>
            </a:r>
            <a:endParaRPr lang="en-US" altLang="en-US" sz="2200" dirty="0">
              <a:solidFill>
                <a:schemeClr val="tx1"/>
              </a:solidFill>
              <a:latin typeface="+mj-lt"/>
              <a:cs typeface="Times New Roman" pitchFamily="18" charset="0"/>
            </a:endParaRPr>
          </a:p>
          <a:p>
            <a:pPr marL="1257300" lvl="2" indent="-342900" algn="just" fontAlgn="auto">
              <a:lnSpc>
                <a:spcPct val="40000"/>
              </a:lnSpc>
              <a:spcAft>
                <a:spcPts val="0"/>
              </a:spcAft>
              <a:buClr>
                <a:schemeClr val="accent3"/>
              </a:buClr>
              <a:buFont typeface="Arial" pitchFamily="34" charset="0"/>
              <a:buNone/>
              <a:defRPr/>
            </a:pPr>
            <a:endParaRPr lang="en-US" altLang="en-US" sz="2200" dirty="0">
              <a:solidFill>
                <a:schemeClr val="tx1"/>
              </a:solidFill>
              <a:latin typeface="+mj-lt"/>
              <a:cs typeface="Times New Roman" pitchFamily="18" charset="0"/>
            </a:endParaRPr>
          </a:p>
          <a:p>
            <a:pPr marL="1257300" lvl="2" indent="-342900" algn="just" fontAlgn="auto">
              <a:lnSpc>
                <a:spcPct val="40000"/>
              </a:lnSpc>
              <a:spcAft>
                <a:spcPts val="0"/>
              </a:spcAft>
              <a:buClr>
                <a:schemeClr val="accent3"/>
              </a:buClr>
              <a:buFont typeface="Symbol" pitchFamily="18" charset="2"/>
              <a:buChar char="·"/>
              <a:defRPr/>
            </a:pPr>
            <a:r>
              <a:rPr lang="en-US" altLang="en-US" sz="2200" dirty="0" err="1">
                <a:solidFill>
                  <a:schemeClr val="tx1"/>
                </a:solidFill>
                <a:latin typeface="+mj-lt"/>
                <a:cs typeface="Times New Roman" pitchFamily="18" charset="0"/>
              </a:rPr>
              <a:t>Sy</a:t>
            </a:r>
            <a:r>
              <a:rPr lang="ro-RO" altLang="en-US" sz="2200" dirty="0">
                <a:solidFill>
                  <a:schemeClr val="tx1"/>
                </a:solidFill>
                <a:latin typeface="+mj-lt"/>
                <a:cs typeface="Times New Roman" pitchFamily="18" charset="0"/>
              </a:rPr>
              <a:t>nc</a:t>
            </a:r>
            <a:r>
              <a:rPr lang="en-US" altLang="en-US" sz="2200" dirty="0">
                <a:solidFill>
                  <a:schemeClr val="tx1"/>
                </a:solidFill>
                <a:latin typeface="+mj-lt"/>
                <a:cs typeface="Times New Roman" pitchFamily="18" charset="0"/>
              </a:rPr>
              <a:t>h</a:t>
            </a:r>
            <a:r>
              <a:rPr lang="ro-RO" altLang="en-US" sz="2200" dirty="0">
                <a:solidFill>
                  <a:schemeClr val="tx1"/>
                </a:solidFill>
                <a:latin typeface="+mj-lt"/>
                <a:cs typeface="Times New Roman" pitchFamily="18" charset="0"/>
              </a:rPr>
              <a:t>roni</a:t>
            </a:r>
            <a:r>
              <a:rPr lang="en-US" altLang="en-US" sz="2200" dirty="0" err="1">
                <a:solidFill>
                  <a:schemeClr val="tx1"/>
                </a:solidFill>
                <a:latin typeface="+mj-lt"/>
                <a:cs typeface="Times New Roman" pitchFamily="18" charset="0"/>
              </a:rPr>
              <a:t>zation</a:t>
            </a:r>
            <a:endParaRPr lang="en-US" altLang="en-US" sz="2200" dirty="0">
              <a:solidFill>
                <a:schemeClr val="tx1"/>
              </a:solidFill>
              <a:latin typeface="+mj-lt"/>
              <a:cs typeface="Times New Roman" pitchFamily="18" charset="0"/>
            </a:endParaRPr>
          </a:p>
          <a:p>
            <a:pPr marL="1257300" lvl="2" indent="-342900" algn="just" fontAlgn="auto">
              <a:lnSpc>
                <a:spcPct val="40000"/>
              </a:lnSpc>
              <a:spcAft>
                <a:spcPts val="0"/>
              </a:spcAft>
              <a:buClr>
                <a:schemeClr val="accent3"/>
              </a:buClr>
              <a:buFont typeface="Arial" pitchFamily="34" charset="0"/>
              <a:buNone/>
              <a:defRPr/>
            </a:pPr>
            <a:endParaRPr lang="en-US" altLang="en-US" sz="2200" dirty="0">
              <a:solidFill>
                <a:schemeClr val="tx1"/>
              </a:solidFill>
              <a:latin typeface="+mj-lt"/>
              <a:cs typeface="Times New Roman" pitchFamily="18" charset="0"/>
            </a:endParaRPr>
          </a:p>
          <a:p>
            <a:pPr marL="1257300" lvl="2" indent="-342900" algn="just" fontAlgn="auto">
              <a:lnSpc>
                <a:spcPct val="40000"/>
              </a:lnSpc>
              <a:spcAft>
                <a:spcPts val="0"/>
              </a:spcAft>
              <a:buClr>
                <a:schemeClr val="accent3"/>
              </a:buClr>
              <a:buFont typeface="Symbol" pitchFamily="18" charset="2"/>
              <a:buChar char="·"/>
              <a:defRPr/>
            </a:pPr>
            <a:r>
              <a:rPr lang="en-US" altLang="en-US" sz="2200" dirty="0">
                <a:solidFill>
                  <a:schemeClr val="tx1"/>
                </a:solidFill>
                <a:latin typeface="+mj-lt"/>
                <a:cs typeface="Times New Roman" pitchFamily="18" charset="0"/>
              </a:rPr>
              <a:t>Communication</a:t>
            </a:r>
          </a:p>
          <a:p>
            <a:pPr marL="1257300" lvl="2" indent="-342900" algn="just" fontAlgn="auto">
              <a:lnSpc>
                <a:spcPct val="40000"/>
              </a:lnSpc>
              <a:spcAft>
                <a:spcPts val="0"/>
              </a:spcAft>
              <a:buClr>
                <a:schemeClr val="accent3"/>
              </a:buClr>
              <a:buFont typeface="Arial" pitchFamily="34" charset="0"/>
              <a:buNone/>
              <a:defRPr/>
            </a:pPr>
            <a:endParaRPr lang="en-US" altLang="en-US" sz="2200" dirty="0">
              <a:solidFill>
                <a:schemeClr val="tx1"/>
              </a:solidFill>
              <a:latin typeface="+mj-lt"/>
              <a:cs typeface="Times New Roman" pitchFamily="18" charset="0"/>
            </a:endParaRPr>
          </a:p>
          <a:p>
            <a:pPr marL="1257300" lvl="2" indent="-342900" algn="just" fontAlgn="auto">
              <a:lnSpc>
                <a:spcPct val="40000"/>
              </a:lnSpc>
              <a:spcAft>
                <a:spcPts val="0"/>
              </a:spcAft>
              <a:buClr>
                <a:schemeClr val="accent3"/>
              </a:buClr>
              <a:buFont typeface="Symbol" pitchFamily="18" charset="2"/>
              <a:buChar char="·"/>
              <a:defRPr/>
            </a:pPr>
            <a:r>
              <a:rPr lang="en-US" altLang="en-US" sz="2200" dirty="0">
                <a:solidFill>
                  <a:schemeClr val="tx1"/>
                </a:solidFill>
                <a:latin typeface="+mj-lt"/>
                <a:cs typeface="Times New Roman" pitchFamily="18" charset="0"/>
              </a:rPr>
              <a:t>Deadlock management</a:t>
            </a:r>
          </a:p>
          <a:p>
            <a:pPr marL="1257300" lvl="2" indent="-342900" algn="just" fontAlgn="auto">
              <a:lnSpc>
                <a:spcPct val="40000"/>
              </a:lnSpc>
              <a:spcAft>
                <a:spcPts val="0"/>
              </a:spcAft>
              <a:buClr>
                <a:schemeClr val="accent3"/>
              </a:buClr>
              <a:buFont typeface="Arial" pitchFamily="34" charset="0"/>
              <a:buNone/>
              <a:defRPr/>
            </a:pPr>
            <a:endParaRPr lang="en-US" altLang="en-US" sz="2200" dirty="0">
              <a:solidFill>
                <a:schemeClr val="tx1"/>
              </a:solidFill>
              <a:latin typeface="+mj-lt"/>
              <a:cs typeface="Times New Roman" pitchFamily="18" charset="0"/>
            </a:endParaRPr>
          </a:p>
          <a:p>
            <a:pPr marL="1257300" lvl="2" indent="-342900" algn="just" fontAlgn="auto">
              <a:lnSpc>
                <a:spcPct val="40000"/>
              </a:lnSpc>
              <a:spcAft>
                <a:spcPts val="0"/>
              </a:spcAft>
              <a:buClr>
                <a:schemeClr val="accent3"/>
              </a:buClr>
              <a:buFont typeface="Symbol" pitchFamily="18" charset="2"/>
              <a:buChar char="·"/>
              <a:defRPr/>
            </a:pPr>
            <a:r>
              <a:rPr lang="en-US" altLang="en-US" sz="2200" dirty="0">
                <a:solidFill>
                  <a:schemeClr val="tx1"/>
                </a:solidFill>
                <a:latin typeface="+mj-lt"/>
                <a:cs typeface="Times New Roman" pitchFamily="18" charset="0"/>
              </a:rPr>
              <a:t>Debugging</a:t>
            </a:r>
          </a:p>
        </p:txBody>
      </p:sp>
      <p:sp>
        <p:nvSpPr>
          <p:cNvPr id="5" name="Text Box 5"/>
          <p:cNvSpPr txBox="1">
            <a:spLocks noChangeArrowheads="1"/>
          </p:cNvSpPr>
          <p:nvPr/>
        </p:nvSpPr>
        <p:spPr bwMode="auto">
          <a:xfrm>
            <a:off x="2133600" y="328613"/>
            <a:ext cx="421481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solidFill>
                  <a:srgbClr val="FF0000"/>
                </a:solidFill>
                <a:latin typeface="+mj-lt"/>
              </a:rPr>
              <a:t>Process management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8"/>
          <p:cNvSpPr>
            <a:spLocks noChangeArrowheads="1"/>
          </p:cNvSpPr>
          <p:nvPr/>
        </p:nvSpPr>
        <p:spPr bwMode="auto">
          <a:xfrm>
            <a:off x="202406" y="990600"/>
            <a:ext cx="82296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Arial Unicode MS" pitchFamily="34" charset="-128"/>
                <a:cs typeface="Times New Roman" pitchFamily="18" charset="0"/>
              </a:defRPr>
            </a:lvl1pPr>
            <a:lvl2pPr marL="628650" indent="-1714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lvl="1" algn="just">
              <a:spcBef>
                <a:spcPct val="20000"/>
              </a:spcBef>
              <a:buFont typeface="Symbol" pitchFamily="18" charset="2"/>
              <a:buChar char="·"/>
              <a:defRPr/>
            </a:pPr>
            <a:endParaRPr lang="en-US" altLang="en-US" sz="2800" dirty="0">
              <a:latin typeface="+mj-lt"/>
            </a:endParaRPr>
          </a:p>
          <a:p>
            <a:pPr lvl="1" algn="just">
              <a:spcBef>
                <a:spcPct val="20000"/>
              </a:spcBef>
              <a:buFont typeface="Symbol" pitchFamily="18" charset="2"/>
              <a:buChar char="·"/>
              <a:defRPr/>
            </a:pPr>
            <a:endParaRPr lang="en-US" altLang="en-US" sz="2800" dirty="0">
              <a:latin typeface="+mj-lt"/>
            </a:endParaRPr>
          </a:p>
          <a:p>
            <a:pPr lvl="1" algn="just">
              <a:spcBef>
                <a:spcPct val="20000"/>
              </a:spcBef>
              <a:buFont typeface="Symbol" pitchFamily="18" charset="2"/>
              <a:buChar char="·"/>
              <a:defRPr/>
            </a:pPr>
            <a:endParaRPr lang="en-US" altLang="en-US" sz="2800" dirty="0">
              <a:latin typeface="+mj-lt"/>
            </a:endParaRPr>
          </a:p>
          <a:p>
            <a:pPr lvl="1" algn="just">
              <a:spcBef>
                <a:spcPct val="20000"/>
              </a:spcBef>
              <a:buFont typeface="Symbol" pitchFamily="18" charset="2"/>
              <a:buChar char="·"/>
              <a:defRPr/>
            </a:pPr>
            <a:r>
              <a:rPr lang="en-US" altLang="en-US" sz="2800" dirty="0">
                <a:latin typeface="+mj-lt"/>
              </a:rPr>
              <a:t> Process, files and I/O operations allocation/de-allocation.</a:t>
            </a:r>
          </a:p>
          <a:p>
            <a:pPr lvl="1" algn="just">
              <a:spcBef>
                <a:spcPct val="20000"/>
              </a:spcBef>
              <a:buFont typeface="Symbol" pitchFamily="18" charset="2"/>
              <a:buChar char="·"/>
              <a:defRPr/>
            </a:pPr>
            <a:r>
              <a:rPr lang="en-US" altLang="en-US" sz="2800" dirty="0">
                <a:latin typeface="+mj-lt"/>
              </a:rPr>
              <a:t> Simultaneous processes management</a:t>
            </a:r>
          </a:p>
          <a:p>
            <a:pPr lvl="1" algn="just">
              <a:spcBef>
                <a:spcPct val="20000"/>
              </a:spcBef>
              <a:buFont typeface="Symbol" pitchFamily="18" charset="2"/>
              <a:buChar char="·"/>
              <a:defRPr/>
            </a:pPr>
            <a:r>
              <a:rPr lang="en-US" altLang="en-US" sz="2800" dirty="0">
                <a:latin typeface="+mj-lt"/>
              </a:rPr>
              <a:t> It takes into account who is using memory</a:t>
            </a:r>
          </a:p>
          <a:p>
            <a:pPr lvl="1" algn="just">
              <a:spcBef>
                <a:spcPct val="20000"/>
              </a:spcBef>
              <a:buFont typeface="Symbol" pitchFamily="18" charset="2"/>
              <a:buChar char="·"/>
              <a:defRPr/>
            </a:pPr>
            <a:r>
              <a:rPr lang="en-US" altLang="en-US" sz="2800" dirty="0">
                <a:latin typeface="+mj-lt"/>
              </a:rPr>
              <a:t> Moving process memory from/to secondary memory</a:t>
            </a:r>
          </a:p>
          <a:p>
            <a:pPr lvl="1" algn="just">
              <a:spcBef>
                <a:spcPct val="20000"/>
              </a:spcBef>
              <a:buFont typeface="Symbol" pitchFamily="18" charset="2"/>
              <a:buChar char="·"/>
              <a:defRPr/>
            </a:pPr>
            <a:endParaRPr lang="en-US" altLang="en-US" sz="2800" dirty="0">
              <a:latin typeface="+mj-lt"/>
            </a:endParaRPr>
          </a:p>
        </p:txBody>
      </p:sp>
      <p:sp>
        <p:nvSpPr>
          <p:cNvPr id="8196" name="Text Box 1038"/>
          <p:cNvSpPr txBox="1">
            <a:spLocks noChangeArrowheads="1"/>
          </p:cNvSpPr>
          <p:nvPr/>
        </p:nvSpPr>
        <p:spPr bwMode="auto">
          <a:xfrm>
            <a:off x="1295400" y="261938"/>
            <a:ext cx="6043613"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solidFill>
                  <a:srgbClr val="FF0000"/>
                </a:solidFill>
                <a:latin typeface="+mj-lt"/>
              </a:rPr>
              <a:t>Memory management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8"/>
          <p:cNvSpPr>
            <a:spLocks noChangeArrowheads="1"/>
          </p:cNvSpPr>
          <p:nvPr/>
        </p:nvSpPr>
        <p:spPr bwMode="auto">
          <a:xfrm>
            <a:off x="381000" y="990600"/>
            <a:ext cx="82296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Arial Unicode MS" pitchFamily="34" charset="-128"/>
                <a:cs typeface="Times New Roman" pitchFamily="18" charset="0"/>
              </a:defRPr>
            </a:lvl1pPr>
            <a:lvl2pPr marL="628650" indent="-1714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lvl="1" algn="just">
              <a:spcBef>
                <a:spcPct val="20000"/>
              </a:spcBef>
              <a:buFont typeface="Symbol" pitchFamily="18" charset="2"/>
              <a:buChar char="·"/>
              <a:defRPr/>
            </a:pPr>
            <a:endParaRPr lang="en-US" altLang="en-US" sz="2200" dirty="0">
              <a:latin typeface="+mj-lt"/>
            </a:endParaRPr>
          </a:p>
          <a:p>
            <a:pPr>
              <a:spcBef>
                <a:spcPct val="20000"/>
              </a:spcBef>
              <a:buFont typeface="Arial Unicode MS" pitchFamily="34" charset="-128"/>
              <a:buNone/>
              <a:defRPr/>
            </a:pPr>
            <a:r>
              <a:rPr lang="en-US" altLang="en-US" sz="2200" i="1" dirty="0">
                <a:latin typeface="+mj-lt"/>
              </a:rPr>
              <a:t>A file is a collection of data or information defined by its creator.</a:t>
            </a:r>
            <a:r>
              <a:rPr lang="ro-RO" altLang="en-US" sz="2200" dirty="0">
                <a:latin typeface="+mj-lt"/>
              </a:rPr>
              <a:t> </a:t>
            </a:r>
            <a:endParaRPr lang="en-US" altLang="en-US" sz="2200" dirty="0">
              <a:latin typeface="+mj-lt"/>
            </a:endParaRPr>
          </a:p>
          <a:p>
            <a:pPr>
              <a:spcBef>
                <a:spcPct val="20000"/>
              </a:spcBef>
              <a:buFont typeface="Arial Unicode MS" pitchFamily="34" charset="-128"/>
              <a:buNone/>
              <a:defRPr/>
            </a:pPr>
            <a:r>
              <a:rPr lang="en-US" altLang="en-US" sz="2200" dirty="0">
                <a:latin typeface="+mj-lt"/>
              </a:rPr>
              <a:t>Normally, the files may represent programs (source programs or executable programs) or data.</a:t>
            </a:r>
          </a:p>
          <a:p>
            <a:pPr>
              <a:spcBef>
                <a:spcPct val="20000"/>
              </a:spcBef>
              <a:buFont typeface="Arial Unicode MS" pitchFamily="34" charset="-128"/>
              <a:buNone/>
              <a:defRPr/>
            </a:pPr>
            <a:r>
              <a:rPr lang="en-US" altLang="en-US" sz="2200" dirty="0">
                <a:latin typeface="+mj-lt"/>
              </a:rPr>
              <a:t>The OS is responsible with the following activities related to file management:</a:t>
            </a:r>
          </a:p>
          <a:p>
            <a:pPr lvl="1">
              <a:spcBef>
                <a:spcPct val="20000"/>
              </a:spcBef>
              <a:buFont typeface="Arial Unicode MS" pitchFamily="34" charset="-128"/>
              <a:buChar char="•"/>
              <a:defRPr/>
            </a:pPr>
            <a:r>
              <a:rPr lang="ro-RO" altLang="en-US" sz="2200" dirty="0">
                <a:latin typeface="+mj-lt"/>
              </a:rPr>
              <a:t>Crea</a:t>
            </a:r>
            <a:r>
              <a:rPr lang="en-US" altLang="en-US" sz="2200" dirty="0">
                <a:latin typeface="+mj-lt"/>
              </a:rPr>
              <a:t>ting and erasing files</a:t>
            </a:r>
          </a:p>
          <a:p>
            <a:pPr lvl="1">
              <a:spcBef>
                <a:spcPct val="20000"/>
              </a:spcBef>
              <a:buFont typeface="Arial Unicode MS" pitchFamily="34" charset="-128"/>
              <a:buChar char="•"/>
              <a:defRPr/>
            </a:pPr>
            <a:r>
              <a:rPr lang="ro-RO" altLang="en-US" sz="2200" dirty="0">
                <a:latin typeface="+mj-lt"/>
              </a:rPr>
              <a:t>Crea</a:t>
            </a:r>
            <a:r>
              <a:rPr lang="en-US" altLang="en-US" sz="2200" dirty="0">
                <a:latin typeface="+mj-lt"/>
              </a:rPr>
              <a:t>ting and erasing directories</a:t>
            </a:r>
          </a:p>
          <a:p>
            <a:pPr lvl="1">
              <a:spcBef>
                <a:spcPct val="20000"/>
              </a:spcBef>
              <a:buFont typeface="Arial Unicode MS" pitchFamily="34" charset="-128"/>
              <a:buChar char="•"/>
              <a:defRPr/>
            </a:pPr>
            <a:r>
              <a:rPr lang="ro-RO" altLang="en-US" sz="2200" dirty="0">
                <a:latin typeface="+mj-lt"/>
              </a:rPr>
              <a:t>Of</a:t>
            </a:r>
            <a:r>
              <a:rPr lang="en-US" altLang="en-US" sz="2200" dirty="0">
                <a:latin typeface="+mj-lt"/>
              </a:rPr>
              <a:t>erring support for handling files and directories</a:t>
            </a:r>
          </a:p>
          <a:p>
            <a:pPr lvl="1">
              <a:spcBef>
                <a:spcPct val="20000"/>
              </a:spcBef>
              <a:buFont typeface="Arial Unicode MS" pitchFamily="34" charset="-128"/>
              <a:buChar char="•"/>
              <a:defRPr/>
            </a:pPr>
            <a:r>
              <a:rPr lang="en-US" altLang="en-US" sz="2200" dirty="0">
                <a:latin typeface="+mj-lt"/>
              </a:rPr>
              <a:t>Moving files to secondary storage</a:t>
            </a:r>
          </a:p>
          <a:p>
            <a:pPr lvl="1">
              <a:spcBef>
                <a:spcPct val="20000"/>
              </a:spcBef>
              <a:buFont typeface="Arial Unicode MS" pitchFamily="34" charset="-128"/>
              <a:buChar char="•"/>
              <a:defRPr/>
            </a:pPr>
            <a:r>
              <a:rPr lang="en-US" altLang="en-US" sz="2200" dirty="0">
                <a:latin typeface="+mj-lt"/>
              </a:rPr>
              <a:t>Making backups for file on non-volatile storage media</a:t>
            </a:r>
          </a:p>
        </p:txBody>
      </p:sp>
      <p:sp>
        <p:nvSpPr>
          <p:cNvPr id="8196" name="Text Box 1038"/>
          <p:cNvSpPr txBox="1">
            <a:spLocks noChangeArrowheads="1"/>
          </p:cNvSpPr>
          <p:nvPr/>
        </p:nvSpPr>
        <p:spPr bwMode="auto">
          <a:xfrm>
            <a:off x="1295400" y="261938"/>
            <a:ext cx="6043613"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solidFill>
                  <a:srgbClr val="FF0000"/>
                </a:solidFill>
                <a:latin typeface="+mj-lt"/>
              </a:rPr>
              <a:t>File management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457200" y="762000"/>
            <a:ext cx="79248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Arial Unicode MS" pitchFamily="34" charset="-128"/>
                <a:cs typeface="Times New Roman" pitchFamily="18" charset="0"/>
              </a:defRPr>
            </a:lvl1pPr>
            <a:lvl2pPr marL="628650" indent="-1714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just">
              <a:spcBef>
                <a:spcPct val="20000"/>
              </a:spcBef>
              <a:buFont typeface="Arial Unicode MS" pitchFamily="34" charset="-128"/>
              <a:buNone/>
              <a:defRPr/>
            </a:pPr>
            <a:endParaRPr lang="en-US" altLang="en-US" sz="2200" dirty="0">
              <a:latin typeface="+mj-lt"/>
            </a:endParaRPr>
          </a:p>
          <a:p>
            <a:pPr marL="457200" lvl="1" indent="0" algn="just">
              <a:spcBef>
                <a:spcPct val="20000"/>
              </a:spcBef>
              <a:defRPr/>
            </a:pPr>
            <a:r>
              <a:rPr lang="en-US" altLang="en-US" sz="2200" dirty="0">
                <a:latin typeface="+mj-lt"/>
              </a:rPr>
              <a:t>	</a:t>
            </a:r>
            <a:r>
              <a:rPr lang="en-US" altLang="en-US" sz="2200" b="1" dirty="0">
                <a:latin typeface="+mj-lt"/>
              </a:rPr>
              <a:t>I/O</a:t>
            </a:r>
          </a:p>
          <a:p>
            <a:pPr lvl="1" algn="just">
              <a:spcBef>
                <a:spcPct val="20000"/>
              </a:spcBef>
              <a:buFont typeface="Symbol" pitchFamily="18" charset="2"/>
              <a:buChar char="·"/>
              <a:defRPr/>
            </a:pPr>
            <a:r>
              <a:rPr lang="en-US" altLang="en-US" sz="2200" dirty="0">
                <a:latin typeface="+mj-lt"/>
              </a:rPr>
              <a:t>Generic code for device drivers</a:t>
            </a:r>
          </a:p>
          <a:p>
            <a:pPr lvl="1" algn="just">
              <a:spcBef>
                <a:spcPct val="20000"/>
              </a:spcBef>
              <a:buFont typeface="Symbol" pitchFamily="18" charset="2"/>
              <a:buChar char="·"/>
              <a:defRPr/>
            </a:pPr>
            <a:r>
              <a:rPr lang="en-US" altLang="en-US" sz="2200" dirty="0">
                <a:latin typeface="+mj-lt"/>
              </a:rPr>
              <a:t>Drivers for each device – translate the reading/writing demands in positioning commands on disk</a:t>
            </a:r>
          </a:p>
          <a:p>
            <a:pPr lvl="1" algn="just">
              <a:spcBef>
                <a:spcPct val="20000"/>
              </a:spcBef>
              <a:buFont typeface="Symbol" pitchFamily="18" charset="2"/>
              <a:buChar char="·"/>
              <a:defRPr/>
            </a:pPr>
            <a:endParaRPr lang="en-US" altLang="en-US" sz="2200" dirty="0">
              <a:latin typeface="+mj-lt"/>
            </a:endParaRPr>
          </a:p>
          <a:p>
            <a:pPr algn="just">
              <a:spcBef>
                <a:spcPct val="20000"/>
              </a:spcBef>
              <a:spcAft>
                <a:spcPts val="600"/>
              </a:spcAft>
              <a:buFont typeface="Arial Unicode MS" pitchFamily="34" charset="-128"/>
              <a:buNone/>
              <a:defRPr/>
            </a:pPr>
            <a:r>
              <a:rPr lang="en-US" altLang="en-US" sz="2200" dirty="0">
                <a:latin typeface="+mj-lt"/>
              </a:rPr>
              <a:t>	</a:t>
            </a:r>
            <a:r>
              <a:rPr lang="en-US" altLang="en-US" sz="2200" b="1" dirty="0">
                <a:latin typeface="+mj-lt"/>
              </a:rPr>
              <a:t>Secondary memory</a:t>
            </a:r>
          </a:p>
          <a:p>
            <a:pPr lvl="1" algn="just">
              <a:lnSpc>
                <a:spcPct val="70000"/>
              </a:lnSpc>
              <a:spcBef>
                <a:spcPct val="20000"/>
              </a:spcBef>
              <a:buFont typeface="Symbol" pitchFamily="18" charset="2"/>
              <a:buChar char="·"/>
              <a:defRPr/>
            </a:pPr>
            <a:r>
              <a:rPr lang="en-US" altLang="en-US" sz="2200" dirty="0">
                <a:latin typeface="+mj-lt"/>
              </a:rPr>
              <a:t>Disks, magnetic-optical storage, </a:t>
            </a:r>
            <a:r>
              <a:rPr lang="ro-RO" altLang="en-US" sz="2200" dirty="0">
                <a:latin typeface="+mj-lt"/>
              </a:rPr>
              <a:t>etc.</a:t>
            </a:r>
            <a:endParaRPr lang="en-US" altLang="en-US" sz="2200" dirty="0">
              <a:latin typeface="+mj-lt"/>
            </a:endParaRPr>
          </a:p>
          <a:p>
            <a:pPr lvl="1" algn="just">
              <a:lnSpc>
                <a:spcPct val="70000"/>
              </a:lnSpc>
              <a:spcBef>
                <a:spcPct val="20000"/>
              </a:spcBef>
              <a:buFont typeface="Arial Unicode MS" pitchFamily="34" charset="-128"/>
              <a:buNone/>
              <a:defRPr/>
            </a:pPr>
            <a:endParaRPr lang="en-US" altLang="en-US" sz="2200" dirty="0">
              <a:latin typeface="+mj-lt"/>
            </a:endParaRPr>
          </a:p>
          <a:p>
            <a:pPr lvl="1" algn="just">
              <a:lnSpc>
                <a:spcPct val="70000"/>
              </a:lnSpc>
              <a:spcBef>
                <a:spcPct val="20000"/>
              </a:spcBef>
              <a:buFont typeface="Symbol" pitchFamily="18" charset="2"/>
              <a:buChar char="·"/>
              <a:defRPr/>
            </a:pPr>
            <a:r>
              <a:rPr lang="en-US" altLang="en-US" sz="2200" dirty="0">
                <a:latin typeface="+mj-lt"/>
              </a:rPr>
              <a:t>Free space management</a:t>
            </a:r>
            <a:r>
              <a:rPr lang="ro-RO" altLang="en-US" sz="2200" dirty="0">
                <a:latin typeface="+mj-lt"/>
              </a:rPr>
              <a:t> </a:t>
            </a:r>
            <a:r>
              <a:rPr lang="en-US" altLang="en-US" sz="2200" dirty="0">
                <a:latin typeface="+mj-lt"/>
              </a:rPr>
              <a:t>(paging/swapping)</a:t>
            </a:r>
          </a:p>
          <a:p>
            <a:pPr lvl="1" algn="just">
              <a:lnSpc>
                <a:spcPct val="70000"/>
              </a:lnSpc>
              <a:spcBef>
                <a:spcPct val="20000"/>
              </a:spcBef>
              <a:buFont typeface="Arial Unicode MS" pitchFamily="34" charset="-128"/>
              <a:buNone/>
              <a:defRPr/>
            </a:pPr>
            <a:endParaRPr lang="en-US" altLang="en-US" sz="2200" dirty="0">
              <a:latin typeface="+mj-lt"/>
            </a:endParaRPr>
          </a:p>
          <a:p>
            <a:pPr lvl="1" algn="just">
              <a:lnSpc>
                <a:spcPct val="70000"/>
              </a:lnSpc>
              <a:spcBef>
                <a:spcPct val="20000"/>
              </a:spcBef>
              <a:buFont typeface="Symbol" pitchFamily="18" charset="2"/>
              <a:buChar char="·"/>
              <a:defRPr/>
            </a:pPr>
            <a:r>
              <a:rPr lang="en-US" altLang="en-US" sz="2200" dirty="0">
                <a:latin typeface="+mj-lt"/>
              </a:rPr>
              <a:t>Allocating space on disk</a:t>
            </a:r>
            <a:r>
              <a:rPr lang="ro-RO" altLang="en-US" sz="2200" dirty="0">
                <a:latin typeface="+mj-lt"/>
              </a:rPr>
              <a:t> </a:t>
            </a:r>
            <a:r>
              <a:rPr lang="en-US" altLang="en-US" sz="2200" dirty="0">
                <a:latin typeface="+mj-lt"/>
              </a:rPr>
              <a:t>(what data are written and where on the disk)</a:t>
            </a:r>
          </a:p>
          <a:p>
            <a:pPr lvl="1" algn="just">
              <a:lnSpc>
                <a:spcPct val="70000"/>
              </a:lnSpc>
              <a:spcBef>
                <a:spcPct val="20000"/>
              </a:spcBef>
              <a:buFont typeface="Arial Unicode MS" pitchFamily="34" charset="-128"/>
              <a:buNone/>
              <a:defRPr/>
            </a:pPr>
            <a:endParaRPr lang="en-US" altLang="en-US" sz="2200" dirty="0">
              <a:latin typeface="+mj-lt"/>
            </a:endParaRPr>
          </a:p>
          <a:p>
            <a:pPr lvl="1" algn="just">
              <a:lnSpc>
                <a:spcPct val="70000"/>
              </a:lnSpc>
              <a:spcBef>
                <a:spcPct val="20000"/>
              </a:spcBef>
              <a:buFont typeface="Symbol" pitchFamily="18" charset="2"/>
              <a:buChar char="·"/>
              <a:defRPr/>
            </a:pPr>
            <a:r>
              <a:rPr lang="en-US" altLang="en-US" sz="2200" dirty="0">
                <a:latin typeface="+mj-lt"/>
              </a:rPr>
              <a:t>Scheduling reading/writing from/to disk</a:t>
            </a:r>
          </a:p>
          <a:p>
            <a:pPr lvl="1" algn="just">
              <a:spcBef>
                <a:spcPct val="20000"/>
              </a:spcBef>
              <a:buFont typeface="Symbol" pitchFamily="18" charset="2"/>
              <a:buChar char="·"/>
              <a:defRPr/>
            </a:pPr>
            <a:endParaRPr lang="en-US" altLang="en-US" sz="2200" dirty="0">
              <a:latin typeface="+mj-lt"/>
            </a:endParaRPr>
          </a:p>
          <a:p>
            <a:pPr algn="just">
              <a:spcBef>
                <a:spcPct val="20000"/>
              </a:spcBef>
              <a:buFont typeface="Arial Unicode MS" pitchFamily="34" charset="-128"/>
              <a:buNone/>
              <a:defRPr/>
            </a:pPr>
            <a:endParaRPr lang="en-US" altLang="en-US" sz="2200" dirty="0">
              <a:latin typeface="+mj-lt"/>
            </a:endParaRPr>
          </a:p>
        </p:txBody>
      </p:sp>
      <p:sp>
        <p:nvSpPr>
          <p:cNvPr id="5" name="Text Box 1038"/>
          <p:cNvSpPr txBox="1">
            <a:spLocks noChangeArrowheads="1"/>
          </p:cNvSpPr>
          <p:nvPr/>
        </p:nvSpPr>
        <p:spPr bwMode="auto">
          <a:xfrm>
            <a:off x="1295400" y="261938"/>
            <a:ext cx="6043613"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solidFill>
                  <a:srgbClr val="FF0000"/>
                </a:solidFill>
                <a:latin typeface="+mj-lt"/>
              </a:rPr>
              <a:t>I/O &amp; secondary memory management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7"/>
          <p:cNvSpPr>
            <a:spLocks noChangeArrowheads="1"/>
          </p:cNvSpPr>
          <p:nvPr/>
        </p:nvSpPr>
        <p:spPr bwMode="auto">
          <a:xfrm>
            <a:off x="228600" y="1066800"/>
            <a:ext cx="80772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Arial Unicode MS" pitchFamily="34" charset="-128"/>
                <a:cs typeface="Times New Roman" pitchFamily="18" charset="0"/>
              </a:defRPr>
            </a:lvl1pPr>
            <a:lvl2pPr marL="628650" indent="-1714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just">
              <a:spcBef>
                <a:spcPct val="20000"/>
              </a:spcBef>
              <a:buFont typeface="Arial Unicode MS" pitchFamily="34" charset="-128"/>
              <a:buNone/>
              <a:defRPr/>
            </a:pPr>
            <a:r>
              <a:rPr lang="en-US" altLang="en-US" sz="2000" b="1" dirty="0">
                <a:latin typeface="+mj-lt"/>
              </a:rPr>
              <a:t>Network connection</a:t>
            </a:r>
            <a:endParaRPr lang="en-US" altLang="en-US" sz="2000" dirty="0">
              <a:latin typeface="+mj-lt"/>
            </a:endParaRPr>
          </a:p>
          <a:p>
            <a:pPr lvl="1" algn="just">
              <a:spcBef>
                <a:spcPct val="20000"/>
              </a:spcBef>
              <a:buFontTx/>
              <a:buChar char="•"/>
              <a:defRPr/>
            </a:pPr>
            <a:r>
              <a:rPr lang="en-US" altLang="en-US" sz="2000" dirty="0">
                <a:latin typeface="+mj-lt"/>
              </a:rPr>
              <a:t>Communication system between distributed processors</a:t>
            </a:r>
          </a:p>
          <a:p>
            <a:pPr lvl="1" algn="just">
              <a:spcBef>
                <a:spcPct val="20000"/>
              </a:spcBef>
              <a:buFontTx/>
              <a:buChar char="•"/>
              <a:defRPr/>
            </a:pPr>
            <a:r>
              <a:rPr lang="en-US" altLang="en-US" sz="2000" dirty="0">
                <a:latin typeface="+mj-lt"/>
              </a:rPr>
              <a:t>Getting information about files/processes, etc. on a remote machine</a:t>
            </a:r>
          </a:p>
          <a:p>
            <a:pPr lvl="1" algn="just">
              <a:spcBef>
                <a:spcPct val="20000"/>
              </a:spcBef>
              <a:buFontTx/>
              <a:buChar char="•"/>
              <a:defRPr/>
            </a:pPr>
            <a:r>
              <a:rPr lang="en-US" altLang="en-US" sz="2000" dirty="0">
                <a:latin typeface="+mj-lt"/>
              </a:rPr>
              <a:t>Can use a </a:t>
            </a:r>
            <a:r>
              <a:rPr lang="ro-RO" altLang="en-US" sz="2000" dirty="0">
                <a:latin typeface="+mj-lt"/>
              </a:rPr>
              <a:t>“</a:t>
            </a:r>
            <a:r>
              <a:rPr lang="en-US" altLang="en-US" sz="2000" dirty="0">
                <a:latin typeface="+mj-lt"/>
              </a:rPr>
              <a:t>message passing</a:t>
            </a:r>
            <a:r>
              <a:rPr lang="ro-RO" altLang="en-US" sz="2000" dirty="0">
                <a:latin typeface="+mj-lt"/>
              </a:rPr>
              <a:t>”</a:t>
            </a:r>
            <a:r>
              <a:rPr lang="en-US" altLang="en-US" sz="2000" dirty="0">
                <a:latin typeface="+mj-lt"/>
              </a:rPr>
              <a:t> model or a shared memory </a:t>
            </a:r>
            <a:r>
              <a:rPr lang="ro-RO" altLang="en-US" sz="2000" dirty="0">
                <a:latin typeface="+mj-lt"/>
              </a:rPr>
              <a:t>model</a:t>
            </a:r>
          </a:p>
          <a:p>
            <a:pPr algn="just">
              <a:spcBef>
                <a:spcPct val="20000"/>
              </a:spcBef>
              <a:buFont typeface="Symbol" pitchFamily="18" charset="2"/>
              <a:buNone/>
              <a:defRPr/>
            </a:pPr>
            <a:r>
              <a:rPr lang="ro-RO" altLang="en-US" sz="2000" b="1" dirty="0">
                <a:latin typeface="+mj-lt"/>
              </a:rPr>
              <a:t>Protection</a:t>
            </a:r>
            <a:endParaRPr lang="ro-RO" altLang="en-US" sz="2000" dirty="0">
              <a:latin typeface="+mj-lt"/>
            </a:endParaRPr>
          </a:p>
          <a:p>
            <a:pPr algn="just">
              <a:lnSpc>
                <a:spcPct val="0"/>
              </a:lnSpc>
              <a:spcBef>
                <a:spcPct val="20000"/>
              </a:spcBef>
              <a:buFont typeface="Arial Unicode MS" pitchFamily="34" charset="-128"/>
              <a:buNone/>
              <a:defRPr/>
            </a:pPr>
            <a:endParaRPr lang="en-US" altLang="en-US" sz="2000" dirty="0">
              <a:latin typeface="+mj-lt"/>
            </a:endParaRPr>
          </a:p>
          <a:p>
            <a:pPr lvl="1" algn="just">
              <a:spcBef>
                <a:spcPct val="20000"/>
              </a:spcBef>
              <a:buFontTx/>
              <a:buChar char="•"/>
              <a:defRPr/>
            </a:pPr>
            <a:r>
              <a:rPr lang="en-US" altLang="en-US" sz="2000" dirty="0">
                <a:latin typeface="+mj-lt"/>
              </a:rPr>
              <a:t>Files, memory, CPU, etc.</a:t>
            </a:r>
          </a:p>
          <a:p>
            <a:pPr lvl="1" algn="just">
              <a:spcBef>
                <a:spcPct val="20000"/>
              </a:spcBef>
              <a:buFontTx/>
              <a:buChar char="•"/>
              <a:defRPr/>
            </a:pPr>
            <a:r>
              <a:rPr lang="en-US" altLang="en-US" sz="2000" dirty="0">
                <a:latin typeface="+mj-lt"/>
              </a:rPr>
              <a:t>= Access control</a:t>
            </a:r>
          </a:p>
          <a:p>
            <a:pPr lvl="1" algn="just">
              <a:spcBef>
                <a:spcPct val="20000"/>
              </a:spcBef>
              <a:buFontTx/>
              <a:buChar char="•"/>
              <a:defRPr/>
            </a:pPr>
            <a:r>
              <a:rPr lang="en-US" altLang="en-US" sz="2000" dirty="0">
                <a:latin typeface="+mj-lt"/>
              </a:rPr>
              <a:t>Depends on the attributes of a file or user</a:t>
            </a:r>
          </a:p>
          <a:p>
            <a:pPr algn="just">
              <a:lnSpc>
                <a:spcPct val="110000"/>
              </a:lnSpc>
              <a:spcBef>
                <a:spcPct val="20000"/>
              </a:spcBef>
              <a:buFont typeface="Arial Unicode MS" pitchFamily="34" charset="-128"/>
              <a:buNone/>
              <a:defRPr/>
            </a:pPr>
            <a:r>
              <a:rPr lang="en-US" altLang="en-US" sz="2000" b="1" dirty="0">
                <a:latin typeface="+mj-lt"/>
              </a:rPr>
              <a:t>System programs</a:t>
            </a:r>
          </a:p>
          <a:p>
            <a:pPr lvl="1" algn="just">
              <a:lnSpc>
                <a:spcPct val="110000"/>
              </a:lnSpc>
              <a:spcBef>
                <a:spcPct val="20000"/>
              </a:spcBef>
              <a:buFontTx/>
              <a:buChar char="•"/>
              <a:defRPr/>
            </a:pPr>
            <a:r>
              <a:rPr lang="en-US" altLang="en-US" sz="2000" dirty="0">
                <a:latin typeface="+mj-lt"/>
              </a:rPr>
              <a:t>Compilers/link-editors/assemblers, etc.</a:t>
            </a:r>
          </a:p>
          <a:p>
            <a:pPr lvl="1" algn="just">
              <a:lnSpc>
                <a:spcPct val="110000"/>
              </a:lnSpc>
              <a:spcBef>
                <a:spcPct val="20000"/>
              </a:spcBef>
              <a:buFontTx/>
              <a:buChar char="•"/>
              <a:defRPr/>
            </a:pPr>
            <a:r>
              <a:rPr lang="en-US" altLang="en-US" sz="2000" dirty="0">
                <a:latin typeface="+mj-lt"/>
              </a:rPr>
              <a:t>Communications (ssh, sftp, curl, </a:t>
            </a:r>
            <a:r>
              <a:rPr lang="en-US" altLang="en-US" sz="2000" dirty="0" err="1">
                <a:latin typeface="+mj-lt"/>
              </a:rPr>
              <a:t>scp</a:t>
            </a:r>
            <a:r>
              <a:rPr lang="en-US" altLang="en-US" sz="2000" dirty="0">
                <a:latin typeface="+mj-lt"/>
              </a:rPr>
              <a:t>, etc.)</a:t>
            </a:r>
          </a:p>
          <a:p>
            <a:pPr lvl="1" algn="just">
              <a:lnSpc>
                <a:spcPct val="110000"/>
              </a:lnSpc>
              <a:spcBef>
                <a:spcPct val="20000"/>
              </a:spcBef>
              <a:buFontTx/>
              <a:buChar char="•"/>
              <a:defRPr/>
            </a:pPr>
            <a:r>
              <a:rPr lang="en-US" altLang="en-US" sz="2000" dirty="0">
                <a:latin typeface="+mj-lt"/>
              </a:rPr>
              <a:t>Command interpreters– programs that take control sequences </a:t>
            </a:r>
            <a:r>
              <a:rPr lang="ro-RO" altLang="en-US" sz="2000" dirty="0">
                <a:latin typeface="+mj-lt"/>
              </a:rPr>
              <a:t>(com</a:t>
            </a:r>
            <a:r>
              <a:rPr lang="en-US" altLang="en-US" sz="2000" dirty="0" err="1">
                <a:latin typeface="+mj-lt"/>
              </a:rPr>
              <a:t>mands</a:t>
            </a:r>
            <a:r>
              <a:rPr lang="ro-RO" altLang="en-US" sz="2000" dirty="0">
                <a:latin typeface="+mj-lt"/>
              </a:rPr>
              <a:t>)</a:t>
            </a:r>
            <a:r>
              <a:rPr lang="en-US" altLang="en-US" sz="2000" dirty="0">
                <a:latin typeface="+mj-lt"/>
              </a:rPr>
              <a:t> (shell, graphical interface)</a:t>
            </a:r>
          </a:p>
          <a:p>
            <a:pPr lvl="1" algn="just">
              <a:lnSpc>
                <a:spcPct val="110000"/>
              </a:lnSpc>
              <a:spcBef>
                <a:spcPct val="20000"/>
              </a:spcBef>
              <a:buFont typeface="Symbol" pitchFamily="18" charset="2"/>
              <a:buChar char="·"/>
              <a:defRPr/>
            </a:pPr>
            <a:endParaRPr lang="en-US" altLang="en-US" sz="2000" dirty="0">
              <a:latin typeface="+mj-lt"/>
            </a:endParaRPr>
          </a:p>
        </p:txBody>
      </p:sp>
      <p:sp>
        <p:nvSpPr>
          <p:cNvPr id="10243" name="Text Box 1033"/>
          <p:cNvSpPr txBox="1">
            <a:spLocks noChangeArrowheads="1"/>
          </p:cNvSpPr>
          <p:nvPr/>
        </p:nvSpPr>
        <p:spPr bwMode="auto">
          <a:xfrm>
            <a:off x="4648200" y="3124200"/>
            <a:ext cx="3733800" cy="1016000"/>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000" b="1" dirty="0">
                <a:latin typeface="+mj-lt"/>
              </a:rPr>
              <a:t>How these components interacts ?</a:t>
            </a:r>
          </a:p>
          <a:p>
            <a:pPr algn="ctr">
              <a:defRPr/>
            </a:pPr>
            <a:r>
              <a:rPr lang="en-US" altLang="en-US" sz="2000" dirty="0">
                <a:latin typeface="+mj-lt"/>
              </a:rPr>
              <a:t>All</a:t>
            </a:r>
            <a:r>
              <a:rPr lang="ro-RO" altLang="en-US" sz="2000" dirty="0">
                <a:latin typeface="+mj-lt"/>
              </a:rPr>
              <a:t> </a:t>
            </a:r>
            <a:r>
              <a:rPr lang="en-US" altLang="en-US" sz="2000" b="1" i="1" dirty="0">
                <a:latin typeface="+mj-lt"/>
              </a:rPr>
              <a:t>offer services </a:t>
            </a:r>
            <a:r>
              <a:rPr lang="en-US" altLang="en-US" sz="2000" dirty="0">
                <a:latin typeface="+mj-lt"/>
              </a:rPr>
              <a:t>one another</a:t>
            </a:r>
          </a:p>
        </p:txBody>
      </p:sp>
      <p:sp>
        <p:nvSpPr>
          <p:cNvPr id="10244" name="Rectangle 1035"/>
          <p:cNvSpPr>
            <a:spLocks noChangeArrowheads="1"/>
          </p:cNvSpPr>
          <p:nvPr/>
        </p:nvSpPr>
        <p:spPr bwMode="auto">
          <a:xfrm>
            <a:off x="0" y="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3000" b="1" dirty="0">
                <a:solidFill>
                  <a:srgbClr val="FF0000"/>
                </a:solidFill>
                <a:latin typeface="+mj-lt"/>
              </a:rPr>
              <a:t>OS components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381000" y="1219200"/>
            <a:ext cx="7772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Arial Unicode MS" pitchFamily="34" charset="-128"/>
                <a:cs typeface="Times New Roman" pitchFamily="18" charset="0"/>
              </a:defRPr>
            </a:lvl1pPr>
            <a:lvl2pPr marL="628650" indent="-1714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lvl="1" algn="just">
              <a:spcBef>
                <a:spcPct val="20000"/>
              </a:spcBef>
              <a:buFont typeface="Arial Unicode MS" pitchFamily="34" charset="-128"/>
              <a:buNone/>
              <a:defRPr/>
            </a:pPr>
            <a:r>
              <a:rPr lang="en-US" altLang="en-US" sz="2000" dirty="0">
                <a:latin typeface="+mj-lt"/>
              </a:rPr>
              <a:t>A system call represents the main way a user program interacts with the OS.</a:t>
            </a:r>
          </a:p>
          <a:p>
            <a:pPr algn="just">
              <a:spcBef>
                <a:spcPct val="20000"/>
              </a:spcBef>
              <a:buFont typeface="Arial Unicode MS" pitchFamily="34" charset="-128"/>
              <a:buNone/>
              <a:defRPr/>
            </a:pPr>
            <a:endParaRPr lang="en-US" altLang="en-US" sz="2000" dirty="0">
              <a:latin typeface="+mj-lt"/>
            </a:endParaRPr>
          </a:p>
        </p:txBody>
      </p:sp>
      <p:pic>
        <p:nvPicPr>
          <p:cNvPr id="12291" name="Picture 5"/>
          <p:cNvPicPr>
            <a:picLocks noChangeAspect="1" noChangeArrowheads="1"/>
          </p:cNvPicPr>
          <p:nvPr/>
        </p:nvPicPr>
        <p:blipFill>
          <a:blip r:embed="rId3">
            <a:extLst>
              <a:ext uri="{28A0092B-C50C-407E-A947-70E740481C1C}">
                <a14:useLocalDpi xmlns:a14="http://schemas.microsoft.com/office/drawing/2010/main" val="0"/>
              </a:ext>
            </a:extLst>
          </a:blip>
          <a:srcRect l="17307" t="948" r="17307" b="575"/>
          <a:stretch>
            <a:fillRect/>
          </a:stretch>
        </p:blipFill>
        <p:spPr bwMode="auto">
          <a:xfrm>
            <a:off x="304800" y="2057400"/>
            <a:ext cx="3786188" cy="4191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2" name="Picture 7" descr="fig0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8313" y="3095625"/>
            <a:ext cx="3924300"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Text Box 16"/>
          <p:cNvSpPr txBox="1">
            <a:spLocks noChangeArrowheads="1"/>
          </p:cNvSpPr>
          <p:nvPr/>
        </p:nvSpPr>
        <p:spPr bwMode="auto">
          <a:xfrm>
            <a:off x="2514600" y="261938"/>
            <a:ext cx="2919413"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solidFill>
                  <a:srgbClr val="FF0000"/>
                </a:solidFill>
                <a:latin typeface="+mj-lt"/>
              </a:rPr>
              <a:t>OS components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7B807-7913-403E-85FC-2998BABEDBF7}"/>
              </a:ext>
            </a:extLst>
          </p:cNvPr>
          <p:cNvSpPr>
            <a:spLocks noGrp="1"/>
          </p:cNvSpPr>
          <p:nvPr>
            <p:ph type="title"/>
          </p:nvPr>
        </p:nvSpPr>
        <p:spPr/>
        <p:txBody>
          <a:bodyPr/>
          <a:lstStyle/>
          <a:p>
            <a:r>
              <a:rPr lang="en-US" sz="3300" dirty="0" err="1"/>
              <a:t>Comanda</a:t>
            </a:r>
            <a:r>
              <a:rPr lang="en-US" sz="3300" dirty="0"/>
              <a:t> </a:t>
            </a:r>
            <a:r>
              <a:rPr lang="en-US" sz="3300" b="1" i="1" dirty="0" err="1"/>
              <a:t>strace</a:t>
            </a:r>
            <a:r>
              <a:rPr lang="en-US" sz="3300" b="1" i="1" dirty="0"/>
              <a:t> </a:t>
            </a:r>
            <a:r>
              <a:rPr lang="en-US" sz="3300" dirty="0"/>
              <a:t>in Linux</a:t>
            </a:r>
            <a:endParaRPr lang="ro-RO" sz="3300" dirty="0"/>
          </a:p>
        </p:txBody>
      </p:sp>
      <p:sp>
        <p:nvSpPr>
          <p:cNvPr id="3" name="Content Placeholder 2">
            <a:extLst>
              <a:ext uri="{FF2B5EF4-FFF2-40B4-BE49-F238E27FC236}">
                <a16:creationId xmlns:a16="http://schemas.microsoft.com/office/drawing/2014/main" id="{DA3388C3-3A84-40B7-A37A-C8A1BDF9199A}"/>
              </a:ext>
            </a:extLst>
          </p:cNvPr>
          <p:cNvSpPr>
            <a:spLocks noGrp="1"/>
          </p:cNvSpPr>
          <p:nvPr>
            <p:ph idx="1"/>
          </p:nvPr>
        </p:nvSpPr>
        <p:spPr/>
        <p:txBody>
          <a:bodyPr/>
          <a:lstStyle/>
          <a:p>
            <a:r>
              <a:rPr lang="ro-RO" sz="2400" dirty="0" err="1">
                <a:latin typeface="Times New Roman" panose="02020603050405020304" pitchFamily="18" charset="0"/>
                <a:cs typeface="Times New Roman" panose="02020603050405020304" pitchFamily="18" charset="0"/>
              </a:rPr>
              <a:t>strace</a:t>
            </a:r>
            <a:r>
              <a:rPr lang="ro-RO" sz="2400" dirty="0">
                <a:latin typeface="Times New Roman" panose="02020603050405020304" pitchFamily="18" charset="0"/>
                <a:cs typeface="Times New Roman" panose="02020603050405020304" pitchFamily="18" charset="0"/>
              </a:rPr>
              <a:t> = </a:t>
            </a:r>
            <a:r>
              <a:rPr lang="en-US" sz="2400" b="1" dirty="0">
                <a:latin typeface="Times New Roman" panose="02020603050405020304" pitchFamily="18" charset="0"/>
                <a:cs typeface="Times New Roman" panose="02020603050405020304" pitchFamily="18" charset="0"/>
              </a:rPr>
              <a:t>s</a:t>
            </a:r>
            <a:r>
              <a:rPr lang="ro-RO" sz="2400" dirty="0" err="1">
                <a:latin typeface="Times New Roman" panose="02020603050405020304" pitchFamily="18" charset="0"/>
                <a:cs typeface="Times New Roman" panose="02020603050405020304" pitchFamily="18" charset="0"/>
              </a:rPr>
              <a:t>ystem</a:t>
            </a:r>
            <a:r>
              <a:rPr lang="ro-RO"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a:t>
            </a:r>
            <a:r>
              <a:rPr lang="ro-RO" sz="2400" dirty="0" err="1">
                <a:latin typeface="Times New Roman" panose="02020603050405020304" pitchFamily="18" charset="0"/>
                <a:cs typeface="Times New Roman" panose="02020603050405020304" pitchFamily="18" charset="0"/>
              </a:rPr>
              <a:t>all</a:t>
            </a:r>
            <a:r>
              <a:rPr lang="ro-RO"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t</a:t>
            </a:r>
            <a:r>
              <a:rPr lang="ro-RO" sz="2400" b="1" dirty="0" err="1">
                <a:latin typeface="Times New Roman" panose="02020603050405020304" pitchFamily="18" charset="0"/>
                <a:cs typeface="Times New Roman" panose="02020603050405020304" pitchFamily="18" charset="0"/>
              </a:rPr>
              <a:t>race</a:t>
            </a:r>
            <a:r>
              <a:rPr lang="ro-RO" sz="2400" dirty="0" err="1">
                <a:latin typeface="Times New Roman" panose="02020603050405020304" pitchFamily="18" charset="0"/>
                <a:cs typeface="Times New Roman" panose="02020603050405020304" pitchFamily="18" charset="0"/>
              </a:rPr>
              <a:t>r</a:t>
            </a:r>
            <a:r>
              <a:rPr lang="ro-RO" sz="2400" dirty="0">
                <a:latin typeface="Times New Roman" panose="02020603050405020304" pitchFamily="18" charset="0"/>
                <a:cs typeface="Times New Roman" panose="02020603050405020304" pitchFamily="18" charset="0"/>
              </a:rPr>
              <a:t> — </a:t>
            </a:r>
            <a:r>
              <a:rPr lang="ro-RO" sz="2400" dirty="0" err="1">
                <a:latin typeface="Times New Roman" panose="02020603050405020304" pitchFamily="18" charset="0"/>
                <a:cs typeface="Times New Roman" panose="02020603050405020304" pitchFamily="18" charset="0"/>
              </a:rPr>
              <a:t>intercep</a:t>
            </a:r>
            <a:r>
              <a:rPr lang="en-US" sz="2400" dirty="0" err="1">
                <a:latin typeface="Times New Roman" panose="02020603050405020304" pitchFamily="18" charset="0"/>
                <a:cs typeface="Times New Roman" panose="02020603050405020304" pitchFamily="18" charset="0"/>
              </a:rPr>
              <a:t>ts</a:t>
            </a:r>
            <a:r>
              <a:rPr lang="en-US" sz="2400" dirty="0">
                <a:latin typeface="Times New Roman" panose="02020603050405020304" pitchFamily="18" charset="0"/>
                <a:cs typeface="Times New Roman" panose="02020603050405020304" pitchFamily="18" charset="0"/>
              </a:rPr>
              <a:t> and prints in real time all system calls made by a program to the </a:t>
            </a:r>
            <a:r>
              <a:rPr lang="ro-RO" sz="2400" dirty="0" err="1">
                <a:latin typeface="Times New Roman" panose="02020603050405020304" pitchFamily="18" charset="0"/>
                <a:cs typeface="Times New Roman" panose="02020603050405020304" pitchFamily="18" charset="0"/>
              </a:rPr>
              <a:t>kernel</a:t>
            </a:r>
            <a:r>
              <a:rPr lang="ro-RO"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Examples: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1. View the system calls of the </a:t>
            </a:r>
            <a:r>
              <a:rPr lang="en-US" sz="2400" b="1" dirty="0">
                <a:solidFill>
                  <a:srgbClr val="FF0000"/>
                </a:solidFill>
                <a:latin typeface="Times New Roman" panose="02020603050405020304" pitchFamily="18" charset="0"/>
                <a:cs typeface="Times New Roman" panose="02020603050405020304" pitchFamily="18" charset="0"/>
              </a:rPr>
              <a:t>ls</a:t>
            </a:r>
            <a:r>
              <a:rPr lang="en-US" sz="2400" dirty="0">
                <a:latin typeface="Times New Roman" panose="02020603050405020304" pitchFamily="18" charset="0"/>
                <a:cs typeface="Times New Roman" panose="02020603050405020304" pitchFamily="18" charset="0"/>
              </a:rPr>
              <a:t> command:</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strace</a:t>
            </a:r>
            <a:r>
              <a:rPr lang="en-US" sz="2400" dirty="0">
                <a:latin typeface="Times New Roman" panose="02020603050405020304" pitchFamily="18" charset="0"/>
                <a:cs typeface="Times New Roman" panose="02020603050405020304" pitchFamily="18" charset="0"/>
              </a:rPr>
              <a:t> ls 2&gt;&amp;1 | head -20</a:t>
            </a:r>
          </a:p>
          <a:p>
            <a:pPr marL="0" indent="0">
              <a:buNone/>
            </a:pPr>
            <a:r>
              <a:rPr lang="en-US" sz="2400" dirty="0">
                <a:latin typeface="Times New Roman" panose="02020603050405020304" pitchFamily="18" charset="0"/>
                <a:cs typeface="Times New Roman" panose="02020603050405020304" pitchFamily="18" charset="0"/>
              </a:rPr>
              <a:t>2. View the system calls made by a simple C program</a:t>
            </a:r>
            <a:r>
              <a:rPr lang="it-IT" sz="2400" dirty="0">
                <a:latin typeface="Times New Roman" panose="02020603050405020304" pitchFamily="18" charset="0"/>
                <a:cs typeface="Times New Roman" panose="02020603050405020304" pitchFamily="18" charset="0"/>
              </a:rPr>
              <a:t> (which displays a message on the screen):</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strace</a:t>
            </a:r>
            <a:r>
              <a:rPr lang="en-US" sz="2400" dirty="0">
                <a:latin typeface="Times New Roman" panose="02020603050405020304" pitchFamily="18" charset="0"/>
                <a:cs typeface="Times New Roman" panose="02020603050405020304" pitchFamily="18" charset="0"/>
              </a:rPr>
              <a:t> ./hello 2&gt;&amp;1 | grep 'open\|read\|write'</a:t>
            </a:r>
          </a:p>
          <a:p>
            <a:endParaRPr lang="en-US" sz="2400" dirty="0">
              <a:latin typeface="Times New Roman" panose="02020603050405020304" pitchFamily="18" charset="0"/>
              <a:cs typeface="Times New Roman" panose="02020603050405020304" pitchFamily="18" charset="0"/>
            </a:endParaRPr>
          </a:p>
          <a:p>
            <a:endParaRPr lang="ro-RO" sz="24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C6D68B0B-7A87-4921-9881-8650834D0B57}"/>
              </a:ext>
            </a:extLst>
          </p:cNvPr>
          <p:cNvSpPr>
            <a:spLocks noGrp="1"/>
          </p:cNvSpPr>
          <p:nvPr>
            <p:ph type="dt" sz="half" idx="10"/>
          </p:nvPr>
        </p:nvSpPr>
        <p:spPr/>
        <p:txBody>
          <a:bodyPr/>
          <a:lstStyle/>
          <a:p>
            <a:pPr>
              <a:defRPr/>
            </a:pPr>
            <a:fld id="{2E5DE03B-740B-4F4E-A521-37EFE27DF2AE}" type="datetime1">
              <a:rPr lang="ro-RO" smtClean="0"/>
              <a:pPr>
                <a:defRPr/>
              </a:pPr>
              <a:t>11.03.2026</a:t>
            </a:fld>
            <a:endParaRPr lang="en-US"/>
          </a:p>
        </p:txBody>
      </p:sp>
      <p:sp>
        <p:nvSpPr>
          <p:cNvPr id="5" name="Footer Placeholder 4">
            <a:extLst>
              <a:ext uri="{FF2B5EF4-FFF2-40B4-BE49-F238E27FC236}">
                <a16:creationId xmlns:a16="http://schemas.microsoft.com/office/drawing/2014/main" id="{B486E17E-96AB-4324-BCB7-0DA295294D74}"/>
              </a:ext>
            </a:extLst>
          </p:cNvPr>
          <p:cNvSpPr>
            <a:spLocks noGrp="1"/>
          </p:cNvSpPr>
          <p:nvPr>
            <p:ph type="ftr" sz="quarter" idx="11"/>
          </p:nvPr>
        </p:nvSpPr>
        <p:spPr/>
        <p:txBody>
          <a:bodyPr/>
          <a:lstStyle/>
          <a:p>
            <a:pPr>
              <a:defRPr/>
            </a:pPr>
            <a:r>
              <a:rPr lang="en-US"/>
              <a:t>Structura si componentele unui SO</a:t>
            </a:r>
          </a:p>
        </p:txBody>
      </p:sp>
      <p:sp>
        <p:nvSpPr>
          <p:cNvPr id="6" name="Slide Number Placeholder 5">
            <a:extLst>
              <a:ext uri="{FF2B5EF4-FFF2-40B4-BE49-F238E27FC236}">
                <a16:creationId xmlns:a16="http://schemas.microsoft.com/office/drawing/2014/main" id="{D9956C6E-415A-4640-9003-E4959B01C5EF}"/>
              </a:ext>
            </a:extLst>
          </p:cNvPr>
          <p:cNvSpPr>
            <a:spLocks noGrp="1"/>
          </p:cNvSpPr>
          <p:nvPr>
            <p:ph type="sldNum" sz="quarter" idx="12"/>
          </p:nvPr>
        </p:nvSpPr>
        <p:spPr/>
        <p:txBody>
          <a:bodyPr/>
          <a:lstStyle/>
          <a:p>
            <a:pPr>
              <a:defRPr/>
            </a:pPr>
            <a:fld id="{03E8F583-569D-4877-8D06-180C9F57CF88}" type="slidenum">
              <a:rPr lang="en-US" smtClean="0"/>
              <a:pPr>
                <a:defRPr/>
              </a:pPr>
              <a:t>19</a:t>
            </a:fld>
            <a:endParaRPr lang="en-US"/>
          </a:p>
        </p:txBody>
      </p:sp>
    </p:spTree>
    <p:extLst>
      <p:ext uri="{BB962C8B-B14F-4D97-AF65-F5344CB8AC3E}">
        <p14:creationId xmlns:p14="http://schemas.microsoft.com/office/powerpoint/2010/main" val="899482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en-US" sz="3300" dirty="0"/>
              <a:t>Regular expressions</a:t>
            </a:r>
          </a:p>
        </p:txBody>
      </p:sp>
      <p:sp>
        <p:nvSpPr>
          <p:cNvPr id="3" name="Content Placeholder 2"/>
          <p:cNvSpPr>
            <a:spLocks noGrp="1"/>
          </p:cNvSpPr>
          <p:nvPr>
            <p:ph idx="1"/>
          </p:nvPr>
        </p:nvSpPr>
        <p:spPr>
          <a:xfrm>
            <a:off x="457200" y="1676400"/>
            <a:ext cx="7620000" cy="5181600"/>
          </a:xfrm>
        </p:spPr>
        <p:txBody>
          <a:bodyPr/>
          <a:lstStyle/>
          <a:p>
            <a:r>
              <a:rPr lang="en-US" dirty="0"/>
              <a:t>.  Match any single character (except newline)</a:t>
            </a:r>
          </a:p>
          <a:p>
            <a:r>
              <a:rPr lang="en-US" dirty="0"/>
              <a:t>[</a:t>
            </a:r>
            <a:r>
              <a:rPr lang="en-US" dirty="0" err="1"/>
              <a:t>abcABC</a:t>
            </a:r>
            <a:r>
              <a:rPr lang="en-US" dirty="0"/>
              <a:t>] - Match any one character within the brackets</a:t>
            </a:r>
          </a:p>
          <a:p>
            <a:r>
              <a:rPr lang="en-US" dirty="0"/>
              <a:t>[^</a:t>
            </a:r>
            <a:r>
              <a:rPr lang="en-US" dirty="0" err="1"/>
              <a:t>abcABC</a:t>
            </a:r>
            <a:r>
              <a:rPr lang="en-US" dirty="0"/>
              <a:t>] - Match any one character except the ones in the brackets</a:t>
            </a:r>
          </a:p>
          <a:p>
            <a:r>
              <a:rPr lang="en-US" dirty="0"/>
              <a:t>[a-z] - Match any character in the range</a:t>
            </a:r>
          </a:p>
          <a:p>
            <a:r>
              <a:rPr lang="en-US" dirty="0"/>
              <a:t>[^a-z] - Match any character except the ones in the range</a:t>
            </a:r>
          </a:p>
          <a:p>
            <a:r>
              <a:rPr lang="en-US" dirty="0" err="1"/>
              <a:t>monday|tuesday</a:t>
            </a:r>
            <a:r>
              <a:rPr lang="en-US" dirty="0"/>
              <a:t> - Find either of the listed strings</a:t>
            </a:r>
          </a:p>
          <a:p>
            <a:r>
              <a:rPr lang="en-US" dirty="0"/>
              <a:t>^ - Start of a line</a:t>
            </a:r>
          </a:p>
          <a:p>
            <a:r>
              <a:rPr lang="en-US" dirty="0"/>
              <a:t>$ - End of a line</a:t>
            </a:r>
          </a:p>
          <a:p>
            <a:endParaRPr lang="en-US" dirty="0"/>
          </a:p>
        </p:txBody>
      </p:sp>
      <p:sp>
        <p:nvSpPr>
          <p:cNvPr id="4" name="Slide Number Placeholder 3"/>
          <p:cNvSpPr>
            <a:spLocks noGrp="1"/>
          </p:cNvSpPr>
          <p:nvPr>
            <p:ph type="sldNum" sz="quarter" idx="10"/>
          </p:nvPr>
        </p:nvSpPr>
        <p:spPr/>
        <p:txBody>
          <a:bodyPr/>
          <a:lstStyle/>
          <a:p>
            <a:pPr>
              <a:defRPr/>
            </a:pPr>
            <a:fld id="{22138490-5D7A-42AE-9A3E-33FEAAB0B6AC}" type="slidenum">
              <a:rPr lang="en-US" smtClean="0"/>
              <a:pPr>
                <a:defRPr/>
              </a:pPr>
              <a:t>2</a:t>
            </a:fld>
            <a:endParaRPr lang="en-US"/>
          </a:p>
        </p:txBody>
      </p:sp>
      <p:sp>
        <p:nvSpPr>
          <p:cNvPr id="5" name="Footer Placeholder 4"/>
          <p:cNvSpPr>
            <a:spLocks noGrp="1"/>
          </p:cNvSpPr>
          <p:nvPr>
            <p:ph type="ftr" sz="quarter" idx="11"/>
          </p:nvPr>
        </p:nvSpPr>
        <p:spPr/>
        <p:txBody>
          <a:bodyPr/>
          <a:lstStyle/>
          <a:p>
            <a:pPr>
              <a:defRPr/>
            </a:pPr>
            <a:r>
              <a:rPr lang="en-US"/>
              <a:t>Structura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smtClean="0"/>
              <a:pPr>
                <a:defRPr/>
              </a:pPr>
              <a:t>11.03.2026</a:t>
            </a:fld>
            <a:endParaRPr lang="en-US"/>
          </a:p>
        </p:txBody>
      </p:sp>
    </p:spTree>
    <p:extLst>
      <p:ext uri="{BB962C8B-B14F-4D97-AF65-F5344CB8AC3E}">
        <p14:creationId xmlns:p14="http://schemas.microsoft.com/office/powerpoint/2010/main" val="20366074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035" descr="1-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6413" y="889000"/>
            <a:ext cx="5335587"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1027"/>
          <p:cNvSpPr>
            <a:spLocks noChangeArrowheads="1"/>
          </p:cNvSpPr>
          <p:nvPr/>
        </p:nvSpPr>
        <p:spPr bwMode="auto">
          <a:xfrm>
            <a:off x="228600" y="1143000"/>
            <a:ext cx="3886200"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just">
              <a:spcBef>
                <a:spcPct val="20000"/>
              </a:spcBef>
              <a:buFont typeface="Arial Unicode MS" pitchFamily="34" charset="-128"/>
              <a:buNone/>
              <a:defRPr/>
            </a:pPr>
            <a:endParaRPr lang="en-US" altLang="en-US" sz="1800" dirty="0">
              <a:latin typeface="+mj-lt"/>
            </a:endParaRPr>
          </a:p>
          <a:p>
            <a:pPr algn="just">
              <a:lnSpc>
                <a:spcPct val="90000"/>
              </a:lnSpc>
              <a:spcBef>
                <a:spcPct val="20000"/>
              </a:spcBef>
              <a:buFont typeface="Symbol" pitchFamily="18" charset="2"/>
              <a:buChar char="·"/>
              <a:defRPr/>
            </a:pPr>
            <a:r>
              <a:rPr lang="en-US" altLang="en-US" sz="1800" dirty="0">
                <a:latin typeface="+mj-lt"/>
              </a:rPr>
              <a:t> Get access to system space</a:t>
            </a:r>
          </a:p>
          <a:p>
            <a:pPr algn="just">
              <a:lnSpc>
                <a:spcPct val="90000"/>
              </a:lnSpc>
              <a:spcBef>
                <a:spcPct val="20000"/>
              </a:spcBef>
              <a:buFont typeface="Symbol" pitchFamily="18" charset="2"/>
              <a:buChar char="·"/>
              <a:defRPr/>
            </a:pPr>
            <a:r>
              <a:rPr lang="en-US" altLang="en-US" sz="1800" dirty="0">
                <a:latin typeface="+mj-lt"/>
              </a:rPr>
              <a:t> Parameters validation</a:t>
            </a:r>
          </a:p>
          <a:p>
            <a:pPr algn="just">
              <a:lnSpc>
                <a:spcPct val="90000"/>
              </a:lnSpc>
              <a:spcBef>
                <a:spcPct val="20000"/>
              </a:spcBef>
              <a:buFont typeface="Symbol" pitchFamily="18" charset="2"/>
              <a:buChar char="·"/>
              <a:defRPr/>
            </a:pPr>
            <a:r>
              <a:rPr lang="en-US" altLang="en-US" sz="1800" dirty="0">
                <a:latin typeface="+mj-lt"/>
              </a:rPr>
              <a:t> Call system’s resources</a:t>
            </a:r>
          </a:p>
          <a:p>
            <a:pPr algn="just">
              <a:lnSpc>
                <a:spcPct val="90000"/>
              </a:lnSpc>
              <a:spcBef>
                <a:spcPct val="20000"/>
              </a:spcBef>
              <a:buFont typeface="Symbol" pitchFamily="18" charset="2"/>
              <a:buChar char="·"/>
              <a:defRPr/>
            </a:pPr>
            <a:r>
              <a:rPr lang="en-US" altLang="en-US" sz="1800" dirty="0">
                <a:latin typeface="+mj-lt"/>
              </a:rPr>
              <a:t> Interrogates an equipment/system for a certain element</a:t>
            </a:r>
          </a:p>
          <a:p>
            <a:pPr algn="just">
              <a:lnSpc>
                <a:spcPct val="90000"/>
              </a:lnSpc>
              <a:spcBef>
                <a:spcPct val="20000"/>
              </a:spcBef>
              <a:buFont typeface="Symbol" pitchFamily="18" charset="2"/>
              <a:buChar char="·"/>
              <a:defRPr/>
            </a:pPr>
            <a:r>
              <a:rPr lang="en-US" altLang="en-US" sz="1800" dirty="0">
                <a:latin typeface="+mj-lt"/>
              </a:rPr>
              <a:t> It suspends waiting for an equipment</a:t>
            </a:r>
          </a:p>
          <a:p>
            <a:pPr algn="just">
              <a:lnSpc>
                <a:spcPct val="90000"/>
              </a:lnSpc>
              <a:spcBef>
                <a:spcPct val="20000"/>
              </a:spcBef>
              <a:buFont typeface="Symbol" pitchFamily="18" charset="2"/>
              <a:buChar char="·"/>
              <a:defRPr/>
            </a:pPr>
            <a:r>
              <a:rPr lang="en-US" altLang="en-US" sz="1800" dirty="0">
                <a:latin typeface="+mj-lt"/>
              </a:rPr>
              <a:t> The interrupt may have the result that a thread is ready to execute</a:t>
            </a:r>
          </a:p>
          <a:p>
            <a:pPr algn="just">
              <a:lnSpc>
                <a:spcPct val="90000"/>
              </a:lnSpc>
              <a:spcBef>
                <a:spcPct val="20000"/>
              </a:spcBef>
              <a:buFont typeface="Symbol" pitchFamily="18" charset="2"/>
              <a:buChar char="·"/>
              <a:defRPr/>
            </a:pPr>
            <a:r>
              <a:rPr lang="en-US" altLang="en-US" sz="1800" dirty="0">
                <a:latin typeface="+mj-lt"/>
              </a:rPr>
              <a:t> </a:t>
            </a:r>
            <a:r>
              <a:rPr lang="ro-RO" altLang="en-US" sz="1800" dirty="0">
                <a:latin typeface="+mj-lt"/>
              </a:rPr>
              <a:t>Mas</a:t>
            </a:r>
            <a:r>
              <a:rPr lang="en-US" altLang="en-US" sz="1800" dirty="0">
                <a:latin typeface="+mj-lt"/>
              </a:rPr>
              <a:t>king</a:t>
            </a:r>
          </a:p>
          <a:p>
            <a:pPr algn="just">
              <a:lnSpc>
                <a:spcPct val="90000"/>
              </a:lnSpc>
              <a:spcBef>
                <a:spcPct val="20000"/>
              </a:spcBef>
              <a:buFont typeface="Symbol" pitchFamily="18" charset="2"/>
              <a:buChar char="·"/>
              <a:defRPr/>
            </a:pPr>
            <a:r>
              <a:rPr lang="en-US" altLang="en-US" sz="1800" dirty="0">
                <a:latin typeface="+mj-lt"/>
              </a:rPr>
              <a:t> Return to user</a:t>
            </a:r>
          </a:p>
        </p:txBody>
      </p:sp>
      <p:sp>
        <p:nvSpPr>
          <p:cNvPr id="12292" name="Rectangle 1028"/>
          <p:cNvSpPr>
            <a:spLocks noChangeArrowheads="1"/>
          </p:cNvSpPr>
          <p:nvPr/>
        </p:nvSpPr>
        <p:spPr bwMode="auto">
          <a:xfrm>
            <a:off x="1295400" y="5486400"/>
            <a:ext cx="6324600" cy="838200"/>
          </a:xfrm>
          <a:prstGeom prst="rect">
            <a:avLst/>
          </a:prstGeom>
          <a:solidFill>
            <a:srgbClr val="CCFFFF"/>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spcBef>
                <a:spcPct val="20000"/>
              </a:spcBef>
              <a:buFont typeface="Arial Unicode MS" pitchFamily="34" charset="-128"/>
              <a:buNone/>
              <a:defRPr/>
            </a:pPr>
            <a:r>
              <a:rPr lang="en-US" altLang="en-US" dirty="0">
                <a:latin typeface="+mj-lt"/>
              </a:rPr>
              <a:t>There are more steps involved in a system call</a:t>
            </a:r>
          </a:p>
          <a:p>
            <a:pPr algn="ctr">
              <a:spcBef>
                <a:spcPct val="20000"/>
              </a:spcBef>
              <a:buFont typeface="Arial Unicode MS" pitchFamily="34" charset="-128"/>
              <a:buNone/>
              <a:defRPr/>
            </a:pPr>
            <a:r>
              <a:rPr lang="en-US" altLang="en-US" dirty="0">
                <a:latin typeface="+mj-lt"/>
              </a:rPr>
              <a:t> </a:t>
            </a:r>
            <a:r>
              <a:rPr lang="en-US" altLang="en-US" b="1" dirty="0">
                <a:latin typeface="+mj-lt"/>
              </a:rPr>
              <a:t>read (</a:t>
            </a:r>
            <a:r>
              <a:rPr lang="en-US" altLang="en-US" b="1" dirty="0" err="1">
                <a:latin typeface="+mj-lt"/>
              </a:rPr>
              <a:t>fd</a:t>
            </a:r>
            <a:r>
              <a:rPr lang="en-US" altLang="en-US" b="1" dirty="0">
                <a:latin typeface="+mj-lt"/>
              </a:rPr>
              <a:t>, buffer, </a:t>
            </a:r>
            <a:r>
              <a:rPr lang="en-US" altLang="en-US" b="1" dirty="0" err="1">
                <a:latin typeface="+mj-lt"/>
              </a:rPr>
              <a:t>nbytes</a:t>
            </a:r>
            <a:r>
              <a:rPr lang="en-US" altLang="en-US" b="1" dirty="0">
                <a:latin typeface="+mj-lt"/>
              </a:rPr>
              <a:t>)</a:t>
            </a:r>
          </a:p>
        </p:txBody>
      </p:sp>
      <p:sp>
        <p:nvSpPr>
          <p:cNvPr id="2" name="Rectangle 1">
            <a:extLst>
              <a:ext uri="{FF2B5EF4-FFF2-40B4-BE49-F238E27FC236}">
                <a16:creationId xmlns:a16="http://schemas.microsoft.com/office/drawing/2014/main" id="{9260C107-A6CF-4930-8147-499658E3D5ED}"/>
              </a:ext>
            </a:extLst>
          </p:cNvPr>
          <p:cNvSpPr/>
          <p:nvPr/>
        </p:nvSpPr>
        <p:spPr>
          <a:xfrm>
            <a:off x="1664386" y="207918"/>
            <a:ext cx="4900829" cy="600164"/>
          </a:xfrm>
          <a:prstGeom prst="rect">
            <a:avLst/>
          </a:prstGeom>
        </p:spPr>
        <p:txBody>
          <a:bodyPr wrap="none">
            <a:spAutoFit/>
          </a:bodyPr>
          <a:lstStyle/>
          <a:p>
            <a:pPr lvl="0" algn="just">
              <a:spcBef>
                <a:spcPct val="20000"/>
              </a:spcBef>
              <a:defRPr/>
            </a:pPr>
            <a:r>
              <a:rPr lang="en-US" altLang="en-US" sz="3300" b="1" dirty="0">
                <a:solidFill>
                  <a:srgbClr val="2F2B20"/>
                </a:solidFill>
                <a:latin typeface="Cambria"/>
              </a:rPr>
              <a:t>How a system call works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 calcmode="lin" valueType="num">
                                      <p:cBhvr additive="base">
                                        <p:cTn id="7" dur="500" fill="hold"/>
                                        <p:tgtEl>
                                          <p:spTgt spid="12292"/>
                                        </p:tgtEl>
                                        <p:attrNameLst>
                                          <p:attrName>ppt_x</p:attrName>
                                        </p:attrNameLst>
                                      </p:cBhvr>
                                      <p:tavLst>
                                        <p:tav tm="0">
                                          <p:val>
                                            <p:strVal val="0-#ppt_w/2"/>
                                          </p:val>
                                        </p:tav>
                                        <p:tav tm="100000">
                                          <p:val>
                                            <p:strVal val="#ppt_x"/>
                                          </p:val>
                                        </p:tav>
                                      </p:tavLst>
                                    </p:anim>
                                    <p:anim calcmode="lin" valueType="num">
                                      <p:cBhvr additive="base">
                                        <p:cTn id="8" dur="500" fill="hold"/>
                                        <p:tgtEl>
                                          <p:spTgt spid="1229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6"/>
          <p:cNvSpPr txBox="1">
            <a:spLocks noChangeArrowheads="1"/>
          </p:cNvSpPr>
          <p:nvPr/>
        </p:nvSpPr>
        <p:spPr bwMode="auto">
          <a:xfrm>
            <a:off x="1500188" y="5334000"/>
            <a:ext cx="2071687" cy="369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spcBef>
                <a:spcPct val="50000"/>
              </a:spcBef>
              <a:defRPr/>
            </a:pPr>
            <a:r>
              <a:rPr lang="en-US" altLang="en-US" sz="1800" dirty="0">
                <a:latin typeface="+mj-lt"/>
              </a:rPr>
              <a:t>M</a:t>
            </a:r>
            <a:r>
              <a:rPr lang="ro-RO" altLang="en-US" sz="1800" dirty="0">
                <a:latin typeface="+mj-lt"/>
              </a:rPr>
              <a:t>e</a:t>
            </a:r>
            <a:r>
              <a:rPr lang="en-US" altLang="en-US" sz="1800" dirty="0">
                <a:latin typeface="+mj-lt"/>
              </a:rPr>
              <a:t>s</a:t>
            </a:r>
            <a:r>
              <a:rPr lang="ro-RO" altLang="en-US" sz="1800" dirty="0">
                <a:latin typeface="+mj-lt"/>
              </a:rPr>
              <a:t>sa</a:t>
            </a:r>
            <a:r>
              <a:rPr lang="en-US" altLang="en-US" sz="1800" dirty="0">
                <a:latin typeface="+mj-lt"/>
              </a:rPr>
              <a:t>g</a:t>
            </a:r>
            <a:r>
              <a:rPr lang="ro-RO" altLang="en-US" sz="1800" dirty="0">
                <a:latin typeface="+mj-lt"/>
              </a:rPr>
              <a:t>e</a:t>
            </a:r>
            <a:r>
              <a:rPr lang="en-US" altLang="en-US" sz="1800" dirty="0">
                <a:latin typeface="+mj-lt"/>
              </a:rPr>
              <a:t> passing</a:t>
            </a:r>
          </a:p>
        </p:txBody>
      </p:sp>
      <p:sp>
        <p:nvSpPr>
          <p:cNvPr id="14339" name="Text Box 7"/>
          <p:cNvSpPr txBox="1">
            <a:spLocks noChangeArrowheads="1"/>
          </p:cNvSpPr>
          <p:nvPr/>
        </p:nvSpPr>
        <p:spPr bwMode="auto">
          <a:xfrm>
            <a:off x="4667250" y="5334000"/>
            <a:ext cx="1825625" cy="369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spcBef>
                <a:spcPct val="50000"/>
              </a:spcBef>
              <a:defRPr/>
            </a:pPr>
            <a:r>
              <a:rPr lang="en-US" altLang="en-US" sz="1800" dirty="0">
                <a:latin typeface="+mj-lt"/>
              </a:rPr>
              <a:t>Shared memory</a:t>
            </a:r>
          </a:p>
        </p:txBody>
      </p:sp>
      <p:pic>
        <p:nvPicPr>
          <p:cNvPr id="14340" name="Picture 8"/>
          <p:cNvPicPr>
            <a:picLocks noChangeAspect="1" noChangeArrowheads="1"/>
          </p:cNvPicPr>
          <p:nvPr/>
        </p:nvPicPr>
        <p:blipFill>
          <a:blip r:embed="rId2">
            <a:extLst>
              <a:ext uri="{28A0092B-C50C-407E-A947-70E740481C1C}">
                <a14:useLocalDpi xmlns:a14="http://schemas.microsoft.com/office/drawing/2010/main" val="0"/>
              </a:ext>
            </a:extLst>
          </a:blip>
          <a:srcRect l="1248" t="7372" r="1248" b="13397"/>
          <a:stretch>
            <a:fillRect/>
          </a:stretch>
        </p:blipFill>
        <p:spPr bwMode="auto">
          <a:xfrm>
            <a:off x="1295400" y="1701160"/>
            <a:ext cx="5935663" cy="3476625"/>
          </a:xfrm>
          <a:prstGeom prst="rect">
            <a:avLst/>
          </a:prstGeom>
          <a:noFill/>
          <a:ln w="76200"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41" name="Text Box 9"/>
          <p:cNvSpPr txBox="1">
            <a:spLocks noChangeArrowheads="1"/>
          </p:cNvSpPr>
          <p:nvPr/>
        </p:nvSpPr>
        <p:spPr bwMode="auto">
          <a:xfrm>
            <a:off x="457200" y="609600"/>
            <a:ext cx="7772400" cy="86177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500" dirty="0">
                <a:latin typeface="+mj-lt"/>
              </a:rPr>
              <a:t>There are two main methods to transfer data between programs</a:t>
            </a:r>
            <a:r>
              <a:rPr lang="ro-RO" altLang="en-US" sz="2500" dirty="0">
                <a:solidFill>
                  <a:schemeClr val="accent2"/>
                </a:solidFill>
                <a:latin typeface="+mj-lt"/>
              </a:rPr>
              <a:t>:</a:t>
            </a:r>
            <a:endParaRPr lang="en-US" altLang="en-US" sz="2500" dirty="0">
              <a:solidFill>
                <a:schemeClr val="accent2"/>
              </a:solidFill>
              <a:latin typeface="+mj-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7"/>
          <p:cNvSpPr txBox="1">
            <a:spLocks noChangeArrowheads="1"/>
          </p:cNvSpPr>
          <p:nvPr/>
        </p:nvSpPr>
        <p:spPr bwMode="auto">
          <a:xfrm>
            <a:off x="1219200" y="787400"/>
            <a:ext cx="4816475" cy="49244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600" b="1" dirty="0">
                <a:latin typeface="+mj-lt"/>
              </a:rPr>
              <a:t>System calls examples:</a:t>
            </a:r>
          </a:p>
        </p:txBody>
      </p:sp>
      <p:pic>
        <p:nvPicPr>
          <p:cNvPr id="15363"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1525" y="1462088"/>
            <a:ext cx="6924675" cy="507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0" y="428297"/>
            <a:ext cx="8458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spcBef>
                <a:spcPct val="20000"/>
              </a:spcBef>
              <a:buFont typeface="Arial Unicode MS" pitchFamily="34" charset="-128"/>
              <a:buNone/>
              <a:defRPr/>
            </a:pPr>
            <a:r>
              <a:rPr lang="en-US" altLang="en-US" sz="3300" b="1" dirty="0">
                <a:latin typeface="+mj-lt"/>
              </a:rPr>
              <a:t>A simple structure: MS-DOS</a:t>
            </a:r>
            <a:endParaRPr lang="en-US" altLang="en-US" sz="3300" dirty="0">
              <a:latin typeface="+mj-lt"/>
            </a:endParaRPr>
          </a:p>
        </p:txBody>
      </p:sp>
      <p:sp>
        <p:nvSpPr>
          <p:cNvPr id="16387" name="Rectangle 4"/>
          <p:cNvSpPr>
            <a:spLocks noChangeArrowheads="1"/>
          </p:cNvSpPr>
          <p:nvPr/>
        </p:nvSpPr>
        <p:spPr bwMode="auto">
          <a:xfrm>
            <a:off x="370490" y="2338552"/>
            <a:ext cx="5410200" cy="5334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r>
              <a:rPr lang="en-US" altLang="en-US" sz="2000" b="1" dirty="0">
                <a:latin typeface="+mj-lt"/>
              </a:rPr>
              <a:t>Application programming</a:t>
            </a:r>
          </a:p>
        </p:txBody>
      </p:sp>
      <p:sp>
        <p:nvSpPr>
          <p:cNvPr id="16388" name="Rectangle 5"/>
          <p:cNvSpPr>
            <a:spLocks noChangeArrowheads="1"/>
          </p:cNvSpPr>
          <p:nvPr/>
        </p:nvSpPr>
        <p:spPr bwMode="auto">
          <a:xfrm>
            <a:off x="381000" y="3505200"/>
            <a:ext cx="46482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r>
              <a:rPr lang="en-US" altLang="en-US" sz="2000" b="1" dirty="0">
                <a:latin typeface="+mj-lt"/>
              </a:rPr>
              <a:t>Resident system programs</a:t>
            </a:r>
          </a:p>
        </p:txBody>
      </p:sp>
      <p:sp>
        <p:nvSpPr>
          <p:cNvPr id="16389" name="Rectangle 6"/>
          <p:cNvSpPr>
            <a:spLocks noChangeArrowheads="1"/>
          </p:cNvSpPr>
          <p:nvPr/>
        </p:nvSpPr>
        <p:spPr bwMode="auto">
          <a:xfrm>
            <a:off x="381000" y="4495800"/>
            <a:ext cx="3962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r>
              <a:rPr lang="en-US" altLang="en-US" sz="2000" b="1" dirty="0">
                <a:latin typeface="+mj-lt"/>
              </a:rPr>
              <a:t>MS-DOS drivers</a:t>
            </a:r>
          </a:p>
        </p:txBody>
      </p:sp>
      <p:sp>
        <p:nvSpPr>
          <p:cNvPr id="16390" name="Rectangle 7"/>
          <p:cNvSpPr>
            <a:spLocks noChangeArrowheads="1"/>
          </p:cNvSpPr>
          <p:nvPr/>
        </p:nvSpPr>
        <p:spPr bwMode="auto">
          <a:xfrm>
            <a:off x="381000" y="5334000"/>
            <a:ext cx="59436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r>
              <a:rPr lang="en-US" altLang="en-US" sz="2000" b="1" dirty="0">
                <a:latin typeface="+mj-lt"/>
              </a:rPr>
              <a:t>ROM - BIOS device drivers</a:t>
            </a:r>
          </a:p>
        </p:txBody>
      </p:sp>
      <p:sp>
        <p:nvSpPr>
          <p:cNvPr id="16391" name="Line 8"/>
          <p:cNvSpPr>
            <a:spLocks noChangeShapeType="1"/>
          </p:cNvSpPr>
          <p:nvPr/>
        </p:nvSpPr>
        <p:spPr bwMode="auto">
          <a:xfrm>
            <a:off x="1981200" y="4953000"/>
            <a:ext cx="0" cy="381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mj-lt"/>
            </a:endParaRPr>
          </a:p>
        </p:txBody>
      </p:sp>
      <p:sp>
        <p:nvSpPr>
          <p:cNvPr id="16392" name="Line 9"/>
          <p:cNvSpPr>
            <a:spLocks noChangeShapeType="1"/>
          </p:cNvSpPr>
          <p:nvPr/>
        </p:nvSpPr>
        <p:spPr bwMode="auto">
          <a:xfrm>
            <a:off x="1905000" y="2971800"/>
            <a:ext cx="0" cy="533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mj-lt"/>
            </a:endParaRPr>
          </a:p>
        </p:txBody>
      </p:sp>
      <p:sp>
        <p:nvSpPr>
          <p:cNvPr id="16393" name="Line 10"/>
          <p:cNvSpPr>
            <a:spLocks noChangeShapeType="1"/>
          </p:cNvSpPr>
          <p:nvPr/>
        </p:nvSpPr>
        <p:spPr bwMode="auto">
          <a:xfrm>
            <a:off x="4800600" y="3962400"/>
            <a:ext cx="0" cy="1295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mj-lt"/>
            </a:endParaRPr>
          </a:p>
        </p:txBody>
      </p:sp>
      <p:sp>
        <p:nvSpPr>
          <p:cNvPr id="16394" name="Line 11"/>
          <p:cNvSpPr>
            <a:spLocks noChangeShapeType="1"/>
          </p:cNvSpPr>
          <p:nvPr/>
        </p:nvSpPr>
        <p:spPr bwMode="auto">
          <a:xfrm>
            <a:off x="1905000" y="4038600"/>
            <a:ext cx="0" cy="457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mj-lt"/>
            </a:endParaRPr>
          </a:p>
        </p:txBody>
      </p:sp>
      <p:sp>
        <p:nvSpPr>
          <p:cNvPr id="16395" name="Line 12"/>
          <p:cNvSpPr>
            <a:spLocks noChangeShapeType="1"/>
          </p:cNvSpPr>
          <p:nvPr/>
        </p:nvSpPr>
        <p:spPr bwMode="auto">
          <a:xfrm>
            <a:off x="5562600" y="2971800"/>
            <a:ext cx="0" cy="23622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mj-lt"/>
            </a:endParaRPr>
          </a:p>
        </p:txBody>
      </p:sp>
      <p:sp>
        <p:nvSpPr>
          <p:cNvPr id="16396" name="Text Box 13"/>
          <p:cNvSpPr txBox="1">
            <a:spLocks noChangeArrowheads="1"/>
          </p:cNvSpPr>
          <p:nvPr/>
        </p:nvSpPr>
        <p:spPr bwMode="auto">
          <a:xfrm>
            <a:off x="5791200" y="3571875"/>
            <a:ext cx="2514600"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ro-RO" altLang="en-US" sz="1800" b="1" dirty="0">
                <a:solidFill>
                  <a:srgbClr val="FF0000"/>
                </a:solidFill>
                <a:latin typeface="+mj-lt"/>
              </a:rPr>
              <a:t>Obs</a:t>
            </a:r>
            <a:r>
              <a:rPr lang="en-US" altLang="en-US" sz="1800" b="1" dirty="0">
                <a:solidFill>
                  <a:srgbClr val="FF0000"/>
                </a:solidFill>
                <a:latin typeface="+mj-lt"/>
              </a:rPr>
              <a:t>: </a:t>
            </a:r>
            <a:r>
              <a:rPr lang="en-US" altLang="en-US" sz="1800" b="1" dirty="0">
                <a:latin typeface="+mj-lt"/>
              </a:rPr>
              <a:t>All these levels can access the hardware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2"/>
          <p:cNvSpPr>
            <a:spLocks noChangeArrowheads="1"/>
          </p:cNvSpPr>
          <p:nvPr/>
        </p:nvSpPr>
        <p:spPr bwMode="auto">
          <a:xfrm>
            <a:off x="0" y="0"/>
            <a:ext cx="8408988"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lgn="ctr">
              <a:spcBef>
                <a:spcPct val="0"/>
              </a:spcBef>
              <a:buClrTx/>
              <a:buFontTx/>
              <a:buNone/>
            </a:pPr>
            <a:r>
              <a:rPr lang="en-US" altLang="en-US" sz="3000" b="1" dirty="0">
                <a:latin typeface="Garamond" pitchFamily="18" charset="0"/>
              </a:rPr>
              <a:t>Windows 11 architecture (NT Hybrid Kernel)</a:t>
            </a:r>
          </a:p>
        </p:txBody>
      </p:sp>
      <p:pic>
        <p:nvPicPr>
          <p:cNvPr id="17411" name="Picture 15" descr="fig04-0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990600"/>
            <a:ext cx="7875588" cy="531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1052"/>
          <p:cNvSpPr txBox="1">
            <a:spLocks noChangeArrowheads="1"/>
          </p:cNvSpPr>
          <p:nvPr/>
        </p:nvSpPr>
        <p:spPr bwMode="auto">
          <a:xfrm>
            <a:off x="0" y="395288"/>
            <a:ext cx="85582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latin typeface="+mj-lt"/>
              </a:rPr>
              <a:t>Windows Kernel</a:t>
            </a:r>
          </a:p>
        </p:txBody>
      </p:sp>
      <p:sp>
        <p:nvSpPr>
          <p:cNvPr id="18436" name="Text Box 23"/>
          <p:cNvSpPr txBox="1">
            <a:spLocks noChangeArrowheads="1"/>
          </p:cNvSpPr>
          <p:nvPr/>
        </p:nvSpPr>
        <p:spPr bwMode="auto">
          <a:xfrm>
            <a:off x="822325" y="1130300"/>
            <a:ext cx="7483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endParaRPr lang="en-US" altLang="en-US">
              <a:latin typeface="+mj-lt"/>
            </a:endParaRPr>
          </a:p>
        </p:txBody>
      </p:sp>
      <p:sp>
        <p:nvSpPr>
          <p:cNvPr id="18437" name="Rectangle 24"/>
          <p:cNvSpPr>
            <a:spLocks noChangeArrowheads="1"/>
          </p:cNvSpPr>
          <p:nvPr/>
        </p:nvSpPr>
        <p:spPr bwMode="auto">
          <a:xfrm>
            <a:off x="304800" y="1339850"/>
            <a:ext cx="8253413" cy="470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r>
              <a:rPr lang="en-US" altLang="en-US" sz="2500" b="1" dirty="0">
                <a:latin typeface="+mj-lt"/>
              </a:rPr>
              <a:t>The</a:t>
            </a:r>
            <a:r>
              <a:rPr lang="ro-RO" altLang="en-US" sz="2500" b="1" dirty="0">
                <a:latin typeface="+mj-lt"/>
              </a:rPr>
              <a:t> </a:t>
            </a:r>
            <a:r>
              <a:rPr lang="en-US" altLang="en-US" sz="2500" b="1" dirty="0">
                <a:latin typeface="+mj-lt"/>
              </a:rPr>
              <a:t>kernel</a:t>
            </a:r>
            <a:r>
              <a:rPr lang="en-US" altLang="en-US" sz="2500" dirty="0">
                <a:latin typeface="+mj-lt"/>
              </a:rPr>
              <a:t> is dealing with the whole traffic of messages inside the OS and is running over </a:t>
            </a:r>
            <a:r>
              <a:rPr lang="ro-RO" altLang="en-US" sz="2500" dirty="0">
                <a:latin typeface="+mj-lt"/>
              </a:rPr>
              <a:t>HAL. </a:t>
            </a:r>
            <a:r>
              <a:rPr lang="en-US" altLang="en-US" sz="2500" dirty="0">
                <a:latin typeface="+mj-lt"/>
              </a:rPr>
              <a:t>The kernel is occupied with interrupts &amp; exceptions handling for the communication between the subsystems and the hardware resources of the OS</a:t>
            </a:r>
            <a:r>
              <a:rPr lang="ro-RO" altLang="en-US" sz="2500" dirty="0">
                <a:latin typeface="+mj-lt"/>
              </a:rPr>
              <a:t>. </a:t>
            </a:r>
            <a:endParaRPr lang="en-US" altLang="en-US" sz="2500" dirty="0">
              <a:latin typeface="+mj-lt"/>
            </a:endParaRPr>
          </a:p>
          <a:p>
            <a:pPr>
              <a:defRPr/>
            </a:pPr>
            <a:endParaRPr lang="ro-RO" altLang="en-US" sz="2500" dirty="0">
              <a:latin typeface="+mj-lt"/>
            </a:endParaRPr>
          </a:p>
          <a:p>
            <a:pPr>
              <a:defRPr/>
            </a:pPr>
            <a:r>
              <a:rPr lang="en-US" altLang="en-US" sz="2500" dirty="0">
                <a:latin typeface="+mj-lt"/>
              </a:rPr>
              <a:t>An integral part of the communication management of the subsystems, the kernel is responsible with the constant checking with the security subsystem of the </a:t>
            </a:r>
            <a:r>
              <a:rPr lang="ro-RO" altLang="en-US" sz="2500" dirty="0">
                <a:latin typeface="+mj-lt"/>
              </a:rPr>
              <a:t>NT</a:t>
            </a:r>
            <a:r>
              <a:rPr lang="en-US" altLang="en-US" sz="2500" dirty="0">
                <a:latin typeface="+mj-lt"/>
              </a:rPr>
              <a:t> executive in order to assure the fact that demand services were authorized accordingly</a:t>
            </a:r>
            <a:r>
              <a:rPr lang="ro-RO" altLang="en-US" sz="2500" dirty="0">
                <a:latin typeface="+mj-lt"/>
              </a:rPr>
              <a:t>. </a:t>
            </a:r>
          </a:p>
          <a:p>
            <a:pPr>
              <a:defRPr/>
            </a:pPr>
            <a:endParaRPr lang="en-US" altLang="en-US" sz="2500" i="1" dirty="0">
              <a:latin typeface="+mj-lt"/>
              <a:sym typeface="Symbol" pitchFamily="18" charset="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822325" y="1130300"/>
            <a:ext cx="7483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spcBef>
                <a:spcPct val="0"/>
              </a:spcBef>
              <a:buClrTx/>
              <a:buFontTx/>
              <a:buNone/>
            </a:pPr>
            <a:endParaRPr lang="en-US" altLang="en-US" sz="1600">
              <a:latin typeface="Arial Unicode MS" pitchFamily="34" charset="-128"/>
            </a:endParaRPr>
          </a:p>
        </p:txBody>
      </p:sp>
      <p:sp>
        <p:nvSpPr>
          <p:cNvPr id="19461" name="Rectangle 5"/>
          <p:cNvSpPr>
            <a:spLocks noChangeArrowheads="1"/>
          </p:cNvSpPr>
          <p:nvPr/>
        </p:nvSpPr>
        <p:spPr bwMode="auto">
          <a:xfrm>
            <a:off x="304800" y="983969"/>
            <a:ext cx="8305800" cy="5847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1600">
                <a:solidFill>
                  <a:schemeClr val="tx1"/>
                </a:solidFill>
                <a:latin typeface="Arial Unicode MS" pitchFamily="34" charset="-128"/>
                <a:cs typeface="Times New Roman" pitchFamily="18" charset="0"/>
              </a:defRPr>
            </a:lvl1pPr>
            <a:lvl2pPr>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r>
              <a:rPr lang="en-US" altLang="en-US" sz="2200" dirty="0">
                <a:latin typeface="+mj-lt"/>
              </a:rPr>
              <a:t>The kernel is responsible for</a:t>
            </a:r>
            <a:r>
              <a:rPr lang="ro-RO" altLang="en-US" sz="2200" dirty="0">
                <a:latin typeface="+mj-lt"/>
              </a:rPr>
              <a:t>:</a:t>
            </a:r>
          </a:p>
          <a:p>
            <a:pPr>
              <a:defRPr/>
            </a:pPr>
            <a:endParaRPr lang="en-US" altLang="en-US" sz="2200" dirty="0">
              <a:latin typeface="+mj-lt"/>
            </a:endParaRPr>
          </a:p>
          <a:p>
            <a:pPr lvl="1">
              <a:buFontTx/>
              <a:buChar char="•"/>
              <a:defRPr/>
            </a:pPr>
            <a:r>
              <a:rPr lang="en-US" altLang="en-US" sz="2200" dirty="0">
                <a:latin typeface="+mj-lt"/>
              </a:rPr>
              <a:t> Synchronizing multiple processors when </a:t>
            </a:r>
            <a:r>
              <a:rPr lang="ro-RO" altLang="en-US" sz="2200" dirty="0">
                <a:latin typeface="+mj-lt"/>
              </a:rPr>
              <a:t>Windows 10/11 </a:t>
            </a:r>
            <a:r>
              <a:rPr lang="en-US" altLang="en-US" sz="2200" dirty="0">
                <a:latin typeface="+mj-lt"/>
              </a:rPr>
              <a:t> is running on a computer with symmetrical multiprocessing (multiprocessor machine)</a:t>
            </a:r>
            <a:r>
              <a:rPr lang="ro-RO" altLang="en-US" sz="2200" dirty="0">
                <a:latin typeface="+mj-lt"/>
              </a:rPr>
              <a:t>;</a:t>
            </a:r>
            <a:endParaRPr lang="en-US" altLang="en-US" sz="2200" dirty="0">
              <a:latin typeface="+mj-lt"/>
            </a:endParaRPr>
          </a:p>
          <a:p>
            <a:pPr lvl="1">
              <a:buFontTx/>
              <a:buChar char="•"/>
              <a:defRPr/>
            </a:pPr>
            <a:r>
              <a:rPr lang="en-US" altLang="en-US" sz="2200" dirty="0">
                <a:latin typeface="+mj-lt"/>
              </a:rPr>
              <a:t> Handling interrupts and exceptions</a:t>
            </a:r>
            <a:r>
              <a:rPr lang="ro-RO" altLang="en-US" sz="2200" dirty="0">
                <a:latin typeface="+mj-lt"/>
              </a:rPr>
              <a:t>;</a:t>
            </a:r>
            <a:endParaRPr lang="en-US" altLang="en-US" sz="2200" dirty="0">
              <a:latin typeface="+mj-lt"/>
            </a:endParaRPr>
          </a:p>
          <a:p>
            <a:pPr lvl="1">
              <a:buFontTx/>
              <a:buChar char="•"/>
              <a:defRPr/>
            </a:pPr>
            <a:r>
              <a:rPr lang="en-US" altLang="en-US" sz="2200" dirty="0">
                <a:latin typeface="+mj-lt"/>
              </a:rPr>
              <a:t> System recovery in case of failure</a:t>
            </a:r>
            <a:r>
              <a:rPr lang="ro-RO" altLang="en-US" sz="2200" dirty="0">
                <a:latin typeface="+mj-lt"/>
              </a:rPr>
              <a:t>;</a:t>
            </a:r>
            <a:endParaRPr lang="en-US" altLang="en-US" sz="2200" dirty="0">
              <a:latin typeface="+mj-lt"/>
            </a:endParaRPr>
          </a:p>
          <a:p>
            <a:pPr lvl="1">
              <a:buFontTx/>
              <a:buChar char="•"/>
              <a:defRPr/>
            </a:pPr>
            <a:r>
              <a:rPr lang="en-US" altLang="en-US" sz="2200" dirty="0">
                <a:latin typeface="+mj-lt"/>
              </a:rPr>
              <a:t> Checking security restrictions and/or violations</a:t>
            </a:r>
            <a:r>
              <a:rPr lang="ro-RO" altLang="en-US" sz="2200" dirty="0">
                <a:latin typeface="+mj-lt"/>
              </a:rPr>
              <a:t>;</a:t>
            </a:r>
            <a:endParaRPr lang="en-US" altLang="en-US" sz="2200" dirty="0">
              <a:latin typeface="+mj-lt"/>
            </a:endParaRPr>
          </a:p>
          <a:p>
            <a:pPr lvl="1">
              <a:buFontTx/>
              <a:buChar char="•"/>
              <a:defRPr/>
            </a:pPr>
            <a:r>
              <a:rPr lang="en-US" altLang="en-US" sz="2200" dirty="0">
                <a:latin typeface="+mj-lt"/>
              </a:rPr>
              <a:t> Threads programming in the </a:t>
            </a:r>
            <a:r>
              <a:rPr lang="en-US" altLang="en-US" sz="2200" i="1" dirty="0">
                <a:latin typeface="+mj-lt"/>
              </a:rPr>
              <a:t>m</a:t>
            </a:r>
            <a:r>
              <a:rPr lang="ro-RO" altLang="en-US" sz="2200" i="1" dirty="0">
                <a:latin typeface="+mj-lt"/>
              </a:rPr>
              <a:t>ulti-threading</a:t>
            </a:r>
            <a:r>
              <a:rPr lang="en-US" altLang="en-US" sz="2200" i="1" dirty="0">
                <a:latin typeface="+mj-lt"/>
              </a:rPr>
              <a:t> environment</a:t>
            </a:r>
            <a:endParaRPr lang="en-US" altLang="en-US" sz="2200" i="1" dirty="0">
              <a:latin typeface="+mj-lt"/>
              <a:sym typeface="Symbol" pitchFamily="18" charset="2"/>
            </a:endParaRPr>
          </a:p>
          <a:p>
            <a:pPr>
              <a:defRPr/>
            </a:pPr>
            <a:endParaRPr lang="en-US" altLang="en-US" sz="2200" b="1" dirty="0">
              <a:latin typeface="+mj-lt"/>
              <a:sym typeface="Symbol" pitchFamily="18" charset="2"/>
            </a:endParaRPr>
          </a:p>
          <a:p>
            <a:pPr>
              <a:defRPr/>
            </a:pPr>
            <a:r>
              <a:rPr lang="en-US" altLang="en-US" sz="2200" b="1" dirty="0">
                <a:latin typeface="+mj-lt"/>
                <a:sym typeface="Symbol" pitchFamily="18" charset="2"/>
              </a:rPr>
              <a:t>Interrupt handling </a:t>
            </a:r>
            <a:r>
              <a:rPr lang="en-US" altLang="en-US" sz="2200" dirty="0">
                <a:latin typeface="+mj-lt"/>
                <a:sym typeface="Symbol" pitchFamily="18" charset="2"/>
              </a:rPr>
              <a:t>is occupying the most part of the kernel time</a:t>
            </a:r>
            <a:r>
              <a:rPr lang="ro-RO" altLang="en-US" sz="2200" dirty="0">
                <a:latin typeface="+mj-lt"/>
                <a:sym typeface="Symbol" pitchFamily="18" charset="2"/>
              </a:rPr>
              <a:t>, </a:t>
            </a:r>
            <a:r>
              <a:rPr lang="en-US" altLang="en-US" sz="2200" dirty="0">
                <a:latin typeface="+mj-lt"/>
                <a:sym typeface="Symbol" pitchFamily="18" charset="2"/>
              </a:rPr>
              <a:t>an interrupt being generated for each interaction of the NT executive subsystems</a:t>
            </a:r>
            <a:r>
              <a:rPr lang="ro-RO" altLang="en-US" sz="2200" dirty="0">
                <a:latin typeface="+mj-lt"/>
                <a:sym typeface="Symbol" pitchFamily="18" charset="2"/>
              </a:rPr>
              <a:t>. </a:t>
            </a:r>
            <a:endParaRPr lang="en-US" altLang="en-US" sz="2200" dirty="0">
              <a:latin typeface="+mj-lt"/>
              <a:sym typeface="Symbol" pitchFamily="18" charset="2"/>
            </a:endParaRPr>
          </a:p>
          <a:p>
            <a:pPr>
              <a:defRPr/>
            </a:pPr>
            <a:endParaRPr lang="ro-RO" altLang="en-US" sz="2200" dirty="0">
              <a:latin typeface="+mj-lt"/>
              <a:sym typeface="Symbol" pitchFamily="18" charset="2"/>
            </a:endParaRPr>
          </a:p>
          <a:p>
            <a:pPr>
              <a:defRPr/>
            </a:pPr>
            <a:r>
              <a:rPr lang="en-US" altLang="en-US" sz="2200" b="1" dirty="0">
                <a:latin typeface="+mj-lt"/>
                <a:sym typeface="Symbol" pitchFamily="18" charset="2"/>
              </a:rPr>
              <a:t>The kernel is running in privileged mode</a:t>
            </a:r>
            <a:r>
              <a:rPr lang="ro-RO" altLang="en-US" sz="2200" b="1" dirty="0">
                <a:latin typeface="+mj-lt"/>
                <a:sym typeface="Symbol" pitchFamily="18" charset="2"/>
              </a:rPr>
              <a:t> </a:t>
            </a:r>
            <a:r>
              <a:rPr lang="en-US" altLang="en-US" sz="2200" dirty="0">
                <a:latin typeface="+mj-lt"/>
                <a:sym typeface="Symbol" pitchFamily="18" charset="2"/>
              </a:rPr>
              <a:t>and it cannot expelled from memory</a:t>
            </a:r>
            <a:r>
              <a:rPr lang="ro-RO" altLang="en-US" sz="2200" dirty="0">
                <a:latin typeface="+mj-lt"/>
                <a:sym typeface="Symbol" pitchFamily="18" charset="2"/>
              </a:rPr>
              <a:t>.</a:t>
            </a:r>
            <a:endParaRPr lang="en-US" altLang="en-US" sz="2200" i="1" dirty="0">
              <a:latin typeface="+mj-lt"/>
              <a:sym typeface="Symbol" pitchFamily="18" charset="2"/>
            </a:endParaRPr>
          </a:p>
          <a:p>
            <a:pPr>
              <a:defRPr/>
            </a:pPr>
            <a:endParaRPr lang="en-US" altLang="en-US" sz="2200" i="1" dirty="0">
              <a:latin typeface="+mj-lt"/>
              <a:sym typeface="Symbol" pitchFamily="18" charset="2"/>
            </a:endParaRPr>
          </a:p>
        </p:txBody>
      </p:sp>
      <p:sp>
        <p:nvSpPr>
          <p:cNvPr id="6" name="Text Box 1052"/>
          <p:cNvSpPr txBox="1">
            <a:spLocks noChangeArrowheads="1"/>
          </p:cNvSpPr>
          <p:nvPr/>
        </p:nvSpPr>
        <p:spPr bwMode="auto">
          <a:xfrm>
            <a:off x="0" y="395288"/>
            <a:ext cx="85582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latin typeface="+mj-lt"/>
              </a:rPr>
              <a:t>Windows Kernel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822325" y="1130300"/>
            <a:ext cx="7483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spcBef>
                <a:spcPct val="0"/>
              </a:spcBef>
              <a:buClrTx/>
              <a:buFontTx/>
              <a:buNone/>
            </a:pPr>
            <a:endParaRPr lang="en-US" altLang="en-US" sz="1600">
              <a:latin typeface="Arial Unicode MS" pitchFamily="34" charset="-128"/>
            </a:endParaRPr>
          </a:p>
        </p:txBody>
      </p:sp>
      <p:sp>
        <p:nvSpPr>
          <p:cNvPr id="20485" name="Rectangle 5"/>
          <p:cNvSpPr>
            <a:spLocks noChangeArrowheads="1"/>
          </p:cNvSpPr>
          <p:nvPr/>
        </p:nvSpPr>
        <p:spPr bwMode="auto">
          <a:xfrm>
            <a:off x="609600" y="1533525"/>
            <a:ext cx="7948613" cy="432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1600">
                <a:solidFill>
                  <a:schemeClr val="tx1"/>
                </a:solidFill>
                <a:latin typeface="Arial Unicode MS" pitchFamily="34" charset="-128"/>
                <a:cs typeface="Times New Roman" pitchFamily="18" charset="0"/>
              </a:defRPr>
            </a:lvl1pPr>
            <a:lvl2pPr>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r>
              <a:rPr lang="en-US" altLang="en-US" sz="2500" dirty="0">
                <a:latin typeface="+mj-lt"/>
              </a:rPr>
              <a:t>The </a:t>
            </a:r>
            <a:r>
              <a:rPr lang="ro-RO" altLang="en-US" sz="2500" i="1" dirty="0">
                <a:latin typeface="+mj-lt"/>
              </a:rPr>
              <a:t>NT Executive</a:t>
            </a:r>
            <a:r>
              <a:rPr lang="ro-RO" altLang="en-US" sz="2500" dirty="0">
                <a:latin typeface="+mj-lt"/>
              </a:rPr>
              <a:t> </a:t>
            </a:r>
            <a:r>
              <a:rPr lang="en-US" altLang="en-US" sz="2500" dirty="0">
                <a:latin typeface="+mj-lt"/>
              </a:rPr>
              <a:t>is made of the kernel plus a variety of subsystems known as </a:t>
            </a:r>
            <a:r>
              <a:rPr lang="en-US" altLang="en-US" sz="2500" b="1" i="1" dirty="0">
                <a:latin typeface="+mj-lt"/>
              </a:rPr>
              <a:t>system services</a:t>
            </a:r>
            <a:r>
              <a:rPr lang="ro-RO" altLang="en-US" sz="2500" dirty="0">
                <a:latin typeface="+mj-lt"/>
              </a:rPr>
              <a:t>. </a:t>
            </a:r>
            <a:r>
              <a:rPr lang="en-US" altLang="en-US" sz="2500" dirty="0">
                <a:latin typeface="+mj-lt"/>
              </a:rPr>
              <a:t> </a:t>
            </a:r>
          </a:p>
          <a:p>
            <a:pPr>
              <a:defRPr/>
            </a:pPr>
            <a:endParaRPr lang="en-US" altLang="en-US" sz="2500" dirty="0">
              <a:latin typeface="+mj-lt"/>
            </a:endParaRPr>
          </a:p>
          <a:p>
            <a:pPr>
              <a:defRPr/>
            </a:pPr>
            <a:r>
              <a:rPr lang="en-US" altLang="en-US" sz="2500" dirty="0">
                <a:latin typeface="+mj-lt"/>
              </a:rPr>
              <a:t>Examples of this kind of services are</a:t>
            </a:r>
            <a:r>
              <a:rPr lang="ro-RO" altLang="en-US" sz="2500" dirty="0">
                <a:latin typeface="+mj-lt"/>
              </a:rPr>
              <a:t>:</a:t>
            </a:r>
            <a:endParaRPr lang="en-US" altLang="en-US" sz="2500" dirty="0">
              <a:latin typeface="+mj-lt"/>
            </a:endParaRPr>
          </a:p>
          <a:p>
            <a:pPr>
              <a:defRPr/>
            </a:pPr>
            <a:endParaRPr lang="ro-RO" altLang="en-US" sz="2500" dirty="0">
              <a:latin typeface="+mj-lt"/>
            </a:endParaRPr>
          </a:p>
          <a:p>
            <a:pPr lvl="1">
              <a:buFontTx/>
              <a:buChar char="•"/>
              <a:defRPr/>
            </a:pPr>
            <a:r>
              <a:rPr lang="en-US" altLang="en-US" sz="2500" dirty="0">
                <a:latin typeface="+mj-lt"/>
              </a:rPr>
              <a:t> I/O </a:t>
            </a:r>
            <a:r>
              <a:rPr lang="ro-RO" altLang="en-US" sz="2500" dirty="0">
                <a:latin typeface="+mj-lt"/>
              </a:rPr>
              <a:t>manager</a:t>
            </a:r>
            <a:r>
              <a:rPr lang="en-US" altLang="en-US" sz="2500" dirty="0">
                <a:latin typeface="+mj-lt"/>
              </a:rPr>
              <a:t>;</a:t>
            </a:r>
            <a:endParaRPr lang="ro-RO" altLang="en-US" sz="2500" dirty="0">
              <a:latin typeface="+mj-lt"/>
            </a:endParaRPr>
          </a:p>
          <a:p>
            <a:pPr lvl="1">
              <a:buFontTx/>
              <a:buChar char="•"/>
              <a:defRPr/>
            </a:pPr>
            <a:r>
              <a:rPr lang="en-US" altLang="en-US" sz="2500" dirty="0">
                <a:latin typeface="+mj-lt"/>
              </a:rPr>
              <a:t> Local procedure call </a:t>
            </a:r>
            <a:r>
              <a:rPr lang="ro-RO" altLang="en-US" sz="2500" dirty="0">
                <a:latin typeface="+mj-lt"/>
              </a:rPr>
              <a:t>manager;</a:t>
            </a:r>
          </a:p>
          <a:p>
            <a:pPr lvl="1">
              <a:buFontTx/>
              <a:buChar char="•"/>
              <a:defRPr/>
            </a:pPr>
            <a:r>
              <a:rPr lang="en-US" altLang="en-US" sz="2500" dirty="0">
                <a:latin typeface="+mj-lt"/>
              </a:rPr>
              <a:t> Object </a:t>
            </a:r>
            <a:r>
              <a:rPr lang="ro-RO" altLang="en-US" sz="2500" dirty="0">
                <a:latin typeface="+mj-lt"/>
              </a:rPr>
              <a:t>manager;</a:t>
            </a:r>
          </a:p>
          <a:p>
            <a:pPr lvl="1">
              <a:buFontTx/>
              <a:buChar char="•"/>
              <a:defRPr/>
            </a:pPr>
            <a:r>
              <a:rPr lang="en-US" altLang="en-US" sz="2500" dirty="0">
                <a:latin typeface="+mj-lt"/>
              </a:rPr>
              <a:t> Process </a:t>
            </a:r>
            <a:r>
              <a:rPr lang="ro-RO" altLang="en-US" sz="2500" dirty="0">
                <a:latin typeface="+mj-lt"/>
              </a:rPr>
              <a:t>manager;</a:t>
            </a:r>
          </a:p>
          <a:p>
            <a:pPr lvl="1">
              <a:buFontTx/>
              <a:buChar char="•"/>
              <a:defRPr/>
            </a:pPr>
            <a:r>
              <a:rPr lang="en-US" altLang="en-US" sz="2500" dirty="0">
                <a:latin typeface="+mj-lt"/>
              </a:rPr>
              <a:t> Virtual memory </a:t>
            </a:r>
            <a:r>
              <a:rPr lang="ro-RO" altLang="en-US" sz="2500" dirty="0">
                <a:latin typeface="+mj-lt"/>
              </a:rPr>
              <a:t>manager;</a:t>
            </a:r>
          </a:p>
          <a:p>
            <a:pPr lvl="1">
              <a:buFontTx/>
              <a:buChar char="•"/>
              <a:defRPr/>
            </a:pPr>
            <a:r>
              <a:rPr lang="en-US" altLang="en-US" sz="2500" dirty="0">
                <a:latin typeface="+mj-lt"/>
              </a:rPr>
              <a:t> Security </a:t>
            </a:r>
            <a:r>
              <a:rPr lang="ro-RO" altLang="en-US" sz="2500" dirty="0">
                <a:latin typeface="+mj-lt"/>
              </a:rPr>
              <a:t>monitor.</a:t>
            </a:r>
            <a:endParaRPr lang="en-US" altLang="en-US" sz="2500" dirty="0">
              <a:latin typeface="+mj-lt"/>
            </a:endParaRPr>
          </a:p>
        </p:txBody>
      </p:sp>
      <p:sp>
        <p:nvSpPr>
          <p:cNvPr id="6" name="Text Box 1052"/>
          <p:cNvSpPr txBox="1">
            <a:spLocks noChangeArrowheads="1"/>
          </p:cNvSpPr>
          <p:nvPr/>
        </p:nvSpPr>
        <p:spPr bwMode="auto">
          <a:xfrm>
            <a:off x="0" y="395288"/>
            <a:ext cx="85582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latin typeface="+mj-lt"/>
              </a:rPr>
              <a:t>Windows </a:t>
            </a:r>
            <a:r>
              <a:rPr lang="ro-RO" altLang="en-US" sz="2800" b="1" dirty="0">
                <a:latin typeface="+mj-lt"/>
              </a:rPr>
              <a:t>NT</a:t>
            </a:r>
            <a:r>
              <a:rPr lang="en-US" altLang="en-US" sz="2800" b="1" dirty="0">
                <a:latin typeface="+mj-lt"/>
              </a:rPr>
              <a:t> Executive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822325" y="1130300"/>
            <a:ext cx="7483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spcBef>
                <a:spcPct val="0"/>
              </a:spcBef>
              <a:buClrTx/>
              <a:buFontTx/>
              <a:buNone/>
            </a:pPr>
            <a:endParaRPr lang="en-US" altLang="en-US" sz="1600">
              <a:latin typeface="Arial Unicode MS" pitchFamily="34" charset="-128"/>
            </a:endParaRPr>
          </a:p>
        </p:txBody>
      </p:sp>
      <p:sp>
        <p:nvSpPr>
          <p:cNvPr id="21509" name="Rectangle 5"/>
          <p:cNvSpPr>
            <a:spLocks noChangeArrowheads="1"/>
          </p:cNvSpPr>
          <p:nvPr/>
        </p:nvSpPr>
        <p:spPr bwMode="auto">
          <a:xfrm>
            <a:off x="609600" y="1033463"/>
            <a:ext cx="7848600" cy="532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defRPr/>
            </a:pPr>
            <a:r>
              <a:rPr lang="en-US" altLang="en-US" sz="2000" b="1" i="1" dirty="0">
                <a:latin typeface="+mj-lt"/>
              </a:rPr>
              <a:t> </a:t>
            </a:r>
            <a:endParaRPr lang="ro-RO" altLang="en-US" sz="2000" dirty="0">
              <a:latin typeface="+mj-lt"/>
            </a:endParaRPr>
          </a:p>
          <a:p>
            <a:pPr>
              <a:defRPr/>
            </a:pPr>
            <a:r>
              <a:rPr lang="en-US" altLang="en-US" sz="2000" dirty="0">
                <a:latin typeface="+mj-lt"/>
              </a:rPr>
              <a:t>The main task of it is to manage all the inputs and outputs for the OS</a:t>
            </a:r>
            <a:r>
              <a:rPr lang="ro-RO" altLang="en-US" sz="2000" dirty="0">
                <a:latin typeface="+mj-lt"/>
              </a:rPr>
              <a:t>. </a:t>
            </a:r>
            <a:endParaRPr lang="en-US" altLang="en-US" sz="2000" dirty="0">
              <a:latin typeface="+mj-lt"/>
            </a:endParaRPr>
          </a:p>
          <a:p>
            <a:pPr>
              <a:defRPr/>
            </a:pPr>
            <a:endParaRPr lang="en-US" altLang="en-US" sz="2000" dirty="0">
              <a:latin typeface="+mj-lt"/>
            </a:endParaRPr>
          </a:p>
          <a:p>
            <a:pPr>
              <a:defRPr/>
            </a:pPr>
            <a:r>
              <a:rPr lang="en-US" altLang="en-US" sz="2000" dirty="0">
                <a:latin typeface="+mj-lt"/>
              </a:rPr>
              <a:t>The I/O manager manages the communications between device drivers, network drivers, cache memory management and file system drivers</a:t>
            </a:r>
            <a:r>
              <a:rPr lang="ro-RO" altLang="en-US" sz="2000" dirty="0">
                <a:latin typeface="+mj-lt"/>
              </a:rPr>
              <a:t>.</a:t>
            </a:r>
            <a:endParaRPr lang="en-US" altLang="en-US" sz="2000" dirty="0">
              <a:latin typeface="+mj-lt"/>
            </a:endParaRPr>
          </a:p>
          <a:p>
            <a:pPr>
              <a:defRPr/>
            </a:pPr>
            <a:endParaRPr lang="ro-RO" altLang="en-US" sz="2000" i="1" dirty="0">
              <a:latin typeface="+mj-lt"/>
            </a:endParaRPr>
          </a:p>
          <a:p>
            <a:pPr>
              <a:defRPr/>
            </a:pPr>
            <a:r>
              <a:rPr lang="en-US" altLang="en-US" sz="2000" i="1" dirty="0">
                <a:latin typeface="+mj-lt"/>
              </a:rPr>
              <a:t>Device driver</a:t>
            </a:r>
            <a:r>
              <a:rPr lang="en-US" altLang="en-US" sz="2000" dirty="0">
                <a:latin typeface="+mj-lt"/>
              </a:rPr>
              <a:t>s</a:t>
            </a:r>
            <a:r>
              <a:rPr lang="ro-RO" altLang="en-US" sz="2000" dirty="0">
                <a:latin typeface="+mj-lt"/>
              </a:rPr>
              <a:t> </a:t>
            </a:r>
            <a:r>
              <a:rPr lang="en-US" altLang="en-US" sz="2000" dirty="0">
                <a:latin typeface="+mj-lt"/>
              </a:rPr>
              <a:t>are written specially to support certain peripherals like printers, keyboards and mouse</a:t>
            </a:r>
            <a:r>
              <a:rPr lang="ro-RO" altLang="en-US" sz="2000" dirty="0">
                <a:latin typeface="+mj-lt"/>
              </a:rPr>
              <a:t>. </a:t>
            </a:r>
            <a:endParaRPr lang="en-US" altLang="en-US" sz="2000" dirty="0">
              <a:latin typeface="+mj-lt"/>
            </a:endParaRPr>
          </a:p>
          <a:p>
            <a:pPr>
              <a:defRPr/>
            </a:pPr>
            <a:endParaRPr lang="en-US" altLang="en-US" sz="2000" dirty="0">
              <a:latin typeface="+mj-lt"/>
            </a:endParaRPr>
          </a:p>
          <a:p>
            <a:pPr>
              <a:defRPr/>
            </a:pPr>
            <a:r>
              <a:rPr lang="en-US" altLang="en-US" sz="2000" dirty="0">
                <a:latin typeface="+mj-lt"/>
              </a:rPr>
              <a:t>Due to this standardized medium the device drivers can run on any platform which supporting </a:t>
            </a:r>
            <a:r>
              <a:rPr lang="ro-RO" altLang="en-US" sz="2000" dirty="0">
                <a:latin typeface="+mj-lt"/>
              </a:rPr>
              <a:t>Windows. </a:t>
            </a:r>
            <a:r>
              <a:rPr lang="en-US" altLang="en-US" sz="2000" dirty="0">
                <a:latin typeface="+mj-lt"/>
              </a:rPr>
              <a:t>These drivers are written in </a:t>
            </a:r>
            <a:r>
              <a:rPr lang="ro-RO" altLang="en-US" sz="2000" dirty="0">
                <a:latin typeface="+mj-lt"/>
              </a:rPr>
              <a:t>C </a:t>
            </a:r>
            <a:r>
              <a:rPr lang="en-US" altLang="en-US" sz="2000" dirty="0">
                <a:latin typeface="+mj-lt"/>
              </a:rPr>
              <a:t>and can be easily modified</a:t>
            </a:r>
            <a:r>
              <a:rPr lang="ro-RO" altLang="en-US" sz="2000" dirty="0">
                <a:latin typeface="+mj-lt"/>
              </a:rPr>
              <a:t>.</a:t>
            </a:r>
            <a:endParaRPr lang="en-US" altLang="en-US" sz="2000" dirty="0">
              <a:latin typeface="+mj-lt"/>
            </a:endParaRPr>
          </a:p>
          <a:p>
            <a:pPr>
              <a:defRPr/>
            </a:pPr>
            <a:endParaRPr lang="ro-RO" altLang="en-US" sz="2000" dirty="0">
              <a:latin typeface="+mj-lt"/>
            </a:endParaRPr>
          </a:p>
          <a:p>
            <a:pPr>
              <a:defRPr/>
            </a:pPr>
            <a:r>
              <a:rPr lang="en-US" altLang="en-US" sz="2000" dirty="0">
                <a:latin typeface="+mj-lt"/>
              </a:rPr>
              <a:t>Among the network drivers we may find</a:t>
            </a:r>
            <a:r>
              <a:rPr lang="ro-RO" altLang="en-US" sz="2000" dirty="0">
                <a:latin typeface="+mj-lt"/>
              </a:rPr>
              <a:t>:</a:t>
            </a:r>
            <a:r>
              <a:rPr lang="en-US" altLang="en-US" sz="2000" dirty="0">
                <a:latin typeface="+mj-lt"/>
              </a:rPr>
              <a:t> </a:t>
            </a:r>
            <a:r>
              <a:rPr lang="ro-RO" altLang="en-US" sz="2000" dirty="0">
                <a:latin typeface="+mj-lt"/>
              </a:rPr>
              <a:t>SMB/CIFS, RDP, </a:t>
            </a:r>
            <a:r>
              <a:rPr lang="en-US" altLang="en-US" sz="2000" dirty="0">
                <a:latin typeface="+mj-lt"/>
              </a:rPr>
              <a:t>WinRM server interface. Also, there are included the most common communication protocols like </a:t>
            </a:r>
            <a:r>
              <a:rPr lang="ro-RO" altLang="en-US" sz="2000" dirty="0">
                <a:latin typeface="+mj-lt"/>
              </a:rPr>
              <a:t>TCP/IP, HTTP/S, TLS</a:t>
            </a:r>
            <a:r>
              <a:rPr lang="en-US" altLang="en-US" sz="2000" dirty="0">
                <a:latin typeface="+mj-lt"/>
              </a:rPr>
              <a:t>, SMB 3.x, WinRM, etc.</a:t>
            </a:r>
            <a:endParaRPr lang="ro-RO" altLang="en-US" sz="2000" dirty="0">
              <a:latin typeface="+mj-lt"/>
            </a:endParaRPr>
          </a:p>
        </p:txBody>
      </p:sp>
      <p:sp>
        <p:nvSpPr>
          <p:cNvPr id="7" name="Text Box 1052"/>
          <p:cNvSpPr txBox="1">
            <a:spLocks noChangeArrowheads="1"/>
          </p:cNvSpPr>
          <p:nvPr/>
        </p:nvSpPr>
        <p:spPr bwMode="auto">
          <a:xfrm>
            <a:off x="0" y="395288"/>
            <a:ext cx="85582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latin typeface="+mj-lt"/>
              </a:rPr>
              <a:t>I/O manager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4"/>
          <p:cNvPicPr>
            <a:picLocks noChangeAspect="1" noChangeArrowheads="1"/>
          </p:cNvPicPr>
          <p:nvPr/>
        </p:nvPicPr>
        <p:blipFill>
          <a:blip r:embed="rId2">
            <a:extLst>
              <a:ext uri="{28A0092B-C50C-407E-A947-70E740481C1C}">
                <a14:useLocalDpi xmlns:a14="http://schemas.microsoft.com/office/drawing/2010/main" val="0"/>
              </a:ext>
            </a:extLst>
          </a:blip>
          <a:srcRect l="1006" t="7187" r="1036" b="6862"/>
          <a:stretch>
            <a:fillRect/>
          </a:stretch>
        </p:blipFill>
        <p:spPr bwMode="auto">
          <a:xfrm>
            <a:off x="261938" y="1524000"/>
            <a:ext cx="7934325" cy="4267200"/>
          </a:xfrm>
          <a:prstGeom prst="rect">
            <a:avLst/>
          </a:prstGeom>
          <a:noFill/>
          <a:ln w="76200"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579" name="Rectangle 16"/>
          <p:cNvSpPr>
            <a:spLocks noChangeArrowheads="1"/>
          </p:cNvSpPr>
          <p:nvPr/>
        </p:nvSpPr>
        <p:spPr bwMode="auto">
          <a:xfrm>
            <a:off x="0" y="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lgn="ctr">
              <a:spcBef>
                <a:spcPct val="0"/>
              </a:spcBef>
              <a:buClrTx/>
              <a:buFontTx/>
              <a:buNone/>
            </a:pPr>
            <a:r>
              <a:rPr lang="en-US" altLang="en-US" sz="3300" b="1" dirty="0">
                <a:latin typeface="+mj-lt"/>
              </a:rPr>
              <a:t>Unix/Linux structure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en-US" sz="3300" dirty="0"/>
              <a:t>Regular expressions - examples</a:t>
            </a:r>
          </a:p>
        </p:txBody>
      </p:sp>
      <p:sp>
        <p:nvSpPr>
          <p:cNvPr id="3" name="Content Placeholder 2"/>
          <p:cNvSpPr>
            <a:spLocks noGrp="1"/>
          </p:cNvSpPr>
          <p:nvPr>
            <p:ph idx="1"/>
          </p:nvPr>
        </p:nvSpPr>
        <p:spPr>
          <a:xfrm>
            <a:off x="457200" y="914400"/>
            <a:ext cx="7620000" cy="5105400"/>
          </a:xfrm>
        </p:spPr>
        <p:txBody>
          <a:bodyPr/>
          <a:lstStyle/>
          <a:p>
            <a:pPr marL="114300" indent="0">
              <a:buNone/>
            </a:pPr>
            <a:endParaRPr lang="en-US" b="1" dirty="0">
              <a:effectLst/>
            </a:endParaRPr>
          </a:p>
          <a:p>
            <a:pPr marL="114300" indent="0">
              <a:buNone/>
            </a:pPr>
            <a:r>
              <a:rPr lang="en-US" b="1" dirty="0">
                <a:effectLst/>
              </a:rPr>
              <a:t>$</a:t>
            </a:r>
            <a:r>
              <a:rPr lang="en-US" dirty="0"/>
              <a:t> echo '</a:t>
            </a:r>
            <a:r>
              <a:rPr lang="en-US" dirty="0" err="1"/>
              <a:t>abcddd</a:t>
            </a:r>
            <a:r>
              <a:rPr lang="en-US" dirty="0"/>
              <a:t>' &gt; example.txt </a:t>
            </a:r>
          </a:p>
          <a:p>
            <a:pPr marL="114300" indent="0">
              <a:buNone/>
            </a:pPr>
            <a:r>
              <a:rPr lang="en-US" b="1" dirty="0">
                <a:effectLst/>
              </a:rPr>
              <a:t>$</a:t>
            </a:r>
            <a:r>
              <a:rPr lang="en-US" dirty="0"/>
              <a:t> cat example.txt </a:t>
            </a:r>
          </a:p>
          <a:p>
            <a:pPr marL="114300" indent="0">
              <a:buNone/>
            </a:pPr>
            <a:r>
              <a:rPr lang="en-US" dirty="0" err="1"/>
              <a:t>abcddd</a:t>
            </a:r>
            <a:r>
              <a:rPr lang="en-US" dirty="0"/>
              <a:t> </a:t>
            </a:r>
          </a:p>
          <a:p>
            <a:pPr marL="114300" indent="0">
              <a:buNone/>
            </a:pPr>
            <a:r>
              <a:rPr lang="en-US" b="1" dirty="0">
                <a:effectLst/>
              </a:rPr>
              <a:t>$</a:t>
            </a:r>
            <a:r>
              <a:rPr lang="en-US" dirty="0"/>
              <a:t> grep 'a..' example.txt </a:t>
            </a:r>
          </a:p>
          <a:p>
            <a:pPr marL="114300" indent="0">
              <a:buNone/>
            </a:pPr>
            <a:r>
              <a:rPr lang="en-US" b="1" dirty="0" err="1"/>
              <a:t>abc</a:t>
            </a:r>
            <a:r>
              <a:rPr lang="en-US" dirty="0" err="1"/>
              <a:t>ddd</a:t>
            </a:r>
            <a:endParaRPr lang="en-US" dirty="0"/>
          </a:p>
          <a:p>
            <a:pPr marL="114300" indent="0">
              <a:buNone/>
            </a:pPr>
            <a:r>
              <a:rPr lang="en-US" b="1" dirty="0">
                <a:effectLst/>
              </a:rPr>
              <a:t>$</a:t>
            </a:r>
            <a:r>
              <a:rPr lang="en-US" dirty="0"/>
              <a:t> grep '</a:t>
            </a:r>
            <a:r>
              <a:rPr lang="en-US" dirty="0" err="1"/>
              <a:t>a..c</a:t>
            </a:r>
            <a:r>
              <a:rPr lang="en-US" dirty="0"/>
              <a:t>' example.txt </a:t>
            </a:r>
          </a:p>
          <a:p>
            <a:pPr marL="114300" indent="0">
              <a:buNone/>
            </a:pPr>
            <a:endParaRPr lang="en-US" b="1" dirty="0"/>
          </a:p>
          <a:p>
            <a:endParaRPr lang="en-US" b="1" dirty="0"/>
          </a:p>
          <a:p>
            <a:endParaRPr lang="en-US" dirty="0"/>
          </a:p>
        </p:txBody>
      </p:sp>
      <p:sp>
        <p:nvSpPr>
          <p:cNvPr id="4" name="Slide Number Placeholder 3"/>
          <p:cNvSpPr>
            <a:spLocks noGrp="1"/>
          </p:cNvSpPr>
          <p:nvPr>
            <p:ph type="sldNum" sz="quarter" idx="10"/>
          </p:nvPr>
        </p:nvSpPr>
        <p:spPr/>
        <p:txBody>
          <a:bodyPr/>
          <a:lstStyle/>
          <a:p>
            <a:pPr>
              <a:defRPr/>
            </a:pPr>
            <a:fld id="{22138490-5D7A-42AE-9A3E-33FEAAB0B6AC}" type="slidenum">
              <a:rPr lang="en-US" smtClean="0"/>
              <a:pPr>
                <a:defRPr/>
              </a:pPr>
              <a:t>3</a:t>
            </a:fld>
            <a:endParaRPr lang="en-US"/>
          </a:p>
        </p:txBody>
      </p:sp>
      <p:sp>
        <p:nvSpPr>
          <p:cNvPr id="5" name="Footer Placeholder 4"/>
          <p:cNvSpPr>
            <a:spLocks noGrp="1"/>
          </p:cNvSpPr>
          <p:nvPr>
            <p:ph type="ftr" sz="quarter" idx="11"/>
          </p:nvPr>
        </p:nvSpPr>
        <p:spPr/>
        <p:txBody>
          <a:bodyPr/>
          <a:lstStyle/>
          <a:p>
            <a:pPr>
              <a:defRPr/>
            </a:pPr>
            <a:r>
              <a:rPr lang="en-US"/>
              <a:t>Structura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smtClean="0"/>
              <a:pPr>
                <a:defRPr/>
              </a:pPr>
              <a:t>11.03.2026</a:t>
            </a:fld>
            <a:endParaRPr lang="en-US"/>
          </a:p>
        </p:txBody>
      </p:sp>
    </p:spTree>
    <p:extLst>
      <p:ext uri="{BB962C8B-B14F-4D97-AF65-F5344CB8AC3E}">
        <p14:creationId xmlns:p14="http://schemas.microsoft.com/office/powerpoint/2010/main" val="33274702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76200" y="1143000"/>
            <a:ext cx="83058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14350" indent="-514350">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just">
              <a:spcBef>
                <a:spcPct val="20000"/>
              </a:spcBef>
              <a:buFont typeface="Arial Unicode MS" pitchFamily="34" charset="-128"/>
              <a:buNone/>
              <a:defRPr/>
            </a:pPr>
            <a:r>
              <a:rPr lang="en-US" altLang="en-US" sz="2000" dirty="0">
                <a:latin typeface="+mj-lt"/>
              </a:rPr>
              <a:t>Definition from techopedia.com: “</a:t>
            </a:r>
            <a:r>
              <a:rPr lang="en-US" sz="2000" dirty="0">
                <a:latin typeface="+mj-lt"/>
              </a:rPr>
              <a:t>A virtual machine (VM) is a software program or operating system that not only exhibits the behavior of a separate computer, but is also capable of performing tasks such as running applications and programs like a separate computer. A virtual machine, usually known as a </a:t>
            </a:r>
            <a:r>
              <a:rPr lang="en-US" sz="2000" i="1" dirty="0">
                <a:latin typeface="+mj-lt"/>
              </a:rPr>
              <a:t>guest </a:t>
            </a:r>
            <a:r>
              <a:rPr lang="en-US" sz="2000" dirty="0">
                <a:latin typeface="+mj-lt"/>
              </a:rPr>
              <a:t>is created within another computing environment referred as a </a:t>
            </a:r>
            <a:r>
              <a:rPr lang="en-US" sz="2000" i="1" dirty="0">
                <a:latin typeface="+mj-lt"/>
              </a:rPr>
              <a:t>"host“.</a:t>
            </a:r>
            <a:r>
              <a:rPr lang="en-US" sz="2000" dirty="0">
                <a:latin typeface="+mj-lt"/>
              </a:rPr>
              <a:t> Multiple virtual machines can exist within a single host at one time.”</a:t>
            </a:r>
            <a:endParaRPr lang="en-US" altLang="en-US" sz="2000" dirty="0">
              <a:latin typeface="+mj-lt"/>
            </a:endParaRPr>
          </a:p>
        </p:txBody>
      </p:sp>
      <p:grpSp>
        <p:nvGrpSpPr>
          <p:cNvPr id="25603" name="Group 2"/>
          <p:cNvGrpSpPr>
            <a:grpSpLocks/>
          </p:cNvGrpSpPr>
          <p:nvPr/>
        </p:nvGrpSpPr>
        <p:grpSpPr bwMode="auto">
          <a:xfrm>
            <a:off x="1828800" y="4419600"/>
            <a:ext cx="6043613" cy="2062163"/>
            <a:chOff x="1828800" y="4419600"/>
            <a:chExt cx="6043303" cy="2061865"/>
          </a:xfrm>
        </p:grpSpPr>
        <p:sp>
          <p:nvSpPr>
            <p:cNvPr id="25609" name="Rectangle 4"/>
            <p:cNvSpPr>
              <a:spLocks noChangeArrowheads="1"/>
            </p:cNvSpPr>
            <p:nvPr/>
          </p:nvSpPr>
          <p:spPr bwMode="auto">
            <a:xfrm>
              <a:off x="1828800" y="4419600"/>
              <a:ext cx="2450306" cy="762000"/>
            </a:xfrm>
            <a:prstGeom prst="rect">
              <a:avLst/>
            </a:prstGeom>
            <a:solidFill>
              <a:srgbClr val="FF66CC">
                <a:alpha val="50195"/>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lgn="ctr">
                <a:spcBef>
                  <a:spcPct val="0"/>
                </a:spcBef>
                <a:buClrTx/>
                <a:buFontTx/>
                <a:buNone/>
              </a:pPr>
              <a:r>
                <a:rPr lang="en-US" altLang="en-US" sz="2000" b="1">
                  <a:latin typeface="Times New Roman" pitchFamily="18" charset="0"/>
                </a:rPr>
                <a:t>Virtual user</a:t>
              </a:r>
            </a:p>
          </p:txBody>
        </p:sp>
        <p:sp>
          <p:nvSpPr>
            <p:cNvPr id="25610" name="Rectangle 5"/>
            <p:cNvSpPr>
              <a:spLocks noChangeArrowheads="1"/>
            </p:cNvSpPr>
            <p:nvPr/>
          </p:nvSpPr>
          <p:spPr bwMode="auto">
            <a:xfrm>
              <a:off x="1828800" y="5181600"/>
              <a:ext cx="2450306" cy="762000"/>
            </a:xfrm>
            <a:prstGeom prst="rect">
              <a:avLst/>
            </a:prstGeom>
            <a:solidFill>
              <a:srgbClr val="CC66FF">
                <a:alpha val="50195"/>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lgn="ctr">
                <a:spcBef>
                  <a:spcPct val="0"/>
                </a:spcBef>
                <a:buClrTx/>
                <a:buFontTx/>
                <a:buNone/>
              </a:pPr>
              <a:r>
                <a:rPr lang="en-US" altLang="en-US" sz="2000" b="1">
                  <a:latin typeface="Times New Roman" pitchFamily="18" charset="0"/>
                </a:rPr>
                <a:t>Virtual machine</a:t>
              </a:r>
            </a:p>
          </p:txBody>
        </p:sp>
        <p:sp>
          <p:nvSpPr>
            <p:cNvPr id="25611" name="Text Box 7"/>
            <p:cNvSpPr txBox="1">
              <a:spLocks noChangeArrowheads="1"/>
            </p:cNvSpPr>
            <p:nvPr/>
          </p:nvSpPr>
          <p:spPr bwMode="auto">
            <a:xfrm>
              <a:off x="5334000" y="4724400"/>
              <a:ext cx="80412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spcBef>
                  <a:spcPct val="0"/>
                </a:spcBef>
                <a:buClrTx/>
                <a:buFontTx/>
                <a:buNone/>
              </a:pPr>
              <a:r>
                <a:rPr lang="en-US" altLang="en-US" sz="2400" b="1">
                  <a:latin typeface="Times New Roman" pitchFamily="18" charset="0"/>
                </a:rPr>
                <a:t>User</a:t>
              </a:r>
            </a:p>
          </p:txBody>
        </p:sp>
        <p:sp>
          <p:nvSpPr>
            <p:cNvPr id="25612" name="Text Box 8"/>
            <p:cNvSpPr txBox="1">
              <a:spLocks noChangeArrowheads="1"/>
            </p:cNvSpPr>
            <p:nvPr/>
          </p:nvSpPr>
          <p:spPr bwMode="auto">
            <a:xfrm>
              <a:off x="5394324" y="6019800"/>
              <a:ext cx="247777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spcBef>
                  <a:spcPct val="0"/>
                </a:spcBef>
                <a:buClrTx/>
                <a:buFontTx/>
                <a:buNone/>
              </a:pPr>
              <a:r>
                <a:rPr lang="en-US" altLang="en-US" sz="2400" b="1">
                  <a:latin typeface="Times New Roman" pitchFamily="18" charset="0"/>
                </a:rPr>
                <a:t>Physical machine</a:t>
              </a:r>
            </a:p>
          </p:txBody>
        </p:sp>
      </p:grpSp>
      <p:grpSp>
        <p:nvGrpSpPr>
          <p:cNvPr id="25604" name="Group 1"/>
          <p:cNvGrpSpPr>
            <a:grpSpLocks/>
          </p:cNvGrpSpPr>
          <p:nvPr/>
        </p:nvGrpSpPr>
        <p:grpSpPr bwMode="auto">
          <a:xfrm>
            <a:off x="1828800" y="4343400"/>
            <a:ext cx="3276600" cy="2362200"/>
            <a:chOff x="1828800" y="3810000"/>
            <a:chExt cx="3276600" cy="2362200"/>
          </a:xfrm>
        </p:grpSpPr>
        <p:sp>
          <p:nvSpPr>
            <p:cNvPr id="25606" name="Rectangle 6"/>
            <p:cNvSpPr>
              <a:spLocks noChangeArrowheads="1"/>
            </p:cNvSpPr>
            <p:nvPr/>
          </p:nvSpPr>
          <p:spPr bwMode="auto">
            <a:xfrm>
              <a:off x="1828800" y="5410200"/>
              <a:ext cx="2438400" cy="762000"/>
            </a:xfrm>
            <a:prstGeom prst="rect">
              <a:avLst/>
            </a:prstGeom>
            <a:solidFill>
              <a:srgbClr val="CC00CC">
                <a:alpha val="50195"/>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lgn="ctr">
                <a:spcBef>
                  <a:spcPct val="0"/>
                </a:spcBef>
                <a:buClrTx/>
                <a:buFontTx/>
                <a:buNone/>
              </a:pPr>
              <a:r>
                <a:rPr lang="en-US" altLang="en-US" sz="2000" b="1">
                  <a:latin typeface="Times New Roman" pitchFamily="18" charset="0"/>
                </a:rPr>
                <a:t>“Monitor mode”</a:t>
              </a:r>
            </a:p>
          </p:txBody>
        </p:sp>
        <p:sp>
          <p:nvSpPr>
            <p:cNvPr id="25607" name="Line 9"/>
            <p:cNvSpPr>
              <a:spLocks noChangeShapeType="1"/>
            </p:cNvSpPr>
            <p:nvPr/>
          </p:nvSpPr>
          <p:spPr bwMode="auto">
            <a:xfrm>
              <a:off x="5105400" y="3810000"/>
              <a:ext cx="0" cy="167640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8" name="Line 10"/>
            <p:cNvSpPr>
              <a:spLocks noChangeShapeType="1"/>
            </p:cNvSpPr>
            <p:nvPr/>
          </p:nvSpPr>
          <p:spPr bwMode="auto">
            <a:xfrm>
              <a:off x="5105400" y="5486400"/>
              <a:ext cx="0" cy="53340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 name="Text Box 1052"/>
          <p:cNvSpPr txBox="1">
            <a:spLocks noChangeArrowheads="1"/>
          </p:cNvSpPr>
          <p:nvPr/>
        </p:nvSpPr>
        <p:spPr bwMode="auto">
          <a:xfrm>
            <a:off x="0" y="395288"/>
            <a:ext cx="8558213"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3300" b="1" dirty="0">
                <a:latin typeface="+mj-lt"/>
              </a:rPr>
              <a:t>Virtual machines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2"/>
          <p:cNvPicPr>
            <a:picLocks noChangeAspect="1" noChangeArrowheads="1"/>
          </p:cNvPicPr>
          <p:nvPr/>
        </p:nvPicPr>
        <p:blipFill>
          <a:blip r:embed="rId2">
            <a:extLst>
              <a:ext uri="{28A0092B-C50C-407E-A947-70E740481C1C}">
                <a14:useLocalDpi xmlns:a14="http://schemas.microsoft.com/office/drawing/2010/main" val="0"/>
              </a:ext>
            </a:extLst>
          </a:blip>
          <a:srcRect l="760" t="5832" r="1003" b="11989"/>
          <a:stretch>
            <a:fillRect/>
          </a:stretch>
        </p:blipFill>
        <p:spPr bwMode="auto">
          <a:xfrm>
            <a:off x="762000" y="1219200"/>
            <a:ext cx="7361238" cy="4618038"/>
          </a:xfrm>
          <a:prstGeom prst="rect">
            <a:avLst/>
          </a:prstGeom>
          <a:noFill/>
          <a:ln w="76200"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1052"/>
          <p:cNvSpPr txBox="1">
            <a:spLocks noChangeArrowheads="1"/>
          </p:cNvSpPr>
          <p:nvPr/>
        </p:nvSpPr>
        <p:spPr bwMode="auto">
          <a:xfrm>
            <a:off x="0" y="395288"/>
            <a:ext cx="85582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2800" b="1" dirty="0">
                <a:solidFill>
                  <a:srgbClr val="FF0000"/>
                </a:solidFill>
                <a:latin typeface="+mj-lt"/>
              </a:rPr>
              <a:t>Virtual machines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838200" y="1524000"/>
            <a:ext cx="7467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14350" indent="-514350">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lgn="ctr">
              <a:buClrTx/>
              <a:buFont typeface="Arial Unicode MS" pitchFamily="34" charset="-128"/>
              <a:buNone/>
            </a:pPr>
            <a:r>
              <a:rPr lang="en-US" altLang="en-US" sz="2500" b="1" dirty="0">
                <a:latin typeface="Times New Roman" pitchFamily="18" charset="0"/>
              </a:rPr>
              <a:t>Examples (free apps)</a:t>
            </a:r>
            <a:r>
              <a:rPr lang="ro-RO" altLang="en-US" sz="2500" b="1" dirty="0">
                <a:latin typeface="Times New Roman" pitchFamily="18" charset="0"/>
              </a:rPr>
              <a:t>:</a:t>
            </a:r>
            <a:r>
              <a:rPr lang="en-US" altLang="en-US" sz="2500" b="1" dirty="0">
                <a:latin typeface="Times New Roman" pitchFamily="18" charset="0"/>
              </a:rPr>
              <a:t> VirtualBox (Win/Mac/Linux), VMware Workstation Pro (Win/Linux) — now free, QEMU+KVM (Linux), </a:t>
            </a:r>
            <a:r>
              <a:rPr lang="en-US" altLang="en-US" sz="2500" b="1" dirty="0" err="1">
                <a:latin typeface="Times New Roman" pitchFamily="18" charset="0"/>
              </a:rPr>
              <a:t>Proxmox</a:t>
            </a:r>
            <a:r>
              <a:rPr lang="en-US" altLang="en-US" sz="2500" b="1" dirty="0">
                <a:latin typeface="Times New Roman" pitchFamily="18" charset="0"/>
              </a:rPr>
              <a:t> VE </a:t>
            </a:r>
          </a:p>
        </p:txBody>
      </p:sp>
      <p:sp>
        <p:nvSpPr>
          <p:cNvPr id="27651" name="Text Box 6"/>
          <p:cNvSpPr txBox="1">
            <a:spLocks noChangeArrowheads="1"/>
          </p:cNvSpPr>
          <p:nvPr/>
        </p:nvSpPr>
        <p:spPr bwMode="auto">
          <a:xfrm>
            <a:off x="1143000" y="2819400"/>
            <a:ext cx="7162800" cy="317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Font typeface="Arial" charset="0"/>
              <a:buChar char="•"/>
              <a:defRPr sz="2200">
                <a:solidFill>
                  <a:schemeClr val="tx1"/>
                </a:solidFill>
                <a:latin typeface="Calibri" pitchFamily="34" charset="0"/>
              </a:defRPr>
            </a:lvl1pPr>
            <a:lvl2pPr marL="742950" indent="-285750">
              <a:spcBef>
                <a:spcPct val="20000"/>
              </a:spcBef>
              <a:buClr>
                <a:schemeClr val="accent2"/>
              </a:buClr>
              <a:buFont typeface="Arial" charset="0"/>
              <a:buChar char="•"/>
              <a:defRPr sz="2000">
                <a:solidFill>
                  <a:schemeClr val="tx1"/>
                </a:solidFill>
                <a:latin typeface="Calibri" pitchFamily="34" charset="0"/>
              </a:defRPr>
            </a:lvl2pPr>
            <a:lvl3pPr marL="1143000" indent="-228600">
              <a:spcBef>
                <a:spcPct val="20000"/>
              </a:spcBef>
              <a:buClr>
                <a:srgbClr val="D2CB6C"/>
              </a:buClr>
              <a:buFont typeface="Arial" charset="0"/>
              <a:buChar char="•"/>
              <a:defRPr>
                <a:solidFill>
                  <a:schemeClr val="tx1"/>
                </a:solidFill>
                <a:latin typeface="Calibri" pitchFamily="34" charset="0"/>
              </a:defRPr>
            </a:lvl3pPr>
            <a:lvl4pPr marL="1600200" indent="-228600">
              <a:spcBef>
                <a:spcPct val="20000"/>
              </a:spcBef>
              <a:buClr>
                <a:srgbClr val="95A39D"/>
              </a:buClr>
              <a:buFont typeface="Arial" charset="0"/>
              <a:buChar char="•"/>
              <a:defRPr sz="1600">
                <a:solidFill>
                  <a:schemeClr val="tx1"/>
                </a:solidFill>
                <a:latin typeface="Calibri" pitchFamily="34" charset="0"/>
              </a:defRPr>
            </a:lvl4pPr>
            <a:lvl5pPr marL="2057400" indent="-228600">
              <a:spcBef>
                <a:spcPct val="20000"/>
              </a:spcBef>
              <a:buClr>
                <a:srgbClr val="C89F5D"/>
              </a:buClr>
              <a:buFont typeface="Arial" charset="0"/>
              <a:buChar char="•"/>
              <a:defRPr sz="1400">
                <a:solidFill>
                  <a:schemeClr val="tx1"/>
                </a:solidFill>
                <a:latin typeface="Calibri" pitchFamily="34" charset="0"/>
              </a:defRPr>
            </a:lvl5pPr>
            <a:lvl6pPr marL="25146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6pPr>
            <a:lvl7pPr marL="29718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7pPr>
            <a:lvl8pPr marL="34290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8pPr>
            <a:lvl9pPr marL="3886200" indent="-228600" fontAlgn="base">
              <a:spcBef>
                <a:spcPct val="20000"/>
              </a:spcBef>
              <a:spcAft>
                <a:spcPct val="0"/>
              </a:spcAft>
              <a:buClr>
                <a:srgbClr val="C89F5D"/>
              </a:buClr>
              <a:buFont typeface="Arial" charset="0"/>
              <a:buChar char="•"/>
              <a:defRPr sz="1400">
                <a:solidFill>
                  <a:schemeClr val="tx1"/>
                </a:solidFill>
                <a:latin typeface="Calibri" pitchFamily="34" charset="0"/>
              </a:defRPr>
            </a:lvl9pPr>
          </a:lstStyle>
          <a:p>
            <a:pPr algn="ctr">
              <a:spcBef>
                <a:spcPct val="0"/>
              </a:spcBef>
              <a:buClrTx/>
              <a:buFontTx/>
              <a:buNone/>
            </a:pPr>
            <a:r>
              <a:rPr lang="en-US" altLang="en-US" sz="2500" b="1" dirty="0" err="1">
                <a:latin typeface="Times New Roman" pitchFamily="18" charset="0"/>
              </a:rPr>
              <a:t>VirtualBox</a:t>
            </a:r>
            <a:r>
              <a:rPr lang="en-US" altLang="en-US" sz="2500" b="1" dirty="0">
                <a:latin typeface="Times New Roman" pitchFamily="18" charset="0"/>
              </a:rPr>
              <a:t> (Oracle) - </a:t>
            </a:r>
            <a:r>
              <a:rPr lang="en-US" altLang="en-US" sz="2500" b="1" dirty="0">
                <a:solidFill>
                  <a:srgbClr val="990000"/>
                </a:solidFill>
                <a:latin typeface="Times New Roman" pitchFamily="18" charset="0"/>
              </a:rPr>
              <a:t>https://www.virtualbox.org</a:t>
            </a:r>
          </a:p>
          <a:p>
            <a:pPr algn="ctr">
              <a:spcBef>
                <a:spcPct val="0"/>
              </a:spcBef>
              <a:buClrTx/>
              <a:buFontTx/>
              <a:buNone/>
            </a:pPr>
            <a:endParaRPr lang="en-US" altLang="en-US" sz="2500" b="1" dirty="0">
              <a:solidFill>
                <a:srgbClr val="CC00CC"/>
              </a:solidFill>
              <a:latin typeface="Times New Roman" pitchFamily="18" charset="0"/>
            </a:endParaRPr>
          </a:p>
          <a:p>
            <a:pPr algn="ctr">
              <a:spcBef>
                <a:spcPct val="0"/>
              </a:spcBef>
              <a:buClrTx/>
              <a:buFontTx/>
              <a:buNone/>
            </a:pPr>
            <a:r>
              <a:rPr lang="en-US" altLang="en-US" sz="2500" b="1" dirty="0">
                <a:latin typeface="Times New Roman" pitchFamily="18" charset="0"/>
              </a:rPr>
              <a:t>VMware Workstation Pro (Broadcom) — FREE since Nov 2024 - </a:t>
            </a:r>
            <a:r>
              <a:rPr lang="en-US" altLang="en-US" sz="2500" b="1" dirty="0">
                <a:solidFill>
                  <a:srgbClr val="990000"/>
                </a:solidFill>
                <a:latin typeface="Times New Roman" pitchFamily="18" charset="0"/>
              </a:rPr>
              <a:t>https://www.vmware.com/products/workstation-pro.html</a:t>
            </a:r>
          </a:p>
          <a:p>
            <a:pPr algn="ctr">
              <a:spcBef>
                <a:spcPct val="0"/>
              </a:spcBef>
              <a:buClrTx/>
              <a:buFontTx/>
              <a:buNone/>
            </a:pPr>
            <a:r>
              <a:rPr lang="en-US" altLang="en-US" sz="2500" b="1" dirty="0">
                <a:latin typeface="Times New Roman" pitchFamily="18" charset="0"/>
              </a:rPr>
              <a:t> </a:t>
            </a:r>
          </a:p>
          <a:p>
            <a:pPr algn="ctr">
              <a:spcBef>
                <a:spcPct val="0"/>
              </a:spcBef>
              <a:buClrTx/>
              <a:buFontTx/>
              <a:buNone/>
            </a:pPr>
            <a:r>
              <a:rPr lang="en-US" altLang="en-US" sz="2500" b="1" dirty="0">
                <a:latin typeface="Times New Roman" pitchFamily="18" charset="0"/>
              </a:rPr>
              <a:t>QEMU – </a:t>
            </a:r>
            <a:r>
              <a:rPr lang="en-US" altLang="en-US" sz="2500" b="1" dirty="0">
                <a:solidFill>
                  <a:srgbClr val="990000"/>
                </a:solidFill>
                <a:latin typeface="Times New Roman" pitchFamily="18" charset="0"/>
              </a:rPr>
              <a:t>https://www.qemu.org</a:t>
            </a:r>
          </a:p>
          <a:p>
            <a:pPr algn="ctr">
              <a:spcBef>
                <a:spcPct val="0"/>
              </a:spcBef>
              <a:buClrTx/>
              <a:buFontTx/>
              <a:buNone/>
            </a:pPr>
            <a:endParaRPr lang="en-US" altLang="en-US" sz="2500" b="1" dirty="0">
              <a:latin typeface="Times New Roman" pitchFamily="18" charset="0"/>
            </a:endParaRPr>
          </a:p>
        </p:txBody>
      </p:sp>
      <p:sp>
        <p:nvSpPr>
          <p:cNvPr id="5" name="Text Box 1052"/>
          <p:cNvSpPr txBox="1">
            <a:spLocks noChangeArrowheads="1"/>
          </p:cNvSpPr>
          <p:nvPr/>
        </p:nvSpPr>
        <p:spPr bwMode="auto">
          <a:xfrm>
            <a:off x="381000" y="578644"/>
            <a:ext cx="8558213"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600">
                <a:solidFill>
                  <a:schemeClr val="tx1"/>
                </a:solidFill>
                <a:latin typeface="Arial Unicode MS" pitchFamily="34" charset="-128"/>
                <a:cs typeface="Times New Roman" pitchFamily="18" charset="0"/>
              </a:defRPr>
            </a:lvl1pPr>
            <a:lvl2pPr marL="742950" indent="-285750">
              <a:defRPr sz="1600">
                <a:solidFill>
                  <a:schemeClr val="tx1"/>
                </a:solidFill>
                <a:latin typeface="Arial Unicode MS" pitchFamily="34" charset="-128"/>
                <a:cs typeface="Times New Roman" pitchFamily="18" charset="0"/>
              </a:defRPr>
            </a:lvl2pPr>
            <a:lvl3pPr marL="1143000" indent="-228600">
              <a:defRPr sz="1600">
                <a:solidFill>
                  <a:schemeClr val="tx1"/>
                </a:solidFill>
                <a:latin typeface="Arial Unicode MS" pitchFamily="34" charset="-128"/>
                <a:cs typeface="Times New Roman" pitchFamily="18" charset="0"/>
              </a:defRPr>
            </a:lvl3pPr>
            <a:lvl4pPr marL="1600200" indent="-228600">
              <a:defRPr sz="1600">
                <a:solidFill>
                  <a:schemeClr val="tx1"/>
                </a:solidFill>
                <a:latin typeface="Arial Unicode MS" pitchFamily="34" charset="-128"/>
                <a:cs typeface="Times New Roman" pitchFamily="18" charset="0"/>
              </a:defRPr>
            </a:lvl4pPr>
            <a:lvl5pPr marL="2057400" indent="-228600">
              <a:defRPr sz="1600">
                <a:solidFill>
                  <a:schemeClr val="tx1"/>
                </a:solidFill>
                <a:latin typeface="Arial Unicode MS" pitchFamily="34" charset="-128"/>
                <a:cs typeface="Times New Roman" pitchFamily="18" charset="0"/>
              </a:defRPr>
            </a:lvl5pPr>
            <a:lvl6pPr marL="25146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6pPr>
            <a:lvl7pPr marL="29718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7pPr>
            <a:lvl8pPr marL="34290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8pPr>
            <a:lvl9pPr marL="3886200" indent="-228600" eaLnBrk="0" fontAlgn="base" hangingPunct="0">
              <a:spcBef>
                <a:spcPct val="0"/>
              </a:spcBef>
              <a:spcAft>
                <a:spcPct val="0"/>
              </a:spcAft>
              <a:defRPr sz="1600">
                <a:solidFill>
                  <a:schemeClr val="tx1"/>
                </a:solidFill>
                <a:latin typeface="Arial Unicode MS" pitchFamily="34" charset="-128"/>
                <a:cs typeface="Times New Roman" pitchFamily="18" charset="0"/>
              </a:defRPr>
            </a:lvl9pPr>
          </a:lstStyle>
          <a:p>
            <a:pPr algn="ctr">
              <a:defRPr/>
            </a:pPr>
            <a:r>
              <a:rPr lang="en-US" altLang="en-US" sz="3300" b="1" dirty="0">
                <a:solidFill>
                  <a:srgbClr val="FF0000"/>
                </a:solidFill>
                <a:latin typeface="+mj-lt"/>
              </a:rPr>
              <a:t>Virtual machines applications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en-US" sz="3300" dirty="0"/>
              <a:t>Regular expressions - examples</a:t>
            </a:r>
          </a:p>
        </p:txBody>
      </p:sp>
      <p:sp>
        <p:nvSpPr>
          <p:cNvPr id="3" name="Content Placeholder 2"/>
          <p:cNvSpPr>
            <a:spLocks noGrp="1"/>
          </p:cNvSpPr>
          <p:nvPr>
            <p:ph idx="1"/>
          </p:nvPr>
        </p:nvSpPr>
        <p:spPr>
          <a:xfrm>
            <a:off x="457200" y="914400"/>
            <a:ext cx="7620000" cy="5105400"/>
          </a:xfrm>
        </p:spPr>
        <p:txBody>
          <a:bodyPr/>
          <a:lstStyle/>
          <a:p>
            <a:pPr marL="114300" indent="0">
              <a:buNone/>
            </a:pPr>
            <a:endParaRPr lang="en-US" dirty="0"/>
          </a:p>
          <a:p>
            <a:pPr marL="114300" indent="0">
              <a:buNone/>
            </a:pPr>
            <a:r>
              <a:rPr lang="en-US" dirty="0"/>
              <a:t>For example, the following command matches two characters, the first is either an a or a b while the second is either an </a:t>
            </a:r>
            <a:r>
              <a:rPr lang="en-US" i="1" dirty="0"/>
              <a:t>a, b, c</a:t>
            </a:r>
            <a:r>
              <a:rPr lang="en-US" dirty="0"/>
              <a:t> or </a:t>
            </a:r>
            <a:r>
              <a:rPr lang="en-US" i="1" dirty="0"/>
              <a:t>d</a:t>
            </a:r>
            <a:r>
              <a:rPr lang="en-US" dirty="0"/>
              <a:t>:</a:t>
            </a:r>
          </a:p>
          <a:p>
            <a:pPr marL="114300" indent="0">
              <a:buNone/>
            </a:pPr>
            <a:r>
              <a:rPr lang="en-US" b="1" dirty="0">
                <a:effectLst/>
              </a:rPr>
              <a:t>$</a:t>
            </a:r>
            <a:r>
              <a:rPr lang="en-US" dirty="0"/>
              <a:t> grep  '[ab][a-d]' example.txt </a:t>
            </a:r>
          </a:p>
          <a:p>
            <a:pPr marL="114300" indent="0">
              <a:buNone/>
            </a:pPr>
            <a:r>
              <a:rPr lang="en-US" b="1" dirty="0" err="1"/>
              <a:t>ab</a:t>
            </a:r>
            <a:r>
              <a:rPr lang="en-US" dirty="0" err="1"/>
              <a:t>cddd</a:t>
            </a:r>
            <a:r>
              <a:rPr lang="en-US" dirty="0"/>
              <a:t> </a:t>
            </a:r>
          </a:p>
          <a:p>
            <a:pPr marL="114300" indent="0">
              <a:buNone/>
            </a:pPr>
            <a:r>
              <a:rPr lang="en-US" dirty="0"/>
              <a:t>Note that you can either list out each possible character [</a:t>
            </a:r>
            <a:r>
              <a:rPr lang="en-US" dirty="0" err="1"/>
              <a:t>abcd</a:t>
            </a:r>
            <a:r>
              <a:rPr lang="en-US" dirty="0"/>
              <a:t>] or provide a range [a-d] as long as the range is in the correct order. For example, [d-a] wouldn't work because it isn't a valid range:</a:t>
            </a:r>
          </a:p>
          <a:p>
            <a:pPr marL="114300" indent="0">
              <a:buNone/>
            </a:pPr>
            <a:r>
              <a:rPr lang="en-US" b="1" dirty="0">
                <a:effectLst/>
              </a:rPr>
              <a:t>$</a:t>
            </a:r>
            <a:r>
              <a:rPr lang="en-US" dirty="0"/>
              <a:t> grep '[d-a]' example.txt </a:t>
            </a:r>
          </a:p>
          <a:p>
            <a:pPr marL="114300" indent="0">
              <a:buNone/>
            </a:pPr>
            <a:r>
              <a:rPr lang="en-US" dirty="0"/>
              <a:t>grep: Invalid range end </a:t>
            </a:r>
          </a:p>
        </p:txBody>
      </p:sp>
      <p:sp>
        <p:nvSpPr>
          <p:cNvPr id="4" name="Slide Number Placeholder 3"/>
          <p:cNvSpPr>
            <a:spLocks noGrp="1"/>
          </p:cNvSpPr>
          <p:nvPr>
            <p:ph type="sldNum" sz="quarter" idx="10"/>
          </p:nvPr>
        </p:nvSpPr>
        <p:spPr/>
        <p:txBody>
          <a:bodyPr/>
          <a:lstStyle/>
          <a:p>
            <a:pPr>
              <a:defRPr/>
            </a:pPr>
            <a:fld id="{22138490-5D7A-42AE-9A3E-33FEAAB0B6AC}" type="slidenum">
              <a:rPr lang="en-US" smtClean="0"/>
              <a:pPr>
                <a:defRPr/>
              </a:pPr>
              <a:t>4</a:t>
            </a:fld>
            <a:endParaRPr lang="en-US"/>
          </a:p>
        </p:txBody>
      </p:sp>
      <p:sp>
        <p:nvSpPr>
          <p:cNvPr id="5" name="Footer Placeholder 4"/>
          <p:cNvSpPr>
            <a:spLocks noGrp="1"/>
          </p:cNvSpPr>
          <p:nvPr>
            <p:ph type="ftr" sz="quarter" idx="11"/>
          </p:nvPr>
        </p:nvSpPr>
        <p:spPr/>
        <p:txBody>
          <a:bodyPr/>
          <a:lstStyle/>
          <a:p>
            <a:pPr>
              <a:defRPr/>
            </a:pPr>
            <a:r>
              <a:rPr lang="en-US"/>
              <a:t>Structura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smtClean="0"/>
              <a:pPr>
                <a:defRPr/>
              </a:pPr>
              <a:t>11.03.2026</a:t>
            </a:fld>
            <a:endParaRPr lang="en-US"/>
          </a:p>
        </p:txBody>
      </p:sp>
    </p:spTree>
    <p:extLst>
      <p:ext uri="{BB962C8B-B14F-4D97-AF65-F5344CB8AC3E}">
        <p14:creationId xmlns:p14="http://schemas.microsoft.com/office/powerpoint/2010/main" val="4124652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en-US" sz="3300" dirty="0"/>
              <a:t>Regular expressions - examples</a:t>
            </a:r>
          </a:p>
        </p:txBody>
      </p:sp>
      <p:sp>
        <p:nvSpPr>
          <p:cNvPr id="3" name="Content Placeholder 2"/>
          <p:cNvSpPr>
            <a:spLocks noGrp="1"/>
          </p:cNvSpPr>
          <p:nvPr>
            <p:ph idx="1"/>
          </p:nvPr>
        </p:nvSpPr>
        <p:spPr>
          <a:xfrm>
            <a:off x="457200" y="914400"/>
            <a:ext cx="7620000" cy="5105400"/>
          </a:xfrm>
        </p:spPr>
        <p:txBody>
          <a:bodyPr/>
          <a:lstStyle/>
          <a:p>
            <a:pPr marL="114300" indent="0">
              <a:buNone/>
            </a:pPr>
            <a:endParaRPr lang="en-US" dirty="0"/>
          </a:p>
          <a:p>
            <a:pPr marL="114300" indent="0">
              <a:buNone/>
            </a:pPr>
            <a:r>
              <a:rPr lang="en-US" dirty="0"/>
              <a:t>To indicate that you want to match a character </a:t>
            </a:r>
            <a:r>
              <a:rPr lang="en-US" b="1" dirty="0"/>
              <a:t>that is not one </a:t>
            </a:r>
            <a:r>
              <a:rPr lang="en-US" dirty="0"/>
              <a:t>of the listed characters, start your [ ] set with a ^ symbol. For example, the following will demonstrate matching a pattern that includes a character that isn't an a, b or c followed by a d:</a:t>
            </a:r>
          </a:p>
          <a:p>
            <a:pPr marL="114300" indent="0">
              <a:buNone/>
            </a:pPr>
            <a:r>
              <a:rPr lang="en-US" b="1" dirty="0">
                <a:effectLst/>
              </a:rPr>
              <a:t>$</a:t>
            </a:r>
            <a:r>
              <a:rPr lang="en-US" dirty="0"/>
              <a:t> grep  '[^</a:t>
            </a:r>
            <a:r>
              <a:rPr lang="en-US" dirty="0" err="1"/>
              <a:t>abc</a:t>
            </a:r>
            <a:r>
              <a:rPr lang="en-US" dirty="0"/>
              <a:t>]d' example.txt </a:t>
            </a:r>
          </a:p>
          <a:p>
            <a:pPr marL="114300" indent="0">
              <a:buNone/>
            </a:pPr>
            <a:r>
              <a:rPr lang="en-US" dirty="0" err="1"/>
              <a:t>abc</a:t>
            </a:r>
            <a:r>
              <a:rPr lang="en-US" b="1" dirty="0" err="1"/>
              <a:t>dd</a:t>
            </a:r>
            <a:r>
              <a:rPr lang="en-US" dirty="0" err="1"/>
              <a:t>d</a:t>
            </a:r>
            <a:r>
              <a:rPr lang="en-US" dirty="0"/>
              <a:t> </a:t>
            </a:r>
          </a:p>
          <a:p>
            <a:pPr marL="114300" indent="0">
              <a:buNone/>
            </a:pPr>
            <a:endParaRPr lang="en-US" b="1" dirty="0">
              <a:effectLst/>
            </a:endParaRPr>
          </a:p>
          <a:p>
            <a:pPr marL="114300" indent="0">
              <a:buNone/>
            </a:pPr>
            <a:r>
              <a:rPr lang="en-US" dirty="0"/>
              <a:t>The * character can be used to match "zero or more of the previous character". For example, the following will match zero or more d characters:</a:t>
            </a:r>
          </a:p>
          <a:p>
            <a:pPr marL="114300" indent="0">
              <a:buNone/>
            </a:pPr>
            <a:r>
              <a:rPr lang="en-US" b="1" dirty="0"/>
              <a:t>$</a:t>
            </a:r>
            <a:r>
              <a:rPr lang="en-US" dirty="0"/>
              <a:t> grep  'd*' example.txt </a:t>
            </a:r>
          </a:p>
          <a:p>
            <a:pPr marL="114300" indent="0">
              <a:buNone/>
            </a:pPr>
            <a:r>
              <a:rPr lang="en-US" dirty="0" err="1"/>
              <a:t>abc</a:t>
            </a:r>
            <a:r>
              <a:rPr lang="en-US" b="1" dirty="0" err="1"/>
              <a:t>ddd</a:t>
            </a:r>
            <a:r>
              <a:rPr lang="en-US" dirty="0"/>
              <a:t> </a:t>
            </a:r>
          </a:p>
          <a:p>
            <a:pPr marL="114300" indent="0">
              <a:buNone/>
            </a:pPr>
            <a:endParaRPr lang="en-US" dirty="0"/>
          </a:p>
          <a:p>
            <a:endParaRPr lang="en-US" dirty="0"/>
          </a:p>
        </p:txBody>
      </p:sp>
      <p:sp>
        <p:nvSpPr>
          <p:cNvPr id="4" name="Slide Number Placeholder 3"/>
          <p:cNvSpPr>
            <a:spLocks noGrp="1"/>
          </p:cNvSpPr>
          <p:nvPr>
            <p:ph type="sldNum" sz="quarter" idx="10"/>
          </p:nvPr>
        </p:nvSpPr>
        <p:spPr/>
        <p:txBody>
          <a:bodyPr/>
          <a:lstStyle/>
          <a:p>
            <a:pPr>
              <a:defRPr/>
            </a:pPr>
            <a:fld id="{22138490-5D7A-42AE-9A3E-33FEAAB0B6AC}" type="slidenum">
              <a:rPr lang="en-US" smtClean="0"/>
              <a:pPr>
                <a:defRPr/>
              </a:pPr>
              <a:t>5</a:t>
            </a:fld>
            <a:endParaRPr lang="en-US"/>
          </a:p>
        </p:txBody>
      </p:sp>
      <p:sp>
        <p:nvSpPr>
          <p:cNvPr id="5" name="Footer Placeholder 4"/>
          <p:cNvSpPr>
            <a:spLocks noGrp="1"/>
          </p:cNvSpPr>
          <p:nvPr>
            <p:ph type="ftr" sz="quarter" idx="11"/>
          </p:nvPr>
        </p:nvSpPr>
        <p:spPr/>
        <p:txBody>
          <a:bodyPr/>
          <a:lstStyle/>
          <a:p>
            <a:pPr>
              <a:defRPr/>
            </a:pPr>
            <a:r>
              <a:rPr lang="en-US"/>
              <a:t>Structura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smtClean="0"/>
              <a:pPr>
                <a:defRPr/>
              </a:pPr>
              <a:t>11.03.2026</a:t>
            </a:fld>
            <a:endParaRPr lang="en-US"/>
          </a:p>
        </p:txBody>
      </p:sp>
    </p:spTree>
    <p:extLst>
      <p:ext uri="{BB962C8B-B14F-4D97-AF65-F5344CB8AC3E}">
        <p14:creationId xmlns:p14="http://schemas.microsoft.com/office/powerpoint/2010/main" val="3629369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en-US" sz="3300" dirty="0"/>
              <a:t>Regular expressions - examples</a:t>
            </a:r>
          </a:p>
        </p:txBody>
      </p:sp>
      <p:sp>
        <p:nvSpPr>
          <p:cNvPr id="3" name="Content Placeholder 2"/>
          <p:cNvSpPr>
            <a:spLocks noGrp="1"/>
          </p:cNvSpPr>
          <p:nvPr>
            <p:ph idx="1"/>
          </p:nvPr>
        </p:nvSpPr>
        <p:spPr>
          <a:xfrm>
            <a:off x="304800" y="914400"/>
            <a:ext cx="8229600" cy="5105400"/>
          </a:xfrm>
        </p:spPr>
        <p:txBody>
          <a:bodyPr/>
          <a:lstStyle/>
          <a:p>
            <a:pPr marL="114300" indent="0">
              <a:buNone/>
            </a:pPr>
            <a:r>
              <a:rPr lang="en-US" dirty="0">
                <a:latin typeface="+mj-lt"/>
              </a:rPr>
              <a:t>When you perform a pattern match, the match could occur anywhere on the line. You may want to specify that the match occurs at the beginning of the line or the end of the line. To match at the beginning of the line, begin the pattern with a ^ symbol.</a:t>
            </a:r>
          </a:p>
          <a:p>
            <a:pPr marL="114300" indent="0">
              <a:buNone/>
            </a:pPr>
            <a:r>
              <a:rPr lang="en-US" dirty="0">
                <a:latin typeface="+mj-lt"/>
              </a:rPr>
              <a:t>In the following example, another line is added to the example.txt file to demonstrate the use of the ^ symbol:</a:t>
            </a:r>
          </a:p>
          <a:p>
            <a:pPr marL="114300" indent="0">
              <a:buNone/>
            </a:pPr>
            <a:r>
              <a:rPr lang="en-US" b="1" dirty="0">
                <a:effectLst/>
                <a:latin typeface="+mj-lt"/>
              </a:rPr>
              <a:t>$</a:t>
            </a:r>
            <a:r>
              <a:rPr lang="en-US" dirty="0">
                <a:latin typeface="+mj-lt"/>
              </a:rPr>
              <a:t> echo "</a:t>
            </a:r>
            <a:r>
              <a:rPr lang="en-US" dirty="0" err="1">
                <a:latin typeface="+mj-lt"/>
              </a:rPr>
              <a:t>xyzabc</a:t>
            </a:r>
            <a:r>
              <a:rPr lang="en-US" dirty="0">
                <a:latin typeface="+mj-lt"/>
              </a:rPr>
              <a:t>" &gt;&gt; example.txt </a:t>
            </a:r>
          </a:p>
          <a:p>
            <a:pPr marL="114300" indent="0">
              <a:buNone/>
            </a:pPr>
            <a:r>
              <a:rPr lang="en-US" b="1" dirty="0">
                <a:effectLst/>
                <a:latin typeface="+mj-lt"/>
              </a:rPr>
              <a:t>$</a:t>
            </a:r>
            <a:r>
              <a:rPr lang="en-US" dirty="0">
                <a:latin typeface="+mj-lt"/>
              </a:rPr>
              <a:t> cat example.txt </a:t>
            </a:r>
          </a:p>
          <a:p>
            <a:pPr marL="114300" indent="0">
              <a:buNone/>
            </a:pPr>
            <a:r>
              <a:rPr lang="en-US" dirty="0" err="1">
                <a:latin typeface="+mj-lt"/>
              </a:rPr>
              <a:t>abcddd</a:t>
            </a:r>
            <a:r>
              <a:rPr lang="en-US" dirty="0">
                <a:latin typeface="+mj-lt"/>
              </a:rPr>
              <a:t> </a:t>
            </a:r>
          </a:p>
          <a:p>
            <a:pPr marL="114300" indent="0">
              <a:buNone/>
            </a:pPr>
            <a:r>
              <a:rPr lang="en-US" dirty="0" err="1">
                <a:latin typeface="+mj-lt"/>
              </a:rPr>
              <a:t>xyzabc</a:t>
            </a:r>
            <a:r>
              <a:rPr lang="en-US" dirty="0">
                <a:latin typeface="+mj-lt"/>
              </a:rPr>
              <a:t> </a:t>
            </a:r>
          </a:p>
          <a:p>
            <a:pPr marL="114300" indent="0">
              <a:buNone/>
            </a:pPr>
            <a:r>
              <a:rPr lang="en-US" b="1" dirty="0">
                <a:effectLst/>
                <a:latin typeface="+mj-lt"/>
              </a:rPr>
              <a:t>$</a:t>
            </a:r>
            <a:r>
              <a:rPr lang="en-US" dirty="0">
                <a:latin typeface="+mj-lt"/>
              </a:rPr>
              <a:t> grep "a" example.txt </a:t>
            </a:r>
          </a:p>
          <a:p>
            <a:pPr marL="114300" indent="0">
              <a:buNone/>
            </a:pPr>
            <a:r>
              <a:rPr lang="en-US" b="1" dirty="0" err="1">
                <a:latin typeface="+mj-lt"/>
              </a:rPr>
              <a:t>a</a:t>
            </a:r>
            <a:r>
              <a:rPr lang="en-US" dirty="0" err="1">
                <a:latin typeface="+mj-lt"/>
              </a:rPr>
              <a:t>bcddd</a:t>
            </a:r>
            <a:r>
              <a:rPr lang="en-US" dirty="0">
                <a:latin typeface="+mj-lt"/>
              </a:rPr>
              <a:t> </a:t>
            </a:r>
          </a:p>
          <a:p>
            <a:pPr marL="114300" indent="0">
              <a:buNone/>
            </a:pPr>
            <a:r>
              <a:rPr lang="en-US" dirty="0" err="1">
                <a:latin typeface="+mj-lt"/>
              </a:rPr>
              <a:t>xyz</a:t>
            </a:r>
            <a:r>
              <a:rPr lang="en-US" b="1" dirty="0" err="1">
                <a:latin typeface="+mj-lt"/>
              </a:rPr>
              <a:t>a</a:t>
            </a:r>
            <a:r>
              <a:rPr lang="en-US" dirty="0" err="1">
                <a:latin typeface="+mj-lt"/>
              </a:rPr>
              <a:t>bc</a:t>
            </a:r>
            <a:r>
              <a:rPr lang="en-US" dirty="0">
                <a:latin typeface="+mj-lt"/>
              </a:rPr>
              <a:t> </a:t>
            </a:r>
          </a:p>
          <a:p>
            <a:pPr marL="114300" indent="0">
              <a:buNone/>
            </a:pPr>
            <a:r>
              <a:rPr lang="en-US" b="1" dirty="0">
                <a:effectLst/>
                <a:latin typeface="+mj-lt"/>
              </a:rPr>
              <a:t>$</a:t>
            </a:r>
            <a:r>
              <a:rPr lang="en-US" dirty="0">
                <a:latin typeface="+mj-lt"/>
              </a:rPr>
              <a:t> grep "^a" example.txt </a:t>
            </a:r>
          </a:p>
          <a:p>
            <a:pPr marL="114300" indent="0">
              <a:buNone/>
            </a:pPr>
            <a:r>
              <a:rPr lang="en-US" b="1" dirty="0" err="1">
                <a:latin typeface="+mj-lt"/>
              </a:rPr>
              <a:t>a</a:t>
            </a:r>
            <a:r>
              <a:rPr lang="en-US" dirty="0" err="1">
                <a:latin typeface="+mj-lt"/>
              </a:rPr>
              <a:t>bcddd</a:t>
            </a:r>
            <a:endParaRPr lang="en-US" dirty="0">
              <a:latin typeface="+mj-lt"/>
            </a:endParaRPr>
          </a:p>
        </p:txBody>
      </p:sp>
      <p:sp>
        <p:nvSpPr>
          <p:cNvPr id="4" name="Slide Number Placeholder 3"/>
          <p:cNvSpPr>
            <a:spLocks noGrp="1"/>
          </p:cNvSpPr>
          <p:nvPr>
            <p:ph type="sldNum" sz="quarter" idx="10"/>
          </p:nvPr>
        </p:nvSpPr>
        <p:spPr/>
        <p:txBody>
          <a:bodyPr/>
          <a:lstStyle/>
          <a:p>
            <a:pPr>
              <a:defRPr/>
            </a:pPr>
            <a:fld id="{22138490-5D7A-42AE-9A3E-33FEAAB0B6AC}" type="slidenum">
              <a:rPr lang="en-US" smtClean="0"/>
              <a:pPr>
                <a:defRPr/>
              </a:pPr>
              <a:t>6</a:t>
            </a:fld>
            <a:endParaRPr lang="en-US"/>
          </a:p>
        </p:txBody>
      </p:sp>
      <p:sp>
        <p:nvSpPr>
          <p:cNvPr id="5" name="Footer Placeholder 4"/>
          <p:cNvSpPr>
            <a:spLocks noGrp="1"/>
          </p:cNvSpPr>
          <p:nvPr>
            <p:ph type="ftr" sz="quarter" idx="11"/>
          </p:nvPr>
        </p:nvSpPr>
        <p:spPr/>
        <p:txBody>
          <a:bodyPr/>
          <a:lstStyle/>
          <a:p>
            <a:pPr>
              <a:defRPr/>
            </a:pPr>
            <a:r>
              <a:rPr lang="en-US"/>
              <a:t>Structura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smtClean="0"/>
              <a:pPr>
                <a:defRPr/>
              </a:pPr>
              <a:t>11.03.2026</a:t>
            </a:fld>
            <a:endParaRPr lang="en-US"/>
          </a:p>
        </p:txBody>
      </p:sp>
    </p:spTree>
    <p:extLst>
      <p:ext uri="{BB962C8B-B14F-4D97-AF65-F5344CB8AC3E}">
        <p14:creationId xmlns:p14="http://schemas.microsoft.com/office/powerpoint/2010/main" val="1019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en-US" sz="3300" dirty="0"/>
              <a:t>Regular expressions - examples</a:t>
            </a:r>
          </a:p>
        </p:txBody>
      </p:sp>
      <p:sp>
        <p:nvSpPr>
          <p:cNvPr id="3" name="Content Placeholder 2"/>
          <p:cNvSpPr>
            <a:spLocks noGrp="1"/>
          </p:cNvSpPr>
          <p:nvPr>
            <p:ph idx="1"/>
          </p:nvPr>
        </p:nvSpPr>
        <p:spPr>
          <a:xfrm>
            <a:off x="457200" y="914400"/>
            <a:ext cx="8153400" cy="5105400"/>
          </a:xfrm>
        </p:spPr>
        <p:txBody>
          <a:bodyPr/>
          <a:lstStyle/>
          <a:p>
            <a:pPr marL="114300" indent="0">
              <a:buNone/>
            </a:pPr>
            <a:endParaRPr lang="en-US" dirty="0"/>
          </a:p>
          <a:p>
            <a:pPr marL="114300" indent="0">
              <a:buNone/>
            </a:pPr>
            <a:r>
              <a:rPr lang="en-US" dirty="0"/>
              <a:t>In order to specify the match occurs at the end of line, end the pattern with the $ character. For example, in order to only find lines which end with the letter c:</a:t>
            </a:r>
          </a:p>
          <a:p>
            <a:pPr marL="114300" indent="0">
              <a:buNone/>
            </a:pPr>
            <a:r>
              <a:rPr lang="en-US" b="1" dirty="0">
                <a:effectLst/>
              </a:rPr>
              <a:t>$</a:t>
            </a:r>
            <a:r>
              <a:rPr lang="en-US" dirty="0"/>
              <a:t> grep "c$" example.txt </a:t>
            </a:r>
          </a:p>
          <a:p>
            <a:pPr marL="114300" indent="0">
              <a:buNone/>
            </a:pPr>
            <a:r>
              <a:rPr lang="en-US" dirty="0" err="1"/>
              <a:t>xyzab</a:t>
            </a:r>
            <a:r>
              <a:rPr lang="en-US" b="1" dirty="0" err="1"/>
              <a:t>c</a:t>
            </a:r>
            <a:endParaRPr lang="en-US" b="1" dirty="0"/>
          </a:p>
          <a:p>
            <a:pPr marL="114300" indent="0">
              <a:buNone/>
            </a:pPr>
            <a:r>
              <a:rPr lang="en-US" b="1" dirty="0">
                <a:effectLst/>
              </a:rPr>
              <a:t>$</a:t>
            </a:r>
            <a:r>
              <a:rPr lang="en-US" dirty="0"/>
              <a:t> grep "cd*" example.txt </a:t>
            </a:r>
          </a:p>
          <a:p>
            <a:pPr marL="114300" indent="0">
              <a:buNone/>
            </a:pPr>
            <a:r>
              <a:rPr lang="en-US" dirty="0" err="1"/>
              <a:t>ab</a:t>
            </a:r>
            <a:r>
              <a:rPr lang="en-US" b="1" dirty="0" err="1"/>
              <a:t>cddd</a:t>
            </a:r>
            <a:r>
              <a:rPr lang="en-US" dirty="0"/>
              <a:t> </a:t>
            </a:r>
          </a:p>
          <a:p>
            <a:pPr marL="114300" indent="0">
              <a:buNone/>
            </a:pPr>
            <a:r>
              <a:rPr lang="en-US" dirty="0" err="1"/>
              <a:t>xyzab</a:t>
            </a:r>
            <a:r>
              <a:rPr lang="en-US" b="1" dirty="0" err="1"/>
              <a:t>c</a:t>
            </a:r>
            <a:r>
              <a:rPr lang="en-US" dirty="0"/>
              <a:t> </a:t>
            </a:r>
          </a:p>
          <a:p>
            <a:pPr marL="114300" indent="0">
              <a:buNone/>
            </a:pPr>
            <a:r>
              <a:rPr lang="en-US" dirty="0" err="1"/>
              <a:t>ab</a:t>
            </a:r>
            <a:r>
              <a:rPr lang="en-US" b="1" dirty="0" err="1"/>
              <a:t>cd</a:t>
            </a:r>
            <a:r>
              <a:rPr lang="en-US" dirty="0"/>
              <a:t>* </a:t>
            </a:r>
          </a:p>
          <a:p>
            <a:pPr marL="114300" indent="0">
              <a:buNone/>
            </a:pPr>
            <a:r>
              <a:rPr lang="en-US" dirty="0"/>
              <a:t>If you want to look for an actual * character, place a \ character before the * character:</a:t>
            </a:r>
          </a:p>
          <a:p>
            <a:pPr marL="114300" indent="0">
              <a:buNone/>
            </a:pPr>
            <a:r>
              <a:rPr lang="en-US" b="1" dirty="0">
                <a:effectLst/>
              </a:rPr>
              <a:t>$</a:t>
            </a:r>
            <a:r>
              <a:rPr lang="en-US" dirty="0"/>
              <a:t> grep "cd\*" example.txt </a:t>
            </a:r>
          </a:p>
          <a:p>
            <a:pPr marL="114300" indent="0">
              <a:buNone/>
            </a:pPr>
            <a:r>
              <a:rPr lang="en-US" dirty="0" err="1"/>
              <a:t>ab</a:t>
            </a:r>
            <a:r>
              <a:rPr lang="en-US" b="1" dirty="0" err="1"/>
              <a:t>cd</a:t>
            </a:r>
            <a:r>
              <a:rPr lang="en-US" b="1" dirty="0"/>
              <a:t>*</a:t>
            </a:r>
            <a:endParaRPr lang="en-US" dirty="0"/>
          </a:p>
        </p:txBody>
      </p:sp>
      <p:sp>
        <p:nvSpPr>
          <p:cNvPr id="4" name="Slide Number Placeholder 3"/>
          <p:cNvSpPr>
            <a:spLocks noGrp="1"/>
          </p:cNvSpPr>
          <p:nvPr>
            <p:ph type="sldNum" sz="quarter" idx="10"/>
          </p:nvPr>
        </p:nvSpPr>
        <p:spPr/>
        <p:txBody>
          <a:bodyPr/>
          <a:lstStyle/>
          <a:p>
            <a:pPr>
              <a:defRPr/>
            </a:pPr>
            <a:fld id="{22138490-5D7A-42AE-9A3E-33FEAAB0B6AC}" type="slidenum">
              <a:rPr lang="en-US" smtClean="0"/>
              <a:pPr>
                <a:defRPr/>
              </a:pPr>
              <a:t>7</a:t>
            </a:fld>
            <a:endParaRPr lang="en-US"/>
          </a:p>
        </p:txBody>
      </p:sp>
      <p:sp>
        <p:nvSpPr>
          <p:cNvPr id="5" name="Footer Placeholder 4"/>
          <p:cNvSpPr>
            <a:spLocks noGrp="1"/>
          </p:cNvSpPr>
          <p:nvPr>
            <p:ph type="ftr" sz="quarter" idx="11"/>
          </p:nvPr>
        </p:nvSpPr>
        <p:spPr/>
        <p:txBody>
          <a:bodyPr/>
          <a:lstStyle/>
          <a:p>
            <a:pPr>
              <a:defRPr/>
            </a:pPr>
            <a:r>
              <a:rPr lang="en-US"/>
              <a:t>Structura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smtClean="0"/>
              <a:pPr>
                <a:defRPr/>
              </a:pPr>
              <a:t>11.03.2026</a:t>
            </a:fld>
            <a:endParaRPr lang="en-US"/>
          </a:p>
        </p:txBody>
      </p:sp>
    </p:spTree>
    <p:extLst>
      <p:ext uri="{BB962C8B-B14F-4D97-AF65-F5344CB8AC3E}">
        <p14:creationId xmlns:p14="http://schemas.microsoft.com/office/powerpoint/2010/main" val="4114462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9919"/>
            <a:ext cx="7620000" cy="1143000"/>
          </a:xfrm>
        </p:spPr>
        <p:txBody>
          <a:bodyPr/>
          <a:lstStyle/>
          <a:p>
            <a:pPr algn="ctr"/>
            <a:r>
              <a:rPr lang="ro-RO" sz="3300" b="1" dirty="0"/>
              <a:t>REGEX </a:t>
            </a:r>
            <a:r>
              <a:rPr lang="en-US" sz="3300" b="1" dirty="0"/>
              <a:t> - other practical examples</a:t>
            </a:r>
            <a:endParaRPr lang="ro-RO" sz="3300" b="1" dirty="0"/>
          </a:p>
        </p:txBody>
      </p:sp>
      <p:sp>
        <p:nvSpPr>
          <p:cNvPr id="3" name="Content Placeholder 2"/>
          <p:cNvSpPr>
            <a:spLocks noGrp="1"/>
          </p:cNvSpPr>
          <p:nvPr>
            <p:ph idx="1"/>
          </p:nvPr>
        </p:nvSpPr>
        <p:spPr>
          <a:xfrm>
            <a:off x="457200" y="914400"/>
            <a:ext cx="8153400" cy="6553200"/>
          </a:xfrm>
        </p:spPr>
        <p:txBody>
          <a:bodyPr/>
          <a:lstStyle/>
          <a:p>
            <a:pPr marL="114300" indent="0">
              <a:buNone/>
            </a:pPr>
            <a:r>
              <a:rPr lang="en-US" b="1" dirty="0"/>
              <a:t>Step</a:t>
            </a:r>
            <a:r>
              <a:rPr lang="ro-RO" b="1" dirty="0"/>
              <a:t> 1: </a:t>
            </a:r>
            <a:r>
              <a:rPr lang="en-US" b="1" dirty="0"/>
              <a:t>We are creating the test file </a:t>
            </a:r>
          </a:p>
          <a:p>
            <a:pPr marL="114300" indent="0">
              <a:buNone/>
            </a:pPr>
            <a:endParaRPr lang="ro-RO" b="1" dirty="0"/>
          </a:p>
          <a:p>
            <a:pPr marL="114300" indent="0">
              <a:buNone/>
            </a:pPr>
            <a:r>
              <a:rPr lang="en-US" dirty="0">
                <a:solidFill>
                  <a:srgbClr val="C00000"/>
                </a:solidFill>
              </a:rPr>
              <a:t>$ echo -e “viorica@gmail.com\nbob123\nion.ionescu@yahoo.ro\n12345\ntest_user" &gt; test.txt</a:t>
            </a:r>
          </a:p>
          <a:p>
            <a:pPr marL="114300" indent="0">
              <a:buNone/>
            </a:pPr>
            <a:endParaRPr lang="en-US" b="1" dirty="0"/>
          </a:p>
          <a:p>
            <a:pPr marL="114300" indent="0">
              <a:buNone/>
            </a:pPr>
            <a:r>
              <a:rPr lang="en-US" b="1" dirty="0"/>
              <a:t>Step</a:t>
            </a:r>
            <a:r>
              <a:rPr lang="ro-RO" b="1" dirty="0"/>
              <a:t> 2: </a:t>
            </a:r>
            <a:r>
              <a:rPr lang="en-US" b="1" dirty="0"/>
              <a:t>Finding the email addresses</a:t>
            </a:r>
            <a:endParaRPr lang="ro-RO" b="1" dirty="0"/>
          </a:p>
          <a:p>
            <a:pPr marL="114300" indent="0">
              <a:buNone/>
            </a:pPr>
            <a:r>
              <a:rPr lang="en-US" dirty="0">
                <a:solidFill>
                  <a:srgbClr val="C00000"/>
                </a:solidFill>
              </a:rPr>
              <a:t>$ grep '[a-zA-Z0-9._]*@[a-zA-Z]*\.[a-z]*' test.txt</a:t>
            </a:r>
          </a:p>
          <a:p>
            <a:pPr marL="114300" indent="0">
              <a:buNone/>
            </a:pPr>
            <a:endParaRPr lang="en-US" b="1" dirty="0"/>
          </a:p>
          <a:p>
            <a:pPr marL="114300" indent="0">
              <a:buNone/>
            </a:pPr>
            <a:r>
              <a:rPr lang="en-US" b="1" dirty="0"/>
              <a:t>Step</a:t>
            </a:r>
            <a:r>
              <a:rPr lang="ro-RO" b="1" dirty="0"/>
              <a:t> 3: </a:t>
            </a:r>
            <a:r>
              <a:rPr lang="en-US" b="1" dirty="0"/>
              <a:t>Finding only the lines with numbers</a:t>
            </a:r>
            <a:endParaRPr lang="ro-RO" b="1" dirty="0"/>
          </a:p>
          <a:p>
            <a:pPr marL="114300" indent="0">
              <a:buNone/>
            </a:pPr>
            <a:r>
              <a:rPr lang="en-US" dirty="0">
                <a:solidFill>
                  <a:srgbClr val="C00000"/>
                </a:solidFill>
              </a:rPr>
              <a:t>$ grep '^[0-9]*$' test.txt</a:t>
            </a:r>
          </a:p>
          <a:p>
            <a:pPr marL="114300" indent="0">
              <a:buNone/>
            </a:pPr>
            <a:endParaRPr lang="en-US" dirty="0">
              <a:solidFill>
                <a:srgbClr val="C00000"/>
              </a:solidFill>
            </a:endParaRPr>
          </a:p>
          <a:p>
            <a:pPr marL="114300" indent="0">
              <a:buNone/>
            </a:pPr>
            <a:r>
              <a:rPr lang="en-US" dirty="0">
                <a:solidFill>
                  <a:srgbClr val="7030A0"/>
                </a:solidFill>
              </a:rPr>
              <a:t>Challenge</a:t>
            </a:r>
            <a:r>
              <a:rPr lang="ro-RO" dirty="0">
                <a:solidFill>
                  <a:srgbClr val="7030A0"/>
                </a:solidFill>
              </a:rPr>
              <a:t>: </a:t>
            </a:r>
            <a:r>
              <a:rPr lang="en-US" dirty="0">
                <a:solidFill>
                  <a:srgbClr val="7030A0"/>
                </a:solidFill>
              </a:rPr>
              <a:t>write a</a:t>
            </a:r>
            <a:r>
              <a:rPr lang="ro-RO" dirty="0">
                <a:solidFill>
                  <a:srgbClr val="7030A0"/>
                </a:solidFill>
              </a:rPr>
              <a:t> REGEX </a:t>
            </a:r>
            <a:r>
              <a:rPr lang="en-US" dirty="0">
                <a:solidFill>
                  <a:srgbClr val="7030A0"/>
                </a:solidFill>
              </a:rPr>
              <a:t>using grep command that finds telephone numbers starting with 07 and having a total of 10 digits.</a:t>
            </a:r>
            <a:endParaRPr lang="ro-RO" dirty="0">
              <a:solidFill>
                <a:srgbClr val="7030A0"/>
              </a:solidFill>
            </a:endParaRPr>
          </a:p>
          <a:p>
            <a:pPr marL="114300" indent="0">
              <a:buNone/>
            </a:pPr>
            <a:endParaRPr lang="en-US" dirty="0"/>
          </a:p>
        </p:txBody>
      </p:sp>
      <p:sp>
        <p:nvSpPr>
          <p:cNvPr id="4" name="Slide Number Placeholder 3"/>
          <p:cNvSpPr>
            <a:spLocks noGrp="1"/>
          </p:cNvSpPr>
          <p:nvPr>
            <p:ph type="sldNum" sz="quarter" idx="10"/>
          </p:nvPr>
        </p:nvSpPr>
        <p:spPr/>
        <p:txBody>
          <a:bodyPr/>
          <a:lstStyle/>
          <a:p>
            <a:pPr>
              <a:defRPr/>
            </a:pPr>
            <a:fld id="{22138490-5D7A-42AE-9A3E-33FEAAB0B6AC}" type="slidenum">
              <a:rPr lang="en-US"/>
              <a:pPr>
                <a:defRPr/>
              </a:pPr>
              <a:t>8</a:t>
            </a:fld>
            <a:endParaRPr lang="en-US"/>
          </a:p>
        </p:txBody>
      </p:sp>
      <p:sp>
        <p:nvSpPr>
          <p:cNvPr id="5" name="Footer Placeholder 4"/>
          <p:cNvSpPr>
            <a:spLocks noGrp="1"/>
          </p:cNvSpPr>
          <p:nvPr>
            <p:ph type="ftr" sz="quarter" idx="11"/>
          </p:nvPr>
        </p:nvSpPr>
        <p:spPr/>
        <p:txBody>
          <a:bodyPr/>
          <a:lstStyle/>
          <a:p>
            <a:pPr>
              <a:defRPr/>
            </a:pPr>
            <a:r>
              <a:rPr lang="en-US">
                <a:solidFill>
                  <a:srgbClr val="DFDCB7"/>
                </a:solidFill>
              </a:rPr>
              <a:t>Structura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a:solidFill>
                  <a:srgbClr val="DFDCB7"/>
                </a:solidFill>
              </a:rPr>
              <a:pPr>
                <a:defRPr/>
              </a:pPr>
              <a:t>11.03.2026</a:t>
            </a:fld>
            <a:endParaRPr lang="en-US">
              <a:solidFill>
                <a:srgbClr val="DFDCB7"/>
              </a:solidFill>
            </a:endParaRPr>
          </a:p>
        </p:txBody>
      </p:sp>
    </p:spTree>
    <p:extLst>
      <p:ext uri="{BB962C8B-B14F-4D97-AF65-F5344CB8AC3E}">
        <p14:creationId xmlns:p14="http://schemas.microsoft.com/office/powerpoint/2010/main" val="3715970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9919"/>
            <a:ext cx="7620000" cy="1143000"/>
          </a:xfrm>
        </p:spPr>
        <p:txBody>
          <a:bodyPr/>
          <a:lstStyle/>
          <a:p>
            <a:pPr algn="ctr"/>
            <a:r>
              <a:rPr lang="ro-RO" sz="3300" b="1" dirty="0"/>
              <a:t>REGEX </a:t>
            </a:r>
            <a:r>
              <a:rPr lang="en-US" sz="3300" b="1" dirty="0"/>
              <a:t> - other practical examples</a:t>
            </a:r>
            <a:endParaRPr lang="ro-RO" sz="3300" b="1" dirty="0"/>
          </a:p>
        </p:txBody>
      </p:sp>
      <p:sp>
        <p:nvSpPr>
          <p:cNvPr id="3" name="Content Placeholder 2"/>
          <p:cNvSpPr>
            <a:spLocks noGrp="1"/>
          </p:cNvSpPr>
          <p:nvPr>
            <p:ph idx="1"/>
          </p:nvPr>
        </p:nvSpPr>
        <p:spPr>
          <a:xfrm>
            <a:off x="448112" y="1752600"/>
            <a:ext cx="8153400" cy="6553200"/>
          </a:xfrm>
        </p:spPr>
        <p:txBody>
          <a:bodyPr/>
          <a:lstStyle/>
          <a:p>
            <a:pPr marL="114300" indent="0">
              <a:buNone/>
            </a:pPr>
            <a:r>
              <a:rPr lang="ro-RO" dirty="0" err="1"/>
              <a:t>Hint</a:t>
            </a:r>
            <a:r>
              <a:rPr lang="ro-RO" dirty="0"/>
              <a:t>: </a:t>
            </a:r>
            <a:r>
              <a:rPr lang="ro-RO" dirty="0">
                <a:solidFill>
                  <a:schemeClr val="bg1"/>
                </a:solidFill>
              </a:rPr>
              <a:t>grep -E '^07[0-9]{8}$' test.txt</a:t>
            </a:r>
            <a:r>
              <a:rPr lang="en-US" dirty="0">
                <a:solidFill>
                  <a:schemeClr val="bg1"/>
                </a:solidFill>
              </a:rPr>
              <a:t> </a:t>
            </a:r>
            <a:endParaRPr lang="ro-RO" dirty="0">
              <a:solidFill>
                <a:schemeClr val="bg1"/>
              </a:solidFill>
            </a:endParaRPr>
          </a:p>
          <a:p>
            <a:pPr marL="114300" indent="0">
              <a:buNone/>
            </a:pPr>
            <a:r>
              <a:rPr lang="en-US" dirty="0"/>
              <a:t>Discussion…</a:t>
            </a:r>
          </a:p>
        </p:txBody>
      </p:sp>
      <p:sp>
        <p:nvSpPr>
          <p:cNvPr id="4" name="Slide Number Placeholder 3"/>
          <p:cNvSpPr>
            <a:spLocks noGrp="1"/>
          </p:cNvSpPr>
          <p:nvPr>
            <p:ph type="sldNum" sz="quarter" idx="10"/>
          </p:nvPr>
        </p:nvSpPr>
        <p:spPr/>
        <p:txBody>
          <a:bodyPr/>
          <a:lstStyle/>
          <a:p>
            <a:pPr>
              <a:defRPr/>
            </a:pPr>
            <a:fld id="{22138490-5D7A-42AE-9A3E-33FEAAB0B6AC}" type="slidenum">
              <a:rPr lang="en-US"/>
              <a:pPr>
                <a:defRPr/>
              </a:pPr>
              <a:t>9</a:t>
            </a:fld>
            <a:endParaRPr lang="en-US"/>
          </a:p>
        </p:txBody>
      </p:sp>
      <p:sp>
        <p:nvSpPr>
          <p:cNvPr id="5" name="Footer Placeholder 4"/>
          <p:cNvSpPr>
            <a:spLocks noGrp="1"/>
          </p:cNvSpPr>
          <p:nvPr>
            <p:ph type="ftr" sz="quarter" idx="11"/>
          </p:nvPr>
        </p:nvSpPr>
        <p:spPr/>
        <p:txBody>
          <a:bodyPr/>
          <a:lstStyle/>
          <a:p>
            <a:pPr>
              <a:defRPr/>
            </a:pPr>
            <a:r>
              <a:rPr lang="en-US">
                <a:solidFill>
                  <a:srgbClr val="DFDCB7"/>
                </a:solidFill>
              </a:rPr>
              <a:t>Structura si componentele unui SO</a:t>
            </a:r>
          </a:p>
        </p:txBody>
      </p:sp>
      <p:sp>
        <p:nvSpPr>
          <p:cNvPr id="6" name="Date Placeholder 5"/>
          <p:cNvSpPr>
            <a:spLocks noGrp="1"/>
          </p:cNvSpPr>
          <p:nvPr>
            <p:ph type="dt" sz="half" idx="12"/>
          </p:nvPr>
        </p:nvSpPr>
        <p:spPr/>
        <p:txBody>
          <a:bodyPr/>
          <a:lstStyle/>
          <a:p>
            <a:pPr>
              <a:defRPr/>
            </a:pPr>
            <a:fld id="{37D9469F-2C7F-4E3D-AA1E-3634FBA9F61E}" type="datetime1">
              <a:rPr lang="ro-RO">
                <a:solidFill>
                  <a:srgbClr val="DFDCB7"/>
                </a:solidFill>
              </a:rPr>
              <a:pPr>
                <a:defRPr/>
              </a:pPr>
              <a:t>11.03.2026</a:t>
            </a:fld>
            <a:endParaRPr lang="en-US">
              <a:solidFill>
                <a:srgbClr val="DFDCB7"/>
              </a:solidFill>
            </a:endParaRPr>
          </a:p>
        </p:txBody>
      </p:sp>
    </p:spTree>
    <p:extLst>
      <p:ext uri="{BB962C8B-B14F-4D97-AF65-F5344CB8AC3E}">
        <p14:creationId xmlns:p14="http://schemas.microsoft.com/office/powerpoint/2010/main" val="321269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5032</TotalTime>
  <Words>2311</Words>
  <Application>Microsoft Office PowerPoint</Application>
  <PresentationFormat>On-screen Show (4:3)</PresentationFormat>
  <Paragraphs>295</Paragraphs>
  <Slides>32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Arial Unicode MS</vt:lpstr>
      <vt:lpstr>Calibri</vt:lpstr>
      <vt:lpstr>Cambria</vt:lpstr>
      <vt:lpstr>Garamond</vt:lpstr>
      <vt:lpstr>Symbol</vt:lpstr>
      <vt:lpstr>Times New Roman</vt:lpstr>
      <vt:lpstr>Adjacency</vt:lpstr>
      <vt:lpstr>Regular expressions</vt:lpstr>
      <vt:lpstr>Regular expressions</vt:lpstr>
      <vt:lpstr>Regular expressions - examples</vt:lpstr>
      <vt:lpstr>Regular expressions - examples</vt:lpstr>
      <vt:lpstr>Regular expressions - examples</vt:lpstr>
      <vt:lpstr>Regular expressions - examples</vt:lpstr>
      <vt:lpstr>Regular expressions - examples</vt:lpstr>
      <vt:lpstr>REGEX  - other practical examples</vt:lpstr>
      <vt:lpstr>REGEX  - other practical examples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Comanda strace in Linux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Structura SO</dc:title>
  <dc:creator>RZ</dc:creator>
  <cp:lastModifiedBy>Administrator</cp:lastModifiedBy>
  <cp:revision>171</cp:revision>
  <dcterms:created xsi:type="dcterms:W3CDTF">2000-11-22T18:39:34Z</dcterms:created>
  <dcterms:modified xsi:type="dcterms:W3CDTF">2026-03-11T15:16:36Z</dcterms:modified>
</cp:coreProperties>
</file>