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36" autoAdjust="0"/>
  </p:normalViewPr>
  <p:slideViewPr>
    <p:cSldViewPr snapToGrid="0" snapToObjects="1">
      <p:cViewPr varScale="1">
        <p:scale>
          <a:sx n="80" d="100"/>
          <a:sy n="80" d="100"/>
        </p:scale>
        <p:origin x="176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1681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XNU = X is Not Unix. Combines Mach microkernel with BSD. On Apple Silicon M1/M2/M3, XNU manages the transition between performance and efficiency cores.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Example: Chrome opens a separate process for each tab — </a:t>
            </a:r>
            <a:r>
              <a:rPr lang="ro-RO" dirty="0"/>
              <a:t>an error in one</a:t>
            </a:r>
            <a:r>
              <a:rPr lang="en-US" dirty="0"/>
              <a:t>  tab does not affect the rest. </a:t>
            </a:r>
            <a:endParaRPr lang="ro-RO" dirty="0"/>
          </a:p>
          <a:p>
            <a:r>
              <a:rPr lang="en-US" dirty="0"/>
              <a:t>Each tab can have multiple threads.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4 — File Systems. ~10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all students already use Linux (Android) or Unix (iOS) on their phone.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Docker is essential in industry — 80%+ of cloud applications run in containers.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$PATH with the book index analogy: you don't know where the book is, but you know which shelves to look in. </a:t>
            </a:r>
            <a:endParaRPr lang="ro-RO" dirty="0"/>
          </a:p>
          <a:p>
            <a:r>
              <a:rPr lang="en-US" dirty="0"/>
              <a:t>Demo: 'echo $PATH | tr ":" "\n"'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Real-life example: when you access google.com, the browser (client) sends an HTTP request to Google servers. </a:t>
            </a:r>
            <a:endParaRPr lang="ro-RO" dirty="0"/>
          </a:p>
          <a:p>
            <a:r>
              <a:rPr lang="en-US" dirty="0"/>
              <a:t>DNS first resolves the name to an 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1 — Concepts &amp; History. ~10 minutes.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Windows NT revolutionized the architecture — all modern versions (XP, 7, 10, 11) are NT descendants. MS-DOS and Windows 9x are separate, abandoned 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"/>
            <a:ext cx="3017520" cy="50703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4" name="Shape 2"/>
          <p:cNvSpPr/>
          <p:nvPr/>
        </p:nvSpPr>
        <p:spPr>
          <a:xfrm>
            <a:off x="3017520" y="73152"/>
            <a:ext cx="54864" cy="50703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Shape 3"/>
          <p:cNvSpPr/>
          <p:nvPr/>
        </p:nvSpPr>
        <p:spPr>
          <a:xfrm>
            <a:off x="274320" y="1097280"/>
            <a:ext cx="2468880" cy="2468880"/>
          </a:xfrm>
          <a:prstGeom prst="ellipse">
            <a:avLst/>
          </a:prstGeom>
          <a:solidFill>
            <a:srgbClr val="00B4D8">
              <a:alpha val="2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2377440"/>
            <a:ext cx="2468880" cy="2468880"/>
          </a:xfrm>
          <a:prstGeom prst="ellipse">
            <a:avLst/>
          </a:prstGeom>
          <a:solidFill>
            <a:srgbClr val="0096C7">
              <a:alpha val="2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274320" y="3474720"/>
            <a:ext cx="2468880" cy="2468880"/>
          </a:xfrm>
          <a:prstGeom prst="ellipse">
            <a:avLst/>
          </a:prstGeom>
          <a:solidFill>
            <a:srgbClr val="065A82">
              <a:alpha val="2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9144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#2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91840" y="548640"/>
            <a:ext cx="5577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Systems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3291840" y="233172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 err="1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</a:t>
            </a:r>
            <a:r>
              <a:rPr lang="en-US" sz="15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500" i="1" dirty="0" err="1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91840" y="2816352"/>
            <a:ext cx="5029200" cy="4572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2" name="Text 10"/>
          <p:cNvSpPr/>
          <p:nvPr/>
        </p:nvSpPr>
        <p:spPr>
          <a:xfrm>
            <a:off x="3291840" y="2926080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Fundamental Concepts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3255264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Kernel &amp; Architecture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3584448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Processes &amp; Multitasking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3913632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File Systems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4242816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OS Security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91840" y="4572000"/>
            <a:ext cx="53949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Modern OS &amp; Cloud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Space vs. Kernel Space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8229600" cy="1417320"/>
          </a:xfrm>
          <a:prstGeom prst="rect">
            <a:avLst/>
          </a:prstGeom>
          <a:solidFill>
            <a:srgbClr val="0D3B5E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252728"/>
            <a:ext cx="22860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SPACE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594360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185416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0" name="Text 8"/>
          <p:cNvSpPr/>
          <p:nvPr/>
        </p:nvSpPr>
        <p:spPr>
          <a:xfrm>
            <a:off x="2185416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text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776472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2" name="Text 10"/>
          <p:cNvSpPr/>
          <p:nvPr/>
        </p:nvSpPr>
        <p:spPr>
          <a:xfrm>
            <a:off x="3776472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 media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367528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4" name="Text 12"/>
          <p:cNvSpPr/>
          <p:nvPr/>
        </p:nvSpPr>
        <p:spPr>
          <a:xfrm>
            <a:off x="5367528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958584" y="1609344"/>
            <a:ext cx="1426464" cy="804672"/>
          </a:xfrm>
          <a:prstGeom prst="roundRect">
            <a:avLst>
              <a:gd name="adj" fmla="val 9091"/>
            </a:avLst>
          </a:prstGeom>
          <a:solidFill>
            <a:srgbClr val="065A82"/>
          </a:solidFill>
          <a:ln/>
        </p:spPr>
      </p:sp>
      <p:sp>
        <p:nvSpPr>
          <p:cNvPr id="16" name="Text 14"/>
          <p:cNvSpPr/>
          <p:nvPr/>
        </p:nvSpPr>
        <p:spPr>
          <a:xfrm>
            <a:off x="6958584" y="1609344"/>
            <a:ext cx="142646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Joc video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0" y="257860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System Call ↕ —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2880360"/>
            <a:ext cx="8229600" cy="1234440"/>
          </a:xfrm>
          <a:prstGeom prst="rect">
            <a:avLst/>
          </a:prstGeom>
          <a:solidFill>
            <a:srgbClr val="1A0A3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2944368"/>
            <a:ext cx="25603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SPACE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94360" y="3291840"/>
            <a:ext cx="1426464" cy="71323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Scheduler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185416" y="3291840"/>
            <a:ext cx="1426464" cy="713232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2185416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776472" y="3291840"/>
            <a:ext cx="1426464" cy="713232"/>
          </a:xfrm>
          <a:prstGeom prst="rect">
            <a:avLst/>
          </a:prstGeom>
          <a:solidFill>
            <a:srgbClr val="FFD166">
              <a:alpha val="6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3776472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367528" y="3291840"/>
            <a:ext cx="1426464" cy="713232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367528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958584" y="3291840"/>
            <a:ext cx="1426464" cy="713232"/>
          </a:xfrm>
          <a:prstGeom prst="rect">
            <a:avLst/>
          </a:prstGeom>
          <a:solidFill>
            <a:srgbClr val="EF476F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958584" y="3319272"/>
            <a:ext cx="1426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1" name="Text 29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bug in User Space → the application </a:t>
            </a:r>
            <a:r>
              <a:rPr lang="ro-RO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crashes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A bug in Kernel Space → </a:t>
            </a:r>
            <a:r>
              <a:rPr lang="en-US" sz="900" b="1" dirty="0" err="1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ro-RO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crashes</a:t>
            </a: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(BSOD / Kernel panic)!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Types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88720"/>
            <a:ext cx="283464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Linux, Unix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114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OS services in kernel space, one single block.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ADVANTAGES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performance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communication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DISADVANTAGES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bug = unstable system 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 to maintain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461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46120" y="1188720"/>
            <a:ext cx="2834640" cy="640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33832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5204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FFD166">
              <a:alpha val="3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5204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Minix, QNX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832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 kernel (IPC, memory). Rest in user space.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3832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ADVANTAGES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832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stability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Modular and secure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832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DISADVANTAGES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832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performance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Costly IPC 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1188720"/>
            <a:ext cx="283464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217920" y="1188720"/>
            <a:ext cx="2834640" cy="640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7" name="Text 25"/>
          <p:cNvSpPr/>
          <p:nvPr/>
        </p:nvSpPr>
        <p:spPr>
          <a:xfrm>
            <a:off x="6355080" y="12801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6492240" y="1691640"/>
            <a:ext cx="2286000" cy="292608"/>
          </a:xfrm>
          <a:prstGeom prst="roundRect">
            <a:avLst>
              <a:gd name="adj" fmla="val 18750"/>
            </a:avLst>
          </a:prstGeom>
          <a:solidFill>
            <a:srgbClr val="EF476F">
              <a:alpha val="3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492240" y="16916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Ex: Windows NT, macOS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355080" y="2039112"/>
            <a:ext cx="25603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Pragmatic mix: what's critical for speed stays in kernel.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355080" y="2670048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ADVANTAGES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55080" y="292608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balance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Flexibility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55080" y="3438144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DISADVANTAGES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55080" y="3694176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design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Compromises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Airplane → Microkernel (stability). Desktop → Hybrid (performance). Server → Monolithic (speed).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· Windows NT · macOS XNU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64008" cy="35661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Linux Kernel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" y="1664208"/>
            <a:ext cx="2505456" cy="384048"/>
          </a:xfrm>
          <a:prstGeom prst="rect">
            <a:avLst/>
          </a:prstGeom>
          <a:solidFill>
            <a:srgbClr val="00B4D8">
              <a:alpha val="55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347472" y="1664208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Calls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47472" y="2093976"/>
            <a:ext cx="2505456" cy="384048"/>
          </a:xfrm>
          <a:prstGeom prst="rect">
            <a:avLst/>
          </a:prstGeom>
          <a:solidFill>
            <a:srgbClr val="06D6A0">
              <a:alpha val="55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347472" y="2093976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Mgmt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47472" y="2523744"/>
            <a:ext cx="2505456" cy="384048"/>
          </a:xfrm>
          <a:prstGeom prst="rect">
            <a:avLst/>
          </a:prstGeom>
          <a:solidFill>
            <a:srgbClr val="FFD166">
              <a:alpha val="55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347472" y="2523744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Mgmt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47472" y="2953512"/>
            <a:ext cx="2505456" cy="384048"/>
          </a:xfrm>
          <a:prstGeom prst="rect">
            <a:avLst/>
          </a:prstGeom>
          <a:solidFill>
            <a:srgbClr val="0096C7">
              <a:alpha val="55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347472" y="2953512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VFS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" y="3383280"/>
            <a:ext cx="2505456" cy="384048"/>
          </a:xfrm>
          <a:prstGeom prst="rect">
            <a:avLst/>
          </a:prstGeom>
          <a:solidFill>
            <a:srgbClr val="EF476F">
              <a:alpha val="55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347472" y="3383280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47472" y="3813048"/>
            <a:ext cx="2505456" cy="384048"/>
          </a:xfrm>
          <a:prstGeom prst="rect">
            <a:avLst/>
          </a:prstGeom>
          <a:solidFill>
            <a:srgbClr val="90A8C0">
              <a:alpha val="55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47472" y="3813048"/>
            <a:ext cx="25054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461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46120" y="1170432"/>
            <a:ext cx="64008" cy="356616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2" name="Text 20"/>
          <p:cNvSpPr/>
          <p:nvPr/>
        </p:nvSpPr>
        <p:spPr>
          <a:xfrm>
            <a:off x="34290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🪟  Windows NT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319272" y="1664208"/>
            <a:ext cx="2505456" cy="493776"/>
          </a:xfrm>
          <a:prstGeom prst="rect">
            <a:avLst/>
          </a:prstGeom>
          <a:solidFill>
            <a:srgbClr val="4FC3F7"/>
          </a:solidFill>
          <a:ln/>
        </p:spPr>
      </p:sp>
      <p:sp>
        <p:nvSpPr>
          <p:cNvPr id="24" name="Text 22"/>
          <p:cNvSpPr/>
          <p:nvPr/>
        </p:nvSpPr>
        <p:spPr>
          <a:xfrm>
            <a:off x="3319272" y="166420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Win32 Apps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19272" y="2212848"/>
            <a:ext cx="2505456" cy="493776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6" name="Text 24"/>
          <p:cNvSpPr/>
          <p:nvPr/>
        </p:nvSpPr>
        <p:spPr>
          <a:xfrm>
            <a:off x="3319272" y="221284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win32k.sys (GUI)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319272" y="2761488"/>
            <a:ext cx="2505456" cy="493776"/>
          </a:xfrm>
          <a:prstGeom prst="rect">
            <a:avLst/>
          </a:prstGeom>
          <a:solidFill>
            <a:srgbClr val="003F7F"/>
          </a:solidFill>
          <a:ln/>
        </p:spPr>
      </p:sp>
      <p:sp>
        <p:nvSpPr>
          <p:cNvPr id="28" name="Text 26"/>
          <p:cNvSpPr/>
          <p:nvPr/>
        </p:nvSpPr>
        <p:spPr>
          <a:xfrm>
            <a:off x="3319272" y="276148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 Executive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319272" y="3310128"/>
            <a:ext cx="2505456" cy="493776"/>
          </a:xfrm>
          <a:prstGeom prst="rect">
            <a:avLst/>
          </a:prstGeom>
          <a:solidFill>
            <a:srgbClr val="001F4F"/>
          </a:solidFill>
          <a:ln/>
        </p:spPr>
      </p:sp>
      <p:sp>
        <p:nvSpPr>
          <p:cNvPr id="30" name="Text 28"/>
          <p:cNvSpPr/>
          <p:nvPr/>
        </p:nvSpPr>
        <p:spPr>
          <a:xfrm>
            <a:off x="3319272" y="331012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217920" y="1170432"/>
            <a:ext cx="2651760" cy="35661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217920" y="1170432"/>
            <a:ext cx="64008" cy="35661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3" name="Text 31"/>
          <p:cNvSpPr/>
          <p:nvPr/>
        </p:nvSpPr>
        <p:spPr>
          <a:xfrm>
            <a:off x="6400800" y="12435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🍎  macOS XNU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6291072" y="1664208"/>
            <a:ext cx="2505456" cy="493776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35" name="Text 33"/>
          <p:cNvSpPr/>
          <p:nvPr/>
        </p:nvSpPr>
        <p:spPr>
          <a:xfrm>
            <a:off x="6291072" y="166420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macOS Apps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6291072" y="2212848"/>
            <a:ext cx="2505456" cy="493776"/>
          </a:xfrm>
          <a:prstGeom prst="rect">
            <a:avLst/>
          </a:prstGeom>
          <a:solidFill>
            <a:srgbClr val="555555"/>
          </a:solidFill>
          <a:ln/>
        </p:spPr>
      </p:sp>
      <p:sp>
        <p:nvSpPr>
          <p:cNvPr id="37" name="Text 35"/>
          <p:cNvSpPr/>
          <p:nvPr/>
        </p:nvSpPr>
        <p:spPr>
          <a:xfrm>
            <a:off x="6291072" y="221284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Mach (IPC)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6291072" y="2761488"/>
            <a:ext cx="2505456" cy="493776"/>
          </a:xfrm>
          <a:prstGeom prst="rect">
            <a:avLst/>
          </a:prstGeom>
          <a:solidFill>
            <a:srgbClr val="444444"/>
          </a:solidFill>
          <a:ln/>
        </p:spPr>
      </p:sp>
      <p:sp>
        <p:nvSpPr>
          <p:cNvPr id="39" name="Text 37"/>
          <p:cNvSpPr/>
          <p:nvPr/>
        </p:nvSpPr>
        <p:spPr>
          <a:xfrm>
            <a:off x="6291072" y="276148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BSD (FS/Net)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6291072" y="3310128"/>
            <a:ext cx="2505456" cy="493776"/>
          </a:xfrm>
          <a:prstGeom prst="rect">
            <a:avLst/>
          </a:prstGeom>
          <a:solidFill>
            <a:srgbClr val="333333"/>
          </a:solidFill>
          <a:ln/>
        </p:spPr>
      </p:sp>
      <p:sp>
        <p:nvSpPr>
          <p:cNvPr id="41" name="Text 39"/>
          <p:cNvSpPr/>
          <p:nvPr/>
        </p:nvSpPr>
        <p:spPr>
          <a:xfrm>
            <a:off x="6291072" y="331012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IOKit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6291072" y="3858768"/>
            <a:ext cx="2505456" cy="493776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43" name="Text 41"/>
          <p:cNvSpPr/>
          <p:nvPr/>
        </p:nvSpPr>
        <p:spPr>
          <a:xfrm>
            <a:off x="6291072" y="3858768"/>
            <a:ext cx="250545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XNU Core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5" name="Text 43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= monolitic + modules | Windows NT = hybrid | macOS XNU = hybrid (Mach + BSD)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FFD166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&amp;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· Threads · Scheduling · </a:t>
            </a:r>
            <a:r>
              <a:rPr lang="en-US" sz="1400" i="1" dirty="0" err="1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Synchronisation</a:t>
            </a: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· Race Conditions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PROCESSSES &amp;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vs. Threads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3931920" cy="1463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46304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🔲  PROCESS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66928" y="160020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program in execution — has its own memory space, open files and independent state. Processes are isolated from each other.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170432"/>
            <a:ext cx="3931920" cy="1463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170432"/>
            <a:ext cx="64008" cy="14630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9"/>
          <p:cNvSpPr/>
          <p:nvPr/>
        </p:nvSpPr>
        <p:spPr>
          <a:xfrm>
            <a:off x="504748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🔀  THREAD (Execution thread)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047488" y="1600200"/>
            <a:ext cx="35661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execution thread within a process. Shares process memory with other threads. Easier to create than a process.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788920"/>
            <a:ext cx="3931920" cy="1965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788920"/>
            <a:ext cx="64008" cy="196596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566928" y="28529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States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3200400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90A8C0">
              <a:alpha val="7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00400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325880" y="320040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process just have been created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3511296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00B4D8">
              <a:alpha val="7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351129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325880" y="351129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to be run on CPU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02920" y="3822192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382219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RULARE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325880" y="382219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Actively executing on a CPU core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02920" y="4133088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502920" y="413308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BLOCKED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325880" y="413308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for I/O or event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02920" y="4443984"/>
            <a:ext cx="777240" cy="256032"/>
          </a:xfrm>
          <a:prstGeom prst="roundRect">
            <a:avLst>
              <a:gd name="adj" fmla="val 21429"/>
            </a:avLst>
          </a:prstGeom>
          <a:solidFill>
            <a:srgbClr val="EF476F">
              <a:alpha val="7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502920" y="444398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TERMINATED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325880" y="4443984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has ended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46320" y="2788920"/>
            <a:ext cx="3931920" cy="1965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46320" y="2788920"/>
            <a:ext cx="64008" cy="19659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3" name="Text 31"/>
          <p:cNvSpPr/>
          <p:nvPr/>
        </p:nvSpPr>
        <p:spPr>
          <a:xfrm>
            <a:off x="5047488" y="285292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 types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047488" y="318211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47488" y="340156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voluntarily yields CPU (Windows 3.x)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47488" y="368503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Preemptive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047488" y="390448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forces context switch (all modern OS)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47488" y="418795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047488" y="4407408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time guarantees (embedded systems)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41" name="Text 39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utile: ps aux (Linux) · Task Manager (Windows) · top / htop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PROCESSSES &amp;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 &amp; Synchronization 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23774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237744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CPU Scheduling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27632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627632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1298448" y="1627632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In First Out — simple, no preemption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103120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03120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Robin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1298448" y="2103120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process gets a time quantum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578608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578608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1298448" y="2578608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with higher priority run first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3054096"/>
            <a:ext cx="731520" cy="347472"/>
          </a:xfrm>
          <a:prstGeom prst="roundRect">
            <a:avLst>
              <a:gd name="adj" fmla="val 18421"/>
            </a:avLst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054096"/>
            <a:ext cx="731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Multi-level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1298448" y="3054096"/>
            <a:ext cx="3063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queues with different priorities (Linux CFS)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2920" y="359359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Robin — visual example: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" y="3858768"/>
            <a:ext cx="594360" cy="3474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1143000" y="3858768"/>
            <a:ext cx="594360" cy="34747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4" name="Text 22"/>
          <p:cNvSpPr/>
          <p:nvPr/>
        </p:nvSpPr>
        <p:spPr>
          <a:xfrm>
            <a:off x="114300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1783080" y="3858768"/>
            <a:ext cx="594360" cy="34747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6" name="Text 24"/>
          <p:cNvSpPr/>
          <p:nvPr/>
        </p:nvSpPr>
        <p:spPr>
          <a:xfrm>
            <a:off x="178308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2423160" y="3858768"/>
            <a:ext cx="594360" cy="3474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8" name="Text 26"/>
          <p:cNvSpPr/>
          <p:nvPr/>
        </p:nvSpPr>
        <p:spPr>
          <a:xfrm>
            <a:off x="242316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063240" y="3858768"/>
            <a:ext cx="594360" cy="34747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0" name="Text 28"/>
          <p:cNvSpPr/>
          <p:nvPr/>
        </p:nvSpPr>
        <p:spPr>
          <a:xfrm>
            <a:off x="306324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3703320" y="3858768"/>
            <a:ext cx="594360" cy="34747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2" name="Text 30"/>
          <p:cNvSpPr/>
          <p:nvPr/>
        </p:nvSpPr>
        <p:spPr>
          <a:xfrm>
            <a:off x="3703320" y="3858768"/>
            <a:ext cx="594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343400" y="3904488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timp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846320" y="1170432"/>
            <a:ext cx="393192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846320" y="1170432"/>
            <a:ext cx="64008" cy="358444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5047488" y="1234440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Synchronization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983480" y="1645920"/>
            <a:ext cx="3794760" cy="457200"/>
          </a:xfrm>
          <a:prstGeom prst="rect">
            <a:avLst/>
          </a:prstGeom>
          <a:solidFill>
            <a:srgbClr val="1A0020"/>
          </a:solidFill>
          <a:ln/>
        </p:spPr>
      </p:sp>
      <p:sp>
        <p:nvSpPr>
          <p:cNvPr id="38" name="Shape 36"/>
          <p:cNvSpPr/>
          <p:nvPr/>
        </p:nvSpPr>
        <p:spPr>
          <a:xfrm>
            <a:off x="4983480" y="1645920"/>
            <a:ext cx="45720" cy="45720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9" name="Text 37"/>
          <p:cNvSpPr/>
          <p:nvPr/>
        </p:nvSpPr>
        <p:spPr>
          <a:xfrm>
            <a:off x="5074920" y="1664208"/>
            <a:ext cx="3611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Race Condition — classic problem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47488" y="2157984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contor = 0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Thread 1: reads 0, adds 1, writes 1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Thread 2: reads 0, adds 1, writes 1</a:t>
            </a:r>
            <a:endParaRPr lang="en-US" sz="1000" dirty="0"/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Rezultat: 1 (corect: 2!) ← BUG!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047488" y="32004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Solutions: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047488" y="3474720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5047488" y="3474720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Mutex/Lock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5989320" y="34747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section — one thread at a time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047488" y="3785616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5047488" y="3785616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Semafor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5989320" y="378561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Counts available resources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5047488" y="4096512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5047488" y="4096512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5989320" y="409651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High-level construct (Java synchronized)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047488" y="4407408"/>
            <a:ext cx="868680" cy="256032"/>
          </a:xfrm>
          <a:prstGeom prst="roundRect">
            <a:avLst>
              <a:gd name="adj" fmla="val 21429"/>
            </a:avLst>
          </a:prstGeom>
          <a:solidFill>
            <a:srgbClr val="EF476F">
              <a:alpha val="7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5047488" y="4407408"/>
            <a:ext cx="868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Deadlock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989320" y="440740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Mutually blocked threads — to be avoided!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EF476F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systems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 · NTFS · ext4 · Hierarchies · Permissions · Mounting filesystems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FILE SYSTEMS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 · NTFS · ext4 — A comparison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446002" y="1386595"/>
            <a:ext cx="2413746" cy="3610601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82447"/>
            <a:ext cx="1632492" cy="45719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61872"/>
            <a:ext cx="1514215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 hierarchy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146849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(root)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093976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home/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404872"/>
            <a:ext cx="1522188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user/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715768"/>
            <a:ext cx="1485407" cy="2743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├── docs/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3026663"/>
            <a:ext cx="1485407" cy="2810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└── .bashrc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3337559"/>
            <a:ext cx="1485407" cy="3041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etc/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3648455"/>
            <a:ext cx="1468495" cy="2836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var/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3959352"/>
            <a:ext cx="150876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boot/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4270248"/>
            <a:ext cx="1522188" cy="25821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proc/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26790" y="131417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46002" y="1298448"/>
            <a:ext cx="1792530" cy="45719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9" name="Text 17"/>
          <p:cNvSpPr/>
          <p:nvPr/>
        </p:nvSpPr>
        <p:spPr>
          <a:xfrm>
            <a:off x="2299409" y="1284708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FAT32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2500912" y="1641447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90A8C0">
              <a:alpha val="30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2268344" y="1649312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Windows, USB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477819" y="2053276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4 GB/file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2459430" y="2346814"/>
            <a:ext cx="1841230" cy="8810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compatibility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permissions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journaling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352339" y="129844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352339" y="1298448"/>
            <a:ext cx="224028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6" name="Text 24"/>
          <p:cNvSpPr/>
          <p:nvPr/>
        </p:nvSpPr>
        <p:spPr>
          <a:xfrm>
            <a:off x="4489499" y="1389888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443779" y="1792224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4443779" y="1792224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modern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489499" y="2157984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TB/file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489499" y="2487168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 ACL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Compresie &amp; criptare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537960" y="1387503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6492240" y="1789839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537960" y="2155599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TB/file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343400" y="1298448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4306619" y="1274309"/>
            <a:ext cx="224028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0" name="Text 38"/>
          <p:cNvSpPr/>
          <p:nvPr/>
        </p:nvSpPr>
        <p:spPr>
          <a:xfrm>
            <a:off x="4443779" y="1291296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4398059" y="1639384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4647437" y="1641447"/>
            <a:ext cx="1821329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Windows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443779" y="2157984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TB/file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443779" y="2487168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 ACL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Compression &amp; encryption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635359" y="1143000"/>
            <a:ext cx="224028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6635359" y="1273302"/>
            <a:ext cx="2240280" cy="640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7" name="Text 45"/>
          <p:cNvSpPr/>
          <p:nvPr/>
        </p:nvSpPr>
        <p:spPr>
          <a:xfrm>
            <a:off x="6766560" y="1311070"/>
            <a:ext cx="1965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6720840" y="1789839"/>
            <a:ext cx="2057400" cy="292608"/>
          </a:xfrm>
          <a:prstGeom prst="roundRect">
            <a:avLst>
              <a:gd name="adj" fmla="val 18750"/>
            </a:avLst>
          </a:prstGeom>
          <a:solidFill>
            <a:srgbClr val="06D6A0">
              <a:alpha val="3000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6720840" y="1789839"/>
            <a:ext cx="2057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766560" y="2155599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Max: 16 TB/file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6537960" y="2484783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Journaling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 POSIX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performance</a:t>
            </a:r>
            <a:endParaRPr lang="en-US" sz="1000" dirty="0"/>
          </a:p>
        </p:txBody>
      </p:sp>
      <p:sp>
        <p:nvSpPr>
          <p:cNvPr id="52" name="Shape 5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53" name="Text 51"/>
          <p:cNvSpPr/>
          <p:nvPr/>
        </p:nvSpPr>
        <p:spPr>
          <a:xfrm>
            <a:off x="274320" y="4987853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USB drive is FAT32 or exFAT. Windows PC uses NTFS. Linux servers use ext4 or XFS.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9B5DE5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Security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· Permissions · ACL · Common Attacks · Defense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OS SECURITY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Utilizatori, Grupuri &amp; Permissions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5029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Permissions Linux (POSIX)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64208"/>
            <a:ext cx="4754880" cy="475488"/>
          </a:xfrm>
          <a:prstGeom prst="rect">
            <a:avLst/>
          </a:prstGeom>
          <a:solidFill>
            <a:srgbClr val="0D0020"/>
          </a:solidFill>
          <a:ln/>
        </p:spPr>
      </p:sp>
      <p:sp>
        <p:nvSpPr>
          <p:cNvPr id="9" name="Text 7"/>
          <p:cNvSpPr/>
          <p:nvPr/>
        </p:nvSpPr>
        <p:spPr>
          <a:xfrm>
            <a:off x="594360" y="1700784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 fisier.txt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94360" y="1892808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-rwxr-xr--  1 alice  staff  2048 Feb 2025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02920" y="2167128"/>
            <a:ext cx="548640" cy="347472"/>
          </a:xfrm>
          <a:prstGeom prst="rect">
            <a:avLst/>
          </a:prstGeom>
          <a:solidFill>
            <a:srgbClr val="90A8C0">
              <a:alpha val="6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67128"/>
            <a:ext cx="548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2542032"/>
            <a:ext cx="1005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type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1161288" y="2167128"/>
            <a:ext cx="1426464" cy="347472"/>
          </a:xfrm>
          <a:prstGeom prst="rect">
            <a:avLst/>
          </a:prstGeom>
          <a:solidFill>
            <a:srgbClr val="06D6A0">
              <a:alpha val="65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161288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rwx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161288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(reading + writing + execution)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697480" y="2167128"/>
            <a:ext cx="1426464" cy="347472"/>
          </a:xfrm>
          <a:prstGeom prst="rect">
            <a:avLst/>
          </a:prstGeom>
          <a:solidFill>
            <a:srgbClr val="FFD166">
              <a:alpha val="65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697480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r-x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697480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(reading + execution)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4233672" y="2167128"/>
            <a:ext cx="1426464" cy="347472"/>
          </a:xfrm>
          <a:prstGeom prst="rect">
            <a:avLst/>
          </a:prstGeom>
          <a:solidFill>
            <a:srgbClr val="EF476F">
              <a:alpha val="6500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4233672" y="2167128"/>
            <a:ext cx="14264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923572" y="2542032"/>
            <a:ext cx="1883664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Others</a:t>
            </a:r>
            <a:endParaRPr lang="en-US" sz="800" dirty="0"/>
          </a:p>
          <a:p>
            <a:pPr marL="0" indent="0" algn="ctr">
              <a:buNone/>
            </a:pPr>
            <a:r>
              <a:rPr lang="en-US" sz="8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(only reading )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66928" y="3035808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755 file.sh    # rwxr-xr-x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6928" y="3438144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+x script.py     # add exec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66928" y="384048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chown alice:staff f.txt # change owner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66928" y="4242816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sudo command           # execute as root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715000" y="1170432"/>
            <a:ext cx="3108960" cy="16916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715000" y="1170432"/>
            <a:ext cx="64008" cy="1691640"/>
          </a:xfrm>
          <a:prstGeom prst="rect">
            <a:avLst/>
          </a:prstGeom>
          <a:solidFill>
            <a:srgbClr val="0078D4"/>
          </a:solidFill>
          <a:ln/>
        </p:spPr>
      </p:sp>
      <p:sp>
        <p:nvSpPr>
          <p:cNvPr id="29" name="Text 27"/>
          <p:cNvSpPr/>
          <p:nvPr/>
        </p:nvSpPr>
        <p:spPr>
          <a:xfrm>
            <a:off x="5897880" y="1234440"/>
            <a:ext cx="2834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FC3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🪟  Windows NTFS Permissions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97880" y="162763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Full Control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897880" y="19202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Modify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897880" y="221284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Read &amp; Execute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897880" y="250545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Read / Write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715000" y="2999232"/>
            <a:ext cx="31089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5715000" y="2999232"/>
            <a:ext cx="64008" cy="17830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5897880" y="30632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Common Attacks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5897880" y="3429000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Privilege escalation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897880" y="3584448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Gaining root rights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5897880" y="3758184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Buffer overflow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897880" y="391363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Overwriting kernel memory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897880" y="4087368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Rootkit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897880" y="4242816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Malware that hides in the kernel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897880" y="4416552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Ransomware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897880" y="4572000"/>
            <a:ext cx="2834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Encrypts user files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6" name="Text 4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Principle of least privilege: each user/process gets EXACTLY the permissions they need, nothing more.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STRUCTURE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cover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07008"/>
            <a:ext cx="64008" cy="7498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20700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51560" y="1261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Concepts &amp; History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0" y="126187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051560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OS, evolution MS-DOS → Windows 11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07568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075688"/>
            <a:ext cx="64008" cy="7498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07568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51560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&amp; OS Architecture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0" y="21305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24231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kernel, microkernel, hybrid — Linux, Windows, macOS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365760" y="294436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944368"/>
            <a:ext cx="64008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294436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51560" y="2999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&amp; Multitasking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657600" y="29992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51560" y="329184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Processes, threads, scheduling, synchronization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65760" y="381304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65760" y="3813048"/>
            <a:ext cx="64008" cy="7498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5" name="Text 23"/>
          <p:cNvSpPr/>
          <p:nvPr/>
        </p:nvSpPr>
        <p:spPr>
          <a:xfrm>
            <a:off x="502920" y="381304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51560" y="386791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3657600" y="386791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051560" y="416052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FAT, NTFS, ext4, hierarchies and permissions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846320" y="120700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1207008"/>
            <a:ext cx="64008" cy="749808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1" name="Text 29"/>
          <p:cNvSpPr/>
          <p:nvPr/>
        </p:nvSpPr>
        <p:spPr>
          <a:xfrm>
            <a:off x="4983480" y="120700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5532120" y="1261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Security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138160" y="126187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10 min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532120" y="155448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Users, permissions, ACL, common attacks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46320" y="207568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2075688"/>
            <a:ext cx="64008" cy="74980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7" name="Text 35"/>
          <p:cNvSpPr/>
          <p:nvPr/>
        </p:nvSpPr>
        <p:spPr>
          <a:xfrm>
            <a:off x="4983480" y="207568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5532120" y="213055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OS &amp; Cloud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138160" y="213055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532120" y="242316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Android, iOS, ChromeOS, Docker containers, VMs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846320" y="2944368"/>
            <a:ext cx="4206240" cy="74980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846320" y="2944368"/>
            <a:ext cx="64008" cy="7498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43" name="Text 41"/>
          <p:cNvSpPr/>
          <p:nvPr/>
        </p:nvSpPr>
        <p:spPr>
          <a:xfrm>
            <a:off x="4983480" y="2944368"/>
            <a:ext cx="502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5532120" y="299923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Unix/Linux Commands &amp; Client-Server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8138160" y="2999232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15 min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532120" y="3291840"/>
            <a:ext cx="3429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commands, client-server model, networks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8" name="Text 46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Breaks on request — questions anytime!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96C7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OS &amp; Cloud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· iOS · ChromeOS · Virtual Machines · Docker Containers</a:t>
            </a:r>
            <a:endParaRPr lang="en-US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MODERN OS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&amp; Modern Operating Systems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2834640" cy="640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411480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 Android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11480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06D6A0">
              <a:alpha val="3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411480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Linux Kernel  (Google modified)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11480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~73% global mobile market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1480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(AOSP – Android Open Source Project)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11480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Java/Kotlin (ART runtime)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11480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on 3+ billion devices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11480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Play Store + sideloading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18688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18688" y="1170432"/>
            <a:ext cx="2834640" cy="640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7" name="Text 15"/>
          <p:cNvSpPr/>
          <p:nvPr/>
        </p:nvSpPr>
        <p:spPr>
          <a:xfrm>
            <a:off x="3355848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iOS / iPadOS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3355848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90A8C0">
              <a:alpha val="3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3355848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XNU (macOS) — Unix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355848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~27% global mobile market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55848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Closed system (Apple silicon)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55848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Swift / Objective-C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55848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app sandboxing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55848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5-6 years of updates per device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163056" y="1170432"/>
            <a:ext cx="2834640" cy="3584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63056" y="1170432"/>
            <a:ext cx="283464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6300216" y="1261872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ChromeOS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6300216" y="1691640"/>
            <a:ext cx="2560320" cy="274320"/>
          </a:xfrm>
          <a:prstGeom prst="roundRect">
            <a:avLst>
              <a:gd name="adj" fmla="val 20000"/>
            </a:avLst>
          </a:prstGeom>
          <a:solidFill>
            <a:srgbClr val="00B4D8">
              <a:alpha val="3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300216" y="169164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Kernel: Linux Kernel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300216" y="201168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~5% laptop market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300216" y="233172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Browser-first — web applications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00216" y="280720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(Crostini) and Android support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300216" y="328269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Automatic updates, high security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300216" y="37581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 in education (Chromebook)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= Linux in your pocket. iOS = Unix in your pocket. ChromeOS = Linux on a laptop.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MODERN OS &amp; CLOUD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Virtualization: VMs vs Docker Containers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3886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  Virtual Machines (VM)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73352"/>
            <a:ext cx="3611880" cy="347472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67335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1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057400"/>
            <a:ext cx="3611880" cy="34747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05740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2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441448"/>
            <a:ext cx="3611880" cy="347472"/>
          </a:xfrm>
          <a:prstGeom prst="rect">
            <a:avLst/>
          </a:prstGeom>
          <a:solidFill>
            <a:srgbClr val="335500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441448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OS 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825496"/>
            <a:ext cx="3611880" cy="347472"/>
          </a:xfrm>
          <a:prstGeom prst="rect">
            <a:avLst/>
          </a:prstGeom>
          <a:solidFill>
            <a:srgbClr val="003355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825496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OS 2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209544"/>
            <a:ext cx="3611880" cy="3474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209544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Hypervisor (VMware / VirtualBox)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02920" y="3593592"/>
            <a:ext cx="3611880" cy="347472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93592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OS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02920" y="3977640"/>
            <a:ext cx="3611880" cy="347472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3977640"/>
            <a:ext cx="3611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02920" y="4297680"/>
            <a:ext cx="3611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VM has its own complete OS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isolation · Portability · Slow to start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 VMware, VirtualBox, Hyper-V, KVM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892040" y="1170432"/>
            <a:ext cx="388620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92040" y="1170432"/>
            <a:ext cx="64008" cy="3611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5" name="Text 23"/>
          <p:cNvSpPr/>
          <p:nvPr/>
        </p:nvSpPr>
        <p:spPr>
          <a:xfrm>
            <a:off x="5093208" y="123444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🐳  Docker Containers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029200" y="1673352"/>
            <a:ext cx="1170432" cy="768096"/>
          </a:xfrm>
          <a:prstGeom prst="rect">
            <a:avLst/>
          </a:prstGeom>
          <a:solidFill>
            <a:srgbClr val="0096C7">
              <a:alpha val="6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1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263640" y="1673352"/>
            <a:ext cx="1170432" cy="768096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26364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2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498080" y="1673352"/>
            <a:ext cx="1170432" cy="768096"/>
          </a:xfrm>
          <a:prstGeom prst="rect">
            <a:avLst/>
          </a:prstGeom>
          <a:solidFill>
            <a:srgbClr val="FFD166">
              <a:alpha val="6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7498080" y="1673352"/>
            <a:ext cx="117043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Container 3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(App+libs)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5029200" y="2514600"/>
            <a:ext cx="3611880" cy="438912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5029200" y="2514600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Engine (daemon)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029200" y="2999232"/>
            <a:ext cx="3611880" cy="438912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35" name="Text 33"/>
          <p:cNvSpPr/>
          <p:nvPr/>
        </p:nvSpPr>
        <p:spPr>
          <a:xfrm>
            <a:off x="5029200" y="2999232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OS (Linux kernel)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5029200" y="3483864"/>
            <a:ext cx="3611880" cy="438912"/>
          </a:xfrm>
          <a:prstGeom prst="rect">
            <a:avLst/>
          </a:prstGeom>
          <a:solidFill>
            <a:srgbClr val="111111"/>
          </a:solidFill>
          <a:ln/>
        </p:spPr>
      </p:sp>
      <p:sp>
        <p:nvSpPr>
          <p:cNvPr id="37" name="Text 35"/>
          <p:cNvSpPr/>
          <p:nvPr/>
        </p:nvSpPr>
        <p:spPr>
          <a:xfrm>
            <a:off x="5029200" y="3483864"/>
            <a:ext cx="3611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29200" y="4297680"/>
            <a:ext cx="3611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Shares the </a:t>
            </a:r>
            <a:r>
              <a:rPr lang="ro-RO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operating system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in milliseconds · Lightweight · Portable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 Docker, Kubernetes, Podman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 = separate apartment (high consumption). Container = room in apartment (low consumption, less isolation).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90A8C0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731520"/>
            <a:ext cx="7772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Unix/Linux commands &amp;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Client-Server architecture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 · Basic Commands · Scripts · Client-Server Model · OS Networks</a:t>
            </a:r>
            <a:endParaRPr lang="en-US" sz="13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UNIX/LINUX COMMANDS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Essential Commands — Terminal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5029200" cy="3584448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5029200" cy="347472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170432"/>
            <a:ext cx="4800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Linux / macOS Terminal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02920" y="157276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whoami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the name of the current user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183794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uname -a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complete system information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2103120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pwd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current working directory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2368296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detailed listing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02920" y="2633472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/home/user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directory navigation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02920" y="289864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mkdir proiect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creating a directory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" y="316382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cp file.txt backup/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copy a file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3429000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fisier.txt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delete a file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02920" y="3694176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+x script.sh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execution right granted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" y="3959352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./script.sh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running a script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4224528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man ls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manual page for the ls command 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4489704"/>
            <a:ext cx="4754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apropos network</a:t>
            </a: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# search commands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715000" y="1170432"/>
            <a:ext cx="31089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715000" y="1170432"/>
            <a:ext cx="64008" cy="17830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22" name="Text 20"/>
          <p:cNvSpPr/>
          <p:nvPr/>
        </p:nvSpPr>
        <p:spPr>
          <a:xfrm>
            <a:off x="5897880" y="123444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Shell Script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833872" y="1609344"/>
            <a:ext cx="2926080" cy="1261872"/>
          </a:xfrm>
          <a:prstGeom prst="rect">
            <a:avLst/>
          </a:prstGeom>
          <a:solidFill>
            <a:srgbClr val="050A10"/>
          </a:solidFill>
          <a:ln/>
        </p:spPr>
      </p:sp>
      <p:sp>
        <p:nvSpPr>
          <p:cNvPr id="24" name="Text 22"/>
          <p:cNvSpPr/>
          <p:nvPr/>
        </p:nvSpPr>
        <p:spPr>
          <a:xfrm>
            <a:off x="5925312" y="164592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#!/bin/bash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5925312" y="184708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First script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925312" y="2048256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925312" y="2249424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echo “Hello!"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925312" y="2450592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echo $USER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925312" y="265176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uname -r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715000" y="3035808"/>
            <a:ext cx="3108960" cy="171907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715000" y="3035808"/>
            <a:ext cx="64008" cy="17190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5897880" y="3099816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Script creation workflow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897880" y="347472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nano program01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897880" y="3694176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(write the code)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5897880" y="3913632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Ctrl+O → save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897880" y="4133088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Ctrl+X → exit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897880" y="4352544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+x program01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897880" y="457200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./program01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0" name="Text 38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 &lt;command&gt; = manual page of any command. Tab = autocomplete. Ctrl+C = stop. Ctrl+Z = suspend.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UNIX/LINUX COMMANDS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Commands &amp; Environment Variables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02336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11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 commands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16276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" y="19019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ps aux      # all processes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66928" y="21488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top / htop   # live monitor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66928" y="239572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kill -9 PID  # force stop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66928" y="275234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302666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ifconfig / ip addr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66928" y="32735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ping google.com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66928" y="35204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netstat -an  # active connections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66928" y="38770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66928" y="415137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df -h        # disk space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66928" y="439826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free -h      # RAM memory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66928" y="464515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dmesg        # kernel log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754880" y="1170432"/>
            <a:ext cx="4023360" cy="3611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1170432"/>
            <a:ext cx="64008" cy="3611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2" name="Text 20"/>
          <p:cNvSpPr/>
          <p:nvPr/>
        </p:nvSpPr>
        <p:spPr>
          <a:xfrm>
            <a:off x="495604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🗺  What is $PATH?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956048" y="1618488"/>
            <a:ext cx="3657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$PATH is an environment variable that tells the shell where to look for executable programs.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92040" y="2194560"/>
            <a:ext cx="3840480" cy="640080"/>
          </a:xfrm>
          <a:prstGeom prst="rect">
            <a:avLst/>
          </a:prstGeom>
          <a:solidFill>
            <a:srgbClr val="050A10"/>
          </a:solidFill>
          <a:ln/>
        </p:spPr>
      </p:sp>
      <p:sp>
        <p:nvSpPr>
          <p:cNvPr id="25" name="Text 23"/>
          <p:cNvSpPr/>
          <p:nvPr/>
        </p:nvSpPr>
        <p:spPr>
          <a:xfrm>
            <a:off x="4983480" y="2231136"/>
            <a:ext cx="3657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echo $PATH
</a:t>
            </a: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/usr/local/bin:/usr/bin:/bin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956048" y="2907792"/>
            <a:ext cx="36576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type 'ls', the shell looks in: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/usr/local/bin/ls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/usr/bin/ls  ← found! executing.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/bin/ls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56048" y="37490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 variables: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956048" y="4023360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$HOME   → /home/alice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956048" y="4224528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$USER   → alice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56048" y="4425696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$SHELL  → /bin/bash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56048" y="4626864"/>
            <a:ext cx="3657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$LOGNAME → alice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NETWORKS &amp; OS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Client-Server Model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15568"/>
            <a:ext cx="8229600" cy="749808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15568"/>
            <a:ext cx="64008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61288"/>
            <a:ext cx="7863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client-server model separates service providers (servers) from their consumers (clients). </a:t>
            </a:r>
          </a:p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server runs continuously and processes requests; a client initiates requests and receives responses.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22860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993392"/>
            <a:ext cx="2286000" cy="640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0" name="Text 8"/>
          <p:cNvSpPr/>
          <p:nvPr/>
        </p:nvSpPr>
        <p:spPr>
          <a:xfrm>
            <a:off x="365760" y="208483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2487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Browser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28803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Email App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27355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Mobile App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3666744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🎮 Online Game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788920" y="2788920"/>
            <a:ext cx="1737360" cy="54864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6" name="Text 14"/>
          <p:cNvSpPr/>
          <p:nvPr/>
        </p:nvSpPr>
        <p:spPr>
          <a:xfrm>
            <a:off x="2697480" y="248716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→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88920" y="3246120"/>
            <a:ext cx="173736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8" name="Text 16"/>
          <p:cNvSpPr/>
          <p:nvPr/>
        </p:nvSpPr>
        <p:spPr>
          <a:xfrm>
            <a:off x="2697480" y="331012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Response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663440" y="1993392"/>
            <a:ext cx="22860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63440" y="1993392"/>
            <a:ext cx="2286000" cy="640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1" name="Text 19"/>
          <p:cNvSpPr/>
          <p:nvPr/>
        </p:nvSpPr>
        <p:spPr>
          <a:xfrm>
            <a:off x="4663440" y="2084832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00600" y="2487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Web server (Nginx)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00600" y="288036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📬 Mail server (SMTP)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800600" y="3273552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🗄 DB server (MySQL)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0600" y="3666744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Game server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178040" y="1993392"/>
            <a:ext cx="1600200" cy="2194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7178040" y="1993392"/>
            <a:ext cx="64008" cy="219456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0" y="2057400"/>
            <a:ext cx="1371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Protocols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0" y="239572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7315200" y="239572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HTTP/S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7315200" y="267004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7315200" y="267004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FTP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315200" y="294436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7315200" y="294436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SMTP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315200" y="321868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7315200" y="321868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SSH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7315200" y="349300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7315200" y="349300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7315200" y="3767328"/>
            <a:ext cx="1353312" cy="219456"/>
          </a:xfrm>
          <a:prstGeom prst="roundRect">
            <a:avLst>
              <a:gd name="adj" fmla="val 20833"/>
            </a:avLst>
          </a:prstGeom>
          <a:solidFill>
            <a:srgbClr val="0096C7">
              <a:alpha val="50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7315200" y="3767328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TCP/IP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365760" y="4297680"/>
            <a:ext cx="8412480" cy="475488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2" name="Shape 40"/>
          <p:cNvSpPr/>
          <p:nvPr/>
        </p:nvSpPr>
        <p:spPr>
          <a:xfrm>
            <a:off x="365760" y="4297680"/>
            <a:ext cx="64008" cy="47548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3" name="Text 41"/>
          <p:cNvSpPr/>
          <p:nvPr/>
        </p:nvSpPr>
        <p:spPr>
          <a:xfrm>
            <a:off x="530352" y="4315968"/>
            <a:ext cx="8138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(Network Operating System): all modern OS (Windows, Linux, macOS) are NOS — include TCP/IP stack, DNS, DHCP, SMB/NFS sharing natively.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Comparison: Linux · Windows · macOS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1170432"/>
            <a:ext cx="219456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6" name="Text 4"/>
          <p:cNvSpPr/>
          <p:nvPr/>
        </p:nvSpPr>
        <p:spPr>
          <a:xfrm>
            <a:off x="365760" y="1170432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560320" y="1170432"/>
            <a:ext cx="201168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8" name="Text 6"/>
          <p:cNvSpPr/>
          <p:nvPr/>
        </p:nvSpPr>
        <p:spPr>
          <a:xfrm>
            <a:off x="260604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17720" y="1170432"/>
            <a:ext cx="201168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675120" y="1170432"/>
            <a:ext cx="2103120" cy="3840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2" name="Text 10"/>
          <p:cNvSpPr/>
          <p:nvPr/>
        </p:nvSpPr>
        <p:spPr>
          <a:xfrm>
            <a:off x="6720840" y="117043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macOS Sequoia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1581912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4" name="Text 12"/>
          <p:cNvSpPr/>
          <p:nvPr/>
        </p:nvSpPr>
        <p:spPr>
          <a:xfrm>
            <a:off x="374904" y="1581912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Type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560320" y="1581912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6" name="Text 14"/>
          <p:cNvSpPr/>
          <p:nvPr/>
        </p:nvSpPr>
        <p:spPr>
          <a:xfrm>
            <a:off x="2615184" y="158191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+ modules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17720" y="1581912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18" name="Text 16"/>
          <p:cNvSpPr/>
          <p:nvPr/>
        </p:nvSpPr>
        <p:spPr>
          <a:xfrm>
            <a:off x="4672584" y="158191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(NT)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675120" y="1581912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20" name="Text 18"/>
          <p:cNvSpPr/>
          <p:nvPr/>
        </p:nvSpPr>
        <p:spPr>
          <a:xfrm>
            <a:off x="6729984" y="158191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(XNU)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2057400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2" name="Text 20"/>
          <p:cNvSpPr/>
          <p:nvPr/>
        </p:nvSpPr>
        <p:spPr>
          <a:xfrm>
            <a:off x="374904" y="2057400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560320" y="2057400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4" name="Text 22"/>
          <p:cNvSpPr/>
          <p:nvPr/>
        </p:nvSpPr>
        <p:spPr>
          <a:xfrm>
            <a:off x="2615184" y="2057400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(fully)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17720" y="2057400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6" name="Text 24"/>
          <p:cNvSpPr/>
          <p:nvPr/>
        </p:nvSpPr>
        <p:spPr>
          <a:xfrm>
            <a:off x="4672584" y="2057400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675120" y="2057400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8" name="Text 26"/>
          <p:cNvSpPr/>
          <p:nvPr/>
        </p:nvSpPr>
        <p:spPr>
          <a:xfrm>
            <a:off x="6729984" y="2057400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2532888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0" name="Text 28"/>
          <p:cNvSpPr/>
          <p:nvPr/>
        </p:nvSpPr>
        <p:spPr>
          <a:xfrm>
            <a:off x="374904" y="2532888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users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2560320" y="2532888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2" name="Text 30"/>
          <p:cNvSpPr/>
          <p:nvPr/>
        </p:nvSpPr>
        <p:spPr>
          <a:xfrm>
            <a:off x="2615184" y="2532888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Dev, servers, mobile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617720" y="2532888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4" name="Text 32"/>
          <p:cNvSpPr/>
          <p:nvPr/>
        </p:nvSpPr>
        <p:spPr>
          <a:xfrm>
            <a:off x="4672584" y="2532888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Desktop, enterprise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675120" y="2532888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6" name="Text 34"/>
          <p:cNvSpPr/>
          <p:nvPr/>
        </p:nvSpPr>
        <p:spPr>
          <a:xfrm>
            <a:off x="6729984" y="2532888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Creators, professionals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20040" y="3008376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38" name="Text 36"/>
          <p:cNvSpPr/>
          <p:nvPr/>
        </p:nvSpPr>
        <p:spPr>
          <a:xfrm>
            <a:off x="374904" y="3008376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shell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560320" y="3008376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0" name="Text 38"/>
          <p:cNvSpPr/>
          <p:nvPr/>
        </p:nvSpPr>
        <p:spPr>
          <a:xfrm>
            <a:off x="2615184" y="3008376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/ zsh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617720" y="3008376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2" name="Text 40"/>
          <p:cNvSpPr/>
          <p:nvPr/>
        </p:nvSpPr>
        <p:spPr>
          <a:xfrm>
            <a:off x="4672584" y="3008376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PowerShell / cmd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675120" y="3008376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4" name="Text 42"/>
          <p:cNvSpPr/>
          <p:nvPr/>
        </p:nvSpPr>
        <p:spPr>
          <a:xfrm>
            <a:off x="6729984" y="3008376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zsh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320040" y="3483864"/>
            <a:ext cx="219456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6" name="Text 44"/>
          <p:cNvSpPr/>
          <p:nvPr/>
        </p:nvSpPr>
        <p:spPr>
          <a:xfrm>
            <a:off x="374904" y="3483864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2560320" y="3483864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8" name="Text 46"/>
          <p:cNvSpPr/>
          <p:nvPr/>
        </p:nvSpPr>
        <p:spPr>
          <a:xfrm>
            <a:off x="2615184" y="3483864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ext4 / XFS / Btrfs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4617720" y="3483864"/>
            <a:ext cx="201168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0" name="Text 48"/>
          <p:cNvSpPr/>
          <p:nvPr/>
        </p:nvSpPr>
        <p:spPr>
          <a:xfrm>
            <a:off x="4672584" y="3483864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NTFS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675120" y="3483864"/>
            <a:ext cx="21031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2" name="Text 50"/>
          <p:cNvSpPr/>
          <p:nvPr/>
        </p:nvSpPr>
        <p:spPr>
          <a:xfrm>
            <a:off x="6729984" y="3483864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APFS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320040" y="3959352"/>
            <a:ext cx="219456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4" name="Text 52"/>
          <p:cNvSpPr/>
          <p:nvPr/>
        </p:nvSpPr>
        <p:spPr>
          <a:xfrm>
            <a:off x="374904" y="3959352"/>
            <a:ext cx="208483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2560320" y="3959352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6" name="Text 54"/>
          <p:cNvSpPr/>
          <p:nvPr/>
        </p:nvSpPr>
        <p:spPr>
          <a:xfrm>
            <a:off x="2615184" y="395935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(SELinux)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4617720" y="3959352"/>
            <a:ext cx="201168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8" name="Text 56"/>
          <p:cNvSpPr/>
          <p:nvPr/>
        </p:nvSpPr>
        <p:spPr>
          <a:xfrm>
            <a:off x="4672584" y="3959352"/>
            <a:ext cx="19019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(Defender)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675120" y="3959352"/>
            <a:ext cx="2103120" cy="43891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60" name="Text 58"/>
          <p:cNvSpPr/>
          <p:nvPr/>
        </p:nvSpPr>
        <p:spPr>
          <a:xfrm>
            <a:off x="6729984" y="3959352"/>
            <a:ext cx="19933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Excellent (SIP/Gatekeeper)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320040" y="4526280"/>
            <a:ext cx="8503920" cy="43891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62" name="Shape 60"/>
          <p:cNvSpPr/>
          <p:nvPr/>
        </p:nvSpPr>
        <p:spPr>
          <a:xfrm>
            <a:off x="320040" y="4526280"/>
            <a:ext cx="64008" cy="43891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63" name="Text 61"/>
          <p:cNvSpPr/>
          <p:nvPr/>
        </p:nvSpPr>
        <p:spPr>
          <a:xfrm>
            <a:off x="475488" y="4544568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There is no 'better' OS — each is optimized for different contexts. The choice depends on use case, budget, and ecosystem.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50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0" y="274320"/>
            <a:ext cx="320040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0" b="1" dirty="0">
                <a:solidFill>
                  <a:srgbClr val="00B4D8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914400"/>
            <a:ext cx="59436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we learn </a:t>
            </a: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365760" y="2240280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22402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240280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= a manager of resources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244144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Kernel, processes, memory, files, security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715768"/>
            <a:ext cx="365760" cy="365760"/>
          </a:xfrm>
          <a:prstGeom prst="ellipse">
            <a:avLst/>
          </a:prstGeom>
          <a:solidFill>
            <a:srgbClr val="06D6A0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271576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715768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= the core of any OS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2916936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(Linux), Hybrid (Windows/macOS), Microkernel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191256"/>
            <a:ext cx="365760" cy="365760"/>
          </a:xfrm>
          <a:prstGeom prst="ellipse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319125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19125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 &amp; Multitasking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3392424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Scheduling preemptiv, thread-uri, synchronization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666744"/>
            <a:ext cx="365760" cy="365760"/>
          </a:xfrm>
          <a:prstGeom prst="ellipse">
            <a:avLst/>
          </a:prstGeom>
          <a:solidFill>
            <a:srgbClr val="EF476F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366674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666744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OS: mobile &amp; cloud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(Linux), iOS (Unix), Docker, Kubernetes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4142232"/>
            <a:ext cx="365760" cy="365760"/>
          </a:xfrm>
          <a:prstGeom prst="ellipse">
            <a:avLst/>
          </a:prstGeom>
          <a:solidFill>
            <a:srgbClr val="0096C7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4142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142232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Unix/Linux commands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4343400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Shell, $PATH, permissions — foundation of any sysadmin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690872"/>
            <a:ext cx="8412480" cy="3200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47091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ostep.org (free)   🐧 kernel.org   🎥 Computerphile · ByteByteGo (YouTube)   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B4D8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Fundamental 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Concepts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(a bit of) History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6576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OS · Evolution · MS-DOS → Windows 11 · Unix/Linux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FUNDAMENTAL CONCEPTS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Operating System?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43000"/>
            <a:ext cx="822960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43000"/>
            <a:ext cx="64008" cy="8046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88720"/>
            <a:ext cx="7863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Operating System (OS) is the core software that manages a computer's hardware and provides services for application programs. Without an OS, the computer cannot function.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0" y="2148840"/>
            <a:ext cx="3749040" cy="566928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74920" y="218541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74920" y="244144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Browser, Office, Games...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766560" y="271576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2" name="Shape 10"/>
          <p:cNvSpPr/>
          <p:nvPr/>
        </p:nvSpPr>
        <p:spPr>
          <a:xfrm>
            <a:off x="5029200" y="2788920"/>
            <a:ext cx="3749040" cy="566928"/>
          </a:xfrm>
          <a:prstGeom prst="rect">
            <a:avLst/>
          </a:prstGeom>
          <a:solidFill>
            <a:srgbClr val="FFD166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74920" y="28254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SYSTEM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74920" y="308152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Kernel, Drivers, Shell, GUI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766560" y="335584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6" name="Shape 14"/>
          <p:cNvSpPr/>
          <p:nvPr/>
        </p:nvSpPr>
        <p:spPr>
          <a:xfrm>
            <a:off x="5029200" y="3429000"/>
            <a:ext cx="3749040" cy="566928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74920" y="34655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74920" y="3721608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· RAM · Disk · Network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0848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084832"/>
            <a:ext cx="502920" cy="59436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97280" y="21305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Management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97280" y="23774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Create, schedule and terminate processes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27706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2770632"/>
            <a:ext cx="502920" cy="594360"/>
          </a:xfrm>
          <a:prstGeom prst="rect">
            <a:avLst/>
          </a:prstGeom>
          <a:solidFill>
            <a:srgbClr val="FFC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97280" y="28163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Management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97280" y="30632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allocation and virtual memory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4564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456432"/>
            <a:ext cx="502920" cy="594360"/>
          </a:xfrm>
          <a:prstGeom prst="rect">
            <a:avLst/>
          </a:prstGeom>
          <a:solidFill>
            <a:schemeClr val="accent5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💾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97280" y="35021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7490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Organization, reading/writing to disk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4142232"/>
            <a:ext cx="42519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48640" y="4142232"/>
            <a:ext cx="502920" cy="594360"/>
          </a:xfrm>
          <a:prstGeom prst="rect">
            <a:avLst/>
          </a:prstGeom>
          <a:solidFill>
            <a:schemeClr val="accent6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🔐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97280" y="4187952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&amp; access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97280" y="4434840"/>
            <a:ext cx="35204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Users, permissions, isolation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OS HISTORY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Operating Systems Evolution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606040"/>
            <a:ext cx="8229600" cy="54864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6" name="Shape 4"/>
          <p:cNvSpPr/>
          <p:nvPr/>
        </p:nvSpPr>
        <p:spPr>
          <a:xfrm>
            <a:off x="1078992" y="2496312"/>
            <a:ext cx="256032" cy="256032"/>
          </a:xfrm>
          <a:prstGeom prst="ellipse">
            <a:avLst/>
          </a:prstGeom>
          <a:solidFill>
            <a:srgbClr val="90A8C0"/>
          </a:solidFill>
          <a:ln/>
        </p:spPr>
      </p:sp>
      <p:sp>
        <p:nvSpPr>
          <p:cNvPr id="7" name="Shape 5"/>
          <p:cNvSpPr/>
          <p:nvPr/>
        </p:nvSpPr>
        <p:spPr>
          <a:xfrm>
            <a:off x="1188720" y="1737360"/>
            <a:ext cx="36576" cy="749808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48640" y="1170432"/>
            <a:ext cx="1234440" cy="54864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only, single  task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2496312" y="2496312"/>
            <a:ext cx="256032" cy="256032"/>
          </a:xfrm>
          <a:prstGeom prst="ellipse">
            <a:avLst/>
          </a:prstGeom>
          <a:solidFill>
            <a:srgbClr val="0096C7"/>
          </a:solidFill>
          <a:ln/>
        </p:spPr>
      </p:sp>
      <p:sp>
        <p:nvSpPr>
          <p:cNvPr id="14" name="Shape 12"/>
          <p:cNvSpPr/>
          <p:nvPr/>
        </p:nvSpPr>
        <p:spPr>
          <a:xfrm>
            <a:off x="2606040" y="2743200"/>
            <a:ext cx="36576" cy="749808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5" name="Shape 13"/>
          <p:cNvSpPr/>
          <p:nvPr/>
        </p:nvSpPr>
        <p:spPr>
          <a:xfrm>
            <a:off x="196596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1965960" y="2816352"/>
            <a:ext cx="1234440" cy="54864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7" name="Text 15"/>
          <p:cNvSpPr/>
          <p:nvPr/>
        </p:nvSpPr>
        <p:spPr>
          <a:xfrm>
            <a:off x="196596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96596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1.0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92024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Microsoft GUI 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3913632" y="2496312"/>
            <a:ext cx="256032" cy="256032"/>
          </a:xfrm>
          <a:prstGeom prst="ellipse">
            <a:avLst/>
          </a:prstGeom>
          <a:solidFill>
            <a:srgbClr val="06D6A0"/>
          </a:solidFill>
          <a:ln/>
        </p:spPr>
      </p:sp>
      <p:sp>
        <p:nvSpPr>
          <p:cNvPr id="21" name="Shape 19"/>
          <p:cNvSpPr/>
          <p:nvPr/>
        </p:nvSpPr>
        <p:spPr>
          <a:xfrm>
            <a:off x="4023360" y="1737360"/>
            <a:ext cx="36576" cy="74980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2" name="Shape 20"/>
          <p:cNvSpPr/>
          <p:nvPr/>
        </p:nvSpPr>
        <p:spPr>
          <a:xfrm>
            <a:off x="338328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383280" y="1170432"/>
            <a:ext cx="1234440" cy="54864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4" name="Text 22"/>
          <p:cNvSpPr/>
          <p:nvPr/>
        </p:nvSpPr>
        <p:spPr>
          <a:xfrm>
            <a:off x="338328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1991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38328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0.1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333756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Linus Torvalds, open source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5330952" y="2496312"/>
            <a:ext cx="256032" cy="256032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28" name="Shape 26"/>
          <p:cNvSpPr/>
          <p:nvPr/>
        </p:nvSpPr>
        <p:spPr>
          <a:xfrm>
            <a:off x="5440680" y="2743200"/>
            <a:ext cx="36576" cy="74980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9" name="Shape 27"/>
          <p:cNvSpPr/>
          <p:nvPr/>
        </p:nvSpPr>
        <p:spPr>
          <a:xfrm>
            <a:off x="480060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00600" y="2816352"/>
            <a:ext cx="1234440" cy="54864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0060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XP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75488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Stability + Modern GUI </a:t>
            </a:r>
          </a:p>
        </p:txBody>
      </p:sp>
      <p:sp>
        <p:nvSpPr>
          <p:cNvPr id="34" name="Shape 32"/>
          <p:cNvSpPr/>
          <p:nvPr/>
        </p:nvSpPr>
        <p:spPr>
          <a:xfrm>
            <a:off x="6748272" y="2496312"/>
            <a:ext cx="256032" cy="256032"/>
          </a:xfrm>
          <a:prstGeom prst="ellipse">
            <a:avLst/>
          </a:prstGeom>
          <a:solidFill>
            <a:srgbClr val="FFD166"/>
          </a:solidFill>
          <a:ln/>
        </p:spPr>
      </p:sp>
      <p:sp>
        <p:nvSpPr>
          <p:cNvPr id="35" name="Shape 33"/>
          <p:cNvSpPr/>
          <p:nvPr/>
        </p:nvSpPr>
        <p:spPr>
          <a:xfrm>
            <a:off x="6858000" y="1737360"/>
            <a:ext cx="36576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6" name="Shape 34"/>
          <p:cNvSpPr/>
          <p:nvPr/>
        </p:nvSpPr>
        <p:spPr>
          <a:xfrm>
            <a:off x="6217920" y="117043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217920" y="1170432"/>
            <a:ext cx="123444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8" name="Text 36"/>
          <p:cNvSpPr/>
          <p:nvPr/>
        </p:nvSpPr>
        <p:spPr>
          <a:xfrm>
            <a:off x="6217920" y="124358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217920" y="142646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iPhone OS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172200" y="155448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OS, touchscreen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8165592" y="2496312"/>
            <a:ext cx="256032" cy="256032"/>
          </a:xfrm>
          <a:prstGeom prst="ellipse">
            <a:avLst/>
          </a:prstGeom>
          <a:solidFill>
            <a:srgbClr val="EF476F"/>
          </a:solidFill>
          <a:ln/>
        </p:spPr>
      </p:sp>
      <p:sp>
        <p:nvSpPr>
          <p:cNvPr id="42" name="Shape 40"/>
          <p:cNvSpPr/>
          <p:nvPr/>
        </p:nvSpPr>
        <p:spPr>
          <a:xfrm>
            <a:off x="8275320" y="2743200"/>
            <a:ext cx="36576" cy="74980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3" name="Shape 41"/>
          <p:cNvSpPr/>
          <p:nvPr/>
        </p:nvSpPr>
        <p:spPr>
          <a:xfrm>
            <a:off x="7635240" y="2816352"/>
            <a:ext cx="1234440" cy="53035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7635240" y="2816352"/>
            <a:ext cx="1234440" cy="54864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5" name="Text 43"/>
          <p:cNvSpPr/>
          <p:nvPr/>
        </p:nvSpPr>
        <p:spPr>
          <a:xfrm>
            <a:off x="7635240" y="2889504"/>
            <a:ext cx="1234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7635240" y="3072384"/>
            <a:ext cx="12344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589520" y="3200400"/>
            <a:ext cx="1325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redesign, ARM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36576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365760" y="3749040"/>
            <a:ext cx="64008" cy="96012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50" name="Text 48"/>
          <p:cNvSpPr/>
          <p:nvPr/>
        </p:nvSpPr>
        <p:spPr>
          <a:xfrm>
            <a:off x="54864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 (1981)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54864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commercial Microsoft version. Command line interface, single user, single program at a time.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324612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53" name="Shape 51"/>
          <p:cNvSpPr/>
          <p:nvPr/>
        </p:nvSpPr>
        <p:spPr>
          <a:xfrm>
            <a:off x="3246120" y="3749040"/>
            <a:ext cx="64008" cy="96012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4" name="Text 52"/>
          <p:cNvSpPr/>
          <p:nvPr/>
        </p:nvSpPr>
        <p:spPr>
          <a:xfrm>
            <a:off x="342900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NT (1993)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342900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architecture that underpins all modern Windows versions. First version with real multi-user support.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6126480" y="3749040"/>
            <a:ext cx="2788920" cy="9601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57" name="Shape 55"/>
          <p:cNvSpPr/>
          <p:nvPr/>
        </p:nvSpPr>
        <p:spPr>
          <a:xfrm>
            <a:off x="6126480" y="3749040"/>
            <a:ext cx="64008" cy="96012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58" name="Text 56"/>
          <p:cNvSpPr/>
          <p:nvPr/>
        </p:nvSpPr>
        <p:spPr>
          <a:xfrm>
            <a:off x="6309360" y="3794760"/>
            <a:ext cx="2514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(1991→azi)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6309360" y="4041648"/>
            <a:ext cx="2514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Open-source kernel written by Linus Torvalds. Runs on 96% of world's web servers, on Android, and in the cloud.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OS HISTORY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Windows Family: from MS-DOS to Windows 11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07008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2344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34440" y="12527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MS-DOS 1.0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234440" y="15544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only, single tasking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103120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03120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130552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23444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1.0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234440" y="2450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GUI, cooperative multitasking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2999232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999232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026664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234440" y="3044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95/98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234440" y="33467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menu, plug &amp; play, 32-bit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3895344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3895344"/>
            <a:ext cx="64008" cy="7772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3922776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1993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234440" y="39410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NT 3.1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234440" y="424281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Hybrid kernel, multi-user, enhanced security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1207008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46320" y="1207008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4983480" y="1234440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715000" y="12527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XP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715000" y="155448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NT  Stability+ friendly GUI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46320" y="2103120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2103120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4983480" y="2130552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2009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715000" y="214884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7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715000" y="245059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popular Windows version from history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46320" y="2999232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2999232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7" name="Text 35"/>
          <p:cNvSpPr/>
          <p:nvPr/>
        </p:nvSpPr>
        <p:spPr>
          <a:xfrm>
            <a:off x="4983480" y="3026664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2015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5715000" y="3044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10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5715000" y="33467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Universal apps, Microsoft Store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846320" y="3895344"/>
            <a:ext cx="4160520" cy="7772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846320" y="3895344"/>
            <a:ext cx="64008" cy="77724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2" name="Text 40"/>
          <p:cNvSpPr/>
          <p:nvPr/>
        </p:nvSpPr>
        <p:spPr>
          <a:xfrm>
            <a:off x="4983480" y="3922776"/>
            <a:ext cx="685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5715000" y="39410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11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5715000" y="424281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redesign, native ARM, Secure Boot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6" name="Text 44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Server 2025 — latest enterprise version · Major updates every 6 months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OS HISTORY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&amp; Linux — Origins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3108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1089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🐧  Linux / Unix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66928" y="166420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 created in 1969 at Bell Labs (AT&amp;T) by Ken Thompson and Dennis Ritchie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66928" y="2011680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in C — portable on any hardware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66928" y="2359152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created in 1991 by Linus Torvalds, Finnish student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66928" y="2706624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open-source — anyone can contribute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66928" y="3054096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 distributions: Ubuntu, Debian, Fedora, Arch, Red Hat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66928" y="3401568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on 96% of world's web servers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6928" y="3749040"/>
            <a:ext cx="3794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Underlies Android (the most widely used mobile OS)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46320" y="1170432"/>
            <a:ext cx="3931920" cy="14173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46320" y="1170432"/>
            <a:ext cx="64008" cy="1417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5047488" y="1234440"/>
            <a:ext cx="3566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Major Linux Distributions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47488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19" name="Text 17"/>
          <p:cNvSpPr/>
          <p:nvPr/>
        </p:nvSpPr>
        <p:spPr>
          <a:xfrm>
            <a:off x="5047488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309360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1" name="Text 19"/>
          <p:cNvSpPr/>
          <p:nvPr/>
        </p:nvSpPr>
        <p:spPr>
          <a:xfrm>
            <a:off x="6309360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Debian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571232" y="16002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3" name="Text 21"/>
          <p:cNvSpPr/>
          <p:nvPr/>
        </p:nvSpPr>
        <p:spPr>
          <a:xfrm>
            <a:off x="7571232" y="16002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Fedora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047488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5" name="Text 23"/>
          <p:cNvSpPr/>
          <p:nvPr/>
        </p:nvSpPr>
        <p:spPr>
          <a:xfrm>
            <a:off x="5047488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309360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7" name="Text 25"/>
          <p:cNvSpPr/>
          <p:nvPr/>
        </p:nvSpPr>
        <p:spPr>
          <a:xfrm>
            <a:off x="6309360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Hat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571232" y="2057400"/>
            <a:ext cx="1170432" cy="384048"/>
          </a:xfrm>
          <a:prstGeom prst="roundRect">
            <a:avLst>
              <a:gd name="adj" fmla="val 16667"/>
            </a:avLst>
          </a:prstGeom>
          <a:solidFill>
            <a:srgbClr val="065A82"/>
          </a:solidFill>
          <a:ln/>
        </p:spPr>
      </p:sp>
      <p:sp>
        <p:nvSpPr>
          <p:cNvPr id="29" name="Text 27"/>
          <p:cNvSpPr/>
          <p:nvPr/>
        </p:nvSpPr>
        <p:spPr>
          <a:xfrm>
            <a:off x="7571232" y="2057400"/>
            <a:ext cx="11704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2743200"/>
            <a:ext cx="3931920" cy="157276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46320" y="2743200"/>
            <a:ext cx="64008" cy="157276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2" name="Text 30"/>
          <p:cNvSpPr/>
          <p:nvPr/>
        </p:nvSpPr>
        <p:spPr>
          <a:xfrm>
            <a:off x="5047488" y="280720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Linux on servers?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47488" y="3127248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Free and open source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047488" y="341985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Stable — uptime of years without restart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047488" y="3712464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Superior security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5047488" y="400507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Personalizabil total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45720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6D6A0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97280"/>
            <a:ext cx="77724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&amp;</a:t>
            </a:r>
            <a:endParaRPr lang="en-US" sz="4200" dirty="0"/>
          </a:p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architecture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48640" y="34290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Monolithic · Microkernel · Hybrid · Linux · Windows NT · macOS XNU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KERNEL &amp; ARCHITECTURE OS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Kernel – what is?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15568"/>
            <a:ext cx="822960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115568"/>
            <a:ext cx="64008" cy="80467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658368" y="1161288"/>
            <a:ext cx="78638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kernel is the central core of the OS — the first program loaded after the bootloader and the last to stop. </a:t>
            </a:r>
          </a:p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mediates all communication between applications and hardware, running with maximum privileges.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303520" y="2148840"/>
            <a:ext cx="3474720" cy="566928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349240" y="219456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349240" y="244144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Chrome, Word, games...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903720" y="271576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2" name="Shape 10"/>
          <p:cNvSpPr/>
          <p:nvPr/>
        </p:nvSpPr>
        <p:spPr>
          <a:xfrm>
            <a:off x="5303520" y="2788920"/>
            <a:ext cx="3474720" cy="566928"/>
          </a:xfrm>
          <a:prstGeom prst="rect">
            <a:avLst/>
          </a:prstGeom>
          <a:solidFill>
            <a:srgbClr val="FFD166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349240" y="283464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49240" y="308152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 of the OS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903720" y="3355848"/>
            <a:ext cx="73152" cy="1828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6" name="Shape 14"/>
          <p:cNvSpPr/>
          <p:nvPr/>
        </p:nvSpPr>
        <p:spPr>
          <a:xfrm>
            <a:off x="5303520" y="3429000"/>
            <a:ext cx="3474720" cy="566928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49240" y="3474720"/>
            <a:ext cx="338328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349240" y="3721608"/>
            <a:ext cx="33832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CPU, RAM, Disk, Network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20848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48640" y="2084832"/>
            <a:ext cx="502920" cy="594360"/>
          </a:xfrm>
          <a:prstGeom prst="rect">
            <a:avLst/>
          </a:prstGeom>
          <a:solidFill>
            <a:srgbClr val="FF0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⚙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097280" y="21305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Processes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97280" y="23865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Creation, planning, stop/termination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" y="27706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48640" y="2770632"/>
            <a:ext cx="502920" cy="594360"/>
          </a:xfrm>
          <a:prstGeom prst="rect">
            <a:avLst/>
          </a:prstGeom>
          <a:solidFill>
            <a:srgbClr val="FFC000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97280" y="28163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97280" y="30723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allocation, virtual memory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34564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48640" y="3456432"/>
            <a:ext cx="502920" cy="594360"/>
          </a:xfrm>
          <a:prstGeom prst="rect">
            <a:avLst/>
          </a:prstGeom>
          <a:solidFill>
            <a:schemeClr val="accent5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💾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097280" y="35021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097280" y="37581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Reading/writing on disk, access permissions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4142232"/>
            <a:ext cx="4480560" cy="5943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48640" y="4142232"/>
            <a:ext cx="502920" cy="594360"/>
          </a:xfrm>
          <a:prstGeom prst="rect">
            <a:avLst/>
          </a:prstGeom>
          <a:solidFill>
            <a:schemeClr val="accent6"/>
          </a:solidFill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🔒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97280" y="4187952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1097280" y="4443984"/>
            <a:ext cx="3657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Permissions, process isolation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2888</Words>
  <Application>Microsoft Office PowerPoint</Application>
  <PresentationFormat>On-screen Show (16:9)</PresentationFormat>
  <Paragraphs>613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Sisteme de Operare — Curs 2 Complet</dc:title>
  <dc:subject>PptxGenJS Presentation</dc:subject>
  <dc:creator>PptxGenJS</dc:creator>
  <cp:lastModifiedBy>Administrator</cp:lastModifiedBy>
  <cp:revision>42</cp:revision>
  <dcterms:created xsi:type="dcterms:W3CDTF">2026-02-22T17:23:10Z</dcterms:created>
  <dcterms:modified xsi:type="dcterms:W3CDTF">2026-02-25T13:50:19Z</dcterms:modified>
</cp:coreProperties>
</file>