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57" r:id="rId3"/>
    <p:sldId id="1054" r:id="rId4"/>
    <p:sldId id="1137" r:id="rId5"/>
    <p:sldId id="258" r:id="rId6"/>
    <p:sldId id="259" r:id="rId7"/>
    <p:sldId id="260" r:id="rId8"/>
    <p:sldId id="261" r:id="rId9"/>
    <p:sldId id="262" r:id="rId10"/>
    <p:sldId id="263" r:id="rId11"/>
    <p:sldId id="1142" r:id="rId12"/>
    <p:sldId id="1143" r:id="rId13"/>
    <p:sldId id="1144" r:id="rId14"/>
    <p:sldId id="1145" r:id="rId15"/>
    <p:sldId id="1146" r:id="rId16"/>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42" autoAdjust="0"/>
    <p:restoredTop sz="94610"/>
  </p:normalViewPr>
  <p:slideViewPr>
    <p:cSldViewPr snapToGrid="0" snapToObjects="1">
      <p:cViewPr varScale="1">
        <p:scale>
          <a:sx n="97" d="100"/>
          <a:sy n="97" d="100"/>
        </p:scale>
        <p:origin x="22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5/4/2026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6.0 – NAT for IPv4</a:t>
            </a:r>
          </a:p>
          <a:p>
            <a:r>
              <a:rPr lang="en-US" dirty="0"/>
              <a:t>6.2 – Types of NAT</a:t>
            </a:r>
          </a:p>
          <a:p>
            <a:r>
              <a:rPr lang="en-US" dirty="0"/>
              <a:t>6.2.1 – Static NAT</a:t>
            </a:r>
          </a:p>
        </p:txBody>
      </p:sp>
      <p:sp>
        <p:nvSpPr>
          <p:cNvPr id="4" name="Slide Number Placeholder 3"/>
          <p:cNvSpPr>
            <a:spLocks noGrp="1"/>
          </p:cNvSpPr>
          <p:nvPr>
            <p:ph type="sldNum" sz="quarter" idx="5"/>
          </p:nvPr>
        </p:nvSpPr>
        <p:spPr/>
        <p:txBody>
          <a:bodyPr/>
          <a:lstStyle/>
          <a:p>
            <a:fld id="{5641018C-6CAF-B84E-B92C-ECB119457FBA}" type="slidenum">
              <a:rPr lang="en-US" smtClean="0"/>
              <a:t>11</a:t>
            </a:fld>
            <a:endParaRPr lang="en-US" dirty="0"/>
          </a:p>
        </p:txBody>
      </p:sp>
    </p:spTree>
    <p:extLst>
      <p:ext uri="{BB962C8B-B14F-4D97-AF65-F5344CB8AC3E}">
        <p14:creationId xmlns:p14="http://schemas.microsoft.com/office/powerpoint/2010/main" val="11925954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6.0 – NAT for IPv4</a:t>
            </a:r>
          </a:p>
          <a:p>
            <a:r>
              <a:rPr lang="en-US" dirty="0"/>
              <a:t>6.2 – Types of NAT</a:t>
            </a:r>
          </a:p>
          <a:p>
            <a:r>
              <a:rPr lang="en-US" dirty="0"/>
              <a:t>6.2.2 – Dynamic NAT</a:t>
            </a:r>
          </a:p>
        </p:txBody>
      </p:sp>
      <p:sp>
        <p:nvSpPr>
          <p:cNvPr id="4" name="Slide Number Placeholder 3"/>
          <p:cNvSpPr>
            <a:spLocks noGrp="1"/>
          </p:cNvSpPr>
          <p:nvPr>
            <p:ph type="sldNum" sz="quarter" idx="5"/>
          </p:nvPr>
        </p:nvSpPr>
        <p:spPr/>
        <p:txBody>
          <a:bodyPr/>
          <a:lstStyle/>
          <a:p>
            <a:fld id="{5641018C-6CAF-B84E-B92C-ECB119457FBA}" type="slidenum">
              <a:rPr lang="en-US" smtClean="0"/>
              <a:t>12</a:t>
            </a:fld>
            <a:endParaRPr lang="en-US" dirty="0"/>
          </a:p>
        </p:txBody>
      </p:sp>
    </p:spTree>
    <p:extLst>
      <p:ext uri="{BB962C8B-B14F-4D97-AF65-F5344CB8AC3E}">
        <p14:creationId xmlns:p14="http://schemas.microsoft.com/office/powerpoint/2010/main" val="31171213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6.0 – NAT for IPv4</a:t>
            </a:r>
          </a:p>
          <a:p>
            <a:r>
              <a:rPr lang="en-US" dirty="0"/>
              <a:t>6.2 – Types of NAT</a:t>
            </a:r>
          </a:p>
          <a:p>
            <a:r>
              <a:rPr lang="en-US" dirty="0"/>
              <a:t>6.2.3 – Port Address Translation</a:t>
            </a:r>
          </a:p>
        </p:txBody>
      </p:sp>
      <p:sp>
        <p:nvSpPr>
          <p:cNvPr id="4" name="Slide Number Placeholder 3"/>
          <p:cNvSpPr>
            <a:spLocks noGrp="1"/>
          </p:cNvSpPr>
          <p:nvPr>
            <p:ph type="sldNum" sz="quarter" idx="5"/>
          </p:nvPr>
        </p:nvSpPr>
        <p:spPr/>
        <p:txBody>
          <a:bodyPr/>
          <a:lstStyle/>
          <a:p>
            <a:fld id="{5641018C-6CAF-B84E-B92C-ECB119457FBA}" type="slidenum">
              <a:rPr lang="en-US" smtClean="0"/>
              <a:t>13</a:t>
            </a:fld>
            <a:endParaRPr lang="en-US" dirty="0"/>
          </a:p>
        </p:txBody>
      </p:sp>
    </p:spTree>
    <p:extLst>
      <p:ext uri="{BB962C8B-B14F-4D97-AF65-F5344CB8AC3E}">
        <p14:creationId xmlns:p14="http://schemas.microsoft.com/office/powerpoint/2010/main" val="31829476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6.0 – NAT for IPv4</a:t>
            </a:r>
          </a:p>
          <a:p>
            <a:r>
              <a:rPr lang="en-US" dirty="0"/>
              <a:t>6.2 – Types of NAT</a:t>
            </a:r>
          </a:p>
          <a:p>
            <a:r>
              <a:rPr lang="en-US" dirty="0"/>
              <a:t>6.2.4 – Next Available Port</a:t>
            </a:r>
          </a:p>
        </p:txBody>
      </p:sp>
      <p:sp>
        <p:nvSpPr>
          <p:cNvPr id="4" name="Slide Number Placeholder 3"/>
          <p:cNvSpPr>
            <a:spLocks noGrp="1"/>
          </p:cNvSpPr>
          <p:nvPr>
            <p:ph type="sldNum" sz="quarter" idx="5"/>
          </p:nvPr>
        </p:nvSpPr>
        <p:spPr/>
        <p:txBody>
          <a:bodyPr/>
          <a:lstStyle/>
          <a:p>
            <a:fld id="{5641018C-6CAF-B84E-B92C-ECB119457FBA}" type="slidenum">
              <a:rPr lang="en-US" smtClean="0"/>
              <a:t>14</a:t>
            </a:fld>
            <a:endParaRPr lang="en-US" dirty="0"/>
          </a:p>
        </p:txBody>
      </p:sp>
    </p:spTree>
    <p:extLst>
      <p:ext uri="{BB962C8B-B14F-4D97-AF65-F5344CB8AC3E}">
        <p14:creationId xmlns:p14="http://schemas.microsoft.com/office/powerpoint/2010/main" val="21259597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6.0 – NAT for IPv4</a:t>
            </a:r>
          </a:p>
          <a:p>
            <a:r>
              <a:rPr lang="en-US" dirty="0"/>
              <a:t>6.2 – Types of NAT</a:t>
            </a:r>
          </a:p>
          <a:p>
            <a:r>
              <a:rPr lang="en-US" dirty="0"/>
              <a:t>6.2.5 – NAT and PAT Comparison</a:t>
            </a:r>
          </a:p>
        </p:txBody>
      </p:sp>
      <p:sp>
        <p:nvSpPr>
          <p:cNvPr id="4" name="Slide Number Placeholder 3"/>
          <p:cNvSpPr>
            <a:spLocks noGrp="1"/>
          </p:cNvSpPr>
          <p:nvPr>
            <p:ph type="sldNum" sz="quarter" idx="5"/>
          </p:nvPr>
        </p:nvSpPr>
        <p:spPr/>
        <p:txBody>
          <a:bodyPr/>
          <a:lstStyle/>
          <a:p>
            <a:fld id="{5641018C-6CAF-B84E-B92C-ECB119457FBA}" type="slidenum">
              <a:rPr lang="en-US" smtClean="0"/>
              <a:t>15</a:t>
            </a:fld>
            <a:endParaRPr lang="en-US" dirty="0"/>
          </a:p>
        </p:txBody>
      </p:sp>
    </p:spTree>
    <p:extLst>
      <p:ext uri="{BB962C8B-B14F-4D97-AF65-F5344CB8AC3E}">
        <p14:creationId xmlns:p14="http://schemas.microsoft.com/office/powerpoint/2010/main" val="14031003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6.0 – NAT for IPv4</a:t>
            </a:r>
          </a:p>
          <a:p>
            <a:r>
              <a:rPr lang="en-US" dirty="0"/>
              <a:t>6.1 – NAT Characteristics</a:t>
            </a:r>
          </a:p>
          <a:p>
            <a:r>
              <a:rPr lang="en-US" dirty="0"/>
              <a:t>6.1.2 – IPv4 Address Space</a:t>
            </a:r>
          </a:p>
        </p:txBody>
      </p:sp>
      <p:sp>
        <p:nvSpPr>
          <p:cNvPr id="4" name="Slide Number Placeholder 3"/>
          <p:cNvSpPr>
            <a:spLocks noGrp="1"/>
          </p:cNvSpPr>
          <p:nvPr>
            <p:ph type="sldNum" sz="quarter" idx="5"/>
          </p:nvPr>
        </p:nvSpPr>
        <p:spPr/>
        <p:txBody>
          <a:bodyPr/>
          <a:lstStyle/>
          <a:p>
            <a:fld id="{5641018C-6CAF-B84E-B92C-ECB119457FBA}" type="slidenum">
              <a:rPr lang="en-US" smtClean="0"/>
              <a:t>3</a:t>
            </a:fld>
            <a:endParaRPr lang="en-US" dirty="0"/>
          </a:p>
        </p:txBody>
      </p:sp>
    </p:spTree>
    <p:extLst>
      <p:ext uri="{BB962C8B-B14F-4D97-AF65-F5344CB8AC3E}">
        <p14:creationId xmlns:p14="http://schemas.microsoft.com/office/powerpoint/2010/main" val="30923122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6.0 – NAT for IPv4</a:t>
            </a:r>
          </a:p>
          <a:p>
            <a:r>
              <a:rPr lang="en-US" dirty="0"/>
              <a:t>6.1 – NAT Characteristics</a:t>
            </a:r>
          </a:p>
          <a:p>
            <a:r>
              <a:rPr lang="en-US" dirty="0"/>
              <a:t>6.1.2 – What is NAT</a:t>
            </a:r>
          </a:p>
        </p:txBody>
      </p:sp>
      <p:sp>
        <p:nvSpPr>
          <p:cNvPr id="4" name="Slide Number Placeholder 3"/>
          <p:cNvSpPr>
            <a:spLocks noGrp="1"/>
          </p:cNvSpPr>
          <p:nvPr>
            <p:ph type="sldNum" sz="quarter" idx="5"/>
          </p:nvPr>
        </p:nvSpPr>
        <p:spPr/>
        <p:txBody>
          <a:bodyPr/>
          <a:lstStyle/>
          <a:p>
            <a:fld id="{5641018C-6CAF-B84E-B92C-ECB119457FBA}" type="slidenum">
              <a:rPr lang="en-US" smtClean="0"/>
              <a:t>4</a:t>
            </a:fld>
            <a:endParaRPr lang="en-US" dirty="0"/>
          </a:p>
        </p:txBody>
      </p:sp>
    </p:spTree>
    <p:extLst>
      <p:ext uri="{BB962C8B-B14F-4D97-AF65-F5344CB8AC3E}">
        <p14:creationId xmlns:p14="http://schemas.microsoft.com/office/powerpoint/2010/main" val="22267968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Multi_Slide">
    <p:spTree>
      <p:nvGrpSpPr>
        <p:cNvPr id="1" name=""/>
        <p:cNvGrpSpPr/>
        <p:nvPr/>
      </p:nvGrpSpPr>
      <p:grpSpPr>
        <a:xfrm>
          <a:off x="0" y="0"/>
          <a:ext cx="0" cy="0"/>
          <a:chOff x="0" y="0"/>
          <a:chExt cx="0" cy="0"/>
        </a:xfrm>
      </p:grpSpPr>
      <p:sp>
        <p:nvSpPr>
          <p:cNvPr id="5" name="Content Placeholder 2"/>
          <p:cNvSpPr>
            <a:spLocks noGrp="1"/>
          </p:cNvSpPr>
          <p:nvPr>
            <p:ph idx="1"/>
          </p:nvPr>
        </p:nvSpPr>
        <p:spPr>
          <a:xfrm>
            <a:off x="474662" y="1347788"/>
            <a:ext cx="8280057" cy="3073946"/>
          </a:xfrm>
          <a:prstGeom prst="rect">
            <a:avLst/>
          </a:prstGeom>
        </p:spPr>
        <p:txBody>
          <a:bodyPr lIns="91420" tIns="45710" rIns="91420" bIns="45710">
            <a:noAutofit/>
          </a:bodyPr>
          <a:lstStyle>
            <a:lvl1pPr marL="285690" marR="0" indent="-285690" algn="ctr" defTabSz="457105" rtl="0" eaLnBrk="1" fontAlgn="auto" latinLnBrk="0" hangingPunct="1">
              <a:lnSpc>
                <a:spcPct val="100000"/>
              </a:lnSpc>
              <a:spcBef>
                <a:spcPct val="20000"/>
              </a:spcBef>
              <a:spcAft>
                <a:spcPts val="0"/>
              </a:spcAft>
              <a:buClrTx/>
              <a:buSzTx/>
              <a:buFont typeface="Arial"/>
              <a:buNone/>
              <a:tabLst/>
              <a:defRPr sz="2000" b="0" i="0" baseline="0">
                <a:solidFill>
                  <a:schemeClr val="bg1"/>
                </a:solidFill>
                <a:latin typeface="+mn-lt"/>
                <a:cs typeface="CiscoSans ExtraLight"/>
              </a:defRPr>
            </a:lvl1pPr>
          </a:lstStyle>
          <a:p>
            <a:pPr lvl="0"/>
            <a:r>
              <a:rPr lang="en-US"/>
              <a:t>Click to edit Master text styles</a:t>
            </a:r>
          </a:p>
        </p:txBody>
      </p:sp>
      <p:sp>
        <p:nvSpPr>
          <p:cNvPr id="4" name="Title Placeholder 5"/>
          <p:cNvSpPr>
            <a:spLocks noGrp="1"/>
          </p:cNvSpPr>
          <p:nvPr>
            <p:ph type="title"/>
          </p:nvPr>
        </p:nvSpPr>
        <p:spPr bwMode="auto">
          <a:xfrm>
            <a:off x="437766" y="341313"/>
            <a:ext cx="8345488" cy="731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rgbClr val="004C69"/>
                </a:solidFill>
              </a:defRPr>
            </a:lvl1pPr>
          </a:lstStyle>
          <a:p>
            <a:pPr lvl="0"/>
            <a:r>
              <a:rPr lang="en-US"/>
              <a:t>Click to edit Master title style</a:t>
            </a:r>
            <a:endParaRPr lang="en-GB" dirty="0"/>
          </a:p>
        </p:txBody>
      </p:sp>
    </p:spTree>
    <p:extLst>
      <p:ext uri="{BB962C8B-B14F-4D97-AF65-F5344CB8AC3E}">
        <p14:creationId xmlns:p14="http://schemas.microsoft.com/office/powerpoint/2010/main" val="38233663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F172A"/>
        </a:solidFill>
        <a:effectLst/>
      </p:bgPr>
    </p:bg>
    <p:spTree>
      <p:nvGrpSpPr>
        <p:cNvPr id="1" name=""/>
        <p:cNvGrpSpPr/>
        <p:nvPr/>
      </p:nvGrpSpPr>
      <p:grpSpPr>
        <a:xfrm>
          <a:off x="0" y="0"/>
          <a:ext cx="0" cy="0"/>
          <a:chOff x="0" y="0"/>
          <a:chExt cx="0" cy="0"/>
        </a:xfrm>
      </p:grpSpPr>
      <p:sp>
        <p:nvSpPr>
          <p:cNvPr id="2" name="Shape 0"/>
          <p:cNvSpPr/>
          <p:nvPr/>
        </p:nvSpPr>
        <p:spPr>
          <a:xfrm>
            <a:off x="0" y="0"/>
            <a:ext cx="9144000" cy="0"/>
          </a:xfrm>
          <a:prstGeom prst="line">
            <a:avLst/>
          </a:prstGeom>
          <a:noFill/>
          <a:ln w="12700">
            <a:solidFill>
              <a:srgbClr val="1E293B"/>
            </a:solidFill>
            <a:prstDash val="solid"/>
          </a:ln>
        </p:spPr>
      </p:sp>
      <p:sp>
        <p:nvSpPr>
          <p:cNvPr id="3" name="Shape 1"/>
          <p:cNvSpPr/>
          <p:nvPr/>
        </p:nvSpPr>
        <p:spPr>
          <a:xfrm>
            <a:off x="0" y="571500"/>
            <a:ext cx="9144000" cy="0"/>
          </a:xfrm>
          <a:prstGeom prst="line">
            <a:avLst/>
          </a:prstGeom>
          <a:noFill/>
          <a:ln w="12700">
            <a:solidFill>
              <a:srgbClr val="1E293B"/>
            </a:solidFill>
            <a:prstDash val="solid"/>
          </a:ln>
        </p:spPr>
      </p:sp>
      <p:sp>
        <p:nvSpPr>
          <p:cNvPr id="4" name="Shape 2"/>
          <p:cNvSpPr/>
          <p:nvPr/>
        </p:nvSpPr>
        <p:spPr>
          <a:xfrm>
            <a:off x="0" y="1143000"/>
            <a:ext cx="9144000" cy="0"/>
          </a:xfrm>
          <a:prstGeom prst="line">
            <a:avLst/>
          </a:prstGeom>
          <a:noFill/>
          <a:ln w="12700">
            <a:solidFill>
              <a:srgbClr val="1E293B"/>
            </a:solidFill>
            <a:prstDash val="solid"/>
          </a:ln>
        </p:spPr>
      </p:sp>
      <p:sp>
        <p:nvSpPr>
          <p:cNvPr id="5" name="Shape 3"/>
          <p:cNvSpPr/>
          <p:nvPr/>
        </p:nvSpPr>
        <p:spPr>
          <a:xfrm>
            <a:off x="0" y="1714500"/>
            <a:ext cx="9144000" cy="0"/>
          </a:xfrm>
          <a:prstGeom prst="line">
            <a:avLst/>
          </a:prstGeom>
          <a:noFill/>
          <a:ln w="12700">
            <a:solidFill>
              <a:srgbClr val="1E293B"/>
            </a:solidFill>
            <a:prstDash val="solid"/>
          </a:ln>
        </p:spPr>
      </p:sp>
      <p:sp>
        <p:nvSpPr>
          <p:cNvPr id="6" name="Shape 4"/>
          <p:cNvSpPr/>
          <p:nvPr/>
        </p:nvSpPr>
        <p:spPr>
          <a:xfrm>
            <a:off x="0" y="2286000"/>
            <a:ext cx="9144000" cy="0"/>
          </a:xfrm>
          <a:prstGeom prst="line">
            <a:avLst/>
          </a:prstGeom>
          <a:noFill/>
          <a:ln w="12700">
            <a:solidFill>
              <a:srgbClr val="1E293B"/>
            </a:solidFill>
            <a:prstDash val="solid"/>
          </a:ln>
        </p:spPr>
      </p:sp>
      <p:sp>
        <p:nvSpPr>
          <p:cNvPr id="7" name="Shape 5"/>
          <p:cNvSpPr/>
          <p:nvPr/>
        </p:nvSpPr>
        <p:spPr>
          <a:xfrm>
            <a:off x="0" y="2857500"/>
            <a:ext cx="9144000" cy="0"/>
          </a:xfrm>
          <a:prstGeom prst="line">
            <a:avLst/>
          </a:prstGeom>
          <a:noFill/>
          <a:ln w="12700">
            <a:solidFill>
              <a:srgbClr val="1E293B"/>
            </a:solidFill>
            <a:prstDash val="solid"/>
          </a:ln>
        </p:spPr>
      </p:sp>
      <p:sp>
        <p:nvSpPr>
          <p:cNvPr id="8" name="Shape 6"/>
          <p:cNvSpPr/>
          <p:nvPr/>
        </p:nvSpPr>
        <p:spPr>
          <a:xfrm>
            <a:off x="0" y="3429000"/>
            <a:ext cx="9144000" cy="0"/>
          </a:xfrm>
          <a:prstGeom prst="line">
            <a:avLst/>
          </a:prstGeom>
          <a:noFill/>
          <a:ln w="12700">
            <a:solidFill>
              <a:srgbClr val="1E293B"/>
            </a:solidFill>
            <a:prstDash val="solid"/>
          </a:ln>
        </p:spPr>
      </p:sp>
      <p:sp>
        <p:nvSpPr>
          <p:cNvPr id="9" name="Shape 7"/>
          <p:cNvSpPr/>
          <p:nvPr/>
        </p:nvSpPr>
        <p:spPr>
          <a:xfrm>
            <a:off x="0" y="4000500"/>
            <a:ext cx="9144000" cy="0"/>
          </a:xfrm>
          <a:prstGeom prst="line">
            <a:avLst/>
          </a:prstGeom>
          <a:noFill/>
          <a:ln w="12700">
            <a:solidFill>
              <a:srgbClr val="1E293B"/>
            </a:solidFill>
            <a:prstDash val="solid"/>
          </a:ln>
        </p:spPr>
      </p:sp>
      <p:sp>
        <p:nvSpPr>
          <p:cNvPr id="10" name="Shape 8"/>
          <p:cNvSpPr/>
          <p:nvPr/>
        </p:nvSpPr>
        <p:spPr>
          <a:xfrm>
            <a:off x="0" y="4572000"/>
            <a:ext cx="9144000" cy="0"/>
          </a:xfrm>
          <a:prstGeom prst="line">
            <a:avLst/>
          </a:prstGeom>
          <a:noFill/>
          <a:ln w="12700">
            <a:solidFill>
              <a:srgbClr val="1E293B"/>
            </a:solidFill>
            <a:prstDash val="solid"/>
          </a:ln>
        </p:spPr>
      </p:sp>
      <p:sp>
        <p:nvSpPr>
          <p:cNvPr id="11" name="Shape 9"/>
          <p:cNvSpPr/>
          <p:nvPr/>
        </p:nvSpPr>
        <p:spPr>
          <a:xfrm>
            <a:off x="0" y="5143500"/>
            <a:ext cx="9144000" cy="0"/>
          </a:xfrm>
          <a:prstGeom prst="line">
            <a:avLst/>
          </a:prstGeom>
          <a:noFill/>
          <a:ln w="12700">
            <a:solidFill>
              <a:srgbClr val="1E293B"/>
            </a:solidFill>
            <a:prstDash val="solid"/>
          </a:ln>
        </p:spPr>
      </p:sp>
      <p:sp>
        <p:nvSpPr>
          <p:cNvPr id="12" name="Shape 10"/>
          <p:cNvSpPr/>
          <p:nvPr/>
        </p:nvSpPr>
        <p:spPr>
          <a:xfrm>
            <a:off x="0" y="0"/>
            <a:ext cx="0" cy="5143500"/>
          </a:xfrm>
          <a:prstGeom prst="line">
            <a:avLst/>
          </a:prstGeom>
          <a:noFill/>
          <a:ln w="12700">
            <a:solidFill>
              <a:srgbClr val="1E293B"/>
            </a:solidFill>
            <a:prstDash val="solid"/>
          </a:ln>
        </p:spPr>
      </p:sp>
      <p:sp>
        <p:nvSpPr>
          <p:cNvPr id="13" name="Shape 11"/>
          <p:cNvSpPr/>
          <p:nvPr/>
        </p:nvSpPr>
        <p:spPr>
          <a:xfrm>
            <a:off x="571500" y="0"/>
            <a:ext cx="0" cy="5143500"/>
          </a:xfrm>
          <a:prstGeom prst="line">
            <a:avLst/>
          </a:prstGeom>
          <a:noFill/>
          <a:ln w="12700">
            <a:solidFill>
              <a:srgbClr val="1E293B"/>
            </a:solidFill>
            <a:prstDash val="solid"/>
          </a:ln>
        </p:spPr>
      </p:sp>
      <p:sp>
        <p:nvSpPr>
          <p:cNvPr id="14" name="Shape 12"/>
          <p:cNvSpPr/>
          <p:nvPr/>
        </p:nvSpPr>
        <p:spPr>
          <a:xfrm>
            <a:off x="1143000" y="0"/>
            <a:ext cx="0" cy="5143500"/>
          </a:xfrm>
          <a:prstGeom prst="line">
            <a:avLst/>
          </a:prstGeom>
          <a:noFill/>
          <a:ln w="12700">
            <a:solidFill>
              <a:srgbClr val="1E293B"/>
            </a:solidFill>
            <a:prstDash val="solid"/>
          </a:ln>
        </p:spPr>
      </p:sp>
      <p:sp>
        <p:nvSpPr>
          <p:cNvPr id="15" name="Shape 13"/>
          <p:cNvSpPr/>
          <p:nvPr/>
        </p:nvSpPr>
        <p:spPr>
          <a:xfrm>
            <a:off x="1714500" y="0"/>
            <a:ext cx="0" cy="5143500"/>
          </a:xfrm>
          <a:prstGeom prst="line">
            <a:avLst/>
          </a:prstGeom>
          <a:noFill/>
          <a:ln w="12700">
            <a:solidFill>
              <a:srgbClr val="1E293B"/>
            </a:solidFill>
            <a:prstDash val="solid"/>
          </a:ln>
        </p:spPr>
      </p:sp>
      <p:sp>
        <p:nvSpPr>
          <p:cNvPr id="16" name="Shape 14"/>
          <p:cNvSpPr/>
          <p:nvPr/>
        </p:nvSpPr>
        <p:spPr>
          <a:xfrm>
            <a:off x="2286000" y="0"/>
            <a:ext cx="0" cy="5143500"/>
          </a:xfrm>
          <a:prstGeom prst="line">
            <a:avLst/>
          </a:prstGeom>
          <a:noFill/>
          <a:ln w="12700">
            <a:solidFill>
              <a:srgbClr val="1E293B"/>
            </a:solidFill>
            <a:prstDash val="solid"/>
          </a:ln>
        </p:spPr>
      </p:sp>
      <p:sp>
        <p:nvSpPr>
          <p:cNvPr id="17" name="Shape 15"/>
          <p:cNvSpPr/>
          <p:nvPr/>
        </p:nvSpPr>
        <p:spPr>
          <a:xfrm>
            <a:off x="2857500" y="0"/>
            <a:ext cx="0" cy="5143500"/>
          </a:xfrm>
          <a:prstGeom prst="line">
            <a:avLst/>
          </a:prstGeom>
          <a:noFill/>
          <a:ln w="12700">
            <a:solidFill>
              <a:srgbClr val="1E293B"/>
            </a:solidFill>
            <a:prstDash val="solid"/>
          </a:ln>
        </p:spPr>
      </p:sp>
      <p:sp>
        <p:nvSpPr>
          <p:cNvPr id="18" name="Shape 16"/>
          <p:cNvSpPr/>
          <p:nvPr/>
        </p:nvSpPr>
        <p:spPr>
          <a:xfrm>
            <a:off x="3429000" y="0"/>
            <a:ext cx="0" cy="5143500"/>
          </a:xfrm>
          <a:prstGeom prst="line">
            <a:avLst/>
          </a:prstGeom>
          <a:noFill/>
          <a:ln w="12700">
            <a:solidFill>
              <a:srgbClr val="1E293B"/>
            </a:solidFill>
            <a:prstDash val="solid"/>
          </a:ln>
        </p:spPr>
      </p:sp>
      <p:sp>
        <p:nvSpPr>
          <p:cNvPr id="19" name="Shape 17"/>
          <p:cNvSpPr/>
          <p:nvPr/>
        </p:nvSpPr>
        <p:spPr>
          <a:xfrm>
            <a:off x="4000500" y="0"/>
            <a:ext cx="0" cy="5143500"/>
          </a:xfrm>
          <a:prstGeom prst="line">
            <a:avLst/>
          </a:prstGeom>
          <a:noFill/>
          <a:ln w="12700">
            <a:solidFill>
              <a:srgbClr val="1E293B"/>
            </a:solidFill>
            <a:prstDash val="solid"/>
          </a:ln>
        </p:spPr>
      </p:sp>
      <p:sp>
        <p:nvSpPr>
          <p:cNvPr id="20" name="Shape 18"/>
          <p:cNvSpPr/>
          <p:nvPr/>
        </p:nvSpPr>
        <p:spPr>
          <a:xfrm>
            <a:off x="4572000" y="0"/>
            <a:ext cx="0" cy="5143500"/>
          </a:xfrm>
          <a:prstGeom prst="line">
            <a:avLst/>
          </a:prstGeom>
          <a:noFill/>
          <a:ln w="12700">
            <a:solidFill>
              <a:srgbClr val="1E293B"/>
            </a:solidFill>
            <a:prstDash val="solid"/>
          </a:ln>
        </p:spPr>
      </p:sp>
      <p:sp>
        <p:nvSpPr>
          <p:cNvPr id="21" name="Shape 19"/>
          <p:cNvSpPr/>
          <p:nvPr/>
        </p:nvSpPr>
        <p:spPr>
          <a:xfrm>
            <a:off x="5143500" y="0"/>
            <a:ext cx="0" cy="5143500"/>
          </a:xfrm>
          <a:prstGeom prst="line">
            <a:avLst/>
          </a:prstGeom>
          <a:noFill/>
          <a:ln w="12700">
            <a:solidFill>
              <a:srgbClr val="1E293B"/>
            </a:solidFill>
            <a:prstDash val="solid"/>
          </a:ln>
        </p:spPr>
      </p:sp>
      <p:sp>
        <p:nvSpPr>
          <p:cNvPr id="22" name="Shape 20"/>
          <p:cNvSpPr/>
          <p:nvPr/>
        </p:nvSpPr>
        <p:spPr>
          <a:xfrm>
            <a:off x="5715000" y="0"/>
            <a:ext cx="0" cy="5143500"/>
          </a:xfrm>
          <a:prstGeom prst="line">
            <a:avLst/>
          </a:prstGeom>
          <a:noFill/>
          <a:ln w="12700">
            <a:solidFill>
              <a:srgbClr val="1E293B"/>
            </a:solidFill>
            <a:prstDash val="solid"/>
          </a:ln>
        </p:spPr>
      </p:sp>
      <p:sp>
        <p:nvSpPr>
          <p:cNvPr id="23" name="Shape 21"/>
          <p:cNvSpPr/>
          <p:nvPr/>
        </p:nvSpPr>
        <p:spPr>
          <a:xfrm>
            <a:off x="6286500" y="0"/>
            <a:ext cx="0" cy="5143500"/>
          </a:xfrm>
          <a:prstGeom prst="line">
            <a:avLst/>
          </a:prstGeom>
          <a:noFill/>
          <a:ln w="12700">
            <a:solidFill>
              <a:srgbClr val="1E293B"/>
            </a:solidFill>
            <a:prstDash val="solid"/>
          </a:ln>
        </p:spPr>
      </p:sp>
      <p:sp>
        <p:nvSpPr>
          <p:cNvPr id="24" name="Shape 22"/>
          <p:cNvSpPr/>
          <p:nvPr/>
        </p:nvSpPr>
        <p:spPr>
          <a:xfrm>
            <a:off x="6858000" y="0"/>
            <a:ext cx="0" cy="5143500"/>
          </a:xfrm>
          <a:prstGeom prst="line">
            <a:avLst/>
          </a:prstGeom>
          <a:noFill/>
          <a:ln w="12700">
            <a:solidFill>
              <a:srgbClr val="1E293B"/>
            </a:solidFill>
            <a:prstDash val="solid"/>
          </a:ln>
        </p:spPr>
      </p:sp>
      <p:sp>
        <p:nvSpPr>
          <p:cNvPr id="25" name="Shape 23"/>
          <p:cNvSpPr/>
          <p:nvPr/>
        </p:nvSpPr>
        <p:spPr>
          <a:xfrm>
            <a:off x="7429500" y="0"/>
            <a:ext cx="0" cy="5143500"/>
          </a:xfrm>
          <a:prstGeom prst="line">
            <a:avLst/>
          </a:prstGeom>
          <a:noFill/>
          <a:ln w="12700">
            <a:solidFill>
              <a:srgbClr val="1E293B"/>
            </a:solidFill>
            <a:prstDash val="solid"/>
          </a:ln>
        </p:spPr>
      </p:sp>
      <p:sp>
        <p:nvSpPr>
          <p:cNvPr id="26" name="Shape 24"/>
          <p:cNvSpPr/>
          <p:nvPr/>
        </p:nvSpPr>
        <p:spPr>
          <a:xfrm>
            <a:off x="8001000" y="0"/>
            <a:ext cx="0" cy="5143500"/>
          </a:xfrm>
          <a:prstGeom prst="line">
            <a:avLst/>
          </a:prstGeom>
          <a:noFill/>
          <a:ln w="12700">
            <a:solidFill>
              <a:srgbClr val="1E293B"/>
            </a:solidFill>
            <a:prstDash val="solid"/>
          </a:ln>
        </p:spPr>
      </p:sp>
      <p:sp>
        <p:nvSpPr>
          <p:cNvPr id="27" name="Shape 25"/>
          <p:cNvSpPr/>
          <p:nvPr/>
        </p:nvSpPr>
        <p:spPr>
          <a:xfrm>
            <a:off x="8572500" y="0"/>
            <a:ext cx="0" cy="5143500"/>
          </a:xfrm>
          <a:prstGeom prst="line">
            <a:avLst/>
          </a:prstGeom>
          <a:noFill/>
          <a:ln w="12700">
            <a:solidFill>
              <a:srgbClr val="1E293B"/>
            </a:solidFill>
            <a:prstDash val="solid"/>
          </a:ln>
        </p:spPr>
      </p:sp>
      <p:sp>
        <p:nvSpPr>
          <p:cNvPr id="28" name="Shape 26"/>
          <p:cNvSpPr/>
          <p:nvPr/>
        </p:nvSpPr>
        <p:spPr>
          <a:xfrm>
            <a:off x="9144000" y="0"/>
            <a:ext cx="0" cy="5143500"/>
          </a:xfrm>
          <a:prstGeom prst="line">
            <a:avLst/>
          </a:prstGeom>
          <a:noFill/>
          <a:ln w="12700">
            <a:solidFill>
              <a:srgbClr val="1E293B"/>
            </a:solidFill>
            <a:prstDash val="solid"/>
          </a:ln>
        </p:spPr>
      </p:sp>
      <p:sp>
        <p:nvSpPr>
          <p:cNvPr id="29" name="Shape 27"/>
          <p:cNvSpPr/>
          <p:nvPr/>
        </p:nvSpPr>
        <p:spPr>
          <a:xfrm>
            <a:off x="0" y="0"/>
            <a:ext cx="457200" cy="5143500"/>
          </a:xfrm>
          <a:prstGeom prst="rect">
            <a:avLst/>
          </a:prstGeom>
          <a:solidFill>
            <a:srgbClr val="0891B2"/>
          </a:solidFill>
          <a:ln w="12700">
            <a:solidFill>
              <a:srgbClr val="0891B2"/>
            </a:solidFill>
            <a:prstDash val="solid"/>
          </a:ln>
        </p:spPr>
      </p:sp>
      <p:sp>
        <p:nvSpPr>
          <p:cNvPr id="30" name="Text 28"/>
          <p:cNvSpPr/>
          <p:nvPr/>
        </p:nvSpPr>
        <p:spPr>
          <a:xfrm>
            <a:off x="731520" y="457200"/>
            <a:ext cx="8229600" cy="1920240"/>
          </a:xfrm>
          <a:prstGeom prst="rect">
            <a:avLst/>
          </a:prstGeom>
          <a:noFill/>
          <a:ln/>
        </p:spPr>
        <p:txBody>
          <a:bodyPr wrap="square" rtlCol="0" anchor="ctr"/>
          <a:lstStyle/>
          <a:p>
            <a:pPr marL="0" indent="0">
              <a:buNone/>
            </a:pPr>
            <a:r>
              <a:rPr lang="en-US" sz="12000" b="1" kern="0" spc="1000" dirty="0">
                <a:solidFill>
                  <a:srgbClr val="3B82F6"/>
                </a:solidFill>
                <a:latin typeface="Calibri Light" pitchFamily="34" charset="0"/>
                <a:ea typeface="Calibri Light" pitchFamily="34" charset="-122"/>
                <a:cs typeface="Calibri Light" pitchFamily="34" charset="-120"/>
              </a:rPr>
              <a:t>NAT</a:t>
            </a:r>
            <a:endParaRPr lang="en-US" sz="12000" dirty="0"/>
          </a:p>
        </p:txBody>
      </p:sp>
      <p:sp>
        <p:nvSpPr>
          <p:cNvPr id="31" name="Text 29"/>
          <p:cNvSpPr/>
          <p:nvPr/>
        </p:nvSpPr>
        <p:spPr>
          <a:xfrm>
            <a:off x="731520" y="2286000"/>
            <a:ext cx="8229600" cy="594360"/>
          </a:xfrm>
          <a:prstGeom prst="rect">
            <a:avLst/>
          </a:prstGeom>
          <a:noFill/>
          <a:ln/>
        </p:spPr>
        <p:txBody>
          <a:bodyPr wrap="square" rtlCol="0" anchor="ctr"/>
          <a:lstStyle/>
          <a:p>
            <a:pPr marL="0" indent="0">
              <a:buNone/>
            </a:pPr>
            <a:r>
              <a:rPr lang="en-US" sz="2800" dirty="0">
                <a:solidFill>
                  <a:srgbClr val="FFFFFF"/>
                </a:solidFill>
                <a:latin typeface="Calibri Light" pitchFamily="34" charset="0"/>
                <a:ea typeface="Calibri Light" pitchFamily="34" charset="-122"/>
                <a:cs typeface="Calibri Light" pitchFamily="34" charset="-120"/>
              </a:rPr>
              <a:t>Network Address Translation</a:t>
            </a:r>
            <a:endParaRPr lang="en-US" sz="2800" dirty="0"/>
          </a:p>
        </p:txBody>
      </p:sp>
      <p:sp>
        <p:nvSpPr>
          <p:cNvPr id="32" name="Shape 30"/>
          <p:cNvSpPr/>
          <p:nvPr/>
        </p:nvSpPr>
        <p:spPr>
          <a:xfrm>
            <a:off x="731520" y="2999232"/>
            <a:ext cx="7772400" cy="0"/>
          </a:xfrm>
          <a:prstGeom prst="line">
            <a:avLst/>
          </a:prstGeom>
          <a:noFill/>
          <a:ln w="25400">
            <a:solidFill>
              <a:srgbClr val="0891B2"/>
            </a:solidFill>
            <a:prstDash val="solid"/>
          </a:ln>
        </p:spPr>
      </p:sp>
      <p:sp>
        <p:nvSpPr>
          <p:cNvPr id="33" name="Text 31"/>
          <p:cNvSpPr/>
          <p:nvPr/>
        </p:nvSpPr>
        <p:spPr>
          <a:xfrm>
            <a:off x="731520" y="3127248"/>
            <a:ext cx="7772400" cy="347472"/>
          </a:xfrm>
          <a:prstGeom prst="rect">
            <a:avLst/>
          </a:prstGeom>
          <a:noFill/>
          <a:ln/>
        </p:spPr>
        <p:txBody>
          <a:bodyPr wrap="square" rtlCol="0" anchor="ctr"/>
          <a:lstStyle/>
          <a:p>
            <a:pPr marL="0" indent="0">
              <a:buNone/>
            </a:pPr>
            <a:r>
              <a:rPr lang="en-US" sz="1400" i="1" dirty="0">
                <a:solidFill>
                  <a:srgbClr val="94A3B8"/>
                </a:solidFill>
                <a:latin typeface="Calibri" pitchFamily="34" charset="0"/>
                <a:ea typeface="Calibri" pitchFamily="34" charset="-122"/>
                <a:cs typeface="Calibri" pitchFamily="34" charset="-120"/>
              </a:rPr>
              <a:t>How private networks share a single public IP address</a:t>
            </a:r>
            <a:endParaRPr lang="en-US" sz="1400" dirty="0"/>
          </a:p>
        </p:txBody>
      </p:sp>
      <p:sp>
        <p:nvSpPr>
          <p:cNvPr id="34" name="Shape 32"/>
          <p:cNvSpPr/>
          <p:nvPr/>
        </p:nvSpPr>
        <p:spPr>
          <a:xfrm>
            <a:off x="731520" y="3657600"/>
            <a:ext cx="1554480" cy="292608"/>
          </a:xfrm>
          <a:prstGeom prst="rect">
            <a:avLst/>
          </a:prstGeom>
          <a:solidFill>
            <a:srgbClr val="1E3A5F"/>
          </a:solidFill>
          <a:ln w="12700">
            <a:solidFill>
              <a:srgbClr val="3B82F6"/>
            </a:solidFill>
            <a:prstDash val="solid"/>
          </a:ln>
        </p:spPr>
      </p:sp>
      <p:sp>
        <p:nvSpPr>
          <p:cNvPr id="35" name="Text 33"/>
          <p:cNvSpPr/>
          <p:nvPr/>
        </p:nvSpPr>
        <p:spPr>
          <a:xfrm>
            <a:off x="731520" y="3657600"/>
            <a:ext cx="1554480" cy="292608"/>
          </a:xfrm>
          <a:prstGeom prst="rect">
            <a:avLst/>
          </a:prstGeom>
          <a:noFill/>
          <a:ln/>
        </p:spPr>
        <p:txBody>
          <a:bodyPr wrap="square" lIns="0" tIns="0" rIns="0" bIns="0" rtlCol="0" anchor="ctr"/>
          <a:lstStyle/>
          <a:p>
            <a:pPr marL="0" indent="0" algn="ctr">
              <a:buNone/>
            </a:pPr>
            <a:r>
              <a:rPr lang="en-US" sz="900" b="1" dirty="0">
                <a:solidFill>
                  <a:srgbClr val="3B82F6"/>
                </a:solidFill>
                <a:latin typeface="Calibri" pitchFamily="34" charset="0"/>
                <a:ea typeface="Calibri" pitchFamily="34" charset="-122"/>
                <a:cs typeface="Calibri" pitchFamily="34" charset="-120"/>
              </a:rPr>
              <a:t>IPv4 Exhaustion</a:t>
            </a:r>
            <a:endParaRPr lang="en-US" sz="900" dirty="0"/>
          </a:p>
        </p:txBody>
      </p:sp>
      <p:sp>
        <p:nvSpPr>
          <p:cNvPr id="36" name="Shape 34"/>
          <p:cNvSpPr/>
          <p:nvPr/>
        </p:nvSpPr>
        <p:spPr>
          <a:xfrm>
            <a:off x="2423160" y="3657600"/>
            <a:ext cx="1554480" cy="292608"/>
          </a:xfrm>
          <a:prstGeom prst="rect">
            <a:avLst/>
          </a:prstGeom>
          <a:solidFill>
            <a:srgbClr val="1E3A5F"/>
          </a:solidFill>
          <a:ln w="12700">
            <a:solidFill>
              <a:srgbClr val="3B82F6"/>
            </a:solidFill>
            <a:prstDash val="solid"/>
          </a:ln>
        </p:spPr>
      </p:sp>
      <p:sp>
        <p:nvSpPr>
          <p:cNvPr id="37" name="Text 35"/>
          <p:cNvSpPr/>
          <p:nvPr/>
        </p:nvSpPr>
        <p:spPr>
          <a:xfrm>
            <a:off x="2423160" y="3657600"/>
            <a:ext cx="1554480" cy="292608"/>
          </a:xfrm>
          <a:prstGeom prst="rect">
            <a:avLst/>
          </a:prstGeom>
          <a:noFill/>
          <a:ln/>
        </p:spPr>
        <p:txBody>
          <a:bodyPr wrap="square" lIns="0" tIns="0" rIns="0" bIns="0" rtlCol="0" anchor="ctr"/>
          <a:lstStyle/>
          <a:p>
            <a:pPr marL="0" indent="0" algn="ctr">
              <a:buNone/>
            </a:pPr>
            <a:r>
              <a:rPr lang="en-US" sz="900" b="1" dirty="0">
                <a:solidFill>
                  <a:srgbClr val="3B82F6"/>
                </a:solidFill>
                <a:latin typeface="Calibri" pitchFamily="34" charset="0"/>
                <a:ea typeface="Calibri" pitchFamily="34" charset="-122"/>
                <a:cs typeface="Calibri" pitchFamily="34" charset="-120"/>
              </a:rPr>
              <a:t>RFC 3022</a:t>
            </a:r>
            <a:endParaRPr lang="en-US" sz="900" dirty="0"/>
          </a:p>
        </p:txBody>
      </p:sp>
      <p:sp>
        <p:nvSpPr>
          <p:cNvPr id="38" name="Shape 36"/>
          <p:cNvSpPr/>
          <p:nvPr/>
        </p:nvSpPr>
        <p:spPr>
          <a:xfrm>
            <a:off x="4114800" y="3657600"/>
            <a:ext cx="1554480" cy="292608"/>
          </a:xfrm>
          <a:prstGeom prst="rect">
            <a:avLst/>
          </a:prstGeom>
          <a:solidFill>
            <a:srgbClr val="1E3A5F"/>
          </a:solidFill>
          <a:ln w="12700">
            <a:solidFill>
              <a:srgbClr val="3B82F6"/>
            </a:solidFill>
            <a:prstDash val="solid"/>
          </a:ln>
        </p:spPr>
      </p:sp>
      <p:sp>
        <p:nvSpPr>
          <p:cNvPr id="39" name="Text 37"/>
          <p:cNvSpPr/>
          <p:nvPr/>
        </p:nvSpPr>
        <p:spPr>
          <a:xfrm>
            <a:off x="4114800" y="3657600"/>
            <a:ext cx="1554480" cy="292608"/>
          </a:xfrm>
          <a:prstGeom prst="rect">
            <a:avLst/>
          </a:prstGeom>
          <a:noFill/>
          <a:ln/>
        </p:spPr>
        <p:txBody>
          <a:bodyPr wrap="square" lIns="0" tIns="0" rIns="0" bIns="0" rtlCol="0" anchor="ctr"/>
          <a:lstStyle/>
          <a:p>
            <a:pPr marL="0" indent="0" algn="ctr">
              <a:buNone/>
            </a:pPr>
            <a:r>
              <a:rPr lang="en-US" sz="900" b="1" dirty="0">
                <a:solidFill>
                  <a:srgbClr val="3B82F6"/>
                </a:solidFill>
                <a:latin typeface="Calibri" pitchFamily="34" charset="0"/>
                <a:ea typeface="Calibri" pitchFamily="34" charset="-122"/>
                <a:cs typeface="Calibri" pitchFamily="34" charset="-120"/>
              </a:rPr>
              <a:t>PAT / NAPT</a:t>
            </a:r>
            <a:endParaRPr lang="en-US" sz="900" dirty="0"/>
          </a:p>
        </p:txBody>
      </p:sp>
      <p:sp>
        <p:nvSpPr>
          <p:cNvPr id="40" name="Shape 38"/>
          <p:cNvSpPr/>
          <p:nvPr/>
        </p:nvSpPr>
        <p:spPr>
          <a:xfrm>
            <a:off x="5806440" y="3657600"/>
            <a:ext cx="1554480" cy="292608"/>
          </a:xfrm>
          <a:prstGeom prst="rect">
            <a:avLst/>
          </a:prstGeom>
          <a:solidFill>
            <a:srgbClr val="1E3A5F"/>
          </a:solidFill>
          <a:ln w="12700">
            <a:solidFill>
              <a:srgbClr val="3B82F6"/>
            </a:solidFill>
            <a:prstDash val="solid"/>
          </a:ln>
        </p:spPr>
      </p:sp>
      <p:sp>
        <p:nvSpPr>
          <p:cNvPr id="41" name="Text 39"/>
          <p:cNvSpPr/>
          <p:nvPr/>
        </p:nvSpPr>
        <p:spPr>
          <a:xfrm>
            <a:off x="5806440" y="3657600"/>
            <a:ext cx="1554480" cy="292608"/>
          </a:xfrm>
          <a:prstGeom prst="rect">
            <a:avLst/>
          </a:prstGeom>
          <a:noFill/>
          <a:ln/>
        </p:spPr>
        <p:txBody>
          <a:bodyPr wrap="square" lIns="0" tIns="0" rIns="0" bIns="0" rtlCol="0" anchor="ctr"/>
          <a:lstStyle/>
          <a:p>
            <a:pPr marL="0" indent="0" algn="ctr">
              <a:buNone/>
            </a:pPr>
            <a:r>
              <a:rPr lang="en-US" sz="900" b="1" dirty="0">
                <a:solidFill>
                  <a:srgbClr val="3B82F6"/>
                </a:solidFill>
                <a:latin typeface="Calibri" pitchFamily="34" charset="0"/>
                <a:ea typeface="Calibri" pitchFamily="34" charset="-122"/>
                <a:cs typeface="Calibri" pitchFamily="34" charset="-120"/>
              </a:rPr>
              <a:t>Home Router</a:t>
            </a:r>
            <a:endParaRPr lang="en-US" sz="900" dirty="0"/>
          </a:p>
        </p:txBody>
      </p:sp>
      <p:sp>
        <p:nvSpPr>
          <p:cNvPr id="42" name="Shape 40"/>
          <p:cNvSpPr/>
          <p:nvPr/>
        </p:nvSpPr>
        <p:spPr>
          <a:xfrm>
            <a:off x="7498080" y="3657600"/>
            <a:ext cx="1554480" cy="292608"/>
          </a:xfrm>
          <a:prstGeom prst="rect">
            <a:avLst/>
          </a:prstGeom>
          <a:solidFill>
            <a:srgbClr val="1E3A5F"/>
          </a:solidFill>
          <a:ln w="12700">
            <a:solidFill>
              <a:srgbClr val="3B82F6"/>
            </a:solidFill>
            <a:prstDash val="solid"/>
          </a:ln>
        </p:spPr>
      </p:sp>
      <p:sp>
        <p:nvSpPr>
          <p:cNvPr id="43" name="Text 41"/>
          <p:cNvSpPr/>
          <p:nvPr/>
        </p:nvSpPr>
        <p:spPr>
          <a:xfrm>
            <a:off x="7498080" y="3657600"/>
            <a:ext cx="1554480" cy="292608"/>
          </a:xfrm>
          <a:prstGeom prst="rect">
            <a:avLst/>
          </a:prstGeom>
          <a:noFill/>
          <a:ln/>
        </p:spPr>
        <p:txBody>
          <a:bodyPr wrap="square" lIns="0" tIns="0" rIns="0" bIns="0" rtlCol="0" anchor="ctr"/>
          <a:lstStyle/>
          <a:p>
            <a:pPr marL="0" indent="0" algn="ctr">
              <a:buNone/>
            </a:pPr>
            <a:r>
              <a:rPr lang="en-US" sz="900" b="1" dirty="0">
                <a:solidFill>
                  <a:srgbClr val="3B82F6"/>
                </a:solidFill>
                <a:latin typeface="Calibri" pitchFamily="34" charset="0"/>
                <a:ea typeface="Calibri" pitchFamily="34" charset="-122"/>
                <a:cs typeface="Calibri" pitchFamily="34" charset="-120"/>
              </a:rPr>
              <a:t>Enterprise Networks</a:t>
            </a:r>
            <a:endParaRPr lang="en-US" sz="900" dirty="0"/>
          </a:p>
        </p:txBody>
      </p:sp>
      <p:sp>
        <p:nvSpPr>
          <p:cNvPr id="44" name="Shape 42"/>
          <p:cNvSpPr/>
          <p:nvPr/>
        </p:nvSpPr>
        <p:spPr>
          <a:xfrm>
            <a:off x="0" y="4736592"/>
            <a:ext cx="9144000" cy="406908"/>
          </a:xfrm>
          <a:prstGeom prst="rect">
            <a:avLst/>
          </a:prstGeom>
          <a:solidFill>
            <a:srgbClr val="1E293B"/>
          </a:solidFill>
          <a:ln w="12700">
            <a:solidFill>
              <a:srgbClr val="334155"/>
            </a:solidFill>
            <a:prstDash val="solid"/>
          </a:ln>
        </p:spPr>
      </p:sp>
      <p:sp>
        <p:nvSpPr>
          <p:cNvPr id="45" name="Text 43"/>
          <p:cNvSpPr/>
          <p:nvPr/>
        </p:nvSpPr>
        <p:spPr>
          <a:xfrm>
            <a:off x="457200" y="4754880"/>
            <a:ext cx="8229600" cy="365760"/>
          </a:xfrm>
          <a:prstGeom prst="rect">
            <a:avLst/>
          </a:prstGeom>
          <a:noFill/>
          <a:ln/>
        </p:spPr>
        <p:txBody>
          <a:bodyPr wrap="square" rtlCol="0" anchor="ctr"/>
          <a:lstStyle/>
          <a:p>
            <a:pPr marL="0" indent="0">
              <a:buNone/>
            </a:pP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8">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D4ED8"/>
          </a:solidFill>
          <a:ln w="12700">
            <a:solidFill>
              <a:srgbClr val="1D4ED8"/>
            </a:solidFill>
            <a:prstDash val="solid"/>
          </a:ln>
        </p:spPr>
      </p:sp>
      <p:sp>
        <p:nvSpPr>
          <p:cNvPr id="3" name="Shape 1"/>
          <p:cNvSpPr/>
          <p:nvPr/>
        </p:nvSpPr>
        <p:spPr>
          <a:xfrm>
            <a:off x="0" y="0"/>
            <a:ext cx="201168" cy="960120"/>
          </a:xfrm>
          <a:prstGeom prst="rect">
            <a:avLst/>
          </a:prstGeom>
          <a:solidFill>
            <a:srgbClr val="0891B2"/>
          </a:solidFill>
          <a:ln w="12700">
            <a:solidFill>
              <a:srgbClr val="0891B2"/>
            </a:solidFill>
            <a:prstDash val="solid"/>
          </a:ln>
        </p:spPr>
      </p:sp>
      <p:sp>
        <p:nvSpPr>
          <p:cNvPr id="4" name="Text 2"/>
          <p:cNvSpPr/>
          <p:nvPr/>
        </p:nvSpPr>
        <p:spPr>
          <a:xfrm>
            <a:off x="384048" y="73152"/>
            <a:ext cx="8503920" cy="50292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NAT types, benefits &amp; limitations</a:t>
            </a:r>
            <a:endParaRPr lang="en-US" sz="2200" dirty="0"/>
          </a:p>
        </p:txBody>
      </p:sp>
      <p:sp>
        <p:nvSpPr>
          <p:cNvPr id="5" name="Text 3"/>
          <p:cNvSpPr/>
          <p:nvPr/>
        </p:nvSpPr>
        <p:spPr>
          <a:xfrm>
            <a:off x="384048" y="576072"/>
            <a:ext cx="8503920" cy="320040"/>
          </a:xfrm>
          <a:prstGeom prst="rect">
            <a:avLst/>
          </a:prstGeom>
          <a:noFill/>
          <a:ln/>
        </p:spPr>
        <p:txBody>
          <a:bodyPr wrap="square" lIns="0" tIns="0" rIns="0" bIns="0" rtlCol="0" anchor="ctr"/>
          <a:lstStyle/>
          <a:p>
            <a:pPr marL="0" indent="0">
              <a:buNone/>
            </a:pPr>
            <a:r>
              <a:rPr lang="en-US" sz="1200" dirty="0">
                <a:solidFill>
                  <a:srgbClr val="BFDBFE"/>
                </a:solidFill>
                <a:latin typeface="Calibri" pitchFamily="34" charset="0"/>
                <a:ea typeface="Calibri" pitchFamily="34" charset="-122"/>
                <a:cs typeface="Calibri" pitchFamily="34" charset="-120"/>
              </a:rPr>
              <a:t>Not all NAT is equal — understanding the trade-offs</a:t>
            </a:r>
            <a:endParaRPr lang="en-US" sz="1200" dirty="0"/>
          </a:p>
        </p:txBody>
      </p:sp>
      <p:sp>
        <p:nvSpPr>
          <p:cNvPr id="6" name="Text 4"/>
          <p:cNvSpPr/>
          <p:nvPr/>
        </p:nvSpPr>
        <p:spPr>
          <a:xfrm>
            <a:off x="365760" y="987552"/>
            <a:ext cx="4114800" cy="292608"/>
          </a:xfrm>
          <a:prstGeom prst="rect">
            <a:avLst/>
          </a:prstGeom>
          <a:noFill/>
          <a:ln/>
        </p:spPr>
        <p:txBody>
          <a:bodyPr wrap="square" rtlCol="0" anchor="ctr"/>
          <a:lstStyle/>
          <a:p>
            <a:pPr marL="0" indent="0">
              <a:buNone/>
            </a:pPr>
            <a:r>
              <a:rPr lang="en-US" sz="1300" b="1" dirty="0">
                <a:solidFill>
                  <a:srgbClr val="1E293B"/>
                </a:solidFill>
                <a:latin typeface="Calibri" pitchFamily="34" charset="0"/>
                <a:ea typeface="Calibri" pitchFamily="34" charset="-122"/>
                <a:cs typeface="Calibri" pitchFamily="34" charset="-120"/>
              </a:rPr>
              <a:t>Types of NAT</a:t>
            </a:r>
            <a:endParaRPr lang="en-US" sz="1300" dirty="0"/>
          </a:p>
        </p:txBody>
      </p:sp>
      <p:sp>
        <p:nvSpPr>
          <p:cNvPr id="7" name="Shape 5"/>
          <p:cNvSpPr/>
          <p:nvPr/>
        </p:nvSpPr>
        <p:spPr>
          <a:xfrm>
            <a:off x="365760" y="1325880"/>
            <a:ext cx="4114800" cy="713232"/>
          </a:xfrm>
          <a:prstGeom prst="rect">
            <a:avLst/>
          </a:prstGeom>
          <a:solidFill>
            <a:srgbClr val="FFFFFF"/>
          </a:solidFill>
          <a:ln w="25400">
            <a:solidFill>
              <a:srgbClr val="059669"/>
            </a:solidFill>
            <a:prstDash val="solid"/>
          </a:ln>
          <a:effectLst>
            <a:outerShdw blurRad="101600" dist="38100" dir="8100000" algn="bl" rotWithShape="0">
              <a:srgbClr val="000000">
                <a:alpha val="18000"/>
              </a:srgbClr>
            </a:outerShdw>
          </a:effectLst>
        </p:spPr>
      </p:sp>
      <p:sp>
        <p:nvSpPr>
          <p:cNvPr id="8" name="Shape 6"/>
          <p:cNvSpPr/>
          <p:nvPr/>
        </p:nvSpPr>
        <p:spPr>
          <a:xfrm>
            <a:off x="365760" y="1325880"/>
            <a:ext cx="64008" cy="713232"/>
          </a:xfrm>
          <a:prstGeom prst="rect">
            <a:avLst/>
          </a:prstGeom>
          <a:solidFill>
            <a:srgbClr val="059669"/>
          </a:solidFill>
          <a:ln w="12700">
            <a:solidFill>
              <a:srgbClr val="059669"/>
            </a:solidFill>
            <a:prstDash val="solid"/>
          </a:ln>
        </p:spPr>
      </p:sp>
      <p:sp>
        <p:nvSpPr>
          <p:cNvPr id="9" name="Text 7"/>
          <p:cNvSpPr/>
          <p:nvPr/>
        </p:nvSpPr>
        <p:spPr>
          <a:xfrm>
            <a:off x="502920" y="1380744"/>
            <a:ext cx="3886200" cy="256032"/>
          </a:xfrm>
          <a:prstGeom prst="rect">
            <a:avLst/>
          </a:prstGeom>
          <a:noFill/>
          <a:ln/>
        </p:spPr>
        <p:txBody>
          <a:bodyPr wrap="square" lIns="0" tIns="0" rIns="0" bIns="0" rtlCol="0" anchor="ctr"/>
          <a:lstStyle/>
          <a:p>
            <a:pPr marL="0" indent="0">
              <a:buNone/>
            </a:pPr>
            <a:r>
              <a:rPr lang="en-US" sz="1200" b="1" dirty="0">
                <a:solidFill>
                  <a:srgbClr val="059669"/>
                </a:solidFill>
                <a:latin typeface="Calibri" pitchFamily="34" charset="0"/>
                <a:ea typeface="Calibri" pitchFamily="34" charset="-122"/>
                <a:cs typeface="Calibri" pitchFamily="34" charset="-120"/>
              </a:rPr>
              <a:t>Static NAT</a:t>
            </a:r>
            <a:endParaRPr lang="en-US" sz="1200" dirty="0"/>
          </a:p>
        </p:txBody>
      </p:sp>
      <p:sp>
        <p:nvSpPr>
          <p:cNvPr id="10" name="Text 8"/>
          <p:cNvSpPr/>
          <p:nvPr/>
        </p:nvSpPr>
        <p:spPr>
          <a:xfrm>
            <a:off x="502920" y="1655064"/>
            <a:ext cx="3886200" cy="347472"/>
          </a:xfrm>
          <a:prstGeom prst="rect">
            <a:avLst/>
          </a:prstGeom>
          <a:noFill/>
          <a:ln/>
        </p:spPr>
        <p:txBody>
          <a:bodyPr wrap="square" lIns="0" tIns="0" rIns="0" bIns="0" rtlCol="0" anchor="ctr"/>
          <a:lstStyle/>
          <a:p>
            <a:pPr marL="0" indent="0">
              <a:buNone/>
            </a:pPr>
            <a:r>
              <a:rPr lang="en-US" sz="1000" dirty="0">
                <a:solidFill>
                  <a:srgbClr val="1E293B"/>
                </a:solidFill>
                <a:latin typeface="Calibri" pitchFamily="34" charset="0"/>
                <a:ea typeface="Calibri" pitchFamily="34" charset="-122"/>
                <a:cs typeface="Calibri" pitchFamily="34" charset="-120"/>
              </a:rPr>
              <a:t>One-to-one mapping. One private IP ↔ one public IP. Used for servers.</a:t>
            </a:r>
            <a:endParaRPr lang="en-US" sz="1000" dirty="0"/>
          </a:p>
        </p:txBody>
      </p:sp>
      <p:sp>
        <p:nvSpPr>
          <p:cNvPr id="11" name="Shape 9"/>
          <p:cNvSpPr/>
          <p:nvPr/>
        </p:nvSpPr>
        <p:spPr>
          <a:xfrm>
            <a:off x="365760" y="2130552"/>
            <a:ext cx="4114800" cy="713232"/>
          </a:xfrm>
          <a:prstGeom prst="rect">
            <a:avLst/>
          </a:prstGeom>
          <a:solidFill>
            <a:srgbClr val="FFFFFF"/>
          </a:solidFill>
          <a:ln w="25400">
            <a:solidFill>
              <a:srgbClr val="0891B2"/>
            </a:solidFill>
            <a:prstDash val="solid"/>
          </a:ln>
          <a:effectLst>
            <a:outerShdw blurRad="101600" dist="38100" dir="8100000" algn="bl" rotWithShape="0">
              <a:srgbClr val="000000">
                <a:alpha val="18000"/>
              </a:srgbClr>
            </a:outerShdw>
          </a:effectLst>
        </p:spPr>
      </p:sp>
      <p:sp>
        <p:nvSpPr>
          <p:cNvPr id="12" name="Shape 10"/>
          <p:cNvSpPr/>
          <p:nvPr/>
        </p:nvSpPr>
        <p:spPr>
          <a:xfrm>
            <a:off x="365760" y="2130552"/>
            <a:ext cx="64008" cy="713232"/>
          </a:xfrm>
          <a:prstGeom prst="rect">
            <a:avLst/>
          </a:prstGeom>
          <a:solidFill>
            <a:srgbClr val="0891B2"/>
          </a:solidFill>
          <a:ln w="12700">
            <a:solidFill>
              <a:srgbClr val="0891B2"/>
            </a:solidFill>
            <a:prstDash val="solid"/>
          </a:ln>
        </p:spPr>
      </p:sp>
      <p:sp>
        <p:nvSpPr>
          <p:cNvPr id="13" name="Text 11"/>
          <p:cNvSpPr/>
          <p:nvPr/>
        </p:nvSpPr>
        <p:spPr>
          <a:xfrm>
            <a:off x="502920" y="2185416"/>
            <a:ext cx="3886200" cy="256032"/>
          </a:xfrm>
          <a:prstGeom prst="rect">
            <a:avLst/>
          </a:prstGeom>
          <a:noFill/>
          <a:ln/>
        </p:spPr>
        <p:txBody>
          <a:bodyPr wrap="square" lIns="0" tIns="0" rIns="0" bIns="0" rtlCol="0" anchor="ctr"/>
          <a:lstStyle/>
          <a:p>
            <a:pPr marL="0" indent="0">
              <a:buNone/>
            </a:pPr>
            <a:r>
              <a:rPr lang="en-US" sz="1200" b="1" dirty="0">
                <a:solidFill>
                  <a:srgbClr val="0891B2"/>
                </a:solidFill>
                <a:latin typeface="Calibri" pitchFamily="34" charset="0"/>
                <a:ea typeface="Calibri" pitchFamily="34" charset="-122"/>
                <a:cs typeface="Calibri" pitchFamily="34" charset="-120"/>
              </a:rPr>
              <a:t>Dynamic NAT</a:t>
            </a:r>
            <a:endParaRPr lang="en-US" sz="1200" dirty="0"/>
          </a:p>
        </p:txBody>
      </p:sp>
      <p:sp>
        <p:nvSpPr>
          <p:cNvPr id="14" name="Text 12"/>
          <p:cNvSpPr/>
          <p:nvPr/>
        </p:nvSpPr>
        <p:spPr>
          <a:xfrm>
            <a:off x="502920" y="2459736"/>
            <a:ext cx="3886200" cy="347472"/>
          </a:xfrm>
          <a:prstGeom prst="rect">
            <a:avLst/>
          </a:prstGeom>
          <a:noFill/>
          <a:ln/>
        </p:spPr>
        <p:txBody>
          <a:bodyPr wrap="square" lIns="0" tIns="0" rIns="0" bIns="0" rtlCol="0" anchor="ctr"/>
          <a:lstStyle/>
          <a:p>
            <a:pPr marL="0" indent="0">
              <a:buNone/>
            </a:pPr>
            <a:r>
              <a:rPr lang="en-US" sz="1000" dirty="0">
                <a:solidFill>
                  <a:srgbClr val="1E293B"/>
                </a:solidFill>
                <a:latin typeface="Calibri" pitchFamily="34" charset="0"/>
                <a:ea typeface="Calibri" pitchFamily="34" charset="-122"/>
                <a:cs typeface="Calibri" pitchFamily="34" charset="-120"/>
              </a:rPr>
              <a:t>Pool of public IPs. Private hosts mapped to available public IPs on demand.</a:t>
            </a:r>
            <a:endParaRPr lang="en-US" sz="1000" dirty="0"/>
          </a:p>
        </p:txBody>
      </p:sp>
      <p:sp>
        <p:nvSpPr>
          <p:cNvPr id="15" name="Shape 13"/>
          <p:cNvSpPr/>
          <p:nvPr/>
        </p:nvSpPr>
        <p:spPr>
          <a:xfrm>
            <a:off x="365760" y="2935224"/>
            <a:ext cx="4114800" cy="713232"/>
          </a:xfrm>
          <a:prstGeom prst="rect">
            <a:avLst/>
          </a:prstGeom>
          <a:solidFill>
            <a:srgbClr val="FFFFFF"/>
          </a:solidFill>
          <a:ln w="25400">
            <a:solidFill>
              <a:srgbClr val="EA580C"/>
            </a:solidFill>
            <a:prstDash val="solid"/>
          </a:ln>
          <a:effectLst>
            <a:outerShdw blurRad="101600" dist="38100" dir="8100000" algn="bl" rotWithShape="0">
              <a:srgbClr val="000000">
                <a:alpha val="18000"/>
              </a:srgbClr>
            </a:outerShdw>
          </a:effectLst>
        </p:spPr>
      </p:sp>
      <p:sp>
        <p:nvSpPr>
          <p:cNvPr id="16" name="Shape 14"/>
          <p:cNvSpPr/>
          <p:nvPr/>
        </p:nvSpPr>
        <p:spPr>
          <a:xfrm>
            <a:off x="365760" y="2935224"/>
            <a:ext cx="64008" cy="713232"/>
          </a:xfrm>
          <a:prstGeom prst="rect">
            <a:avLst/>
          </a:prstGeom>
          <a:solidFill>
            <a:srgbClr val="EA580C"/>
          </a:solidFill>
          <a:ln w="12700">
            <a:solidFill>
              <a:srgbClr val="EA580C"/>
            </a:solidFill>
            <a:prstDash val="solid"/>
          </a:ln>
        </p:spPr>
      </p:sp>
      <p:sp>
        <p:nvSpPr>
          <p:cNvPr id="17" name="Text 15"/>
          <p:cNvSpPr/>
          <p:nvPr/>
        </p:nvSpPr>
        <p:spPr>
          <a:xfrm>
            <a:off x="502920" y="2990088"/>
            <a:ext cx="3886200" cy="256032"/>
          </a:xfrm>
          <a:prstGeom prst="rect">
            <a:avLst/>
          </a:prstGeom>
          <a:noFill/>
          <a:ln/>
        </p:spPr>
        <p:txBody>
          <a:bodyPr wrap="square" lIns="0" tIns="0" rIns="0" bIns="0" rtlCol="0" anchor="ctr"/>
          <a:lstStyle/>
          <a:p>
            <a:pPr marL="0" indent="0">
              <a:buNone/>
            </a:pPr>
            <a:r>
              <a:rPr lang="en-US" sz="1200" b="1" dirty="0">
                <a:solidFill>
                  <a:srgbClr val="EA580C"/>
                </a:solidFill>
                <a:latin typeface="Calibri" pitchFamily="34" charset="0"/>
                <a:ea typeface="Calibri" pitchFamily="34" charset="-122"/>
                <a:cs typeface="Calibri" pitchFamily="34" charset="-120"/>
              </a:rPr>
              <a:t>PAT / NAPT</a:t>
            </a:r>
            <a:endParaRPr lang="en-US" sz="1200" dirty="0"/>
          </a:p>
        </p:txBody>
      </p:sp>
      <p:sp>
        <p:nvSpPr>
          <p:cNvPr id="18" name="Text 16"/>
          <p:cNvSpPr/>
          <p:nvPr/>
        </p:nvSpPr>
        <p:spPr>
          <a:xfrm>
            <a:off x="502920" y="3264408"/>
            <a:ext cx="3886200" cy="347472"/>
          </a:xfrm>
          <a:prstGeom prst="rect">
            <a:avLst/>
          </a:prstGeom>
          <a:noFill/>
          <a:ln/>
        </p:spPr>
        <p:txBody>
          <a:bodyPr wrap="square" lIns="0" tIns="0" rIns="0" bIns="0" rtlCol="0" anchor="ctr"/>
          <a:lstStyle/>
          <a:p>
            <a:pPr marL="0" indent="0">
              <a:buNone/>
            </a:pPr>
            <a:r>
              <a:rPr lang="en-US" sz="1000" dirty="0">
                <a:solidFill>
                  <a:srgbClr val="1E293B"/>
                </a:solidFill>
                <a:latin typeface="Calibri" pitchFamily="34" charset="0"/>
                <a:ea typeface="Calibri" pitchFamily="34" charset="-122"/>
                <a:cs typeface="Calibri" pitchFamily="34" charset="-120"/>
              </a:rPr>
              <a:t>Many-to-one using ports. Most home routers use this. All clients share one IP.</a:t>
            </a:r>
            <a:endParaRPr lang="en-US" sz="1000" dirty="0"/>
          </a:p>
        </p:txBody>
      </p:sp>
      <p:sp>
        <p:nvSpPr>
          <p:cNvPr id="19" name="Text 17"/>
          <p:cNvSpPr/>
          <p:nvPr/>
        </p:nvSpPr>
        <p:spPr>
          <a:xfrm>
            <a:off x="4663440" y="987552"/>
            <a:ext cx="1920240" cy="292608"/>
          </a:xfrm>
          <a:prstGeom prst="rect">
            <a:avLst/>
          </a:prstGeom>
          <a:noFill/>
          <a:ln/>
        </p:spPr>
        <p:txBody>
          <a:bodyPr wrap="square" rtlCol="0" anchor="ctr"/>
          <a:lstStyle/>
          <a:p>
            <a:pPr marL="0" indent="0">
              <a:buNone/>
            </a:pPr>
            <a:r>
              <a:rPr lang="en-US" sz="1300" b="1" dirty="0">
                <a:solidFill>
                  <a:srgbClr val="059669"/>
                </a:solidFill>
                <a:latin typeface="Calibri" pitchFamily="34" charset="0"/>
                <a:ea typeface="Calibri" pitchFamily="34" charset="-122"/>
                <a:cs typeface="Calibri" pitchFamily="34" charset="-120"/>
              </a:rPr>
              <a:t>Benefits</a:t>
            </a:r>
            <a:endParaRPr lang="en-US" sz="1300" dirty="0"/>
          </a:p>
        </p:txBody>
      </p:sp>
      <p:sp>
        <p:nvSpPr>
          <p:cNvPr id="20" name="Shape 18"/>
          <p:cNvSpPr/>
          <p:nvPr/>
        </p:nvSpPr>
        <p:spPr>
          <a:xfrm>
            <a:off x="4663440" y="1325880"/>
            <a:ext cx="1965960" cy="402336"/>
          </a:xfrm>
          <a:prstGeom prst="rect">
            <a:avLst/>
          </a:prstGeom>
          <a:solidFill>
            <a:srgbClr val="D1FAE5"/>
          </a:solidFill>
          <a:ln w="12700">
            <a:solidFill>
              <a:srgbClr val="059669"/>
            </a:solidFill>
            <a:prstDash val="solid"/>
          </a:ln>
        </p:spPr>
      </p:sp>
      <p:sp>
        <p:nvSpPr>
          <p:cNvPr id="21" name="Text 19"/>
          <p:cNvSpPr/>
          <p:nvPr/>
        </p:nvSpPr>
        <p:spPr>
          <a:xfrm>
            <a:off x="4709160" y="1325880"/>
            <a:ext cx="1920240" cy="402336"/>
          </a:xfrm>
          <a:prstGeom prst="rect">
            <a:avLst/>
          </a:prstGeom>
          <a:noFill/>
          <a:ln/>
        </p:spPr>
        <p:txBody>
          <a:bodyPr wrap="square" rtlCol="0" anchor="ctr"/>
          <a:lstStyle/>
          <a:p>
            <a:pPr marL="0" indent="0">
              <a:buNone/>
            </a:pPr>
            <a:r>
              <a:rPr lang="en-US" sz="1000" b="1" dirty="0">
                <a:solidFill>
                  <a:srgbClr val="059669"/>
                </a:solidFill>
                <a:latin typeface="Calibri" pitchFamily="34" charset="0"/>
                <a:ea typeface="Calibri" pitchFamily="34" charset="-122"/>
                <a:cs typeface="Calibri" pitchFamily="34" charset="-120"/>
              </a:rPr>
              <a:t>✓ </a:t>
            </a:r>
            <a:r>
              <a:rPr lang="en-US" sz="1000" dirty="0">
                <a:solidFill>
                  <a:srgbClr val="1E293B"/>
                </a:solidFill>
                <a:latin typeface="Calibri" pitchFamily="34" charset="0"/>
                <a:ea typeface="Calibri" pitchFamily="34" charset="-122"/>
                <a:cs typeface="Calibri" pitchFamily="34" charset="-120"/>
              </a:rPr>
              <a:t>Conserves IPv4 addresses</a:t>
            </a:r>
            <a:endParaRPr lang="en-US" sz="1000" dirty="0"/>
          </a:p>
        </p:txBody>
      </p:sp>
      <p:sp>
        <p:nvSpPr>
          <p:cNvPr id="22" name="Shape 20"/>
          <p:cNvSpPr/>
          <p:nvPr/>
        </p:nvSpPr>
        <p:spPr>
          <a:xfrm>
            <a:off x="4663440" y="1801368"/>
            <a:ext cx="1965960" cy="402336"/>
          </a:xfrm>
          <a:prstGeom prst="rect">
            <a:avLst/>
          </a:prstGeom>
          <a:solidFill>
            <a:srgbClr val="D1FAE5"/>
          </a:solidFill>
          <a:ln w="12700">
            <a:solidFill>
              <a:srgbClr val="059669"/>
            </a:solidFill>
            <a:prstDash val="solid"/>
          </a:ln>
        </p:spPr>
      </p:sp>
      <p:sp>
        <p:nvSpPr>
          <p:cNvPr id="23" name="Text 21"/>
          <p:cNvSpPr/>
          <p:nvPr/>
        </p:nvSpPr>
        <p:spPr>
          <a:xfrm>
            <a:off x="4709160" y="1801368"/>
            <a:ext cx="1920240" cy="402336"/>
          </a:xfrm>
          <a:prstGeom prst="rect">
            <a:avLst/>
          </a:prstGeom>
          <a:noFill/>
          <a:ln/>
        </p:spPr>
        <p:txBody>
          <a:bodyPr wrap="square" rtlCol="0" anchor="ctr"/>
          <a:lstStyle/>
          <a:p>
            <a:pPr marL="0" indent="0">
              <a:buNone/>
            </a:pPr>
            <a:r>
              <a:rPr lang="en-US" sz="1000" b="1" dirty="0">
                <a:solidFill>
                  <a:srgbClr val="059669"/>
                </a:solidFill>
                <a:latin typeface="Calibri" pitchFamily="34" charset="0"/>
                <a:ea typeface="Calibri" pitchFamily="34" charset="-122"/>
                <a:cs typeface="Calibri" pitchFamily="34" charset="-120"/>
              </a:rPr>
              <a:t>✓ </a:t>
            </a:r>
            <a:r>
              <a:rPr lang="en-US" sz="1000" dirty="0">
                <a:solidFill>
                  <a:srgbClr val="1E293B"/>
                </a:solidFill>
                <a:latin typeface="Calibri" pitchFamily="34" charset="0"/>
                <a:ea typeface="Calibri" pitchFamily="34" charset="-122"/>
                <a:cs typeface="Calibri" pitchFamily="34" charset="-120"/>
              </a:rPr>
              <a:t>Hides internal network topology</a:t>
            </a:r>
            <a:endParaRPr lang="en-US" sz="1000" dirty="0"/>
          </a:p>
        </p:txBody>
      </p:sp>
      <p:sp>
        <p:nvSpPr>
          <p:cNvPr id="24" name="Shape 22"/>
          <p:cNvSpPr/>
          <p:nvPr/>
        </p:nvSpPr>
        <p:spPr>
          <a:xfrm>
            <a:off x="4663440" y="2276856"/>
            <a:ext cx="1965960" cy="402336"/>
          </a:xfrm>
          <a:prstGeom prst="rect">
            <a:avLst/>
          </a:prstGeom>
          <a:solidFill>
            <a:srgbClr val="D1FAE5"/>
          </a:solidFill>
          <a:ln w="12700">
            <a:solidFill>
              <a:srgbClr val="059669"/>
            </a:solidFill>
            <a:prstDash val="solid"/>
          </a:ln>
        </p:spPr>
      </p:sp>
      <p:sp>
        <p:nvSpPr>
          <p:cNvPr id="25" name="Text 23"/>
          <p:cNvSpPr/>
          <p:nvPr/>
        </p:nvSpPr>
        <p:spPr>
          <a:xfrm>
            <a:off x="4709160" y="2276856"/>
            <a:ext cx="1920240" cy="402336"/>
          </a:xfrm>
          <a:prstGeom prst="rect">
            <a:avLst/>
          </a:prstGeom>
          <a:noFill/>
          <a:ln/>
        </p:spPr>
        <p:txBody>
          <a:bodyPr wrap="square" rtlCol="0" anchor="ctr"/>
          <a:lstStyle/>
          <a:p>
            <a:pPr marL="0" indent="0">
              <a:buNone/>
            </a:pPr>
            <a:r>
              <a:rPr lang="en-US" sz="1000" b="1" dirty="0">
                <a:solidFill>
                  <a:srgbClr val="059669"/>
                </a:solidFill>
                <a:latin typeface="Calibri" pitchFamily="34" charset="0"/>
                <a:ea typeface="Calibri" pitchFamily="34" charset="-122"/>
                <a:cs typeface="Calibri" pitchFamily="34" charset="-120"/>
              </a:rPr>
              <a:t>✓ </a:t>
            </a:r>
            <a:r>
              <a:rPr lang="en-US" sz="1000" dirty="0">
                <a:solidFill>
                  <a:srgbClr val="1E293B"/>
                </a:solidFill>
                <a:latin typeface="Calibri" pitchFamily="34" charset="0"/>
                <a:ea typeface="Calibri" pitchFamily="34" charset="-122"/>
                <a:cs typeface="Calibri" pitchFamily="34" charset="-120"/>
              </a:rPr>
              <a:t>Adds implicit firewall layer</a:t>
            </a:r>
            <a:endParaRPr lang="en-US" sz="1000" dirty="0"/>
          </a:p>
        </p:txBody>
      </p:sp>
      <p:sp>
        <p:nvSpPr>
          <p:cNvPr id="26" name="Shape 24"/>
          <p:cNvSpPr/>
          <p:nvPr/>
        </p:nvSpPr>
        <p:spPr>
          <a:xfrm>
            <a:off x="4663440" y="2752344"/>
            <a:ext cx="1965960" cy="402336"/>
          </a:xfrm>
          <a:prstGeom prst="rect">
            <a:avLst/>
          </a:prstGeom>
          <a:solidFill>
            <a:srgbClr val="D1FAE5"/>
          </a:solidFill>
          <a:ln w="12700">
            <a:solidFill>
              <a:srgbClr val="059669"/>
            </a:solidFill>
            <a:prstDash val="solid"/>
          </a:ln>
        </p:spPr>
      </p:sp>
      <p:sp>
        <p:nvSpPr>
          <p:cNvPr id="27" name="Text 25"/>
          <p:cNvSpPr/>
          <p:nvPr/>
        </p:nvSpPr>
        <p:spPr>
          <a:xfrm>
            <a:off x="4709160" y="2752344"/>
            <a:ext cx="1920240" cy="402336"/>
          </a:xfrm>
          <a:prstGeom prst="rect">
            <a:avLst/>
          </a:prstGeom>
          <a:noFill/>
          <a:ln/>
        </p:spPr>
        <p:txBody>
          <a:bodyPr wrap="square" rtlCol="0" anchor="ctr"/>
          <a:lstStyle/>
          <a:p>
            <a:pPr marL="0" indent="0">
              <a:buNone/>
            </a:pPr>
            <a:r>
              <a:rPr lang="en-US" sz="1000" b="1" dirty="0">
                <a:solidFill>
                  <a:srgbClr val="059669"/>
                </a:solidFill>
                <a:latin typeface="Calibri" pitchFamily="34" charset="0"/>
                <a:ea typeface="Calibri" pitchFamily="34" charset="-122"/>
                <a:cs typeface="Calibri" pitchFamily="34" charset="-120"/>
              </a:rPr>
              <a:t>✓ </a:t>
            </a:r>
            <a:r>
              <a:rPr lang="en-US" sz="1000" dirty="0">
                <a:solidFill>
                  <a:srgbClr val="1E293B"/>
                </a:solidFill>
                <a:latin typeface="Calibri" pitchFamily="34" charset="0"/>
                <a:ea typeface="Calibri" pitchFamily="34" charset="-122"/>
                <a:cs typeface="Calibri" pitchFamily="34" charset="-120"/>
              </a:rPr>
              <a:t>Transparent to end users</a:t>
            </a:r>
            <a:endParaRPr lang="en-US" sz="1000" dirty="0"/>
          </a:p>
        </p:txBody>
      </p:sp>
      <p:sp>
        <p:nvSpPr>
          <p:cNvPr id="28" name="Shape 26"/>
          <p:cNvSpPr/>
          <p:nvPr/>
        </p:nvSpPr>
        <p:spPr>
          <a:xfrm>
            <a:off x="4663440" y="3227832"/>
            <a:ext cx="1965960" cy="402336"/>
          </a:xfrm>
          <a:prstGeom prst="rect">
            <a:avLst/>
          </a:prstGeom>
          <a:solidFill>
            <a:srgbClr val="D1FAE5"/>
          </a:solidFill>
          <a:ln w="12700">
            <a:solidFill>
              <a:srgbClr val="059669"/>
            </a:solidFill>
            <a:prstDash val="solid"/>
          </a:ln>
        </p:spPr>
      </p:sp>
      <p:sp>
        <p:nvSpPr>
          <p:cNvPr id="29" name="Text 27"/>
          <p:cNvSpPr/>
          <p:nvPr/>
        </p:nvSpPr>
        <p:spPr>
          <a:xfrm>
            <a:off x="4709160" y="3227832"/>
            <a:ext cx="1920240" cy="402336"/>
          </a:xfrm>
          <a:prstGeom prst="rect">
            <a:avLst/>
          </a:prstGeom>
          <a:noFill/>
          <a:ln/>
        </p:spPr>
        <p:txBody>
          <a:bodyPr wrap="square" rtlCol="0" anchor="ctr"/>
          <a:lstStyle/>
          <a:p>
            <a:pPr marL="0" indent="0">
              <a:buNone/>
            </a:pPr>
            <a:r>
              <a:rPr lang="en-US" sz="1000" b="1" dirty="0">
                <a:solidFill>
                  <a:srgbClr val="059669"/>
                </a:solidFill>
                <a:latin typeface="Calibri" pitchFamily="34" charset="0"/>
                <a:ea typeface="Calibri" pitchFamily="34" charset="-122"/>
                <a:cs typeface="Calibri" pitchFamily="34" charset="-120"/>
              </a:rPr>
              <a:t>✓ </a:t>
            </a:r>
            <a:r>
              <a:rPr lang="en-US" sz="1000" dirty="0">
                <a:solidFill>
                  <a:srgbClr val="1E293B"/>
                </a:solidFill>
                <a:latin typeface="Calibri" pitchFamily="34" charset="0"/>
                <a:ea typeface="Calibri" pitchFamily="34" charset="-122"/>
                <a:cs typeface="Calibri" pitchFamily="34" charset="-120"/>
              </a:rPr>
              <a:t>Widely supported on all devices</a:t>
            </a:r>
            <a:endParaRPr lang="en-US" sz="1000" dirty="0"/>
          </a:p>
        </p:txBody>
      </p:sp>
      <p:sp>
        <p:nvSpPr>
          <p:cNvPr id="30" name="Text 28"/>
          <p:cNvSpPr/>
          <p:nvPr/>
        </p:nvSpPr>
        <p:spPr>
          <a:xfrm>
            <a:off x="6812280" y="987552"/>
            <a:ext cx="2011680" cy="292608"/>
          </a:xfrm>
          <a:prstGeom prst="rect">
            <a:avLst/>
          </a:prstGeom>
          <a:noFill/>
          <a:ln/>
        </p:spPr>
        <p:txBody>
          <a:bodyPr wrap="square" rtlCol="0" anchor="ctr"/>
          <a:lstStyle/>
          <a:p>
            <a:pPr marL="0" indent="0">
              <a:buNone/>
            </a:pPr>
            <a:r>
              <a:rPr lang="en-US" sz="1300" b="1" dirty="0">
                <a:solidFill>
                  <a:srgbClr val="DC2626"/>
                </a:solidFill>
                <a:latin typeface="Calibri" pitchFamily="34" charset="0"/>
                <a:ea typeface="Calibri" pitchFamily="34" charset="-122"/>
                <a:cs typeface="Calibri" pitchFamily="34" charset="-120"/>
              </a:rPr>
              <a:t>Limitations</a:t>
            </a:r>
            <a:endParaRPr lang="en-US" sz="1300" dirty="0"/>
          </a:p>
        </p:txBody>
      </p:sp>
      <p:sp>
        <p:nvSpPr>
          <p:cNvPr id="31" name="Shape 29"/>
          <p:cNvSpPr/>
          <p:nvPr/>
        </p:nvSpPr>
        <p:spPr>
          <a:xfrm>
            <a:off x="6812280" y="1325880"/>
            <a:ext cx="2011680" cy="402336"/>
          </a:xfrm>
          <a:prstGeom prst="rect">
            <a:avLst/>
          </a:prstGeom>
          <a:solidFill>
            <a:srgbClr val="FEE2E2"/>
          </a:solidFill>
          <a:ln w="12700">
            <a:solidFill>
              <a:srgbClr val="DC2626"/>
            </a:solidFill>
            <a:prstDash val="solid"/>
          </a:ln>
        </p:spPr>
      </p:sp>
      <p:sp>
        <p:nvSpPr>
          <p:cNvPr id="32" name="Text 30"/>
          <p:cNvSpPr/>
          <p:nvPr/>
        </p:nvSpPr>
        <p:spPr>
          <a:xfrm>
            <a:off x="6858000" y="1325880"/>
            <a:ext cx="1920240" cy="402336"/>
          </a:xfrm>
          <a:prstGeom prst="rect">
            <a:avLst/>
          </a:prstGeom>
          <a:noFill/>
          <a:ln/>
        </p:spPr>
        <p:txBody>
          <a:bodyPr wrap="square" rtlCol="0" anchor="ctr"/>
          <a:lstStyle/>
          <a:p>
            <a:pPr marL="0" indent="0">
              <a:buNone/>
            </a:pPr>
            <a:r>
              <a:rPr lang="en-US" sz="1000" b="1" dirty="0">
                <a:solidFill>
                  <a:srgbClr val="DC2626"/>
                </a:solidFill>
                <a:latin typeface="Calibri" pitchFamily="34" charset="0"/>
                <a:ea typeface="Calibri" pitchFamily="34" charset="-122"/>
                <a:cs typeface="Calibri" pitchFamily="34" charset="-120"/>
              </a:rPr>
              <a:t>✗ </a:t>
            </a:r>
            <a:r>
              <a:rPr lang="en-US" sz="1000" dirty="0">
                <a:solidFill>
                  <a:srgbClr val="1E293B"/>
                </a:solidFill>
                <a:latin typeface="Calibri" pitchFamily="34" charset="0"/>
                <a:ea typeface="Calibri" pitchFamily="34" charset="-122"/>
                <a:cs typeface="Calibri" pitchFamily="34" charset="-120"/>
              </a:rPr>
              <a:t>Breaks end-to-end connectivity</a:t>
            </a:r>
            <a:endParaRPr lang="en-US" sz="1000" dirty="0"/>
          </a:p>
        </p:txBody>
      </p:sp>
      <p:sp>
        <p:nvSpPr>
          <p:cNvPr id="33" name="Shape 31"/>
          <p:cNvSpPr/>
          <p:nvPr/>
        </p:nvSpPr>
        <p:spPr>
          <a:xfrm>
            <a:off x="6812280" y="1801368"/>
            <a:ext cx="2011680" cy="402336"/>
          </a:xfrm>
          <a:prstGeom prst="rect">
            <a:avLst/>
          </a:prstGeom>
          <a:solidFill>
            <a:srgbClr val="FEE2E2"/>
          </a:solidFill>
          <a:ln w="12700">
            <a:solidFill>
              <a:srgbClr val="DC2626"/>
            </a:solidFill>
            <a:prstDash val="solid"/>
          </a:ln>
        </p:spPr>
      </p:sp>
      <p:sp>
        <p:nvSpPr>
          <p:cNvPr id="34" name="Text 32"/>
          <p:cNvSpPr/>
          <p:nvPr/>
        </p:nvSpPr>
        <p:spPr>
          <a:xfrm>
            <a:off x="6858000" y="1801368"/>
            <a:ext cx="1920240" cy="402336"/>
          </a:xfrm>
          <a:prstGeom prst="rect">
            <a:avLst/>
          </a:prstGeom>
          <a:noFill/>
          <a:ln/>
        </p:spPr>
        <p:txBody>
          <a:bodyPr wrap="square" rtlCol="0" anchor="ctr"/>
          <a:lstStyle/>
          <a:p>
            <a:pPr marL="0" indent="0">
              <a:buNone/>
            </a:pPr>
            <a:r>
              <a:rPr lang="en-US" sz="1000" b="1" dirty="0">
                <a:solidFill>
                  <a:srgbClr val="DC2626"/>
                </a:solidFill>
                <a:latin typeface="Calibri" pitchFamily="34" charset="0"/>
                <a:ea typeface="Calibri" pitchFamily="34" charset="-122"/>
                <a:cs typeface="Calibri" pitchFamily="34" charset="-120"/>
              </a:rPr>
              <a:t>✗ </a:t>
            </a:r>
            <a:r>
              <a:rPr lang="en-US" sz="1000" dirty="0">
                <a:solidFill>
                  <a:srgbClr val="1E293B"/>
                </a:solidFill>
                <a:latin typeface="Calibri" pitchFamily="34" charset="0"/>
                <a:ea typeface="Calibri" pitchFamily="34" charset="-122"/>
                <a:cs typeface="Calibri" pitchFamily="34" charset="-120"/>
              </a:rPr>
              <a:t>Problematic for P2P / VoIP</a:t>
            </a:r>
            <a:endParaRPr lang="en-US" sz="1000" dirty="0"/>
          </a:p>
        </p:txBody>
      </p:sp>
      <p:sp>
        <p:nvSpPr>
          <p:cNvPr id="35" name="Shape 33"/>
          <p:cNvSpPr/>
          <p:nvPr/>
        </p:nvSpPr>
        <p:spPr>
          <a:xfrm>
            <a:off x="6812280" y="2276856"/>
            <a:ext cx="2011680" cy="402336"/>
          </a:xfrm>
          <a:prstGeom prst="rect">
            <a:avLst/>
          </a:prstGeom>
          <a:solidFill>
            <a:srgbClr val="FEE2E2"/>
          </a:solidFill>
          <a:ln w="12700">
            <a:solidFill>
              <a:srgbClr val="DC2626"/>
            </a:solidFill>
            <a:prstDash val="solid"/>
          </a:ln>
        </p:spPr>
      </p:sp>
      <p:sp>
        <p:nvSpPr>
          <p:cNvPr id="36" name="Text 34"/>
          <p:cNvSpPr/>
          <p:nvPr/>
        </p:nvSpPr>
        <p:spPr>
          <a:xfrm>
            <a:off x="6858000" y="2276856"/>
            <a:ext cx="1920240" cy="402336"/>
          </a:xfrm>
          <a:prstGeom prst="rect">
            <a:avLst/>
          </a:prstGeom>
          <a:noFill/>
          <a:ln/>
        </p:spPr>
        <p:txBody>
          <a:bodyPr wrap="square" rtlCol="0" anchor="ctr"/>
          <a:lstStyle/>
          <a:p>
            <a:pPr marL="0" indent="0">
              <a:buNone/>
            </a:pPr>
            <a:r>
              <a:rPr lang="en-US" sz="1000" b="1" dirty="0">
                <a:solidFill>
                  <a:srgbClr val="DC2626"/>
                </a:solidFill>
                <a:latin typeface="Calibri" pitchFamily="34" charset="0"/>
                <a:ea typeface="Calibri" pitchFamily="34" charset="-122"/>
                <a:cs typeface="Calibri" pitchFamily="34" charset="-120"/>
              </a:rPr>
              <a:t>✗ </a:t>
            </a:r>
            <a:r>
              <a:rPr lang="en-US" sz="1000" dirty="0">
                <a:solidFill>
                  <a:srgbClr val="1E293B"/>
                </a:solidFill>
                <a:latin typeface="Calibri" pitchFamily="34" charset="0"/>
                <a:ea typeface="Calibri" pitchFamily="34" charset="-122"/>
                <a:cs typeface="Calibri" pitchFamily="34" charset="-120"/>
              </a:rPr>
              <a:t>Stateful = single point of failure</a:t>
            </a:r>
            <a:endParaRPr lang="en-US" sz="1000" dirty="0"/>
          </a:p>
        </p:txBody>
      </p:sp>
      <p:sp>
        <p:nvSpPr>
          <p:cNvPr id="37" name="Shape 35"/>
          <p:cNvSpPr/>
          <p:nvPr/>
        </p:nvSpPr>
        <p:spPr>
          <a:xfrm>
            <a:off x="6812280" y="2752344"/>
            <a:ext cx="2011680" cy="402336"/>
          </a:xfrm>
          <a:prstGeom prst="rect">
            <a:avLst/>
          </a:prstGeom>
          <a:solidFill>
            <a:srgbClr val="FEE2E2"/>
          </a:solidFill>
          <a:ln w="12700">
            <a:solidFill>
              <a:srgbClr val="DC2626"/>
            </a:solidFill>
            <a:prstDash val="solid"/>
          </a:ln>
        </p:spPr>
      </p:sp>
      <p:sp>
        <p:nvSpPr>
          <p:cNvPr id="38" name="Text 36"/>
          <p:cNvSpPr/>
          <p:nvPr/>
        </p:nvSpPr>
        <p:spPr>
          <a:xfrm>
            <a:off x="6858000" y="2752344"/>
            <a:ext cx="1920240" cy="402336"/>
          </a:xfrm>
          <a:prstGeom prst="rect">
            <a:avLst/>
          </a:prstGeom>
          <a:noFill/>
          <a:ln/>
        </p:spPr>
        <p:txBody>
          <a:bodyPr wrap="square" rtlCol="0" anchor="ctr"/>
          <a:lstStyle/>
          <a:p>
            <a:pPr marL="0" indent="0">
              <a:buNone/>
            </a:pPr>
            <a:r>
              <a:rPr lang="en-US" sz="1000" b="1" dirty="0">
                <a:solidFill>
                  <a:srgbClr val="DC2626"/>
                </a:solidFill>
                <a:latin typeface="Calibri" pitchFamily="34" charset="0"/>
                <a:ea typeface="Calibri" pitchFamily="34" charset="-122"/>
                <a:cs typeface="Calibri" pitchFamily="34" charset="-120"/>
              </a:rPr>
              <a:t>✗ </a:t>
            </a:r>
            <a:r>
              <a:rPr lang="en-US" sz="1000" dirty="0">
                <a:solidFill>
                  <a:srgbClr val="1E293B"/>
                </a:solidFill>
                <a:latin typeface="Calibri" pitchFamily="34" charset="0"/>
                <a:ea typeface="Calibri" pitchFamily="34" charset="-122"/>
                <a:cs typeface="Calibri" pitchFamily="34" charset="-120"/>
              </a:rPr>
              <a:t>Port forwarding required for servers</a:t>
            </a:r>
            <a:endParaRPr lang="en-US" sz="1000" dirty="0"/>
          </a:p>
        </p:txBody>
      </p:sp>
      <p:sp>
        <p:nvSpPr>
          <p:cNvPr id="39" name="Shape 37"/>
          <p:cNvSpPr/>
          <p:nvPr/>
        </p:nvSpPr>
        <p:spPr>
          <a:xfrm>
            <a:off x="6812280" y="3227832"/>
            <a:ext cx="2011680" cy="402336"/>
          </a:xfrm>
          <a:prstGeom prst="rect">
            <a:avLst/>
          </a:prstGeom>
          <a:solidFill>
            <a:srgbClr val="FEE2E2"/>
          </a:solidFill>
          <a:ln w="12700">
            <a:solidFill>
              <a:srgbClr val="DC2626"/>
            </a:solidFill>
            <a:prstDash val="solid"/>
          </a:ln>
        </p:spPr>
      </p:sp>
      <p:sp>
        <p:nvSpPr>
          <p:cNvPr id="40" name="Text 38"/>
          <p:cNvSpPr/>
          <p:nvPr/>
        </p:nvSpPr>
        <p:spPr>
          <a:xfrm>
            <a:off x="6858000" y="3227832"/>
            <a:ext cx="1920240" cy="402336"/>
          </a:xfrm>
          <a:prstGeom prst="rect">
            <a:avLst/>
          </a:prstGeom>
          <a:noFill/>
          <a:ln/>
        </p:spPr>
        <p:txBody>
          <a:bodyPr wrap="square" rtlCol="0" anchor="ctr"/>
          <a:lstStyle/>
          <a:p>
            <a:pPr marL="0" indent="0">
              <a:buNone/>
            </a:pPr>
            <a:r>
              <a:rPr lang="en-US" sz="1000" b="1" dirty="0">
                <a:solidFill>
                  <a:srgbClr val="DC2626"/>
                </a:solidFill>
                <a:latin typeface="Calibri" pitchFamily="34" charset="0"/>
                <a:ea typeface="Calibri" pitchFamily="34" charset="-122"/>
                <a:cs typeface="Calibri" pitchFamily="34" charset="-120"/>
              </a:rPr>
              <a:t>✗ </a:t>
            </a:r>
            <a:r>
              <a:rPr lang="en-US" sz="1000" dirty="0">
                <a:solidFill>
                  <a:srgbClr val="1E293B"/>
                </a:solidFill>
                <a:latin typeface="Calibri" pitchFamily="34" charset="0"/>
                <a:ea typeface="Calibri" pitchFamily="34" charset="-122"/>
                <a:cs typeface="Calibri" pitchFamily="34" charset="-120"/>
              </a:rPr>
              <a:t>IPv6 makes NAT unnecessary</a:t>
            </a:r>
            <a:endParaRPr lang="en-US" sz="1000" dirty="0"/>
          </a:p>
        </p:txBody>
      </p:sp>
      <p:sp>
        <p:nvSpPr>
          <p:cNvPr id="41" name="Shape 39"/>
          <p:cNvSpPr/>
          <p:nvPr/>
        </p:nvSpPr>
        <p:spPr>
          <a:xfrm>
            <a:off x="228600" y="4681728"/>
            <a:ext cx="8686800" cy="384048"/>
          </a:xfrm>
          <a:prstGeom prst="rect">
            <a:avLst/>
          </a:prstGeom>
          <a:solidFill>
            <a:srgbClr val="F8F9FA"/>
          </a:solidFill>
          <a:ln w="12700">
            <a:solidFill>
              <a:srgbClr val="E2E8F0"/>
            </a:solidFill>
            <a:prstDash val="solid"/>
          </a:ln>
        </p:spPr>
      </p:sp>
      <p:sp>
        <p:nvSpPr>
          <p:cNvPr id="42" name="Text 40"/>
          <p:cNvSpPr/>
          <p:nvPr/>
        </p:nvSpPr>
        <p:spPr>
          <a:xfrm>
            <a:off x="365760" y="4690872"/>
            <a:ext cx="8412480" cy="365760"/>
          </a:xfrm>
          <a:prstGeom prst="rect">
            <a:avLst/>
          </a:prstGeom>
          <a:noFill/>
          <a:ln/>
        </p:spPr>
        <p:txBody>
          <a:bodyPr wrap="square" rtlCol="0" anchor="ctr"/>
          <a:lstStyle/>
          <a:p>
            <a:pPr marL="0" indent="0">
              <a:buNone/>
            </a:pPr>
            <a:r>
              <a:rPr lang="en-US" sz="1000" b="1" dirty="0">
                <a:solidFill>
                  <a:srgbClr val="1D4ED8"/>
                </a:solidFill>
                <a:latin typeface="Calibri" pitchFamily="34" charset="0"/>
                <a:ea typeface="Calibri" pitchFamily="34" charset="-122"/>
                <a:cs typeface="Calibri" pitchFamily="34" charset="-120"/>
              </a:rPr>
              <a:t>IPv6 Note: </a:t>
            </a:r>
            <a:r>
              <a:rPr lang="en-US" sz="1000" dirty="0">
                <a:solidFill>
                  <a:srgbClr val="1E293B"/>
                </a:solidFill>
                <a:latin typeface="Calibri" pitchFamily="34" charset="0"/>
                <a:ea typeface="Calibri" pitchFamily="34" charset="-122"/>
                <a:cs typeface="Calibri" pitchFamily="34" charset="-120"/>
              </a:rPr>
              <a:t>With IPv6's 128-bit addresses (340 undecillion), every device gets a globally unique IP — NAT becomes unnecessary. But IPv4 NAT will remain common for decades.</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02AA8F8-1E43-384B-8982-C0BB94049B5C}"/>
              </a:ext>
            </a:extLst>
          </p:cNvPr>
          <p:cNvSpPr>
            <a:spLocks noGrp="1"/>
          </p:cNvSpPr>
          <p:nvPr>
            <p:ph type="title"/>
          </p:nvPr>
        </p:nvSpPr>
        <p:spPr>
          <a:xfrm>
            <a:off x="0" y="0"/>
            <a:ext cx="8345488" cy="731837"/>
          </a:xfrm>
        </p:spPr>
        <p:txBody>
          <a:bodyPr/>
          <a:lstStyle/>
          <a:p>
            <a:r>
              <a:rPr lang="en-US" sz="1600" dirty="0"/>
              <a:t>Types of NAT</a:t>
            </a:r>
            <a:br>
              <a:rPr lang="en-US" dirty="0"/>
            </a:br>
            <a:r>
              <a:rPr lang="en-US" sz="2400" dirty="0"/>
              <a:t>Static NAT</a:t>
            </a:r>
          </a:p>
        </p:txBody>
      </p:sp>
      <p:sp>
        <p:nvSpPr>
          <p:cNvPr id="4" name="Content Placeholder 3">
            <a:extLst>
              <a:ext uri="{FF2B5EF4-FFF2-40B4-BE49-F238E27FC236}">
                <a16:creationId xmlns:a16="http://schemas.microsoft.com/office/drawing/2014/main" id="{50693879-5816-3444-9D50-A12F1F37F5DE}"/>
              </a:ext>
            </a:extLst>
          </p:cNvPr>
          <p:cNvSpPr>
            <a:spLocks noGrp="1"/>
          </p:cNvSpPr>
          <p:nvPr>
            <p:ph idx="1"/>
          </p:nvPr>
        </p:nvSpPr>
        <p:spPr>
          <a:xfrm>
            <a:off x="431971" y="855418"/>
            <a:ext cx="4140029" cy="3807197"/>
          </a:xfrm>
        </p:spPr>
        <p:txBody>
          <a:bodyPr/>
          <a:lstStyle/>
          <a:p>
            <a:pPr marL="0" indent="0" algn="l"/>
            <a:r>
              <a:rPr lang="en-US" sz="1600" dirty="0">
                <a:solidFill>
                  <a:srgbClr val="000000"/>
                </a:solidFill>
              </a:rPr>
              <a:t>Static NAT uses a one-to-one mapping of local and global addresses configured by the network administrator that remain constant.</a:t>
            </a:r>
          </a:p>
          <a:p>
            <a:pPr marL="171450" indent="-171450" algn="l">
              <a:buFont typeface="Arial" panose="020B0604020202020204" pitchFamily="34" charset="0"/>
              <a:buChar char="•"/>
            </a:pPr>
            <a:r>
              <a:rPr lang="en-US" sz="1600" dirty="0">
                <a:solidFill>
                  <a:srgbClr val="000000"/>
                </a:solidFill>
              </a:rPr>
              <a:t>Static NAT is useful for web servers or devices that must have a consistent address that is accessible from the internet, such as a company web server. </a:t>
            </a:r>
          </a:p>
          <a:p>
            <a:pPr marL="171450" indent="-171450" algn="l">
              <a:buFont typeface="Arial" panose="020B0604020202020204" pitchFamily="34" charset="0"/>
              <a:buChar char="•"/>
            </a:pPr>
            <a:r>
              <a:rPr lang="en-US" sz="1600" dirty="0">
                <a:solidFill>
                  <a:srgbClr val="000000"/>
                </a:solidFill>
              </a:rPr>
              <a:t>It is also useful for devices that must be accessible by authorized personnel when offsite, but not by the general public on the internet.</a:t>
            </a:r>
          </a:p>
        </p:txBody>
      </p:sp>
      <p:sp>
        <p:nvSpPr>
          <p:cNvPr id="6" name="Rectangle 5">
            <a:extLst>
              <a:ext uri="{FF2B5EF4-FFF2-40B4-BE49-F238E27FC236}">
                <a16:creationId xmlns:a16="http://schemas.microsoft.com/office/drawing/2014/main" id="{D319AADB-E749-48FD-9D9B-E822781DB2D4}"/>
              </a:ext>
            </a:extLst>
          </p:cNvPr>
          <p:cNvSpPr/>
          <p:nvPr/>
        </p:nvSpPr>
        <p:spPr>
          <a:xfrm>
            <a:off x="4910208" y="3980776"/>
            <a:ext cx="3705891" cy="738664"/>
          </a:xfrm>
          <a:prstGeom prst="rect">
            <a:avLst/>
          </a:prstGeom>
        </p:spPr>
        <p:txBody>
          <a:bodyPr wrap="square">
            <a:spAutoFit/>
          </a:bodyPr>
          <a:lstStyle/>
          <a:p>
            <a:r>
              <a:rPr lang="en-US" sz="1400" b="1" dirty="0"/>
              <a:t>Note</a:t>
            </a:r>
            <a:r>
              <a:rPr lang="en-US" sz="1400" dirty="0"/>
              <a:t>: Static NAT requires that enough public addresses are available to satisfy the total number of simultaneous user sessions.</a:t>
            </a:r>
          </a:p>
        </p:txBody>
      </p:sp>
      <p:pic>
        <p:nvPicPr>
          <p:cNvPr id="2" name="Picture 1">
            <a:extLst>
              <a:ext uri="{FF2B5EF4-FFF2-40B4-BE49-F238E27FC236}">
                <a16:creationId xmlns:a16="http://schemas.microsoft.com/office/drawing/2014/main" id="{5BC9CE4A-9BF8-4B26-9139-B53C76F013B9}"/>
              </a:ext>
            </a:extLst>
          </p:cNvPr>
          <p:cNvPicPr>
            <a:picLocks noChangeAspect="1"/>
          </p:cNvPicPr>
          <p:nvPr/>
        </p:nvPicPr>
        <p:blipFill>
          <a:blip r:embed="rId3"/>
          <a:stretch>
            <a:fillRect/>
          </a:stretch>
        </p:blipFill>
        <p:spPr>
          <a:xfrm>
            <a:off x="4910209" y="731837"/>
            <a:ext cx="3801820" cy="3091696"/>
          </a:xfrm>
          <a:prstGeom prst="rect">
            <a:avLst/>
          </a:prstGeom>
        </p:spPr>
      </p:pic>
    </p:spTree>
    <p:extLst>
      <p:ext uri="{BB962C8B-B14F-4D97-AF65-F5344CB8AC3E}">
        <p14:creationId xmlns:p14="http://schemas.microsoft.com/office/powerpoint/2010/main" val="34357121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02AA8F8-1E43-384B-8982-C0BB94049B5C}"/>
              </a:ext>
            </a:extLst>
          </p:cNvPr>
          <p:cNvSpPr>
            <a:spLocks noGrp="1"/>
          </p:cNvSpPr>
          <p:nvPr>
            <p:ph type="title"/>
          </p:nvPr>
        </p:nvSpPr>
        <p:spPr>
          <a:xfrm>
            <a:off x="0" y="0"/>
            <a:ext cx="8345488" cy="731837"/>
          </a:xfrm>
        </p:spPr>
        <p:txBody>
          <a:bodyPr/>
          <a:lstStyle/>
          <a:p>
            <a:r>
              <a:rPr lang="en-US" sz="1600" dirty="0"/>
              <a:t>Types of NAT</a:t>
            </a:r>
            <a:br>
              <a:rPr lang="en-US" dirty="0"/>
            </a:br>
            <a:r>
              <a:rPr lang="en-US" sz="2400" dirty="0"/>
              <a:t>Dynamic NAT</a:t>
            </a:r>
          </a:p>
        </p:txBody>
      </p:sp>
      <p:sp>
        <p:nvSpPr>
          <p:cNvPr id="4" name="Content Placeholder 3">
            <a:extLst>
              <a:ext uri="{FF2B5EF4-FFF2-40B4-BE49-F238E27FC236}">
                <a16:creationId xmlns:a16="http://schemas.microsoft.com/office/drawing/2014/main" id="{50693879-5816-3444-9D50-A12F1F37F5DE}"/>
              </a:ext>
            </a:extLst>
          </p:cNvPr>
          <p:cNvSpPr>
            <a:spLocks noGrp="1"/>
          </p:cNvSpPr>
          <p:nvPr>
            <p:ph idx="1"/>
          </p:nvPr>
        </p:nvSpPr>
        <p:spPr>
          <a:xfrm>
            <a:off x="431971" y="855418"/>
            <a:ext cx="4140029" cy="2293135"/>
          </a:xfrm>
        </p:spPr>
        <p:txBody>
          <a:bodyPr/>
          <a:lstStyle/>
          <a:p>
            <a:pPr marL="0" indent="0" algn="l"/>
            <a:r>
              <a:rPr lang="en-US" sz="1600" dirty="0">
                <a:solidFill>
                  <a:srgbClr val="000000"/>
                </a:solidFill>
              </a:rPr>
              <a:t>Dynamic NAT uses a pool of public addresses and assigns them on a first-come, first-served basis. </a:t>
            </a:r>
          </a:p>
          <a:p>
            <a:pPr marL="285750" indent="-285750" algn="l">
              <a:buFont typeface="Arial" panose="020B0604020202020204" pitchFamily="34" charset="0"/>
              <a:buChar char="•"/>
            </a:pPr>
            <a:r>
              <a:rPr lang="en-US" sz="1600" dirty="0">
                <a:solidFill>
                  <a:srgbClr val="000000"/>
                </a:solidFill>
              </a:rPr>
              <a:t>When an inside device requests access to an outside network, dynamic NAT assigns an available public IPv4 address from the pool.</a:t>
            </a:r>
          </a:p>
          <a:p>
            <a:pPr marL="285750" indent="-285750" algn="l">
              <a:buFont typeface="Arial" panose="020B0604020202020204" pitchFamily="34" charset="0"/>
              <a:buChar char="•"/>
            </a:pPr>
            <a:r>
              <a:rPr lang="en-US" sz="1600" dirty="0">
                <a:solidFill>
                  <a:srgbClr val="000000"/>
                </a:solidFill>
              </a:rPr>
              <a:t>The other addresses in the pool are still available for use. </a:t>
            </a:r>
          </a:p>
        </p:txBody>
      </p:sp>
      <p:sp>
        <p:nvSpPr>
          <p:cNvPr id="7" name="Rectangle 6">
            <a:extLst>
              <a:ext uri="{FF2B5EF4-FFF2-40B4-BE49-F238E27FC236}">
                <a16:creationId xmlns:a16="http://schemas.microsoft.com/office/drawing/2014/main" id="{D9996920-B929-4F44-9824-7725C9EEF40B}"/>
              </a:ext>
            </a:extLst>
          </p:cNvPr>
          <p:cNvSpPr/>
          <p:nvPr/>
        </p:nvSpPr>
        <p:spPr>
          <a:xfrm>
            <a:off x="337703" y="3268379"/>
            <a:ext cx="4234297" cy="830997"/>
          </a:xfrm>
          <a:prstGeom prst="rect">
            <a:avLst/>
          </a:prstGeom>
        </p:spPr>
        <p:txBody>
          <a:bodyPr wrap="square">
            <a:spAutoFit/>
          </a:bodyPr>
          <a:lstStyle/>
          <a:p>
            <a:r>
              <a:rPr lang="en-US" sz="1600" b="1" dirty="0">
                <a:latin typeface="+mn-lt"/>
              </a:rPr>
              <a:t>Note</a:t>
            </a:r>
            <a:r>
              <a:rPr lang="en-US" sz="1600" dirty="0">
                <a:latin typeface="+mn-lt"/>
              </a:rPr>
              <a:t>: Dynamic NAT requires that enough public addresses are available to satisfy the total number of simultaneous user sessions</a:t>
            </a:r>
            <a:r>
              <a:rPr lang="en-US" sz="1600" dirty="0"/>
              <a:t>.</a:t>
            </a:r>
          </a:p>
        </p:txBody>
      </p:sp>
      <p:pic>
        <p:nvPicPr>
          <p:cNvPr id="5" name="Picture 4">
            <a:extLst>
              <a:ext uri="{FF2B5EF4-FFF2-40B4-BE49-F238E27FC236}">
                <a16:creationId xmlns:a16="http://schemas.microsoft.com/office/drawing/2014/main" id="{D5D0E6BD-6429-4B15-BBCD-5302ADA99F2B}"/>
              </a:ext>
            </a:extLst>
          </p:cNvPr>
          <p:cNvPicPr>
            <a:picLocks noChangeAspect="1"/>
          </p:cNvPicPr>
          <p:nvPr/>
        </p:nvPicPr>
        <p:blipFill>
          <a:blip r:embed="rId3"/>
          <a:stretch>
            <a:fillRect/>
          </a:stretch>
        </p:blipFill>
        <p:spPr>
          <a:xfrm>
            <a:off x="4936604" y="967651"/>
            <a:ext cx="3775425" cy="2900892"/>
          </a:xfrm>
          <a:prstGeom prst="rect">
            <a:avLst/>
          </a:prstGeom>
        </p:spPr>
      </p:pic>
    </p:spTree>
    <p:extLst>
      <p:ext uri="{BB962C8B-B14F-4D97-AF65-F5344CB8AC3E}">
        <p14:creationId xmlns:p14="http://schemas.microsoft.com/office/powerpoint/2010/main" val="27022131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02AA8F8-1E43-384B-8982-C0BB94049B5C}"/>
              </a:ext>
            </a:extLst>
          </p:cNvPr>
          <p:cNvSpPr>
            <a:spLocks noGrp="1"/>
          </p:cNvSpPr>
          <p:nvPr>
            <p:ph type="title"/>
          </p:nvPr>
        </p:nvSpPr>
        <p:spPr>
          <a:xfrm>
            <a:off x="0" y="0"/>
            <a:ext cx="8345488" cy="731837"/>
          </a:xfrm>
        </p:spPr>
        <p:txBody>
          <a:bodyPr/>
          <a:lstStyle/>
          <a:p>
            <a:r>
              <a:rPr lang="en-US" sz="1600" dirty="0"/>
              <a:t>Types of NAT</a:t>
            </a:r>
            <a:br>
              <a:rPr lang="en-US" dirty="0"/>
            </a:br>
            <a:r>
              <a:rPr lang="en-US" sz="2400" dirty="0"/>
              <a:t>Port Address Translation</a:t>
            </a:r>
          </a:p>
        </p:txBody>
      </p:sp>
      <p:sp>
        <p:nvSpPr>
          <p:cNvPr id="4" name="Content Placeholder 3">
            <a:extLst>
              <a:ext uri="{FF2B5EF4-FFF2-40B4-BE49-F238E27FC236}">
                <a16:creationId xmlns:a16="http://schemas.microsoft.com/office/drawing/2014/main" id="{50693879-5816-3444-9D50-A12F1F37F5DE}"/>
              </a:ext>
            </a:extLst>
          </p:cNvPr>
          <p:cNvSpPr>
            <a:spLocks noGrp="1"/>
          </p:cNvSpPr>
          <p:nvPr>
            <p:ph idx="1"/>
          </p:nvPr>
        </p:nvSpPr>
        <p:spPr>
          <a:xfrm>
            <a:off x="431971" y="855418"/>
            <a:ext cx="4140029" cy="3807197"/>
          </a:xfrm>
        </p:spPr>
        <p:txBody>
          <a:bodyPr/>
          <a:lstStyle/>
          <a:p>
            <a:pPr marL="0" indent="0" algn="l"/>
            <a:r>
              <a:rPr lang="en-US" sz="1600" dirty="0">
                <a:solidFill>
                  <a:srgbClr val="000000"/>
                </a:solidFill>
              </a:rPr>
              <a:t>Port Address Translation (PAT), also known as NAT overload, maps multiple private IPv4 addresses to a single public IPv4 address or a few addresses.</a:t>
            </a:r>
          </a:p>
          <a:p>
            <a:pPr marL="285750" indent="-285750" algn="l">
              <a:buFont typeface="Arial" panose="020B0604020202020204" pitchFamily="34" charset="0"/>
              <a:buChar char="•"/>
            </a:pPr>
            <a:r>
              <a:rPr lang="en-US" sz="1600" dirty="0">
                <a:solidFill>
                  <a:srgbClr val="000000"/>
                </a:solidFill>
              </a:rPr>
              <a:t>With PAT, when the NAT router receives a packet from the client, it uses the source port number to uniquely identify the specific NAT translation.</a:t>
            </a:r>
          </a:p>
          <a:p>
            <a:pPr marL="285750" indent="-285750" algn="l">
              <a:buFont typeface="Arial" panose="020B0604020202020204" pitchFamily="34" charset="0"/>
              <a:buChar char="•"/>
            </a:pPr>
            <a:r>
              <a:rPr lang="en-US" sz="1600" dirty="0">
                <a:solidFill>
                  <a:srgbClr val="000000"/>
                </a:solidFill>
              </a:rPr>
              <a:t>PAT ensures that devices use a different TCP port number for each session with a server on the internet.</a:t>
            </a:r>
          </a:p>
        </p:txBody>
      </p:sp>
      <p:pic>
        <p:nvPicPr>
          <p:cNvPr id="2" name="Picture 1">
            <a:extLst>
              <a:ext uri="{FF2B5EF4-FFF2-40B4-BE49-F238E27FC236}">
                <a16:creationId xmlns:a16="http://schemas.microsoft.com/office/drawing/2014/main" id="{DA67F2E0-B90A-4E85-B79F-69CBF146FA25}"/>
              </a:ext>
            </a:extLst>
          </p:cNvPr>
          <p:cNvPicPr>
            <a:picLocks noChangeAspect="1"/>
          </p:cNvPicPr>
          <p:nvPr/>
        </p:nvPicPr>
        <p:blipFill>
          <a:blip r:embed="rId3"/>
          <a:stretch>
            <a:fillRect/>
          </a:stretch>
        </p:blipFill>
        <p:spPr>
          <a:xfrm>
            <a:off x="4819910" y="1136822"/>
            <a:ext cx="3785284" cy="2427879"/>
          </a:xfrm>
          <a:prstGeom prst="rect">
            <a:avLst/>
          </a:prstGeom>
        </p:spPr>
      </p:pic>
    </p:spTree>
    <p:extLst>
      <p:ext uri="{BB962C8B-B14F-4D97-AF65-F5344CB8AC3E}">
        <p14:creationId xmlns:p14="http://schemas.microsoft.com/office/powerpoint/2010/main" val="11792897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02AA8F8-1E43-384B-8982-C0BB94049B5C}"/>
              </a:ext>
            </a:extLst>
          </p:cNvPr>
          <p:cNvSpPr>
            <a:spLocks noGrp="1"/>
          </p:cNvSpPr>
          <p:nvPr>
            <p:ph type="title"/>
          </p:nvPr>
        </p:nvSpPr>
        <p:spPr>
          <a:xfrm>
            <a:off x="0" y="0"/>
            <a:ext cx="8345488" cy="731837"/>
          </a:xfrm>
        </p:spPr>
        <p:txBody>
          <a:bodyPr/>
          <a:lstStyle/>
          <a:p>
            <a:r>
              <a:rPr lang="en-US" sz="1600" dirty="0"/>
              <a:t>Types of NAT</a:t>
            </a:r>
            <a:br>
              <a:rPr lang="en-US" dirty="0"/>
            </a:br>
            <a:r>
              <a:rPr lang="en-US" sz="2400" dirty="0"/>
              <a:t>Next Available Port</a:t>
            </a:r>
          </a:p>
        </p:txBody>
      </p:sp>
      <p:sp>
        <p:nvSpPr>
          <p:cNvPr id="4" name="Content Placeholder 3">
            <a:extLst>
              <a:ext uri="{FF2B5EF4-FFF2-40B4-BE49-F238E27FC236}">
                <a16:creationId xmlns:a16="http://schemas.microsoft.com/office/drawing/2014/main" id="{50693879-5816-3444-9D50-A12F1F37F5DE}"/>
              </a:ext>
            </a:extLst>
          </p:cNvPr>
          <p:cNvSpPr>
            <a:spLocks noGrp="1"/>
          </p:cNvSpPr>
          <p:nvPr>
            <p:ph idx="1"/>
          </p:nvPr>
        </p:nvSpPr>
        <p:spPr>
          <a:xfrm>
            <a:off x="431971" y="855418"/>
            <a:ext cx="4140029" cy="3807197"/>
          </a:xfrm>
        </p:spPr>
        <p:txBody>
          <a:bodyPr/>
          <a:lstStyle/>
          <a:p>
            <a:pPr marL="0" indent="0" algn="l"/>
            <a:r>
              <a:rPr lang="en-US" sz="1600" dirty="0">
                <a:solidFill>
                  <a:srgbClr val="000000"/>
                </a:solidFill>
              </a:rPr>
              <a:t>PAT attempts to preserve the original source port. If the original source port is already used, PAT assigns the first available port number starting from the beginning of the appropriate port group 0-511, 512-1,023, or 1,024-65,535.</a:t>
            </a:r>
          </a:p>
          <a:p>
            <a:pPr marL="285750" indent="-285750" algn="l">
              <a:buFont typeface="Arial" panose="020B0604020202020204" pitchFamily="34" charset="0"/>
              <a:buChar char="•"/>
            </a:pPr>
            <a:r>
              <a:rPr lang="en-US" sz="1600" dirty="0">
                <a:solidFill>
                  <a:srgbClr val="000000"/>
                </a:solidFill>
              </a:rPr>
              <a:t>When there are no more ports available and there is more than one external address in the address pool, PAT moves to the next address to try to allocate the original source port. </a:t>
            </a:r>
          </a:p>
          <a:p>
            <a:pPr marL="285750" indent="-285750" algn="l">
              <a:buFont typeface="Arial" panose="020B0604020202020204" pitchFamily="34" charset="0"/>
              <a:buChar char="•"/>
            </a:pPr>
            <a:r>
              <a:rPr lang="en-US" sz="1600" dirty="0">
                <a:solidFill>
                  <a:srgbClr val="000000"/>
                </a:solidFill>
              </a:rPr>
              <a:t>The process continues until there are no more available ports or external IPv4 addresses in the address pool.</a:t>
            </a:r>
          </a:p>
        </p:txBody>
      </p:sp>
      <p:pic>
        <p:nvPicPr>
          <p:cNvPr id="5" name="Picture 4">
            <a:extLst>
              <a:ext uri="{FF2B5EF4-FFF2-40B4-BE49-F238E27FC236}">
                <a16:creationId xmlns:a16="http://schemas.microsoft.com/office/drawing/2014/main" id="{95CEA0BD-915F-45DB-944F-319F1F17C6BB}"/>
              </a:ext>
            </a:extLst>
          </p:cNvPr>
          <p:cNvPicPr>
            <a:picLocks noChangeAspect="1"/>
          </p:cNvPicPr>
          <p:nvPr/>
        </p:nvPicPr>
        <p:blipFill>
          <a:blip r:embed="rId3"/>
          <a:stretch>
            <a:fillRect/>
          </a:stretch>
        </p:blipFill>
        <p:spPr>
          <a:xfrm>
            <a:off x="4766953" y="1467858"/>
            <a:ext cx="4061689" cy="2207784"/>
          </a:xfrm>
          <a:prstGeom prst="rect">
            <a:avLst/>
          </a:prstGeom>
        </p:spPr>
      </p:pic>
    </p:spTree>
    <p:extLst>
      <p:ext uri="{BB962C8B-B14F-4D97-AF65-F5344CB8AC3E}">
        <p14:creationId xmlns:p14="http://schemas.microsoft.com/office/powerpoint/2010/main" val="3383848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02AA8F8-1E43-384B-8982-C0BB94049B5C}"/>
              </a:ext>
            </a:extLst>
          </p:cNvPr>
          <p:cNvSpPr>
            <a:spLocks noGrp="1"/>
          </p:cNvSpPr>
          <p:nvPr>
            <p:ph type="title"/>
          </p:nvPr>
        </p:nvSpPr>
        <p:spPr>
          <a:xfrm>
            <a:off x="0" y="0"/>
            <a:ext cx="8345488" cy="731837"/>
          </a:xfrm>
        </p:spPr>
        <p:txBody>
          <a:bodyPr/>
          <a:lstStyle/>
          <a:p>
            <a:r>
              <a:rPr lang="en-US" sz="1600" dirty="0"/>
              <a:t>Types of NAT</a:t>
            </a:r>
            <a:br>
              <a:rPr lang="en-US" dirty="0"/>
            </a:br>
            <a:r>
              <a:rPr lang="en-US" sz="2400" dirty="0" err="1"/>
              <a:t>NAT</a:t>
            </a:r>
            <a:r>
              <a:rPr lang="en-US" sz="2400" dirty="0"/>
              <a:t> and PAT Comparison</a:t>
            </a:r>
          </a:p>
        </p:txBody>
      </p:sp>
      <p:sp>
        <p:nvSpPr>
          <p:cNvPr id="4" name="Content Placeholder 3">
            <a:extLst>
              <a:ext uri="{FF2B5EF4-FFF2-40B4-BE49-F238E27FC236}">
                <a16:creationId xmlns:a16="http://schemas.microsoft.com/office/drawing/2014/main" id="{50693879-5816-3444-9D50-A12F1F37F5DE}"/>
              </a:ext>
            </a:extLst>
          </p:cNvPr>
          <p:cNvSpPr>
            <a:spLocks noGrp="1"/>
          </p:cNvSpPr>
          <p:nvPr>
            <p:ph idx="1"/>
          </p:nvPr>
        </p:nvSpPr>
        <p:spPr>
          <a:xfrm>
            <a:off x="431971" y="855418"/>
            <a:ext cx="4140029" cy="841407"/>
          </a:xfrm>
        </p:spPr>
        <p:txBody>
          <a:bodyPr/>
          <a:lstStyle/>
          <a:p>
            <a:pPr marL="0" indent="0" algn="l"/>
            <a:r>
              <a:rPr lang="en-US" sz="1600" dirty="0">
                <a:solidFill>
                  <a:srgbClr val="000000"/>
                </a:solidFill>
              </a:rPr>
              <a:t>Summary of the differences between NAT and PAT.</a:t>
            </a:r>
          </a:p>
          <a:p>
            <a:pPr marL="0" indent="0" algn="l"/>
            <a:r>
              <a:rPr lang="en-US" sz="1400" b="1" dirty="0">
                <a:solidFill>
                  <a:srgbClr val="000000"/>
                </a:solidFill>
              </a:rPr>
              <a:t>NAT</a:t>
            </a:r>
            <a:r>
              <a:rPr lang="en-US" sz="1400" dirty="0">
                <a:solidFill>
                  <a:srgbClr val="000000"/>
                </a:solidFill>
              </a:rPr>
              <a:t> - Only modifies the IPv4 addresses</a:t>
            </a:r>
          </a:p>
          <a:p>
            <a:pPr marL="0" indent="0" algn="l"/>
            <a:endParaRPr lang="en-US" sz="1400" dirty="0">
              <a:solidFill>
                <a:srgbClr val="000000"/>
              </a:solidFill>
            </a:endParaRPr>
          </a:p>
          <a:p>
            <a:pPr marL="0" indent="0" algn="l"/>
            <a:endParaRPr lang="en-US" sz="1400" dirty="0">
              <a:solidFill>
                <a:srgbClr val="000000"/>
              </a:solidFill>
            </a:endParaRPr>
          </a:p>
          <a:p>
            <a:pPr marL="0" indent="0" algn="l"/>
            <a:endParaRPr lang="en-US" sz="1400" dirty="0">
              <a:solidFill>
                <a:srgbClr val="000000"/>
              </a:solidFill>
            </a:endParaRPr>
          </a:p>
          <a:p>
            <a:pPr marL="0" indent="0" algn="l"/>
            <a:endParaRPr lang="en-US" sz="1400" dirty="0">
              <a:solidFill>
                <a:srgbClr val="000000"/>
              </a:solidFill>
            </a:endParaRPr>
          </a:p>
          <a:p>
            <a:pPr marL="0" indent="0" algn="l"/>
            <a:r>
              <a:rPr lang="en-US" sz="1400" b="1" dirty="0">
                <a:solidFill>
                  <a:srgbClr val="000000"/>
                </a:solidFill>
              </a:rPr>
              <a:t>PAT</a:t>
            </a:r>
            <a:r>
              <a:rPr lang="en-US" sz="1400" dirty="0">
                <a:solidFill>
                  <a:srgbClr val="000000"/>
                </a:solidFill>
              </a:rPr>
              <a:t> - PAT modifies both the IPv4 address and the port number.</a:t>
            </a:r>
          </a:p>
        </p:txBody>
      </p:sp>
      <p:graphicFrame>
        <p:nvGraphicFramePr>
          <p:cNvPr id="7" name="Content Placeholder 3">
            <a:extLst>
              <a:ext uri="{FF2B5EF4-FFF2-40B4-BE49-F238E27FC236}">
                <a16:creationId xmlns:a16="http://schemas.microsoft.com/office/drawing/2014/main" id="{4CC75CEC-45C9-4653-899A-51999B23A46A}"/>
              </a:ext>
            </a:extLst>
          </p:cNvPr>
          <p:cNvGraphicFramePr>
            <a:graphicFrameLocks/>
          </p:cNvGraphicFramePr>
          <p:nvPr>
            <p:extLst/>
          </p:nvPr>
        </p:nvGraphicFramePr>
        <p:xfrm>
          <a:off x="477557" y="1811596"/>
          <a:ext cx="3695187" cy="652218"/>
        </p:xfrm>
        <a:graphic>
          <a:graphicData uri="http://schemas.openxmlformats.org/drawingml/2006/table">
            <a:tbl>
              <a:tblPr firstRow="1" bandRow="1">
                <a:tableStyleId>{5C22544A-7EE6-4342-B048-85BDC9FD1C3A}</a:tableStyleId>
              </a:tblPr>
              <a:tblGrid>
                <a:gridCol w="1849019">
                  <a:extLst>
                    <a:ext uri="{9D8B030D-6E8A-4147-A177-3AD203B41FA5}">
                      <a16:colId xmlns:a16="http://schemas.microsoft.com/office/drawing/2014/main" val="3156509146"/>
                    </a:ext>
                  </a:extLst>
                </a:gridCol>
                <a:gridCol w="1846168">
                  <a:extLst>
                    <a:ext uri="{9D8B030D-6E8A-4147-A177-3AD203B41FA5}">
                      <a16:colId xmlns:a16="http://schemas.microsoft.com/office/drawing/2014/main" val="20002"/>
                    </a:ext>
                  </a:extLst>
                </a:gridCol>
              </a:tblGrid>
              <a:tr h="301434">
                <a:tc>
                  <a:txBody>
                    <a:bodyPr/>
                    <a:lstStyle/>
                    <a:p>
                      <a:pPr marL="0" marR="0" lvl="0" indent="0" algn="l" defTabSz="685777" rtl="0" eaLnBrk="1" fontAlgn="auto" latinLnBrk="0" hangingPunct="1">
                        <a:lnSpc>
                          <a:spcPct val="100000"/>
                        </a:lnSpc>
                        <a:spcBef>
                          <a:spcPts val="0"/>
                        </a:spcBef>
                        <a:spcAft>
                          <a:spcPts val="0"/>
                        </a:spcAft>
                        <a:buClrTx/>
                        <a:buSzTx/>
                        <a:buFontTx/>
                        <a:buNone/>
                        <a:tabLst/>
                        <a:defRPr/>
                      </a:pPr>
                      <a:r>
                        <a:rPr lang="en-US" sz="1100" dirty="0"/>
                        <a:t>Inside Global Address</a:t>
                      </a:r>
                    </a:p>
                  </a:txBody>
                  <a:tcPr marL="68580" marR="68580" marT="34290" marB="34290" anchor="ctr"/>
                </a:tc>
                <a:tc>
                  <a:txBody>
                    <a:bodyPr/>
                    <a:lstStyle/>
                    <a:p>
                      <a:r>
                        <a:rPr lang="en-US" sz="1100" dirty="0"/>
                        <a:t>Inside Local Address</a:t>
                      </a:r>
                    </a:p>
                  </a:txBody>
                  <a:tcPr marL="68580" marR="68580" marT="34290" marB="34290" anchor="ctr"/>
                </a:tc>
                <a:extLst>
                  <a:ext uri="{0D108BD9-81ED-4DB2-BD59-A6C34878D82A}">
                    <a16:rowId xmlns:a16="http://schemas.microsoft.com/office/drawing/2014/main" val="10000"/>
                  </a:ext>
                </a:extLst>
              </a:tr>
              <a:tr h="3507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209.165.200.226</a:t>
                      </a:r>
                    </a:p>
                  </a:txBody>
                  <a:tcPr marL="68580" marR="68580" marT="34290" marB="34290" anchor="ctr"/>
                </a:tc>
                <a:tc>
                  <a:txBody>
                    <a:bodyPr/>
                    <a:lstStyle/>
                    <a:p>
                      <a:r>
                        <a:rPr lang="en-US" sz="1100" dirty="0"/>
                        <a:t>192.168.10.10</a:t>
                      </a:r>
                    </a:p>
                  </a:txBody>
                  <a:tcPr marL="68580" marR="68580" marT="34290" marB="34290" anchor="ctr"/>
                </a:tc>
                <a:extLst>
                  <a:ext uri="{0D108BD9-81ED-4DB2-BD59-A6C34878D82A}">
                    <a16:rowId xmlns:a16="http://schemas.microsoft.com/office/drawing/2014/main" val="10001"/>
                  </a:ext>
                </a:extLst>
              </a:tr>
            </a:tbl>
          </a:graphicData>
        </a:graphic>
      </p:graphicFrame>
      <p:graphicFrame>
        <p:nvGraphicFramePr>
          <p:cNvPr id="8" name="Content Placeholder 3">
            <a:extLst>
              <a:ext uri="{FF2B5EF4-FFF2-40B4-BE49-F238E27FC236}">
                <a16:creationId xmlns:a16="http://schemas.microsoft.com/office/drawing/2014/main" id="{B0216FFA-3DE9-4BB7-AEB8-D90808DCBBDF}"/>
              </a:ext>
            </a:extLst>
          </p:cNvPr>
          <p:cNvGraphicFramePr>
            <a:graphicFrameLocks/>
          </p:cNvGraphicFramePr>
          <p:nvPr>
            <p:extLst/>
          </p:nvPr>
        </p:nvGraphicFramePr>
        <p:xfrm>
          <a:off x="477557" y="3254870"/>
          <a:ext cx="3695187" cy="652218"/>
        </p:xfrm>
        <a:graphic>
          <a:graphicData uri="http://schemas.openxmlformats.org/drawingml/2006/table">
            <a:tbl>
              <a:tblPr firstRow="1" bandRow="1">
                <a:tableStyleId>{5C22544A-7EE6-4342-B048-85BDC9FD1C3A}</a:tableStyleId>
              </a:tblPr>
              <a:tblGrid>
                <a:gridCol w="1849019">
                  <a:extLst>
                    <a:ext uri="{9D8B030D-6E8A-4147-A177-3AD203B41FA5}">
                      <a16:colId xmlns:a16="http://schemas.microsoft.com/office/drawing/2014/main" val="3156509146"/>
                    </a:ext>
                  </a:extLst>
                </a:gridCol>
                <a:gridCol w="1846168">
                  <a:extLst>
                    <a:ext uri="{9D8B030D-6E8A-4147-A177-3AD203B41FA5}">
                      <a16:colId xmlns:a16="http://schemas.microsoft.com/office/drawing/2014/main" val="20002"/>
                    </a:ext>
                  </a:extLst>
                </a:gridCol>
              </a:tblGrid>
              <a:tr h="301434">
                <a:tc>
                  <a:txBody>
                    <a:bodyPr/>
                    <a:lstStyle/>
                    <a:p>
                      <a:pPr marL="0" marR="0" lvl="0" indent="0" algn="l" defTabSz="685777" rtl="0" eaLnBrk="1" fontAlgn="auto" latinLnBrk="0" hangingPunct="1">
                        <a:lnSpc>
                          <a:spcPct val="100000"/>
                        </a:lnSpc>
                        <a:spcBef>
                          <a:spcPts val="0"/>
                        </a:spcBef>
                        <a:spcAft>
                          <a:spcPts val="0"/>
                        </a:spcAft>
                        <a:buClrTx/>
                        <a:buSzTx/>
                        <a:buFontTx/>
                        <a:buNone/>
                        <a:tabLst/>
                        <a:defRPr/>
                      </a:pPr>
                      <a:r>
                        <a:rPr lang="en-US" sz="1100" dirty="0"/>
                        <a:t>Inside Global Address</a:t>
                      </a:r>
                    </a:p>
                  </a:txBody>
                  <a:tcPr marL="68580" marR="68580" marT="34290" marB="34290" anchor="ctr"/>
                </a:tc>
                <a:tc>
                  <a:txBody>
                    <a:bodyPr/>
                    <a:lstStyle/>
                    <a:p>
                      <a:r>
                        <a:rPr lang="en-US" sz="1100" dirty="0"/>
                        <a:t>Inside Local Address</a:t>
                      </a:r>
                    </a:p>
                  </a:txBody>
                  <a:tcPr marL="68580" marR="68580" marT="34290" marB="34290" anchor="ctr"/>
                </a:tc>
                <a:extLst>
                  <a:ext uri="{0D108BD9-81ED-4DB2-BD59-A6C34878D82A}">
                    <a16:rowId xmlns:a16="http://schemas.microsoft.com/office/drawing/2014/main" val="10000"/>
                  </a:ext>
                </a:extLst>
              </a:tr>
              <a:tr h="3507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209.165.200.226:2031</a:t>
                      </a:r>
                    </a:p>
                  </a:txBody>
                  <a:tcPr marL="68580" marR="68580" marT="34290" marB="34290" anchor="ctr"/>
                </a:tc>
                <a:tc>
                  <a:txBody>
                    <a:bodyPr/>
                    <a:lstStyle/>
                    <a:p>
                      <a:r>
                        <a:rPr lang="en-US" sz="1100" dirty="0"/>
                        <a:t>192.168.10.10:2031</a:t>
                      </a:r>
                    </a:p>
                  </a:txBody>
                  <a:tcPr marL="68580" marR="68580" marT="34290" marB="34290" anchor="ctr"/>
                </a:tc>
                <a:extLst>
                  <a:ext uri="{0D108BD9-81ED-4DB2-BD59-A6C34878D82A}">
                    <a16:rowId xmlns:a16="http://schemas.microsoft.com/office/drawing/2014/main" val="10001"/>
                  </a:ext>
                </a:extLst>
              </a:tr>
            </a:tbl>
          </a:graphicData>
        </a:graphic>
      </p:graphicFrame>
      <p:graphicFrame>
        <p:nvGraphicFramePr>
          <p:cNvPr id="6" name="Content Placeholder 3">
            <a:extLst>
              <a:ext uri="{FF2B5EF4-FFF2-40B4-BE49-F238E27FC236}">
                <a16:creationId xmlns:a16="http://schemas.microsoft.com/office/drawing/2014/main" id="{D8660A0A-6E2A-4997-9584-58F05B01C4C7}"/>
              </a:ext>
            </a:extLst>
          </p:cNvPr>
          <p:cNvGraphicFramePr>
            <a:graphicFrameLocks/>
          </p:cNvGraphicFramePr>
          <p:nvPr>
            <p:extLst/>
          </p:nvPr>
        </p:nvGraphicFramePr>
        <p:xfrm>
          <a:off x="5016842" y="855418"/>
          <a:ext cx="3695187" cy="2229294"/>
        </p:xfrm>
        <a:graphic>
          <a:graphicData uri="http://schemas.openxmlformats.org/drawingml/2006/table">
            <a:tbl>
              <a:tblPr firstRow="1" bandRow="1">
                <a:tableStyleId>{5C22544A-7EE6-4342-B048-85BDC9FD1C3A}</a:tableStyleId>
              </a:tblPr>
              <a:tblGrid>
                <a:gridCol w="1849019">
                  <a:extLst>
                    <a:ext uri="{9D8B030D-6E8A-4147-A177-3AD203B41FA5}">
                      <a16:colId xmlns:a16="http://schemas.microsoft.com/office/drawing/2014/main" val="3156509146"/>
                    </a:ext>
                  </a:extLst>
                </a:gridCol>
                <a:gridCol w="1846168">
                  <a:extLst>
                    <a:ext uri="{9D8B030D-6E8A-4147-A177-3AD203B41FA5}">
                      <a16:colId xmlns:a16="http://schemas.microsoft.com/office/drawing/2014/main" val="20002"/>
                    </a:ext>
                  </a:extLst>
                </a:gridCol>
              </a:tblGrid>
              <a:tr h="301434">
                <a:tc>
                  <a:txBody>
                    <a:bodyPr/>
                    <a:lstStyle/>
                    <a:p>
                      <a:pPr marL="0" marR="0" lvl="0" indent="0" algn="l" defTabSz="685777" rtl="0" eaLnBrk="1" fontAlgn="auto" latinLnBrk="0" hangingPunct="1">
                        <a:lnSpc>
                          <a:spcPct val="100000"/>
                        </a:lnSpc>
                        <a:spcBef>
                          <a:spcPts val="0"/>
                        </a:spcBef>
                        <a:spcAft>
                          <a:spcPts val="0"/>
                        </a:spcAft>
                        <a:buClrTx/>
                        <a:buSzTx/>
                        <a:buFontTx/>
                        <a:buNone/>
                        <a:tabLst/>
                        <a:defRPr/>
                      </a:pPr>
                      <a:r>
                        <a:rPr lang="en-US" sz="1100" dirty="0"/>
                        <a:t>NAT</a:t>
                      </a:r>
                    </a:p>
                  </a:txBody>
                  <a:tcPr marL="68580" marR="68580" marT="34290" marB="34290" anchor="ctr"/>
                </a:tc>
                <a:tc>
                  <a:txBody>
                    <a:bodyPr/>
                    <a:lstStyle/>
                    <a:p>
                      <a:r>
                        <a:rPr lang="en-US" sz="1100" dirty="0"/>
                        <a:t>PAT</a:t>
                      </a:r>
                    </a:p>
                  </a:txBody>
                  <a:tcPr marL="68580" marR="68580" marT="34290" marB="34290" anchor="ctr"/>
                </a:tc>
                <a:extLst>
                  <a:ext uri="{0D108BD9-81ED-4DB2-BD59-A6C34878D82A}">
                    <a16:rowId xmlns:a16="http://schemas.microsoft.com/office/drawing/2014/main" val="10000"/>
                  </a:ext>
                </a:extLst>
              </a:tr>
              <a:tr h="3507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One-to-one mapping between Inside Local and Inside Global addresses.</a:t>
                      </a:r>
                    </a:p>
                  </a:txBody>
                  <a:tcPr marL="68580" marR="68580" marT="34290" marB="34290" anchor="ctr"/>
                </a:tc>
                <a:tc>
                  <a:txBody>
                    <a:bodyPr/>
                    <a:lstStyle/>
                    <a:p>
                      <a:r>
                        <a:rPr lang="en-US" sz="1100" dirty="0"/>
                        <a:t>One Inside Global address can be mapped to many Inside Local addresses.</a:t>
                      </a:r>
                    </a:p>
                  </a:txBody>
                  <a:tcPr marL="68580" marR="68580" marT="34290" marB="34290" anchor="ctr"/>
                </a:tc>
                <a:extLst>
                  <a:ext uri="{0D108BD9-81ED-4DB2-BD59-A6C34878D82A}">
                    <a16:rowId xmlns:a16="http://schemas.microsoft.com/office/drawing/2014/main" val="10001"/>
                  </a:ext>
                </a:extLst>
              </a:tr>
              <a:tr h="350784">
                <a:tc>
                  <a:txBody>
                    <a:bodyPr/>
                    <a:lstStyle/>
                    <a:p>
                      <a:r>
                        <a:rPr lang="en-US" sz="1100" dirty="0"/>
                        <a:t>Uses only IPv4 addresses in translation process.</a:t>
                      </a:r>
                    </a:p>
                  </a:txBody>
                  <a:tcPr anchor="ctr"/>
                </a:tc>
                <a:tc>
                  <a:txBody>
                    <a:bodyPr/>
                    <a:lstStyle/>
                    <a:p>
                      <a:r>
                        <a:rPr lang="en-US" sz="1100" dirty="0"/>
                        <a:t>Uses IPv4 addresses and TCP or UDP source port numbers in translation process.</a:t>
                      </a:r>
                    </a:p>
                  </a:txBody>
                  <a:tcPr anchor="ctr"/>
                </a:tc>
                <a:extLst>
                  <a:ext uri="{0D108BD9-81ED-4DB2-BD59-A6C34878D82A}">
                    <a16:rowId xmlns:a16="http://schemas.microsoft.com/office/drawing/2014/main" val="10006"/>
                  </a:ext>
                </a:extLst>
              </a:tr>
              <a:tr h="350784">
                <a:tc>
                  <a:txBody>
                    <a:bodyPr/>
                    <a:lstStyle/>
                    <a:p>
                      <a:r>
                        <a:rPr lang="en-US" sz="1100" dirty="0"/>
                        <a:t>A unique Inside Global address is required for each inside host accessing the outside network.</a:t>
                      </a:r>
                    </a:p>
                  </a:txBody>
                  <a:tcPr anchor="ctr"/>
                </a:tc>
                <a:tc>
                  <a:txBody>
                    <a:bodyPr/>
                    <a:lstStyle/>
                    <a:p>
                      <a:r>
                        <a:rPr lang="en-US" sz="1100" dirty="0"/>
                        <a:t>A single unique Inside Global address can be shared by many inside hosts accessing the outside network.</a:t>
                      </a:r>
                    </a:p>
                  </a:txBody>
                  <a:tcPr anchor="ct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15510723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D4ED8"/>
          </a:solidFill>
          <a:ln w="12700">
            <a:solidFill>
              <a:srgbClr val="1D4ED8"/>
            </a:solidFill>
            <a:prstDash val="solid"/>
          </a:ln>
        </p:spPr>
      </p:sp>
      <p:sp>
        <p:nvSpPr>
          <p:cNvPr id="3" name="Shape 1"/>
          <p:cNvSpPr/>
          <p:nvPr/>
        </p:nvSpPr>
        <p:spPr>
          <a:xfrm>
            <a:off x="0" y="0"/>
            <a:ext cx="201168" cy="960120"/>
          </a:xfrm>
          <a:prstGeom prst="rect">
            <a:avLst/>
          </a:prstGeom>
          <a:solidFill>
            <a:srgbClr val="0891B2"/>
          </a:solidFill>
          <a:ln w="12700">
            <a:solidFill>
              <a:srgbClr val="0891B2"/>
            </a:solidFill>
            <a:prstDash val="solid"/>
          </a:ln>
        </p:spPr>
      </p:sp>
      <p:sp>
        <p:nvSpPr>
          <p:cNvPr id="4" name="Text 2"/>
          <p:cNvSpPr/>
          <p:nvPr/>
        </p:nvSpPr>
        <p:spPr>
          <a:xfrm>
            <a:off x="384048" y="73152"/>
            <a:ext cx="8503920" cy="50292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Why NAT? The problem with IPv4</a:t>
            </a:r>
            <a:endParaRPr lang="en-US" sz="2200" dirty="0"/>
          </a:p>
        </p:txBody>
      </p:sp>
      <p:sp>
        <p:nvSpPr>
          <p:cNvPr id="5" name="Text 3"/>
          <p:cNvSpPr/>
          <p:nvPr/>
        </p:nvSpPr>
        <p:spPr>
          <a:xfrm>
            <a:off x="384048" y="576072"/>
            <a:ext cx="8503920" cy="320040"/>
          </a:xfrm>
          <a:prstGeom prst="rect">
            <a:avLst/>
          </a:prstGeom>
          <a:noFill/>
          <a:ln/>
        </p:spPr>
        <p:txBody>
          <a:bodyPr wrap="square" lIns="0" tIns="0" rIns="0" bIns="0" rtlCol="0" anchor="ctr"/>
          <a:lstStyle/>
          <a:p>
            <a:pPr marL="0" indent="0">
              <a:buNone/>
            </a:pPr>
            <a:r>
              <a:rPr lang="en-US" sz="1200" dirty="0">
                <a:solidFill>
                  <a:srgbClr val="BFDBFE"/>
                </a:solidFill>
                <a:latin typeface="Calibri" pitchFamily="34" charset="0"/>
                <a:ea typeface="Calibri" pitchFamily="34" charset="-122"/>
                <a:cs typeface="Calibri" pitchFamily="34" charset="-120"/>
              </a:rPr>
              <a:t>IPv4 has only ~4.3 billion addresses — the Internet ran out in 2011</a:t>
            </a:r>
            <a:endParaRPr lang="en-US" sz="1200" dirty="0"/>
          </a:p>
        </p:txBody>
      </p:sp>
      <p:sp>
        <p:nvSpPr>
          <p:cNvPr id="6" name="Shape 4"/>
          <p:cNvSpPr/>
          <p:nvPr/>
        </p:nvSpPr>
        <p:spPr>
          <a:xfrm>
            <a:off x="365760" y="1078992"/>
            <a:ext cx="3931920" cy="3566160"/>
          </a:xfrm>
          <a:prstGeom prst="rect">
            <a:avLst/>
          </a:prstGeom>
          <a:solidFill>
            <a:srgbClr val="FFFFFF"/>
          </a:solidFill>
          <a:ln w="19050">
            <a:solidFill>
              <a:srgbClr val="E2E8F0"/>
            </a:solidFill>
            <a:prstDash val="solid"/>
          </a:ln>
          <a:effectLst>
            <a:outerShdw blurRad="101600" dist="38100" dir="8100000" algn="bl" rotWithShape="0">
              <a:srgbClr val="000000">
                <a:alpha val="18000"/>
              </a:srgbClr>
            </a:outerShdw>
          </a:effectLst>
        </p:spPr>
      </p:sp>
      <p:sp>
        <p:nvSpPr>
          <p:cNvPr id="7" name="Text 5"/>
          <p:cNvSpPr/>
          <p:nvPr/>
        </p:nvSpPr>
        <p:spPr>
          <a:xfrm>
            <a:off x="365760" y="1078992"/>
            <a:ext cx="3931920" cy="347472"/>
          </a:xfrm>
          <a:prstGeom prst="rect">
            <a:avLst/>
          </a:prstGeom>
          <a:solidFill>
            <a:srgbClr val="1D4ED8"/>
          </a:solidFill>
          <a:ln/>
        </p:spPr>
        <p:txBody>
          <a:bodyPr wrap="square"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IPv4 Address Space</a:t>
            </a:r>
            <a:endParaRPr lang="en-US" sz="1200" dirty="0"/>
          </a:p>
        </p:txBody>
      </p:sp>
      <p:sp>
        <p:nvSpPr>
          <p:cNvPr id="8" name="Shape 6"/>
          <p:cNvSpPr/>
          <p:nvPr/>
        </p:nvSpPr>
        <p:spPr>
          <a:xfrm>
            <a:off x="365760" y="1078992"/>
            <a:ext cx="3931920" cy="347472"/>
          </a:xfrm>
          <a:prstGeom prst="rect">
            <a:avLst/>
          </a:prstGeom>
          <a:solidFill>
            <a:srgbClr val="1D4ED8"/>
          </a:solidFill>
          <a:ln w="12700">
            <a:solidFill>
              <a:srgbClr val="1D4ED8"/>
            </a:solidFill>
            <a:prstDash val="solid"/>
          </a:ln>
        </p:spPr>
      </p:sp>
      <p:sp>
        <p:nvSpPr>
          <p:cNvPr id="9" name="Text 7"/>
          <p:cNvSpPr/>
          <p:nvPr/>
        </p:nvSpPr>
        <p:spPr>
          <a:xfrm>
            <a:off x="365760" y="1078992"/>
            <a:ext cx="3931920" cy="347472"/>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IPv4 Address Space</a:t>
            </a:r>
            <a:endParaRPr lang="en-US" sz="1200" dirty="0"/>
          </a:p>
        </p:txBody>
      </p:sp>
      <p:sp>
        <p:nvSpPr>
          <p:cNvPr id="10" name="Shape 8"/>
          <p:cNvSpPr/>
          <p:nvPr/>
        </p:nvSpPr>
        <p:spPr>
          <a:xfrm>
            <a:off x="502920" y="1508760"/>
            <a:ext cx="3611880" cy="594360"/>
          </a:xfrm>
          <a:prstGeom prst="rect">
            <a:avLst/>
          </a:prstGeom>
          <a:solidFill>
            <a:srgbClr val="FEE2E2"/>
          </a:solidFill>
          <a:ln w="12700">
            <a:solidFill>
              <a:srgbClr val="E2E8F0"/>
            </a:solidFill>
            <a:prstDash val="solid"/>
          </a:ln>
        </p:spPr>
      </p:sp>
      <p:sp>
        <p:nvSpPr>
          <p:cNvPr id="11" name="Text 9"/>
          <p:cNvSpPr/>
          <p:nvPr/>
        </p:nvSpPr>
        <p:spPr>
          <a:xfrm>
            <a:off x="594360" y="1554480"/>
            <a:ext cx="3429000" cy="228600"/>
          </a:xfrm>
          <a:prstGeom prst="rect">
            <a:avLst/>
          </a:prstGeom>
          <a:noFill/>
          <a:ln/>
        </p:spPr>
        <p:txBody>
          <a:bodyPr wrap="square" lIns="0" tIns="0" rIns="0" bIns="0" rtlCol="0" anchor="ctr"/>
          <a:lstStyle/>
          <a:p>
            <a:pPr marL="0" indent="0">
              <a:buNone/>
            </a:pPr>
            <a:r>
              <a:rPr lang="en-US" sz="950" dirty="0">
                <a:solidFill>
                  <a:srgbClr val="64748B"/>
                </a:solidFill>
                <a:latin typeface="Calibri" pitchFamily="34" charset="0"/>
                <a:ea typeface="Calibri" pitchFamily="34" charset="-122"/>
                <a:cs typeface="Calibri" pitchFamily="34" charset="-120"/>
              </a:rPr>
              <a:t>Total addresses</a:t>
            </a:r>
            <a:endParaRPr lang="en-US" sz="950" dirty="0"/>
          </a:p>
        </p:txBody>
      </p:sp>
      <p:sp>
        <p:nvSpPr>
          <p:cNvPr id="12" name="Text 10"/>
          <p:cNvSpPr/>
          <p:nvPr/>
        </p:nvSpPr>
        <p:spPr>
          <a:xfrm>
            <a:off x="594360" y="1783080"/>
            <a:ext cx="3429000" cy="256032"/>
          </a:xfrm>
          <a:prstGeom prst="rect">
            <a:avLst/>
          </a:prstGeom>
          <a:noFill/>
          <a:ln/>
        </p:spPr>
        <p:txBody>
          <a:bodyPr wrap="square" lIns="0" tIns="0" rIns="0" bIns="0" rtlCol="0" anchor="ctr"/>
          <a:lstStyle/>
          <a:p>
            <a:pPr marL="0" indent="0">
              <a:buNone/>
            </a:pPr>
            <a:r>
              <a:rPr lang="en-US" sz="1250" b="1" dirty="0">
                <a:solidFill>
                  <a:srgbClr val="1E293B"/>
                </a:solidFill>
                <a:latin typeface="Calibri" pitchFamily="34" charset="0"/>
                <a:ea typeface="Calibri" pitchFamily="34" charset="-122"/>
                <a:cs typeface="Calibri" pitchFamily="34" charset="-120"/>
              </a:rPr>
              <a:t>4,294,967,296</a:t>
            </a:r>
            <a:endParaRPr lang="en-US" sz="1250" dirty="0"/>
          </a:p>
        </p:txBody>
      </p:sp>
      <p:sp>
        <p:nvSpPr>
          <p:cNvPr id="13" name="Shape 11"/>
          <p:cNvSpPr/>
          <p:nvPr/>
        </p:nvSpPr>
        <p:spPr>
          <a:xfrm>
            <a:off x="502920" y="2221992"/>
            <a:ext cx="3611880" cy="594360"/>
          </a:xfrm>
          <a:prstGeom prst="rect">
            <a:avLst/>
          </a:prstGeom>
          <a:solidFill>
            <a:srgbClr val="FEE2E2"/>
          </a:solidFill>
          <a:ln w="12700">
            <a:solidFill>
              <a:srgbClr val="E2E8F0"/>
            </a:solidFill>
            <a:prstDash val="solid"/>
          </a:ln>
        </p:spPr>
      </p:sp>
      <p:sp>
        <p:nvSpPr>
          <p:cNvPr id="14" name="Text 12"/>
          <p:cNvSpPr/>
          <p:nvPr/>
        </p:nvSpPr>
        <p:spPr>
          <a:xfrm>
            <a:off x="594360" y="2267712"/>
            <a:ext cx="3429000" cy="228600"/>
          </a:xfrm>
          <a:prstGeom prst="rect">
            <a:avLst/>
          </a:prstGeom>
          <a:noFill/>
          <a:ln/>
        </p:spPr>
        <p:txBody>
          <a:bodyPr wrap="square" lIns="0" tIns="0" rIns="0" bIns="0" rtlCol="0" anchor="ctr"/>
          <a:lstStyle/>
          <a:p>
            <a:pPr marL="0" indent="0">
              <a:buNone/>
            </a:pPr>
            <a:r>
              <a:rPr lang="en-US" sz="950" dirty="0">
                <a:solidFill>
                  <a:srgbClr val="64748B"/>
                </a:solidFill>
                <a:latin typeface="Calibri" pitchFamily="34" charset="0"/>
                <a:ea typeface="Calibri" pitchFamily="34" charset="-122"/>
                <a:cs typeface="Calibri" pitchFamily="34" charset="-120"/>
              </a:rPr>
              <a:t>Devices needing IP</a:t>
            </a:r>
            <a:endParaRPr lang="en-US" sz="950" dirty="0"/>
          </a:p>
        </p:txBody>
      </p:sp>
      <p:sp>
        <p:nvSpPr>
          <p:cNvPr id="15" name="Text 13"/>
          <p:cNvSpPr/>
          <p:nvPr/>
        </p:nvSpPr>
        <p:spPr>
          <a:xfrm>
            <a:off x="594360" y="2496312"/>
            <a:ext cx="3429000" cy="256032"/>
          </a:xfrm>
          <a:prstGeom prst="rect">
            <a:avLst/>
          </a:prstGeom>
          <a:noFill/>
          <a:ln/>
        </p:spPr>
        <p:txBody>
          <a:bodyPr wrap="square" lIns="0" tIns="0" rIns="0" bIns="0" rtlCol="0" anchor="ctr"/>
          <a:lstStyle/>
          <a:p>
            <a:pPr marL="0" indent="0">
              <a:buNone/>
            </a:pPr>
            <a:r>
              <a:rPr lang="en-US" sz="1250" b="1" dirty="0">
                <a:solidFill>
                  <a:srgbClr val="DC2626"/>
                </a:solidFill>
                <a:latin typeface="Calibri" pitchFamily="34" charset="0"/>
                <a:ea typeface="Calibri" pitchFamily="34" charset="-122"/>
                <a:cs typeface="Calibri" pitchFamily="34" charset="-120"/>
              </a:rPr>
              <a:t>15+ billion</a:t>
            </a:r>
            <a:endParaRPr lang="en-US" sz="1250" dirty="0"/>
          </a:p>
        </p:txBody>
      </p:sp>
      <p:sp>
        <p:nvSpPr>
          <p:cNvPr id="16" name="Shape 14"/>
          <p:cNvSpPr/>
          <p:nvPr/>
        </p:nvSpPr>
        <p:spPr>
          <a:xfrm>
            <a:off x="502920" y="2935224"/>
            <a:ext cx="3611880" cy="594360"/>
          </a:xfrm>
          <a:prstGeom prst="rect">
            <a:avLst/>
          </a:prstGeom>
          <a:solidFill>
            <a:srgbClr val="D1FAE5"/>
          </a:solidFill>
          <a:ln w="12700">
            <a:solidFill>
              <a:srgbClr val="E2E8F0"/>
            </a:solidFill>
            <a:prstDash val="solid"/>
          </a:ln>
        </p:spPr>
      </p:sp>
      <p:sp>
        <p:nvSpPr>
          <p:cNvPr id="17" name="Text 15"/>
          <p:cNvSpPr/>
          <p:nvPr/>
        </p:nvSpPr>
        <p:spPr>
          <a:xfrm>
            <a:off x="594360" y="2980944"/>
            <a:ext cx="3429000" cy="228600"/>
          </a:xfrm>
          <a:prstGeom prst="rect">
            <a:avLst/>
          </a:prstGeom>
          <a:noFill/>
          <a:ln/>
        </p:spPr>
        <p:txBody>
          <a:bodyPr wrap="square" lIns="0" tIns="0" rIns="0" bIns="0" rtlCol="0" anchor="ctr"/>
          <a:lstStyle/>
          <a:p>
            <a:pPr marL="0" indent="0">
              <a:buNone/>
            </a:pPr>
            <a:r>
              <a:rPr lang="en-US" sz="950" dirty="0">
                <a:solidFill>
                  <a:srgbClr val="64748B"/>
                </a:solidFill>
                <a:latin typeface="Calibri" pitchFamily="34" charset="0"/>
                <a:ea typeface="Calibri" pitchFamily="34" charset="-122"/>
                <a:cs typeface="Calibri" pitchFamily="34" charset="-120"/>
              </a:rPr>
              <a:t>Last IPv4 block</a:t>
            </a:r>
            <a:endParaRPr lang="en-US" sz="950" dirty="0"/>
          </a:p>
        </p:txBody>
      </p:sp>
      <p:sp>
        <p:nvSpPr>
          <p:cNvPr id="18" name="Text 16"/>
          <p:cNvSpPr/>
          <p:nvPr/>
        </p:nvSpPr>
        <p:spPr>
          <a:xfrm>
            <a:off x="594360" y="3209544"/>
            <a:ext cx="3429000" cy="256032"/>
          </a:xfrm>
          <a:prstGeom prst="rect">
            <a:avLst/>
          </a:prstGeom>
          <a:noFill/>
          <a:ln/>
        </p:spPr>
        <p:txBody>
          <a:bodyPr wrap="square" lIns="0" tIns="0" rIns="0" bIns="0" rtlCol="0" anchor="ctr"/>
          <a:lstStyle/>
          <a:p>
            <a:pPr marL="0" indent="0">
              <a:buNone/>
            </a:pPr>
            <a:r>
              <a:rPr lang="en-US" sz="1250" b="1" dirty="0">
                <a:solidFill>
                  <a:srgbClr val="EA580C"/>
                </a:solidFill>
                <a:latin typeface="Calibri" pitchFamily="34" charset="0"/>
                <a:ea typeface="Calibri" pitchFamily="34" charset="-122"/>
                <a:cs typeface="Calibri" pitchFamily="34" charset="-120"/>
              </a:rPr>
              <a:t>Feb 2011 (IANA)</a:t>
            </a:r>
            <a:endParaRPr lang="en-US" sz="1250" dirty="0"/>
          </a:p>
        </p:txBody>
      </p:sp>
      <p:sp>
        <p:nvSpPr>
          <p:cNvPr id="19" name="Shape 17"/>
          <p:cNvSpPr/>
          <p:nvPr/>
        </p:nvSpPr>
        <p:spPr>
          <a:xfrm>
            <a:off x="502920" y="3648456"/>
            <a:ext cx="3611880" cy="594360"/>
          </a:xfrm>
          <a:prstGeom prst="rect">
            <a:avLst/>
          </a:prstGeom>
          <a:solidFill>
            <a:srgbClr val="D1FAE5"/>
          </a:solidFill>
          <a:ln w="12700">
            <a:solidFill>
              <a:srgbClr val="E2E8F0"/>
            </a:solidFill>
            <a:prstDash val="solid"/>
          </a:ln>
        </p:spPr>
      </p:sp>
      <p:sp>
        <p:nvSpPr>
          <p:cNvPr id="20" name="Text 18"/>
          <p:cNvSpPr/>
          <p:nvPr/>
        </p:nvSpPr>
        <p:spPr>
          <a:xfrm>
            <a:off x="594360" y="3694176"/>
            <a:ext cx="3429000" cy="228600"/>
          </a:xfrm>
          <a:prstGeom prst="rect">
            <a:avLst/>
          </a:prstGeom>
          <a:noFill/>
          <a:ln/>
        </p:spPr>
        <p:txBody>
          <a:bodyPr wrap="square" lIns="0" tIns="0" rIns="0" bIns="0" rtlCol="0" anchor="ctr"/>
          <a:lstStyle/>
          <a:p>
            <a:pPr marL="0" indent="0">
              <a:buNone/>
            </a:pPr>
            <a:r>
              <a:rPr lang="en-US" sz="950" dirty="0">
                <a:solidFill>
                  <a:srgbClr val="64748B"/>
                </a:solidFill>
                <a:latin typeface="Calibri" pitchFamily="34" charset="0"/>
                <a:ea typeface="Calibri" pitchFamily="34" charset="-122"/>
                <a:cs typeface="Calibri" pitchFamily="34" charset="-120"/>
              </a:rPr>
              <a:t>Solution</a:t>
            </a:r>
            <a:endParaRPr lang="en-US" sz="950" dirty="0"/>
          </a:p>
        </p:txBody>
      </p:sp>
      <p:sp>
        <p:nvSpPr>
          <p:cNvPr id="21" name="Text 19"/>
          <p:cNvSpPr/>
          <p:nvPr/>
        </p:nvSpPr>
        <p:spPr>
          <a:xfrm>
            <a:off x="594360" y="3922776"/>
            <a:ext cx="3429000" cy="256032"/>
          </a:xfrm>
          <a:prstGeom prst="rect">
            <a:avLst/>
          </a:prstGeom>
          <a:noFill/>
          <a:ln/>
        </p:spPr>
        <p:txBody>
          <a:bodyPr wrap="square" lIns="0" tIns="0" rIns="0" bIns="0" rtlCol="0" anchor="ctr"/>
          <a:lstStyle/>
          <a:p>
            <a:pPr marL="0" indent="0">
              <a:buNone/>
            </a:pPr>
            <a:r>
              <a:rPr lang="en-US" sz="1250" b="1" dirty="0">
                <a:solidFill>
                  <a:srgbClr val="059669"/>
                </a:solidFill>
                <a:latin typeface="Calibri" pitchFamily="34" charset="0"/>
                <a:ea typeface="Calibri" pitchFamily="34" charset="-122"/>
                <a:cs typeface="Calibri" pitchFamily="34" charset="-120"/>
              </a:rPr>
              <a:t>NAT + IPv6</a:t>
            </a:r>
            <a:endParaRPr lang="en-US" sz="1250" dirty="0"/>
          </a:p>
        </p:txBody>
      </p:sp>
      <p:sp>
        <p:nvSpPr>
          <p:cNvPr id="22" name="Shape 20"/>
          <p:cNvSpPr/>
          <p:nvPr/>
        </p:nvSpPr>
        <p:spPr>
          <a:xfrm>
            <a:off x="4526280" y="1078992"/>
            <a:ext cx="4297680" cy="3566160"/>
          </a:xfrm>
          <a:prstGeom prst="rect">
            <a:avLst/>
          </a:prstGeom>
          <a:solidFill>
            <a:srgbClr val="FFFFFF"/>
          </a:solidFill>
          <a:ln w="19050">
            <a:solidFill>
              <a:srgbClr val="E2E8F0"/>
            </a:solidFill>
            <a:prstDash val="solid"/>
          </a:ln>
          <a:effectLst>
            <a:outerShdw blurRad="101600" dist="38100" dir="8100000" algn="bl" rotWithShape="0">
              <a:srgbClr val="000000">
                <a:alpha val="18000"/>
              </a:srgbClr>
            </a:outerShdw>
          </a:effectLst>
        </p:spPr>
      </p:sp>
      <p:sp>
        <p:nvSpPr>
          <p:cNvPr id="23" name="Shape 21"/>
          <p:cNvSpPr/>
          <p:nvPr/>
        </p:nvSpPr>
        <p:spPr>
          <a:xfrm>
            <a:off x="4526280" y="1078992"/>
            <a:ext cx="4297680" cy="347472"/>
          </a:xfrm>
          <a:prstGeom prst="rect">
            <a:avLst/>
          </a:prstGeom>
          <a:solidFill>
            <a:srgbClr val="059669"/>
          </a:solidFill>
          <a:ln w="12700">
            <a:solidFill>
              <a:srgbClr val="059669"/>
            </a:solidFill>
            <a:prstDash val="solid"/>
          </a:ln>
        </p:spPr>
      </p:sp>
      <p:sp>
        <p:nvSpPr>
          <p:cNvPr id="24" name="Text 22"/>
          <p:cNvSpPr/>
          <p:nvPr/>
        </p:nvSpPr>
        <p:spPr>
          <a:xfrm>
            <a:off x="4526280" y="1078992"/>
            <a:ext cx="4297680" cy="347472"/>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NAT Solution</a:t>
            </a:r>
            <a:endParaRPr lang="en-US" sz="1200" dirty="0"/>
          </a:p>
        </p:txBody>
      </p:sp>
      <p:sp>
        <p:nvSpPr>
          <p:cNvPr id="25" name="Text 23"/>
          <p:cNvSpPr/>
          <p:nvPr/>
        </p:nvSpPr>
        <p:spPr>
          <a:xfrm>
            <a:off x="4663440" y="1508760"/>
            <a:ext cx="4023360" cy="1188720"/>
          </a:xfrm>
          <a:prstGeom prst="rect">
            <a:avLst/>
          </a:prstGeom>
          <a:noFill/>
          <a:ln/>
        </p:spPr>
        <p:txBody>
          <a:bodyPr wrap="square" rtlCol="0" anchor="ctr"/>
          <a:lstStyle/>
          <a:p>
            <a:pPr marL="0" indent="0">
              <a:buNone/>
            </a:pPr>
            <a:r>
              <a:rPr lang="en-US" sz="1150" b="1" dirty="0">
                <a:solidFill>
                  <a:srgbClr val="1E293B"/>
                </a:solidFill>
                <a:latin typeface="Calibri" pitchFamily="34" charset="0"/>
                <a:ea typeface="Calibri" pitchFamily="34" charset="-122"/>
                <a:cs typeface="Calibri" pitchFamily="34" charset="-120"/>
              </a:rPr>
              <a:t>The Core Idea:
</a:t>
            </a:r>
            <a:endParaRPr lang="en-US" sz="1150" dirty="0"/>
          </a:p>
          <a:p>
            <a:pPr marL="0" indent="0">
              <a:buNone/>
            </a:pPr>
            <a:r>
              <a:rPr lang="en-US" sz="1150" dirty="0">
                <a:solidFill>
                  <a:srgbClr val="1E293B"/>
                </a:solidFill>
                <a:latin typeface="Calibri" pitchFamily="34" charset="0"/>
                <a:ea typeface="Calibri" pitchFamily="34" charset="-122"/>
                <a:cs typeface="Calibri" pitchFamily="34" charset="-120"/>
              </a:rPr>
              <a:t>Many private devices share </a:t>
            </a:r>
            <a:r>
              <a:rPr lang="en-US" sz="1150" b="1" dirty="0">
                <a:solidFill>
                  <a:srgbClr val="1D4ED8"/>
                </a:solidFill>
                <a:latin typeface="Calibri" pitchFamily="34" charset="0"/>
                <a:ea typeface="Calibri" pitchFamily="34" charset="-122"/>
                <a:cs typeface="Calibri" pitchFamily="34" charset="-120"/>
              </a:rPr>
              <a:t>one public IP address</a:t>
            </a:r>
            <a:r>
              <a:rPr lang="en-US" sz="1150" dirty="0">
                <a:solidFill>
                  <a:srgbClr val="1E293B"/>
                </a:solidFill>
                <a:latin typeface="Calibri" pitchFamily="34" charset="0"/>
                <a:ea typeface="Calibri" pitchFamily="34" charset="-122"/>
                <a:cs typeface="Calibri" pitchFamily="34" charset="-120"/>
              </a:rPr>
              <a:t>. The router keeps a translation table to track which internal device made which request.</a:t>
            </a:r>
            <a:endParaRPr lang="en-US" sz="1150" dirty="0"/>
          </a:p>
        </p:txBody>
      </p:sp>
      <p:sp>
        <p:nvSpPr>
          <p:cNvPr id="26" name="Shape 24"/>
          <p:cNvSpPr/>
          <p:nvPr/>
        </p:nvSpPr>
        <p:spPr>
          <a:xfrm>
            <a:off x="4754880" y="2834640"/>
            <a:ext cx="1417320" cy="475488"/>
          </a:xfrm>
          <a:prstGeom prst="rect">
            <a:avLst/>
          </a:prstGeom>
          <a:solidFill>
            <a:srgbClr val="EFF6FF"/>
          </a:solidFill>
          <a:ln w="12700">
            <a:solidFill>
              <a:srgbClr val="3B82F6"/>
            </a:solidFill>
            <a:prstDash val="solid"/>
          </a:ln>
        </p:spPr>
      </p:sp>
      <p:sp>
        <p:nvSpPr>
          <p:cNvPr id="27" name="Text 25"/>
          <p:cNvSpPr/>
          <p:nvPr/>
        </p:nvSpPr>
        <p:spPr>
          <a:xfrm>
            <a:off x="4754880" y="2852928"/>
            <a:ext cx="1417320" cy="201168"/>
          </a:xfrm>
          <a:prstGeom prst="rect">
            <a:avLst/>
          </a:prstGeom>
          <a:noFill/>
          <a:ln/>
        </p:spPr>
        <p:txBody>
          <a:bodyPr wrap="square" lIns="0" tIns="0" rIns="0" bIns="0" rtlCol="0" anchor="ctr"/>
          <a:lstStyle/>
          <a:p>
            <a:pPr marL="0" indent="0" algn="ctr">
              <a:buNone/>
            </a:pPr>
            <a:r>
              <a:rPr lang="en-US" sz="950" b="1" dirty="0">
                <a:solidFill>
                  <a:srgbClr val="1E293B"/>
                </a:solidFill>
                <a:latin typeface="Calibri" pitchFamily="34" charset="0"/>
                <a:ea typeface="Calibri" pitchFamily="34" charset="-122"/>
                <a:cs typeface="Calibri" pitchFamily="34" charset="-120"/>
              </a:rPr>
              <a:t>PC-1</a:t>
            </a:r>
            <a:endParaRPr lang="en-US" sz="950" dirty="0"/>
          </a:p>
        </p:txBody>
      </p:sp>
      <p:sp>
        <p:nvSpPr>
          <p:cNvPr id="28" name="Text 26"/>
          <p:cNvSpPr/>
          <p:nvPr/>
        </p:nvSpPr>
        <p:spPr>
          <a:xfrm>
            <a:off x="4754880" y="3072384"/>
            <a:ext cx="1417320" cy="201168"/>
          </a:xfrm>
          <a:prstGeom prst="rect">
            <a:avLst/>
          </a:prstGeom>
          <a:noFill/>
          <a:ln/>
        </p:spPr>
        <p:txBody>
          <a:bodyPr wrap="square" lIns="0" tIns="0" rIns="0" bIns="0" rtlCol="0" anchor="ctr"/>
          <a:lstStyle/>
          <a:p>
            <a:pPr marL="0" indent="0" algn="ctr">
              <a:buNone/>
            </a:pPr>
            <a:r>
              <a:rPr lang="en-US" sz="850" dirty="0">
                <a:solidFill>
                  <a:srgbClr val="3B82F6"/>
                </a:solidFill>
                <a:latin typeface="Courier New" pitchFamily="34" charset="0"/>
                <a:ea typeface="Courier New" pitchFamily="34" charset="-122"/>
                <a:cs typeface="Courier New" pitchFamily="34" charset="-120"/>
              </a:rPr>
              <a:t>192.168.1.10</a:t>
            </a:r>
            <a:endParaRPr lang="en-US" sz="850" dirty="0"/>
          </a:p>
        </p:txBody>
      </p:sp>
      <p:sp>
        <p:nvSpPr>
          <p:cNvPr id="29" name="Shape 27"/>
          <p:cNvSpPr/>
          <p:nvPr/>
        </p:nvSpPr>
        <p:spPr>
          <a:xfrm>
            <a:off x="6172200" y="3072383"/>
            <a:ext cx="594360" cy="228601"/>
          </a:xfrm>
          <a:prstGeom prst="line">
            <a:avLst/>
          </a:prstGeom>
          <a:noFill/>
          <a:ln w="19050">
            <a:solidFill>
              <a:srgbClr val="3B82F6"/>
            </a:solidFill>
            <a:prstDash val="solid"/>
            <a:tailEnd type="triangle"/>
          </a:ln>
        </p:spPr>
      </p:sp>
      <p:sp>
        <p:nvSpPr>
          <p:cNvPr id="30" name="Shape 28"/>
          <p:cNvSpPr/>
          <p:nvPr/>
        </p:nvSpPr>
        <p:spPr>
          <a:xfrm>
            <a:off x="4754880" y="3520440"/>
            <a:ext cx="1417320" cy="475488"/>
          </a:xfrm>
          <a:prstGeom prst="rect">
            <a:avLst/>
          </a:prstGeom>
          <a:solidFill>
            <a:srgbClr val="EFF6FF"/>
          </a:solidFill>
          <a:ln w="12700">
            <a:solidFill>
              <a:srgbClr val="3B82F6"/>
            </a:solidFill>
            <a:prstDash val="solid"/>
          </a:ln>
        </p:spPr>
      </p:sp>
      <p:sp>
        <p:nvSpPr>
          <p:cNvPr id="31" name="Text 29"/>
          <p:cNvSpPr/>
          <p:nvPr/>
        </p:nvSpPr>
        <p:spPr>
          <a:xfrm>
            <a:off x="4754880" y="3538728"/>
            <a:ext cx="1417320" cy="201168"/>
          </a:xfrm>
          <a:prstGeom prst="rect">
            <a:avLst/>
          </a:prstGeom>
          <a:noFill/>
          <a:ln/>
        </p:spPr>
        <p:txBody>
          <a:bodyPr wrap="square" lIns="0" tIns="0" rIns="0" bIns="0" rtlCol="0" anchor="ctr"/>
          <a:lstStyle/>
          <a:p>
            <a:pPr marL="0" indent="0" algn="ctr">
              <a:buNone/>
            </a:pPr>
            <a:r>
              <a:rPr lang="en-US" sz="950" b="1" dirty="0">
                <a:solidFill>
                  <a:srgbClr val="1E293B"/>
                </a:solidFill>
                <a:latin typeface="Calibri" pitchFamily="34" charset="0"/>
                <a:ea typeface="Calibri" pitchFamily="34" charset="-122"/>
                <a:cs typeface="Calibri" pitchFamily="34" charset="-120"/>
              </a:rPr>
              <a:t>PC-2</a:t>
            </a:r>
            <a:endParaRPr lang="en-US" sz="950" dirty="0"/>
          </a:p>
        </p:txBody>
      </p:sp>
      <p:sp>
        <p:nvSpPr>
          <p:cNvPr id="32" name="Text 30"/>
          <p:cNvSpPr/>
          <p:nvPr/>
        </p:nvSpPr>
        <p:spPr>
          <a:xfrm>
            <a:off x="4754880" y="3758184"/>
            <a:ext cx="1417320" cy="201168"/>
          </a:xfrm>
          <a:prstGeom prst="rect">
            <a:avLst/>
          </a:prstGeom>
          <a:noFill/>
          <a:ln/>
        </p:spPr>
        <p:txBody>
          <a:bodyPr wrap="square" lIns="0" tIns="0" rIns="0" bIns="0" rtlCol="0" anchor="ctr"/>
          <a:lstStyle/>
          <a:p>
            <a:pPr marL="0" indent="0" algn="ctr">
              <a:buNone/>
            </a:pPr>
            <a:r>
              <a:rPr lang="en-US" sz="850" dirty="0">
                <a:solidFill>
                  <a:srgbClr val="3B82F6"/>
                </a:solidFill>
                <a:latin typeface="Courier New" pitchFamily="34" charset="0"/>
                <a:ea typeface="Courier New" pitchFamily="34" charset="-122"/>
                <a:cs typeface="Courier New" pitchFamily="34" charset="-120"/>
              </a:rPr>
              <a:t>192.168.1.11</a:t>
            </a:r>
            <a:endParaRPr lang="en-US" sz="850" dirty="0"/>
          </a:p>
        </p:txBody>
      </p:sp>
      <p:sp>
        <p:nvSpPr>
          <p:cNvPr id="33" name="Shape 31"/>
          <p:cNvSpPr/>
          <p:nvPr/>
        </p:nvSpPr>
        <p:spPr>
          <a:xfrm>
            <a:off x="6172200" y="3758184"/>
            <a:ext cx="502920" cy="9144"/>
          </a:xfrm>
          <a:prstGeom prst="line">
            <a:avLst/>
          </a:prstGeom>
          <a:noFill/>
          <a:ln w="19050">
            <a:solidFill>
              <a:srgbClr val="3B82F6"/>
            </a:solidFill>
            <a:prstDash val="solid"/>
            <a:tailEnd type="triangle"/>
          </a:ln>
        </p:spPr>
      </p:sp>
      <p:sp>
        <p:nvSpPr>
          <p:cNvPr id="34" name="Shape 32"/>
          <p:cNvSpPr/>
          <p:nvPr/>
        </p:nvSpPr>
        <p:spPr>
          <a:xfrm>
            <a:off x="4754880" y="4206240"/>
            <a:ext cx="1417320" cy="475488"/>
          </a:xfrm>
          <a:prstGeom prst="rect">
            <a:avLst/>
          </a:prstGeom>
          <a:solidFill>
            <a:srgbClr val="EFF6FF"/>
          </a:solidFill>
          <a:ln w="12700">
            <a:solidFill>
              <a:srgbClr val="3B82F6"/>
            </a:solidFill>
            <a:prstDash val="solid"/>
          </a:ln>
        </p:spPr>
      </p:sp>
      <p:sp>
        <p:nvSpPr>
          <p:cNvPr id="35" name="Text 33"/>
          <p:cNvSpPr/>
          <p:nvPr/>
        </p:nvSpPr>
        <p:spPr>
          <a:xfrm>
            <a:off x="4754880" y="4224528"/>
            <a:ext cx="1417320" cy="201168"/>
          </a:xfrm>
          <a:prstGeom prst="rect">
            <a:avLst/>
          </a:prstGeom>
          <a:noFill/>
          <a:ln/>
        </p:spPr>
        <p:txBody>
          <a:bodyPr wrap="square" lIns="0" tIns="0" rIns="0" bIns="0" rtlCol="0" anchor="ctr"/>
          <a:lstStyle/>
          <a:p>
            <a:pPr marL="0" indent="0" algn="ctr">
              <a:buNone/>
            </a:pPr>
            <a:r>
              <a:rPr lang="en-US" sz="950" b="1" dirty="0">
                <a:solidFill>
                  <a:srgbClr val="1E293B"/>
                </a:solidFill>
                <a:latin typeface="Calibri" pitchFamily="34" charset="0"/>
                <a:ea typeface="Calibri" pitchFamily="34" charset="-122"/>
                <a:cs typeface="Calibri" pitchFamily="34" charset="-120"/>
              </a:rPr>
              <a:t>Phone</a:t>
            </a:r>
            <a:endParaRPr lang="en-US" sz="950" dirty="0"/>
          </a:p>
        </p:txBody>
      </p:sp>
      <p:sp>
        <p:nvSpPr>
          <p:cNvPr id="36" name="Text 34"/>
          <p:cNvSpPr/>
          <p:nvPr/>
        </p:nvSpPr>
        <p:spPr>
          <a:xfrm>
            <a:off x="4754880" y="4443984"/>
            <a:ext cx="1417320" cy="201168"/>
          </a:xfrm>
          <a:prstGeom prst="rect">
            <a:avLst/>
          </a:prstGeom>
          <a:noFill/>
          <a:ln/>
        </p:spPr>
        <p:txBody>
          <a:bodyPr wrap="square" lIns="0" tIns="0" rIns="0" bIns="0" rtlCol="0" anchor="ctr"/>
          <a:lstStyle/>
          <a:p>
            <a:pPr marL="0" indent="0" algn="ctr">
              <a:buNone/>
            </a:pPr>
            <a:r>
              <a:rPr lang="en-US" sz="850" dirty="0">
                <a:solidFill>
                  <a:srgbClr val="3B82F6"/>
                </a:solidFill>
                <a:latin typeface="Courier New" pitchFamily="34" charset="0"/>
                <a:ea typeface="Courier New" pitchFamily="34" charset="-122"/>
                <a:cs typeface="Courier New" pitchFamily="34" charset="-120"/>
              </a:rPr>
              <a:t>192.168.1.12</a:t>
            </a:r>
            <a:endParaRPr lang="en-US" sz="850" dirty="0"/>
          </a:p>
        </p:txBody>
      </p:sp>
      <p:sp>
        <p:nvSpPr>
          <p:cNvPr id="37" name="Shape 35"/>
          <p:cNvSpPr/>
          <p:nvPr/>
        </p:nvSpPr>
        <p:spPr>
          <a:xfrm flipV="1">
            <a:off x="6172200" y="3977640"/>
            <a:ext cx="643040" cy="466344"/>
          </a:xfrm>
          <a:prstGeom prst="line">
            <a:avLst/>
          </a:prstGeom>
          <a:noFill/>
          <a:ln w="19050">
            <a:solidFill>
              <a:srgbClr val="3B82F6"/>
            </a:solidFill>
            <a:prstDash val="solid"/>
            <a:tailEnd type="triangle"/>
          </a:ln>
        </p:spPr>
      </p:sp>
      <p:sp>
        <p:nvSpPr>
          <p:cNvPr id="38" name="Shape 36"/>
          <p:cNvSpPr/>
          <p:nvPr/>
        </p:nvSpPr>
        <p:spPr>
          <a:xfrm>
            <a:off x="6675120" y="3108960"/>
            <a:ext cx="914400" cy="914400"/>
          </a:xfrm>
          <a:prstGeom prst="ellipse">
            <a:avLst/>
          </a:prstGeom>
          <a:solidFill>
            <a:srgbClr val="EA580C"/>
          </a:solidFill>
          <a:ln w="25400">
            <a:solidFill>
              <a:srgbClr val="9A3412"/>
            </a:solidFill>
            <a:prstDash val="solid"/>
          </a:ln>
          <a:effectLst>
            <a:outerShdw blurRad="101600" dist="38100" dir="8100000" algn="bl" rotWithShape="0">
              <a:srgbClr val="000000">
                <a:alpha val="18000"/>
              </a:srgbClr>
            </a:outerShdw>
          </a:effectLst>
        </p:spPr>
      </p:sp>
      <p:sp>
        <p:nvSpPr>
          <p:cNvPr id="39" name="Text 37"/>
          <p:cNvSpPr/>
          <p:nvPr/>
        </p:nvSpPr>
        <p:spPr>
          <a:xfrm>
            <a:off x="6675120" y="3364992"/>
            <a:ext cx="914400" cy="402336"/>
          </a:xfrm>
          <a:prstGeom prst="rect">
            <a:avLst/>
          </a:prstGeom>
          <a:noFill/>
          <a:ln/>
        </p:spPr>
        <p:txBody>
          <a:bodyPr wrap="square" lIns="0" tIns="0" rIns="0" bIns="0" rtlCol="0" anchor="ctr"/>
          <a:lstStyle/>
          <a:p>
            <a:pPr marL="0" indent="0" algn="ctr">
              <a:buNone/>
            </a:pPr>
            <a:r>
              <a:rPr lang="en-US" sz="2600" b="1" dirty="0">
                <a:solidFill>
                  <a:srgbClr val="FFFFFF"/>
                </a:solidFill>
                <a:latin typeface="Calibri" pitchFamily="34" charset="0"/>
                <a:ea typeface="Calibri" pitchFamily="34" charset="-122"/>
                <a:cs typeface="Calibri" pitchFamily="34" charset="-120"/>
              </a:rPr>
              <a:t>R</a:t>
            </a:r>
            <a:endParaRPr lang="en-US" sz="2600" dirty="0"/>
          </a:p>
        </p:txBody>
      </p:sp>
      <p:sp>
        <p:nvSpPr>
          <p:cNvPr id="40" name="Shape 38"/>
          <p:cNvSpPr/>
          <p:nvPr/>
        </p:nvSpPr>
        <p:spPr>
          <a:xfrm>
            <a:off x="7589520" y="3566160"/>
            <a:ext cx="640080" cy="0"/>
          </a:xfrm>
          <a:prstGeom prst="line">
            <a:avLst/>
          </a:prstGeom>
          <a:noFill/>
          <a:ln w="31750">
            <a:solidFill>
              <a:srgbClr val="EA580C"/>
            </a:solidFill>
            <a:prstDash val="solid"/>
            <a:tailEnd type="triangle"/>
          </a:ln>
        </p:spPr>
      </p:sp>
      <p:sp>
        <p:nvSpPr>
          <p:cNvPr id="41" name="Shape 39"/>
          <p:cNvSpPr/>
          <p:nvPr/>
        </p:nvSpPr>
        <p:spPr>
          <a:xfrm>
            <a:off x="8229600" y="3337560"/>
            <a:ext cx="594360" cy="457200"/>
          </a:xfrm>
          <a:prstGeom prst="rect">
            <a:avLst/>
          </a:prstGeom>
          <a:solidFill>
            <a:srgbClr val="FEF3C7"/>
          </a:solidFill>
          <a:ln w="19050">
            <a:solidFill>
              <a:srgbClr val="EA580C"/>
            </a:solidFill>
            <a:prstDash val="solid"/>
          </a:ln>
        </p:spPr>
      </p:sp>
      <p:sp>
        <p:nvSpPr>
          <p:cNvPr id="42" name="Text 40"/>
          <p:cNvSpPr/>
          <p:nvPr/>
        </p:nvSpPr>
        <p:spPr>
          <a:xfrm>
            <a:off x="8229600" y="3337560"/>
            <a:ext cx="594360" cy="457200"/>
          </a:xfrm>
          <a:prstGeom prst="rect">
            <a:avLst/>
          </a:prstGeom>
          <a:noFill/>
          <a:ln/>
        </p:spPr>
        <p:txBody>
          <a:bodyPr wrap="square" lIns="0" tIns="0" rIns="0" bIns="0" rtlCol="0" anchor="ctr"/>
          <a:lstStyle/>
          <a:p>
            <a:pPr marL="0" indent="0" algn="ctr">
              <a:buNone/>
            </a:pPr>
            <a:r>
              <a:rPr lang="en-US" sz="900" b="1" dirty="0">
                <a:solidFill>
                  <a:srgbClr val="EA580C"/>
                </a:solidFill>
                <a:latin typeface="Calibri" pitchFamily="34" charset="0"/>
                <a:ea typeface="Calibri" pitchFamily="34" charset="-122"/>
                <a:cs typeface="Calibri" pitchFamily="34" charset="-120"/>
              </a:rPr>
              <a:t>1 IP</a:t>
            </a:r>
            <a:endParaRPr lang="en-US" sz="900" dirty="0"/>
          </a:p>
        </p:txBody>
      </p:sp>
      <p:sp>
        <p:nvSpPr>
          <p:cNvPr id="43" name="Text 41"/>
          <p:cNvSpPr/>
          <p:nvPr/>
        </p:nvSpPr>
        <p:spPr>
          <a:xfrm>
            <a:off x="7955280" y="3840480"/>
            <a:ext cx="1005840" cy="256032"/>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Single public IP</a:t>
            </a:r>
            <a:endParaRPr lang="en-US" sz="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02AA8F8-1E43-384B-8982-C0BB94049B5C}"/>
              </a:ext>
            </a:extLst>
          </p:cNvPr>
          <p:cNvSpPr>
            <a:spLocks noGrp="1"/>
          </p:cNvSpPr>
          <p:nvPr>
            <p:ph type="title"/>
          </p:nvPr>
        </p:nvSpPr>
        <p:spPr>
          <a:xfrm>
            <a:off x="0" y="0"/>
            <a:ext cx="8345488" cy="731837"/>
          </a:xfrm>
        </p:spPr>
        <p:txBody>
          <a:bodyPr/>
          <a:lstStyle/>
          <a:p>
            <a:r>
              <a:rPr lang="en-US" sz="1600" dirty="0"/>
              <a:t>NAT Characteristics</a:t>
            </a:r>
            <a:br>
              <a:rPr lang="en-US" dirty="0"/>
            </a:br>
            <a:r>
              <a:rPr lang="en-US" sz="2400" dirty="0"/>
              <a:t>IPv4 Address Space</a:t>
            </a:r>
          </a:p>
        </p:txBody>
      </p:sp>
      <p:sp>
        <p:nvSpPr>
          <p:cNvPr id="4" name="Content Placeholder 3">
            <a:extLst>
              <a:ext uri="{FF2B5EF4-FFF2-40B4-BE49-F238E27FC236}">
                <a16:creationId xmlns:a16="http://schemas.microsoft.com/office/drawing/2014/main" id="{50693879-5816-3444-9D50-A12F1F37F5DE}"/>
              </a:ext>
            </a:extLst>
          </p:cNvPr>
          <p:cNvSpPr>
            <a:spLocks noGrp="1"/>
          </p:cNvSpPr>
          <p:nvPr>
            <p:ph idx="1"/>
          </p:nvPr>
        </p:nvSpPr>
        <p:spPr>
          <a:xfrm>
            <a:off x="431971" y="855418"/>
            <a:ext cx="4140029" cy="3807197"/>
          </a:xfrm>
        </p:spPr>
        <p:txBody>
          <a:bodyPr/>
          <a:lstStyle/>
          <a:p>
            <a:pPr marL="285750" indent="-285750" algn="l">
              <a:buFont typeface="Arial" panose="020B0604020202020204" pitchFamily="34" charset="0"/>
              <a:buChar char="•"/>
            </a:pPr>
            <a:r>
              <a:rPr lang="en-US" sz="1600" dirty="0">
                <a:solidFill>
                  <a:srgbClr val="000000"/>
                </a:solidFill>
              </a:rPr>
              <a:t>Networks are commonly implemented using private IPv4 addresses, as defined in RFC 1918.</a:t>
            </a:r>
          </a:p>
          <a:p>
            <a:pPr marL="285750" indent="-285750" algn="l">
              <a:buFont typeface="Arial" panose="020B0604020202020204" pitchFamily="34" charset="0"/>
              <a:buChar char="•"/>
            </a:pPr>
            <a:r>
              <a:rPr lang="en-US" sz="1600" dirty="0">
                <a:solidFill>
                  <a:srgbClr val="000000"/>
                </a:solidFill>
              </a:rPr>
              <a:t>Private IPv4 addresses cannot be routed over the internet and are used within an organization or site to allow devices to communicate locally.</a:t>
            </a:r>
          </a:p>
          <a:p>
            <a:pPr marL="285750" indent="-285750" algn="l">
              <a:buFont typeface="Arial" panose="020B0604020202020204" pitchFamily="34" charset="0"/>
              <a:buChar char="•"/>
            </a:pPr>
            <a:r>
              <a:rPr lang="en-US" sz="1600" dirty="0">
                <a:solidFill>
                  <a:srgbClr val="000000"/>
                </a:solidFill>
              </a:rPr>
              <a:t>To allow a device with a private IPv4 address to access devices and resources outside of the local network, the private address must first be translated to a public address.</a:t>
            </a:r>
          </a:p>
          <a:p>
            <a:pPr marL="285750" indent="-285750" algn="l">
              <a:buFont typeface="Arial" panose="020B0604020202020204" pitchFamily="34" charset="0"/>
              <a:buChar char="•"/>
            </a:pPr>
            <a:r>
              <a:rPr lang="en-US" sz="1600" dirty="0">
                <a:solidFill>
                  <a:srgbClr val="000000"/>
                </a:solidFill>
              </a:rPr>
              <a:t>NAT provides the translation of private addresses to public addresses.</a:t>
            </a:r>
          </a:p>
        </p:txBody>
      </p:sp>
      <p:graphicFrame>
        <p:nvGraphicFramePr>
          <p:cNvPr id="9" name="Content Placeholder 3">
            <a:extLst>
              <a:ext uri="{FF2B5EF4-FFF2-40B4-BE49-F238E27FC236}">
                <a16:creationId xmlns:a16="http://schemas.microsoft.com/office/drawing/2014/main" id="{B5F121B8-4F04-440C-B80A-CDC61C915FC4}"/>
              </a:ext>
            </a:extLst>
          </p:cNvPr>
          <p:cNvGraphicFramePr>
            <a:graphicFrameLocks/>
          </p:cNvGraphicFramePr>
          <p:nvPr>
            <p:extLst/>
          </p:nvPr>
        </p:nvGraphicFramePr>
        <p:xfrm>
          <a:off x="5016842" y="1219248"/>
          <a:ext cx="3723503" cy="1353786"/>
        </p:xfrm>
        <a:graphic>
          <a:graphicData uri="http://schemas.openxmlformats.org/drawingml/2006/table">
            <a:tbl>
              <a:tblPr firstRow="1" bandRow="1">
                <a:tableStyleId>{5C22544A-7EE6-4342-B048-85BDC9FD1C3A}</a:tableStyleId>
              </a:tblPr>
              <a:tblGrid>
                <a:gridCol w="595194">
                  <a:extLst>
                    <a:ext uri="{9D8B030D-6E8A-4147-A177-3AD203B41FA5}">
                      <a16:colId xmlns:a16="http://schemas.microsoft.com/office/drawing/2014/main" val="20001"/>
                    </a:ext>
                  </a:extLst>
                </a:gridCol>
                <a:gridCol w="2100591">
                  <a:extLst>
                    <a:ext uri="{9D8B030D-6E8A-4147-A177-3AD203B41FA5}">
                      <a16:colId xmlns:a16="http://schemas.microsoft.com/office/drawing/2014/main" val="3156509146"/>
                    </a:ext>
                  </a:extLst>
                </a:gridCol>
                <a:gridCol w="1027718">
                  <a:extLst>
                    <a:ext uri="{9D8B030D-6E8A-4147-A177-3AD203B41FA5}">
                      <a16:colId xmlns:a16="http://schemas.microsoft.com/office/drawing/2014/main" val="20002"/>
                    </a:ext>
                  </a:extLst>
                </a:gridCol>
              </a:tblGrid>
              <a:tr h="301434">
                <a:tc>
                  <a:txBody>
                    <a:bodyPr/>
                    <a:lstStyle/>
                    <a:p>
                      <a:pPr marL="0" marR="0" lvl="0" indent="0" algn="ctr" defTabSz="685777" rtl="0" eaLnBrk="1" fontAlgn="auto" latinLnBrk="0" hangingPunct="1">
                        <a:lnSpc>
                          <a:spcPct val="100000"/>
                        </a:lnSpc>
                        <a:spcBef>
                          <a:spcPts val="0"/>
                        </a:spcBef>
                        <a:spcAft>
                          <a:spcPts val="0"/>
                        </a:spcAft>
                        <a:buClrTx/>
                        <a:buSzTx/>
                        <a:buFontTx/>
                        <a:buNone/>
                        <a:tabLst/>
                        <a:defRPr/>
                      </a:pPr>
                      <a:r>
                        <a:rPr lang="en-US" sz="1200" dirty="0"/>
                        <a:t>Class</a:t>
                      </a:r>
                    </a:p>
                  </a:txBody>
                  <a:tcPr marL="68580" marR="68580" marT="34290" marB="34290" anchor="ctr"/>
                </a:tc>
                <a:tc>
                  <a:txBody>
                    <a:bodyPr/>
                    <a:lstStyle/>
                    <a:p>
                      <a:pPr marL="0" marR="0" lvl="0" indent="0" algn="l" defTabSz="685777" rtl="0" eaLnBrk="1" fontAlgn="auto" latinLnBrk="0" hangingPunct="1">
                        <a:lnSpc>
                          <a:spcPct val="100000"/>
                        </a:lnSpc>
                        <a:spcBef>
                          <a:spcPts val="0"/>
                        </a:spcBef>
                        <a:spcAft>
                          <a:spcPts val="0"/>
                        </a:spcAft>
                        <a:buClrTx/>
                        <a:buSzTx/>
                        <a:buFontTx/>
                        <a:buNone/>
                        <a:tabLst/>
                        <a:defRPr/>
                      </a:pPr>
                      <a:r>
                        <a:rPr lang="en-US" sz="1200" dirty="0"/>
                        <a:t>Activity Type</a:t>
                      </a:r>
                    </a:p>
                  </a:txBody>
                  <a:tcPr marL="68580" marR="68580" marT="34290" marB="34290" anchor="ctr"/>
                </a:tc>
                <a:tc>
                  <a:txBody>
                    <a:bodyPr/>
                    <a:lstStyle/>
                    <a:p>
                      <a:r>
                        <a:rPr lang="en-US" sz="1200" dirty="0"/>
                        <a:t>Activity Name</a:t>
                      </a:r>
                    </a:p>
                  </a:txBody>
                  <a:tcPr marL="68580" marR="68580" marT="34290" marB="34290" anchor="ctr"/>
                </a:tc>
                <a:extLst>
                  <a:ext uri="{0D108BD9-81ED-4DB2-BD59-A6C34878D82A}">
                    <a16:rowId xmlns:a16="http://schemas.microsoft.com/office/drawing/2014/main" val="10000"/>
                  </a:ext>
                </a:extLst>
              </a:tr>
              <a:tr h="350784">
                <a:tc>
                  <a:txBody>
                    <a:bodyPr/>
                    <a:lstStyle/>
                    <a:p>
                      <a:pPr algn="ctr"/>
                      <a:r>
                        <a:rPr lang="en-US" sz="1100" dirty="0"/>
                        <a:t>A</a:t>
                      </a:r>
                    </a:p>
                  </a:txBody>
                  <a:tcPr marL="68580" marR="68580" marT="34290" marB="3429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10.0.0.0 – 10.255.255.255</a:t>
                      </a:r>
                    </a:p>
                  </a:txBody>
                  <a:tcPr marL="68580" marR="68580" marT="34290" marB="34290" anchor="ctr"/>
                </a:tc>
                <a:tc>
                  <a:txBody>
                    <a:bodyPr/>
                    <a:lstStyle/>
                    <a:p>
                      <a:r>
                        <a:rPr lang="en-US" sz="1100" dirty="0"/>
                        <a:t>10.0.0.0/8</a:t>
                      </a:r>
                    </a:p>
                  </a:txBody>
                  <a:tcPr marL="68580" marR="68580" marT="34290" marB="34290" anchor="ctr"/>
                </a:tc>
                <a:extLst>
                  <a:ext uri="{0D108BD9-81ED-4DB2-BD59-A6C34878D82A}">
                    <a16:rowId xmlns:a16="http://schemas.microsoft.com/office/drawing/2014/main" val="10001"/>
                  </a:ext>
                </a:extLst>
              </a:tr>
              <a:tr h="350784">
                <a:tc>
                  <a:txBody>
                    <a:bodyPr/>
                    <a:lstStyle/>
                    <a:p>
                      <a:pPr algn="ctr"/>
                      <a:r>
                        <a:rPr lang="en-US" sz="1100" dirty="0"/>
                        <a:t>B</a:t>
                      </a:r>
                    </a:p>
                  </a:txBody>
                  <a:tcPr marL="68580" marR="68580" marT="34290" marB="3429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172.16.0.0 – 172.31.255.255</a:t>
                      </a:r>
                    </a:p>
                  </a:txBody>
                  <a:tcPr marL="68580" marR="68580" marT="34290" marB="34290" anchor="ctr"/>
                </a:tc>
                <a:tc>
                  <a:txBody>
                    <a:bodyPr/>
                    <a:lstStyle/>
                    <a:p>
                      <a:r>
                        <a:rPr lang="en-US" sz="1100" dirty="0"/>
                        <a:t>172.16.0.0/12</a:t>
                      </a:r>
                    </a:p>
                  </a:txBody>
                  <a:tcPr marL="68580" marR="68580" marT="34290" marB="34290" anchor="ctr"/>
                </a:tc>
                <a:extLst>
                  <a:ext uri="{0D108BD9-81ED-4DB2-BD59-A6C34878D82A}">
                    <a16:rowId xmlns:a16="http://schemas.microsoft.com/office/drawing/2014/main" val="10006"/>
                  </a:ext>
                </a:extLst>
              </a:tr>
              <a:tr h="350784">
                <a:tc>
                  <a:txBody>
                    <a:bodyPr/>
                    <a:lstStyle/>
                    <a:p>
                      <a:pPr algn="ctr"/>
                      <a:r>
                        <a:rPr lang="en-US" sz="1100" dirty="0"/>
                        <a:t>C</a:t>
                      </a:r>
                    </a:p>
                  </a:txBody>
                  <a:tcPr marL="68580" marR="68580" marT="34290" marB="34290" anchor="ctr"/>
                </a:tc>
                <a:tc>
                  <a:txBody>
                    <a:bodyPr/>
                    <a:lstStyle/>
                    <a:p>
                      <a:pPr marL="0" marR="0" lvl="0" indent="0" algn="l" defTabSz="685777" rtl="0" eaLnBrk="1" fontAlgn="auto" latinLnBrk="0" hangingPunct="1">
                        <a:lnSpc>
                          <a:spcPct val="100000"/>
                        </a:lnSpc>
                        <a:spcBef>
                          <a:spcPts val="0"/>
                        </a:spcBef>
                        <a:spcAft>
                          <a:spcPts val="0"/>
                        </a:spcAft>
                        <a:buClrTx/>
                        <a:buSzTx/>
                        <a:buFontTx/>
                        <a:buNone/>
                        <a:tabLst/>
                        <a:defRPr/>
                      </a:pPr>
                      <a:r>
                        <a:rPr lang="en-US" sz="1100" dirty="0"/>
                        <a:t>192.168.0.0 – 192.168.255.255</a:t>
                      </a:r>
                    </a:p>
                  </a:txBody>
                  <a:tcPr marL="68580" marR="68580" marT="34290" marB="34290" anchor="ctr"/>
                </a:tc>
                <a:tc>
                  <a:txBody>
                    <a:bodyPr/>
                    <a:lstStyle/>
                    <a:p>
                      <a:pPr marL="0" marR="0" lvl="0" indent="0" algn="l" defTabSz="685777" rtl="0" eaLnBrk="1" fontAlgn="auto" latinLnBrk="0" hangingPunct="1">
                        <a:lnSpc>
                          <a:spcPct val="100000"/>
                        </a:lnSpc>
                        <a:spcBef>
                          <a:spcPts val="0"/>
                        </a:spcBef>
                        <a:spcAft>
                          <a:spcPts val="0"/>
                        </a:spcAft>
                        <a:buClrTx/>
                        <a:buSzTx/>
                        <a:buFontTx/>
                        <a:buNone/>
                        <a:tabLst/>
                        <a:defRPr/>
                      </a:pPr>
                      <a:r>
                        <a:rPr lang="en-US" sz="1100" dirty="0"/>
                        <a:t>192.168.0.0/16</a:t>
                      </a:r>
                    </a:p>
                  </a:txBody>
                  <a:tcPr marL="68580" marR="68580" marT="34290" marB="34290" anchor="ctr"/>
                </a:tc>
                <a:extLst>
                  <a:ext uri="{0D108BD9-81ED-4DB2-BD59-A6C34878D82A}">
                    <a16:rowId xmlns:a16="http://schemas.microsoft.com/office/drawing/2014/main" val="10008"/>
                  </a:ext>
                </a:extLst>
              </a:tr>
            </a:tbl>
          </a:graphicData>
        </a:graphic>
      </p:graphicFrame>
      <p:pic>
        <p:nvPicPr>
          <p:cNvPr id="8" name="Picture 7">
            <a:extLst>
              <a:ext uri="{FF2B5EF4-FFF2-40B4-BE49-F238E27FC236}">
                <a16:creationId xmlns:a16="http://schemas.microsoft.com/office/drawing/2014/main" id="{515380D8-C9C9-44F5-9C37-38ABF708F5E6}"/>
              </a:ext>
            </a:extLst>
          </p:cNvPr>
          <p:cNvPicPr>
            <a:picLocks noChangeAspect="1"/>
          </p:cNvPicPr>
          <p:nvPr/>
        </p:nvPicPr>
        <p:blipFill>
          <a:blip r:embed="rId3"/>
          <a:stretch>
            <a:fillRect/>
          </a:stretch>
        </p:blipFill>
        <p:spPr>
          <a:xfrm>
            <a:off x="5016842" y="3079599"/>
            <a:ext cx="3621817" cy="1305119"/>
          </a:xfrm>
          <a:prstGeom prst="rect">
            <a:avLst/>
          </a:prstGeom>
        </p:spPr>
      </p:pic>
    </p:spTree>
    <p:extLst>
      <p:ext uri="{BB962C8B-B14F-4D97-AF65-F5344CB8AC3E}">
        <p14:creationId xmlns:p14="http://schemas.microsoft.com/office/powerpoint/2010/main" val="16710648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02AA8F8-1E43-384B-8982-C0BB94049B5C}"/>
              </a:ext>
            </a:extLst>
          </p:cNvPr>
          <p:cNvSpPr>
            <a:spLocks noGrp="1"/>
          </p:cNvSpPr>
          <p:nvPr>
            <p:ph type="title"/>
          </p:nvPr>
        </p:nvSpPr>
        <p:spPr>
          <a:xfrm>
            <a:off x="0" y="0"/>
            <a:ext cx="8345488" cy="731837"/>
          </a:xfrm>
        </p:spPr>
        <p:txBody>
          <a:bodyPr/>
          <a:lstStyle/>
          <a:p>
            <a:r>
              <a:rPr lang="en-US" sz="1600" dirty="0"/>
              <a:t>NAT Characteristics</a:t>
            </a:r>
            <a:br>
              <a:rPr lang="en-US" dirty="0"/>
            </a:br>
            <a:r>
              <a:rPr lang="en-US" sz="2400" dirty="0"/>
              <a:t>What is NAT</a:t>
            </a:r>
          </a:p>
        </p:txBody>
      </p:sp>
      <p:sp>
        <p:nvSpPr>
          <p:cNvPr id="4" name="Content Placeholder 3">
            <a:extLst>
              <a:ext uri="{FF2B5EF4-FFF2-40B4-BE49-F238E27FC236}">
                <a16:creationId xmlns:a16="http://schemas.microsoft.com/office/drawing/2014/main" id="{50693879-5816-3444-9D50-A12F1F37F5DE}"/>
              </a:ext>
            </a:extLst>
          </p:cNvPr>
          <p:cNvSpPr>
            <a:spLocks noGrp="1"/>
          </p:cNvSpPr>
          <p:nvPr>
            <p:ph idx="1"/>
          </p:nvPr>
        </p:nvSpPr>
        <p:spPr>
          <a:xfrm>
            <a:off x="431971" y="855418"/>
            <a:ext cx="4140029" cy="3807197"/>
          </a:xfrm>
        </p:spPr>
        <p:txBody>
          <a:bodyPr/>
          <a:lstStyle/>
          <a:p>
            <a:pPr marL="285750" indent="-285750" algn="l">
              <a:buFont typeface="Arial" panose="020B0604020202020204" pitchFamily="34" charset="0"/>
              <a:buChar char="•"/>
            </a:pPr>
            <a:r>
              <a:rPr lang="en-US" sz="1600" dirty="0">
                <a:solidFill>
                  <a:srgbClr val="000000"/>
                </a:solidFill>
              </a:rPr>
              <a:t>The primary use of NAT is to conserve public IPv4 addresses.</a:t>
            </a:r>
          </a:p>
          <a:p>
            <a:pPr marL="285750" indent="-285750" algn="l">
              <a:buFont typeface="Arial" panose="020B0604020202020204" pitchFamily="34" charset="0"/>
              <a:buChar char="•"/>
            </a:pPr>
            <a:r>
              <a:rPr lang="en-US" sz="1600" dirty="0">
                <a:solidFill>
                  <a:srgbClr val="000000"/>
                </a:solidFill>
              </a:rPr>
              <a:t>NAT allows networks to use private IPv4 addresses internally and translates them to a public address when needed.</a:t>
            </a:r>
          </a:p>
          <a:p>
            <a:pPr marL="285750" indent="-285750" algn="l">
              <a:buFont typeface="Arial" panose="020B0604020202020204" pitchFamily="34" charset="0"/>
              <a:buChar char="•"/>
            </a:pPr>
            <a:r>
              <a:rPr lang="en-US" sz="1600" dirty="0">
                <a:solidFill>
                  <a:srgbClr val="000000"/>
                </a:solidFill>
              </a:rPr>
              <a:t>A NAT router typically operates at the border of a stub network.</a:t>
            </a:r>
          </a:p>
          <a:p>
            <a:pPr marL="285750" indent="-285750" algn="l">
              <a:buFont typeface="Arial" panose="020B0604020202020204" pitchFamily="34" charset="0"/>
              <a:buChar char="•"/>
            </a:pPr>
            <a:r>
              <a:rPr lang="en-US" sz="1600" dirty="0">
                <a:solidFill>
                  <a:srgbClr val="000000"/>
                </a:solidFill>
              </a:rPr>
              <a:t>When a device inside the stub network wants to communicate with a device outside of its network, the packet is forwarded to the border router which performs the NAT process, translating the internal private address of the device to a public, outside, routable address.</a:t>
            </a:r>
          </a:p>
          <a:p>
            <a:pPr marL="0" indent="0" algn="l"/>
            <a:endParaRPr lang="en-US" sz="1400" dirty="0">
              <a:solidFill>
                <a:srgbClr val="000000"/>
              </a:solidFill>
            </a:endParaRPr>
          </a:p>
        </p:txBody>
      </p:sp>
      <p:pic>
        <p:nvPicPr>
          <p:cNvPr id="7" name="Picture 6">
            <a:extLst>
              <a:ext uri="{FF2B5EF4-FFF2-40B4-BE49-F238E27FC236}">
                <a16:creationId xmlns:a16="http://schemas.microsoft.com/office/drawing/2014/main" id="{7DC6B7C5-99DD-491F-B9AE-23EE81145E31}"/>
              </a:ext>
            </a:extLst>
          </p:cNvPr>
          <p:cNvPicPr>
            <a:picLocks noChangeAspect="1"/>
          </p:cNvPicPr>
          <p:nvPr/>
        </p:nvPicPr>
        <p:blipFill>
          <a:blip r:embed="rId3"/>
          <a:stretch>
            <a:fillRect/>
          </a:stretch>
        </p:blipFill>
        <p:spPr>
          <a:xfrm>
            <a:off x="4572000" y="1219522"/>
            <a:ext cx="4230047" cy="2704456"/>
          </a:xfrm>
          <a:prstGeom prst="rect">
            <a:avLst/>
          </a:prstGeom>
        </p:spPr>
      </p:pic>
    </p:spTree>
    <p:extLst>
      <p:ext uri="{BB962C8B-B14F-4D97-AF65-F5344CB8AC3E}">
        <p14:creationId xmlns:p14="http://schemas.microsoft.com/office/powerpoint/2010/main" val="28514785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name="Slide 3">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D4ED8"/>
          </a:solidFill>
          <a:ln w="12700">
            <a:solidFill>
              <a:srgbClr val="1D4ED8"/>
            </a:solidFill>
            <a:prstDash val="solid"/>
          </a:ln>
        </p:spPr>
      </p:sp>
      <p:sp>
        <p:nvSpPr>
          <p:cNvPr id="3" name="Shape 1"/>
          <p:cNvSpPr/>
          <p:nvPr/>
        </p:nvSpPr>
        <p:spPr>
          <a:xfrm>
            <a:off x="0" y="0"/>
            <a:ext cx="201168" cy="960120"/>
          </a:xfrm>
          <a:prstGeom prst="rect">
            <a:avLst/>
          </a:prstGeom>
          <a:solidFill>
            <a:srgbClr val="0891B2"/>
          </a:solidFill>
          <a:ln w="12700">
            <a:solidFill>
              <a:srgbClr val="0891B2"/>
            </a:solidFill>
            <a:prstDash val="solid"/>
          </a:ln>
        </p:spPr>
      </p:sp>
      <p:sp>
        <p:nvSpPr>
          <p:cNvPr id="4" name="Text 2"/>
          <p:cNvSpPr/>
          <p:nvPr/>
        </p:nvSpPr>
        <p:spPr>
          <a:xfrm>
            <a:off x="384048" y="73152"/>
            <a:ext cx="8503920" cy="50292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Network Setup — The actors in our example</a:t>
            </a:r>
            <a:endParaRPr lang="en-US" sz="2200" dirty="0"/>
          </a:p>
        </p:txBody>
      </p:sp>
      <p:sp>
        <p:nvSpPr>
          <p:cNvPr id="5" name="Text 3"/>
          <p:cNvSpPr/>
          <p:nvPr/>
        </p:nvSpPr>
        <p:spPr>
          <a:xfrm>
            <a:off x="384048" y="576072"/>
            <a:ext cx="8503920" cy="320040"/>
          </a:xfrm>
          <a:prstGeom prst="rect">
            <a:avLst/>
          </a:prstGeom>
          <a:noFill/>
          <a:ln/>
        </p:spPr>
        <p:txBody>
          <a:bodyPr wrap="square" lIns="0" tIns="0" rIns="0" bIns="0" rtlCol="0" anchor="ctr"/>
          <a:lstStyle/>
          <a:p>
            <a:pPr marL="0" indent="0">
              <a:buNone/>
            </a:pPr>
            <a:r>
              <a:rPr lang="en-US" sz="1200" dirty="0">
                <a:solidFill>
                  <a:srgbClr val="BFDBFE"/>
                </a:solidFill>
                <a:latin typeface="Calibri" pitchFamily="34" charset="0"/>
                <a:ea typeface="Calibri" pitchFamily="34" charset="-122"/>
                <a:cs typeface="Calibri" pitchFamily="34" charset="-120"/>
              </a:rPr>
              <a:t>Three private clients, one NAT router, one web server on the Internet</a:t>
            </a:r>
            <a:endParaRPr lang="en-US" sz="1200" dirty="0"/>
          </a:p>
        </p:txBody>
      </p:sp>
      <p:sp>
        <p:nvSpPr>
          <p:cNvPr id="6" name="Shape 4"/>
          <p:cNvSpPr/>
          <p:nvPr/>
        </p:nvSpPr>
        <p:spPr>
          <a:xfrm>
            <a:off x="40234" y="1024127"/>
            <a:ext cx="3297326" cy="3725375"/>
          </a:xfrm>
          <a:prstGeom prst="rect">
            <a:avLst/>
          </a:prstGeom>
          <a:solidFill>
            <a:srgbClr val="EFF6FF"/>
          </a:solidFill>
          <a:ln w="25400">
            <a:solidFill>
              <a:srgbClr val="3B82F6"/>
            </a:solidFill>
            <a:prstDash val="solid"/>
          </a:ln>
        </p:spPr>
      </p:sp>
      <p:sp>
        <p:nvSpPr>
          <p:cNvPr id="7" name="Text 5"/>
          <p:cNvSpPr/>
          <p:nvPr/>
        </p:nvSpPr>
        <p:spPr>
          <a:xfrm>
            <a:off x="228600" y="1005840"/>
            <a:ext cx="3291840" cy="320040"/>
          </a:xfrm>
          <a:prstGeom prst="rect">
            <a:avLst/>
          </a:prstGeom>
          <a:noFill/>
          <a:ln/>
        </p:spPr>
        <p:txBody>
          <a:bodyPr wrap="square" lIns="0" tIns="0" rIns="0" bIns="0" rtlCol="0" anchor="ctr"/>
          <a:lstStyle/>
          <a:p>
            <a:pPr marL="0" indent="0" algn="ctr">
              <a:buNone/>
            </a:pPr>
            <a:r>
              <a:rPr lang="en-US" sz="1000" b="1" kern="0" spc="200" dirty="0">
                <a:solidFill>
                  <a:srgbClr val="1D4ED8"/>
                </a:solidFill>
                <a:latin typeface="Calibri" pitchFamily="34" charset="0"/>
                <a:ea typeface="Calibri" pitchFamily="34" charset="-122"/>
                <a:cs typeface="Calibri" pitchFamily="34" charset="-120"/>
              </a:rPr>
              <a:t>PRIVATE NETWORK</a:t>
            </a:r>
            <a:endParaRPr lang="en-US" sz="1000" dirty="0"/>
          </a:p>
        </p:txBody>
      </p:sp>
      <p:sp>
        <p:nvSpPr>
          <p:cNvPr id="8" name="Shape 6"/>
          <p:cNvSpPr/>
          <p:nvPr/>
        </p:nvSpPr>
        <p:spPr>
          <a:xfrm>
            <a:off x="365760" y="1417320"/>
            <a:ext cx="1417320" cy="1005840"/>
          </a:xfrm>
          <a:prstGeom prst="rect">
            <a:avLst/>
          </a:prstGeom>
          <a:solidFill>
            <a:srgbClr val="FFFFFF"/>
          </a:solidFill>
          <a:ln w="19050">
            <a:solidFill>
              <a:srgbClr val="E2E8F0"/>
            </a:solidFill>
            <a:prstDash val="solid"/>
          </a:ln>
          <a:effectLst>
            <a:outerShdw blurRad="101600" dist="38100" dir="8100000" algn="bl" rotWithShape="0">
              <a:srgbClr val="000000">
                <a:alpha val="18000"/>
              </a:srgbClr>
            </a:outerShdw>
          </a:effectLst>
        </p:spPr>
      </p:sp>
      <p:sp>
        <p:nvSpPr>
          <p:cNvPr id="9" name="Shape 7"/>
          <p:cNvSpPr/>
          <p:nvPr/>
        </p:nvSpPr>
        <p:spPr>
          <a:xfrm>
            <a:off x="685800" y="1527048"/>
            <a:ext cx="777240" cy="448056"/>
          </a:xfrm>
          <a:prstGeom prst="rect">
            <a:avLst/>
          </a:prstGeom>
          <a:solidFill>
            <a:srgbClr val="E2E8F0"/>
          </a:solidFill>
          <a:ln w="12700">
            <a:solidFill>
              <a:srgbClr val="64748B"/>
            </a:solidFill>
            <a:prstDash val="solid"/>
          </a:ln>
        </p:spPr>
      </p:sp>
      <p:sp>
        <p:nvSpPr>
          <p:cNvPr id="10" name="Shape 8"/>
          <p:cNvSpPr/>
          <p:nvPr/>
        </p:nvSpPr>
        <p:spPr>
          <a:xfrm>
            <a:off x="987552" y="1984248"/>
            <a:ext cx="182880" cy="109728"/>
          </a:xfrm>
          <a:prstGeom prst="rect">
            <a:avLst/>
          </a:prstGeom>
          <a:solidFill>
            <a:srgbClr val="64748B"/>
          </a:solidFill>
          <a:ln w="12700">
            <a:solidFill>
              <a:srgbClr val="64748B"/>
            </a:solidFill>
            <a:prstDash val="solid"/>
          </a:ln>
        </p:spPr>
      </p:sp>
      <p:sp>
        <p:nvSpPr>
          <p:cNvPr id="11" name="Shape 9"/>
          <p:cNvSpPr/>
          <p:nvPr/>
        </p:nvSpPr>
        <p:spPr>
          <a:xfrm>
            <a:off x="749808" y="2093976"/>
            <a:ext cx="658368" cy="54864"/>
          </a:xfrm>
          <a:prstGeom prst="rect">
            <a:avLst/>
          </a:prstGeom>
          <a:solidFill>
            <a:srgbClr val="64748B"/>
          </a:solidFill>
          <a:ln w="12700">
            <a:solidFill>
              <a:srgbClr val="64748B"/>
            </a:solidFill>
            <a:prstDash val="solid"/>
          </a:ln>
        </p:spPr>
      </p:sp>
      <p:sp>
        <p:nvSpPr>
          <p:cNvPr id="12" name="Text 10"/>
          <p:cNvSpPr/>
          <p:nvPr/>
        </p:nvSpPr>
        <p:spPr>
          <a:xfrm>
            <a:off x="365760" y="2167128"/>
            <a:ext cx="1417320" cy="146304"/>
          </a:xfrm>
          <a:prstGeom prst="rect">
            <a:avLst/>
          </a:prstGeom>
          <a:noFill/>
          <a:ln/>
        </p:spPr>
        <p:txBody>
          <a:bodyPr wrap="square" lIns="0" tIns="0" rIns="0" bIns="0" rtlCol="0" anchor="ctr"/>
          <a:lstStyle/>
          <a:p>
            <a:pPr marL="0" indent="0" algn="ctr">
              <a:buNone/>
            </a:pPr>
            <a:r>
              <a:rPr lang="en-US" sz="950" b="1" dirty="0">
                <a:solidFill>
                  <a:srgbClr val="1E293B"/>
                </a:solidFill>
                <a:latin typeface="Calibri" pitchFamily="34" charset="0"/>
                <a:ea typeface="Calibri" pitchFamily="34" charset="-122"/>
                <a:cs typeface="Calibri" pitchFamily="34" charset="-120"/>
              </a:rPr>
              <a:t>Alice</a:t>
            </a:r>
            <a:endParaRPr lang="en-US" sz="950" dirty="0"/>
          </a:p>
        </p:txBody>
      </p:sp>
      <p:sp>
        <p:nvSpPr>
          <p:cNvPr id="13" name="Text 11"/>
          <p:cNvSpPr/>
          <p:nvPr/>
        </p:nvSpPr>
        <p:spPr>
          <a:xfrm>
            <a:off x="365760" y="2295144"/>
            <a:ext cx="1417320" cy="128016"/>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192.168.1.10</a:t>
            </a:r>
            <a:endParaRPr lang="en-US" sz="800" dirty="0"/>
          </a:p>
        </p:txBody>
      </p:sp>
      <p:sp>
        <p:nvSpPr>
          <p:cNvPr id="14" name="Shape 12"/>
          <p:cNvSpPr/>
          <p:nvPr/>
        </p:nvSpPr>
        <p:spPr>
          <a:xfrm>
            <a:off x="365760" y="2697480"/>
            <a:ext cx="1417320" cy="1005840"/>
          </a:xfrm>
          <a:prstGeom prst="rect">
            <a:avLst/>
          </a:prstGeom>
          <a:solidFill>
            <a:srgbClr val="FFFFFF"/>
          </a:solidFill>
          <a:ln w="19050">
            <a:solidFill>
              <a:srgbClr val="E2E8F0"/>
            </a:solidFill>
            <a:prstDash val="solid"/>
          </a:ln>
          <a:effectLst>
            <a:outerShdw blurRad="101600" dist="38100" dir="8100000" algn="bl" rotWithShape="0">
              <a:srgbClr val="000000">
                <a:alpha val="18000"/>
              </a:srgbClr>
            </a:outerShdw>
          </a:effectLst>
        </p:spPr>
      </p:sp>
      <p:sp>
        <p:nvSpPr>
          <p:cNvPr id="15" name="Shape 13"/>
          <p:cNvSpPr/>
          <p:nvPr/>
        </p:nvSpPr>
        <p:spPr>
          <a:xfrm>
            <a:off x="685800" y="2807208"/>
            <a:ext cx="777240" cy="457200"/>
          </a:xfrm>
          <a:prstGeom prst="rect">
            <a:avLst/>
          </a:prstGeom>
          <a:solidFill>
            <a:srgbClr val="E2E8F0"/>
          </a:solidFill>
          <a:ln w="12700">
            <a:solidFill>
              <a:srgbClr val="64748B"/>
            </a:solidFill>
            <a:prstDash val="solid"/>
          </a:ln>
        </p:spPr>
      </p:sp>
      <p:sp>
        <p:nvSpPr>
          <p:cNvPr id="16" name="Shape 14"/>
          <p:cNvSpPr/>
          <p:nvPr/>
        </p:nvSpPr>
        <p:spPr>
          <a:xfrm>
            <a:off x="987552" y="3264408"/>
            <a:ext cx="182880" cy="109728"/>
          </a:xfrm>
          <a:prstGeom prst="rect">
            <a:avLst/>
          </a:prstGeom>
          <a:solidFill>
            <a:srgbClr val="64748B"/>
          </a:solidFill>
          <a:ln w="12700">
            <a:solidFill>
              <a:srgbClr val="64748B"/>
            </a:solidFill>
            <a:prstDash val="solid"/>
          </a:ln>
        </p:spPr>
      </p:sp>
      <p:sp>
        <p:nvSpPr>
          <p:cNvPr id="17" name="Shape 15"/>
          <p:cNvSpPr/>
          <p:nvPr/>
        </p:nvSpPr>
        <p:spPr>
          <a:xfrm>
            <a:off x="749808" y="3374136"/>
            <a:ext cx="658368" cy="54864"/>
          </a:xfrm>
          <a:prstGeom prst="rect">
            <a:avLst/>
          </a:prstGeom>
          <a:solidFill>
            <a:srgbClr val="64748B"/>
          </a:solidFill>
          <a:ln w="12700">
            <a:solidFill>
              <a:srgbClr val="64748B"/>
            </a:solidFill>
            <a:prstDash val="solid"/>
          </a:ln>
        </p:spPr>
      </p:sp>
      <p:sp>
        <p:nvSpPr>
          <p:cNvPr id="18" name="Text 16"/>
          <p:cNvSpPr/>
          <p:nvPr/>
        </p:nvSpPr>
        <p:spPr>
          <a:xfrm>
            <a:off x="365760" y="3447288"/>
            <a:ext cx="1417320" cy="146304"/>
          </a:xfrm>
          <a:prstGeom prst="rect">
            <a:avLst/>
          </a:prstGeom>
          <a:noFill/>
          <a:ln/>
        </p:spPr>
        <p:txBody>
          <a:bodyPr wrap="square" lIns="0" tIns="0" rIns="0" bIns="0" rtlCol="0" anchor="ctr"/>
          <a:lstStyle/>
          <a:p>
            <a:pPr marL="0" indent="0" algn="ctr">
              <a:buNone/>
            </a:pPr>
            <a:r>
              <a:rPr lang="en-US" sz="950" b="1" dirty="0">
                <a:solidFill>
                  <a:srgbClr val="1E293B"/>
                </a:solidFill>
                <a:latin typeface="Calibri" pitchFamily="34" charset="0"/>
                <a:ea typeface="Calibri" pitchFamily="34" charset="-122"/>
                <a:cs typeface="Calibri" pitchFamily="34" charset="-120"/>
              </a:rPr>
              <a:t>Bob</a:t>
            </a:r>
            <a:endParaRPr lang="en-US" sz="950" dirty="0"/>
          </a:p>
        </p:txBody>
      </p:sp>
      <p:sp>
        <p:nvSpPr>
          <p:cNvPr id="19" name="Text 17"/>
          <p:cNvSpPr/>
          <p:nvPr/>
        </p:nvSpPr>
        <p:spPr>
          <a:xfrm>
            <a:off x="365760" y="3575304"/>
            <a:ext cx="1417320" cy="128016"/>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192.168.1.11</a:t>
            </a:r>
            <a:endParaRPr lang="en-US" sz="800" dirty="0"/>
          </a:p>
        </p:txBody>
      </p:sp>
      <p:sp>
        <p:nvSpPr>
          <p:cNvPr id="20" name="Shape 18"/>
          <p:cNvSpPr/>
          <p:nvPr/>
        </p:nvSpPr>
        <p:spPr>
          <a:xfrm>
            <a:off x="365760" y="3977640"/>
            <a:ext cx="1417320" cy="1005840"/>
          </a:xfrm>
          <a:prstGeom prst="rect">
            <a:avLst/>
          </a:prstGeom>
          <a:solidFill>
            <a:srgbClr val="FFFFFF"/>
          </a:solidFill>
          <a:ln w="19050">
            <a:solidFill>
              <a:srgbClr val="E2E8F0"/>
            </a:solidFill>
            <a:prstDash val="solid"/>
          </a:ln>
          <a:effectLst>
            <a:outerShdw blurRad="101600" dist="38100" dir="8100000" algn="bl" rotWithShape="0">
              <a:srgbClr val="000000">
                <a:alpha val="18000"/>
              </a:srgbClr>
            </a:outerShdw>
          </a:effectLst>
        </p:spPr>
      </p:sp>
      <p:sp>
        <p:nvSpPr>
          <p:cNvPr id="21" name="Shape 19"/>
          <p:cNvSpPr/>
          <p:nvPr/>
        </p:nvSpPr>
        <p:spPr>
          <a:xfrm>
            <a:off x="685800" y="4054757"/>
            <a:ext cx="777240" cy="457200"/>
          </a:xfrm>
          <a:prstGeom prst="rect">
            <a:avLst/>
          </a:prstGeom>
          <a:solidFill>
            <a:srgbClr val="E2E8F0"/>
          </a:solidFill>
          <a:ln w="12700">
            <a:solidFill>
              <a:srgbClr val="64748B"/>
            </a:solidFill>
            <a:prstDash val="solid"/>
          </a:ln>
        </p:spPr>
      </p:sp>
      <p:sp>
        <p:nvSpPr>
          <p:cNvPr id="22" name="Shape 20"/>
          <p:cNvSpPr/>
          <p:nvPr/>
        </p:nvSpPr>
        <p:spPr>
          <a:xfrm>
            <a:off x="987552" y="4544568"/>
            <a:ext cx="182880" cy="109728"/>
          </a:xfrm>
          <a:prstGeom prst="rect">
            <a:avLst/>
          </a:prstGeom>
          <a:solidFill>
            <a:srgbClr val="64748B"/>
          </a:solidFill>
          <a:ln w="12700">
            <a:solidFill>
              <a:srgbClr val="64748B"/>
            </a:solidFill>
            <a:prstDash val="solid"/>
          </a:ln>
        </p:spPr>
      </p:sp>
      <p:sp>
        <p:nvSpPr>
          <p:cNvPr id="23" name="Shape 21"/>
          <p:cNvSpPr/>
          <p:nvPr/>
        </p:nvSpPr>
        <p:spPr>
          <a:xfrm>
            <a:off x="749808" y="4654296"/>
            <a:ext cx="658368" cy="54864"/>
          </a:xfrm>
          <a:prstGeom prst="rect">
            <a:avLst/>
          </a:prstGeom>
          <a:solidFill>
            <a:srgbClr val="64748B"/>
          </a:solidFill>
          <a:ln w="12700">
            <a:solidFill>
              <a:srgbClr val="64748B"/>
            </a:solidFill>
            <a:prstDash val="solid"/>
          </a:ln>
        </p:spPr>
      </p:sp>
      <p:sp>
        <p:nvSpPr>
          <p:cNvPr id="24" name="Text 22"/>
          <p:cNvSpPr/>
          <p:nvPr/>
        </p:nvSpPr>
        <p:spPr>
          <a:xfrm>
            <a:off x="365760" y="4727448"/>
            <a:ext cx="1417320" cy="146304"/>
          </a:xfrm>
          <a:prstGeom prst="rect">
            <a:avLst/>
          </a:prstGeom>
          <a:noFill/>
          <a:ln/>
        </p:spPr>
        <p:txBody>
          <a:bodyPr wrap="square" lIns="0" tIns="0" rIns="0" bIns="0" rtlCol="0" anchor="ctr"/>
          <a:lstStyle/>
          <a:p>
            <a:pPr marL="0" indent="0" algn="ctr">
              <a:buNone/>
            </a:pPr>
            <a:r>
              <a:rPr lang="en-US" sz="950" b="1" dirty="0">
                <a:solidFill>
                  <a:srgbClr val="1E293B"/>
                </a:solidFill>
                <a:latin typeface="Calibri" pitchFamily="34" charset="0"/>
                <a:ea typeface="Calibri" pitchFamily="34" charset="-122"/>
                <a:cs typeface="Calibri" pitchFamily="34" charset="-120"/>
              </a:rPr>
              <a:t>Carol</a:t>
            </a:r>
            <a:endParaRPr lang="en-US" sz="950" dirty="0"/>
          </a:p>
        </p:txBody>
      </p:sp>
      <p:sp>
        <p:nvSpPr>
          <p:cNvPr id="26" name="Shape 24"/>
          <p:cNvSpPr/>
          <p:nvPr/>
        </p:nvSpPr>
        <p:spPr>
          <a:xfrm>
            <a:off x="365760" y="2468880"/>
            <a:ext cx="1965960" cy="274320"/>
          </a:xfrm>
          <a:prstGeom prst="rect">
            <a:avLst/>
          </a:prstGeom>
          <a:solidFill>
            <a:srgbClr val="1D4ED8">
              <a:alpha val="12000"/>
            </a:srgbClr>
          </a:solidFill>
          <a:ln w="12700">
            <a:solidFill>
              <a:srgbClr val="1D4ED8"/>
            </a:solidFill>
            <a:prstDash val="solid"/>
          </a:ln>
        </p:spPr>
      </p:sp>
      <p:sp>
        <p:nvSpPr>
          <p:cNvPr id="27" name="Text 25"/>
          <p:cNvSpPr/>
          <p:nvPr/>
        </p:nvSpPr>
        <p:spPr>
          <a:xfrm>
            <a:off x="365760" y="2468880"/>
            <a:ext cx="1965960" cy="274320"/>
          </a:xfrm>
          <a:prstGeom prst="rect">
            <a:avLst/>
          </a:prstGeom>
          <a:noFill/>
          <a:ln/>
        </p:spPr>
        <p:txBody>
          <a:bodyPr wrap="square" lIns="0" tIns="0" rIns="0" bIns="0" rtlCol="0" anchor="ctr"/>
          <a:lstStyle/>
          <a:p>
            <a:pPr marL="0" indent="0" algn="ctr">
              <a:buNone/>
            </a:pPr>
            <a:r>
              <a:rPr lang="en-US" sz="900" b="1" dirty="0">
                <a:solidFill>
                  <a:srgbClr val="1D4ED8"/>
                </a:solidFill>
                <a:latin typeface="Courier New" pitchFamily="34" charset="0"/>
                <a:ea typeface="Courier New" pitchFamily="34" charset="-122"/>
                <a:cs typeface="Courier New" pitchFamily="34" charset="-120"/>
              </a:rPr>
              <a:t>192.168.1.10</a:t>
            </a:r>
            <a:endParaRPr lang="en-US" sz="900" dirty="0"/>
          </a:p>
        </p:txBody>
      </p:sp>
      <p:sp>
        <p:nvSpPr>
          <p:cNvPr id="28" name="Shape 26"/>
          <p:cNvSpPr/>
          <p:nvPr/>
        </p:nvSpPr>
        <p:spPr>
          <a:xfrm>
            <a:off x="227351" y="3755553"/>
            <a:ext cx="1965960" cy="274320"/>
          </a:xfrm>
          <a:prstGeom prst="rect">
            <a:avLst/>
          </a:prstGeom>
          <a:solidFill>
            <a:srgbClr val="1D4ED8">
              <a:alpha val="12000"/>
            </a:srgbClr>
          </a:solidFill>
          <a:ln w="12700">
            <a:solidFill>
              <a:srgbClr val="1D4ED8"/>
            </a:solidFill>
            <a:prstDash val="solid"/>
          </a:ln>
        </p:spPr>
      </p:sp>
      <p:sp>
        <p:nvSpPr>
          <p:cNvPr id="29" name="Text 27"/>
          <p:cNvSpPr/>
          <p:nvPr/>
        </p:nvSpPr>
        <p:spPr>
          <a:xfrm>
            <a:off x="365760" y="3749040"/>
            <a:ext cx="1965960" cy="274320"/>
          </a:xfrm>
          <a:prstGeom prst="rect">
            <a:avLst/>
          </a:prstGeom>
          <a:noFill/>
          <a:ln/>
        </p:spPr>
        <p:txBody>
          <a:bodyPr wrap="square" lIns="0" tIns="0" rIns="0" bIns="0" rtlCol="0" anchor="ctr"/>
          <a:lstStyle/>
          <a:p>
            <a:pPr marL="0" indent="0" algn="ctr">
              <a:buNone/>
            </a:pPr>
            <a:r>
              <a:rPr lang="en-US" sz="900" b="1" dirty="0">
                <a:solidFill>
                  <a:srgbClr val="1D4ED8"/>
                </a:solidFill>
                <a:latin typeface="Courier New" pitchFamily="34" charset="0"/>
                <a:ea typeface="Courier New" pitchFamily="34" charset="-122"/>
                <a:cs typeface="Courier New" pitchFamily="34" charset="-120"/>
              </a:rPr>
              <a:t>192.168.1.11</a:t>
            </a:r>
            <a:endParaRPr lang="en-US" sz="900" dirty="0"/>
          </a:p>
        </p:txBody>
      </p:sp>
      <p:sp>
        <p:nvSpPr>
          <p:cNvPr id="30" name="Shape 28"/>
          <p:cNvSpPr/>
          <p:nvPr/>
        </p:nvSpPr>
        <p:spPr>
          <a:xfrm>
            <a:off x="219456" y="4749502"/>
            <a:ext cx="1965960" cy="285076"/>
          </a:xfrm>
          <a:prstGeom prst="rect">
            <a:avLst/>
          </a:prstGeom>
          <a:solidFill>
            <a:srgbClr val="1D4ED8">
              <a:alpha val="12000"/>
            </a:srgbClr>
          </a:solidFill>
          <a:ln w="12700">
            <a:solidFill>
              <a:srgbClr val="1D4ED8"/>
            </a:solidFill>
            <a:prstDash val="solid"/>
          </a:ln>
        </p:spPr>
      </p:sp>
      <p:sp>
        <p:nvSpPr>
          <p:cNvPr id="31" name="Text 29"/>
          <p:cNvSpPr/>
          <p:nvPr/>
        </p:nvSpPr>
        <p:spPr>
          <a:xfrm>
            <a:off x="187452" y="4790732"/>
            <a:ext cx="1965960" cy="274320"/>
          </a:xfrm>
          <a:prstGeom prst="rect">
            <a:avLst/>
          </a:prstGeom>
          <a:noFill/>
          <a:ln/>
        </p:spPr>
        <p:txBody>
          <a:bodyPr wrap="square" lIns="0" tIns="0" rIns="0" bIns="0" rtlCol="0" anchor="ctr"/>
          <a:lstStyle/>
          <a:p>
            <a:pPr marL="0" indent="0" algn="ctr">
              <a:buNone/>
            </a:pPr>
            <a:r>
              <a:rPr lang="en-US" sz="900" b="1" dirty="0">
                <a:solidFill>
                  <a:srgbClr val="1D4ED8"/>
                </a:solidFill>
                <a:latin typeface="Courier New" pitchFamily="34" charset="0"/>
                <a:ea typeface="Courier New" pitchFamily="34" charset="-122"/>
                <a:cs typeface="Courier New" pitchFamily="34" charset="-120"/>
              </a:rPr>
              <a:t>192.168.1.12</a:t>
            </a:r>
            <a:endParaRPr lang="en-US" sz="900" dirty="0"/>
          </a:p>
        </p:txBody>
      </p:sp>
      <p:sp>
        <p:nvSpPr>
          <p:cNvPr id="32" name="Shape 30"/>
          <p:cNvSpPr/>
          <p:nvPr/>
        </p:nvSpPr>
        <p:spPr>
          <a:xfrm flipV="1">
            <a:off x="1348577" y="1938527"/>
            <a:ext cx="1988983" cy="150073"/>
          </a:xfrm>
          <a:prstGeom prst="line">
            <a:avLst/>
          </a:prstGeom>
          <a:noFill/>
          <a:ln w="19050">
            <a:solidFill>
              <a:srgbClr val="3B82F6"/>
            </a:solidFill>
            <a:prstDash val="solid"/>
          </a:ln>
        </p:spPr>
      </p:sp>
      <p:sp>
        <p:nvSpPr>
          <p:cNvPr id="33" name="Shape 31"/>
          <p:cNvSpPr/>
          <p:nvPr/>
        </p:nvSpPr>
        <p:spPr>
          <a:xfrm flipV="1">
            <a:off x="1408176" y="3152352"/>
            <a:ext cx="2249424" cy="212639"/>
          </a:xfrm>
          <a:prstGeom prst="line">
            <a:avLst/>
          </a:prstGeom>
          <a:noFill/>
          <a:ln w="19050">
            <a:solidFill>
              <a:srgbClr val="3B82F6"/>
            </a:solidFill>
            <a:prstDash val="solid"/>
          </a:ln>
        </p:spPr>
      </p:sp>
      <p:sp>
        <p:nvSpPr>
          <p:cNvPr id="34" name="Shape 32"/>
          <p:cNvSpPr/>
          <p:nvPr/>
        </p:nvSpPr>
        <p:spPr>
          <a:xfrm flipV="1">
            <a:off x="1261872" y="4283356"/>
            <a:ext cx="2075688" cy="352649"/>
          </a:xfrm>
          <a:prstGeom prst="line">
            <a:avLst/>
          </a:prstGeom>
          <a:noFill/>
          <a:ln w="19050">
            <a:solidFill>
              <a:srgbClr val="3B82F6"/>
            </a:solidFill>
            <a:prstDash val="solid"/>
          </a:ln>
        </p:spPr>
      </p:sp>
      <p:sp>
        <p:nvSpPr>
          <p:cNvPr id="35" name="Shape 33"/>
          <p:cNvSpPr/>
          <p:nvPr/>
        </p:nvSpPr>
        <p:spPr>
          <a:xfrm>
            <a:off x="3657600" y="2651760"/>
            <a:ext cx="914400" cy="914400"/>
          </a:xfrm>
          <a:prstGeom prst="ellipse">
            <a:avLst/>
          </a:prstGeom>
          <a:solidFill>
            <a:srgbClr val="EA580C"/>
          </a:solidFill>
          <a:ln w="25400">
            <a:solidFill>
              <a:srgbClr val="9A3412"/>
            </a:solidFill>
            <a:prstDash val="solid"/>
          </a:ln>
          <a:effectLst>
            <a:outerShdw blurRad="101600" dist="38100" dir="8100000" algn="bl" rotWithShape="0">
              <a:srgbClr val="000000">
                <a:alpha val="18000"/>
              </a:srgbClr>
            </a:outerShdw>
          </a:effectLst>
        </p:spPr>
      </p:sp>
      <p:sp>
        <p:nvSpPr>
          <p:cNvPr id="36" name="Text 34"/>
          <p:cNvSpPr/>
          <p:nvPr/>
        </p:nvSpPr>
        <p:spPr>
          <a:xfrm>
            <a:off x="3657600" y="2907792"/>
            <a:ext cx="914400" cy="402336"/>
          </a:xfrm>
          <a:prstGeom prst="rect">
            <a:avLst/>
          </a:prstGeom>
          <a:noFill/>
          <a:ln/>
        </p:spPr>
        <p:txBody>
          <a:bodyPr wrap="square" lIns="0" tIns="0" rIns="0" bIns="0" rtlCol="0" anchor="ctr"/>
          <a:lstStyle/>
          <a:p>
            <a:pPr marL="0" indent="0" algn="ctr">
              <a:buNone/>
            </a:pPr>
            <a:r>
              <a:rPr lang="en-US" sz="2600" b="1" dirty="0">
                <a:solidFill>
                  <a:srgbClr val="FFFFFF"/>
                </a:solidFill>
                <a:latin typeface="Calibri" pitchFamily="34" charset="0"/>
                <a:ea typeface="Calibri" pitchFamily="34" charset="-122"/>
                <a:cs typeface="Calibri" pitchFamily="34" charset="-120"/>
              </a:rPr>
              <a:t>R</a:t>
            </a:r>
            <a:endParaRPr lang="en-US" sz="2600" dirty="0"/>
          </a:p>
        </p:txBody>
      </p:sp>
      <p:sp>
        <p:nvSpPr>
          <p:cNvPr id="37" name="Text 35"/>
          <p:cNvSpPr/>
          <p:nvPr/>
        </p:nvSpPr>
        <p:spPr>
          <a:xfrm>
            <a:off x="3401568" y="3602736"/>
            <a:ext cx="1417320" cy="228600"/>
          </a:xfrm>
          <a:prstGeom prst="rect">
            <a:avLst/>
          </a:prstGeom>
          <a:noFill/>
          <a:ln/>
        </p:spPr>
        <p:txBody>
          <a:bodyPr wrap="square" lIns="0" tIns="0" rIns="0" bIns="0" rtlCol="0" anchor="ctr"/>
          <a:lstStyle/>
          <a:p>
            <a:pPr marL="0" indent="0" algn="ctr">
              <a:buNone/>
            </a:pPr>
            <a:r>
              <a:rPr lang="en-US" sz="900" b="1" dirty="0">
                <a:solidFill>
                  <a:srgbClr val="1E293B"/>
                </a:solidFill>
                <a:latin typeface="Calibri" pitchFamily="34" charset="0"/>
                <a:ea typeface="Calibri" pitchFamily="34" charset="-122"/>
                <a:cs typeface="Calibri" pitchFamily="34" charset="-120"/>
              </a:rPr>
              <a:t>NAT Router</a:t>
            </a:r>
            <a:endParaRPr lang="en-US" sz="900" dirty="0"/>
          </a:p>
        </p:txBody>
      </p:sp>
      <p:sp>
        <p:nvSpPr>
          <p:cNvPr id="38" name="Text 36"/>
          <p:cNvSpPr/>
          <p:nvPr/>
        </p:nvSpPr>
        <p:spPr>
          <a:xfrm>
            <a:off x="3429000" y="3840480"/>
            <a:ext cx="1417320" cy="256032"/>
          </a:xfrm>
          <a:prstGeom prst="rect">
            <a:avLst/>
          </a:prstGeom>
          <a:noFill/>
          <a:ln/>
        </p:spPr>
        <p:txBody>
          <a:bodyPr wrap="square" lIns="0" tIns="0" rIns="0" bIns="0" rtlCol="0" anchor="ctr"/>
          <a:lstStyle/>
          <a:p>
            <a:pPr marL="0" indent="0" algn="ctr">
              <a:buNone/>
            </a:pPr>
            <a:r>
              <a:rPr lang="en-US" sz="850" b="1" dirty="0">
                <a:solidFill>
                  <a:srgbClr val="EA580C"/>
                </a:solidFill>
                <a:latin typeface="Courier New" pitchFamily="34" charset="0"/>
                <a:ea typeface="Courier New" pitchFamily="34" charset="-122"/>
                <a:cs typeface="Courier New" pitchFamily="34" charset="-120"/>
              </a:rPr>
              <a:t>Public: 203.0.113.5</a:t>
            </a:r>
            <a:endParaRPr lang="en-US" sz="850" dirty="0"/>
          </a:p>
        </p:txBody>
      </p:sp>
      <p:sp>
        <p:nvSpPr>
          <p:cNvPr id="39" name="Text 37"/>
          <p:cNvSpPr/>
          <p:nvPr/>
        </p:nvSpPr>
        <p:spPr>
          <a:xfrm>
            <a:off x="3429000" y="4096512"/>
            <a:ext cx="1417320" cy="219456"/>
          </a:xfrm>
          <a:prstGeom prst="rect">
            <a:avLst/>
          </a:prstGeom>
          <a:noFill/>
          <a:ln/>
        </p:spPr>
        <p:txBody>
          <a:bodyPr wrap="square" lIns="0" tIns="0" rIns="0" bIns="0" rtlCol="0" anchor="ctr"/>
          <a:lstStyle/>
          <a:p>
            <a:pPr marL="0" indent="0" algn="ctr">
              <a:buNone/>
            </a:pPr>
            <a:r>
              <a:rPr lang="en-US" sz="750" dirty="0">
                <a:solidFill>
                  <a:srgbClr val="1D4ED8"/>
                </a:solidFill>
                <a:latin typeface="Courier New" pitchFamily="34" charset="0"/>
                <a:ea typeface="Courier New" pitchFamily="34" charset="-122"/>
                <a:cs typeface="Courier New" pitchFamily="34" charset="-120"/>
              </a:rPr>
              <a:t>Private: 192.168.1.1</a:t>
            </a:r>
            <a:endParaRPr lang="en-US" sz="750" dirty="0"/>
          </a:p>
        </p:txBody>
      </p:sp>
      <p:sp>
        <p:nvSpPr>
          <p:cNvPr id="40" name="Shape 38"/>
          <p:cNvSpPr/>
          <p:nvPr/>
        </p:nvSpPr>
        <p:spPr>
          <a:xfrm>
            <a:off x="5303520" y="1874520"/>
            <a:ext cx="1106424" cy="832104"/>
          </a:xfrm>
          <a:prstGeom prst="ellipse">
            <a:avLst/>
          </a:prstGeom>
          <a:solidFill>
            <a:srgbClr val="BBDEFB"/>
          </a:solidFill>
          <a:ln w="12700">
            <a:solidFill>
              <a:srgbClr val="1D4ED8"/>
            </a:solidFill>
            <a:prstDash val="solid"/>
          </a:ln>
        </p:spPr>
      </p:sp>
      <p:sp>
        <p:nvSpPr>
          <p:cNvPr id="41" name="Shape 39"/>
          <p:cNvSpPr/>
          <p:nvPr/>
        </p:nvSpPr>
        <p:spPr>
          <a:xfrm>
            <a:off x="5733288" y="1737360"/>
            <a:ext cx="905256" cy="704088"/>
          </a:xfrm>
          <a:prstGeom prst="ellipse">
            <a:avLst/>
          </a:prstGeom>
          <a:solidFill>
            <a:srgbClr val="BBDEFB"/>
          </a:solidFill>
          <a:ln w="12700">
            <a:solidFill>
              <a:srgbClr val="1D4ED8"/>
            </a:solidFill>
            <a:prstDash val="solid"/>
          </a:ln>
        </p:spPr>
      </p:sp>
      <p:sp>
        <p:nvSpPr>
          <p:cNvPr id="42" name="Shape 40"/>
          <p:cNvSpPr/>
          <p:nvPr/>
        </p:nvSpPr>
        <p:spPr>
          <a:xfrm>
            <a:off x="6135624" y="1874520"/>
            <a:ext cx="844906" cy="768096"/>
          </a:xfrm>
          <a:prstGeom prst="ellipse">
            <a:avLst/>
          </a:prstGeom>
          <a:solidFill>
            <a:srgbClr val="BBDEFB"/>
          </a:solidFill>
          <a:ln w="12700">
            <a:solidFill>
              <a:srgbClr val="1D4ED8"/>
            </a:solidFill>
            <a:prstDash val="solid"/>
          </a:ln>
        </p:spPr>
      </p:sp>
      <p:sp>
        <p:nvSpPr>
          <p:cNvPr id="43" name="Shape 41"/>
          <p:cNvSpPr/>
          <p:nvPr/>
        </p:nvSpPr>
        <p:spPr>
          <a:xfrm>
            <a:off x="5522977" y="2025396"/>
            <a:ext cx="1289304" cy="461772"/>
          </a:xfrm>
          <a:prstGeom prst="rect">
            <a:avLst/>
          </a:prstGeom>
          <a:solidFill>
            <a:srgbClr val="BBDEFB"/>
          </a:solidFill>
          <a:ln w="12700">
            <a:solidFill>
              <a:srgbClr val="BBDEFB"/>
            </a:solidFill>
            <a:prstDash val="solid"/>
          </a:ln>
        </p:spPr>
      </p:sp>
      <p:sp>
        <p:nvSpPr>
          <p:cNvPr id="45" name="Text 43"/>
          <p:cNvSpPr/>
          <p:nvPr/>
        </p:nvSpPr>
        <p:spPr>
          <a:xfrm>
            <a:off x="5029200" y="2103120"/>
            <a:ext cx="2011680" cy="347472"/>
          </a:xfrm>
          <a:prstGeom prst="rect">
            <a:avLst/>
          </a:prstGeom>
          <a:noFill/>
          <a:ln/>
        </p:spPr>
        <p:txBody>
          <a:bodyPr wrap="square" lIns="0" tIns="0" rIns="0" bIns="0" rtlCol="0" anchor="ctr"/>
          <a:lstStyle/>
          <a:p>
            <a:pPr marL="0" indent="0" algn="ctr">
              <a:buNone/>
            </a:pPr>
            <a:r>
              <a:rPr lang="en-US" sz="1100" b="1" dirty="0">
                <a:solidFill>
                  <a:srgbClr val="1D4ED8"/>
                </a:solidFill>
                <a:latin typeface="Calibri" pitchFamily="34" charset="0"/>
                <a:ea typeface="Calibri" pitchFamily="34" charset="-122"/>
                <a:cs typeface="Calibri" pitchFamily="34" charset="-120"/>
              </a:rPr>
              <a:t>INTERNET</a:t>
            </a:r>
            <a:endParaRPr lang="en-US" sz="1100" dirty="0"/>
          </a:p>
        </p:txBody>
      </p:sp>
      <p:sp>
        <p:nvSpPr>
          <p:cNvPr id="46" name="Shape 44"/>
          <p:cNvSpPr/>
          <p:nvPr/>
        </p:nvSpPr>
        <p:spPr>
          <a:xfrm>
            <a:off x="4572000" y="3108960"/>
            <a:ext cx="822960" cy="0"/>
          </a:xfrm>
          <a:prstGeom prst="line">
            <a:avLst/>
          </a:prstGeom>
          <a:noFill/>
          <a:ln w="31750">
            <a:solidFill>
              <a:srgbClr val="EA580C"/>
            </a:solidFill>
            <a:prstDash val="solid"/>
          </a:ln>
        </p:spPr>
      </p:sp>
      <p:sp>
        <p:nvSpPr>
          <p:cNvPr id="47" name="Shape 45"/>
          <p:cNvSpPr/>
          <p:nvPr/>
        </p:nvSpPr>
        <p:spPr>
          <a:xfrm>
            <a:off x="5394960" y="2560320"/>
            <a:ext cx="0" cy="548640"/>
          </a:xfrm>
          <a:prstGeom prst="line">
            <a:avLst/>
          </a:prstGeom>
          <a:noFill/>
          <a:ln w="31750">
            <a:solidFill>
              <a:srgbClr val="EA580C"/>
            </a:solidFill>
            <a:prstDash val="solid"/>
          </a:ln>
        </p:spPr>
      </p:sp>
      <p:sp>
        <p:nvSpPr>
          <p:cNvPr id="48" name="Shape 46"/>
          <p:cNvSpPr/>
          <p:nvPr/>
        </p:nvSpPr>
        <p:spPr>
          <a:xfrm>
            <a:off x="7132320" y="1737360"/>
            <a:ext cx="1417320" cy="1005840"/>
          </a:xfrm>
          <a:prstGeom prst="rect">
            <a:avLst/>
          </a:prstGeom>
          <a:solidFill>
            <a:srgbClr val="FFFFFF"/>
          </a:solidFill>
          <a:ln w="19050">
            <a:solidFill>
              <a:srgbClr val="E2E8F0"/>
            </a:solidFill>
            <a:prstDash val="solid"/>
          </a:ln>
          <a:effectLst>
            <a:outerShdw blurRad="101600" dist="38100" dir="8100000" algn="bl" rotWithShape="0">
              <a:srgbClr val="000000">
                <a:alpha val="18000"/>
              </a:srgbClr>
            </a:outerShdw>
          </a:effectLst>
        </p:spPr>
      </p:sp>
      <p:sp>
        <p:nvSpPr>
          <p:cNvPr id="49" name="Shape 47"/>
          <p:cNvSpPr/>
          <p:nvPr/>
        </p:nvSpPr>
        <p:spPr>
          <a:xfrm>
            <a:off x="7452360" y="1847088"/>
            <a:ext cx="777240" cy="457200"/>
          </a:xfrm>
          <a:prstGeom prst="rect">
            <a:avLst/>
          </a:prstGeom>
          <a:solidFill>
            <a:srgbClr val="E2E8F0"/>
          </a:solidFill>
          <a:ln w="12700">
            <a:solidFill>
              <a:srgbClr val="64748B"/>
            </a:solidFill>
            <a:prstDash val="solid"/>
          </a:ln>
        </p:spPr>
      </p:sp>
      <p:sp>
        <p:nvSpPr>
          <p:cNvPr id="50" name="Shape 48"/>
          <p:cNvSpPr/>
          <p:nvPr/>
        </p:nvSpPr>
        <p:spPr>
          <a:xfrm>
            <a:off x="7754112" y="2304288"/>
            <a:ext cx="182880" cy="109728"/>
          </a:xfrm>
          <a:prstGeom prst="rect">
            <a:avLst/>
          </a:prstGeom>
          <a:solidFill>
            <a:srgbClr val="64748B"/>
          </a:solidFill>
          <a:ln w="12700">
            <a:solidFill>
              <a:srgbClr val="64748B"/>
            </a:solidFill>
            <a:prstDash val="solid"/>
          </a:ln>
        </p:spPr>
      </p:sp>
      <p:sp>
        <p:nvSpPr>
          <p:cNvPr id="51" name="Shape 49"/>
          <p:cNvSpPr/>
          <p:nvPr/>
        </p:nvSpPr>
        <p:spPr>
          <a:xfrm>
            <a:off x="7516368" y="2414016"/>
            <a:ext cx="658368" cy="54864"/>
          </a:xfrm>
          <a:prstGeom prst="rect">
            <a:avLst/>
          </a:prstGeom>
          <a:solidFill>
            <a:srgbClr val="64748B"/>
          </a:solidFill>
          <a:ln w="12700">
            <a:solidFill>
              <a:srgbClr val="64748B"/>
            </a:solidFill>
            <a:prstDash val="solid"/>
          </a:ln>
        </p:spPr>
      </p:sp>
      <p:sp>
        <p:nvSpPr>
          <p:cNvPr id="52" name="Text 50"/>
          <p:cNvSpPr/>
          <p:nvPr/>
        </p:nvSpPr>
        <p:spPr>
          <a:xfrm>
            <a:off x="7132320" y="2487168"/>
            <a:ext cx="1417320" cy="146304"/>
          </a:xfrm>
          <a:prstGeom prst="rect">
            <a:avLst/>
          </a:prstGeom>
          <a:noFill/>
          <a:ln/>
        </p:spPr>
        <p:txBody>
          <a:bodyPr wrap="square" lIns="0" tIns="0" rIns="0" bIns="0" rtlCol="0" anchor="ctr"/>
          <a:lstStyle/>
          <a:p>
            <a:pPr marL="0" indent="0" algn="ctr">
              <a:buNone/>
            </a:pPr>
            <a:r>
              <a:rPr lang="en-US" sz="950" b="1" dirty="0">
                <a:solidFill>
                  <a:srgbClr val="1E293B"/>
                </a:solidFill>
                <a:latin typeface="Calibri" pitchFamily="34" charset="0"/>
                <a:ea typeface="Calibri" pitchFamily="34" charset="-122"/>
                <a:cs typeface="Calibri" pitchFamily="34" charset="-120"/>
              </a:rPr>
              <a:t>Web Server</a:t>
            </a:r>
            <a:endParaRPr lang="en-US" sz="950" dirty="0"/>
          </a:p>
        </p:txBody>
      </p:sp>
      <p:sp>
        <p:nvSpPr>
          <p:cNvPr id="53" name="Text 51"/>
          <p:cNvSpPr/>
          <p:nvPr/>
        </p:nvSpPr>
        <p:spPr>
          <a:xfrm>
            <a:off x="7132320" y="2615184"/>
            <a:ext cx="1417320" cy="128016"/>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93.184.216.34</a:t>
            </a:r>
            <a:endParaRPr lang="en-US" sz="800" dirty="0"/>
          </a:p>
        </p:txBody>
      </p:sp>
      <p:sp>
        <p:nvSpPr>
          <p:cNvPr id="54" name="Shape 52"/>
          <p:cNvSpPr/>
          <p:nvPr/>
        </p:nvSpPr>
        <p:spPr>
          <a:xfrm>
            <a:off x="7132320" y="2798064"/>
            <a:ext cx="1417319" cy="274320"/>
          </a:xfrm>
          <a:prstGeom prst="rect">
            <a:avLst/>
          </a:prstGeom>
          <a:solidFill>
            <a:srgbClr val="059669">
              <a:alpha val="12000"/>
            </a:srgbClr>
          </a:solidFill>
          <a:ln w="12700">
            <a:solidFill>
              <a:srgbClr val="059669"/>
            </a:solidFill>
            <a:prstDash val="solid"/>
          </a:ln>
        </p:spPr>
      </p:sp>
      <p:sp>
        <p:nvSpPr>
          <p:cNvPr id="55" name="Text 53"/>
          <p:cNvSpPr/>
          <p:nvPr/>
        </p:nvSpPr>
        <p:spPr>
          <a:xfrm>
            <a:off x="7132320" y="2798064"/>
            <a:ext cx="1417318" cy="274320"/>
          </a:xfrm>
          <a:prstGeom prst="rect">
            <a:avLst/>
          </a:prstGeom>
          <a:noFill/>
          <a:ln/>
        </p:spPr>
        <p:txBody>
          <a:bodyPr wrap="square" lIns="0" tIns="0" rIns="0" bIns="0" rtlCol="0" anchor="ctr"/>
          <a:lstStyle/>
          <a:p>
            <a:pPr marL="0" indent="0" algn="ctr">
              <a:buNone/>
            </a:pPr>
            <a:r>
              <a:rPr lang="en-US" sz="900" b="1" dirty="0">
                <a:solidFill>
                  <a:srgbClr val="059669"/>
                </a:solidFill>
                <a:latin typeface="Courier New" pitchFamily="34" charset="0"/>
                <a:ea typeface="Courier New" pitchFamily="34" charset="-122"/>
                <a:cs typeface="Courier New" pitchFamily="34" charset="-120"/>
              </a:rPr>
              <a:t>93.184.216.34</a:t>
            </a:r>
            <a:endParaRPr lang="en-US" sz="900" dirty="0"/>
          </a:p>
        </p:txBody>
      </p:sp>
      <p:sp>
        <p:nvSpPr>
          <p:cNvPr id="56" name="Shape 54"/>
          <p:cNvSpPr/>
          <p:nvPr/>
        </p:nvSpPr>
        <p:spPr>
          <a:xfrm>
            <a:off x="7040880" y="2194560"/>
            <a:ext cx="91440" cy="0"/>
          </a:xfrm>
          <a:prstGeom prst="line">
            <a:avLst/>
          </a:prstGeom>
          <a:noFill/>
          <a:ln w="25400">
            <a:solidFill>
              <a:srgbClr val="059669"/>
            </a:solidFill>
            <a:prstDash val="solid"/>
          </a:ln>
        </p:spPr>
      </p:sp>
      <p:sp>
        <p:nvSpPr>
          <p:cNvPr id="60" name="Shape 58"/>
          <p:cNvSpPr/>
          <p:nvPr/>
        </p:nvSpPr>
        <p:spPr>
          <a:xfrm>
            <a:off x="6027145" y="4083759"/>
            <a:ext cx="201168" cy="201168"/>
          </a:xfrm>
          <a:prstGeom prst="rect">
            <a:avLst/>
          </a:prstGeom>
          <a:solidFill>
            <a:srgbClr val="EA580C"/>
          </a:solidFill>
          <a:ln w="12700">
            <a:solidFill>
              <a:srgbClr val="EA580C"/>
            </a:solidFill>
            <a:prstDash val="solid"/>
          </a:ln>
        </p:spPr>
      </p:sp>
      <p:sp>
        <p:nvSpPr>
          <p:cNvPr id="61" name="Text 59"/>
          <p:cNvSpPr/>
          <p:nvPr/>
        </p:nvSpPr>
        <p:spPr>
          <a:xfrm>
            <a:off x="6255241" y="4054757"/>
            <a:ext cx="2560320" cy="256032"/>
          </a:xfrm>
          <a:prstGeom prst="rect">
            <a:avLst/>
          </a:prstGeom>
          <a:noFill/>
          <a:ln/>
        </p:spPr>
        <p:txBody>
          <a:bodyPr wrap="square" lIns="0" tIns="0" rIns="0" bIns="0" rtlCol="0" anchor="ctr"/>
          <a:lstStyle/>
          <a:p>
            <a:pPr marL="0" indent="0">
              <a:buNone/>
            </a:pPr>
            <a:r>
              <a:rPr lang="en-US" sz="850" dirty="0">
                <a:solidFill>
                  <a:srgbClr val="1E293B"/>
                </a:solidFill>
                <a:latin typeface="Calibri" pitchFamily="34" charset="0"/>
                <a:ea typeface="Calibri" pitchFamily="34" charset="-122"/>
                <a:cs typeface="Calibri" pitchFamily="34" charset="-120"/>
              </a:rPr>
              <a:t>Public IP (203.0.113.5) — globally routable</a:t>
            </a:r>
            <a:endParaRPr lang="en-US" sz="850" dirty="0"/>
          </a:p>
        </p:txBody>
      </p:sp>
      <p:sp>
        <p:nvSpPr>
          <p:cNvPr id="62" name="Shape 60"/>
          <p:cNvSpPr/>
          <p:nvPr/>
        </p:nvSpPr>
        <p:spPr>
          <a:xfrm>
            <a:off x="6027145" y="4570134"/>
            <a:ext cx="201168" cy="201168"/>
          </a:xfrm>
          <a:prstGeom prst="rect">
            <a:avLst/>
          </a:prstGeom>
          <a:solidFill>
            <a:srgbClr val="059669"/>
          </a:solidFill>
          <a:ln w="12700">
            <a:solidFill>
              <a:srgbClr val="059669"/>
            </a:solidFill>
            <a:prstDash val="solid"/>
          </a:ln>
        </p:spPr>
        <p:txBody>
          <a:bodyPr/>
          <a:lstStyle/>
          <a:p>
            <a:endParaRPr lang="ro-RO" dirty="0"/>
          </a:p>
        </p:txBody>
      </p:sp>
      <p:sp>
        <p:nvSpPr>
          <p:cNvPr id="63" name="Text 61"/>
          <p:cNvSpPr/>
          <p:nvPr/>
        </p:nvSpPr>
        <p:spPr>
          <a:xfrm>
            <a:off x="6300720" y="4517244"/>
            <a:ext cx="2560320" cy="256032"/>
          </a:xfrm>
          <a:prstGeom prst="rect">
            <a:avLst/>
          </a:prstGeom>
          <a:noFill/>
          <a:ln/>
        </p:spPr>
        <p:txBody>
          <a:bodyPr wrap="square" lIns="0" tIns="0" rIns="0" bIns="0" rtlCol="0" anchor="ctr"/>
          <a:lstStyle/>
          <a:p>
            <a:pPr marL="0" indent="0">
              <a:buNone/>
            </a:pPr>
            <a:r>
              <a:rPr lang="en-US" sz="850" dirty="0">
                <a:solidFill>
                  <a:srgbClr val="1E293B"/>
                </a:solidFill>
                <a:latin typeface="Calibri" pitchFamily="34" charset="0"/>
                <a:ea typeface="Calibri" pitchFamily="34" charset="-122"/>
                <a:cs typeface="Calibri" pitchFamily="34" charset="-120"/>
              </a:rPr>
              <a:t>Public server IP (93.184.216.34)</a:t>
            </a:r>
            <a:endParaRPr lang="en-US" sz="850" dirty="0"/>
          </a:p>
        </p:txBody>
      </p:sp>
      <p:sp>
        <p:nvSpPr>
          <p:cNvPr id="64" name="Shape 56">
            <a:extLst>
              <a:ext uri="{FF2B5EF4-FFF2-40B4-BE49-F238E27FC236}">
                <a16:creationId xmlns:a16="http://schemas.microsoft.com/office/drawing/2014/main" id="{CD1F5180-1F97-41F5-B9C6-BAEF587AC2A3}"/>
              </a:ext>
            </a:extLst>
          </p:cNvPr>
          <p:cNvSpPr/>
          <p:nvPr/>
        </p:nvSpPr>
        <p:spPr>
          <a:xfrm>
            <a:off x="6027145" y="3548120"/>
            <a:ext cx="201168" cy="201168"/>
          </a:xfrm>
          <a:prstGeom prst="rect">
            <a:avLst/>
          </a:prstGeom>
          <a:solidFill>
            <a:srgbClr val="1D4ED8"/>
          </a:solidFill>
          <a:ln w="12700">
            <a:solidFill>
              <a:srgbClr val="1D4ED8"/>
            </a:solidFill>
            <a:prstDash val="solid"/>
          </a:ln>
        </p:spPr>
      </p:sp>
      <p:sp>
        <p:nvSpPr>
          <p:cNvPr id="65" name="Text 57">
            <a:extLst>
              <a:ext uri="{FF2B5EF4-FFF2-40B4-BE49-F238E27FC236}">
                <a16:creationId xmlns:a16="http://schemas.microsoft.com/office/drawing/2014/main" id="{435ABF58-8A2F-41E8-8F6B-DE10540D73CD}"/>
              </a:ext>
            </a:extLst>
          </p:cNvPr>
          <p:cNvSpPr/>
          <p:nvPr/>
        </p:nvSpPr>
        <p:spPr>
          <a:xfrm>
            <a:off x="6306583" y="3518212"/>
            <a:ext cx="2560320" cy="256032"/>
          </a:xfrm>
          <a:prstGeom prst="rect">
            <a:avLst/>
          </a:prstGeom>
          <a:noFill/>
          <a:ln/>
        </p:spPr>
        <p:txBody>
          <a:bodyPr wrap="square" lIns="0" tIns="0" rIns="0" bIns="0" rtlCol="0" anchor="ctr"/>
          <a:lstStyle/>
          <a:p>
            <a:pPr marL="0" indent="0">
              <a:buNone/>
            </a:pPr>
            <a:r>
              <a:rPr lang="en-US" sz="850" dirty="0">
                <a:solidFill>
                  <a:srgbClr val="1E293B"/>
                </a:solidFill>
                <a:latin typeface="Calibri" pitchFamily="34" charset="0"/>
                <a:ea typeface="Calibri" pitchFamily="34" charset="-122"/>
                <a:cs typeface="Calibri" pitchFamily="34" charset="-120"/>
              </a:rPr>
              <a:t>Private IP (192.168.x.x) — not routable on Internet</a:t>
            </a:r>
            <a:endParaRPr lang="en-US" sz="8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4">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D4ED8"/>
          </a:solidFill>
          <a:ln w="12700">
            <a:solidFill>
              <a:srgbClr val="1D4ED8"/>
            </a:solidFill>
            <a:prstDash val="solid"/>
          </a:ln>
        </p:spPr>
      </p:sp>
      <p:sp>
        <p:nvSpPr>
          <p:cNvPr id="3" name="Shape 1"/>
          <p:cNvSpPr/>
          <p:nvPr/>
        </p:nvSpPr>
        <p:spPr>
          <a:xfrm>
            <a:off x="0" y="0"/>
            <a:ext cx="201168" cy="960120"/>
          </a:xfrm>
          <a:prstGeom prst="rect">
            <a:avLst/>
          </a:prstGeom>
          <a:solidFill>
            <a:srgbClr val="0891B2"/>
          </a:solidFill>
          <a:ln w="12700">
            <a:solidFill>
              <a:srgbClr val="0891B2"/>
            </a:solidFill>
            <a:prstDash val="solid"/>
          </a:ln>
        </p:spPr>
      </p:sp>
      <p:sp>
        <p:nvSpPr>
          <p:cNvPr id="4" name="Text 2"/>
          <p:cNvSpPr/>
          <p:nvPr/>
        </p:nvSpPr>
        <p:spPr>
          <a:xfrm>
            <a:off x="384048" y="73152"/>
            <a:ext cx="8503920" cy="50292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Step 1 — Alice sends a request</a:t>
            </a:r>
            <a:endParaRPr lang="en-US" sz="2200" dirty="0"/>
          </a:p>
        </p:txBody>
      </p:sp>
      <p:sp>
        <p:nvSpPr>
          <p:cNvPr id="5" name="Text 3"/>
          <p:cNvSpPr/>
          <p:nvPr/>
        </p:nvSpPr>
        <p:spPr>
          <a:xfrm>
            <a:off x="384048" y="576072"/>
            <a:ext cx="8503920" cy="320040"/>
          </a:xfrm>
          <a:prstGeom prst="rect">
            <a:avLst/>
          </a:prstGeom>
          <a:noFill/>
          <a:ln/>
        </p:spPr>
        <p:txBody>
          <a:bodyPr wrap="square" lIns="0" tIns="0" rIns="0" bIns="0" rtlCol="0" anchor="ctr"/>
          <a:lstStyle/>
          <a:p>
            <a:pPr marL="0" indent="0">
              <a:buNone/>
            </a:pPr>
            <a:r>
              <a:rPr lang="en-US" sz="1200" dirty="0">
                <a:solidFill>
                  <a:srgbClr val="BFDBFE"/>
                </a:solidFill>
                <a:latin typeface="Calibri" pitchFamily="34" charset="0"/>
                <a:ea typeface="Calibri" pitchFamily="34" charset="-122"/>
                <a:cs typeface="Calibri" pitchFamily="34" charset="-120"/>
              </a:rPr>
              <a:t>Alice's browser connects to the web server on port 80</a:t>
            </a:r>
            <a:endParaRPr lang="en-US" sz="1200" dirty="0"/>
          </a:p>
        </p:txBody>
      </p:sp>
      <p:sp>
        <p:nvSpPr>
          <p:cNvPr id="6" name="Shape 4"/>
          <p:cNvSpPr/>
          <p:nvPr/>
        </p:nvSpPr>
        <p:spPr>
          <a:xfrm>
            <a:off x="8503920" y="91440"/>
            <a:ext cx="594360" cy="594360"/>
          </a:xfrm>
          <a:prstGeom prst="ellipse">
            <a:avLst/>
          </a:prstGeom>
          <a:solidFill>
            <a:srgbClr val="0891B2"/>
          </a:solidFill>
          <a:ln w="12700">
            <a:solidFill>
              <a:srgbClr val="0891B2"/>
            </a:solidFill>
            <a:prstDash val="solid"/>
          </a:ln>
        </p:spPr>
      </p:sp>
      <p:sp>
        <p:nvSpPr>
          <p:cNvPr id="7" name="Text 5"/>
          <p:cNvSpPr/>
          <p:nvPr/>
        </p:nvSpPr>
        <p:spPr>
          <a:xfrm>
            <a:off x="8503920" y="91440"/>
            <a:ext cx="594360" cy="594360"/>
          </a:xfrm>
          <a:prstGeom prst="rect">
            <a:avLst/>
          </a:prstGeom>
          <a:noFill/>
          <a:ln/>
        </p:spPr>
        <p:txBody>
          <a:bodyPr wrap="square" lIns="0" tIns="0" rIns="0" bIns="0" rtlCol="0" anchor="ctr"/>
          <a:lstStyle/>
          <a:p>
            <a:pPr marL="0" indent="0" algn="ctr">
              <a:buNone/>
            </a:pPr>
            <a:r>
              <a:rPr lang="en-US" sz="2000" b="1" dirty="0">
                <a:solidFill>
                  <a:srgbClr val="FFFFFF"/>
                </a:solidFill>
                <a:latin typeface="Calibri" pitchFamily="34" charset="0"/>
                <a:ea typeface="Calibri" pitchFamily="34" charset="-122"/>
                <a:cs typeface="Calibri" pitchFamily="34" charset="-120"/>
              </a:rPr>
              <a:t>1</a:t>
            </a:r>
            <a:endParaRPr lang="en-US" sz="2000" dirty="0"/>
          </a:p>
        </p:txBody>
      </p:sp>
      <p:sp>
        <p:nvSpPr>
          <p:cNvPr id="8" name="Shape 6"/>
          <p:cNvSpPr/>
          <p:nvPr/>
        </p:nvSpPr>
        <p:spPr>
          <a:xfrm>
            <a:off x="201168" y="987552"/>
            <a:ext cx="1828800" cy="3749040"/>
          </a:xfrm>
          <a:prstGeom prst="rect">
            <a:avLst/>
          </a:prstGeom>
          <a:solidFill>
            <a:srgbClr val="EFF6FF"/>
          </a:solidFill>
          <a:ln w="19050">
            <a:solidFill>
              <a:srgbClr val="3B82F6"/>
            </a:solidFill>
            <a:prstDash val="solid"/>
          </a:ln>
        </p:spPr>
      </p:sp>
      <p:sp>
        <p:nvSpPr>
          <p:cNvPr id="9" name="Text 7"/>
          <p:cNvSpPr/>
          <p:nvPr/>
        </p:nvSpPr>
        <p:spPr>
          <a:xfrm>
            <a:off x="201168" y="987552"/>
            <a:ext cx="1828800" cy="256032"/>
          </a:xfrm>
          <a:prstGeom prst="rect">
            <a:avLst/>
          </a:prstGeom>
          <a:noFill/>
          <a:ln/>
        </p:spPr>
        <p:txBody>
          <a:bodyPr wrap="square" lIns="0" tIns="0" rIns="0" bIns="0" rtlCol="0" anchor="ctr"/>
          <a:lstStyle/>
          <a:p>
            <a:pPr marL="0" indent="0" algn="ctr">
              <a:buNone/>
            </a:pPr>
            <a:r>
              <a:rPr lang="en-US" sz="850" b="1" kern="0" spc="200" dirty="0">
                <a:solidFill>
                  <a:srgbClr val="1D4ED8"/>
                </a:solidFill>
                <a:latin typeface="Calibri" pitchFamily="34" charset="0"/>
                <a:ea typeface="Calibri" pitchFamily="34" charset="-122"/>
                <a:cs typeface="Calibri" pitchFamily="34" charset="-120"/>
              </a:rPr>
              <a:t>PRIVATE</a:t>
            </a:r>
            <a:endParaRPr lang="en-US" sz="850" dirty="0"/>
          </a:p>
        </p:txBody>
      </p:sp>
      <p:sp>
        <p:nvSpPr>
          <p:cNvPr id="10" name="Shape 8"/>
          <p:cNvSpPr/>
          <p:nvPr/>
        </p:nvSpPr>
        <p:spPr>
          <a:xfrm>
            <a:off x="320040" y="1325880"/>
            <a:ext cx="1417320" cy="1005840"/>
          </a:xfrm>
          <a:prstGeom prst="rect">
            <a:avLst/>
          </a:prstGeom>
          <a:solidFill>
            <a:srgbClr val="FFFFFF"/>
          </a:solidFill>
          <a:ln w="19050">
            <a:solidFill>
              <a:srgbClr val="E2E8F0"/>
            </a:solidFill>
            <a:prstDash val="solid"/>
          </a:ln>
          <a:effectLst>
            <a:outerShdw blurRad="101600" dist="38100" dir="8100000" algn="bl" rotWithShape="0">
              <a:srgbClr val="000000">
                <a:alpha val="18000"/>
              </a:srgbClr>
            </a:outerShdw>
          </a:effectLst>
        </p:spPr>
      </p:sp>
      <p:sp>
        <p:nvSpPr>
          <p:cNvPr id="11" name="Shape 9"/>
          <p:cNvSpPr/>
          <p:nvPr/>
        </p:nvSpPr>
        <p:spPr>
          <a:xfrm>
            <a:off x="640080" y="1435608"/>
            <a:ext cx="777240" cy="457200"/>
          </a:xfrm>
          <a:prstGeom prst="rect">
            <a:avLst/>
          </a:prstGeom>
          <a:solidFill>
            <a:srgbClr val="E2E8F0"/>
          </a:solidFill>
          <a:ln w="12700">
            <a:solidFill>
              <a:srgbClr val="64748B"/>
            </a:solidFill>
            <a:prstDash val="solid"/>
          </a:ln>
        </p:spPr>
      </p:sp>
      <p:sp>
        <p:nvSpPr>
          <p:cNvPr id="12" name="Shape 10"/>
          <p:cNvSpPr/>
          <p:nvPr/>
        </p:nvSpPr>
        <p:spPr>
          <a:xfrm>
            <a:off x="941832" y="1892808"/>
            <a:ext cx="182880" cy="109728"/>
          </a:xfrm>
          <a:prstGeom prst="rect">
            <a:avLst/>
          </a:prstGeom>
          <a:solidFill>
            <a:srgbClr val="64748B"/>
          </a:solidFill>
          <a:ln w="12700">
            <a:solidFill>
              <a:srgbClr val="64748B"/>
            </a:solidFill>
            <a:prstDash val="solid"/>
          </a:ln>
        </p:spPr>
      </p:sp>
      <p:sp>
        <p:nvSpPr>
          <p:cNvPr id="13" name="Shape 11"/>
          <p:cNvSpPr/>
          <p:nvPr/>
        </p:nvSpPr>
        <p:spPr>
          <a:xfrm>
            <a:off x="704088" y="2002536"/>
            <a:ext cx="658368" cy="54864"/>
          </a:xfrm>
          <a:prstGeom prst="rect">
            <a:avLst/>
          </a:prstGeom>
          <a:solidFill>
            <a:srgbClr val="64748B"/>
          </a:solidFill>
          <a:ln w="12700">
            <a:solidFill>
              <a:srgbClr val="64748B"/>
            </a:solidFill>
            <a:prstDash val="solid"/>
          </a:ln>
        </p:spPr>
      </p:sp>
      <p:sp>
        <p:nvSpPr>
          <p:cNvPr id="14" name="Text 12"/>
          <p:cNvSpPr/>
          <p:nvPr/>
        </p:nvSpPr>
        <p:spPr>
          <a:xfrm>
            <a:off x="320040" y="2075688"/>
            <a:ext cx="1417320" cy="146304"/>
          </a:xfrm>
          <a:prstGeom prst="rect">
            <a:avLst/>
          </a:prstGeom>
          <a:noFill/>
          <a:ln/>
        </p:spPr>
        <p:txBody>
          <a:bodyPr wrap="square" lIns="0" tIns="0" rIns="0" bIns="0" rtlCol="0" anchor="ctr"/>
          <a:lstStyle/>
          <a:p>
            <a:pPr marL="0" indent="0" algn="ctr">
              <a:buNone/>
            </a:pPr>
            <a:r>
              <a:rPr lang="en-US" sz="950" b="1" dirty="0">
                <a:solidFill>
                  <a:srgbClr val="1E293B"/>
                </a:solidFill>
                <a:latin typeface="Calibri" pitchFamily="34" charset="0"/>
                <a:ea typeface="Calibri" pitchFamily="34" charset="-122"/>
                <a:cs typeface="Calibri" pitchFamily="34" charset="-120"/>
              </a:rPr>
              <a:t>Alice</a:t>
            </a:r>
            <a:endParaRPr lang="en-US" sz="950" dirty="0"/>
          </a:p>
        </p:txBody>
      </p:sp>
      <p:sp>
        <p:nvSpPr>
          <p:cNvPr id="15" name="Text 13"/>
          <p:cNvSpPr/>
          <p:nvPr/>
        </p:nvSpPr>
        <p:spPr>
          <a:xfrm>
            <a:off x="320040" y="2203704"/>
            <a:ext cx="1417320" cy="128016"/>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192.168.1.10</a:t>
            </a:r>
            <a:endParaRPr lang="en-US" sz="800" dirty="0"/>
          </a:p>
        </p:txBody>
      </p:sp>
      <p:sp>
        <p:nvSpPr>
          <p:cNvPr id="16" name="Shape 14"/>
          <p:cNvSpPr/>
          <p:nvPr/>
        </p:nvSpPr>
        <p:spPr>
          <a:xfrm>
            <a:off x="320040" y="2578608"/>
            <a:ext cx="1417320" cy="1005840"/>
          </a:xfrm>
          <a:prstGeom prst="rect">
            <a:avLst/>
          </a:prstGeom>
          <a:solidFill>
            <a:srgbClr val="E2E8F0"/>
          </a:solidFill>
          <a:ln w="19050">
            <a:solidFill>
              <a:srgbClr val="E2E8F0"/>
            </a:solidFill>
            <a:prstDash val="solid"/>
          </a:ln>
          <a:effectLst>
            <a:outerShdw blurRad="101600" dist="38100" dir="8100000" algn="bl" rotWithShape="0">
              <a:srgbClr val="000000">
                <a:alpha val="18000"/>
              </a:srgbClr>
            </a:outerShdw>
          </a:effectLst>
        </p:spPr>
      </p:sp>
      <p:sp>
        <p:nvSpPr>
          <p:cNvPr id="17" name="Shape 15"/>
          <p:cNvSpPr/>
          <p:nvPr/>
        </p:nvSpPr>
        <p:spPr>
          <a:xfrm>
            <a:off x="640080" y="2688336"/>
            <a:ext cx="777240" cy="457200"/>
          </a:xfrm>
          <a:prstGeom prst="rect">
            <a:avLst/>
          </a:prstGeom>
          <a:solidFill>
            <a:srgbClr val="E2E8F0"/>
          </a:solidFill>
          <a:ln w="12700">
            <a:solidFill>
              <a:srgbClr val="64748B"/>
            </a:solidFill>
            <a:prstDash val="solid"/>
          </a:ln>
        </p:spPr>
      </p:sp>
      <p:sp>
        <p:nvSpPr>
          <p:cNvPr id="18" name="Shape 16"/>
          <p:cNvSpPr/>
          <p:nvPr/>
        </p:nvSpPr>
        <p:spPr>
          <a:xfrm>
            <a:off x="941832" y="3145536"/>
            <a:ext cx="182880" cy="109728"/>
          </a:xfrm>
          <a:prstGeom prst="rect">
            <a:avLst/>
          </a:prstGeom>
          <a:solidFill>
            <a:srgbClr val="64748B"/>
          </a:solidFill>
          <a:ln w="12700">
            <a:solidFill>
              <a:srgbClr val="64748B"/>
            </a:solidFill>
            <a:prstDash val="solid"/>
          </a:ln>
        </p:spPr>
      </p:sp>
      <p:sp>
        <p:nvSpPr>
          <p:cNvPr id="19" name="Shape 17"/>
          <p:cNvSpPr/>
          <p:nvPr/>
        </p:nvSpPr>
        <p:spPr>
          <a:xfrm>
            <a:off x="704088" y="3255264"/>
            <a:ext cx="658368" cy="54864"/>
          </a:xfrm>
          <a:prstGeom prst="rect">
            <a:avLst/>
          </a:prstGeom>
          <a:solidFill>
            <a:srgbClr val="64748B"/>
          </a:solidFill>
          <a:ln w="12700">
            <a:solidFill>
              <a:srgbClr val="64748B"/>
            </a:solidFill>
            <a:prstDash val="solid"/>
          </a:ln>
        </p:spPr>
      </p:sp>
      <p:sp>
        <p:nvSpPr>
          <p:cNvPr id="20" name="Text 18"/>
          <p:cNvSpPr/>
          <p:nvPr/>
        </p:nvSpPr>
        <p:spPr>
          <a:xfrm>
            <a:off x="320040" y="3328416"/>
            <a:ext cx="1417320" cy="146304"/>
          </a:xfrm>
          <a:prstGeom prst="rect">
            <a:avLst/>
          </a:prstGeom>
          <a:noFill/>
          <a:ln/>
        </p:spPr>
        <p:txBody>
          <a:bodyPr wrap="square" lIns="0" tIns="0" rIns="0" bIns="0" rtlCol="0" anchor="ctr"/>
          <a:lstStyle/>
          <a:p>
            <a:pPr marL="0" indent="0" algn="ctr">
              <a:buNone/>
            </a:pPr>
            <a:r>
              <a:rPr lang="en-US" sz="950" b="1" dirty="0">
                <a:solidFill>
                  <a:srgbClr val="1E293B"/>
                </a:solidFill>
                <a:latin typeface="Calibri" pitchFamily="34" charset="0"/>
                <a:ea typeface="Calibri" pitchFamily="34" charset="-122"/>
                <a:cs typeface="Calibri" pitchFamily="34" charset="-120"/>
              </a:rPr>
              <a:t>Bob</a:t>
            </a:r>
            <a:endParaRPr lang="en-US" sz="950" dirty="0"/>
          </a:p>
        </p:txBody>
      </p:sp>
      <p:sp>
        <p:nvSpPr>
          <p:cNvPr id="21" name="Text 19"/>
          <p:cNvSpPr/>
          <p:nvPr/>
        </p:nvSpPr>
        <p:spPr>
          <a:xfrm>
            <a:off x="320040" y="3456432"/>
            <a:ext cx="1417320" cy="128016"/>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192.168.1.11</a:t>
            </a:r>
            <a:endParaRPr lang="en-US" sz="800" dirty="0"/>
          </a:p>
        </p:txBody>
      </p:sp>
      <p:sp>
        <p:nvSpPr>
          <p:cNvPr id="22" name="Shape 20"/>
          <p:cNvSpPr/>
          <p:nvPr/>
        </p:nvSpPr>
        <p:spPr>
          <a:xfrm>
            <a:off x="320040" y="3831336"/>
            <a:ext cx="1417320" cy="1005840"/>
          </a:xfrm>
          <a:prstGeom prst="rect">
            <a:avLst/>
          </a:prstGeom>
          <a:solidFill>
            <a:srgbClr val="E2E8F0"/>
          </a:solidFill>
          <a:ln w="19050">
            <a:solidFill>
              <a:srgbClr val="E2E8F0"/>
            </a:solidFill>
            <a:prstDash val="solid"/>
          </a:ln>
          <a:effectLst>
            <a:outerShdw blurRad="101600" dist="38100" dir="8100000" algn="bl" rotWithShape="0">
              <a:srgbClr val="000000">
                <a:alpha val="18000"/>
              </a:srgbClr>
            </a:outerShdw>
          </a:effectLst>
        </p:spPr>
      </p:sp>
      <p:sp>
        <p:nvSpPr>
          <p:cNvPr id="23" name="Shape 21"/>
          <p:cNvSpPr/>
          <p:nvPr/>
        </p:nvSpPr>
        <p:spPr>
          <a:xfrm>
            <a:off x="640080" y="3941064"/>
            <a:ext cx="777240" cy="457200"/>
          </a:xfrm>
          <a:prstGeom prst="rect">
            <a:avLst/>
          </a:prstGeom>
          <a:solidFill>
            <a:srgbClr val="E2E8F0"/>
          </a:solidFill>
          <a:ln w="12700">
            <a:solidFill>
              <a:srgbClr val="64748B"/>
            </a:solidFill>
            <a:prstDash val="solid"/>
          </a:ln>
        </p:spPr>
      </p:sp>
      <p:sp>
        <p:nvSpPr>
          <p:cNvPr id="24" name="Shape 22"/>
          <p:cNvSpPr/>
          <p:nvPr/>
        </p:nvSpPr>
        <p:spPr>
          <a:xfrm>
            <a:off x="941832" y="4398264"/>
            <a:ext cx="182880" cy="109728"/>
          </a:xfrm>
          <a:prstGeom prst="rect">
            <a:avLst/>
          </a:prstGeom>
          <a:solidFill>
            <a:srgbClr val="64748B"/>
          </a:solidFill>
          <a:ln w="12700">
            <a:solidFill>
              <a:srgbClr val="64748B"/>
            </a:solidFill>
            <a:prstDash val="solid"/>
          </a:ln>
        </p:spPr>
      </p:sp>
      <p:sp>
        <p:nvSpPr>
          <p:cNvPr id="25" name="Shape 23"/>
          <p:cNvSpPr/>
          <p:nvPr/>
        </p:nvSpPr>
        <p:spPr>
          <a:xfrm>
            <a:off x="704088" y="4507992"/>
            <a:ext cx="658368" cy="54864"/>
          </a:xfrm>
          <a:prstGeom prst="rect">
            <a:avLst/>
          </a:prstGeom>
          <a:solidFill>
            <a:srgbClr val="64748B"/>
          </a:solidFill>
          <a:ln w="12700">
            <a:solidFill>
              <a:srgbClr val="64748B"/>
            </a:solidFill>
            <a:prstDash val="solid"/>
          </a:ln>
        </p:spPr>
      </p:sp>
      <p:sp>
        <p:nvSpPr>
          <p:cNvPr id="26" name="Text 24"/>
          <p:cNvSpPr/>
          <p:nvPr/>
        </p:nvSpPr>
        <p:spPr>
          <a:xfrm>
            <a:off x="320040" y="4581144"/>
            <a:ext cx="1417320" cy="146304"/>
          </a:xfrm>
          <a:prstGeom prst="rect">
            <a:avLst/>
          </a:prstGeom>
          <a:noFill/>
          <a:ln/>
        </p:spPr>
        <p:txBody>
          <a:bodyPr wrap="square" lIns="0" tIns="0" rIns="0" bIns="0" rtlCol="0" anchor="ctr"/>
          <a:lstStyle/>
          <a:p>
            <a:pPr marL="0" indent="0" algn="ctr">
              <a:buNone/>
            </a:pPr>
            <a:r>
              <a:rPr lang="en-US" sz="950" b="1" dirty="0">
                <a:solidFill>
                  <a:srgbClr val="1E293B"/>
                </a:solidFill>
                <a:latin typeface="Calibri" pitchFamily="34" charset="0"/>
                <a:ea typeface="Calibri" pitchFamily="34" charset="-122"/>
                <a:cs typeface="Calibri" pitchFamily="34" charset="-120"/>
              </a:rPr>
              <a:t>Carol</a:t>
            </a:r>
            <a:endParaRPr lang="en-US" sz="950" dirty="0"/>
          </a:p>
        </p:txBody>
      </p:sp>
      <p:sp>
        <p:nvSpPr>
          <p:cNvPr id="27" name="Text 25"/>
          <p:cNvSpPr/>
          <p:nvPr/>
        </p:nvSpPr>
        <p:spPr>
          <a:xfrm>
            <a:off x="320040" y="4709160"/>
            <a:ext cx="1417320" cy="128016"/>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192.168.1.12</a:t>
            </a:r>
            <a:endParaRPr lang="en-US" sz="800" dirty="0"/>
          </a:p>
        </p:txBody>
      </p:sp>
      <p:sp>
        <p:nvSpPr>
          <p:cNvPr id="28" name="Shape 26"/>
          <p:cNvSpPr/>
          <p:nvPr/>
        </p:nvSpPr>
        <p:spPr>
          <a:xfrm>
            <a:off x="274320" y="1280160"/>
            <a:ext cx="1508760" cy="1115568"/>
          </a:xfrm>
          <a:prstGeom prst="rect">
            <a:avLst/>
          </a:prstGeom>
          <a:solidFill>
            <a:srgbClr val="FFF9C4"/>
          </a:solidFill>
          <a:ln w="31750">
            <a:solidFill>
              <a:srgbClr val="EA580C"/>
            </a:solidFill>
            <a:prstDash val="solid"/>
          </a:ln>
        </p:spPr>
      </p:sp>
      <p:sp>
        <p:nvSpPr>
          <p:cNvPr id="29" name="Shape 27"/>
          <p:cNvSpPr/>
          <p:nvPr/>
        </p:nvSpPr>
        <p:spPr>
          <a:xfrm>
            <a:off x="1783080" y="1828800"/>
            <a:ext cx="1508760" cy="822960"/>
          </a:xfrm>
          <a:prstGeom prst="line">
            <a:avLst/>
          </a:prstGeom>
          <a:noFill/>
          <a:ln w="31750">
            <a:solidFill>
              <a:srgbClr val="EA580C"/>
            </a:solidFill>
            <a:prstDash val="solid"/>
            <a:tailEnd type="triangle"/>
          </a:ln>
        </p:spPr>
      </p:sp>
      <p:sp>
        <p:nvSpPr>
          <p:cNvPr id="30" name="Text 28"/>
          <p:cNvSpPr/>
          <p:nvPr/>
        </p:nvSpPr>
        <p:spPr>
          <a:xfrm>
            <a:off x="1691640" y="1481328"/>
            <a:ext cx="1737360" cy="274320"/>
          </a:xfrm>
          <a:prstGeom prst="rect">
            <a:avLst/>
          </a:prstGeom>
          <a:noFill/>
          <a:ln/>
        </p:spPr>
        <p:txBody>
          <a:bodyPr wrap="square" lIns="0" tIns="0" rIns="0" bIns="0" rtlCol="0" anchor="ctr"/>
          <a:lstStyle/>
          <a:p>
            <a:pPr marL="0" indent="0" algn="ctr">
              <a:buNone/>
            </a:pPr>
            <a:r>
              <a:rPr lang="en-US" sz="900" b="1" dirty="0">
                <a:solidFill>
                  <a:srgbClr val="EA580C"/>
                </a:solidFill>
                <a:latin typeface="Calibri" pitchFamily="34" charset="0"/>
                <a:ea typeface="Calibri" pitchFamily="34" charset="-122"/>
                <a:cs typeface="Calibri" pitchFamily="34" charset="-120"/>
              </a:rPr>
              <a:t>Original packet</a:t>
            </a:r>
            <a:endParaRPr lang="en-US" sz="900" dirty="0"/>
          </a:p>
        </p:txBody>
      </p:sp>
      <p:sp>
        <p:nvSpPr>
          <p:cNvPr id="31" name="Shape 29"/>
          <p:cNvSpPr/>
          <p:nvPr/>
        </p:nvSpPr>
        <p:spPr>
          <a:xfrm>
            <a:off x="1828800" y="2029968"/>
            <a:ext cx="2148840" cy="1024128"/>
          </a:xfrm>
          <a:prstGeom prst="rect">
            <a:avLst/>
          </a:prstGeom>
          <a:solidFill>
            <a:srgbClr val="FFFFFF"/>
          </a:solidFill>
          <a:ln w="19050">
            <a:solidFill>
              <a:srgbClr val="EA580C"/>
            </a:solidFill>
            <a:prstDash val="solid"/>
          </a:ln>
          <a:effectLst>
            <a:outerShdw blurRad="101600" dist="38100" dir="8100000" algn="bl" rotWithShape="0">
              <a:srgbClr val="000000">
                <a:alpha val="18000"/>
              </a:srgbClr>
            </a:outerShdw>
          </a:effectLst>
        </p:spPr>
      </p:sp>
      <p:sp>
        <p:nvSpPr>
          <p:cNvPr id="32" name="Shape 30"/>
          <p:cNvSpPr/>
          <p:nvPr/>
        </p:nvSpPr>
        <p:spPr>
          <a:xfrm>
            <a:off x="1828800" y="2029968"/>
            <a:ext cx="2148840" cy="310896"/>
          </a:xfrm>
          <a:prstGeom prst="rect">
            <a:avLst/>
          </a:prstGeom>
          <a:solidFill>
            <a:srgbClr val="EA580C">
              <a:alpha val="85000"/>
            </a:srgbClr>
          </a:solidFill>
          <a:ln w="12700">
            <a:solidFill>
              <a:srgbClr val="EA580C"/>
            </a:solidFill>
            <a:prstDash val="solid"/>
          </a:ln>
        </p:spPr>
      </p:sp>
      <p:sp>
        <p:nvSpPr>
          <p:cNvPr id="33" name="Text 31"/>
          <p:cNvSpPr/>
          <p:nvPr/>
        </p:nvSpPr>
        <p:spPr>
          <a:xfrm>
            <a:off x="1920240" y="2139696"/>
            <a:ext cx="1965960" cy="201168"/>
          </a:xfrm>
          <a:prstGeom prst="rect">
            <a:avLst/>
          </a:prstGeom>
          <a:noFill/>
          <a:ln/>
        </p:spPr>
        <p:txBody>
          <a:bodyPr wrap="square" lIns="0" tIns="0" rIns="0" bIns="0" rtlCol="0" anchor="ctr"/>
          <a:lstStyle/>
          <a:p>
            <a:pPr marL="0" indent="0">
              <a:buNone/>
            </a:pPr>
            <a:r>
              <a:rPr lang="en-US" sz="900" b="1" dirty="0">
                <a:solidFill>
                  <a:srgbClr val="FFFFFF"/>
                </a:solidFill>
                <a:latin typeface="Courier New" pitchFamily="34" charset="0"/>
                <a:ea typeface="Courier New" pitchFamily="34" charset="-122"/>
                <a:cs typeface="Courier New" pitchFamily="34" charset="-120"/>
              </a:rPr>
              <a:t>ORIGINAL PACKET</a:t>
            </a:r>
            <a:endParaRPr lang="en-US" sz="900" dirty="0"/>
          </a:p>
        </p:txBody>
      </p:sp>
      <p:sp>
        <p:nvSpPr>
          <p:cNvPr id="34" name="Text 32"/>
          <p:cNvSpPr/>
          <p:nvPr/>
        </p:nvSpPr>
        <p:spPr>
          <a:xfrm>
            <a:off x="1920240" y="2340864"/>
            <a:ext cx="1965960" cy="201168"/>
          </a:xfrm>
          <a:prstGeom prst="rect">
            <a:avLst/>
          </a:prstGeom>
          <a:noFill/>
          <a:ln/>
        </p:spPr>
        <p:txBody>
          <a:bodyPr wrap="square" lIns="0" tIns="0" rIns="0" bIns="0" rtlCol="0" anchor="ctr"/>
          <a:lstStyle/>
          <a:p>
            <a:pPr marL="0" indent="0">
              <a:buNone/>
            </a:pPr>
            <a:r>
              <a:rPr lang="en-US" sz="850" dirty="0">
                <a:solidFill>
                  <a:srgbClr val="DC2626"/>
                </a:solidFill>
                <a:latin typeface="Courier New" pitchFamily="34" charset="0"/>
                <a:ea typeface="Courier New" pitchFamily="34" charset="-122"/>
                <a:cs typeface="Courier New" pitchFamily="34" charset="-120"/>
              </a:rPr>
              <a:t>SRC:  192.168.1.10:54321</a:t>
            </a:r>
            <a:endParaRPr lang="en-US" sz="850" dirty="0"/>
          </a:p>
        </p:txBody>
      </p:sp>
      <p:sp>
        <p:nvSpPr>
          <p:cNvPr id="35" name="Text 33"/>
          <p:cNvSpPr/>
          <p:nvPr/>
        </p:nvSpPr>
        <p:spPr>
          <a:xfrm>
            <a:off x="1920240" y="2542032"/>
            <a:ext cx="1965960" cy="201168"/>
          </a:xfrm>
          <a:prstGeom prst="rect">
            <a:avLst/>
          </a:prstGeom>
          <a:noFill/>
          <a:ln/>
        </p:spPr>
        <p:txBody>
          <a:bodyPr wrap="square" lIns="0" tIns="0" rIns="0" bIns="0" rtlCol="0" anchor="ctr"/>
          <a:lstStyle/>
          <a:p>
            <a:pPr marL="0" indent="0">
              <a:buNone/>
            </a:pPr>
            <a:r>
              <a:rPr lang="en-US" sz="850" dirty="0">
                <a:solidFill>
                  <a:srgbClr val="059669"/>
                </a:solidFill>
                <a:latin typeface="Courier New" pitchFamily="34" charset="0"/>
                <a:ea typeface="Courier New" pitchFamily="34" charset="-122"/>
                <a:cs typeface="Courier New" pitchFamily="34" charset="-120"/>
              </a:rPr>
              <a:t>DST:  93.184.216.34:80</a:t>
            </a:r>
            <a:endParaRPr lang="en-US" sz="850" dirty="0"/>
          </a:p>
        </p:txBody>
      </p:sp>
      <p:sp>
        <p:nvSpPr>
          <p:cNvPr id="36" name="Text 34"/>
          <p:cNvSpPr/>
          <p:nvPr/>
        </p:nvSpPr>
        <p:spPr>
          <a:xfrm>
            <a:off x="1920240" y="2743200"/>
            <a:ext cx="1965960" cy="201168"/>
          </a:xfrm>
          <a:prstGeom prst="rect">
            <a:avLst/>
          </a:prstGeom>
          <a:noFill/>
          <a:ln/>
        </p:spPr>
        <p:txBody>
          <a:bodyPr wrap="square" lIns="0" tIns="0" rIns="0" bIns="0" rtlCol="0" anchor="ctr"/>
          <a:lstStyle/>
          <a:p>
            <a:pPr marL="0" indent="0">
              <a:buNone/>
            </a:pPr>
            <a:r>
              <a:rPr lang="en-US" sz="850" dirty="0">
                <a:solidFill>
                  <a:srgbClr val="64748B"/>
                </a:solidFill>
                <a:latin typeface="Courier New" pitchFamily="34" charset="0"/>
                <a:ea typeface="Courier New" pitchFamily="34" charset="-122"/>
                <a:cs typeface="Courier New" pitchFamily="34" charset="-120"/>
              </a:rPr>
              <a:t>DATA: GET / HTTP/1.1</a:t>
            </a:r>
            <a:endParaRPr lang="en-US" sz="850" dirty="0"/>
          </a:p>
        </p:txBody>
      </p:sp>
      <p:sp>
        <p:nvSpPr>
          <p:cNvPr id="37" name="Shape 35"/>
          <p:cNvSpPr/>
          <p:nvPr/>
        </p:nvSpPr>
        <p:spPr>
          <a:xfrm>
            <a:off x="3337560" y="2377440"/>
            <a:ext cx="914400" cy="914400"/>
          </a:xfrm>
          <a:prstGeom prst="ellipse">
            <a:avLst/>
          </a:prstGeom>
          <a:solidFill>
            <a:srgbClr val="EA580C"/>
          </a:solidFill>
          <a:ln w="25400">
            <a:solidFill>
              <a:srgbClr val="9A3412"/>
            </a:solidFill>
            <a:prstDash val="solid"/>
          </a:ln>
          <a:effectLst>
            <a:outerShdw blurRad="101600" dist="38100" dir="8100000" algn="bl" rotWithShape="0">
              <a:srgbClr val="000000">
                <a:alpha val="18000"/>
              </a:srgbClr>
            </a:outerShdw>
          </a:effectLst>
        </p:spPr>
      </p:sp>
      <p:sp>
        <p:nvSpPr>
          <p:cNvPr id="38" name="Text 36"/>
          <p:cNvSpPr/>
          <p:nvPr/>
        </p:nvSpPr>
        <p:spPr>
          <a:xfrm>
            <a:off x="3337560" y="2633472"/>
            <a:ext cx="914400" cy="402336"/>
          </a:xfrm>
          <a:prstGeom prst="rect">
            <a:avLst/>
          </a:prstGeom>
          <a:noFill/>
          <a:ln/>
        </p:spPr>
        <p:txBody>
          <a:bodyPr wrap="square" lIns="0" tIns="0" rIns="0" bIns="0" rtlCol="0" anchor="ctr"/>
          <a:lstStyle/>
          <a:p>
            <a:pPr marL="0" indent="0" algn="ctr">
              <a:buNone/>
            </a:pPr>
            <a:r>
              <a:rPr lang="en-US" sz="2600" b="1" dirty="0">
                <a:solidFill>
                  <a:srgbClr val="FFFFFF"/>
                </a:solidFill>
                <a:latin typeface="Calibri" pitchFamily="34" charset="0"/>
                <a:ea typeface="Calibri" pitchFamily="34" charset="-122"/>
                <a:cs typeface="Calibri" pitchFamily="34" charset="-120"/>
              </a:rPr>
              <a:t>R</a:t>
            </a:r>
            <a:endParaRPr lang="en-US" sz="2600" dirty="0"/>
          </a:p>
        </p:txBody>
      </p:sp>
      <p:sp>
        <p:nvSpPr>
          <p:cNvPr id="39" name="Text 37"/>
          <p:cNvSpPr/>
          <p:nvPr/>
        </p:nvSpPr>
        <p:spPr>
          <a:xfrm>
            <a:off x="3081528" y="3328416"/>
            <a:ext cx="1417320" cy="228600"/>
          </a:xfrm>
          <a:prstGeom prst="rect">
            <a:avLst/>
          </a:prstGeom>
          <a:noFill/>
          <a:ln/>
        </p:spPr>
        <p:txBody>
          <a:bodyPr wrap="square" lIns="0" tIns="0" rIns="0" bIns="0" rtlCol="0" anchor="ctr"/>
          <a:lstStyle/>
          <a:p>
            <a:pPr marL="0" indent="0" algn="ctr">
              <a:buNone/>
            </a:pPr>
            <a:r>
              <a:rPr lang="en-US" sz="900" b="1" dirty="0">
                <a:solidFill>
                  <a:srgbClr val="1E293B"/>
                </a:solidFill>
                <a:latin typeface="Calibri" pitchFamily="34" charset="0"/>
                <a:ea typeface="Calibri" pitchFamily="34" charset="-122"/>
                <a:cs typeface="Calibri" pitchFamily="34" charset="-120"/>
              </a:rPr>
              <a:t>NAT Router</a:t>
            </a:r>
            <a:endParaRPr lang="en-US" sz="900" dirty="0"/>
          </a:p>
        </p:txBody>
      </p:sp>
      <p:sp>
        <p:nvSpPr>
          <p:cNvPr id="40" name="Shape 38"/>
          <p:cNvSpPr/>
          <p:nvPr/>
        </p:nvSpPr>
        <p:spPr>
          <a:xfrm>
            <a:off x="5120640" y="1508760"/>
            <a:ext cx="1005840" cy="772668"/>
          </a:xfrm>
          <a:prstGeom prst="ellipse">
            <a:avLst/>
          </a:prstGeom>
          <a:solidFill>
            <a:srgbClr val="BBDEFB"/>
          </a:solidFill>
          <a:ln w="12700">
            <a:solidFill>
              <a:srgbClr val="1D4ED8"/>
            </a:solidFill>
            <a:prstDash val="solid"/>
          </a:ln>
        </p:spPr>
      </p:sp>
      <p:sp>
        <p:nvSpPr>
          <p:cNvPr id="41" name="Shape 39"/>
          <p:cNvSpPr/>
          <p:nvPr/>
        </p:nvSpPr>
        <p:spPr>
          <a:xfrm>
            <a:off x="5486400" y="1367028"/>
            <a:ext cx="1097280" cy="658368"/>
          </a:xfrm>
          <a:prstGeom prst="ellipse">
            <a:avLst/>
          </a:prstGeom>
          <a:solidFill>
            <a:srgbClr val="BBDEFB"/>
          </a:solidFill>
          <a:ln w="12700">
            <a:solidFill>
              <a:srgbClr val="1D4ED8"/>
            </a:solidFill>
            <a:prstDash val="solid"/>
          </a:ln>
        </p:spPr>
      </p:sp>
      <p:sp>
        <p:nvSpPr>
          <p:cNvPr id="42" name="Shape 40"/>
          <p:cNvSpPr/>
          <p:nvPr/>
        </p:nvSpPr>
        <p:spPr>
          <a:xfrm>
            <a:off x="5852160" y="1508760"/>
            <a:ext cx="768096" cy="713232"/>
          </a:xfrm>
          <a:prstGeom prst="ellipse">
            <a:avLst/>
          </a:prstGeom>
          <a:solidFill>
            <a:srgbClr val="BBDEFB"/>
          </a:solidFill>
          <a:ln w="12700">
            <a:solidFill>
              <a:srgbClr val="1D4ED8"/>
            </a:solidFill>
            <a:prstDash val="solid"/>
          </a:ln>
        </p:spPr>
      </p:sp>
      <p:sp>
        <p:nvSpPr>
          <p:cNvPr id="43" name="Shape 41"/>
          <p:cNvSpPr/>
          <p:nvPr/>
        </p:nvSpPr>
        <p:spPr>
          <a:xfrm>
            <a:off x="5315373" y="1626260"/>
            <a:ext cx="1097280" cy="477774"/>
          </a:xfrm>
          <a:prstGeom prst="rect">
            <a:avLst/>
          </a:prstGeom>
          <a:solidFill>
            <a:srgbClr val="BBDEFB"/>
          </a:solidFill>
          <a:ln w="12700">
            <a:solidFill>
              <a:srgbClr val="BBDEFB"/>
            </a:solidFill>
            <a:prstDash val="solid"/>
          </a:ln>
        </p:spPr>
      </p:sp>
      <p:sp>
        <p:nvSpPr>
          <p:cNvPr id="45" name="Text 43"/>
          <p:cNvSpPr/>
          <p:nvPr/>
        </p:nvSpPr>
        <p:spPr>
          <a:xfrm>
            <a:off x="4846320" y="1691640"/>
            <a:ext cx="1828800" cy="292608"/>
          </a:xfrm>
          <a:prstGeom prst="rect">
            <a:avLst/>
          </a:prstGeom>
          <a:noFill/>
          <a:ln/>
        </p:spPr>
        <p:txBody>
          <a:bodyPr wrap="square" lIns="0" tIns="0" rIns="0" bIns="0" rtlCol="0" anchor="ctr"/>
          <a:lstStyle/>
          <a:p>
            <a:pPr marL="0" indent="0" algn="ctr">
              <a:buNone/>
            </a:pPr>
            <a:r>
              <a:rPr lang="en-US" sz="1000" b="1" dirty="0">
                <a:solidFill>
                  <a:srgbClr val="1D4ED8"/>
                </a:solidFill>
                <a:latin typeface="Calibri" pitchFamily="34" charset="0"/>
                <a:ea typeface="Calibri" pitchFamily="34" charset="-122"/>
                <a:cs typeface="Calibri" pitchFamily="34" charset="-120"/>
              </a:rPr>
              <a:t>INTERNET</a:t>
            </a:r>
            <a:endParaRPr lang="en-US" sz="1000" dirty="0"/>
          </a:p>
        </p:txBody>
      </p:sp>
      <p:sp>
        <p:nvSpPr>
          <p:cNvPr id="46" name="Shape 44"/>
          <p:cNvSpPr/>
          <p:nvPr/>
        </p:nvSpPr>
        <p:spPr>
          <a:xfrm flipV="1">
            <a:off x="4251960" y="2359152"/>
            <a:ext cx="1143000" cy="274320"/>
          </a:xfrm>
          <a:prstGeom prst="line">
            <a:avLst/>
          </a:prstGeom>
          <a:noFill/>
          <a:ln w="31750">
            <a:solidFill>
              <a:srgbClr val="059669"/>
            </a:solidFill>
            <a:prstDash val="solid"/>
            <a:tailEnd type="triangle"/>
          </a:ln>
        </p:spPr>
      </p:sp>
      <p:sp>
        <p:nvSpPr>
          <p:cNvPr id="47" name="Shape 45"/>
          <p:cNvSpPr/>
          <p:nvPr/>
        </p:nvSpPr>
        <p:spPr>
          <a:xfrm>
            <a:off x="5394960" y="2103120"/>
            <a:ext cx="2286000" cy="1024128"/>
          </a:xfrm>
          <a:prstGeom prst="rect">
            <a:avLst/>
          </a:prstGeom>
          <a:solidFill>
            <a:srgbClr val="FFFFFF"/>
          </a:solidFill>
          <a:ln w="19050">
            <a:solidFill>
              <a:srgbClr val="059669"/>
            </a:solidFill>
            <a:prstDash val="solid"/>
          </a:ln>
          <a:effectLst>
            <a:outerShdw blurRad="101600" dist="38100" dir="8100000" algn="bl" rotWithShape="0">
              <a:srgbClr val="000000">
                <a:alpha val="18000"/>
              </a:srgbClr>
            </a:outerShdw>
          </a:effectLst>
        </p:spPr>
      </p:sp>
      <p:sp>
        <p:nvSpPr>
          <p:cNvPr id="48" name="Shape 46"/>
          <p:cNvSpPr/>
          <p:nvPr/>
        </p:nvSpPr>
        <p:spPr>
          <a:xfrm>
            <a:off x="5394960" y="2103120"/>
            <a:ext cx="2286000" cy="310896"/>
          </a:xfrm>
          <a:prstGeom prst="rect">
            <a:avLst/>
          </a:prstGeom>
          <a:solidFill>
            <a:srgbClr val="059669">
              <a:alpha val="85000"/>
            </a:srgbClr>
          </a:solidFill>
          <a:ln w="12700">
            <a:solidFill>
              <a:srgbClr val="059669"/>
            </a:solidFill>
            <a:prstDash val="solid"/>
          </a:ln>
        </p:spPr>
      </p:sp>
      <p:sp>
        <p:nvSpPr>
          <p:cNvPr id="49" name="Text 47"/>
          <p:cNvSpPr/>
          <p:nvPr/>
        </p:nvSpPr>
        <p:spPr>
          <a:xfrm>
            <a:off x="5486400" y="2212848"/>
            <a:ext cx="2103120" cy="201168"/>
          </a:xfrm>
          <a:prstGeom prst="rect">
            <a:avLst/>
          </a:prstGeom>
          <a:noFill/>
          <a:ln/>
        </p:spPr>
        <p:txBody>
          <a:bodyPr wrap="square" lIns="0" tIns="0" rIns="0" bIns="0" rtlCol="0" anchor="ctr"/>
          <a:lstStyle/>
          <a:p>
            <a:pPr marL="0" indent="0">
              <a:buNone/>
            </a:pPr>
            <a:r>
              <a:rPr lang="en-US" sz="900" b="1" dirty="0">
                <a:solidFill>
                  <a:srgbClr val="FFFFFF"/>
                </a:solidFill>
                <a:latin typeface="Courier New" pitchFamily="34" charset="0"/>
                <a:ea typeface="Courier New" pitchFamily="34" charset="-122"/>
                <a:cs typeface="Courier New" pitchFamily="34" charset="-120"/>
              </a:rPr>
              <a:t>TRANSLATED PACKET</a:t>
            </a:r>
            <a:endParaRPr lang="en-US" sz="900" dirty="0"/>
          </a:p>
        </p:txBody>
      </p:sp>
      <p:sp>
        <p:nvSpPr>
          <p:cNvPr id="50" name="Text 48"/>
          <p:cNvSpPr/>
          <p:nvPr/>
        </p:nvSpPr>
        <p:spPr>
          <a:xfrm>
            <a:off x="5486400" y="2414016"/>
            <a:ext cx="2103120" cy="201168"/>
          </a:xfrm>
          <a:prstGeom prst="rect">
            <a:avLst/>
          </a:prstGeom>
          <a:noFill/>
          <a:ln/>
        </p:spPr>
        <p:txBody>
          <a:bodyPr wrap="square" lIns="0" tIns="0" rIns="0" bIns="0" rtlCol="0" anchor="ctr"/>
          <a:lstStyle/>
          <a:p>
            <a:pPr marL="0" indent="0">
              <a:buNone/>
            </a:pPr>
            <a:r>
              <a:rPr lang="en-US" sz="850" dirty="0">
                <a:solidFill>
                  <a:srgbClr val="EA580C"/>
                </a:solidFill>
                <a:latin typeface="Courier New" pitchFamily="34" charset="0"/>
                <a:ea typeface="Courier New" pitchFamily="34" charset="-122"/>
                <a:cs typeface="Courier New" pitchFamily="34" charset="-120"/>
              </a:rPr>
              <a:t>SRC:  203.0.113.5:10201</a:t>
            </a:r>
            <a:endParaRPr lang="en-US" sz="850" dirty="0"/>
          </a:p>
        </p:txBody>
      </p:sp>
      <p:sp>
        <p:nvSpPr>
          <p:cNvPr id="51" name="Text 49"/>
          <p:cNvSpPr/>
          <p:nvPr/>
        </p:nvSpPr>
        <p:spPr>
          <a:xfrm>
            <a:off x="5486400" y="2615184"/>
            <a:ext cx="2103120" cy="201168"/>
          </a:xfrm>
          <a:prstGeom prst="rect">
            <a:avLst/>
          </a:prstGeom>
          <a:noFill/>
          <a:ln/>
        </p:spPr>
        <p:txBody>
          <a:bodyPr wrap="square" lIns="0" tIns="0" rIns="0" bIns="0" rtlCol="0" anchor="ctr"/>
          <a:lstStyle/>
          <a:p>
            <a:pPr marL="0" indent="0">
              <a:buNone/>
            </a:pPr>
            <a:r>
              <a:rPr lang="en-US" sz="850" dirty="0">
                <a:solidFill>
                  <a:srgbClr val="059669"/>
                </a:solidFill>
                <a:latin typeface="Courier New" pitchFamily="34" charset="0"/>
                <a:ea typeface="Courier New" pitchFamily="34" charset="-122"/>
                <a:cs typeface="Courier New" pitchFamily="34" charset="-120"/>
              </a:rPr>
              <a:t>DST:  93.184.216.34:80</a:t>
            </a:r>
            <a:endParaRPr lang="en-US" sz="850" dirty="0"/>
          </a:p>
        </p:txBody>
      </p:sp>
      <p:sp>
        <p:nvSpPr>
          <p:cNvPr id="52" name="Text 50"/>
          <p:cNvSpPr/>
          <p:nvPr/>
        </p:nvSpPr>
        <p:spPr>
          <a:xfrm>
            <a:off x="5486400" y="2816352"/>
            <a:ext cx="2103120" cy="201168"/>
          </a:xfrm>
          <a:prstGeom prst="rect">
            <a:avLst/>
          </a:prstGeom>
          <a:noFill/>
          <a:ln/>
        </p:spPr>
        <p:txBody>
          <a:bodyPr wrap="square" lIns="0" tIns="0" rIns="0" bIns="0" rtlCol="0" anchor="ctr"/>
          <a:lstStyle/>
          <a:p>
            <a:pPr marL="0" indent="0">
              <a:buNone/>
            </a:pPr>
            <a:r>
              <a:rPr lang="en-US" sz="850" dirty="0">
                <a:solidFill>
                  <a:srgbClr val="64748B"/>
                </a:solidFill>
                <a:latin typeface="Courier New" pitchFamily="34" charset="0"/>
                <a:ea typeface="Courier New" pitchFamily="34" charset="-122"/>
                <a:cs typeface="Courier New" pitchFamily="34" charset="-120"/>
              </a:rPr>
              <a:t>DATA: GET / HTTP/1.1</a:t>
            </a:r>
            <a:endParaRPr lang="en-US" sz="850" dirty="0"/>
          </a:p>
        </p:txBody>
      </p:sp>
      <p:sp>
        <p:nvSpPr>
          <p:cNvPr id="53" name="Shape 51"/>
          <p:cNvSpPr/>
          <p:nvPr/>
        </p:nvSpPr>
        <p:spPr>
          <a:xfrm>
            <a:off x="7680960" y="2331720"/>
            <a:ext cx="822960" cy="0"/>
          </a:xfrm>
          <a:prstGeom prst="line">
            <a:avLst/>
          </a:prstGeom>
          <a:noFill/>
          <a:ln w="31750">
            <a:solidFill>
              <a:srgbClr val="059669"/>
            </a:solidFill>
            <a:prstDash val="solid"/>
            <a:tailEnd type="triangle"/>
          </a:ln>
        </p:spPr>
      </p:sp>
      <p:sp>
        <p:nvSpPr>
          <p:cNvPr id="54" name="Shape 52"/>
          <p:cNvSpPr/>
          <p:nvPr/>
        </p:nvSpPr>
        <p:spPr>
          <a:xfrm>
            <a:off x="8082619" y="1778508"/>
            <a:ext cx="1417320" cy="1005840"/>
          </a:xfrm>
          <a:prstGeom prst="rect">
            <a:avLst/>
          </a:prstGeom>
          <a:solidFill>
            <a:srgbClr val="FFFFFF"/>
          </a:solidFill>
          <a:ln w="19050">
            <a:solidFill>
              <a:srgbClr val="E2E8F0"/>
            </a:solidFill>
            <a:prstDash val="solid"/>
          </a:ln>
          <a:effectLst>
            <a:outerShdw blurRad="101600" dist="38100" dir="8100000" algn="bl" rotWithShape="0">
              <a:srgbClr val="000000">
                <a:alpha val="18000"/>
              </a:srgbClr>
            </a:outerShdw>
          </a:effectLst>
        </p:spPr>
      </p:sp>
      <p:sp>
        <p:nvSpPr>
          <p:cNvPr id="55" name="Shape 53"/>
          <p:cNvSpPr/>
          <p:nvPr/>
        </p:nvSpPr>
        <p:spPr>
          <a:xfrm>
            <a:off x="8439912" y="1863962"/>
            <a:ext cx="777240" cy="457200"/>
          </a:xfrm>
          <a:prstGeom prst="rect">
            <a:avLst/>
          </a:prstGeom>
          <a:solidFill>
            <a:srgbClr val="E2E8F0"/>
          </a:solidFill>
          <a:ln w="12700">
            <a:solidFill>
              <a:srgbClr val="64748B"/>
            </a:solidFill>
            <a:prstDash val="solid"/>
          </a:ln>
        </p:spPr>
      </p:sp>
      <p:sp>
        <p:nvSpPr>
          <p:cNvPr id="56" name="Shape 54"/>
          <p:cNvSpPr/>
          <p:nvPr/>
        </p:nvSpPr>
        <p:spPr>
          <a:xfrm>
            <a:off x="8746913" y="2325565"/>
            <a:ext cx="182880" cy="109728"/>
          </a:xfrm>
          <a:prstGeom prst="rect">
            <a:avLst/>
          </a:prstGeom>
          <a:solidFill>
            <a:srgbClr val="64748B"/>
          </a:solidFill>
          <a:ln w="12700">
            <a:solidFill>
              <a:srgbClr val="64748B"/>
            </a:solidFill>
            <a:prstDash val="solid"/>
          </a:ln>
        </p:spPr>
      </p:sp>
      <p:sp>
        <p:nvSpPr>
          <p:cNvPr id="57" name="Shape 55"/>
          <p:cNvSpPr/>
          <p:nvPr/>
        </p:nvSpPr>
        <p:spPr>
          <a:xfrm>
            <a:off x="8494776" y="2441448"/>
            <a:ext cx="658368" cy="54864"/>
          </a:xfrm>
          <a:prstGeom prst="rect">
            <a:avLst/>
          </a:prstGeom>
          <a:solidFill>
            <a:srgbClr val="64748B"/>
          </a:solidFill>
          <a:ln w="12700">
            <a:solidFill>
              <a:srgbClr val="64748B"/>
            </a:solidFill>
            <a:prstDash val="solid"/>
          </a:ln>
        </p:spPr>
      </p:sp>
      <p:sp>
        <p:nvSpPr>
          <p:cNvPr id="58" name="Text 56"/>
          <p:cNvSpPr/>
          <p:nvPr/>
        </p:nvSpPr>
        <p:spPr>
          <a:xfrm>
            <a:off x="8179308" y="2496312"/>
            <a:ext cx="1417320" cy="146304"/>
          </a:xfrm>
          <a:prstGeom prst="rect">
            <a:avLst/>
          </a:prstGeom>
          <a:noFill/>
          <a:ln/>
        </p:spPr>
        <p:txBody>
          <a:bodyPr wrap="square" lIns="0" tIns="0" rIns="0" bIns="0" rtlCol="0" anchor="ctr"/>
          <a:lstStyle/>
          <a:p>
            <a:pPr marL="0" indent="0" algn="ctr">
              <a:buNone/>
            </a:pPr>
            <a:r>
              <a:rPr lang="en-US" sz="950" b="1" dirty="0">
                <a:solidFill>
                  <a:srgbClr val="1E293B"/>
                </a:solidFill>
                <a:latin typeface="Calibri" pitchFamily="34" charset="0"/>
                <a:ea typeface="Calibri" pitchFamily="34" charset="-122"/>
                <a:cs typeface="Calibri" pitchFamily="34" charset="-120"/>
              </a:rPr>
              <a:t>Web Server</a:t>
            </a:r>
            <a:endParaRPr lang="en-US" sz="950" dirty="0"/>
          </a:p>
        </p:txBody>
      </p:sp>
      <p:sp>
        <p:nvSpPr>
          <p:cNvPr id="59" name="Text 57"/>
          <p:cNvSpPr/>
          <p:nvPr/>
        </p:nvSpPr>
        <p:spPr>
          <a:xfrm>
            <a:off x="8179308" y="2615184"/>
            <a:ext cx="1417320" cy="128016"/>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93.184.216.34</a:t>
            </a:r>
            <a:endParaRPr lang="en-US" sz="800" dirty="0"/>
          </a:p>
        </p:txBody>
      </p:sp>
      <p:sp>
        <p:nvSpPr>
          <p:cNvPr id="60" name="Shape 58"/>
          <p:cNvSpPr/>
          <p:nvPr/>
        </p:nvSpPr>
        <p:spPr>
          <a:xfrm>
            <a:off x="201168" y="4663440"/>
            <a:ext cx="8686800" cy="384048"/>
          </a:xfrm>
          <a:prstGeom prst="rect">
            <a:avLst/>
          </a:prstGeom>
          <a:solidFill>
            <a:srgbClr val="FFF3CD"/>
          </a:solidFill>
          <a:ln w="19050">
            <a:solidFill>
              <a:srgbClr val="EA580C"/>
            </a:solidFill>
            <a:prstDash val="solid"/>
          </a:ln>
        </p:spPr>
      </p:sp>
      <p:sp>
        <p:nvSpPr>
          <p:cNvPr id="61" name="Text 59"/>
          <p:cNvSpPr/>
          <p:nvPr/>
        </p:nvSpPr>
        <p:spPr>
          <a:xfrm>
            <a:off x="320040" y="4681728"/>
            <a:ext cx="8412480" cy="347472"/>
          </a:xfrm>
          <a:prstGeom prst="rect">
            <a:avLst/>
          </a:prstGeom>
          <a:noFill/>
          <a:ln/>
        </p:spPr>
        <p:txBody>
          <a:bodyPr wrap="square" rtlCol="0" anchor="ctr"/>
          <a:lstStyle/>
          <a:p>
            <a:pPr marL="0" indent="0">
              <a:buNone/>
            </a:pPr>
            <a:r>
              <a:rPr lang="en-US" sz="1100" b="1" dirty="0">
                <a:solidFill>
                  <a:srgbClr val="1E293B"/>
                </a:solidFill>
                <a:latin typeface="Courier New" pitchFamily="34" charset="0"/>
                <a:ea typeface="Courier New" pitchFamily="34" charset="-122"/>
                <a:cs typeface="Courier New" pitchFamily="34" charset="-120"/>
              </a:rPr>
              <a:t>NAT Table entry created:  </a:t>
            </a:r>
            <a:r>
              <a:rPr lang="en-US" sz="1100" b="1" dirty="0">
                <a:solidFill>
                  <a:srgbClr val="DC2626"/>
                </a:solidFill>
                <a:latin typeface="Courier New" pitchFamily="34" charset="0"/>
                <a:ea typeface="Courier New" pitchFamily="34" charset="-122"/>
                <a:cs typeface="Courier New" pitchFamily="34" charset="-120"/>
              </a:rPr>
              <a:t>192.168.1.10:54321</a:t>
            </a:r>
            <a:r>
              <a:rPr lang="en-US" sz="1100" dirty="0">
                <a:solidFill>
                  <a:srgbClr val="1E293B"/>
                </a:solidFill>
                <a:latin typeface="Courier New" pitchFamily="34" charset="0"/>
                <a:ea typeface="Courier New" pitchFamily="34" charset="-122"/>
                <a:cs typeface="Courier New" pitchFamily="34" charset="-120"/>
              </a:rPr>
              <a:t>  ↔  </a:t>
            </a:r>
            <a:r>
              <a:rPr lang="en-US" sz="1100" b="1" dirty="0">
                <a:solidFill>
                  <a:srgbClr val="EA580C"/>
                </a:solidFill>
                <a:latin typeface="Courier New" pitchFamily="34" charset="0"/>
                <a:ea typeface="Courier New" pitchFamily="34" charset="-122"/>
                <a:cs typeface="Courier New" pitchFamily="34" charset="-120"/>
              </a:rPr>
              <a:t>203.0.113.5:10201</a:t>
            </a:r>
            <a:r>
              <a:rPr lang="en-US" sz="1100" dirty="0">
                <a:solidFill>
                  <a:srgbClr val="64748B"/>
                </a:solidFill>
                <a:latin typeface="Courier New" pitchFamily="34" charset="0"/>
                <a:ea typeface="Courier New" pitchFamily="34" charset="-122"/>
                <a:cs typeface="Courier New" pitchFamily="34" charset="-120"/>
              </a:rPr>
              <a:t>   (→ 93.184.216.34:80)</a:t>
            </a:r>
            <a:endParaRPr lang="en-US" sz="1100" dirty="0"/>
          </a:p>
        </p:txBody>
      </p:sp>
      <p:sp>
        <p:nvSpPr>
          <p:cNvPr id="62" name="Shape 6">
            <a:extLst>
              <a:ext uri="{FF2B5EF4-FFF2-40B4-BE49-F238E27FC236}">
                <a16:creationId xmlns:a16="http://schemas.microsoft.com/office/drawing/2014/main" id="{F6BCC9D8-449E-4A3F-8FBD-84E3ED9802D7}"/>
              </a:ext>
            </a:extLst>
          </p:cNvPr>
          <p:cNvSpPr/>
          <p:nvPr/>
        </p:nvSpPr>
        <p:spPr>
          <a:xfrm>
            <a:off x="365760" y="1417320"/>
            <a:ext cx="1417320" cy="1005840"/>
          </a:xfrm>
          <a:prstGeom prst="rect">
            <a:avLst/>
          </a:prstGeom>
          <a:solidFill>
            <a:srgbClr val="FFFFFF"/>
          </a:solidFill>
          <a:ln w="19050">
            <a:solidFill>
              <a:srgbClr val="E2E8F0"/>
            </a:solidFill>
            <a:prstDash val="solid"/>
          </a:ln>
          <a:effectLst>
            <a:outerShdw blurRad="101600" dist="38100" dir="8100000" algn="bl" rotWithShape="0">
              <a:srgbClr val="000000">
                <a:alpha val="18000"/>
              </a:srgbClr>
            </a:outerShdw>
          </a:effectLst>
        </p:spPr>
      </p:sp>
      <p:sp>
        <p:nvSpPr>
          <p:cNvPr id="63" name="Shape 7">
            <a:extLst>
              <a:ext uri="{FF2B5EF4-FFF2-40B4-BE49-F238E27FC236}">
                <a16:creationId xmlns:a16="http://schemas.microsoft.com/office/drawing/2014/main" id="{A09076E4-8B82-40CC-8444-35CC2C05A91F}"/>
              </a:ext>
            </a:extLst>
          </p:cNvPr>
          <p:cNvSpPr/>
          <p:nvPr/>
        </p:nvSpPr>
        <p:spPr>
          <a:xfrm>
            <a:off x="712894" y="1527048"/>
            <a:ext cx="777240" cy="448056"/>
          </a:xfrm>
          <a:prstGeom prst="rect">
            <a:avLst/>
          </a:prstGeom>
          <a:solidFill>
            <a:srgbClr val="E2E8F0"/>
          </a:solidFill>
          <a:ln w="12700">
            <a:solidFill>
              <a:srgbClr val="64748B"/>
            </a:solidFill>
            <a:prstDash val="solid"/>
          </a:ln>
        </p:spPr>
      </p:sp>
      <p:sp>
        <p:nvSpPr>
          <p:cNvPr id="64" name="Shape 8">
            <a:extLst>
              <a:ext uri="{FF2B5EF4-FFF2-40B4-BE49-F238E27FC236}">
                <a16:creationId xmlns:a16="http://schemas.microsoft.com/office/drawing/2014/main" id="{922CB73F-2C14-4D8F-904D-EADD7CA35918}"/>
              </a:ext>
            </a:extLst>
          </p:cNvPr>
          <p:cNvSpPr/>
          <p:nvPr/>
        </p:nvSpPr>
        <p:spPr>
          <a:xfrm>
            <a:off x="987552" y="1984248"/>
            <a:ext cx="182880" cy="109728"/>
          </a:xfrm>
          <a:prstGeom prst="rect">
            <a:avLst/>
          </a:prstGeom>
          <a:solidFill>
            <a:srgbClr val="64748B"/>
          </a:solidFill>
          <a:ln w="12700">
            <a:solidFill>
              <a:srgbClr val="64748B"/>
            </a:solidFill>
            <a:prstDash val="solid"/>
          </a:ln>
        </p:spPr>
      </p:sp>
      <p:sp>
        <p:nvSpPr>
          <p:cNvPr id="65" name="Shape 9">
            <a:extLst>
              <a:ext uri="{FF2B5EF4-FFF2-40B4-BE49-F238E27FC236}">
                <a16:creationId xmlns:a16="http://schemas.microsoft.com/office/drawing/2014/main" id="{5E60F08A-F1B3-44DA-BF7A-F85CA5B7C40A}"/>
              </a:ext>
            </a:extLst>
          </p:cNvPr>
          <p:cNvSpPr/>
          <p:nvPr/>
        </p:nvSpPr>
        <p:spPr>
          <a:xfrm>
            <a:off x="749808" y="2093976"/>
            <a:ext cx="658368" cy="54864"/>
          </a:xfrm>
          <a:prstGeom prst="rect">
            <a:avLst/>
          </a:prstGeom>
          <a:solidFill>
            <a:srgbClr val="64748B"/>
          </a:solidFill>
          <a:ln w="12700">
            <a:solidFill>
              <a:srgbClr val="64748B"/>
            </a:solidFill>
            <a:prstDash val="solid"/>
          </a:ln>
        </p:spPr>
      </p:sp>
      <p:sp>
        <p:nvSpPr>
          <p:cNvPr id="66" name="Text 10">
            <a:extLst>
              <a:ext uri="{FF2B5EF4-FFF2-40B4-BE49-F238E27FC236}">
                <a16:creationId xmlns:a16="http://schemas.microsoft.com/office/drawing/2014/main" id="{B2E9BF0F-4FFA-487E-9444-FC8027CB4F76}"/>
              </a:ext>
            </a:extLst>
          </p:cNvPr>
          <p:cNvSpPr/>
          <p:nvPr/>
        </p:nvSpPr>
        <p:spPr>
          <a:xfrm>
            <a:off x="365760" y="2167128"/>
            <a:ext cx="1417320" cy="146304"/>
          </a:xfrm>
          <a:prstGeom prst="rect">
            <a:avLst/>
          </a:prstGeom>
          <a:noFill/>
          <a:ln/>
        </p:spPr>
        <p:txBody>
          <a:bodyPr wrap="square" lIns="0" tIns="0" rIns="0" bIns="0" rtlCol="0" anchor="ctr"/>
          <a:lstStyle/>
          <a:p>
            <a:pPr marL="0" indent="0" algn="ctr">
              <a:buNone/>
            </a:pPr>
            <a:r>
              <a:rPr lang="en-US" sz="950" b="1" dirty="0">
                <a:solidFill>
                  <a:srgbClr val="1E293B"/>
                </a:solidFill>
                <a:latin typeface="Calibri" pitchFamily="34" charset="0"/>
                <a:ea typeface="Calibri" pitchFamily="34" charset="-122"/>
                <a:cs typeface="Calibri" pitchFamily="34" charset="-120"/>
              </a:rPr>
              <a:t>Alice</a:t>
            </a:r>
            <a:endParaRPr lang="en-US" sz="9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5">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D4ED8"/>
          </a:solidFill>
          <a:ln w="12700">
            <a:solidFill>
              <a:srgbClr val="1D4ED8"/>
            </a:solidFill>
            <a:prstDash val="solid"/>
          </a:ln>
        </p:spPr>
      </p:sp>
      <p:sp>
        <p:nvSpPr>
          <p:cNvPr id="3" name="Shape 1"/>
          <p:cNvSpPr/>
          <p:nvPr/>
        </p:nvSpPr>
        <p:spPr>
          <a:xfrm>
            <a:off x="0" y="0"/>
            <a:ext cx="201168" cy="960120"/>
          </a:xfrm>
          <a:prstGeom prst="rect">
            <a:avLst/>
          </a:prstGeom>
          <a:solidFill>
            <a:srgbClr val="0891B2"/>
          </a:solidFill>
          <a:ln w="12700">
            <a:solidFill>
              <a:srgbClr val="0891B2"/>
            </a:solidFill>
            <a:prstDash val="solid"/>
          </a:ln>
        </p:spPr>
      </p:sp>
      <p:sp>
        <p:nvSpPr>
          <p:cNvPr id="4" name="Text 2"/>
          <p:cNvSpPr/>
          <p:nvPr/>
        </p:nvSpPr>
        <p:spPr>
          <a:xfrm>
            <a:off x="384048" y="73152"/>
            <a:ext cx="8503920" cy="50292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The NAT Translation Table — PAT in Action</a:t>
            </a:r>
            <a:endParaRPr lang="en-US" sz="2200" dirty="0"/>
          </a:p>
        </p:txBody>
      </p:sp>
      <p:sp>
        <p:nvSpPr>
          <p:cNvPr id="5" name="Text 3"/>
          <p:cNvSpPr/>
          <p:nvPr/>
        </p:nvSpPr>
        <p:spPr>
          <a:xfrm>
            <a:off x="384048" y="576072"/>
            <a:ext cx="8503920" cy="320040"/>
          </a:xfrm>
          <a:prstGeom prst="rect">
            <a:avLst/>
          </a:prstGeom>
          <a:noFill/>
          <a:ln/>
        </p:spPr>
        <p:txBody>
          <a:bodyPr wrap="square" lIns="0" tIns="0" rIns="0" bIns="0" rtlCol="0" anchor="ctr"/>
          <a:lstStyle/>
          <a:p>
            <a:pPr marL="0" indent="0">
              <a:buNone/>
            </a:pPr>
            <a:r>
              <a:rPr lang="en-US" sz="1200" dirty="0">
                <a:solidFill>
                  <a:srgbClr val="BFDBFE"/>
                </a:solidFill>
                <a:latin typeface="Calibri" pitchFamily="34" charset="0"/>
                <a:ea typeface="Calibri" pitchFamily="34" charset="-122"/>
                <a:cs typeface="Calibri" pitchFamily="34" charset="-120"/>
              </a:rPr>
              <a:t>Port Address Translation tracks every connection uniquely</a:t>
            </a:r>
            <a:endParaRPr lang="en-US" sz="1200" dirty="0"/>
          </a:p>
        </p:txBody>
      </p:sp>
      <p:sp>
        <p:nvSpPr>
          <p:cNvPr id="6" name="Text 4"/>
          <p:cNvSpPr/>
          <p:nvPr/>
        </p:nvSpPr>
        <p:spPr>
          <a:xfrm>
            <a:off x="365760" y="1024128"/>
            <a:ext cx="8412480" cy="292608"/>
          </a:xfrm>
          <a:prstGeom prst="rect">
            <a:avLst/>
          </a:prstGeom>
          <a:noFill/>
          <a:ln/>
        </p:spPr>
        <p:txBody>
          <a:bodyPr wrap="square" rtlCol="0" anchor="ctr"/>
          <a:lstStyle/>
          <a:p>
            <a:pPr marL="0" indent="0">
              <a:buNone/>
            </a:pPr>
            <a:r>
              <a:rPr lang="en-US" sz="1200" dirty="0">
                <a:solidFill>
                  <a:srgbClr val="64748B"/>
                </a:solidFill>
                <a:latin typeface="Calibri" pitchFamily="34" charset="0"/>
                <a:ea typeface="Calibri" pitchFamily="34" charset="-122"/>
                <a:cs typeface="Calibri" pitchFamily="34" charset="-120"/>
              </a:rPr>
              <a:t>After all three clients make requests, the NAT table looks like this:</a:t>
            </a:r>
            <a:endParaRPr lang="en-US" sz="1200" dirty="0"/>
          </a:p>
        </p:txBody>
      </p:sp>
      <p:sp>
        <p:nvSpPr>
          <p:cNvPr id="7" name="Shape 5"/>
          <p:cNvSpPr/>
          <p:nvPr/>
        </p:nvSpPr>
        <p:spPr>
          <a:xfrm>
            <a:off x="274320" y="1371600"/>
            <a:ext cx="1554480" cy="347472"/>
          </a:xfrm>
          <a:prstGeom prst="rect">
            <a:avLst/>
          </a:prstGeom>
          <a:solidFill>
            <a:srgbClr val="1D4ED8"/>
          </a:solidFill>
          <a:ln w="12700">
            <a:solidFill>
              <a:srgbClr val="1D4ED8"/>
            </a:solidFill>
            <a:prstDash val="solid"/>
          </a:ln>
        </p:spPr>
      </p:sp>
      <p:sp>
        <p:nvSpPr>
          <p:cNvPr id="8" name="Text 6"/>
          <p:cNvSpPr/>
          <p:nvPr/>
        </p:nvSpPr>
        <p:spPr>
          <a:xfrm>
            <a:off x="274320" y="1371600"/>
            <a:ext cx="1554480" cy="347472"/>
          </a:xfrm>
          <a:prstGeom prst="rect">
            <a:avLst/>
          </a:prstGeom>
          <a:noFill/>
          <a:ln/>
        </p:spPr>
        <p:txBody>
          <a:bodyPr wrap="square" lIns="0" tIns="0" rIns="0" bIns="0" rtlCol="0" anchor="ctr"/>
          <a:lstStyle/>
          <a:p>
            <a:pPr marL="0" indent="0" algn="ctr">
              <a:buNone/>
            </a:pPr>
            <a:r>
              <a:rPr lang="en-US" sz="1050" b="1" dirty="0">
                <a:solidFill>
                  <a:srgbClr val="FFFFFF"/>
                </a:solidFill>
                <a:latin typeface="Calibri" pitchFamily="34" charset="0"/>
                <a:ea typeface="Calibri" pitchFamily="34" charset="-122"/>
                <a:cs typeface="Calibri" pitchFamily="34" charset="-120"/>
              </a:rPr>
              <a:t>Private IP:Port</a:t>
            </a:r>
            <a:endParaRPr lang="en-US" sz="1050" dirty="0"/>
          </a:p>
        </p:txBody>
      </p:sp>
      <p:sp>
        <p:nvSpPr>
          <p:cNvPr id="9" name="Shape 7"/>
          <p:cNvSpPr/>
          <p:nvPr/>
        </p:nvSpPr>
        <p:spPr>
          <a:xfrm>
            <a:off x="1828800" y="1371600"/>
            <a:ext cx="1874520" cy="347472"/>
          </a:xfrm>
          <a:prstGeom prst="rect">
            <a:avLst/>
          </a:prstGeom>
          <a:solidFill>
            <a:srgbClr val="1E293B"/>
          </a:solidFill>
          <a:ln w="12700">
            <a:solidFill>
              <a:srgbClr val="1E293B"/>
            </a:solidFill>
            <a:prstDash val="solid"/>
          </a:ln>
        </p:spPr>
      </p:sp>
      <p:sp>
        <p:nvSpPr>
          <p:cNvPr id="10" name="Text 8"/>
          <p:cNvSpPr/>
          <p:nvPr/>
        </p:nvSpPr>
        <p:spPr>
          <a:xfrm>
            <a:off x="1828800" y="1371600"/>
            <a:ext cx="1874520" cy="347472"/>
          </a:xfrm>
          <a:prstGeom prst="rect">
            <a:avLst/>
          </a:prstGeom>
          <a:noFill/>
          <a:ln/>
        </p:spPr>
        <p:txBody>
          <a:bodyPr wrap="square" lIns="0" tIns="0" rIns="0" bIns="0" rtlCol="0" anchor="ctr"/>
          <a:lstStyle/>
          <a:p>
            <a:pPr marL="0" indent="0" algn="ctr">
              <a:buNone/>
            </a:pPr>
            <a:endParaRPr lang="en-US" sz="1050" dirty="0"/>
          </a:p>
        </p:txBody>
      </p:sp>
      <p:sp>
        <p:nvSpPr>
          <p:cNvPr id="11" name="Shape 9"/>
          <p:cNvSpPr/>
          <p:nvPr/>
        </p:nvSpPr>
        <p:spPr>
          <a:xfrm>
            <a:off x="3703320" y="1371600"/>
            <a:ext cx="1554480" cy="347472"/>
          </a:xfrm>
          <a:prstGeom prst="rect">
            <a:avLst/>
          </a:prstGeom>
          <a:solidFill>
            <a:srgbClr val="EA580C"/>
          </a:solidFill>
          <a:ln w="12700">
            <a:solidFill>
              <a:srgbClr val="EA580C"/>
            </a:solidFill>
            <a:prstDash val="solid"/>
          </a:ln>
        </p:spPr>
      </p:sp>
      <p:sp>
        <p:nvSpPr>
          <p:cNvPr id="12" name="Text 10"/>
          <p:cNvSpPr/>
          <p:nvPr/>
        </p:nvSpPr>
        <p:spPr>
          <a:xfrm>
            <a:off x="3703320" y="1371600"/>
            <a:ext cx="1554480" cy="347472"/>
          </a:xfrm>
          <a:prstGeom prst="rect">
            <a:avLst/>
          </a:prstGeom>
          <a:noFill/>
          <a:ln/>
        </p:spPr>
        <p:txBody>
          <a:bodyPr wrap="square" lIns="0" tIns="0" rIns="0" bIns="0" rtlCol="0" anchor="ctr"/>
          <a:lstStyle/>
          <a:p>
            <a:pPr marL="0" indent="0" algn="ctr">
              <a:buNone/>
            </a:pPr>
            <a:r>
              <a:rPr lang="en-US" sz="1050" b="1" dirty="0">
                <a:solidFill>
                  <a:srgbClr val="FFFFFF"/>
                </a:solidFill>
                <a:latin typeface="Calibri" pitchFamily="34" charset="0"/>
                <a:ea typeface="Calibri" pitchFamily="34" charset="-122"/>
                <a:cs typeface="Calibri" pitchFamily="34" charset="-120"/>
              </a:rPr>
              <a:t>Public IP:Port</a:t>
            </a:r>
            <a:endParaRPr lang="en-US" sz="1050" dirty="0"/>
          </a:p>
        </p:txBody>
      </p:sp>
      <p:sp>
        <p:nvSpPr>
          <p:cNvPr id="13" name="Shape 11"/>
          <p:cNvSpPr/>
          <p:nvPr/>
        </p:nvSpPr>
        <p:spPr>
          <a:xfrm>
            <a:off x="5257800" y="1371600"/>
            <a:ext cx="1874520" cy="347472"/>
          </a:xfrm>
          <a:prstGeom prst="rect">
            <a:avLst/>
          </a:prstGeom>
          <a:solidFill>
            <a:srgbClr val="1E293B"/>
          </a:solidFill>
          <a:ln w="12700">
            <a:solidFill>
              <a:srgbClr val="1E293B"/>
            </a:solidFill>
            <a:prstDash val="solid"/>
          </a:ln>
        </p:spPr>
      </p:sp>
      <p:sp>
        <p:nvSpPr>
          <p:cNvPr id="14" name="Text 12"/>
          <p:cNvSpPr/>
          <p:nvPr/>
        </p:nvSpPr>
        <p:spPr>
          <a:xfrm>
            <a:off x="5257800" y="1371600"/>
            <a:ext cx="1874520" cy="347472"/>
          </a:xfrm>
          <a:prstGeom prst="rect">
            <a:avLst/>
          </a:prstGeom>
          <a:noFill/>
          <a:ln/>
        </p:spPr>
        <p:txBody>
          <a:bodyPr wrap="square" lIns="0" tIns="0" rIns="0" bIns="0" rtlCol="0" anchor="ctr"/>
          <a:lstStyle/>
          <a:p>
            <a:pPr marL="0" indent="0" algn="ctr">
              <a:buNone/>
            </a:pPr>
            <a:endParaRPr lang="en-US" sz="1050" dirty="0"/>
          </a:p>
        </p:txBody>
      </p:sp>
      <p:sp>
        <p:nvSpPr>
          <p:cNvPr id="15" name="Shape 13"/>
          <p:cNvSpPr/>
          <p:nvPr/>
        </p:nvSpPr>
        <p:spPr>
          <a:xfrm>
            <a:off x="7132320" y="1371600"/>
            <a:ext cx="1371600" cy="347472"/>
          </a:xfrm>
          <a:prstGeom prst="rect">
            <a:avLst/>
          </a:prstGeom>
          <a:solidFill>
            <a:srgbClr val="059669"/>
          </a:solidFill>
          <a:ln w="12700">
            <a:solidFill>
              <a:srgbClr val="059669"/>
            </a:solidFill>
            <a:prstDash val="solid"/>
          </a:ln>
        </p:spPr>
      </p:sp>
      <p:sp>
        <p:nvSpPr>
          <p:cNvPr id="16" name="Text 14"/>
          <p:cNvSpPr/>
          <p:nvPr/>
        </p:nvSpPr>
        <p:spPr>
          <a:xfrm>
            <a:off x="7132320" y="1371600"/>
            <a:ext cx="1371600" cy="347472"/>
          </a:xfrm>
          <a:prstGeom prst="rect">
            <a:avLst/>
          </a:prstGeom>
          <a:noFill/>
          <a:ln/>
        </p:spPr>
        <p:txBody>
          <a:bodyPr wrap="square" lIns="0" tIns="0" rIns="0" bIns="0" rtlCol="0" anchor="ctr"/>
          <a:lstStyle/>
          <a:p>
            <a:pPr marL="0" indent="0" algn="ctr">
              <a:buNone/>
            </a:pPr>
            <a:r>
              <a:rPr lang="en-US" sz="1050" b="1" dirty="0">
                <a:solidFill>
                  <a:srgbClr val="FFFFFF"/>
                </a:solidFill>
                <a:latin typeface="Calibri" pitchFamily="34" charset="0"/>
                <a:ea typeface="Calibri" pitchFamily="34" charset="-122"/>
                <a:cs typeface="Calibri" pitchFamily="34" charset="-120"/>
              </a:rPr>
              <a:t>Destination</a:t>
            </a:r>
            <a:endParaRPr lang="en-US" sz="1050" dirty="0"/>
          </a:p>
        </p:txBody>
      </p:sp>
      <p:sp>
        <p:nvSpPr>
          <p:cNvPr id="17" name="Text 15"/>
          <p:cNvSpPr/>
          <p:nvPr/>
        </p:nvSpPr>
        <p:spPr>
          <a:xfrm>
            <a:off x="3383280" y="1371600"/>
            <a:ext cx="320040" cy="347472"/>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a:t>
            </a:r>
            <a:endParaRPr lang="en-US" sz="1400" dirty="0"/>
          </a:p>
        </p:txBody>
      </p:sp>
      <p:sp>
        <p:nvSpPr>
          <p:cNvPr id="18" name="Text 16"/>
          <p:cNvSpPr/>
          <p:nvPr/>
        </p:nvSpPr>
        <p:spPr>
          <a:xfrm>
            <a:off x="6812280" y="1371600"/>
            <a:ext cx="320040" cy="347472"/>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a:t>
            </a:r>
            <a:endParaRPr lang="en-US" sz="1400" dirty="0"/>
          </a:p>
        </p:txBody>
      </p:sp>
      <p:sp>
        <p:nvSpPr>
          <p:cNvPr id="19" name="Shape 17"/>
          <p:cNvSpPr/>
          <p:nvPr/>
        </p:nvSpPr>
        <p:spPr>
          <a:xfrm>
            <a:off x="274320" y="1755648"/>
            <a:ext cx="1554480" cy="438912"/>
          </a:xfrm>
          <a:prstGeom prst="rect">
            <a:avLst/>
          </a:prstGeom>
          <a:solidFill>
            <a:srgbClr val="FFFFFF"/>
          </a:solidFill>
          <a:ln w="12700">
            <a:solidFill>
              <a:srgbClr val="E2E8F0"/>
            </a:solidFill>
            <a:prstDash val="solid"/>
          </a:ln>
        </p:spPr>
      </p:sp>
      <p:sp>
        <p:nvSpPr>
          <p:cNvPr id="20" name="Shape 18"/>
          <p:cNvSpPr/>
          <p:nvPr/>
        </p:nvSpPr>
        <p:spPr>
          <a:xfrm>
            <a:off x="1828800" y="1755648"/>
            <a:ext cx="1874520" cy="438912"/>
          </a:xfrm>
          <a:prstGeom prst="rect">
            <a:avLst/>
          </a:prstGeom>
          <a:solidFill>
            <a:srgbClr val="FFFFFF"/>
          </a:solidFill>
          <a:ln w="12700">
            <a:solidFill>
              <a:srgbClr val="E2E8F0"/>
            </a:solidFill>
            <a:prstDash val="solid"/>
          </a:ln>
        </p:spPr>
      </p:sp>
      <p:sp>
        <p:nvSpPr>
          <p:cNvPr id="21" name="Shape 19"/>
          <p:cNvSpPr/>
          <p:nvPr/>
        </p:nvSpPr>
        <p:spPr>
          <a:xfrm>
            <a:off x="3703320" y="1755648"/>
            <a:ext cx="1554480" cy="438912"/>
          </a:xfrm>
          <a:prstGeom prst="rect">
            <a:avLst/>
          </a:prstGeom>
          <a:solidFill>
            <a:srgbClr val="FFFFFF"/>
          </a:solidFill>
          <a:ln w="12700">
            <a:solidFill>
              <a:srgbClr val="E2E8F0"/>
            </a:solidFill>
            <a:prstDash val="solid"/>
          </a:ln>
        </p:spPr>
      </p:sp>
      <p:sp>
        <p:nvSpPr>
          <p:cNvPr id="22" name="Shape 20"/>
          <p:cNvSpPr/>
          <p:nvPr/>
        </p:nvSpPr>
        <p:spPr>
          <a:xfrm>
            <a:off x="5257800" y="1755648"/>
            <a:ext cx="1874520" cy="438912"/>
          </a:xfrm>
          <a:prstGeom prst="rect">
            <a:avLst/>
          </a:prstGeom>
          <a:solidFill>
            <a:srgbClr val="FFFFFF"/>
          </a:solidFill>
          <a:ln w="12700">
            <a:solidFill>
              <a:srgbClr val="E2E8F0"/>
            </a:solidFill>
            <a:prstDash val="solid"/>
          </a:ln>
        </p:spPr>
      </p:sp>
      <p:sp>
        <p:nvSpPr>
          <p:cNvPr id="23" name="Shape 21"/>
          <p:cNvSpPr/>
          <p:nvPr/>
        </p:nvSpPr>
        <p:spPr>
          <a:xfrm>
            <a:off x="7132320" y="1755648"/>
            <a:ext cx="1371600" cy="438912"/>
          </a:xfrm>
          <a:prstGeom prst="rect">
            <a:avLst/>
          </a:prstGeom>
          <a:solidFill>
            <a:srgbClr val="FFFFFF"/>
          </a:solidFill>
          <a:ln w="12700">
            <a:solidFill>
              <a:srgbClr val="E2E8F0"/>
            </a:solidFill>
            <a:prstDash val="solid"/>
          </a:ln>
        </p:spPr>
      </p:sp>
      <p:sp>
        <p:nvSpPr>
          <p:cNvPr id="24" name="Shape 22"/>
          <p:cNvSpPr/>
          <p:nvPr/>
        </p:nvSpPr>
        <p:spPr>
          <a:xfrm>
            <a:off x="274320" y="1755648"/>
            <a:ext cx="54864" cy="438912"/>
          </a:xfrm>
          <a:prstGeom prst="rect">
            <a:avLst/>
          </a:prstGeom>
          <a:solidFill>
            <a:srgbClr val="059669"/>
          </a:solidFill>
          <a:ln w="12700">
            <a:solidFill>
              <a:srgbClr val="059669"/>
            </a:solidFill>
            <a:prstDash val="solid"/>
          </a:ln>
        </p:spPr>
      </p:sp>
      <p:sp>
        <p:nvSpPr>
          <p:cNvPr id="25" name="Text 23"/>
          <p:cNvSpPr/>
          <p:nvPr/>
        </p:nvSpPr>
        <p:spPr>
          <a:xfrm>
            <a:off x="365760" y="1810512"/>
            <a:ext cx="1463040" cy="329184"/>
          </a:xfrm>
          <a:prstGeom prst="rect">
            <a:avLst/>
          </a:prstGeom>
          <a:noFill/>
          <a:ln/>
        </p:spPr>
        <p:txBody>
          <a:bodyPr wrap="square" lIns="0" tIns="0" rIns="0" bIns="0" rtlCol="0" anchor="ctr"/>
          <a:lstStyle/>
          <a:p>
            <a:pPr marL="0" indent="0">
              <a:buNone/>
            </a:pPr>
            <a:r>
              <a:rPr lang="en-US" sz="950" dirty="0">
                <a:solidFill>
                  <a:srgbClr val="1D4ED8"/>
                </a:solidFill>
                <a:latin typeface="Courier New" pitchFamily="34" charset="0"/>
                <a:ea typeface="Courier New" pitchFamily="34" charset="-122"/>
                <a:cs typeface="Courier New" pitchFamily="34" charset="-120"/>
              </a:rPr>
              <a:t>192.168.1.10:54321</a:t>
            </a:r>
            <a:endParaRPr lang="en-US" sz="950" dirty="0"/>
          </a:p>
        </p:txBody>
      </p:sp>
      <p:sp>
        <p:nvSpPr>
          <p:cNvPr id="26" name="Text 24"/>
          <p:cNvSpPr/>
          <p:nvPr/>
        </p:nvSpPr>
        <p:spPr>
          <a:xfrm>
            <a:off x="1828800" y="1755648"/>
            <a:ext cx="1874520" cy="438912"/>
          </a:xfrm>
          <a:prstGeom prst="rect">
            <a:avLst/>
          </a:prstGeom>
          <a:noFill/>
          <a:ln/>
        </p:spPr>
        <p:txBody>
          <a:bodyPr wrap="square" lIns="0" tIns="0" rIns="0" bIns="0" rtlCol="0" anchor="ctr"/>
          <a:lstStyle/>
          <a:p>
            <a:pPr marL="0" indent="0" algn="ctr">
              <a:buNone/>
            </a:pPr>
            <a:r>
              <a:rPr lang="en-US" sz="1300" dirty="0">
                <a:solidFill>
                  <a:srgbClr val="1E293B"/>
                </a:solidFill>
                <a:latin typeface="Calibri" pitchFamily="34" charset="0"/>
                <a:ea typeface="Calibri" pitchFamily="34" charset="-122"/>
                <a:cs typeface="Calibri" pitchFamily="34" charset="-120"/>
              </a:rPr>
              <a:t>→</a:t>
            </a:r>
            <a:endParaRPr lang="en-US" sz="1300" dirty="0"/>
          </a:p>
        </p:txBody>
      </p:sp>
      <p:sp>
        <p:nvSpPr>
          <p:cNvPr id="27" name="Text 25"/>
          <p:cNvSpPr/>
          <p:nvPr/>
        </p:nvSpPr>
        <p:spPr>
          <a:xfrm>
            <a:off x="3749040" y="1810512"/>
            <a:ext cx="1508760" cy="329184"/>
          </a:xfrm>
          <a:prstGeom prst="rect">
            <a:avLst/>
          </a:prstGeom>
          <a:noFill/>
          <a:ln/>
        </p:spPr>
        <p:txBody>
          <a:bodyPr wrap="square" lIns="0" tIns="0" rIns="0" bIns="0" rtlCol="0" anchor="ctr"/>
          <a:lstStyle/>
          <a:p>
            <a:pPr marL="0" indent="0">
              <a:buNone/>
            </a:pPr>
            <a:r>
              <a:rPr lang="en-US" sz="950" dirty="0">
                <a:solidFill>
                  <a:srgbClr val="EA580C"/>
                </a:solidFill>
                <a:latin typeface="Courier New" pitchFamily="34" charset="0"/>
                <a:ea typeface="Courier New" pitchFamily="34" charset="-122"/>
                <a:cs typeface="Courier New" pitchFamily="34" charset="-120"/>
              </a:rPr>
              <a:t>203.0.113.5:10201</a:t>
            </a:r>
            <a:endParaRPr lang="en-US" sz="950" dirty="0"/>
          </a:p>
        </p:txBody>
      </p:sp>
      <p:sp>
        <p:nvSpPr>
          <p:cNvPr id="28" name="Text 26"/>
          <p:cNvSpPr/>
          <p:nvPr/>
        </p:nvSpPr>
        <p:spPr>
          <a:xfrm>
            <a:off x="5257800" y="1755648"/>
            <a:ext cx="1874520" cy="438912"/>
          </a:xfrm>
          <a:prstGeom prst="rect">
            <a:avLst/>
          </a:prstGeom>
          <a:noFill/>
          <a:ln/>
        </p:spPr>
        <p:txBody>
          <a:bodyPr wrap="square" lIns="0" tIns="0" rIns="0" bIns="0" rtlCol="0" anchor="ctr"/>
          <a:lstStyle/>
          <a:p>
            <a:pPr marL="0" indent="0" algn="ctr">
              <a:buNone/>
            </a:pPr>
            <a:r>
              <a:rPr lang="en-US" sz="1300" dirty="0">
                <a:solidFill>
                  <a:srgbClr val="1E293B"/>
                </a:solidFill>
                <a:latin typeface="Calibri" pitchFamily="34" charset="0"/>
                <a:ea typeface="Calibri" pitchFamily="34" charset="-122"/>
                <a:cs typeface="Calibri" pitchFamily="34" charset="-120"/>
              </a:rPr>
              <a:t>→</a:t>
            </a:r>
            <a:endParaRPr lang="en-US" sz="1300" dirty="0"/>
          </a:p>
        </p:txBody>
      </p:sp>
      <p:sp>
        <p:nvSpPr>
          <p:cNvPr id="29" name="Text 27"/>
          <p:cNvSpPr/>
          <p:nvPr/>
        </p:nvSpPr>
        <p:spPr>
          <a:xfrm>
            <a:off x="7178040" y="1810512"/>
            <a:ext cx="1325880" cy="329184"/>
          </a:xfrm>
          <a:prstGeom prst="rect">
            <a:avLst/>
          </a:prstGeom>
          <a:noFill/>
          <a:ln/>
        </p:spPr>
        <p:txBody>
          <a:bodyPr wrap="square" lIns="0" tIns="0" rIns="0" bIns="0" rtlCol="0" anchor="ctr"/>
          <a:lstStyle/>
          <a:p>
            <a:pPr marL="0" indent="0">
              <a:buNone/>
            </a:pPr>
            <a:r>
              <a:rPr lang="en-US" sz="950" dirty="0">
                <a:solidFill>
                  <a:srgbClr val="059669"/>
                </a:solidFill>
                <a:latin typeface="Courier New" pitchFamily="34" charset="0"/>
                <a:ea typeface="Courier New" pitchFamily="34" charset="-122"/>
                <a:cs typeface="Courier New" pitchFamily="34" charset="-120"/>
              </a:rPr>
              <a:t>93.184.216.34:80</a:t>
            </a:r>
            <a:endParaRPr lang="en-US" sz="950" dirty="0"/>
          </a:p>
        </p:txBody>
      </p:sp>
      <p:sp>
        <p:nvSpPr>
          <p:cNvPr id="30" name="Shape 28"/>
          <p:cNvSpPr/>
          <p:nvPr/>
        </p:nvSpPr>
        <p:spPr>
          <a:xfrm>
            <a:off x="8549640" y="1828800"/>
            <a:ext cx="512064" cy="274320"/>
          </a:xfrm>
          <a:prstGeom prst="rect">
            <a:avLst/>
          </a:prstGeom>
          <a:solidFill>
            <a:srgbClr val="3B82F6">
              <a:alpha val="80000"/>
            </a:srgbClr>
          </a:solidFill>
          <a:ln w="12700">
            <a:solidFill>
              <a:srgbClr val="3B82F6"/>
            </a:solidFill>
            <a:prstDash val="solid"/>
          </a:ln>
        </p:spPr>
      </p:sp>
      <p:sp>
        <p:nvSpPr>
          <p:cNvPr id="31" name="Text 29"/>
          <p:cNvSpPr/>
          <p:nvPr/>
        </p:nvSpPr>
        <p:spPr>
          <a:xfrm>
            <a:off x="8549640" y="1828800"/>
            <a:ext cx="512064" cy="274320"/>
          </a:xfrm>
          <a:prstGeom prst="rect">
            <a:avLst/>
          </a:prstGeom>
          <a:noFill/>
          <a:ln/>
        </p:spPr>
        <p:txBody>
          <a:bodyPr wrap="square" lIns="0" tIns="0" rIns="0" bIns="0" rtlCol="0" anchor="ctr"/>
          <a:lstStyle/>
          <a:p>
            <a:pPr marL="0" indent="0" algn="ctr">
              <a:buNone/>
            </a:pPr>
            <a:r>
              <a:rPr lang="en-US" sz="850" b="1" dirty="0">
                <a:solidFill>
                  <a:srgbClr val="3B82F6"/>
                </a:solidFill>
                <a:latin typeface="Calibri" pitchFamily="34" charset="0"/>
                <a:ea typeface="Calibri" pitchFamily="34" charset="-122"/>
                <a:cs typeface="Calibri" pitchFamily="34" charset="-120"/>
              </a:rPr>
              <a:t>Alice</a:t>
            </a:r>
            <a:endParaRPr lang="en-US" sz="850" dirty="0"/>
          </a:p>
        </p:txBody>
      </p:sp>
      <p:sp>
        <p:nvSpPr>
          <p:cNvPr id="32" name="Shape 30"/>
          <p:cNvSpPr/>
          <p:nvPr/>
        </p:nvSpPr>
        <p:spPr>
          <a:xfrm>
            <a:off x="274320" y="2249424"/>
            <a:ext cx="1554480" cy="438912"/>
          </a:xfrm>
          <a:prstGeom prst="rect">
            <a:avLst/>
          </a:prstGeom>
          <a:solidFill>
            <a:srgbClr val="FFFFFF"/>
          </a:solidFill>
          <a:ln w="12700">
            <a:solidFill>
              <a:srgbClr val="E2E8F0"/>
            </a:solidFill>
            <a:prstDash val="solid"/>
          </a:ln>
        </p:spPr>
      </p:sp>
      <p:sp>
        <p:nvSpPr>
          <p:cNvPr id="33" name="Shape 31"/>
          <p:cNvSpPr/>
          <p:nvPr/>
        </p:nvSpPr>
        <p:spPr>
          <a:xfrm>
            <a:off x="1828800" y="2249424"/>
            <a:ext cx="1874520" cy="438912"/>
          </a:xfrm>
          <a:prstGeom prst="rect">
            <a:avLst/>
          </a:prstGeom>
          <a:solidFill>
            <a:srgbClr val="FFFFFF"/>
          </a:solidFill>
          <a:ln w="12700">
            <a:solidFill>
              <a:srgbClr val="E2E8F0"/>
            </a:solidFill>
            <a:prstDash val="solid"/>
          </a:ln>
        </p:spPr>
      </p:sp>
      <p:sp>
        <p:nvSpPr>
          <p:cNvPr id="34" name="Shape 32"/>
          <p:cNvSpPr/>
          <p:nvPr/>
        </p:nvSpPr>
        <p:spPr>
          <a:xfrm>
            <a:off x="3703320" y="2249424"/>
            <a:ext cx="1554480" cy="438912"/>
          </a:xfrm>
          <a:prstGeom prst="rect">
            <a:avLst/>
          </a:prstGeom>
          <a:solidFill>
            <a:srgbClr val="FFFFFF"/>
          </a:solidFill>
          <a:ln w="12700">
            <a:solidFill>
              <a:srgbClr val="E2E8F0"/>
            </a:solidFill>
            <a:prstDash val="solid"/>
          </a:ln>
        </p:spPr>
      </p:sp>
      <p:sp>
        <p:nvSpPr>
          <p:cNvPr id="35" name="Shape 33"/>
          <p:cNvSpPr/>
          <p:nvPr/>
        </p:nvSpPr>
        <p:spPr>
          <a:xfrm>
            <a:off x="5257800" y="2249424"/>
            <a:ext cx="1874520" cy="438912"/>
          </a:xfrm>
          <a:prstGeom prst="rect">
            <a:avLst/>
          </a:prstGeom>
          <a:solidFill>
            <a:srgbClr val="FFFFFF"/>
          </a:solidFill>
          <a:ln w="12700">
            <a:solidFill>
              <a:srgbClr val="E2E8F0"/>
            </a:solidFill>
            <a:prstDash val="solid"/>
          </a:ln>
        </p:spPr>
      </p:sp>
      <p:sp>
        <p:nvSpPr>
          <p:cNvPr id="36" name="Shape 34"/>
          <p:cNvSpPr/>
          <p:nvPr/>
        </p:nvSpPr>
        <p:spPr>
          <a:xfrm>
            <a:off x="7132320" y="2249424"/>
            <a:ext cx="1371600" cy="438912"/>
          </a:xfrm>
          <a:prstGeom prst="rect">
            <a:avLst/>
          </a:prstGeom>
          <a:solidFill>
            <a:srgbClr val="FFFFFF"/>
          </a:solidFill>
          <a:ln w="12700">
            <a:solidFill>
              <a:srgbClr val="E2E8F0"/>
            </a:solidFill>
            <a:prstDash val="solid"/>
          </a:ln>
        </p:spPr>
      </p:sp>
      <p:sp>
        <p:nvSpPr>
          <p:cNvPr id="37" name="Shape 35"/>
          <p:cNvSpPr/>
          <p:nvPr/>
        </p:nvSpPr>
        <p:spPr>
          <a:xfrm>
            <a:off x="274320" y="2249424"/>
            <a:ext cx="54864" cy="438912"/>
          </a:xfrm>
          <a:prstGeom prst="rect">
            <a:avLst/>
          </a:prstGeom>
          <a:solidFill>
            <a:srgbClr val="059669"/>
          </a:solidFill>
          <a:ln w="12700">
            <a:solidFill>
              <a:srgbClr val="059669"/>
            </a:solidFill>
            <a:prstDash val="solid"/>
          </a:ln>
        </p:spPr>
      </p:sp>
      <p:sp>
        <p:nvSpPr>
          <p:cNvPr id="38" name="Text 36"/>
          <p:cNvSpPr/>
          <p:nvPr/>
        </p:nvSpPr>
        <p:spPr>
          <a:xfrm>
            <a:off x="365760" y="2304288"/>
            <a:ext cx="1463040" cy="329184"/>
          </a:xfrm>
          <a:prstGeom prst="rect">
            <a:avLst/>
          </a:prstGeom>
          <a:noFill/>
          <a:ln/>
        </p:spPr>
        <p:txBody>
          <a:bodyPr wrap="square" lIns="0" tIns="0" rIns="0" bIns="0" rtlCol="0" anchor="ctr"/>
          <a:lstStyle/>
          <a:p>
            <a:pPr marL="0" indent="0">
              <a:buNone/>
            </a:pPr>
            <a:r>
              <a:rPr lang="en-US" sz="950" dirty="0">
                <a:solidFill>
                  <a:srgbClr val="1D4ED8"/>
                </a:solidFill>
                <a:latin typeface="Courier New" pitchFamily="34" charset="0"/>
                <a:ea typeface="Courier New" pitchFamily="34" charset="-122"/>
                <a:cs typeface="Courier New" pitchFamily="34" charset="-120"/>
              </a:rPr>
              <a:t>192.168.1.10:54322</a:t>
            </a:r>
            <a:endParaRPr lang="en-US" sz="950" dirty="0"/>
          </a:p>
        </p:txBody>
      </p:sp>
      <p:sp>
        <p:nvSpPr>
          <p:cNvPr id="39" name="Text 37"/>
          <p:cNvSpPr/>
          <p:nvPr/>
        </p:nvSpPr>
        <p:spPr>
          <a:xfrm>
            <a:off x="1828800" y="2249424"/>
            <a:ext cx="1874520" cy="438912"/>
          </a:xfrm>
          <a:prstGeom prst="rect">
            <a:avLst/>
          </a:prstGeom>
          <a:noFill/>
          <a:ln/>
        </p:spPr>
        <p:txBody>
          <a:bodyPr wrap="square" lIns="0" tIns="0" rIns="0" bIns="0" rtlCol="0" anchor="ctr"/>
          <a:lstStyle/>
          <a:p>
            <a:pPr marL="0" indent="0" algn="ctr">
              <a:buNone/>
            </a:pPr>
            <a:r>
              <a:rPr lang="en-US" sz="1300" dirty="0">
                <a:solidFill>
                  <a:srgbClr val="1E293B"/>
                </a:solidFill>
                <a:latin typeface="Calibri" pitchFamily="34" charset="0"/>
                <a:ea typeface="Calibri" pitchFamily="34" charset="-122"/>
                <a:cs typeface="Calibri" pitchFamily="34" charset="-120"/>
              </a:rPr>
              <a:t>→</a:t>
            </a:r>
            <a:endParaRPr lang="en-US" sz="1300" dirty="0"/>
          </a:p>
        </p:txBody>
      </p:sp>
      <p:sp>
        <p:nvSpPr>
          <p:cNvPr id="40" name="Text 38"/>
          <p:cNvSpPr/>
          <p:nvPr/>
        </p:nvSpPr>
        <p:spPr>
          <a:xfrm>
            <a:off x="3749040" y="2304288"/>
            <a:ext cx="1508760" cy="329184"/>
          </a:xfrm>
          <a:prstGeom prst="rect">
            <a:avLst/>
          </a:prstGeom>
          <a:noFill/>
          <a:ln/>
        </p:spPr>
        <p:txBody>
          <a:bodyPr wrap="square" lIns="0" tIns="0" rIns="0" bIns="0" rtlCol="0" anchor="ctr"/>
          <a:lstStyle/>
          <a:p>
            <a:pPr marL="0" indent="0">
              <a:buNone/>
            </a:pPr>
            <a:r>
              <a:rPr lang="en-US" sz="950" dirty="0">
                <a:solidFill>
                  <a:srgbClr val="EA580C"/>
                </a:solidFill>
                <a:latin typeface="Courier New" pitchFamily="34" charset="0"/>
                <a:ea typeface="Courier New" pitchFamily="34" charset="-122"/>
                <a:cs typeface="Courier New" pitchFamily="34" charset="-120"/>
              </a:rPr>
              <a:t>203.0.113.5:10202</a:t>
            </a:r>
            <a:endParaRPr lang="en-US" sz="950" dirty="0"/>
          </a:p>
        </p:txBody>
      </p:sp>
      <p:sp>
        <p:nvSpPr>
          <p:cNvPr id="41" name="Text 39"/>
          <p:cNvSpPr/>
          <p:nvPr/>
        </p:nvSpPr>
        <p:spPr>
          <a:xfrm>
            <a:off x="5257800" y="2249424"/>
            <a:ext cx="1874520" cy="438912"/>
          </a:xfrm>
          <a:prstGeom prst="rect">
            <a:avLst/>
          </a:prstGeom>
          <a:noFill/>
          <a:ln/>
        </p:spPr>
        <p:txBody>
          <a:bodyPr wrap="square" lIns="0" tIns="0" rIns="0" bIns="0" rtlCol="0" anchor="ctr"/>
          <a:lstStyle/>
          <a:p>
            <a:pPr marL="0" indent="0" algn="ctr">
              <a:buNone/>
            </a:pPr>
            <a:r>
              <a:rPr lang="en-US" sz="1300" dirty="0">
                <a:solidFill>
                  <a:srgbClr val="1E293B"/>
                </a:solidFill>
                <a:latin typeface="Calibri" pitchFamily="34" charset="0"/>
                <a:ea typeface="Calibri" pitchFamily="34" charset="-122"/>
                <a:cs typeface="Calibri" pitchFamily="34" charset="-120"/>
              </a:rPr>
              <a:t>→</a:t>
            </a:r>
            <a:endParaRPr lang="en-US" sz="1300" dirty="0"/>
          </a:p>
        </p:txBody>
      </p:sp>
      <p:sp>
        <p:nvSpPr>
          <p:cNvPr id="42" name="Text 40"/>
          <p:cNvSpPr/>
          <p:nvPr/>
        </p:nvSpPr>
        <p:spPr>
          <a:xfrm>
            <a:off x="7178040" y="2304288"/>
            <a:ext cx="1325880" cy="329184"/>
          </a:xfrm>
          <a:prstGeom prst="rect">
            <a:avLst/>
          </a:prstGeom>
          <a:noFill/>
          <a:ln/>
        </p:spPr>
        <p:txBody>
          <a:bodyPr wrap="square" lIns="0" tIns="0" rIns="0" bIns="0" rtlCol="0" anchor="ctr"/>
          <a:lstStyle/>
          <a:p>
            <a:pPr marL="0" indent="0">
              <a:buNone/>
            </a:pPr>
            <a:r>
              <a:rPr lang="en-US" sz="950" dirty="0">
                <a:solidFill>
                  <a:srgbClr val="059669"/>
                </a:solidFill>
                <a:latin typeface="Courier New" pitchFamily="34" charset="0"/>
                <a:ea typeface="Courier New" pitchFamily="34" charset="-122"/>
                <a:cs typeface="Courier New" pitchFamily="34" charset="-120"/>
              </a:rPr>
              <a:t>8.8.8.8:53</a:t>
            </a:r>
            <a:endParaRPr lang="en-US" sz="950" dirty="0"/>
          </a:p>
        </p:txBody>
      </p:sp>
      <p:sp>
        <p:nvSpPr>
          <p:cNvPr id="43" name="Shape 41"/>
          <p:cNvSpPr/>
          <p:nvPr/>
        </p:nvSpPr>
        <p:spPr>
          <a:xfrm>
            <a:off x="8549640" y="2322576"/>
            <a:ext cx="512064" cy="274320"/>
          </a:xfrm>
          <a:prstGeom prst="rect">
            <a:avLst/>
          </a:prstGeom>
          <a:solidFill>
            <a:srgbClr val="3B82F6">
              <a:alpha val="80000"/>
            </a:srgbClr>
          </a:solidFill>
          <a:ln w="12700">
            <a:solidFill>
              <a:srgbClr val="3B82F6"/>
            </a:solidFill>
            <a:prstDash val="solid"/>
          </a:ln>
        </p:spPr>
      </p:sp>
      <p:sp>
        <p:nvSpPr>
          <p:cNvPr id="44" name="Text 42"/>
          <p:cNvSpPr/>
          <p:nvPr/>
        </p:nvSpPr>
        <p:spPr>
          <a:xfrm>
            <a:off x="8549640" y="2322576"/>
            <a:ext cx="512064" cy="274320"/>
          </a:xfrm>
          <a:prstGeom prst="rect">
            <a:avLst/>
          </a:prstGeom>
          <a:noFill/>
          <a:ln/>
        </p:spPr>
        <p:txBody>
          <a:bodyPr wrap="square" lIns="0" tIns="0" rIns="0" bIns="0" rtlCol="0" anchor="ctr"/>
          <a:lstStyle/>
          <a:p>
            <a:pPr marL="0" indent="0" algn="ctr">
              <a:buNone/>
            </a:pPr>
            <a:r>
              <a:rPr lang="en-US" sz="850" b="1" dirty="0">
                <a:solidFill>
                  <a:srgbClr val="3B82F6"/>
                </a:solidFill>
                <a:latin typeface="Calibri" pitchFamily="34" charset="0"/>
                <a:ea typeface="Calibri" pitchFamily="34" charset="-122"/>
                <a:cs typeface="Calibri" pitchFamily="34" charset="-120"/>
              </a:rPr>
              <a:t>Alice</a:t>
            </a:r>
            <a:endParaRPr lang="en-US" sz="850" dirty="0"/>
          </a:p>
        </p:txBody>
      </p:sp>
      <p:sp>
        <p:nvSpPr>
          <p:cNvPr id="45" name="Shape 43"/>
          <p:cNvSpPr/>
          <p:nvPr/>
        </p:nvSpPr>
        <p:spPr>
          <a:xfrm>
            <a:off x="274320" y="2743200"/>
            <a:ext cx="1554480" cy="438912"/>
          </a:xfrm>
          <a:prstGeom prst="rect">
            <a:avLst/>
          </a:prstGeom>
          <a:solidFill>
            <a:srgbClr val="FFFFFF"/>
          </a:solidFill>
          <a:ln w="12700">
            <a:solidFill>
              <a:srgbClr val="E2E8F0"/>
            </a:solidFill>
            <a:prstDash val="solid"/>
          </a:ln>
        </p:spPr>
      </p:sp>
      <p:sp>
        <p:nvSpPr>
          <p:cNvPr id="46" name="Shape 44"/>
          <p:cNvSpPr/>
          <p:nvPr/>
        </p:nvSpPr>
        <p:spPr>
          <a:xfrm>
            <a:off x="1828800" y="2743200"/>
            <a:ext cx="1874520" cy="438912"/>
          </a:xfrm>
          <a:prstGeom prst="rect">
            <a:avLst/>
          </a:prstGeom>
          <a:solidFill>
            <a:srgbClr val="FFFFFF"/>
          </a:solidFill>
          <a:ln w="12700">
            <a:solidFill>
              <a:srgbClr val="E2E8F0"/>
            </a:solidFill>
            <a:prstDash val="solid"/>
          </a:ln>
        </p:spPr>
      </p:sp>
      <p:sp>
        <p:nvSpPr>
          <p:cNvPr id="47" name="Shape 45"/>
          <p:cNvSpPr/>
          <p:nvPr/>
        </p:nvSpPr>
        <p:spPr>
          <a:xfrm>
            <a:off x="3703320" y="2743200"/>
            <a:ext cx="1554480" cy="438912"/>
          </a:xfrm>
          <a:prstGeom prst="rect">
            <a:avLst/>
          </a:prstGeom>
          <a:solidFill>
            <a:srgbClr val="FFFFFF"/>
          </a:solidFill>
          <a:ln w="12700">
            <a:solidFill>
              <a:srgbClr val="E2E8F0"/>
            </a:solidFill>
            <a:prstDash val="solid"/>
          </a:ln>
        </p:spPr>
      </p:sp>
      <p:sp>
        <p:nvSpPr>
          <p:cNvPr id="48" name="Shape 46"/>
          <p:cNvSpPr/>
          <p:nvPr/>
        </p:nvSpPr>
        <p:spPr>
          <a:xfrm>
            <a:off x="5257800" y="2743200"/>
            <a:ext cx="1874520" cy="438912"/>
          </a:xfrm>
          <a:prstGeom prst="rect">
            <a:avLst/>
          </a:prstGeom>
          <a:solidFill>
            <a:srgbClr val="FFFFFF"/>
          </a:solidFill>
          <a:ln w="12700">
            <a:solidFill>
              <a:srgbClr val="E2E8F0"/>
            </a:solidFill>
            <a:prstDash val="solid"/>
          </a:ln>
        </p:spPr>
      </p:sp>
      <p:sp>
        <p:nvSpPr>
          <p:cNvPr id="49" name="Shape 47"/>
          <p:cNvSpPr/>
          <p:nvPr/>
        </p:nvSpPr>
        <p:spPr>
          <a:xfrm>
            <a:off x="7132320" y="2743200"/>
            <a:ext cx="1371600" cy="438912"/>
          </a:xfrm>
          <a:prstGeom prst="rect">
            <a:avLst/>
          </a:prstGeom>
          <a:solidFill>
            <a:srgbClr val="FFFFFF"/>
          </a:solidFill>
          <a:ln w="12700">
            <a:solidFill>
              <a:srgbClr val="E2E8F0"/>
            </a:solidFill>
            <a:prstDash val="solid"/>
          </a:ln>
        </p:spPr>
      </p:sp>
      <p:sp>
        <p:nvSpPr>
          <p:cNvPr id="50" name="Shape 48"/>
          <p:cNvSpPr/>
          <p:nvPr/>
        </p:nvSpPr>
        <p:spPr>
          <a:xfrm>
            <a:off x="274320" y="2743200"/>
            <a:ext cx="54864" cy="438912"/>
          </a:xfrm>
          <a:prstGeom prst="rect">
            <a:avLst/>
          </a:prstGeom>
          <a:solidFill>
            <a:srgbClr val="059669"/>
          </a:solidFill>
          <a:ln w="12700">
            <a:solidFill>
              <a:srgbClr val="059669"/>
            </a:solidFill>
            <a:prstDash val="solid"/>
          </a:ln>
        </p:spPr>
      </p:sp>
      <p:sp>
        <p:nvSpPr>
          <p:cNvPr id="51" name="Text 49"/>
          <p:cNvSpPr/>
          <p:nvPr/>
        </p:nvSpPr>
        <p:spPr>
          <a:xfrm>
            <a:off x="365760" y="2798064"/>
            <a:ext cx="1463040" cy="329184"/>
          </a:xfrm>
          <a:prstGeom prst="rect">
            <a:avLst/>
          </a:prstGeom>
          <a:noFill/>
          <a:ln/>
        </p:spPr>
        <p:txBody>
          <a:bodyPr wrap="square" lIns="0" tIns="0" rIns="0" bIns="0" rtlCol="0" anchor="ctr"/>
          <a:lstStyle/>
          <a:p>
            <a:pPr marL="0" indent="0">
              <a:buNone/>
            </a:pPr>
            <a:r>
              <a:rPr lang="en-US" sz="950" dirty="0">
                <a:solidFill>
                  <a:srgbClr val="1D4ED8"/>
                </a:solidFill>
                <a:latin typeface="Courier New" pitchFamily="34" charset="0"/>
                <a:ea typeface="Courier New" pitchFamily="34" charset="-122"/>
                <a:cs typeface="Courier New" pitchFamily="34" charset="-120"/>
              </a:rPr>
              <a:t>192.168.1.11:61000</a:t>
            </a:r>
            <a:endParaRPr lang="en-US" sz="950" dirty="0"/>
          </a:p>
        </p:txBody>
      </p:sp>
      <p:sp>
        <p:nvSpPr>
          <p:cNvPr id="52" name="Text 50"/>
          <p:cNvSpPr/>
          <p:nvPr/>
        </p:nvSpPr>
        <p:spPr>
          <a:xfrm>
            <a:off x="1828800" y="2743200"/>
            <a:ext cx="1874520" cy="438912"/>
          </a:xfrm>
          <a:prstGeom prst="rect">
            <a:avLst/>
          </a:prstGeom>
          <a:noFill/>
          <a:ln/>
        </p:spPr>
        <p:txBody>
          <a:bodyPr wrap="square" lIns="0" tIns="0" rIns="0" bIns="0" rtlCol="0" anchor="ctr"/>
          <a:lstStyle/>
          <a:p>
            <a:pPr marL="0" indent="0" algn="ctr">
              <a:buNone/>
            </a:pPr>
            <a:r>
              <a:rPr lang="en-US" sz="1300" dirty="0">
                <a:solidFill>
                  <a:srgbClr val="1E293B"/>
                </a:solidFill>
                <a:latin typeface="Calibri" pitchFamily="34" charset="0"/>
                <a:ea typeface="Calibri" pitchFamily="34" charset="-122"/>
                <a:cs typeface="Calibri" pitchFamily="34" charset="-120"/>
              </a:rPr>
              <a:t>→</a:t>
            </a:r>
            <a:endParaRPr lang="en-US" sz="1300" dirty="0"/>
          </a:p>
        </p:txBody>
      </p:sp>
      <p:sp>
        <p:nvSpPr>
          <p:cNvPr id="53" name="Text 51"/>
          <p:cNvSpPr/>
          <p:nvPr/>
        </p:nvSpPr>
        <p:spPr>
          <a:xfrm>
            <a:off x="3749040" y="2798064"/>
            <a:ext cx="1508760" cy="329184"/>
          </a:xfrm>
          <a:prstGeom prst="rect">
            <a:avLst/>
          </a:prstGeom>
          <a:noFill/>
          <a:ln/>
        </p:spPr>
        <p:txBody>
          <a:bodyPr wrap="square" lIns="0" tIns="0" rIns="0" bIns="0" rtlCol="0" anchor="ctr"/>
          <a:lstStyle/>
          <a:p>
            <a:pPr marL="0" indent="0">
              <a:buNone/>
            </a:pPr>
            <a:r>
              <a:rPr lang="en-US" sz="950" dirty="0">
                <a:solidFill>
                  <a:srgbClr val="EA580C"/>
                </a:solidFill>
                <a:latin typeface="Courier New" pitchFamily="34" charset="0"/>
                <a:ea typeface="Courier New" pitchFamily="34" charset="-122"/>
                <a:cs typeface="Courier New" pitchFamily="34" charset="-120"/>
              </a:rPr>
              <a:t>203.0.113.5:10203</a:t>
            </a:r>
            <a:endParaRPr lang="en-US" sz="950" dirty="0"/>
          </a:p>
        </p:txBody>
      </p:sp>
      <p:sp>
        <p:nvSpPr>
          <p:cNvPr id="54" name="Text 52"/>
          <p:cNvSpPr/>
          <p:nvPr/>
        </p:nvSpPr>
        <p:spPr>
          <a:xfrm>
            <a:off x="5257800" y="2743200"/>
            <a:ext cx="1874520" cy="438912"/>
          </a:xfrm>
          <a:prstGeom prst="rect">
            <a:avLst/>
          </a:prstGeom>
          <a:noFill/>
          <a:ln/>
        </p:spPr>
        <p:txBody>
          <a:bodyPr wrap="square" lIns="0" tIns="0" rIns="0" bIns="0" rtlCol="0" anchor="ctr"/>
          <a:lstStyle/>
          <a:p>
            <a:pPr marL="0" indent="0" algn="ctr">
              <a:buNone/>
            </a:pPr>
            <a:r>
              <a:rPr lang="en-US" sz="1300" dirty="0">
                <a:solidFill>
                  <a:srgbClr val="1E293B"/>
                </a:solidFill>
                <a:latin typeface="Calibri" pitchFamily="34" charset="0"/>
                <a:ea typeface="Calibri" pitchFamily="34" charset="-122"/>
                <a:cs typeface="Calibri" pitchFamily="34" charset="-120"/>
              </a:rPr>
              <a:t>→</a:t>
            </a:r>
            <a:endParaRPr lang="en-US" sz="1300" dirty="0"/>
          </a:p>
        </p:txBody>
      </p:sp>
      <p:sp>
        <p:nvSpPr>
          <p:cNvPr id="55" name="Text 53"/>
          <p:cNvSpPr/>
          <p:nvPr/>
        </p:nvSpPr>
        <p:spPr>
          <a:xfrm>
            <a:off x="7178040" y="2798064"/>
            <a:ext cx="1325880" cy="329184"/>
          </a:xfrm>
          <a:prstGeom prst="rect">
            <a:avLst/>
          </a:prstGeom>
          <a:noFill/>
          <a:ln/>
        </p:spPr>
        <p:txBody>
          <a:bodyPr wrap="square" lIns="0" tIns="0" rIns="0" bIns="0" rtlCol="0" anchor="ctr"/>
          <a:lstStyle/>
          <a:p>
            <a:pPr marL="0" indent="0">
              <a:buNone/>
            </a:pPr>
            <a:r>
              <a:rPr lang="en-US" sz="950" dirty="0">
                <a:solidFill>
                  <a:srgbClr val="059669"/>
                </a:solidFill>
                <a:latin typeface="Courier New" pitchFamily="34" charset="0"/>
                <a:ea typeface="Courier New" pitchFamily="34" charset="-122"/>
                <a:cs typeface="Courier New" pitchFamily="34" charset="-120"/>
              </a:rPr>
              <a:t>93.184.216.34:80</a:t>
            </a:r>
            <a:endParaRPr lang="en-US" sz="950" dirty="0"/>
          </a:p>
        </p:txBody>
      </p:sp>
      <p:sp>
        <p:nvSpPr>
          <p:cNvPr id="56" name="Shape 54"/>
          <p:cNvSpPr/>
          <p:nvPr/>
        </p:nvSpPr>
        <p:spPr>
          <a:xfrm>
            <a:off x="8549640" y="2816352"/>
            <a:ext cx="512064" cy="274320"/>
          </a:xfrm>
          <a:prstGeom prst="rect">
            <a:avLst/>
          </a:prstGeom>
          <a:solidFill>
            <a:srgbClr val="7C3AED">
              <a:alpha val="80000"/>
            </a:srgbClr>
          </a:solidFill>
          <a:ln w="12700">
            <a:solidFill>
              <a:srgbClr val="7C3AED"/>
            </a:solidFill>
            <a:prstDash val="solid"/>
          </a:ln>
        </p:spPr>
      </p:sp>
      <p:sp>
        <p:nvSpPr>
          <p:cNvPr id="57" name="Text 55"/>
          <p:cNvSpPr/>
          <p:nvPr/>
        </p:nvSpPr>
        <p:spPr>
          <a:xfrm>
            <a:off x="8549640" y="2816352"/>
            <a:ext cx="512064" cy="274320"/>
          </a:xfrm>
          <a:prstGeom prst="rect">
            <a:avLst/>
          </a:prstGeom>
          <a:noFill/>
          <a:ln/>
        </p:spPr>
        <p:txBody>
          <a:bodyPr wrap="square" lIns="0" tIns="0" rIns="0" bIns="0" rtlCol="0" anchor="ctr"/>
          <a:lstStyle/>
          <a:p>
            <a:pPr marL="0" indent="0" algn="ctr">
              <a:buNone/>
            </a:pPr>
            <a:r>
              <a:rPr lang="en-US" sz="850" b="1" dirty="0">
                <a:solidFill>
                  <a:srgbClr val="7C3AED"/>
                </a:solidFill>
                <a:latin typeface="Calibri" pitchFamily="34" charset="0"/>
                <a:ea typeface="Calibri" pitchFamily="34" charset="-122"/>
                <a:cs typeface="Calibri" pitchFamily="34" charset="-120"/>
              </a:rPr>
              <a:t>Bob</a:t>
            </a:r>
            <a:endParaRPr lang="en-US" sz="850" dirty="0"/>
          </a:p>
        </p:txBody>
      </p:sp>
      <p:sp>
        <p:nvSpPr>
          <p:cNvPr id="58" name="Shape 56"/>
          <p:cNvSpPr/>
          <p:nvPr/>
        </p:nvSpPr>
        <p:spPr>
          <a:xfrm>
            <a:off x="274320" y="3236976"/>
            <a:ext cx="1554480" cy="438912"/>
          </a:xfrm>
          <a:prstGeom prst="rect">
            <a:avLst/>
          </a:prstGeom>
          <a:solidFill>
            <a:srgbClr val="FFFFFF"/>
          </a:solidFill>
          <a:ln w="12700">
            <a:solidFill>
              <a:srgbClr val="E2E8F0"/>
            </a:solidFill>
            <a:prstDash val="solid"/>
          </a:ln>
        </p:spPr>
      </p:sp>
      <p:sp>
        <p:nvSpPr>
          <p:cNvPr id="59" name="Shape 57"/>
          <p:cNvSpPr/>
          <p:nvPr/>
        </p:nvSpPr>
        <p:spPr>
          <a:xfrm>
            <a:off x="1828800" y="3236976"/>
            <a:ext cx="1874520" cy="438912"/>
          </a:xfrm>
          <a:prstGeom prst="rect">
            <a:avLst/>
          </a:prstGeom>
          <a:solidFill>
            <a:srgbClr val="FFFFFF"/>
          </a:solidFill>
          <a:ln w="12700">
            <a:solidFill>
              <a:srgbClr val="E2E8F0"/>
            </a:solidFill>
            <a:prstDash val="solid"/>
          </a:ln>
        </p:spPr>
      </p:sp>
      <p:sp>
        <p:nvSpPr>
          <p:cNvPr id="60" name="Shape 58"/>
          <p:cNvSpPr/>
          <p:nvPr/>
        </p:nvSpPr>
        <p:spPr>
          <a:xfrm>
            <a:off x="3703320" y="3236976"/>
            <a:ext cx="1554480" cy="438912"/>
          </a:xfrm>
          <a:prstGeom prst="rect">
            <a:avLst/>
          </a:prstGeom>
          <a:solidFill>
            <a:srgbClr val="FFFFFF"/>
          </a:solidFill>
          <a:ln w="12700">
            <a:solidFill>
              <a:srgbClr val="E2E8F0"/>
            </a:solidFill>
            <a:prstDash val="solid"/>
          </a:ln>
        </p:spPr>
      </p:sp>
      <p:sp>
        <p:nvSpPr>
          <p:cNvPr id="61" name="Shape 59"/>
          <p:cNvSpPr/>
          <p:nvPr/>
        </p:nvSpPr>
        <p:spPr>
          <a:xfrm>
            <a:off x="5257800" y="3236976"/>
            <a:ext cx="1874520" cy="438912"/>
          </a:xfrm>
          <a:prstGeom prst="rect">
            <a:avLst/>
          </a:prstGeom>
          <a:solidFill>
            <a:srgbClr val="FFFFFF"/>
          </a:solidFill>
          <a:ln w="12700">
            <a:solidFill>
              <a:srgbClr val="E2E8F0"/>
            </a:solidFill>
            <a:prstDash val="solid"/>
          </a:ln>
        </p:spPr>
      </p:sp>
      <p:sp>
        <p:nvSpPr>
          <p:cNvPr id="62" name="Shape 60"/>
          <p:cNvSpPr/>
          <p:nvPr/>
        </p:nvSpPr>
        <p:spPr>
          <a:xfrm>
            <a:off x="7132320" y="3236976"/>
            <a:ext cx="1371600" cy="438912"/>
          </a:xfrm>
          <a:prstGeom prst="rect">
            <a:avLst/>
          </a:prstGeom>
          <a:solidFill>
            <a:srgbClr val="FFFFFF"/>
          </a:solidFill>
          <a:ln w="12700">
            <a:solidFill>
              <a:srgbClr val="E2E8F0"/>
            </a:solidFill>
            <a:prstDash val="solid"/>
          </a:ln>
        </p:spPr>
      </p:sp>
      <p:sp>
        <p:nvSpPr>
          <p:cNvPr id="63" name="Shape 61"/>
          <p:cNvSpPr/>
          <p:nvPr/>
        </p:nvSpPr>
        <p:spPr>
          <a:xfrm>
            <a:off x="274320" y="3236976"/>
            <a:ext cx="54864" cy="438912"/>
          </a:xfrm>
          <a:prstGeom prst="rect">
            <a:avLst/>
          </a:prstGeom>
          <a:solidFill>
            <a:srgbClr val="059669"/>
          </a:solidFill>
          <a:ln w="12700">
            <a:solidFill>
              <a:srgbClr val="059669"/>
            </a:solidFill>
            <a:prstDash val="solid"/>
          </a:ln>
        </p:spPr>
      </p:sp>
      <p:sp>
        <p:nvSpPr>
          <p:cNvPr id="64" name="Text 62"/>
          <p:cNvSpPr/>
          <p:nvPr/>
        </p:nvSpPr>
        <p:spPr>
          <a:xfrm>
            <a:off x="365760" y="3291840"/>
            <a:ext cx="1463040" cy="329184"/>
          </a:xfrm>
          <a:prstGeom prst="rect">
            <a:avLst/>
          </a:prstGeom>
          <a:noFill/>
          <a:ln/>
        </p:spPr>
        <p:txBody>
          <a:bodyPr wrap="square" lIns="0" tIns="0" rIns="0" bIns="0" rtlCol="0" anchor="ctr"/>
          <a:lstStyle/>
          <a:p>
            <a:pPr marL="0" indent="0">
              <a:buNone/>
            </a:pPr>
            <a:r>
              <a:rPr lang="en-US" sz="950" dirty="0">
                <a:solidFill>
                  <a:srgbClr val="1D4ED8"/>
                </a:solidFill>
                <a:latin typeface="Courier New" pitchFamily="34" charset="0"/>
                <a:ea typeface="Courier New" pitchFamily="34" charset="-122"/>
                <a:cs typeface="Courier New" pitchFamily="34" charset="-120"/>
              </a:rPr>
              <a:t>192.168.1.12:49500</a:t>
            </a:r>
            <a:endParaRPr lang="en-US" sz="950" dirty="0"/>
          </a:p>
        </p:txBody>
      </p:sp>
      <p:sp>
        <p:nvSpPr>
          <p:cNvPr id="65" name="Text 63"/>
          <p:cNvSpPr/>
          <p:nvPr/>
        </p:nvSpPr>
        <p:spPr>
          <a:xfrm>
            <a:off x="1828800" y="3236976"/>
            <a:ext cx="1874520" cy="438912"/>
          </a:xfrm>
          <a:prstGeom prst="rect">
            <a:avLst/>
          </a:prstGeom>
          <a:noFill/>
          <a:ln/>
        </p:spPr>
        <p:txBody>
          <a:bodyPr wrap="square" lIns="0" tIns="0" rIns="0" bIns="0" rtlCol="0" anchor="ctr"/>
          <a:lstStyle/>
          <a:p>
            <a:pPr marL="0" indent="0" algn="ctr">
              <a:buNone/>
            </a:pPr>
            <a:r>
              <a:rPr lang="en-US" sz="1300" dirty="0">
                <a:solidFill>
                  <a:srgbClr val="1E293B"/>
                </a:solidFill>
                <a:latin typeface="Calibri" pitchFamily="34" charset="0"/>
                <a:ea typeface="Calibri" pitchFamily="34" charset="-122"/>
                <a:cs typeface="Calibri" pitchFamily="34" charset="-120"/>
              </a:rPr>
              <a:t>→</a:t>
            </a:r>
            <a:endParaRPr lang="en-US" sz="1300" dirty="0"/>
          </a:p>
        </p:txBody>
      </p:sp>
      <p:sp>
        <p:nvSpPr>
          <p:cNvPr id="66" name="Text 64"/>
          <p:cNvSpPr/>
          <p:nvPr/>
        </p:nvSpPr>
        <p:spPr>
          <a:xfrm>
            <a:off x="3749040" y="3291840"/>
            <a:ext cx="1508760" cy="329184"/>
          </a:xfrm>
          <a:prstGeom prst="rect">
            <a:avLst/>
          </a:prstGeom>
          <a:noFill/>
          <a:ln/>
        </p:spPr>
        <p:txBody>
          <a:bodyPr wrap="square" lIns="0" tIns="0" rIns="0" bIns="0" rtlCol="0" anchor="ctr"/>
          <a:lstStyle/>
          <a:p>
            <a:pPr marL="0" indent="0">
              <a:buNone/>
            </a:pPr>
            <a:r>
              <a:rPr lang="en-US" sz="950" dirty="0">
                <a:solidFill>
                  <a:srgbClr val="EA580C"/>
                </a:solidFill>
                <a:latin typeface="Courier New" pitchFamily="34" charset="0"/>
                <a:ea typeface="Courier New" pitchFamily="34" charset="-122"/>
                <a:cs typeface="Courier New" pitchFamily="34" charset="-120"/>
              </a:rPr>
              <a:t>203.0.113.5:10204</a:t>
            </a:r>
            <a:endParaRPr lang="en-US" sz="950" dirty="0"/>
          </a:p>
        </p:txBody>
      </p:sp>
      <p:sp>
        <p:nvSpPr>
          <p:cNvPr id="67" name="Text 65"/>
          <p:cNvSpPr/>
          <p:nvPr/>
        </p:nvSpPr>
        <p:spPr>
          <a:xfrm>
            <a:off x="5257800" y="3236976"/>
            <a:ext cx="1874520" cy="438912"/>
          </a:xfrm>
          <a:prstGeom prst="rect">
            <a:avLst/>
          </a:prstGeom>
          <a:noFill/>
          <a:ln/>
        </p:spPr>
        <p:txBody>
          <a:bodyPr wrap="square" lIns="0" tIns="0" rIns="0" bIns="0" rtlCol="0" anchor="ctr"/>
          <a:lstStyle/>
          <a:p>
            <a:pPr marL="0" indent="0" algn="ctr">
              <a:buNone/>
            </a:pPr>
            <a:r>
              <a:rPr lang="en-US" sz="1300" dirty="0">
                <a:solidFill>
                  <a:srgbClr val="1E293B"/>
                </a:solidFill>
                <a:latin typeface="Calibri" pitchFamily="34" charset="0"/>
                <a:ea typeface="Calibri" pitchFamily="34" charset="-122"/>
                <a:cs typeface="Calibri" pitchFamily="34" charset="-120"/>
              </a:rPr>
              <a:t>→</a:t>
            </a:r>
            <a:endParaRPr lang="en-US" sz="1300" dirty="0"/>
          </a:p>
        </p:txBody>
      </p:sp>
      <p:sp>
        <p:nvSpPr>
          <p:cNvPr id="68" name="Text 66"/>
          <p:cNvSpPr/>
          <p:nvPr/>
        </p:nvSpPr>
        <p:spPr>
          <a:xfrm>
            <a:off x="7178040" y="3291840"/>
            <a:ext cx="1325880" cy="329184"/>
          </a:xfrm>
          <a:prstGeom prst="rect">
            <a:avLst/>
          </a:prstGeom>
          <a:noFill/>
          <a:ln/>
        </p:spPr>
        <p:txBody>
          <a:bodyPr wrap="square" lIns="0" tIns="0" rIns="0" bIns="0" rtlCol="0" anchor="ctr"/>
          <a:lstStyle/>
          <a:p>
            <a:pPr marL="0" indent="0">
              <a:buNone/>
            </a:pPr>
            <a:r>
              <a:rPr lang="en-US" sz="950" dirty="0">
                <a:solidFill>
                  <a:srgbClr val="059669"/>
                </a:solidFill>
                <a:latin typeface="Courier New" pitchFamily="34" charset="0"/>
                <a:ea typeface="Courier New" pitchFamily="34" charset="-122"/>
                <a:cs typeface="Courier New" pitchFamily="34" charset="-120"/>
              </a:rPr>
              <a:t>172.217.16.196:443</a:t>
            </a:r>
            <a:endParaRPr lang="en-US" sz="950" dirty="0"/>
          </a:p>
        </p:txBody>
      </p:sp>
      <p:sp>
        <p:nvSpPr>
          <p:cNvPr id="69" name="Shape 67"/>
          <p:cNvSpPr/>
          <p:nvPr/>
        </p:nvSpPr>
        <p:spPr>
          <a:xfrm>
            <a:off x="8549640" y="3310128"/>
            <a:ext cx="512064" cy="274320"/>
          </a:xfrm>
          <a:prstGeom prst="rect">
            <a:avLst/>
          </a:prstGeom>
          <a:solidFill>
            <a:srgbClr val="0891B2">
              <a:alpha val="80000"/>
            </a:srgbClr>
          </a:solidFill>
          <a:ln w="12700">
            <a:solidFill>
              <a:srgbClr val="0891B2"/>
            </a:solidFill>
            <a:prstDash val="solid"/>
          </a:ln>
        </p:spPr>
      </p:sp>
      <p:sp>
        <p:nvSpPr>
          <p:cNvPr id="70" name="Text 68"/>
          <p:cNvSpPr/>
          <p:nvPr/>
        </p:nvSpPr>
        <p:spPr>
          <a:xfrm>
            <a:off x="8549640" y="3310128"/>
            <a:ext cx="512064" cy="274320"/>
          </a:xfrm>
          <a:prstGeom prst="rect">
            <a:avLst/>
          </a:prstGeom>
          <a:noFill/>
          <a:ln/>
        </p:spPr>
        <p:txBody>
          <a:bodyPr wrap="square" lIns="0" tIns="0" rIns="0" bIns="0" rtlCol="0" anchor="ctr"/>
          <a:lstStyle/>
          <a:p>
            <a:pPr marL="0" indent="0" algn="ctr">
              <a:buNone/>
            </a:pPr>
            <a:r>
              <a:rPr lang="en-US" sz="850" b="1" dirty="0">
                <a:solidFill>
                  <a:srgbClr val="0891B2"/>
                </a:solidFill>
                <a:latin typeface="Calibri" pitchFamily="34" charset="0"/>
                <a:ea typeface="Calibri" pitchFamily="34" charset="-122"/>
                <a:cs typeface="Calibri" pitchFamily="34" charset="-120"/>
              </a:rPr>
              <a:t>Carol</a:t>
            </a:r>
            <a:endParaRPr lang="en-US" sz="850" dirty="0"/>
          </a:p>
        </p:txBody>
      </p:sp>
      <p:sp>
        <p:nvSpPr>
          <p:cNvPr id="71" name="Shape 69"/>
          <p:cNvSpPr/>
          <p:nvPr/>
        </p:nvSpPr>
        <p:spPr>
          <a:xfrm>
            <a:off x="274320" y="3730752"/>
            <a:ext cx="1554480" cy="438912"/>
          </a:xfrm>
          <a:prstGeom prst="rect">
            <a:avLst/>
          </a:prstGeom>
          <a:solidFill>
            <a:srgbClr val="E2E8F0"/>
          </a:solidFill>
          <a:ln w="12700">
            <a:solidFill>
              <a:srgbClr val="E2E8F0"/>
            </a:solidFill>
            <a:prstDash val="solid"/>
          </a:ln>
        </p:spPr>
      </p:sp>
      <p:sp>
        <p:nvSpPr>
          <p:cNvPr id="72" name="Shape 70"/>
          <p:cNvSpPr/>
          <p:nvPr/>
        </p:nvSpPr>
        <p:spPr>
          <a:xfrm>
            <a:off x="1828800" y="3730752"/>
            <a:ext cx="1874520" cy="438912"/>
          </a:xfrm>
          <a:prstGeom prst="rect">
            <a:avLst/>
          </a:prstGeom>
          <a:solidFill>
            <a:srgbClr val="E2E8F0"/>
          </a:solidFill>
          <a:ln w="12700">
            <a:solidFill>
              <a:srgbClr val="E2E8F0"/>
            </a:solidFill>
            <a:prstDash val="solid"/>
          </a:ln>
        </p:spPr>
      </p:sp>
      <p:sp>
        <p:nvSpPr>
          <p:cNvPr id="73" name="Shape 71"/>
          <p:cNvSpPr/>
          <p:nvPr/>
        </p:nvSpPr>
        <p:spPr>
          <a:xfrm>
            <a:off x="3703320" y="3730752"/>
            <a:ext cx="1554480" cy="438912"/>
          </a:xfrm>
          <a:prstGeom prst="rect">
            <a:avLst/>
          </a:prstGeom>
          <a:solidFill>
            <a:srgbClr val="E2E8F0"/>
          </a:solidFill>
          <a:ln w="12700">
            <a:solidFill>
              <a:srgbClr val="E2E8F0"/>
            </a:solidFill>
            <a:prstDash val="solid"/>
          </a:ln>
        </p:spPr>
      </p:sp>
      <p:sp>
        <p:nvSpPr>
          <p:cNvPr id="74" name="Shape 72"/>
          <p:cNvSpPr/>
          <p:nvPr/>
        </p:nvSpPr>
        <p:spPr>
          <a:xfrm>
            <a:off x="5257800" y="3730752"/>
            <a:ext cx="1874520" cy="438912"/>
          </a:xfrm>
          <a:prstGeom prst="rect">
            <a:avLst/>
          </a:prstGeom>
          <a:solidFill>
            <a:srgbClr val="E2E8F0"/>
          </a:solidFill>
          <a:ln w="12700">
            <a:solidFill>
              <a:srgbClr val="E2E8F0"/>
            </a:solidFill>
            <a:prstDash val="solid"/>
          </a:ln>
        </p:spPr>
      </p:sp>
      <p:sp>
        <p:nvSpPr>
          <p:cNvPr id="75" name="Shape 73"/>
          <p:cNvSpPr/>
          <p:nvPr/>
        </p:nvSpPr>
        <p:spPr>
          <a:xfrm>
            <a:off x="7132320" y="3730752"/>
            <a:ext cx="1371600" cy="438912"/>
          </a:xfrm>
          <a:prstGeom prst="rect">
            <a:avLst/>
          </a:prstGeom>
          <a:solidFill>
            <a:srgbClr val="E2E8F0"/>
          </a:solidFill>
          <a:ln w="12700">
            <a:solidFill>
              <a:srgbClr val="E2E8F0"/>
            </a:solidFill>
            <a:prstDash val="solid"/>
          </a:ln>
        </p:spPr>
      </p:sp>
      <p:sp>
        <p:nvSpPr>
          <p:cNvPr id="76" name="Shape 74"/>
          <p:cNvSpPr/>
          <p:nvPr/>
        </p:nvSpPr>
        <p:spPr>
          <a:xfrm>
            <a:off x="274320" y="3730752"/>
            <a:ext cx="54864" cy="438912"/>
          </a:xfrm>
          <a:prstGeom prst="rect">
            <a:avLst/>
          </a:prstGeom>
          <a:solidFill>
            <a:srgbClr val="64748B"/>
          </a:solidFill>
          <a:ln w="12700">
            <a:solidFill>
              <a:srgbClr val="64748B"/>
            </a:solidFill>
            <a:prstDash val="solid"/>
          </a:ln>
        </p:spPr>
      </p:sp>
      <p:sp>
        <p:nvSpPr>
          <p:cNvPr id="77" name="Text 75"/>
          <p:cNvSpPr/>
          <p:nvPr/>
        </p:nvSpPr>
        <p:spPr>
          <a:xfrm>
            <a:off x="365760" y="3785616"/>
            <a:ext cx="1463040" cy="329184"/>
          </a:xfrm>
          <a:prstGeom prst="rect">
            <a:avLst/>
          </a:prstGeom>
          <a:noFill/>
          <a:ln/>
        </p:spPr>
        <p:txBody>
          <a:bodyPr wrap="square" lIns="0" tIns="0" rIns="0" bIns="0" rtlCol="0" anchor="ctr"/>
          <a:lstStyle/>
          <a:p>
            <a:pPr marL="0" indent="0">
              <a:buNone/>
            </a:pPr>
            <a:r>
              <a:rPr lang="en-US" sz="950" dirty="0">
                <a:solidFill>
                  <a:srgbClr val="64748B"/>
                </a:solidFill>
                <a:latin typeface="Courier New" pitchFamily="34" charset="0"/>
                <a:ea typeface="Courier New" pitchFamily="34" charset="-122"/>
                <a:cs typeface="Courier New" pitchFamily="34" charset="-120"/>
              </a:rPr>
              <a:t>192.168.1.11:61001</a:t>
            </a:r>
            <a:endParaRPr lang="en-US" sz="950" dirty="0"/>
          </a:p>
        </p:txBody>
      </p:sp>
      <p:sp>
        <p:nvSpPr>
          <p:cNvPr id="78" name="Text 76"/>
          <p:cNvSpPr/>
          <p:nvPr/>
        </p:nvSpPr>
        <p:spPr>
          <a:xfrm>
            <a:off x="1828800" y="3730752"/>
            <a:ext cx="1874520" cy="438912"/>
          </a:xfrm>
          <a:prstGeom prst="rect">
            <a:avLst/>
          </a:prstGeom>
          <a:noFill/>
          <a:ln/>
        </p:spPr>
        <p:txBody>
          <a:bodyPr wrap="square" lIns="0" tIns="0" rIns="0" bIns="0" rtlCol="0" anchor="ctr"/>
          <a:lstStyle/>
          <a:p>
            <a:pPr marL="0" indent="0" algn="ctr">
              <a:buNone/>
            </a:pPr>
            <a:r>
              <a:rPr lang="en-US" sz="1300" dirty="0">
                <a:solidFill>
                  <a:srgbClr val="64748B"/>
                </a:solidFill>
                <a:latin typeface="Calibri" pitchFamily="34" charset="0"/>
                <a:ea typeface="Calibri" pitchFamily="34" charset="-122"/>
                <a:cs typeface="Calibri" pitchFamily="34" charset="-120"/>
              </a:rPr>
              <a:t>→</a:t>
            </a:r>
            <a:endParaRPr lang="en-US" sz="1300" dirty="0"/>
          </a:p>
        </p:txBody>
      </p:sp>
      <p:sp>
        <p:nvSpPr>
          <p:cNvPr id="79" name="Text 77"/>
          <p:cNvSpPr/>
          <p:nvPr/>
        </p:nvSpPr>
        <p:spPr>
          <a:xfrm>
            <a:off x="3749040" y="3785616"/>
            <a:ext cx="1508760" cy="329184"/>
          </a:xfrm>
          <a:prstGeom prst="rect">
            <a:avLst/>
          </a:prstGeom>
          <a:noFill/>
          <a:ln/>
        </p:spPr>
        <p:txBody>
          <a:bodyPr wrap="square" lIns="0" tIns="0" rIns="0" bIns="0" rtlCol="0" anchor="ctr"/>
          <a:lstStyle/>
          <a:p>
            <a:pPr marL="0" indent="0">
              <a:buNone/>
            </a:pPr>
            <a:r>
              <a:rPr lang="en-US" sz="950" dirty="0">
                <a:solidFill>
                  <a:srgbClr val="64748B"/>
                </a:solidFill>
                <a:latin typeface="Courier New" pitchFamily="34" charset="0"/>
                <a:ea typeface="Courier New" pitchFamily="34" charset="-122"/>
                <a:cs typeface="Courier New" pitchFamily="34" charset="-120"/>
              </a:rPr>
              <a:t>203.0.113.5:10205</a:t>
            </a:r>
            <a:endParaRPr lang="en-US" sz="950" dirty="0"/>
          </a:p>
        </p:txBody>
      </p:sp>
      <p:sp>
        <p:nvSpPr>
          <p:cNvPr id="80" name="Text 78"/>
          <p:cNvSpPr/>
          <p:nvPr/>
        </p:nvSpPr>
        <p:spPr>
          <a:xfrm>
            <a:off x="5257800" y="3730752"/>
            <a:ext cx="1874520" cy="438912"/>
          </a:xfrm>
          <a:prstGeom prst="rect">
            <a:avLst/>
          </a:prstGeom>
          <a:noFill/>
          <a:ln/>
        </p:spPr>
        <p:txBody>
          <a:bodyPr wrap="square" lIns="0" tIns="0" rIns="0" bIns="0" rtlCol="0" anchor="ctr"/>
          <a:lstStyle/>
          <a:p>
            <a:pPr marL="0" indent="0" algn="ctr">
              <a:buNone/>
            </a:pPr>
            <a:r>
              <a:rPr lang="en-US" sz="1300" dirty="0">
                <a:solidFill>
                  <a:srgbClr val="64748B"/>
                </a:solidFill>
                <a:latin typeface="Calibri" pitchFamily="34" charset="0"/>
                <a:ea typeface="Calibri" pitchFamily="34" charset="-122"/>
                <a:cs typeface="Calibri" pitchFamily="34" charset="-120"/>
              </a:rPr>
              <a:t>→</a:t>
            </a:r>
            <a:endParaRPr lang="en-US" sz="1300" dirty="0"/>
          </a:p>
        </p:txBody>
      </p:sp>
      <p:sp>
        <p:nvSpPr>
          <p:cNvPr id="81" name="Text 79"/>
          <p:cNvSpPr/>
          <p:nvPr/>
        </p:nvSpPr>
        <p:spPr>
          <a:xfrm>
            <a:off x="7178040" y="3785616"/>
            <a:ext cx="1325880" cy="329184"/>
          </a:xfrm>
          <a:prstGeom prst="rect">
            <a:avLst/>
          </a:prstGeom>
          <a:noFill/>
          <a:ln/>
        </p:spPr>
        <p:txBody>
          <a:bodyPr wrap="square" lIns="0" tIns="0" rIns="0" bIns="0" rtlCol="0" anchor="ctr"/>
          <a:lstStyle/>
          <a:p>
            <a:pPr marL="0" indent="0">
              <a:buNone/>
            </a:pPr>
            <a:r>
              <a:rPr lang="en-US" sz="950" dirty="0">
                <a:solidFill>
                  <a:srgbClr val="64748B"/>
                </a:solidFill>
                <a:latin typeface="Courier New" pitchFamily="34" charset="0"/>
                <a:ea typeface="Courier New" pitchFamily="34" charset="-122"/>
                <a:cs typeface="Courier New" pitchFamily="34" charset="-120"/>
              </a:rPr>
              <a:t>93.184.216.34:443</a:t>
            </a:r>
            <a:endParaRPr lang="en-US" sz="950" dirty="0"/>
          </a:p>
        </p:txBody>
      </p:sp>
      <p:sp>
        <p:nvSpPr>
          <p:cNvPr id="82" name="Shape 80"/>
          <p:cNvSpPr/>
          <p:nvPr/>
        </p:nvSpPr>
        <p:spPr>
          <a:xfrm>
            <a:off x="8549640" y="3803904"/>
            <a:ext cx="512064" cy="274320"/>
          </a:xfrm>
          <a:prstGeom prst="rect">
            <a:avLst/>
          </a:prstGeom>
          <a:solidFill>
            <a:srgbClr val="7C3AED">
              <a:alpha val="80000"/>
            </a:srgbClr>
          </a:solidFill>
          <a:ln w="12700">
            <a:solidFill>
              <a:srgbClr val="7C3AED"/>
            </a:solidFill>
            <a:prstDash val="solid"/>
          </a:ln>
        </p:spPr>
      </p:sp>
      <p:sp>
        <p:nvSpPr>
          <p:cNvPr id="83" name="Text 81"/>
          <p:cNvSpPr/>
          <p:nvPr/>
        </p:nvSpPr>
        <p:spPr>
          <a:xfrm>
            <a:off x="8549640" y="3803904"/>
            <a:ext cx="512064" cy="274320"/>
          </a:xfrm>
          <a:prstGeom prst="rect">
            <a:avLst/>
          </a:prstGeom>
          <a:noFill/>
          <a:ln/>
        </p:spPr>
        <p:txBody>
          <a:bodyPr wrap="square" lIns="0" tIns="0" rIns="0" bIns="0" rtlCol="0" anchor="ctr"/>
          <a:lstStyle/>
          <a:p>
            <a:pPr marL="0" indent="0" algn="ctr">
              <a:buNone/>
            </a:pPr>
            <a:r>
              <a:rPr lang="en-US" sz="850" b="1" dirty="0">
                <a:solidFill>
                  <a:srgbClr val="7C3AED"/>
                </a:solidFill>
                <a:latin typeface="Calibri" pitchFamily="34" charset="0"/>
                <a:ea typeface="Calibri" pitchFamily="34" charset="-122"/>
                <a:cs typeface="Calibri" pitchFamily="34" charset="-120"/>
              </a:rPr>
              <a:t>Bob</a:t>
            </a:r>
            <a:endParaRPr lang="en-US" sz="850" dirty="0"/>
          </a:p>
        </p:txBody>
      </p:sp>
      <p:sp>
        <p:nvSpPr>
          <p:cNvPr id="84" name="Shape 82"/>
          <p:cNvSpPr/>
          <p:nvPr/>
        </p:nvSpPr>
        <p:spPr>
          <a:xfrm>
            <a:off x="274320" y="4700016"/>
            <a:ext cx="8796528" cy="329184"/>
          </a:xfrm>
          <a:prstGeom prst="rect">
            <a:avLst/>
          </a:prstGeom>
          <a:solidFill>
            <a:srgbClr val="E2E8F0"/>
          </a:solidFill>
          <a:ln w="12700">
            <a:solidFill>
              <a:srgbClr val="64748B"/>
            </a:solidFill>
            <a:prstDash val="solid"/>
          </a:ln>
        </p:spPr>
      </p:sp>
      <p:sp>
        <p:nvSpPr>
          <p:cNvPr id="85" name="Text 83"/>
          <p:cNvSpPr/>
          <p:nvPr/>
        </p:nvSpPr>
        <p:spPr>
          <a:xfrm>
            <a:off x="457200" y="4709160"/>
            <a:ext cx="8503920" cy="310896"/>
          </a:xfrm>
          <a:prstGeom prst="rect">
            <a:avLst/>
          </a:prstGeom>
          <a:noFill/>
          <a:ln/>
        </p:spPr>
        <p:txBody>
          <a:bodyPr wrap="square" rtlCol="0" anchor="ctr"/>
          <a:lstStyle/>
          <a:p>
            <a:pPr marL="0" indent="0">
              <a:buNone/>
            </a:pPr>
            <a:r>
              <a:rPr lang="en-US" sz="1000" dirty="0">
                <a:solidFill>
                  <a:srgbClr val="64748B"/>
                </a:solidFill>
                <a:latin typeface="Calibri" pitchFamily="34" charset="0"/>
                <a:ea typeface="Calibri" pitchFamily="34" charset="-122"/>
                <a:cs typeface="Calibri" pitchFamily="34" charset="-120"/>
              </a:rPr>
              <a:t>Gray row = expired/closed connection (TCP FIN received) — router removes it after timeout</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6">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D4ED8"/>
          </a:solidFill>
          <a:ln w="12700">
            <a:solidFill>
              <a:srgbClr val="1D4ED8"/>
            </a:solidFill>
            <a:prstDash val="solid"/>
          </a:ln>
        </p:spPr>
      </p:sp>
      <p:sp>
        <p:nvSpPr>
          <p:cNvPr id="3" name="Shape 1"/>
          <p:cNvSpPr/>
          <p:nvPr/>
        </p:nvSpPr>
        <p:spPr>
          <a:xfrm>
            <a:off x="0" y="0"/>
            <a:ext cx="201168" cy="960120"/>
          </a:xfrm>
          <a:prstGeom prst="rect">
            <a:avLst/>
          </a:prstGeom>
          <a:solidFill>
            <a:srgbClr val="0891B2"/>
          </a:solidFill>
          <a:ln w="12700">
            <a:solidFill>
              <a:srgbClr val="0891B2"/>
            </a:solidFill>
            <a:prstDash val="solid"/>
          </a:ln>
        </p:spPr>
      </p:sp>
      <p:sp>
        <p:nvSpPr>
          <p:cNvPr id="4" name="Text 2"/>
          <p:cNvSpPr/>
          <p:nvPr/>
        </p:nvSpPr>
        <p:spPr>
          <a:xfrm>
            <a:off x="384048" y="73152"/>
            <a:ext cx="8503920" cy="50292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Step 2 — The server replies back to Alice</a:t>
            </a:r>
            <a:endParaRPr lang="en-US" sz="2200" dirty="0"/>
          </a:p>
        </p:txBody>
      </p:sp>
      <p:sp>
        <p:nvSpPr>
          <p:cNvPr id="5" name="Text 3"/>
          <p:cNvSpPr/>
          <p:nvPr/>
        </p:nvSpPr>
        <p:spPr>
          <a:xfrm>
            <a:off x="384048" y="576072"/>
            <a:ext cx="8503920" cy="320040"/>
          </a:xfrm>
          <a:prstGeom prst="rect">
            <a:avLst/>
          </a:prstGeom>
          <a:noFill/>
          <a:ln/>
        </p:spPr>
        <p:txBody>
          <a:bodyPr wrap="square" lIns="0" tIns="0" rIns="0" bIns="0" rtlCol="0" anchor="ctr"/>
          <a:lstStyle/>
          <a:p>
            <a:pPr marL="0" indent="0">
              <a:buNone/>
            </a:pPr>
            <a:r>
              <a:rPr lang="en-US" sz="1200" dirty="0">
                <a:solidFill>
                  <a:srgbClr val="BFDBFE"/>
                </a:solidFill>
                <a:latin typeface="Calibri" pitchFamily="34" charset="0"/>
                <a:ea typeface="Calibri" pitchFamily="34" charset="-122"/>
                <a:cs typeface="Calibri" pitchFamily="34" charset="-120"/>
              </a:rPr>
              <a:t>The router translates the destination back to Alice's private IP</a:t>
            </a:r>
            <a:endParaRPr lang="en-US" sz="1200" dirty="0"/>
          </a:p>
        </p:txBody>
      </p:sp>
      <p:sp>
        <p:nvSpPr>
          <p:cNvPr id="6" name="Shape 4"/>
          <p:cNvSpPr/>
          <p:nvPr/>
        </p:nvSpPr>
        <p:spPr>
          <a:xfrm>
            <a:off x="8503920" y="91440"/>
            <a:ext cx="594360" cy="594360"/>
          </a:xfrm>
          <a:prstGeom prst="ellipse">
            <a:avLst/>
          </a:prstGeom>
          <a:solidFill>
            <a:srgbClr val="0891B2"/>
          </a:solidFill>
          <a:ln w="12700">
            <a:solidFill>
              <a:srgbClr val="0891B2"/>
            </a:solidFill>
            <a:prstDash val="solid"/>
          </a:ln>
        </p:spPr>
      </p:sp>
      <p:sp>
        <p:nvSpPr>
          <p:cNvPr id="7" name="Text 5"/>
          <p:cNvSpPr/>
          <p:nvPr/>
        </p:nvSpPr>
        <p:spPr>
          <a:xfrm>
            <a:off x="8503920" y="91440"/>
            <a:ext cx="594360" cy="594360"/>
          </a:xfrm>
          <a:prstGeom prst="rect">
            <a:avLst/>
          </a:prstGeom>
          <a:noFill/>
          <a:ln/>
        </p:spPr>
        <p:txBody>
          <a:bodyPr wrap="square" lIns="0" tIns="0" rIns="0" bIns="0" rtlCol="0" anchor="ctr"/>
          <a:lstStyle/>
          <a:p>
            <a:pPr marL="0" indent="0" algn="ctr">
              <a:buNone/>
            </a:pPr>
            <a:r>
              <a:rPr lang="en-US" sz="2000" b="1" dirty="0">
                <a:solidFill>
                  <a:srgbClr val="FFFFFF"/>
                </a:solidFill>
                <a:latin typeface="Calibri" pitchFamily="34" charset="0"/>
                <a:ea typeface="Calibri" pitchFamily="34" charset="-122"/>
                <a:cs typeface="Calibri" pitchFamily="34" charset="-120"/>
              </a:rPr>
              <a:t>2</a:t>
            </a:r>
            <a:endParaRPr lang="en-US" sz="2000" dirty="0"/>
          </a:p>
        </p:txBody>
      </p:sp>
      <p:sp>
        <p:nvSpPr>
          <p:cNvPr id="8" name="Shape 6"/>
          <p:cNvSpPr/>
          <p:nvPr/>
        </p:nvSpPr>
        <p:spPr>
          <a:xfrm>
            <a:off x="274320" y="1371600"/>
            <a:ext cx="1417320" cy="1005840"/>
          </a:xfrm>
          <a:prstGeom prst="rect">
            <a:avLst/>
          </a:prstGeom>
          <a:solidFill>
            <a:srgbClr val="FFFFFF"/>
          </a:solidFill>
          <a:ln w="19050">
            <a:solidFill>
              <a:srgbClr val="E2E8F0"/>
            </a:solidFill>
            <a:prstDash val="solid"/>
          </a:ln>
          <a:effectLst>
            <a:outerShdw blurRad="101600" dist="38100" dir="8100000" algn="bl" rotWithShape="0">
              <a:srgbClr val="000000">
                <a:alpha val="18000"/>
              </a:srgbClr>
            </a:outerShdw>
          </a:effectLst>
        </p:spPr>
      </p:sp>
      <p:sp>
        <p:nvSpPr>
          <p:cNvPr id="9" name="Shape 7"/>
          <p:cNvSpPr/>
          <p:nvPr/>
        </p:nvSpPr>
        <p:spPr>
          <a:xfrm>
            <a:off x="594360" y="1481328"/>
            <a:ext cx="777240" cy="457200"/>
          </a:xfrm>
          <a:prstGeom prst="rect">
            <a:avLst/>
          </a:prstGeom>
          <a:solidFill>
            <a:srgbClr val="E2E8F0"/>
          </a:solidFill>
          <a:ln w="12700">
            <a:solidFill>
              <a:srgbClr val="64748B"/>
            </a:solidFill>
            <a:prstDash val="solid"/>
          </a:ln>
        </p:spPr>
      </p:sp>
      <p:sp>
        <p:nvSpPr>
          <p:cNvPr id="10" name="Shape 8"/>
          <p:cNvSpPr/>
          <p:nvPr/>
        </p:nvSpPr>
        <p:spPr>
          <a:xfrm>
            <a:off x="896112" y="1938528"/>
            <a:ext cx="182880" cy="109728"/>
          </a:xfrm>
          <a:prstGeom prst="rect">
            <a:avLst/>
          </a:prstGeom>
          <a:solidFill>
            <a:srgbClr val="64748B"/>
          </a:solidFill>
          <a:ln w="12700">
            <a:solidFill>
              <a:srgbClr val="64748B"/>
            </a:solidFill>
            <a:prstDash val="solid"/>
          </a:ln>
        </p:spPr>
      </p:sp>
      <p:sp>
        <p:nvSpPr>
          <p:cNvPr id="11" name="Shape 9"/>
          <p:cNvSpPr/>
          <p:nvPr/>
        </p:nvSpPr>
        <p:spPr>
          <a:xfrm>
            <a:off x="658368" y="2048256"/>
            <a:ext cx="658368" cy="54864"/>
          </a:xfrm>
          <a:prstGeom prst="rect">
            <a:avLst/>
          </a:prstGeom>
          <a:solidFill>
            <a:srgbClr val="64748B"/>
          </a:solidFill>
          <a:ln w="12700">
            <a:solidFill>
              <a:srgbClr val="64748B"/>
            </a:solidFill>
            <a:prstDash val="solid"/>
          </a:ln>
        </p:spPr>
      </p:sp>
      <p:sp>
        <p:nvSpPr>
          <p:cNvPr id="12" name="Text 10"/>
          <p:cNvSpPr/>
          <p:nvPr/>
        </p:nvSpPr>
        <p:spPr>
          <a:xfrm>
            <a:off x="274320" y="2121408"/>
            <a:ext cx="1417320" cy="146304"/>
          </a:xfrm>
          <a:prstGeom prst="rect">
            <a:avLst/>
          </a:prstGeom>
          <a:noFill/>
          <a:ln/>
        </p:spPr>
        <p:txBody>
          <a:bodyPr wrap="square" lIns="0" tIns="0" rIns="0" bIns="0" rtlCol="0" anchor="ctr"/>
          <a:lstStyle/>
          <a:p>
            <a:pPr marL="0" indent="0" algn="ctr">
              <a:buNone/>
            </a:pPr>
            <a:r>
              <a:rPr lang="en-US" sz="950" b="1" dirty="0">
                <a:solidFill>
                  <a:srgbClr val="1E293B"/>
                </a:solidFill>
                <a:latin typeface="Calibri" pitchFamily="34" charset="0"/>
                <a:ea typeface="Calibri" pitchFamily="34" charset="-122"/>
                <a:cs typeface="Calibri" pitchFamily="34" charset="-120"/>
              </a:rPr>
              <a:t>Web Server</a:t>
            </a:r>
            <a:endParaRPr lang="en-US" sz="950" dirty="0"/>
          </a:p>
        </p:txBody>
      </p:sp>
      <p:sp>
        <p:nvSpPr>
          <p:cNvPr id="13" name="Text 11"/>
          <p:cNvSpPr/>
          <p:nvPr/>
        </p:nvSpPr>
        <p:spPr>
          <a:xfrm>
            <a:off x="274320" y="2249424"/>
            <a:ext cx="1417320" cy="128016"/>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93.184.216.34</a:t>
            </a:r>
            <a:endParaRPr lang="en-US" sz="800" dirty="0"/>
          </a:p>
        </p:txBody>
      </p:sp>
      <p:sp>
        <p:nvSpPr>
          <p:cNvPr id="14" name="Shape 12"/>
          <p:cNvSpPr/>
          <p:nvPr/>
        </p:nvSpPr>
        <p:spPr>
          <a:xfrm>
            <a:off x="274320" y="2450592"/>
            <a:ext cx="1965960" cy="274320"/>
          </a:xfrm>
          <a:prstGeom prst="rect">
            <a:avLst/>
          </a:prstGeom>
          <a:solidFill>
            <a:srgbClr val="059669">
              <a:alpha val="12000"/>
            </a:srgbClr>
          </a:solidFill>
          <a:ln w="12700">
            <a:solidFill>
              <a:srgbClr val="059669"/>
            </a:solidFill>
            <a:prstDash val="solid"/>
          </a:ln>
        </p:spPr>
      </p:sp>
      <p:sp>
        <p:nvSpPr>
          <p:cNvPr id="15" name="Text 13"/>
          <p:cNvSpPr/>
          <p:nvPr/>
        </p:nvSpPr>
        <p:spPr>
          <a:xfrm>
            <a:off x="274320" y="2450592"/>
            <a:ext cx="1965960" cy="274320"/>
          </a:xfrm>
          <a:prstGeom prst="rect">
            <a:avLst/>
          </a:prstGeom>
          <a:noFill/>
          <a:ln/>
        </p:spPr>
        <p:txBody>
          <a:bodyPr wrap="square" lIns="0" tIns="0" rIns="0" bIns="0" rtlCol="0" anchor="ctr"/>
          <a:lstStyle/>
          <a:p>
            <a:pPr marL="0" indent="0" algn="ctr">
              <a:buNone/>
            </a:pPr>
            <a:r>
              <a:rPr lang="en-US" sz="900" b="1" dirty="0">
                <a:solidFill>
                  <a:srgbClr val="059669"/>
                </a:solidFill>
                <a:latin typeface="Courier New" pitchFamily="34" charset="0"/>
                <a:ea typeface="Courier New" pitchFamily="34" charset="-122"/>
                <a:cs typeface="Courier New" pitchFamily="34" charset="-120"/>
              </a:rPr>
              <a:t>93.184.216.34</a:t>
            </a:r>
            <a:endParaRPr lang="en-US" sz="900" dirty="0"/>
          </a:p>
        </p:txBody>
      </p:sp>
      <p:sp>
        <p:nvSpPr>
          <p:cNvPr id="16" name="Shape 14"/>
          <p:cNvSpPr/>
          <p:nvPr/>
        </p:nvSpPr>
        <p:spPr>
          <a:xfrm>
            <a:off x="2286000" y="1508760"/>
            <a:ext cx="1005840" cy="772668"/>
          </a:xfrm>
          <a:prstGeom prst="ellipse">
            <a:avLst/>
          </a:prstGeom>
          <a:solidFill>
            <a:srgbClr val="BBDEFB"/>
          </a:solidFill>
          <a:ln w="12700">
            <a:solidFill>
              <a:srgbClr val="1D4ED8"/>
            </a:solidFill>
            <a:prstDash val="solid"/>
          </a:ln>
        </p:spPr>
      </p:sp>
      <p:sp>
        <p:nvSpPr>
          <p:cNvPr id="17" name="Shape 15"/>
          <p:cNvSpPr/>
          <p:nvPr/>
        </p:nvSpPr>
        <p:spPr>
          <a:xfrm>
            <a:off x="2651760" y="1371600"/>
            <a:ext cx="822960" cy="653796"/>
          </a:xfrm>
          <a:prstGeom prst="ellipse">
            <a:avLst/>
          </a:prstGeom>
          <a:solidFill>
            <a:srgbClr val="BBDEFB"/>
          </a:solidFill>
          <a:ln w="12700">
            <a:solidFill>
              <a:srgbClr val="1D4ED8"/>
            </a:solidFill>
            <a:prstDash val="solid"/>
          </a:ln>
        </p:spPr>
      </p:sp>
      <p:sp>
        <p:nvSpPr>
          <p:cNvPr id="18" name="Shape 16"/>
          <p:cNvSpPr/>
          <p:nvPr/>
        </p:nvSpPr>
        <p:spPr>
          <a:xfrm>
            <a:off x="3017520" y="1508760"/>
            <a:ext cx="768096" cy="713232"/>
          </a:xfrm>
          <a:prstGeom prst="ellipse">
            <a:avLst/>
          </a:prstGeom>
          <a:solidFill>
            <a:srgbClr val="BBDEFB"/>
          </a:solidFill>
          <a:ln w="12700">
            <a:solidFill>
              <a:srgbClr val="1D4ED8"/>
            </a:solidFill>
            <a:prstDash val="solid"/>
          </a:ln>
        </p:spPr>
      </p:sp>
      <p:sp>
        <p:nvSpPr>
          <p:cNvPr id="19" name="Shape 17"/>
          <p:cNvSpPr/>
          <p:nvPr/>
        </p:nvSpPr>
        <p:spPr>
          <a:xfrm>
            <a:off x="2432304" y="1611712"/>
            <a:ext cx="1179576" cy="436544"/>
          </a:xfrm>
          <a:prstGeom prst="rect">
            <a:avLst/>
          </a:prstGeom>
          <a:solidFill>
            <a:srgbClr val="BBDEFB"/>
          </a:solidFill>
          <a:ln w="12700">
            <a:solidFill>
              <a:srgbClr val="BBDEFB"/>
            </a:solidFill>
            <a:prstDash val="solid"/>
          </a:ln>
        </p:spPr>
      </p:sp>
      <p:sp>
        <p:nvSpPr>
          <p:cNvPr id="21" name="Text 19"/>
          <p:cNvSpPr/>
          <p:nvPr/>
        </p:nvSpPr>
        <p:spPr>
          <a:xfrm>
            <a:off x="2011680" y="1719072"/>
            <a:ext cx="1828800" cy="256032"/>
          </a:xfrm>
          <a:prstGeom prst="rect">
            <a:avLst/>
          </a:prstGeom>
          <a:noFill/>
          <a:ln/>
        </p:spPr>
        <p:txBody>
          <a:bodyPr wrap="square" lIns="0" tIns="0" rIns="0" bIns="0" rtlCol="0" anchor="ctr"/>
          <a:lstStyle/>
          <a:p>
            <a:pPr marL="0" indent="0" algn="ctr">
              <a:buNone/>
            </a:pPr>
            <a:r>
              <a:rPr lang="en-US" sz="1000" b="1" dirty="0">
                <a:solidFill>
                  <a:srgbClr val="1D4ED8"/>
                </a:solidFill>
                <a:latin typeface="Calibri" pitchFamily="34" charset="0"/>
                <a:ea typeface="Calibri" pitchFamily="34" charset="-122"/>
                <a:cs typeface="Calibri" pitchFamily="34" charset="-120"/>
              </a:rPr>
              <a:t>INTERNET</a:t>
            </a:r>
            <a:endParaRPr lang="en-US" sz="1000" dirty="0"/>
          </a:p>
        </p:txBody>
      </p:sp>
      <p:sp>
        <p:nvSpPr>
          <p:cNvPr id="22" name="Shape 20"/>
          <p:cNvSpPr/>
          <p:nvPr/>
        </p:nvSpPr>
        <p:spPr>
          <a:xfrm>
            <a:off x="1691640" y="1920240"/>
            <a:ext cx="643698" cy="0"/>
          </a:xfrm>
          <a:prstGeom prst="line">
            <a:avLst/>
          </a:prstGeom>
          <a:noFill/>
          <a:ln w="31750">
            <a:solidFill>
              <a:srgbClr val="059669"/>
            </a:solidFill>
            <a:prstDash val="solid"/>
            <a:tailEnd type="triangle"/>
          </a:ln>
        </p:spPr>
      </p:sp>
      <p:sp>
        <p:nvSpPr>
          <p:cNvPr id="23" name="Shape 21"/>
          <p:cNvSpPr/>
          <p:nvPr/>
        </p:nvSpPr>
        <p:spPr>
          <a:xfrm>
            <a:off x="274320" y="2834640"/>
            <a:ext cx="2286000" cy="1024128"/>
          </a:xfrm>
          <a:prstGeom prst="rect">
            <a:avLst/>
          </a:prstGeom>
          <a:solidFill>
            <a:srgbClr val="FFFFFF"/>
          </a:solidFill>
          <a:ln w="19050">
            <a:solidFill>
              <a:srgbClr val="059669"/>
            </a:solidFill>
            <a:prstDash val="solid"/>
          </a:ln>
          <a:effectLst>
            <a:outerShdw blurRad="101600" dist="38100" dir="8100000" algn="bl" rotWithShape="0">
              <a:srgbClr val="000000">
                <a:alpha val="18000"/>
              </a:srgbClr>
            </a:outerShdw>
          </a:effectLst>
        </p:spPr>
      </p:sp>
      <p:sp>
        <p:nvSpPr>
          <p:cNvPr id="24" name="Shape 22"/>
          <p:cNvSpPr/>
          <p:nvPr/>
        </p:nvSpPr>
        <p:spPr>
          <a:xfrm>
            <a:off x="274320" y="2834640"/>
            <a:ext cx="2286000" cy="310896"/>
          </a:xfrm>
          <a:prstGeom prst="rect">
            <a:avLst/>
          </a:prstGeom>
          <a:solidFill>
            <a:srgbClr val="059669">
              <a:alpha val="85000"/>
            </a:srgbClr>
          </a:solidFill>
          <a:ln w="12700">
            <a:solidFill>
              <a:srgbClr val="059669"/>
            </a:solidFill>
            <a:prstDash val="solid"/>
          </a:ln>
        </p:spPr>
      </p:sp>
      <p:sp>
        <p:nvSpPr>
          <p:cNvPr id="25" name="Text 23"/>
          <p:cNvSpPr/>
          <p:nvPr/>
        </p:nvSpPr>
        <p:spPr>
          <a:xfrm>
            <a:off x="365760" y="2944368"/>
            <a:ext cx="2103120" cy="201168"/>
          </a:xfrm>
          <a:prstGeom prst="rect">
            <a:avLst/>
          </a:prstGeom>
          <a:noFill/>
          <a:ln/>
        </p:spPr>
        <p:txBody>
          <a:bodyPr wrap="square" lIns="0" tIns="0" rIns="0" bIns="0" rtlCol="0" anchor="ctr"/>
          <a:lstStyle/>
          <a:p>
            <a:pPr marL="0" indent="0">
              <a:buNone/>
            </a:pPr>
            <a:r>
              <a:rPr lang="en-US" sz="900" b="1" dirty="0">
                <a:solidFill>
                  <a:srgbClr val="FFFFFF"/>
                </a:solidFill>
                <a:latin typeface="Courier New" pitchFamily="34" charset="0"/>
                <a:ea typeface="Courier New" pitchFamily="34" charset="-122"/>
                <a:cs typeface="Courier New" pitchFamily="34" charset="-120"/>
              </a:rPr>
              <a:t>SERVER RESPONSE</a:t>
            </a:r>
            <a:endParaRPr lang="en-US" sz="900" dirty="0"/>
          </a:p>
        </p:txBody>
      </p:sp>
      <p:sp>
        <p:nvSpPr>
          <p:cNvPr id="26" name="Text 24"/>
          <p:cNvSpPr/>
          <p:nvPr/>
        </p:nvSpPr>
        <p:spPr>
          <a:xfrm>
            <a:off x="365760" y="3145536"/>
            <a:ext cx="2103120" cy="201168"/>
          </a:xfrm>
          <a:prstGeom prst="rect">
            <a:avLst/>
          </a:prstGeom>
          <a:noFill/>
          <a:ln/>
        </p:spPr>
        <p:txBody>
          <a:bodyPr wrap="square" lIns="0" tIns="0" rIns="0" bIns="0" rtlCol="0" anchor="ctr"/>
          <a:lstStyle/>
          <a:p>
            <a:pPr marL="0" indent="0">
              <a:buNone/>
            </a:pPr>
            <a:r>
              <a:rPr lang="en-US" sz="850" dirty="0">
                <a:solidFill>
                  <a:srgbClr val="059669"/>
                </a:solidFill>
                <a:latin typeface="Courier New" pitchFamily="34" charset="0"/>
                <a:ea typeface="Courier New" pitchFamily="34" charset="-122"/>
                <a:cs typeface="Courier New" pitchFamily="34" charset="-120"/>
              </a:rPr>
              <a:t>SRC:  93.184.216.34:80</a:t>
            </a:r>
            <a:endParaRPr lang="en-US" sz="850" dirty="0"/>
          </a:p>
        </p:txBody>
      </p:sp>
      <p:sp>
        <p:nvSpPr>
          <p:cNvPr id="27" name="Text 25"/>
          <p:cNvSpPr/>
          <p:nvPr/>
        </p:nvSpPr>
        <p:spPr>
          <a:xfrm>
            <a:off x="365760" y="3346704"/>
            <a:ext cx="2103120" cy="201168"/>
          </a:xfrm>
          <a:prstGeom prst="rect">
            <a:avLst/>
          </a:prstGeom>
          <a:noFill/>
          <a:ln/>
        </p:spPr>
        <p:txBody>
          <a:bodyPr wrap="square" lIns="0" tIns="0" rIns="0" bIns="0" rtlCol="0" anchor="ctr"/>
          <a:lstStyle/>
          <a:p>
            <a:pPr marL="0" indent="0">
              <a:buNone/>
            </a:pPr>
            <a:r>
              <a:rPr lang="en-US" sz="850" dirty="0">
                <a:solidFill>
                  <a:srgbClr val="EA580C"/>
                </a:solidFill>
                <a:latin typeface="Courier New" pitchFamily="34" charset="0"/>
                <a:ea typeface="Courier New" pitchFamily="34" charset="-122"/>
                <a:cs typeface="Courier New" pitchFamily="34" charset="-120"/>
              </a:rPr>
              <a:t>DST:  203.0.113.5:10201</a:t>
            </a:r>
            <a:endParaRPr lang="en-US" sz="850" dirty="0"/>
          </a:p>
        </p:txBody>
      </p:sp>
      <p:sp>
        <p:nvSpPr>
          <p:cNvPr id="28" name="Text 26"/>
          <p:cNvSpPr/>
          <p:nvPr/>
        </p:nvSpPr>
        <p:spPr>
          <a:xfrm>
            <a:off x="365760" y="3547872"/>
            <a:ext cx="2103120" cy="201168"/>
          </a:xfrm>
          <a:prstGeom prst="rect">
            <a:avLst/>
          </a:prstGeom>
          <a:noFill/>
          <a:ln/>
        </p:spPr>
        <p:txBody>
          <a:bodyPr wrap="square" lIns="0" tIns="0" rIns="0" bIns="0" rtlCol="0" anchor="ctr"/>
          <a:lstStyle/>
          <a:p>
            <a:pPr marL="0" indent="0">
              <a:buNone/>
            </a:pPr>
            <a:r>
              <a:rPr lang="en-US" sz="850" dirty="0">
                <a:solidFill>
                  <a:srgbClr val="64748B"/>
                </a:solidFill>
                <a:latin typeface="Courier New" pitchFamily="34" charset="0"/>
                <a:ea typeface="Courier New" pitchFamily="34" charset="-122"/>
                <a:cs typeface="Courier New" pitchFamily="34" charset="-120"/>
              </a:rPr>
              <a:t>DATA: HTTP/1.1 200 OK</a:t>
            </a:r>
            <a:endParaRPr lang="en-US" sz="850" dirty="0"/>
          </a:p>
        </p:txBody>
      </p:sp>
      <p:sp>
        <p:nvSpPr>
          <p:cNvPr id="29" name="Text 27"/>
          <p:cNvSpPr/>
          <p:nvPr/>
        </p:nvSpPr>
        <p:spPr>
          <a:xfrm>
            <a:off x="274320" y="4069080"/>
            <a:ext cx="2286000" cy="256032"/>
          </a:xfrm>
          <a:prstGeom prst="rect">
            <a:avLst/>
          </a:prstGeom>
          <a:noFill/>
          <a:ln/>
        </p:spPr>
        <p:txBody>
          <a:bodyPr wrap="square" lIns="0" tIns="0" rIns="0" bIns="0" rtlCol="0" anchor="ctr"/>
          <a:lstStyle/>
          <a:p>
            <a:pPr marL="0" indent="0" algn="ctr">
              <a:buNone/>
            </a:pPr>
            <a:r>
              <a:rPr lang="en-US" sz="900" i="1" dirty="0">
                <a:solidFill>
                  <a:srgbClr val="64748B"/>
                </a:solidFill>
                <a:latin typeface="Calibri" pitchFamily="34" charset="0"/>
                <a:ea typeface="Calibri" pitchFamily="34" charset="-122"/>
                <a:cs typeface="Calibri" pitchFamily="34" charset="-120"/>
              </a:rPr>
              <a:t>arrives at router</a:t>
            </a:r>
            <a:endParaRPr lang="en-US" sz="900" dirty="0"/>
          </a:p>
        </p:txBody>
      </p:sp>
      <p:sp>
        <p:nvSpPr>
          <p:cNvPr id="30" name="Shape 28"/>
          <p:cNvSpPr/>
          <p:nvPr/>
        </p:nvSpPr>
        <p:spPr>
          <a:xfrm>
            <a:off x="3758183" y="1979676"/>
            <a:ext cx="1133855" cy="690372"/>
          </a:xfrm>
          <a:prstGeom prst="line">
            <a:avLst/>
          </a:prstGeom>
          <a:noFill/>
          <a:ln w="31750">
            <a:solidFill>
              <a:srgbClr val="059669"/>
            </a:solidFill>
            <a:prstDash val="solid"/>
            <a:tailEnd type="triangle"/>
          </a:ln>
        </p:spPr>
      </p:sp>
      <p:sp>
        <p:nvSpPr>
          <p:cNvPr id="31" name="Shape 29"/>
          <p:cNvSpPr/>
          <p:nvPr/>
        </p:nvSpPr>
        <p:spPr>
          <a:xfrm>
            <a:off x="4892040" y="2331720"/>
            <a:ext cx="914400" cy="914400"/>
          </a:xfrm>
          <a:prstGeom prst="ellipse">
            <a:avLst/>
          </a:prstGeom>
          <a:solidFill>
            <a:srgbClr val="EA580C"/>
          </a:solidFill>
          <a:ln w="25400">
            <a:solidFill>
              <a:srgbClr val="9A3412"/>
            </a:solidFill>
            <a:prstDash val="solid"/>
          </a:ln>
          <a:effectLst>
            <a:outerShdw blurRad="101600" dist="38100" dir="8100000" algn="bl" rotWithShape="0">
              <a:srgbClr val="000000">
                <a:alpha val="18000"/>
              </a:srgbClr>
            </a:outerShdw>
          </a:effectLst>
        </p:spPr>
      </p:sp>
      <p:sp>
        <p:nvSpPr>
          <p:cNvPr id="32" name="Text 30"/>
          <p:cNvSpPr/>
          <p:nvPr/>
        </p:nvSpPr>
        <p:spPr>
          <a:xfrm>
            <a:off x="4892040" y="2587752"/>
            <a:ext cx="914400" cy="402336"/>
          </a:xfrm>
          <a:prstGeom prst="rect">
            <a:avLst/>
          </a:prstGeom>
          <a:noFill/>
          <a:ln/>
        </p:spPr>
        <p:txBody>
          <a:bodyPr wrap="square" lIns="0" tIns="0" rIns="0" bIns="0" rtlCol="0" anchor="ctr"/>
          <a:lstStyle/>
          <a:p>
            <a:pPr marL="0" indent="0" algn="ctr">
              <a:buNone/>
            </a:pPr>
            <a:r>
              <a:rPr lang="en-US" sz="2600" b="1" dirty="0">
                <a:solidFill>
                  <a:srgbClr val="FFFFFF"/>
                </a:solidFill>
                <a:latin typeface="Calibri" pitchFamily="34" charset="0"/>
                <a:ea typeface="Calibri" pitchFamily="34" charset="-122"/>
                <a:cs typeface="Calibri" pitchFamily="34" charset="-120"/>
              </a:rPr>
              <a:t>R</a:t>
            </a:r>
            <a:endParaRPr lang="en-US" sz="2600" dirty="0"/>
          </a:p>
        </p:txBody>
      </p:sp>
      <p:sp>
        <p:nvSpPr>
          <p:cNvPr id="33" name="Text 31"/>
          <p:cNvSpPr/>
          <p:nvPr/>
        </p:nvSpPr>
        <p:spPr>
          <a:xfrm>
            <a:off x="4636008" y="3282696"/>
            <a:ext cx="1417320" cy="228600"/>
          </a:xfrm>
          <a:prstGeom prst="rect">
            <a:avLst/>
          </a:prstGeom>
          <a:noFill/>
          <a:ln/>
        </p:spPr>
        <p:txBody>
          <a:bodyPr wrap="square" lIns="0" tIns="0" rIns="0" bIns="0" rtlCol="0" anchor="ctr"/>
          <a:lstStyle/>
          <a:p>
            <a:pPr marL="0" indent="0" algn="ctr">
              <a:buNone/>
            </a:pPr>
            <a:r>
              <a:rPr lang="en-US" sz="900" b="1" dirty="0">
                <a:solidFill>
                  <a:srgbClr val="1E293B"/>
                </a:solidFill>
                <a:latin typeface="Calibri" pitchFamily="34" charset="0"/>
                <a:ea typeface="Calibri" pitchFamily="34" charset="-122"/>
                <a:cs typeface="Calibri" pitchFamily="34" charset="-120"/>
              </a:rPr>
              <a:t>NAT Router</a:t>
            </a:r>
            <a:endParaRPr lang="en-US" sz="900" dirty="0"/>
          </a:p>
        </p:txBody>
      </p:sp>
      <p:sp>
        <p:nvSpPr>
          <p:cNvPr id="34" name="Shape 32"/>
          <p:cNvSpPr/>
          <p:nvPr/>
        </p:nvSpPr>
        <p:spPr>
          <a:xfrm>
            <a:off x="4114800" y="3502152"/>
            <a:ext cx="2926080" cy="1005840"/>
          </a:xfrm>
          <a:prstGeom prst="rect">
            <a:avLst/>
          </a:prstGeom>
          <a:solidFill>
            <a:srgbClr val="FFF3CD"/>
          </a:solidFill>
          <a:ln w="25400">
            <a:solidFill>
              <a:srgbClr val="EA580C"/>
            </a:solidFill>
            <a:prstDash val="solid"/>
          </a:ln>
        </p:spPr>
      </p:sp>
      <p:sp>
        <p:nvSpPr>
          <p:cNvPr id="35" name="Text 33"/>
          <p:cNvSpPr/>
          <p:nvPr/>
        </p:nvSpPr>
        <p:spPr>
          <a:xfrm>
            <a:off x="4114800" y="3429000"/>
            <a:ext cx="2926080" cy="274320"/>
          </a:xfrm>
          <a:prstGeom prst="rect">
            <a:avLst/>
          </a:prstGeom>
          <a:noFill/>
          <a:ln/>
        </p:spPr>
        <p:txBody>
          <a:bodyPr wrap="square" lIns="0" tIns="0" rIns="0" bIns="0" rtlCol="0" anchor="ctr"/>
          <a:lstStyle/>
          <a:p>
            <a:pPr marL="0" indent="0" algn="ctr">
              <a:buNone/>
            </a:pPr>
            <a:r>
              <a:rPr lang="en-US" sz="1000" b="1" dirty="0">
                <a:solidFill>
                  <a:srgbClr val="EA580C"/>
                </a:solidFill>
                <a:latin typeface="Calibri" pitchFamily="34" charset="0"/>
                <a:ea typeface="Calibri" pitchFamily="34" charset="-122"/>
                <a:cs typeface="Calibri" pitchFamily="34" charset="-120"/>
              </a:rPr>
              <a:t>NAT Lookup</a:t>
            </a:r>
            <a:endParaRPr lang="en-US" sz="1000" dirty="0"/>
          </a:p>
        </p:txBody>
      </p:sp>
      <p:sp>
        <p:nvSpPr>
          <p:cNvPr id="36" name="Shape 34"/>
          <p:cNvSpPr/>
          <p:nvPr/>
        </p:nvSpPr>
        <p:spPr>
          <a:xfrm>
            <a:off x="4069080" y="3447288"/>
            <a:ext cx="2926080" cy="228600"/>
          </a:xfrm>
          <a:prstGeom prst="rect">
            <a:avLst/>
          </a:prstGeom>
          <a:solidFill>
            <a:srgbClr val="EA580C"/>
          </a:solidFill>
          <a:ln w="12700">
            <a:solidFill>
              <a:srgbClr val="EA580C"/>
            </a:solidFill>
            <a:prstDash val="solid"/>
          </a:ln>
        </p:spPr>
      </p:sp>
      <p:sp>
        <p:nvSpPr>
          <p:cNvPr id="37" name="Text 35"/>
          <p:cNvSpPr/>
          <p:nvPr/>
        </p:nvSpPr>
        <p:spPr>
          <a:xfrm>
            <a:off x="4114800" y="3429000"/>
            <a:ext cx="2926080" cy="274320"/>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NAT Lookup</a:t>
            </a:r>
            <a:endParaRPr lang="en-US" sz="1000" dirty="0"/>
          </a:p>
        </p:txBody>
      </p:sp>
      <p:sp>
        <p:nvSpPr>
          <p:cNvPr id="38" name="Text 36"/>
          <p:cNvSpPr/>
          <p:nvPr/>
        </p:nvSpPr>
        <p:spPr>
          <a:xfrm>
            <a:off x="4160520" y="3749040"/>
            <a:ext cx="2834640" cy="658368"/>
          </a:xfrm>
          <a:prstGeom prst="rect">
            <a:avLst/>
          </a:prstGeom>
          <a:noFill/>
          <a:ln/>
        </p:spPr>
        <p:txBody>
          <a:bodyPr wrap="square" lIns="0" tIns="0" rIns="0" bIns="0" rtlCol="0" anchor="ctr"/>
          <a:lstStyle/>
          <a:p>
            <a:pPr marL="0" indent="0" algn="ctr">
              <a:buNone/>
            </a:pPr>
            <a:r>
              <a:rPr lang="en-US" sz="950" dirty="0">
                <a:solidFill>
                  <a:srgbClr val="1E293B"/>
                </a:solidFill>
                <a:latin typeface="Courier New" pitchFamily="34" charset="0"/>
                <a:ea typeface="Courier New" pitchFamily="34" charset="-122"/>
                <a:cs typeface="Courier New" pitchFamily="34" charset="-120"/>
              </a:rPr>
              <a:t>DST 203.0.113.5:10201</a:t>
            </a:r>
            <a:endParaRPr lang="en-US" sz="950" dirty="0"/>
          </a:p>
          <a:p>
            <a:pPr marL="0" indent="0" algn="ctr">
              <a:buNone/>
            </a:pPr>
            <a:r>
              <a:rPr lang="en-US" sz="950" dirty="0">
                <a:solidFill>
                  <a:srgbClr val="1E293B"/>
                </a:solidFill>
                <a:latin typeface="Courier New" pitchFamily="34" charset="0"/>
                <a:ea typeface="Courier New" pitchFamily="34" charset="-122"/>
                <a:cs typeface="Courier New" pitchFamily="34" charset="-120"/>
              </a:rPr>
              <a:t>→ maps to →</a:t>
            </a:r>
            <a:endParaRPr lang="en-US" sz="950" dirty="0"/>
          </a:p>
          <a:p>
            <a:pPr marL="0" indent="0" algn="ctr">
              <a:buNone/>
            </a:pPr>
            <a:r>
              <a:rPr lang="en-US" sz="950" dirty="0">
                <a:solidFill>
                  <a:srgbClr val="1E293B"/>
                </a:solidFill>
                <a:latin typeface="Courier New" pitchFamily="34" charset="0"/>
                <a:ea typeface="Courier New" pitchFamily="34" charset="-122"/>
                <a:cs typeface="Courier New" pitchFamily="34" charset="-120"/>
              </a:rPr>
              <a:t>192.168.1.10:54321</a:t>
            </a:r>
            <a:endParaRPr lang="en-US" sz="950" dirty="0"/>
          </a:p>
        </p:txBody>
      </p:sp>
      <p:sp>
        <p:nvSpPr>
          <p:cNvPr id="39" name="Shape 37"/>
          <p:cNvSpPr/>
          <p:nvPr/>
        </p:nvSpPr>
        <p:spPr>
          <a:xfrm>
            <a:off x="6675120" y="2606040"/>
            <a:ext cx="2240280" cy="1024128"/>
          </a:xfrm>
          <a:prstGeom prst="rect">
            <a:avLst/>
          </a:prstGeom>
          <a:solidFill>
            <a:srgbClr val="FFFFFF"/>
          </a:solidFill>
          <a:ln w="19050">
            <a:solidFill>
              <a:srgbClr val="1D4ED8"/>
            </a:solidFill>
            <a:prstDash val="solid"/>
          </a:ln>
          <a:effectLst>
            <a:outerShdw blurRad="101600" dist="38100" dir="8100000" algn="bl" rotWithShape="0">
              <a:srgbClr val="000000">
                <a:alpha val="18000"/>
              </a:srgbClr>
            </a:outerShdw>
          </a:effectLst>
        </p:spPr>
      </p:sp>
      <p:sp>
        <p:nvSpPr>
          <p:cNvPr id="40" name="Shape 38"/>
          <p:cNvSpPr/>
          <p:nvPr/>
        </p:nvSpPr>
        <p:spPr>
          <a:xfrm>
            <a:off x="6675120" y="2606040"/>
            <a:ext cx="2240280" cy="310896"/>
          </a:xfrm>
          <a:prstGeom prst="rect">
            <a:avLst/>
          </a:prstGeom>
          <a:solidFill>
            <a:srgbClr val="1D4ED8">
              <a:alpha val="85000"/>
            </a:srgbClr>
          </a:solidFill>
          <a:ln w="12700">
            <a:solidFill>
              <a:srgbClr val="1D4ED8"/>
            </a:solidFill>
            <a:prstDash val="solid"/>
          </a:ln>
        </p:spPr>
      </p:sp>
      <p:sp>
        <p:nvSpPr>
          <p:cNvPr id="41" name="Text 39"/>
          <p:cNvSpPr/>
          <p:nvPr/>
        </p:nvSpPr>
        <p:spPr>
          <a:xfrm>
            <a:off x="6766560" y="2715768"/>
            <a:ext cx="2057400" cy="201168"/>
          </a:xfrm>
          <a:prstGeom prst="rect">
            <a:avLst/>
          </a:prstGeom>
          <a:noFill/>
          <a:ln/>
        </p:spPr>
        <p:txBody>
          <a:bodyPr wrap="square" lIns="0" tIns="0" rIns="0" bIns="0" rtlCol="0" anchor="ctr"/>
          <a:lstStyle/>
          <a:p>
            <a:pPr marL="0" indent="0">
              <a:buNone/>
            </a:pPr>
            <a:r>
              <a:rPr lang="en-US" sz="900" b="1" dirty="0">
                <a:solidFill>
                  <a:srgbClr val="FFFFFF"/>
                </a:solidFill>
                <a:latin typeface="Courier New" pitchFamily="34" charset="0"/>
                <a:ea typeface="Courier New" pitchFamily="34" charset="-122"/>
                <a:cs typeface="Courier New" pitchFamily="34" charset="-120"/>
              </a:rPr>
              <a:t>TRANSLATED REPLY</a:t>
            </a:r>
            <a:endParaRPr lang="en-US" sz="900" dirty="0"/>
          </a:p>
        </p:txBody>
      </p:sp>
      <p:sp>
        <p:nvSpPr>
          <p:cNvPr id="42" name="Text 40"/>
          <p:cNvSpPr/>
          <p:nvPr/>
        </p:nvSpPr>
        <p:spPr>
          <a:xfrm>
            <a:off x="6766560" y="2916936"/>
            <a:ext cx="2057400" cy="201168"/>
          </a:xfrm>
          <a:prstGeom prst="rect">
            <a:avLst/>
          </a:prstGeom>
          <a:noFill/>
          <a:ln/>
        </p:spPr>
        <p:txBody>
          <a:bodyPr wrap="square" lIns="0" tIns="0" rIns="0" bIns="0" rtlCol="0" anchor="ctr"/>
          <a:lstStyle/>
          <a:p>
            <a:pPr marL="0" indent="0">
              <a:buNone/>
            </a:pPr>
            <a:r>
              <a:rPr lang="en-US" sz="850" dirty="0">
                <a:solidFill>
                  <a:srgbClr val="059669"/>
                </a:solidFill>
                <a:latin typeface="Courier New" pitchFamily="34" charset="0"/>
                <a:ea typeface="Courier New" pitchFamily="34" charset="-122"/>
                <a:cs typeface="Courier New" pitchFamily="34" charset="-120"/>
              </a:rPr>
              <a:t>SRC:  93.184.216.34:80</a:t>
            </a:r>
            <a:endParaRPr lang="en-US" sz="850" dirty="0"/>
          </a:p>
        </p:txBody>
      </p:sp>
      <p:sp>
        <p:nvSpPr>
          <p:cNvPr id="43" name="Text 41"/>
          <p:cNvSpPr/>
          <p:nvPr/>
        </p:nvSpPr>
        <p:spPr>
          <a:xfrm>
            <a:off x="6766560" y="3118104"/>
            <a:ext cx="2057400" cy="201168"/>
          </a:xfrm>
          <a:prstGeom prst="rect">
            <a:avLst/>
          </a:prstGeom>
          <a:noFill/>
          <a:ln/>
        </p:spPr>
        <p:txBody>
          <a:bodyPr wrap="square" lIns="0" tIns="0" rIns="0" bIns="0" rtlCol="0" anchor="ctr"/>
          <a:lstStyle/>
          <a:p>
            <a:pPr marL="0" indent="0">
              <a:buNone/>
            </a:pPr>
            <a:r>
              <a:rPr lang="en-US" sz="850" dirty="0">
                <a:solidFill>
                  <a:srgbClr val="1D4ED8"/>
                </a:solidFill>
                <a:latin typeface="Courier New" pitchFamily="34" charset="0"/>
                <a:ea typeface="Courier New" pitchFamily="34" charset="-122"/>
                <a:cs typeface="Courier New" pitchFamily="34" charset="-120"/>
              </a:rPr>
              <a:t>DST:  192.168.1.10:54321</a:t>
            </a:r>
            <a:endParaRPr lang="en-US" sz="850" dirty="0"/>
          </a:p>
        </p:txBody>
      </p:sp>
      <p:sp>
        <p:nvSpPr>
          <p:cNvPr id="44" name="Text 42"/>
          <p:cNvSpPr/>
          <p:nvPr/>
        </p:nvSpPr>
        <p:spPr>
          <a:xfrm>
            <a:off x="6766560" y="3319272"/>
            <a:ext cx="2057400" cy="201168"/>
          </a:xfrm>
          <a:prstGeom prst="rect">
            <a:avLst/>
          </a:prstGeom>
          <a:noFill/>
          <a:ln/>
        </p:spPr>
        <p:txBody>
          <a:bodyPr wrap="square" lIns="0" tIns="0" rIns="0" bIns="0" rtlCol="0" anchor="ctr"/>
          <a:lstStyle/>
          <a:p>
            <a:pPr marL="0" indent="0">
              <a:buNone/>
            </a:pPr>
            <a:r>
              <a:rPr lang="en-US" sz="850" dirty="0">
                <a:solidFill>
                  <a:srgbClr val="64748B"/>
                </a:solidFill>
                <a:latin typeface="Courier New" pitchFamily="34" charset="0"/>
                <a:ea typeface="Courier New" pitchFamily="34" charset="-122"/>
                <a:cs typeface="Courier New" pitchFamily="34" charset="-120"/>
              </a:rPr>
              <a:t>DATA: HTTP/1.1 200 OK</a:t>
            </a:r>
            <a:endParaRPr lang="en-US" sz="850" dirty="0"/>
          </a:p>
        </p:txBody>
      </p:sp>
      <p:sp>
        <p:nvSpPr>
          <p:cNvPr id="45" name="Shape 43"/>
          <p:cNvSpPr/>
          <p:nvPr/>
        </p:nvSpPr>
        <p:spPr>
          <a:xfrm>
            <a:off x="6675120" y="3383280"/>
            <a:ext cx="0" cy="822960"/>
          </a:xfrm>
          <a:prstGeom prst="line">
            <a:avLst/>
          </a:prstGeom>
          <a:noFill/>
          <a:ln w="31750">
            <a:solidFill>
              <a:srgbClr val="1D4ED8"/>
            </a:solidFill>
            <a:prstDash val="solid"/>
            <a:tailEnd type="triangle"/>
          </a:ln>
        </p:spPr>
      </p:sp>
      <p:sp>
        <p:nvSpPr>
          <p:cNvPr id="46" name="Shape 44"/>
          <p:cNvSpPr/>
          <p:nvPr/>
        </p:nvSpPr>
        <p:spPr>
          <a:xfrm>
            <a:off x="6217920" y="4206240"/>
            <a:ext cx="2331720" cy="777240"/>
          </a:xfrm>
          <a:prstGeom prst="rect">
            <a:avLst/>
          </a:prstGeom>
          <a:solidFill>
            <a:srgbClr val="EFF6FF"/>
          </a:solidFill>
          <a:ln w="19050">
            <a:solidFill>
              <a:srgbClr val="3B82F6"/>
            </a:solidFill>
            <a:prstDash val="solid"/>
          </a:ln>
        </p:spPr>
      </p:sp>
      <p:sp>
        <p:nvSpPr>
          <p:cNvPr id="47" name="Shape 45"/>
          <p:cNvSpPr/>
          <p:nvPr/>
        </p:nvSpPr>
        <p:spPr>
          <a:xfrm>
            <a:off x="6492240" y="4297680"/>
            <a:ext cx="914400" cy="548640"/>
          </a:xfrm>
          <a:prstGeom prst="rect">
            <a:avLst/>
          </a:prstGeom>
          <a:solidFill>
            <a:srgbClr val="FFF9C4"/>
          </a:solidFill>
          <a:ln w="25400">
            <a:solidFill>
              <a:srgbClr val="EA580C"/>
            </a:solidFill>
            <a:prstDash val="solid"/>
          </a:ln>
        </p:spPr>
      </p:sp>
      <p:sp>
        <p:nvSpPr>
          <p:cNvPr id="48" name="Text 46"/>
          <p:cNvSpPr/>
          <p:nvPr/>
        </p:nvSpPr>
        <p:spPr>
          <a:xfrm>
            <a:off x="6492240" y="4297680"/>
            <a:ext cx="914400" cy="274320"/>
          </a:xfrm>
          <a:prstGeom prst="rect">
            <a:avLst/>
          </a:prstGeom>
          <a:noFill/>
          <a:ln/>
        </p:spPr>
        <p:txBody>
          <a:bodyPr wrap="square" lIns="0" tIns="0" rIns="0" bIns="0" rtlCol="0" anchor="ctr"/>
          <a:lstStyle/>
          <a:p>
            <a:pPr marL="0" indent="0" algn="ctr">
              <a:buNone/>
            </a:pPr>
            <a:r>
              <a:rPr lang="en-US" sz="1000" b="1" dirty="0">
                <a:solidFill>
                  <a:srgbClr val="1E293B"/>
                </a:solidFill>
                <a:latin typeface="Calibri" pitchFamily="34" charset="0"/>
                <a:ea typeface="Calibri" pitchFamily="34" charset="-122"/>
                <a:cs typeface="Calibri" pitchFamily="34" charset="-120"/>
              </a:rPr>
              <a:t>Alice</a:t>
            </a:r>
            <a:endParaRPr lang="en-US" sz="1000" dirty="0"/>
          </a:p>
        </p:txBody>
      </p:sp>
      <p:sp>
        <p:nvSpPr>
          <p:cNvPr id="49" name="Text 47"/>
          <p:cNvSpPr/>
          <p:nvPr/>
        </p:nvSpPr>
        <p:spPr>
          <a:xfrm>
            <a:off x="6492240" y="4553712"/>
            <a:ext cx="914400" cy="219456"/>
          </a:xfrm>
          <a:prstGeom prst="rect">
            <a:avLst/>
          </a:prstGeom>
          <a:noFill/>
          <a:ln/>
        </p:spPr>
        <p:txBody>
          <a:bodyPr wrap="square" lIns="0" tIns="0" rIns="0" bIns="0" rtlCol="0" anchor="ctr"/>
          <a:lstStyle/>
          <a:p>
            <a:pPr marL="0" indent="0" algn="ctr">
              <a:buNone/>
            </a:pPr>
            <a:r>
              <a:rPr lang="en-US" sz="750" dirty="0">
                <a:solidFill>
                  <a:srgbClr val="1D4ED8"/>
                </a:solidFill>
                <a:latin typeface="Courier New" pitchFamily="34" charset="0"/>
                <a:ea typeface="Courier New" pitchFamily="34" charset="-122"/>
                <a:cs typeface="Courier New" pitchFamily="34" charset="-120"/>
              </a:rPr>
              <a:t>192.168.1.10</a:t>
            </a:r>
            <a:endParaRPr lang="en-US" sz="750" dirty="0"/>
          </a:p>
        </p:txBody>
      </p:sp>
      <p:sp>
        <p:nvSpPr>
          <p:cNvPr id="50" name="Shape 48"/>
          <p:cNvSpPr/>
          <p:nvPr/>
        </p:nvSpPr>
        <p:spPr>
          <a:xfrm>
            <a:off x="228600" y="4709160"/>
            <a:ext cx="8686800" cy="347472"/>
          </a:xfrm>
          <a:prstGeom prst="rect">
            <a:avLst/>
          </a:prstGeom>
          <a:solidFill>
            <a:srgbClr val="D1FAE5"/>
          </a:solidFill>
          <a:ln w="19050">
            <a:solidFill>
              <a:srgbClr val="059669"/>
            </a:solidFill>
            <a:prstDash val="solid"/>
          </a:ln>
        </p:spPr>
      </p:sp>
      <p:sp>
        <p:nvSpPr>
          <p:cNvPr id="51" name="Text 49"/>
          <p:cNvSpPr/>
          <p:nvPr/>
        </p:nvSpPr>
        <p:spPr>
          <a:xfrm>
            <a:off x="365760" y="4718304"/>
            <a:ext cx="8412480" cy="329184"/>
          </a:xfrm>
          <a:prstGeom prst="rect">
            <a:avLst/>
          </a:prstGeom>
          <a:noFill/>
          <a:ln/>
        </p:spPr>
        <p:txBody>
          <a:bodyPr wrap="square" rtlCol="0" anchor="ctr"/>
          <a:lstStyle/>
          <a:p>
            <a:pPr marL="0" indent="0">
              <a:buNone/>
            </a:pPr>
            <a:r>
              <a:rPr lang="en-US" sz="1100" b="1" dirty="0">
                <a:solidFill>
                  <a:srgbClr val="059669"/>
                </a:solidFill>
                <a:latin typeface="Calibri" pitchFamily="34" charset="0"/>
                <a:ea typeface="Calibri" pitchFamily="34" charset="-122"/>
                <a:cs typeface="Calibri" pitchFamily="34" charset="-120"/>
              </a:rPr>
              <a:t>The server never knew Alice's real IP — it only communicated with the router's public address 203.0.113.5</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7">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D4ED8"/>
          </a:solidFill>
          <a:ln w="12700">
            <a:solidFill>
              <a:srgbClr val="1D4ED8"/>
            </a:solidFill>
            <a:prstDash val="solid"/>
          </a:ln>
        </p:spPr>
      </p:sp>
      <p:sp>
        <p:nvSpPr>
          <p:cNvPr id="3" name="Shape 1"/>
          <p:cNvSpPr/>
          <p:nvPr/>
        </p:nvSpPr>
        <p:spPr>
          <a:xfrm>
            <a:off x="0" y="0"/>
            <a:ext cx="201168" cy="960120"/>
          </a:xfrm>
          <a:prstGeom prst="rect">
            <a:avLst/>
          </a:prstGeom>
          <a:solidFill>
            <a:srgbClr val="0891B2"/>
          </a:solidFill>
          <a:ln w="12700">
            <a:solidFill>
              <a:srgbClr val="0891B2"/>
            </a:solidFill>
            <a:prstDash val="solid"/>
          </a:ln>
        </p:spPr>
      </p:sp>
      <p:sp>
        <p:nvSpPr>
          <p:cNvPr id="4" name="Text 2"/>
          <p:cNvSpPr/>
          <p:nvPr/>
        </p:nvSpPr>
        <p:spPr>
          <a:xfrm>
            <a:off x="384048" y="73152"/>
            <a:ext cx="8503920" cy="50292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Complete NAT Flow — All steps at a glance</a:t>
            </a:r>
            <a:endParaRPr lang="en-US" sz="2200" dirty="0"/>
          </a:p>
        </p:txBody>
      </p:sp>
      <p:sp>
        <p:nvSpPr>
          <p:cNvPr id="5" name="Text 3"/>
          <p:cNvSpPr/>
          <p:nvPr/>
        </p:nvSpPr>
        <p:spPr>
          <a:xfrm>
            <a:off x="384048" y="576072"/>
            <a:ext cx="8503920" cy="320040"/>
          </a:xfrm>
          <a:prstGeom prst="rect">
            <a:avLst/>
          </a:prstGeom>
          <a:noFill/>
          <a:ln/>
        </p:spPr>
        <p:txBody>
          <a:bodyPr wrap="square" lIns="0" tIns="0" rIns="0" bIns="0" rtlCol="0" anchor="ctr"/>
          <a:lstStyle/>
          <a:p>
            <a:pPr marL="0" indent="0">
              <a:buNone/>
            </a:pPr>
            <a:r>
              <a:rPr lang="en-US" sz="1200" dirty="0">
                <a:solidFill>
                  <a:srgbClr val="BFDBFE"/>
                </a:solidFill>
                <a:latin typeface="Calibri" pitchFamily="34" charset="0"/>
                <a:ea typeface="Calibri" pitchFamily="34" charset="-122"/>
                <a:cs typeface="Calibri" pitchFamily="34" charset="-120"/>
              </a:rPr>
              <a:t>A single HTTP request from Alice to the web server</a:t>
            </a:r>
            <a:endParaRPr lang="en-US" sz="1200" dirty="0"/>
          </a:p>
        </p:txBody>
      </p:sp>
      <p:sp>
        <p:nvSpPr>
          <p:cNvPr id="6" name="Shape 4"/>
          <p:cNvSpPr/>
          <p:nvPr/>
        </p:nvSpPr>
        <p:spPr>
          <a:xfrm>
            <a:off x="274320" y="1088136"/>
            <a:ext cx="475488" cy="475488"/>
          </a:xfrm>
          <a:prstGeom prst="ellipse">
            <a:avLst/>
          </a:prstGeom>
          <a:solidFill>
            <a:srgbClr val="1D4ED8"/>
          </a:solidFill>
          <a:ln w="12700">
            <a:solidFill>
              <a:srgbClr val="1D4ED8"/>
            </a:solidFill>
            <a:prstDash val="solid"/>
          </a:ln>
        </p:spPr>
      </p:sp>
      <p:sp>
        <p:nvSpPr>
          <p:cNvPr id="7" name="Text 5"/>
          <p:cNvSpPr/>
          <p:nvPr/>
        </p:nvSpPr>
        <p:spPr>
          <a:xfrm>
            <a:off x="274320" y="1088136"/>
            <a:ext cx="475488" cy="475488"/>
          </a:xfrm>
          <a:prstGeom prst="rect">
            <a:avLst/>
          </a:prstGeom>
          <a:noFill/>
          <a:ln/>
        </p:spPr>
        <p:txBody>
          <a:bodyPr wrap="square" lIns="0" tIns="0" rIns="0" bIns="0" rtlCol="0" anchor="ctr"/>
          <a:lstStyle/>
          <a:p>
            <a:pPr marL="0" indent="0" algn="ctr">
              <a:buNone/>
            </a:pPr>
            <a:r>
              <a:rPr lang="en-US" sz="1500" b="1" dirty="0">
                <a:solidFill>
                  <a:srgbClr val="FFFFFF"/>
                </a:solidFill>
                <a:latin typeface="Calibri" pitchFamily="34" charset="0"/>
                <a:ea typeface="Calibri" pitchFamily="34" charset="-122"/>
                <a:cs typeface="Calibri" pitchFamily="34" charset="-120"/>
              </a:rPr>
              <a:t>1</a:t>
            </a:r>
            <a:endParaRPr lang="en-US" sz="1500" dirty="0"/>
          </a:p>
        </p:txBody>
      </p:sp>
      <p:sp>
        <p:nvSpPr>
          <p:cNvPr id="8" name="Shape 6"/>
          <p:cNvSpPr/>
          <p:nvPr/>
        </p:nvSpPr>
        <p:spPr>
          <a:xfrm>
            <a:off x="822960" y="1024128"/>
            <a:ext cx="3749040" cy="566928"/>
          </a:xfrm>
          <a:prstGeom prst="rect">
            <a:avLst/>
          </a:prstGeom>
          <a:solidFill>
            <a:srgbClr val="FFFFFF"/>
          </a:solidFill>
          <a:ln w="19050">
            <a:solidFill>
              <a:srgbClr val="1D4ED8"/>
            </a:solidFill>
            <a:prstDash val="solid"/>
          </a:ln>
          <a:effectLst>
            <a:outerShdw blurRad="101600" dist="38100" dir="8100000" algn="bl" rotWithShape="0">
              <a:srgbClr val="000000">
                <a:alpha val="18000"/>
              </a:srgbClr>
            </a:outerShdw>
          </a:effectLst>
        </p:spPr>
      </p:sp>
      <p:sp>
        <p:nvSpPr>
          <p:cNvPr id="9" name="Shape 7"/>
          <p:cNvSpPr/>
          <p:nvPr/>
        </p:nvSpPr>
        <p:spPr>
          <a:xfrm>
            <a:off x="822960" y="1024128"/>
            <a:ext cx="64008" cy="566928"/>
          </a:xfrm>
          <a:prstGeom prst="rect">
            <a:avLst/>
          </a:prstGeom>
          <a:solidFill>
            <a:srgbClr val="1D4ED8"/>
          </a:solidFill>
          <a:ln w="12700">
            <a:solidFill>
              <a:srgbClr val="1D4ED8"/>
            </a:solidFill>
            <a:prstDash val="solid"/>
          </a:ln>
        </p:spPr>
      </p:sp>
      <p:sp>
        <p:nvSpPr>
          <p:cNvPr id="10" name="Text 8"/>
          <p:cNvSpPr/>
          <p:nvPr/>
        </p:nvSpPr>
        <p:spPr>
          <a:xfrm>
            <a:off x="960120" y="1060704"/>
            <a:ext cx="3520440" cy="237744"/>
          </a:xfrm>
          <a:prstGeom prst="rect">
            <a:avLst/>
          </a:prstGeom>
          <a:noFill/>
          <a:ln/>
        </p:spPr>
        <p:txBody>
          <a:bodyPr wrap="square" lIns="0" tIns="0" rIns="0" bIns="0" rtlCol="0" anchor="ctr"/>
          <a:lstStyle/>
          <a:p>
            <a:pPr marL="0" indent="0">
              <a:buNone/>
            </a:pPr>
            <a:r>
              <a:rPr lang="en-US" sz="1150" b="1" dirty="0">
                <a:solidFill>
                  <a:srgbClr val="1E293B"/>
                </a:solidFill>
                <a:latin typeface="Calibri" pitchFamily="34" charset="0"/>
                <a:ea typeface="Calibri" pitchFamily="34" charset="-122"/>
                <a:cs typeface="Calibri" pitchFamily="34" charset="-120"/>
              </a:rPr>
              <a:t>Alice sends packet</a:t>
            </a:r>
            <a:endParaRPr lang="en-US" sz="1150" dirty="0"/>
          </a:p>
        </p:txBody>
      </p:sp>
      <p:sp>
        <p:nvSpPr>
          <p:cNvPr id="11" name="Text 9"/>
          <p:cNvSpPr/>
          <p:nvPr/>
        </p:nvSpPr>
        <p:spPr>
          <a:xfrm>
            <a:off x="960120" y="1298448"/>
            <a:ext cx="3520440" cy="237744"/>
          </a:xfrm>
          <a:prstGeom prst="rect">
            <a:avLst/>
          </a:prstGeom>
          <a:noFill/>
          <a:ln/>
        </p:spPr>
        <p:txBody>
          <a:bodyPr wrap="square" lIns="0" tIns="0" rIns="0" bIns="0" rtlCol="0" anchor="ctr"/>
          <a:lstStyle/>
          <a:p>
            <a:pPr marL="0" indent="0">
              <a:buNone/>
            </a:pPr>
            <a:r>
              <a:rPr lang="en-US" sz="950" dirty="0">
                <a:solidFill>
                  <a:srgbClr val="64748B"/>
                </a:solidFill>
                <a:latin typeface="Courier New" pitchFamily="34" charset="0"/>
                <a:ea typeface="Courier New" pitchFamily="34" charset="-122"/>
                <a:cs typeface="Courier New" pitchFamily="34" charset="-120"/>
              </a:rPr>
              <a:t>SRC: 192.168.1.10:54321 → DST: 93.184.216.34:80</a:t>
            </a:r>
            <a:endParaRPr lang="en-US" sz="950" dirty="0"/>
          </a:p>
        </p:txBody>
      </p:sp>
      <p:sp>
        <p:nvSpPr>
          <p:cNvPr id="12" name="Shape 10"/>
          <p:cNvSpPr/>
          <p:nvPr/>
        </p:nvSpPr>
        <p:spPr>
          <a:xfrm>
            <a:off x="512064" y="1563624"/>
            <a:ext cx="0" cy="137160"/>
          </a:xfrm>
          <a:prstGeom prst="line">
            <a:avLst/>
          </a:prstGeom>
          <a:noFill/>
          <a:ln w="19050">
            <a:solidFill>
              <a:srgbClr val="1D4ED8"/>
            </a:solidFill>
            <a:prstDash val="dash"/>
          </a:ln>
        </p:spPr>
      </p:sp>
      <p:sp>
        <p:nvSpPr>
          <p:cNvPr id="13" name="Shape 11"/>
          <p:cNvSpPr/>
          <p:nvPr/>
        </p:nvSpPr>
        <p:spPr>
          <a:xfrm>
            <a:off x="4709160" y="1728216"/>
            <a:ext cx="475488" cy="475488"/>
          </a:xfrm>
          <a:prstGeom prst="ellipse">
            <a:avLst/>
          </a:prstGeom>
          <a:solidFill>
            <a:srgbClr val="EA580C"/>
          </a:solidFill>
          <a:ln w="12700">
            <a:solidFill>
              <a:srgbClr val="EA580C"/>
            </a:solidFill>
            <a:prstDash val="solid"/>
          </a:ln>
        </p:spPr>
      </p:sp>
      <p:sp>
        <p:nvSpPr>
          <p:cNvPr id="14" name="Text 12"/>
          <p:cNvSpPr/>
          <p:nvPr/>
        </p:nvSpPr>
        <p:spPr>
          <a:xfrm>
            <a:off x="4709160" y="1728216"/>
            <a:ext cx="475488" cy="475488"/>
          </a:xfrm>
          <a:prstGeom prst="rect">
            <a:avLst/>
          </a:prstGeom>
          <a:noFill/>
          <a:ln/>
        </p:spPr>
        <p:txBody>
          <a:bodyPr wrap="square" lIns="0" tIns="0" rIns="0" bIns="0" rtlCol="0" anchor="ctr"/>
          <a:lstStyle/>
          <a:p>
            <a:pPr marL="0" indent="0" algn="ctr">
              <a:buNone/>
            </a:pPr>
            <a:r>
              <a:rPr lang="en-US" sz="1500" b="1" dirty="0">
                <a:solidFill>
                  <a:srgbClr val="FFFFFF"/>
                </a:solidFill>
                <a:latin typeface="Calibri" pitchFamily="34" charset="0"/>
                <a:ea typeface="Calibri" pitchFamily="34" charset="-122"/>
                <a:cs typeface="Calibri" pitchFamily="34" charset="-120"/>
              </a:rPr>
              <a:t>2</a:t>
            </a:r>
            <a:endParaRPr lang="en-US" sz="1500" dirty="0"/>
          </a:p>
        </p:txBody>
      </p:sp>
      <p:sp>
        <p:nvSpPr>
          <p:cNvPr id="15" name="Shape 13"/>
          <p:cNvSpPr/>
          <p:nvPr/>
        </p:nvSpPr>
        <p:spPr>
          <a:xfrm>
            <a:off x="5257800" y="1664208"/>
            <a:ext cx="3749040" cy="566928"/>
          </a:xfrm>
          <a:prstGeom prst="rect">
            <a:avLst/>
          </a:prstGeom>
          <a:solidFill>
            <a:srgbClr val="FFFFFF"/>
          </a:solidFill>
          <a:ln w="19050">
            <a:solidFill>
              <a:srgbClr val="EA580C"/>
            </a:solidFill>
            <a:prstDash val="solid"/>
          </a:ln>
          <a:effectLst>
            <a:outerShdw blurRad="101600" dist="38100" dir="8100000" algn="bl" rotWithShape="0">
              <a:srgbClr val="000000">
                <a:alpha val="18000"/>
              </a:srgbClr>
            </a:outerShdw>
          </a:effectLst>
        </p:spPr>
      </p:sp>
      <p:sp>
        <p:nvSpPr>
          <p:cNvPr id="16" name="Shape 14"/>
          <p:cNvSpPr/>
          <p:nvPr/>
        </p:nvSpPr>
        <p:spPr>
          <a:xfrm>
            <a:off x="5257800" y="1664208"/>
            <a:ext cx="64008" cy="566928"/>
          </a:xfrm>
          <a:prstGeom prst="rect">
            <a:avLst/>
          </a:prstGeom>
          <a:solidFill>
            <a:srgbClr val="EA580C"/>
          </a:solidFill>
          <a:ln w="12700">
            <a:solidFill>
              <a:srgbClr val="EA580C"/>
            </a:solidFill>
            <a:prstDash val="solid"/>
          </a:ln>
        </p:spPr>
      </p:sp>
      <p:sp>
        <p:nvSpPr>
          <p:cNvPr id="17" name="Text 15"/>
          <p:cNvSpPr/>
          <p:nvPr/>
        </p:nvSpPr>
        <p:spPr>
          <a:xfrm>
            <a:off x="5394960" y="1700784"/>
            <a:ext cx="3520440" cy="237744"/>
          </a:xfrm>
          <a:prstGeom prst="rect">
            <a:avLst/>
          </a:prstGeom>
          <a:noFill/>
          <a:ln/>
        </p:spPr>
        <p:txBody>
          <a:bodyPr wrap="square" lIns="0" tIns="0" rIns="0" bIns="0" rtlCol="0" anchor="ctr"/>
          <a:lstStyle/>
          <a:p>
            <a:pPr marL="0" indent="0">
              <a:buNone/>
            </a:pPr>
            <a:r>
              <a:rPr lang="en-US" sz="1150" b="1" dirty="0">
                <a:solidFill>
                  <a:srgbClr val="1E293B"/>
                </a:solidFill>
                <a:latin typeface="Calibri" pitchFamily="34" charset="0"/>
                <a:ea typeface="Calibri" pitchFamily="34" charset="-122"/>
                <a:cs typeface="Calibri" pitchFamily="34" charset="-120"/>
              </a:rPr>
              <a:t>Router rewrites source</a:t>
            </a:r>
            <a:endParaRPr lang="en-US" sz="1150" dirty="0"/>
          </a:p>
        </p:txBody>
      </p:sp>
      <p:sp>
        <p:nvSpPr>
          <p:cNvPr id="18" name="Text 16"/>
          <p:cNvSpPr/>
          <p:nvPr/>
        </p:nvSpPr>
        <p:spPr>
          <a:xfrm>
            <a:off x="5394960" y="1938528"/>
            <a:ext cx="3520440" cy="237744"/>
          </a:xfrm>
          <a:prstGeom prst="rect">
            <a:avLst/>
          </a:prstGeom>
          <a:noFill/>
          <a:ln/>
        </p:spPr>
        <p:txBody>
          <a:bodyPr wrap="square" lIns="0" tIns="0" rIns="0" bIns="0" rtlCol="0" anchor="ctr"/>
          <a:lstStyle/>
          <a:p>
            <a:pPr marL="0" indent="0">
              <a:buNone/>
            </a:pPr>
            <a:r>
              <a:rPr lang="en-US" sz="950" dirty="0">
                <a:solidFill>
                  <a:srgbClr val="64748B"/>
                </a:solidFill>
                <a:latin typeface="Courier New" pitchFamily="34" charset="0"/>
                <a:ea typeface="Courier New" pitchFamily="34" charset="-122"/>
                <a:cs typeface="Courier New" pitchFamily="34" charset="-120"/>
              </a:rPr>
              <a:t>SRC becomes: 203.0.113.5:10201</a:t>
            </a:r>
            <a:endParaRPr lang="en-US" sz="950" dirty="0"/>
          </a:p>
        </p:txBody>
      </p:sp>
      <p:sp>
        <p:nvSpPr>
          <p:cNvPr id="19" name="Shape 17"/>
          <p:cNvSpPr/>
          <p:nvPr/>
        </p:nvSpPr>
        <p:spPr>
          <a:xfrm>
            <a:off x="4946904" y="2203704"/>
            <a:ext cx="0" cy="137160"/>
          </a:xfrm>
          <a:prstGeom prst="line">
            <a:avLst/>
          </a:prstGeom>
          <a:noFill/>
          <a:ln w="19050">
            <a:solidFill>
              <a:srgbClr val="EA580C"/>
            </a:solidFill>
            <a:prstDash val="dash"/>
          </a:ln>
        </p:spPr>
      </p:sp>
      <p:sp>
        <p:nvSpPr>
          <p:cNvPr id="20" name="Shape 18"/>
          <p:cNvSpPr/>
          <p:nvPr/>
        </p:nvSpPr>
        <p:spPr>
          <a:xfrm>
            <a:off x="274320" y="2368296"/>
            <a:ext cx="475488" cy="475488"/>
          </a:xfrm>
          <a:prstGeom prst="ellipse">
            <a:avLst/>
          </a:prstGeom>
          <a:solidFill>
            <a:srgbClr val="0891B2"/>
          </a:solidFill>
          <a:ln w="12700">
            <a:solidFill>
              <a:srgbClr val="0891B2"/>
            </a:solidFill>
            <a:prstDash val="solid"/>
          </a:ln>
        </p:spPr>
      </p:sp>
      <p:sp>
        <p:nvSpPr>
          <p:cNvPr id="21" name="Text 19"/>
          <p:cNvSpPr/>
          <p:nvPr/>
        </p:nvSpPr>
        <p:spPr>
          <a:xfrm>
            <a:off x="274320" y="2368296"/>
            <a:ext cx="475488" cy="475488"/>
          </a:xfrm>
          <a:prstGeom prst="rect">
            <a:avLst/>
          </a:prstGeom>
          <a:noFill/>
          <a:ln/>
        </p:spPr>
        <p:txBody>
          <a:bodyPr wrap="square" lIns="0" tIns="0" rIns="0" bIns="0" rtlCol="0" anchor="ctr"/>
          <a:lstStyle/>
          <a:p>
            <a:pPr marL="0" indent="0" algn="ctr">
              <a:buNone/>
            </a:pPr>
            <a:r>
              <a:rPr lang="en-US" sz="1500" b="1" dirty="0">
                <a:solidFill>
                  <a:srgbClr val="FFFFFF"/>
                </a:solidFill>
                <a:latin typeface="Calibri" pitchFamily="34" charset="0"/>
                <a:ea typeface="Calibri" pitchFamily="34" charset="-122"/>
                <a:cs typeface="Calibri" pitchFamily="34" charset="-120"/>
              </a:rPr>
              <a:t>3</a:t>
            </a:r>
            <a:endParaRPr lang="en-US" sz="1500" dirty="0"/>
          </a:p>
        </p:txBody>
      </p:sp>
      <p:sp>
        <p:nvSpPr>
          <p:cNvPr id="22" name="Shape 20"/>
          <p:cNvSpPr/>
          <p:nvPr/>
        </p:nvSpPr>
        <p:spPr>
          <a:xfrm>
            <a:off x="822960" y="2304288"/>
            <a:ext cx="3749040" cy="566928"/>
          </a:xfrm>
          <a:prstGeom prst="rect">
            <a:avLst/>
          </a:prstGeom>
          <a:solidFill>
            <a:srgbClr val="FFFFFF"/>
          </a:solidFill>
          <a:ln w="19050">
            <a:solidFill>
              <a:srgbClr val="0891B2"/>
            </a:solidFill>
            <a:prstDash val="solid"/>
          </a:ln>
          <a:effectLst>
            <a:outerShdw blurRad="101600" dist="38100" dir="8100000" algn="bl" rotWithShape="0">
              <a:srgbClr val="000000">
                <a:alpha val="18000"/>
              </a:srgbClr>
            </a:outerShdw>
          </a:effectLst>
        </p:spPr>
      </p:sp>
      <p:sp>
        <p:nvSpPr>
          <p:cNvPr id="23" name="Shape 21"/>
          <p:cNvSpPr/>
          <p:nvPr/>
        </p:nvSpPr>
        <p:spPr>
          <a:xfrm>
            <a:off x="822960" y="2304288"/>
            <a:ext cx="64008" cy="566928"/>
          </a:xfrm>
          <a:prstGeom prst="rect">
            <a:avLst/>
          </a:prstGeom>
          <a:solidFill>
            <a:srgbClr val="0891B2"/>
          </a:solidFill>
          <a:ln w="12700">
            <a:solidFill>
              <a:srgbClr val="0891B2"/>
            </a:solidFill>
            <a:prstDash val="solid"/>
          </a:ln>
        </p:spPr>
      </p:sp>
      <p:sp>
        <p:nvSpPr>
          <p:cNvPr id="24" name="Text 22"/>
          <p:cNvSpPr/>
          <p:nvPr/>
        </p:nvSpPr>
        <p:spPr>
          <a:xfrm>
            <a:off x="960120" y="2340864"/>
            <a:ext cx="3520440" cy="237744"/>
          </a:xfrm>
          <a:prstGeom prst="rect">
            <a:avLst/>
          </a:prstGeom>
          <a:noFill/>
          <a:ln/>
        </p:spPr>
        <p:txBody>
          <a:bodyPr wrap="square" lIns="0" tIns="0" rIns="0" bIns="0" rtlCol="0" anchor="ctr"/>
          <a:lstStyle/>
          <a:p>
            <a:pPr marL="0" indent="0">
              <a:buNone/>
            </a:pPr>
            <a:r>
              <a:rPr lang="en-US" sz="1150" b="1" dirty="0">
                <a:solidFill>
                  <a:srgbClr val="1E293B"/>
                </a:solidFill>
                <a:latin typeface="Calibri" pitchFamily="34" charset="0"/>
                <a:ea typeface="Calibri" pitchFamily="34" charset="-122"/>
                <a:cs typeface="Calibri" pitchFamily="34" charset="-120"/>
              </a:rPr>
              <a:t>Packet traverses Internet</a:t>
            </a:r>
            <a:endParaRPr lang="en-US" sz="1150" dirty="0"/>
          </a:p>
        </p:txBody>
      </p:sp>
      <p:sp>
        <p:nvSpPr>
          <p:cNvPr id="25" name="Text 23"/>
          <p:cNvSpPr/>
          <p:nvPr/>
        </p:nvSpPr>
        <p:spPr>
          <a:xfrm>
            <a:off x="960120" y="2578608"/>
            <a:ext cx="3520440" cy="237744"/>
          </a:xfrm>
          <a:prstGeom prst="rect">
            <a:avLst/>
          </a:prstGeom>
          <a:noFill/>
          <a:ln/>
        </p:spPr>
        <p:txBody>
          <a:bodyPr wrap="square" lIns="0" tIns="0" rIns="0" bIns="0" rtlCol="0" anchor="ctr"/>
          <a:lstStyle/>
          <a:p>
            <a:pPr marL="0" indent="0">
              <a:buNone/>
            </a:pPr>
            <a:r>
              <a:rPr lang="en-US" sz="950" dirty="0">
                <a:solidFill>
                  <a:srgbClr val="64748B"/>
                </a:solidFill>
                <a:latin typeface="Courier New" pitchFamily="34" charset="0"/>
                <a:ea typeface="Courier New" pitchFamily="34" charset="-122"/>
                <a:cs typeface="Courier New" pitchFamily="34" charset="-120"/>
              </a:rPr>
              <a:t>Routed as normal public IP traffic</a:t>
            </a:r>
            <a:endParaRPr lang="en-US" sz="950" dirty="0"/>
          </a:p>
        </p:txBody>
      </p:sp>
      <p:sp>
        <p:nvSpPr>
          <p:cNvPr id="26" name="Shape 24"/>
          <p:cNvSpPr/>
          <p:nvPr/>
        </p:nvSpPr>
        <p:spPr>
          <a:xfrm>
            <a:off x="512064" y="2843784"/>
            <a:ext cx="0" cy="137160"/>
          </a:xfrm>
          <a:prstGeom prst="line">
            <a:avLst/>
          </a:prstGeom>
          <a:noFill/>
          <a:ln w="19050">
            <a:solidFill>
              <a:srgbClr val="0891B2"/>
            </a:solidFill>
            <a:prstDash val="dash"/>
          </a:ln>
        </p:spPr>
      </p:sp>
      <p:sp>
        <p:nvSpPr>
          <p:cNvPr id="27" name="Shape 25"/>
          <p:cNvSpPr/>
          <p:nvPr/>
        </p:nvSpPr>
        <p:spPr>
          <a:xfrm>
            <a:off x="4709160" y="3008376"/>
            <a:ext cx="475488" cy="475488"/>
          </a:xfrm>
          <a:prstGeom prst="ellipse">
            <a:avLst/>
          </a:prstGeom>
          <a:solidFill>
            <a:srgbClr val="059669"/>
          </a:solidFill>
          <a:ln w="12700">
            <a:solidFill>
              <a:srgbClr val="059669"/>
            </a:solidFill>
            <a:prstDash val="solid"/>
          </a:ln>
        </p:spPr>
      </p:sp>
      <p:sp>
        <p:nvSpPr>
          <p:cNvPr id="28" name="Text 26"/>
          <p:cNvSpPr/>
          <p:nvPr/>
        </p:nvSpPr>
        <p:spPr>
          <a:xfrm>
            <a:off x="4709160" y="3008376"/>
            <a:ext cx="475488" cy="475488"/>
          </a:xfrm>
          <a:prstGeom prst="rect">
            <a:avLst/>
          </a:prstGeom>
          <a:noFill/>
          <a:ln/>
        </p:spPr>
        <p:txBody>
          <a:bodyPr wrap="square" lIns="0" tIns="0" rIns="0" bIns="0" rtlCol="0" anchor="ctr"/>
          <a:lstStyle/>
          <a:p>
            <a:pPr marL="0" indent="0" algn="ctr">
              <a:buNone/>
            </a:pPr>
            <a:r>
              <a:rPr lang="en-US" sz="1500" b="1" dirty="0">
                <a:solidFill>
                  <a:srgbClr val="FFFFFF"/>
                </a:solidFill>
                <a:latin typeface="Calibri" pitchFamily="34" charset="0"/>
                <a:ea typeface="Calibri" pitchFamily="34" charset="-122"/>
                <a:cs typeface="Calibri" pitchFamily="34" charset="-120"/>
              </a:rPr>
              <a:t>4</a:t>
            </a:r>
            <a:endParaRPr lang="en-US" sz="1500" dirty="0"/>
          </a:p>
        </p:txBody>
      </p:sp>
      <p:sp>
        <p:nvSpPr>
          <p:cNvPr id="29" name="Shape 27"/>
          <p:cNvSpPr/>
          <p:nvPr/>
        </p:nvSpPr>
        <p:spPr>
          <a:xfrm>
            <a:off x="5257800" y="2944368"/>
            <a:ext cx="3749040" cy="566928"/>
          </a:xfrm>
          <a:prstGeom prst="rect">
            <a:avLst/>
          </a:prstGeom>
          <a:solidFill>
            <a:srgbClr val="FFFFFF"/>
          </a:solidFill>
          <a:ln w="19050">
            <a:solidFill>
              <a:srgbClr val="059669"/>
            </a:solidFill>
            <a:prstDash val="solid"/>
          </a:ln>
          <a:effectLst>
            <a:outerShdw blurRad="101600" dist="38100" dir="8100000" algn="bl" rotWithShape="0">
              <a:srgbClr val="000000">
                <a:alpha val="18000"/>
              </a:srgbClr>
            </a:outerShdw>
          </a:effectLst>
        </p:spPr>
      </p:sp>
      <p:sp>
        <p:nvSpPr>
          <p:cNvPr id="30" name="Shape 28"/>
          <p:cNvSpPr/>
          <p:nvPr/>
        </p:nvSpPr>
        <p:spPr>
          <a:xfrm>
            <a:off x="5257800" y="2944368"/>
            <a:ext cx="64008" cy="566928"/>
          </a:xfrm>
          <a:prstGeom prst="rect">
            <a:avLst/>
          </a:prstGeom>
          <a:solidFill>
            <a:srgbClr val="059669"/>
          </a:solidFill>
          <a:ln w="12700">
            <a:solidFill>
              <a:srgbClr val="059669"/>
            </a:solidFill>
            <a:prstDash val="solid"/>
          </a:ln>
        </p:spPr>
      </p:sp>
      <p:sp>
        <p:nvSpPr>
          <p:cNvPr id="31" name="Text 29"/>
          <p:cNvSpPr/>
          <p:nvPr/>
        </p:nvSpPr>
        <p:spPr>
          <a:xfrm>
            <a:off x="5394960" y="2980944"/>
            <a:ext cx="3520440" cy="237744"/>
          </a:xfrm>
          <a:prstGeom prst="rect">
            <a:avLst/>
          </a:prstGeom>
          <a:noFill/>
          <a:ln/>
        </p:spPr>
        <p:txBody>
          <a:bodyPr wrap="square" lIns="0" tIns="0" rIns="0" bIns="0" rtlCol="0" anchor="ctr"/>
          <a:lstStyle/>
          <a:p>
            <a:pPr marL="0" indent="0">
              <a:buNone/>
            </a:pPr>
            <a:r>
              <a:rPr lang="en-US" sz="1150" b="1" dirty="0">
                <a:solidFill>
                  <a:srgbClr val="1E293B"/>
                </a:solidFill>
                <a:latin typeface="Calibri" pitchFamily="34" charset="0"/>
                <a:ea typeface="Calibri" pitchFamily="34" charset="-122"/>
                <a:cs typeface="Calibri" pitchFamily="34" charset="-120"/>
              </a:rPr>
              <a:t>Server replies</a:t>
            </a:r>
            <a:endParaRPr lang="en-US" sz="1150" dirty="0"/>
          </a:p>
        </p:txBody>
      </p:sp>
      <p:sp>
        <p:nvSpPr>
          <p:cNvPr id="32" name="Text 30"/>
          <p:cNvSpPr/>
          <p:nvPr/>
        </p:nvSpPr>
        <p:spPr>
          <a:xfrm>
            <a:off x="5394960" y="3218688"/>
            <a:ext cx="3520440" cy="237744"/>
          </a:xfrm>
          <a:prstGeom prst="rect">
            <a:avLst/>
          </a:prstGeom>
          <a:noFill/>
          <a:ln/>
        </p:spPr>
        <p:txBody>
          <a:bodyPr wrap="square" lIns="0" tIns="0" rIns="0" bIns="0" rtlCol="0" anchor="ctr"/>
          <a:lstStyle/>
          <a:p>
            <a:pPr marL="0" indent="0">
              <a:buNone/>
            </a:pPr>
            <a:r>
              <a:rPr lang="en-US" sz="950" dirty="0">
                <a:solidFill>
                  <a:srgbClr val="64748B"/>
                </a:solidFill>
                <a:latin typeface="Courier New" pitchFamily="34" charset="0"/>
                <a:ea typeface="Courier New" pitchFamily="34" charset="-122"/>
                <a:cs typeface="Courier New" pitchFamily="34" charset="-120"/>
              </a:rPr>
              <a:t>DST: 203.0.113.5:10201 (public port)</a:t>
            </a:r>
            <a:endParaRPr lang="en-US" sz="950" dirty="0"/>
          </a:p>
        </p:txBody>
      </p:sp>
      <p:sp>
        <p:nvSpPr>
          <p:cNvPr id="33" name="Shape 31"/>
          <p:cNvSpPr/>
          <p:nvPr/>
        </p:nvSpPr>
        <p:spPr>
          <a:xfrm>
            <a:off x="4946904" y="3483864"/>
            <a:ext cx="0" cy="137160"/>
          </a:xfrm>
          <a:prstGeom prst="line">
            <a:avLst/>
          </a:prstGeom>
          <a:noFill/>
          <a:ln w="19050">
            <a:solidFill>
              <a:srgbClr val="059669"/>
            </a:solidFill>
            <a:prstDash val="dash"/>
          </a:ln>
        </p:spPr>
      </p:sp>
      <p:sp>
        <p:nvSpPr>
          <p:cNvPr id="34" name="Shape 32"/>
          <p:cNvSpPr/>
          <p:nvPr/>
        </p:nvSpPr>
        <p:spPr>
          <a:xfrm>
            <a:off x="274320" y="3648456"/>
            <a:ext cx="475488" cy="475488"/>
          </a:xfrm>
          <a:prstGeom prst="ellipse">
            <a:avLst/>
          </a:prstGeom>
          <a:solidFill>
            <a:srgbClr val="EA580C"/>
          </a:solidFill>
          <a:ln w="12700">
            <a:solidFill>
              <a:srgbClr val="EA580C"/>
            </a:solidFill>
            <a:prstDash val="solid"/>
          </a:ln>
        </p:spPr>
      </p:sp>
      <p:sp>
        <p:nvSpPr>
          <p:cNvPr id="35" name="Text 33"/>
          <p:cNvSpPr/>
          <p:nvPr/>
        </p:nvSpPr>
        <p:spPr>
          <a:xfrm>
            <a:off x="274320" y="3648456"/>
            <a:ext cx="475488" cy="475488"/>
          </a:xfrm>
          <a:prstGeom prst="rect">
            <a:avLst/>
          </a:prstGeom>
          <a:noFill/>
          <a:ln/>
        </p:spPr>
        <p:txBody>
          <a:bodyPr wrap="square" lIns="0" tIns="0" rIns="0" bIns="0" rtlCol="0" anchor="ctr"/>
          <a:lstStyle/>
          <a:p>
            <a:pPr marL="0" indent="0" algn="ctr">
              <a:buNone/>
            </a:pPr>
            <a:r>
              <a:rPr lang="en-US" sz="1500" b="1" dirty="0">
                <a:solidFill>
                  <a:srgbClr val="FFFFFF"/>
                </a:solidFill>
                <a:latin typeface="Calibri" pitchFamily="34" charset="0"/>
                <a:ea typeface="Calibri" pitchFamily="34" charset="-122"/>
                <a:cs typeface="Calibri" pitchFamily="34" charset="-120"/>
              </a:rPr>
              <a:t>5</a:t>
            </a:r>
            <a:endParaRPr lang="en-US" sz="1500" dirty="0"/>
          </a:p>
        </p:txBody>
      </p:sp>
      <p:sp>
        <p:nvSpPr>
          <p:cNvPr id="36" name="Shape 34"/>
          <p:cNvSpPr/>
          <p:nvPr/>
        </p:nvSpPr>
        <p:spPr>
          <a:xfrm>
            <a:off x="822960" y="3584448"/>
            <a:ext cx="3749040" cy="566928"/>
          </a:xfrm>
          <a:prstGeom prst="rect">
            <a:avLst/>
          </a:prstGeom>
          <a:solidFill>
            <a:srgbClr val="FFFFFF"/>
          </a:solidFill>
          <a:ln w="19050">
            <a:solidFill>
              <a:srgbClr val="EA580C"/>
            </a:solidFill>
            <a:prstDash val="solid"/>
          </a:ln>
          <a:effectLst>
            <a:outerShdw blurRad="101600" dist="38100" dir="8100000" algn="bl" rotWithShape="0">
              <a:srgbClr val="000000">
                <a:alpha val="18000"/>
              </a:srgbClr>
            </a:outerShdw>
          </a:effectLst>
        </p:spPr>
      </p:sp>
      <p:sp>
        <p:nvSpPr>
          <p:cNvPr id="37" name="Shape 35"/>
          <p:cNvSpPr/>
          <p:nvPr/>
        </p:nvSpPr>
        <p:spPr>
          <a:xfrm>
            <a:off x="822960" y="3584448"/>
            <a:ext cx="64008" cy="566928"/>
          </a:xfrm>
          <a:prstGeom prst="rect">
            <a:avLst/>
          </a:prstGeom>
          <a:solidFill>
            <a:srgbClr val="EA580C"/>
          </a:solidFill>
          <a:ln w="12700">
            <a:solidFill>
              <a:srgbClr val="EA580C"/>
            </a:solidFill>
            <a:prstDash val="solid"/>
          </a:ln>
        </p:spPr>
      </p:sp>
      <p:sp>
        <p:nvSpPr>
          <p:cNvPr id="38" name="Text 36"/>
          <p:cNvSpPr/>
          <p:nvPr/>
        </p:nvSpPr>
        <p:spPr>
          <a:xfrm>
            <a:off x="960120" y="3621024"/>
            <a:ext cx="3520440" cy="237744"/>
          </a:xfrm>
          <a:prstGeom prst="rect">
            <a:avLst/>
          </a:prstGeom>
          <a:noFill/>
          <a:ln/>
        </p:spPr>
        <p:txBody>
          <a:bodyPr wrap="square" lIns="0" tIns="0" rIns="0" bIns="0" rtlCol="0" anchor="ctr"/>
          <a:lstStyle/>
          <a:p>
            <a:pPr marL="0" indent="0">
              <a:buNone/>
            </a:pPr>
            <a:r>
              <a:rPr lang="en-US" sz="1150" b="1" dirty="0">
                <a:solidFill>
                  <a:srgbClr val="1E293B"/>
                </a:solidFill>
                <a:latin typeface="Calibri" pitchFamily="34" charset="0"/>
                <a:ea typeface="Calibri" pitchFamily="34" charset="-122"/>
                <a:cs typeface="Calibri" pitchFamily="34" charset="-120"/>
              </a:rPr>
              <a:t>Router looks up table</a:t>
            </a:r>
            <a:endParaRPr lang="en-US" sz="1150" dirty="0"/>
          </a:p>
        </p:txBody>
      </p:sp>
      <p:sp>
        <p:nvSpPr>
          <p:cNvPr id="39" name="Text 37"/>
          <p:cNvSpPr/>
          <p:nvPr/>
        </p:nvSpPr>
        <p:spPr>
          <a:xfrm>
            <a:off x="960120" y="3858768"/>
            <a:ext cx="3520440" cy="237744"/>
          </a:xfrm>
          <a:prstGeom prst="rect">
            <a:avLst/>
          </a:prstGeom>
          <a:noFill/>
          <a:ln/>
        </p:spPr>
        <p:txBody>
          <a:bodyPr wrap="square" lIns="0" tIns="0" rIns="0" bIns="0" rtlCol="0" anchor="ctr"/>
          <a:lstStyle/>
          <a:p>
            <a:pPr marL="0" indent="0">
              <a:buNone/>
            </a:pPr>
            <a:r>
              <a:rPr lang="en-US" sz="950" dirty="0">
                <a:solidFill>
                  <a:srgbClr val="64748B"/>
                </a:solidFill>
                <a:latin typeface="Courier New" pitchFamily="34" charset="0"/>
                <a:ea typeface="Courier New" pitchFamily="34" charset="-122"/>
                <a:cs typeface="Courier New" pitchFamily="34" charset="-120"/>
              </a:rPr>
              <a:t>10201 → maps back to 192.168.1.10:54321</a:t>
            </a:r>
            <a:endParaRPr lang="en-US" sz="950" dirty="0"/>
          </a:p>
        </p:txBody>
      </p:sp>
      <p:sp>
        <p:nvSpPr>
          <p:cNvPr id="40" name="Shape 38"/>
          <p:cNvSpPr/>
          <p:nvPr/>
        </p:nvSpPr>
        <p:spPr>
          <a:xfrm>
            <a:off x="512064" y="4123944"/>
            <a:ext cx="0" cy="137160"/>
          </a:xfrm>
          <a:prstGeom prst="line">
            <a:avLst/>
          </a:prstGeom>
          <a:noFill/>
          <a:ln w="19050">
            <a:solidFill>
              <a:srgbClr val="EA580C"/>
            </a:solidFill>
            <a:prstDash val="dash"/>
          </a:ln>
        </p:spPr>
      </p:sp>
      <p:sp>
        <p:nvSpPr>
          <p:cNvPr id="41" name="Shape 39"/>
          <p:cNvSpPr/>
          <p:nvPr/>
        </p:nvSpPr>
        <p:spPr>
          <a:xfrm>
            <a:off x="4709160" y="4288536"/>
            <a:ext cx="475488" cy="475488"/>
          </a:xfrm>
          <a:prstGeom prst="ellipse">
            <a:avLst/>
          </a:prstGeom>
          <a:solidFill>
            <a:srgbClr val="1D4ED8"/>
          </a:solidFill>
          <a:ln w="12700">
            <a:solidFill>
              <a:srgbClr val="1D4ED8"/>
            </a:solidFill>
            <a:prstDash val="solid"/>
          </a:ln>
        </p:spPr>
      </p:sp>
      <p:sp>
        <p:nvSpPr>
          <p:cNvPr id="42" name="Text 40"/>
          <p:cNvSpPr/>
          <p:nvPr/>
        </p:nvSpPr>
        <p:spPr>
          <a:xfrm>
            <a:off x="4709160" y="4288536"/>
            <a:ext cx="475488" cy="475488"/>
          </a:xfrm>
          <a:prstGeom prst="rect">
            <a:avLst/>
          </a:prstGeom>
          <a:noFill/>
          <a:ln/>
        </p:spPr>
        <p:txBody>
          <a:bodyPr wrap="square" lIns="0" tIns="0" rIns="0" bIns="0" rtlCol="0" anchor="ctr"/>
          <a:lstStyle/>
          <a:p>
            <a:pPr marL="0" indent="0" algn="ctr">
              <a:buNone/>
            </a:pPr>
            <a:r>
              <a:rPr lang="en-US" sz="1500" b="1" dirty="0">
                <a:solidFill>
                  <a:srgbClr val="FFFFFF"/>
                </a:solidFill>
                <a:latin typeface="Calibri" pitchFamily="34" charset="0"/>
                <a:ea typeface="Calibri" pitchFamily="34" charset="-122"/>
                <a:cs typeface="Calibri" pitchFamily="34" charset="-120"/>
              </a:rPr>
              <a:t>6</a:t>
            </a:r>
            <a:endParaRPr lang="en-US" sz="1500" dirty="0"/>
          </a:p>
        </p:txBody>
      </p:sp>
      <p:sp>
        <p:nvSpPr>
          <p:cNvPr id="43" name="Shape 41"/>
          <p:cNvSpPr/>
          <p:nvPr/>
        </p:nvSpPr>
        <p:spPr>
          <a:xfrm>
            <a:off x="5257800" y="4224528"/>
            <a:ext cx="3749040" cy="566928"/>
          </a:xfrm>
          <a:prstGeom prst="rect">
            <a:avLst/>
          </a:prstGeom>
          <a:solidFill>
            <a:srgbClr val="FFFFFF"/>
          </a:solidFill>
          <a:ln w="19050">
            <a:solidFill>
              <a:srgbClr val="1D4ED8"/>
            </a:solidFill>
            <a:prstDash val="solid"/>
          </a:ln>
          <a:effectLst>
            <a:outerShdw blurRad="101600" dist="38100" dir="8100000" algn="bl" rotWithShape="0">
              <a:srgbClr val="000000">
                <a:alpha val="18000"/>
              </a:srgbClr>
            </a:outerShdw>
          </a:effectLst>
        </p:spPr>
      </p:sp>
      <p:sp>
        <p:nvSpPr>
          <p:cNvPr id="44" name="Shape 42"/>
          <p:cNvSpPr/>
          <p:nvPr/>
        </p:nvSpPr>
        <p:spPr>
          <a:xfrm>
            <a:off x="5257800" y="4224528"/>
            <a:ext cx="64008" cy="566928"/>
          </a:xfrm>
          <a:prstGeom prst="rect">
            <a:avLst/>
          </a:prstGeom>
          <a:solidFill>
            <a:srgbClr val="1D4ED8"/>
          </a:solidFill>
          <a:ln w="12700">
            <a:solidFill>
              <a:srgbClr val="1D4ED8"/>
            </a:solidFill>
            <a:prstDash val="solid"/>
          </a:ln>
        </p:spPr>
      </p:sp>
      <p:sp>
        <p:nvSpPr>
          <p:cNvPr id="45" name="Text 43"/>
          <p:cNvSpPr/>
          <p:nvPr/>
        </p:nvSpPr>
        <p:spPr>
          <a:xfrm>
            <a:off x="5394960" y="4261104"/>
            <a:ext cx="3520440" cy="237744"/>
          </a:xfrm>
          <a:prstGeom prst="rect">
            <a:avLst/>
          </a:prstGeom>
          <a:noFill/>
          <a:ln/>
        </p:spPr>
        <p:txBody>
          <a:bodyPr wrap="square" lIns="0" tIns="0" rIns="0" bIns="0" rtlCol="0" anchor="ctr"/>
          <a:lstStyle/>
          <a:p>
            <a:pPr marL="0" indent="0">
              <a:buNone/>
            </a:pPr>
            <a:r>
              <a:rPr lang="en-US" sz="1150" b="1" dirty="0">
                <a:solidFill>
                  <a:srgbClr val="1E293B"/>
                </a:solidFill>
                <a:latin typeface="Calibri" pitchFamily="34" charset="0"/>
                <a:ea typeface="Calibri" pitchFamily="34" charset="-122"/>
                <a:cs typeface="Calibri" pitchFamily="34" charset="-120"/>
              </a:rPr>
              <a:t>Packet delivered to Alice</a:t>
            </a:r>
            <a:endParaRPr lang="en-US" sz="1150" dirty="0"/>
          </a:p>
        </p:txBody>
      </p:sp>
      <p:sp>
        <p:nvSpPr>
          <p:cNvPr id="46" name="Text 44"/>
          <p:cNvSpPr/>
          <p:nvPr/>
        </p:nvSpPr>
        <p:spPr>
          <a:xfrm>
            <a:off x="5394960" y="4498848"/>
            <a:ext cx="3520440" cy="237744"/>
          </a:xfrm>
          <a:prstGeom prst="rect">
            <a:avLst/>
          </a:prstGeom>
          <a:noFill/>
          <a:ln/>
        </p:spPr>
        <p:txBody>
          <a:bodyPr wrap="square" lIns="0" tIns="0" rIns="0" bIns="0" rtlCol="0" anchor="ctr"/>
          <a:lstStyle/>
          <a:p>
            <a:pPr marL="0" indent="0">
              <a:buNone/>
            </a:pPr>
            <a:r>
              <a:rPr lang="en-US" sz="950" dirty="0">
                <a:solidFill>
                  <a:srgbClr val="64748B"/>
                </a:solidFill>
                <a:latin typeface="Courier New" pitchFamily="34" charset="0"/>
                <a:ea typeface="Courier New" pitchFamily="34" charset="-122"/>
                <a:cs typeface="Courier New" pitchFamily="34" charset="-120"/>
              </a:rPr>
              <a:t>DST rewritten: 192.168.1.10:54321</a:t>
            </a:r>
            <a:endParaRPr lang="en-US" sz="950" dirty="0"/>
          </a:p>
        </p:txBody>
      </p:sp>
      <p:sp>
        <p:nvSpPr>
          <p:cNvPr id="47" name="Shape 45"/>
          <p:cNvSpPr/>
          <p:nvPr/>
        </p:nvSpPr>
        <p:spPr>
          <a:xfrm>
            <a:off x="4572000" y="1024128"/>
            <a:ext cx="0" cy="3840480"/>
          </a:xfrm>
          <a:prstGeom prst="line">
            <a:avLst/>
          </a:prstGeom>
          <a:noFill/>
          <a:ln w="25400">
            <a:solidFill>
              <a:srgbClr val="E2E8F0"/>
            </a:solidFill>
            <a:prstDash val="dash"/>
          </a:ln>
        </p:spPr>
      </p:sp>
      <p:sp>
        <p:nvSpPr>
          <p:cNvPr id="48" name="Text 46"/>
          <p:cNvSpPr/>
          <p:nvPr/>
        </p:nvSpPr>
        <p:spPr>
          <a:xfrm>
            <a:off x="4160520" y="4434840"/>
            <a:ext cx="914400" cy="228600"/>
          </a:xfrm>
          <a:prstGeom prst="rect">
            <a:avLst/>
          </a:prstGeom>
          <a:noFill/>
          <a:ln/>
        </p:spPr>
        <p:txBody>
          <a:bodyPr wrap="square" lIns="0" tIns="0" rIns="0" bIns="0" rtlCol="0" anchor="ctr"/>
          <a:lstStyle/>
          <a:p>
            <a:pPr marL="0" indent="0" algn="ctr">
              <a:buNone/>
            </a:pPr>
            <a:r>
              <a:rPr lang="en-US" sz="850" b="1" kern="0" spc="200" dirty="0">
                <a:solidFill>
                  <a:srgbClr val="1D4ED8"/>
                </a:solidFill>
                <a:latin typeface="Calibri" pitchFamily="34" charset="0"/>
                <a:ea typeface="Calibri" pitchFamily="34" charset="-122"/>
                <a:cs typeface="Calibri" pitchFamily="34" charset="-120"/>
              </a:rPr>
              <a:t>REQUEST</a:t>
            </a:r>
            <a:endParaRPr lang="en-US" sz="850" dirty="0"/>
          </a:p>
        </p:txBody>
      </p:sp>
      <p:sp>
        <p:nvSpPr>
          <p:cNvPr id="49" name="Text 47"/>
          <p:cNvSpPr/>
          <p:nvPr/>
        </p:nvSpPr>
        <p:spPr>
          <a:xfrm>
            <a:off x="4069080" y="4663440"/>
            <a:ext cx="1005840" cy="228600"/>
          </a:xfrm>
          <a:prstGeom prst="rect">
            <a:avLst/>
          </a:prstGeom>
          <a:noFill/>
          <a:ln/>
        </p:spPr>
        <p:txBody>
          <a:bodyPr wrap="square" lIns="0" tIns="0" rIns="0" bIns="0" rtlCol="0" anchor="ctr"/>
          <a:lstStyle/>
          <a:p>
            <a:pPr marL="0" indent="0" algn="ctr">
              <a:buNone/>
            </a:pPr>
            <a:r>
              <a:rPr lang="en-US" sz="850" b="1" kern="0" spc="200" dirty="0">
                <a:solidFill>
                  <a:srgbClr val="059669"/>
                </a:solidFill>
                <a:latin typeface="Calibri" pitchFamily="34" charset="0"/>
                <a:ea typeface="Calibri" pitchFamily="34" charset="-122"/>
                <a:cs typeface="Calibri" pitchFamily="34" charset="-120"/>
              </a:rPr>
              <a:t>RESPONSE</a:t>
            </a:r>
            <a:endParaRPr lang="en-US" sz="850" dirty="0"/>
          </a:p>
        </p:txBody>
      </p:sp>
      <p:sp>
        <p:nvSpPr>
          <p:cNvPr id="50" name="Shape 48"/>
          <p:cNvSpPr/>
          <p:nvPr/>
        </p:nvSpPr>
        <p:spPr>
          <a:xfrm>
            <a:off x="228600" y="4709160"/>
            <a:ext cx="8686800" cy="347472"/>
          </a:xfrm>
          <a:prstGeom prst="rect">
            <a:avLst/>
          </a:prstGeom>
          <a:solidFill>
            <a:srgbClr val="EFF6FF"/>
          </a:solidFill>
          <a:ln w="19050">
            <a:solidFill>
              <a:srgbClr val="1D4ED8"/>
            </a:solidFill>
            <a:prstDash val="solid"/>
          </a:ln>
        </p:spPr>
      </p:sp>
      <p:sp>
        <p:nvSpPr>
          <p:cNvPr id="51" name="Text 49"/>
          <p:cNvSpPr/>
          <p:nvPr/>
        </p:nvSpPr>
        <p:spPr>
          <a:xfrm>
            <a:off x="365760" y="4718304"/>
            <a:ext cx="8412480" cy="329184"/>
          </a:xfrm>
          <a:prstGeom prst="rect">
            <a:avLst/>
          </a:prstGeom>
          <a:noFill/>
          <a:ln/>
        </p:spPr>
        <p:txBody>
          <a:bodyPr wrap="square" rtlCol="0" anchor="ctr"/>
          <a:lstStyle/>
          <a:p>
            <a:pPr marL="0" indent="0">
              <a:buNone/>
            </a:pPr>
            <a:r>
              <a:rPr lang="en-US" sz="1050" b="1" dirty="0">
                <a:solidFill>
                  <a:srgbClr val="1D4ED8"/>
                </a:solidFill>
                <a:latin typeface="Calibri" pitchFamily="34" charset="0"/>
                <a:ea typeface="Calibri" pitchFamily="34" charset="-122"/>
                <a:cs typeface="Calibri" pitchFamily="34" charset="-120"/>
              </a:rPr>
              <a:t>Key insight: </a:t>
            </a:r>
            <a:r>
              <a:rPr lang="en-US" sz="1050" dirty="0">
                <a:solidFill>
                  <a:srgbClr val="1E293B"/>
                </a:solidFill>
                <a:latin typeface="Calibri" pitchFamily="34" charset="0"/>
                <a:ea typeface="Calibri" pitchFamily="34" charset="-122"/>
                <a:cs typeface="Calibri" pitchFamily="34" charset="-120"/>
              </a:rPr>
              <a:t>NAT is stateful — the router must remember every active connection. If it reboots, all connections drop.</a:t>
            </a:r>
            <a:endParaRPr lang="en-US" sz="10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2645</TotalTime>
  <Words>1531</Words>
  <Application>Microsoft Office PowerPoint</Application>
  <PresentationFormat>On-screen Show (16:9)</PresentationFormat>
  <Paragraphs>290</Paragraphs>
  <Slides>15</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Calibri Light</vt:lpstr>
      <vt:lpstr>CiscoSans ExtraLight</vt:lpstr>
      <vt:lpstr>Courier New</vt:lpstr>
      <vt:lpstr>Office Theme</vt:lpstr>
      <vt:lpstr>PowerPoint Presentation</vt:lpstr>
      <vt:lpstr>PowerPoint Presentation</vt:lpstr>
      <vt:lpstr>NAT Characteristics IPv4 Address Space</vt:lpstr>
      <vt:lpstr>NAT Characteristics What is NAT</vt:lpstr>
      <vt:lpstr>PowerPoint Presentation</vt:lpstr>
      <vt:lpstr>PowerPoint Presentation</vt:lpstr>
      <vt:lpstr>PowerPoint Presentation</vt:lpstr>
      <vt:lpstr>PowerPoint Presentation</vt:lpstr>
      <vt:lpstr>PowerPoint Presentation</vt:lpstr>
      <vt:lpstr>PowerPoint Presentation</vt:lpstr>
      <vt:lpstr>Types of NAT Static NAT</vt:lpstr>
      <vt:lpstr>Types of NAT Dynamic NAT</vt:lpstr>
      <vt:lpstr>Types of NAT Port Address Translation</vt:lpstr>
      <vt:lpstr>Types of NAT Next Available Port</vt:lpstr>
      <vt:lpstr>Types of NAT NAT and PAT Comparison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 – Network Address Translation</dc:title>
  <dc:subject>PptxGenJS Presentation</dc:subject>
  <dc:creator>PptxGenJS</dc:creator>
  <cp:lastModifiedBy>Administrator</cp:lastModifiedBy>
  <cp:revision>17</cp:revision>
  <dcterms:created xsi:type="dcterms:W3CDTF">2026-05-04T11:55:25Z</dcterms:created>
  <dcterms:modified xsi:type="dcterms:W3CDTF">2026-05-06T08:06:09Z</dcterms:modified>
</cp:coreProperties>
</file>