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62" r:id="rId2"/>
  </p:sldMasterIdLst>
  <p:notesMasterIdLst>
    <p:notesMasterId r:id="rId40"/>
  </p:notesMasterIdLst>
  <p:handoutMasterIdLst>
    <p:handoutMasterId r:id="rId41"/>
  </p:handoutMasterIdLst>
  <p:sldIdLst>
    <p:sldId id="386" r:id="rId3"/>
    <p:sldId id="414" r:id="rId4"/>
    <p:sldId id="436" r:id="rId5"/>
    <p:sldId id="454" r:id="rId6"/>
    <p:sldId id="455" r:id="rId7"/>
    <p:sldId id="453" r:id="rId8"/>
    <p:sldId id="451" r:id="rId9"/>
    <p:sldId id="486" r:id="rId10"/>
    <p:sldId id="456" r:id="rId11"/>
    <p:sldId id="457" r:id="rId12"/>
    <p:sldId id="452" r:id="rId13"/>
    <p:sldId id="465" r:id="rId14"/>
    <p:sldId id="464" r:id="rId15"/>
    <p:sldId id="463" r:id="rId16"/>
    <p:sldId id="462" r:id="rId17"/>
    <p:sldId id="466" r:id="rId18"/>
    <p:sldId id="467" r:id="rId19"/>
    <p:sldId id="461" r:id="rId20"/>
    <p:sldId id="460"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Lst>
  <p:sldSz cx="9144000" cy="6858000" type="screen4x3"/>
  <p:notesSz cx="6854825" cy="90836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736">
          <p15:clr>
            <a:srgbClr val="A4A3A4"/>
          </p15:clr>
        </p15:guide>
        <p15:guide id="2" orient="horz" pos="864">
          <p15:clr>
            <a:srgbClr val="A4A3A4"/>
          </p15:clr>
        </p15:guide>
        <p15:guide id="3" pos="2880">
          <p15:clr>
            <a:srgbClr val="A4A3A4"/>
          </p15:clr>
        </p15:guide>
      </p15:sldGuideLst>
    </p:ext>
    <p:ext uri="{2D200454-40CA-4A62-9FC3-DE9A4176ACB9}">
      <p15:notesGuideLst xmlns:p15="http://schemas.microsoft.com/office/powerpoint/2012/main">
        <p15:guide id="1" orient="horz" pos="286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28B"/>
    <a:srgbClr val="5B0E9A"/>
    <a:srgbClr val="3C1C8C"/>
    <a:srgbClr val="391494"/>
    <a:srgbClr val="360F99"/>
    <a:srgbClr val="0060A8"/>
    <a:srgbClr val="00D2B4"/>
    <a:srgbClr val="35297D"/>
    <a:srgbClr val="00252E"/>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39" autoAdjust="0"/>
    <p:restoredTop sz="86460" autoAdjust="0"/>
  </p:normalViewPr>
  <p:slideViewPr>
    <p:cSldViewPr snapToGrid="0">
      <p:cViewPr varScale="1">
        <p:scale>
          <a:sx n="76" d="100"/>
          <a:sy n="76" d="100"/>
        </p:scale>
        <p:origin x="1061" y="62"/>
      </p:cViewPr>
      <p:guideLst>
        <p:guide orient="horz" pos="2736"/>
        <p:guide orient="horz" pos="86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5" d="100"/>
          <a:sy n="65" d="100"/>
        </p:scale>
        <p:origin x="-2558" y="-77"/>
      </p:cViewPr>
      <p:guideLst>
        <p:guide orient="horz" pos="2861"/>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8764588"/>
            <a:ext cx="67103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49" tIns="49756" rIns="94849" bIns="49756">
            <a:spAutoFit/>
          </a:bodyPr>
          <a:lstStyle>
            <a:lvl1pPr algn="l" defTabSz="606425">
              <a:tabLst>
                <a:tab pos="2366963" algn="l"/>
                <a:tab pos="4789488" algn="l"/>
              </a:tabLst>
              <a:defRPr sz="2400">
                <a:solidFill>
                  <a:schemeClr val="tx1"/>
                </a:solidFill>
                <a:latin typeface="Arial" charset="0"/>
              </a:defRPr>
            </a:lvl1pPr>
            <a:lvl2pPr marL="657225" indent="-184150" algn="l" defTabSz="606425">
              <a:tabLst>
                <a:tab pos="2366963" algn="l"/>
                <a:tab pos="4789488" algn="l"/>
              </a:tabLst>
              <a:defRPr sz="2400">
                <a:solidFill>
                  <a:schemeClr val="tx1"/>
                </a:solidFill>
                <a:latin typeface="Arial" charset="0"/>
              </a:defRPr>
            </a:lvl2pPr>
            <a:lvl3pPr marL="1366838" algn="l" defTabSz="606425">
              <a:tabLst>
                <a:tab pos="2366963" algn="l"/>
                <a:tab pos="4789488" algn="l"/>
              </a:tabLst>
              <a:defRPr sz="2400">
                <a:solidFill>
                  <a:schemeClr val="tx1"/>
                </a:solidFill>
                <a:latin typeface="Arial" charset="0"/>
              </a:defRPr>
            </a:lvl3pPr>
            <a:lvl4pPr marL="1485900" algn="l" defTabSz="606425">
              <a:tabLst>
                <a:tab pos="2366963" algn="l"/>
                <a:tab pos="4789488" algn="l"/>
              </a:tabLst>
              <a:defRPr sz="2400">
                <a:solidFill>
                  <a:schemeClr val="tx1"/>
                </a:solidFill>
                <a:latin typeface="Arial" charset="0"/>
              </a:defRPr>
            </a:lvl4pPr>
            <a:lvl5pPr marL="1892300" algn="l" defTabSz="606425">
              <a:tabLst>
                <a:tab pos="2366963" algn="l"/>
                <a:tab pos="4789488" algn="l"/>
              </a:tabLst>
              <a:defRPr sz="2400">
                <a:solidFill>
                  <a:schemeClr val="tx1"/>
                </a:solidFill>
                <a:latin typeface="Arial" charset="0"/>
              </a:defRPr>
            </a:lvl5pPr>
            <a:lvl6pPr marL="2349500" defTabSz="606425" eaLnBrk="0" fontAlgn="base" hangingPunct="0">
              <a:spcBef>
                <a:spcPct val="0"/>
              </a:spcBef>
              <a:spcAft>
                <a:spcPct val="0"/>
              </a:spcAft>
              <a:tabLst>
                <a:tab pos="2366963" algn="l"/>
                <a:tab pos="4789488" algn="l"/>
              </a:tabLst>
              <a:defRPr sz="2400">
                <a:solidFill>
                  <a:schemeClr val="tx1"/>
                </a:solidFill>
                <a:latin typeface="Arial" charset="0"/>
              </a:defRPr>
            </a:lvl6pPr>
            <a:lvl7pPr marL="2806700" defTabSz="606425" eaLnBrk="0" fontAlgn="base" hangingPunct="0">
              <a:spcBef>
                <a:spcPct val="0"/>
              </a:spcBef>
              <a:spcAft>
                <a:spcPct val="0"/>
              </a:spcAft>
              <a:tabLst>
                <a:tab pos="2366963" algn="l"/>
                <a:tab pos="4789488" algn="l"/>
              </a:tabLst>
              <a:defRPr sz="2400">
                <a:solidFill>
                  <a:schemeClr val="tx1"/>
                </a:solidFill>
                <a:latin typeface="Arial" charset="0"/>
              </a:defRPr>
            </a:lvl7pPr>
            <a:lvl8pPr marL="3263900" defTabSz="606425" eaLnBrk="0" fontAlgn="base" hangingPunct="0">
              <a:spcBef>
                <a:spcPct val="0"/>
              </a:spcBef>
              <a:spcAft>
                <a:spcPct val="0"/>
              </a:spcAft>
              <a:tabLst>
                <a:tab pos="2366963" algn="l"/>
                <a:tab pos="4789488" algn="l"/>
              </a:tabLst>
              <a:defRPr sz="2400">
                <a:solidFill>
                  <a:schemeClr val="tx1"/>
                </a:solidFill>
                <a:latin typeface="Arial" charset="0"/>
              </a:defRPr>
            </a:lvl8pPr>
            <a:lvl9pPr marL="3721100" defTabSz="606425" eaLnBrk="0" fontAlgn="base" hangingPunct="0">
              <a:spcBef>
                <a:spcPct val="0"/>
              </a:spcBef>
              <a:spcAft>
                <a:spcPct val="0"/>
              </a:spcAft>
              <a:tabLst>
                <a:tab pos="2366963" algn="l"/>
                <a:tab pos="4789488" algn="l"/>
              </a:tabLst>
              <a:defRPr sz="2400">
                <a:solidFill>
                  <a:schemeClr val="tx1"/>
                </a:solidFill>
                <a:latin typeface="Arial" charset="0"/>
              </a:defRPr>
            </a:lvl9pPr>
          </a:lstStyle>
          <a:p>
            <a:pPr>
              <a:lnSpc>
                <a:spcPct val="100000"/>
              </a:lnSpc>
              <a:defRPr/>
            </a:pPr>
            <a:r>
              <a:rPr lang="en-US" altLang="en-US" sz="800" b="1"/>
              <a:t>Copyright © 2001, Cisco Systems, Inc. All rights reserved. Printed in USA.</a:t>
            </a:r>
            <a:br>
              <a:rPr lang="en-US" altLang="en-US" sz="800" b="1"/>
            </a:br>
            <a:r>
              <a:rPr lang="en-US" altLang="en-US" sz="800" b="1"/>
              <a:t>Presentation_ID.scr</a:t>
            </a:r>
          </a:p>
        </p:txBody>
      </p:sp>
      <p:sp>
        <p:nvSpPr>
          <p:cNvPr id="83971" name="Line 5"/>
          <p:cNvSpPr>
            <a:spLocks noChangeShapeType="1"/>
          </p:cNvSpPr>
          <p:nvPr/>
        </p:nvSpPr>
        <p:spPr bwMode="auto">
          <a:xfrm>
            <a:off x="150813" y="8778875"/>
            <a:ext cx="65516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070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6111875" y="8410575"/>
            <a:ext cx="439738"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endParaRPr lang="en-US" altLang="en-US"/>
          </a:p>
        </p:txBody>
      </p:sp>
      <p:sp>
        <p:nvSpPr>
          <p:cNvPr id="183305" name="Rectangle 9"/>
          <p:cNvSpPr>
            <a:spLocks noChangeArrowheads="1"/>
          </p:cNvSpPr>
          <p:nvPr/>
        </p:nvSpPr>
        <p:spPr bwMode="auto">
          <a:xfrm>
            <a:off x="55563" y="8585200"/>
            <a:ext cx="25622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435" tIns="49014" rIns="93435" bIns="49014">
            <a:spAutoFit/>
          </a:bodyPr>
          <a:lstStyle>
            <a:lvl1pPr algn="l" defTabSz="596900">
              <a:tabLst>
                <a:tab pos="2332038" algn="l"/>
                <a:tab pos="4718050" algn="l"/>
              </a:tabLst>
              <a:defRPr sz="2400">
                <a:solidFill>
                  <a:schemeClr val="tx1"/>
                </a:solidFill>
                <a:latin typeface="Arial" charset="0"/>
              </a:defRPr>
            </a:lvl1pPr>
            <a:lvl2pPr marL="649288" indent="-184150" algn="l" defTabSz="596900">
              <a:tabLst>
                <a:tab pos="2332038" algn="l"/>
                <a:tab pos="4718050" algn="l"/>
              </a:tabLst>
              <a:defRPr sz="2400">
                <a:solidFill>
                  <a:schemeClr val="tx1"/>
                </a:solidFill>
                <a:latin typeface="Arial" charset="0"/>
              </a:defRPr>
            </a:lvl2pPr>
            <a:lvl3pPr marL="1346200" algn="l" defTabSz="596900">
              <a:tabLst>
                <a:tab pos="2332038" algn="l"/>
                <a:tab pos="4718050" algn="l"/>
              </a:tabLst>
              <a:defRPr sz="2400">
                <a:solidFill>
                  <a:schemeClr val="tx1"/>
                </a:solidFill>
                <a:latin typeface="Arial" charset="0"/>
              </a:defRPr>
            </a:lvl3pPr>
            <a:lvl4pPr marL="1463675" algn="l" defTabSz="596900">
              <a:tabLst>
                <a:tab pos="2332038" algn="l"/>
                <a:tab pos="4718050" algn="l"/>
              </a:tabLst>
              <a:defRPr sz="2400">
                <a:solidFill>
                  <a:schemeClr val="tx1"/>
                </a:solidFill>
                <a:latin typeface="Arial" charset="0"/>
              </a:defRPr>
            </a:lvl4pPr>
            <a:lvl5pPr marL="1865313" algn="l" defTabSz="596900">
              <a:tabLst>
                <a:tab pos="2332038" algn="l"/>
                <a:tab pos="4718050" algn="l"/>
              </a:tabLst>
              <a:defRPr sz="2400">
                <a:solidFill>
                  <a:schemeClr val="tx1"/>
                </a:solidFill>
                <a:latin typeface="Arial" charset="0"/>
              </a:defRPr>
            </a:lvl5pPr>
            <a:lvl6pPr marL="2322513" defTabSz="596900" eaLnBrk="0" fontAlgn="base" hangingPunct="0">
              <a:spcBef>
                <a:spcPct val="0"/>
              </a:spcBef>
              <a:spcAft>
                <a:spcPct val="0"/>
              </a:spcAft>
              <a:tabLst>
                <a:tab pos="2332038" algn="l"/>
                <a:tab pos="4718050" algn="l"/>
              </a:tabLst>
              <a:defRPr sz="2400">
                <a:solidFill>
                  <a:schemeClr val="tx1"/>
                </a:solidFill>
                <a:latin typeface="Arial" charset="0"/>
              </a:defRPr>
            </a:lvl6pPr>
            <a:lvl7pPr marL="2779713" defTabSz="596900" eaLnBrk="0" fontAlgn="base" hangingPunct="0">
              <a:spcBef>
                <a:spcPct val="0"/>
              </a:spcBef>
              <a:spcAft>
                <a:spcPct val="0"/>
              </a:spcAft>
              <a:tabLst>
                <a:tab pos="2332038" algn="l"/>
                <a:tab pos="4718050" algn="l"/>
              </a:tabLst>
              <a:defRPr sz="2400">
                <a:solidFill>
                  <a:schemeClr val="tx1"/>
                </a:solidFill>
                <a:latin typeface="Arial" charset="0"/>
              </a:defRPr>
            </a:lvl7pPr>
            <a:lvl8pPr marL="3236913" defTabSz="596900" eaLnBrk="0" fontAlgn="base" hangingPunct="0">
              <a:spcBef>
                <a:spcPct val="0"/>
              </a:spcBef>
              <a:spcAft>
                <a:spcPct val="0"/>
              </a:spcAft>
              <a:tabLst>
                <a:tab pos="2332038" algn="l"/>
                <a:tab pos="4718050" algn="l"/>
              </a:tabLst>
              <a:defRPr sz="2400">
                <a:solidFill>
                  <a:schemeClr val="tx1"/>
                </a:solidFill>
                <a:latin typeface="Arial" charset="0"/>
              </a:defRPr>
            </a:lvl8pPr>
            <a:lvl9pPr marL="3694113" defTabSz="596900" eaLnBrk="0" fontAlgn="base" hangingPunct="0">
              <a:spcBef>
                <a:spcPct val="0"/>
              </a:spcBef>
              <a:spcAft>
                <a:spcPct val="0"/>
              </a:spcAft>
              <a:tabLst>
                <a:tab pos="2332038" algn="l"/>
                <a:tab pos="4718050" algn="l"/>
              </a:tabLst>
              <a:defRPr sz="2400">
                <a:solidFill>
                  <a:schemeClr val="tx1"/>
                </a:solidFill>
                <a:latin typeface="Arial" charset="0"/>
              </a:defRPr>
            </a:lvl9pPr>
          </a:lstStyle>
          <a:p>
            <a:pPr>
              <a:lnSpc>
                <a:spcPct val="100000"/>
              </a:lnSpc>
              <a:defRPr/>
            </a:pPr>
            <a:r>
              <a:rPr lang="en-US" altLang="en-US" sz="800" b="1"/>
              <a:t>© 2001, Cisco Systems, Inc. All rights reserved.</a:t>
            </a:r>
          </a:p>
          <a:p>
            <a:pPr>
              <a:lnSpc>
                <a:spcPct val="100000"/>
              </a:lnSpc>
              <a:defRPr/>
            </a:pPr>
            <a:r>
              <a:rPr lang="en-US" altLang="en-US" sz="800" b="1"/>
              <a:t>&lt;Title of Course (ACRO) vX.X&gt;</a:t>
            </a:r>
          </a:p>
        </p:txBody>
      </p:sp>
      <p:sp>
        <p:nvSpPr>
          <p:cNvPr id="46084" name="Line 10"/>
          <p:cNvSpPr>
            <a:spLocks noChangeShapeType="1"/>
          </p:cNvSpPr>
          <p:nvPr/>
        </p:nvSpPr>
        <p:spPr bwMode="auto">
          <a:xfrm>
            <a:off x="149225" y="8599488"/>
            <a:ext cx="65039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797550" y="8480425"/>
            <a:ext cx="79533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380" tIns="0" rIns="18380" bIns="0" numCol="1" anchor="b" anchorCtr="0" compatLnSpc="1">
            <a:prstTxWarp prst="textNoShape">
              <a:avLst/>
            </a:prstTxWarp>
          </a:bodyPr>
          <a:lstStyle>
            <a:lvl1pPr algn="r" defTabSz="881063">
              <a:lnSpc>
                <a:spcPct val="100000"/>
              </a:lnSpc>
              <a:defRPr sz="800" smtClean="0">
                <a:latin typeface="Arial" charset="0"/>
              </a:defRPr>
            </a:lvl1pPr>
          </a:lstStyle>
          <a:p>
            <a:pPr>
              <a:defRPr/>
            </a:pPr>
            <a:fld id="{71938671-A8F1-4654-85CE-B025BD1B2606}" type="slidenum">
              <a:rPr lang="en-US" altLang="en-US"/>
              <a:pPr>
                <a:defRPr/>
              </a:pPr>
              <a:t>‹#›</a:t>
            </a:fld>
            <a:endParaRPr lang="en-US" altLang="en-US"/>
          </a:p>
        </p:txBody>
      </p:sp>
      <p:sp>
        <p:nvSpPr>
          <p:cNvPr id="46086" name="Rectangle 12"/>
          <p:cNvSpPr>
            <a:spLocks noGrp="1" noRot="1" noChangeAspect="1" noChangeArrowheads="1" noTextEdit="1"/>
          </p:cNvSpPr>
          <p:nvPr>
            <p:ph type="sldImg" idx="2"/>
          </p:nvPr>
        </p:nvSpPr>
        <p:spPr bwMode="auto">
          <a:xfrm>
            <a:off x="855663" y="239713"/>
            <a:ext cx="5200650" cy="39004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3309" name="Rectangle 13"/>
          <p:cNvSpPr>
            <a:spLocks noGrp="1" noChangeArrowheads="1"/>
          </p:cNvSpPr>
          <p:nvPr>
            <p:ph type="body" sz="quarter" idx="3"/>
          </p:nvPr>
        </p:nvSpPr>
        <p:spPr bwMode="auto">
          <a:xfrm>
            <a:off x="395288" y="4278313"/>
            <a:ext cx="5986462"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35" tIns="49014" rIns="93435" bIns="49014"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238565479"/>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50B50AF-09C7-4FF6-B5A7-9D7F2EA0DE90}" type="slidenum">
              <a:rPr lang="en-US" altLang="en-US" sz="800"/>
              <a:pPr/>
              <a:t>1</a:t>
            </a:fld>
            <a:endParaRPr lang="en-US" altLang="en-US" sz="800"/>
          </a:p>
        </p:txBody>
      </p:sp>
      <p:sp>
        <p:nvSpPr>
          <p:cNvPr id="47107" name="Rectangle 2"/>
          <p:cNvSpPr>
            <a:spLocks noGrp="1" noRot="1" noChangeAspect="1" noChangeArrowheads="1" noTextEdit="1"/>
          </p:cNvSpPr>
          <p:nvPr>
            <p:ph type="sldImg"/>
          </p:nvPr>
        </p:nvSpPr>
        <p:spPr>
          <a:xfrm>
            <a:off x="858838" y="239713"/>
            <a:ext cx="5199062" cy="3898900"/>
          </a:xfrm>
          <a:ln/>
        </p:spPr>
      </p:sp>
      <p:sp>
        <p:nvSpPr>
          <p:cNvPr id="47108" name="Rectangle 3"/>
          <p:cNvSpPr>
            <a:spLocks noGrp="1" noChangeArrowheads="1"/>
          </p:cNvSpPr>
          <p:nvPr>
            <p:ph type="body" idx="1"/>
          </p:nvPr>
        </p:nvSpPr>
        <p:spPr>
          <a:xfrm>
            <a:off x="396875" y="4278313"/>
            <a:ext cx="5984875" cy="4156075"/>
          </a:xfrm>
          <a:noFill/>
        </p:spPr>
        <p:txBody>
          <a:bodyPr/>
          <a:lstStyle/>
          <a:p>
            <a:endParaRPr lang="en-GB"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97D9029-B1E6-4747-BC36-99A704A2A2D0}" type="slidenum">
              <a:rPr lang="en-US" altLang="en-US" sz="800"/>
              <a:pPr/>
              <a:t>10</a:t>
            </a:fld>
            <a:endParaRPr lang="en-US" altLang="en-US" sz="8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5675EDE-4B22-4BEF-A0A5-5F15D8C3DE70}" type="slidenum">
              <a:rPr lang="en-US" altLang="en-US" sz="800"/>
              <a:pPr/>
              <a:t>11</a:t>
            </a:fld>
            <a:endParaRPr lang="en-US" altLang="en-US" sz="8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vi-VN" altLang="en-US">
                <a:latin typeface="Arial" pitchFamily="34" charset="0"/>
              </a:rPr>
              <a:t>Doar schimbarea este veşnică.</a:t>
            </a:r>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9CD41D3-761A-447A-B18C-294A439DDD4C}" type="slidenum">
              <a:rPr lang="en-US" altLang="en-US" sz="800"/>
              <a:pPr/>
              <a:t>12</a:t>
            </a:fld>
            <a:endParaRPr lang="en-US" altLang="en-US" sz="8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vi-VN" altLang="en-US">
                <a:latin typeface="Arial" pitchFamily="34" charset="0"/>
              </a:rPr>
              <a:t>Doar schimbarea este veşnică.</a:t>
            </a:r>
            <a:endParaRPr lang="en-US"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F9EA88B-818F-4FDF-B1A2-67C4D0813EC5}" type="slidenum">
              <a:rPr lang="en-US" altLang="en-US" sz="800"/>
              <a:pPr/>
              <a:t>13</a:t>
            </a:fld>
            <a:endParaRPr lang="en-US" altLang="en-US" sz="8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C0840E4-2C7C-4082-8790-7ADCCC79964F}" type="slidenum">
              <a:rPr lang="en-US" altLang="en-US" sz="800"/>
              <a:pPr/>
              <a:t>14</a:t>
            </a:fld>
            <a:endParaRPr lang="en-US" altLang="en-US" sz="8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E3AB57B-7309-4595-B1D9-A4D8494123A4}" type="slidenum">
              <a:rPr lang="en-US" altLang="en-US" sz="800"/>
              <a:pPr/>
              <a:t>15</a:t>
            </a:fld>
            <a:endParaRPr lang="en-US" altLang="en-US" sz="8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26BA4D4-E4CC-4B8F-8EBE-10DF9A2B2EA6}" type="slidenum">
              <a:rPr lang="en-US" altLang="en-US" sz="800"/>
              <a:pPr/>
              <a:t>16</a:t>
            </a:fld>
            <a:endParaRPr lang="en-US" altLang="en-US" sz="8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203EC398-FB17-4991-B82C-B0823ED49352}" type="slidenum">
              <a:rPr lang="en-US" altLang="en-US" sz="800"/>
              <a:pPr/>
              <a:t>17</a:t>
            </a:fld>
            <a:endParaRPr lang="en-US" altLang="en-US" sz="8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3F8A3A6-6A22-48E9-B50B-2C7B5629D89D}" type="slidenum">
              <a:rPr lang="en-US" altLang="en-US" sz="800"/>
              <a:pPr/>
              <a:t>18</a:t>
            </a:fld>
            <a:endParaRPr lang="en-US" altLang="en-US" sz="8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060B57A-B665-4C50-A87E-951D0520BF85}" type="slidenum">
              <a:rPr lang="en-US" altLang="en-US" sz="800"/>
              <a:pPr/>
              <a:t>19</a:t>
            </a:fld>
            <a:endParaRPr lang="en-US" altLang="en-US" sz="8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D85BEB3-A707-48E0-90B8-8248D03DCDAB}" type="slidenum">
              <a:rPr lang="en-US" altLang="en-US" sz="800"/>
              <a:pPr/>
              <a:t>2</a:t>
            </a:fld>
            <a:endParaRPr lang="en-US" altLang="en-US" sz="8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4840F95-940E-4703-9B28-014F68686CD9}" type="slidenum">
              <a:rPr lang="en-US" altLang="en-US" sz="800"/>
              <a:pPr/>
              <a:t>20</a:t>
            </a:fld>
            <a:endParaRPr lang="en-US" altLang="en-US" sz="8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73E1492D-8F18-454D-81E6-DB41BD05251F}" type="slidenum">
              <a:rPr lang="en-US" altLang="en-US" sz="800"/>
              <a:pPr/>
              <a:t>21</a:t>
            </a:fld>
            <a:endParaRPr lang="en-US" altLang="en-US" sz="8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A78963D-81A5-41F2-B28D-5CF8E622A639}" type="slidenum">
              <a:rPr lang="en-US" altLang="en-US" sz="800"/>
              <a:pPr/>
              <a:t>22</a:t>
            </a:fld>
            <a:endParaRPr lang="en-US" altLang="en-US" sz="8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3E6CA7E-E580-477B-8CF6-18565609DBF6}" type="slidenum">
              <a:rPr lang="en-US" altLang="en-US" sz="800"/>
              <a:pPr/>
              <a:t>23</a:t>
            </a:fld>
            <a:endParaRPr lang="en-US" altLang="en-US" sz="8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1B21129D-A716-4EFC-AE38-D6AAFC8A78CA}" type="slidenum">
              <a:rPr lang="en-US" altLang="en-US" sz="800"/>
              <a:pPr/>
              <a:t>24</a:t>
            </a:fld>
            <a:endParaRPr lang="en-US" altLang="en-US" sz="8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8C01A7A-6B3C-4B67-846A-6B041074CB5B}" type="slidenum">
              <a:rPr lang="en-US" altLang="en-US" sz="800"/>
              <a:pPr/>
              <a:t>25</a:t>
            </a:fld>
            <a:endParaRPr lang="en-US" altLang="en-US" sz="8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2B3807F8-24DC-4A83-A627-F13ABFBA2EA3}" type="slidenum">
              <a:rPr lang="en-US" altLang="en-US" sz="800"/>
              <a:pPr/>
              <a:t>26</a:t>
            </a:fld>
            <a:endParaRPr lang="en-US" altLang="en-US" sz="8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62E80F74-4BC3-41B9-B2A3-487A171D748B}" type="slidenum">
              <a:rPr lang="en-US" altLang="en-US" sz="800"/>
              <a:pPr/>
              <a:t>27</a:t>
            </a:fld>
            <a:endParaRPr lang="en-US" altLang="en-US" sz="8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7C6773E-FD43-45FC-BA42-1B8F13EEA55E}" type="slidenum">
              <a:rPr lang="en-US" altLang="en-US" sz="800"/>
              <a:pPr/>
              <a:t>28</a:t>
            </a:fld>
            <a:endParaRPr lang="en-US" altLang="en-US" sz="8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35536E6E-F81D-48D8-B801-0654FB2E2CC4}" type="slidenum">
              <a:rPr lang="en-US" altLang="en-US" sz="800"/>
              <a:pPr/>
              <a:t>29</a:t>
            </a:fld>
            <a:endParaRPr lang="en-US" altLang="en-US" sz="8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8C722251-74AC-4C08-AE46-9C8C6788FA0B}" type="slidenum">
              <a:rPr lang="en-US" altLang="en-US" sz="800"/>
              <a:pPr/>
              <a:t>3</a:t>
            </a:fld>
            <a:endParaRPr lang="en-US" altLang="en-US" sz="8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FE3174F-C00E-4B8B-A374-9AFB6BD3DBEA}" type="slidenum">
              <a:rPr lang="en-US" altLang="en-US" sz="800"/>
              <a:pPr/>
              <a:t>30</a:t>
            </a:fld>
            <a:endParaRPr lang="en-US" altLang="en-US" sz="8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3C9DFC7-8F52-4AF0-B193-C22CA08C8003}" type="slidenum">
              <a:rPr lang="en-US" altLang="en-US" sz="800"/>
              <a:pPr/>
              <a:t>31</a:t>
            </a:fld>
            <a:endParaRPr lang="en-US" altLang="en-US" sz="8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9E12D71-68BA-4FAA-923D-5C0B5B0F3907}" type="slidenum">
              <a:rPr lang="en-US" altLang="en-US" sz="800"/>
              <a:pPr/>
              <a:t>32</a:t>
            </a:fld>
            <a:endParaRPr lang="en-US" altLang="en-US" sz="8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B0DF101D-EAEB-43C7-8593-BE0C67C4098B}" type="slidenum">
              <a:rPr lang="en-US" altLang="en-US" sz="800"/>
              <a:pPr/>
              <a:t>33</a:t>
            </a:fld>
            <a:endParaRPr lang="en-US" altLang="en-US" sz="8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A314C81-BAC0-4A53-ABEA-BBC3517B2205}" type="slidenum">
              <a:rPr lang="en-US" altLang="en-US" sz="800"/>
              <a:pPr/>
              <a:t>34</a:t>
            </a:fld>
            <a:endParaRPr lang="en-US" altLang="en-US" sz="8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9955BAF7-7443-4371-BF2D-79FB95740A61}" type="slidenum">
              <a:rPr lang="en-US" altLang="en-US" sz="800"/>
              <a:pPr/>
              <a:t>35</a:t>
            </a:fld>
            <a:endParaRPr lang="en-US" altLang="en-US" sz="8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39139CF-CE8C-49A4-8AFB-1140781D77F8}" type="slidenum">
              <a:rPr lang="en-US" altLang="en-US" sz="800"/>
              <a:pPr/>
              <a:t>36</a:t>
            </a:fld>
            <a:endParaRPr lang="en-US" altLang="en-US" sz="8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EBBE269F-0D4E-4623-9863-FD660D2F7A58}" type="slidenum">
              <a:rPr lang="en-US" altLang="en-US" sz="800"/>
              <a:pPr/>
              <a:t>37</a:t>
            </a:fld>
            <a:endParaRPr lang="en-US" altLang="en-US" sz="8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48EE16DB-DB8D-417D-8EE5-B4B09891EDC4}" type="slidenum">
              <a:rPr lang="en-US" altLang="en-US" sz="800"/>
              <a:pPr/>
              <a:t>4</a:t>
            </a:fld>
            <a:endParaRPr lang="en-US" altLang="en-US" sz="8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12FAB2D8-2154-41FE-B21F-8F6BB38FEAB7}" type="slidenum">
              <a:rPr lang="en-US" altLang="en-US" sz="800"/>
              <a:pPr/>
              <a:t>5</a:t>
            </a:fld>
            <a:endParaRPr lang="en-US" altLang="en-US" sz="8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F41FFFE5-86BC-4D5D-90BE-D21D4691302E}" type="slidenum">
              <a:rPr lang="en-US" altLang="en-US" sz="800"/>
              <a:pPr/>
              <a:t>6</a:t>
            </a:fld>
            <a:endParaRPr lang="en-US" altLang="en-US" sz="8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8C36AAE-BCCD-4FD4-B3DA-451BAC27E867}" type="slidenum">
              <a:rPr lang="en-US" altLang="en-US" sz="800"/>
              <a:pPr/>
              <a:t>7</a:t>
            </a:fld>
            <a:endParaRPr lang="en-US" altLang="en-US" sz="8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58C36AAE-BCCD-4FD4-B3DA-451BAC27E867}" type="slidenum">
              <a:rPr lang="en-US" altLang="en-US" sz="800"/>
              <a:pPr/>
              <a:t>8</a:t>
            </a:fld>
            <a:endParaRPr lang="en-US" altLang="en-US" sz="8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lvl1pPr defTabSz="881063">
              <a:defRPr sz="2400">
                <a:solidFill>
                  <a:schemeClr val="tx1"/>
                </a:solidFill>
                <a:latin typeface="Arial" pitchFamily="34" charset="0"/>
              </a:defRPr>
            </a:lvl1pPr>
            <a:lvl2pPr marL="742950" indent="-285750" defTabSz="881063">
              <a:defRPr sz="2400">
                <a:solidFill>
                  <a:schemeClr val="tx1"/>
                </a:solidFill>
                <a:latin typeface="Arial" pitchFamily="34" charset="0"/>
              </a:defRPr>
            </a:lvl2pPr>
            <a:lvl3pPr marL="1143000" indent="-228600" defTabSz="881063">
              <a:defRPr sz="2400">
                <a:solidFill>
                  <a:schemeClr val="tx1"/>
                </a:solidFill>
                <a:latin typeface="Arial" pitchFamily="34" charset="0"/>
              </a:defRPr>
            </a:lvl3pPr>
            <a:lvl4pPr marL="1600200" indent="-228600" defTabSz="881063">
              <a:defRPr sz="2400">
                <a:solidFill>
                  <a:schemeClr val="tx1"/>
                </a:solidFill>
                <a:latin typeface="Arial" pitchFamily="34" charset="0"/>
              </a:defRPr>
            </a:lvl4pPr>
            <a:lvl5pPr marL="2057400" indent="-228600" defTabSz="881063">
              <a:defRPr sz="2400">
                <a:solidFill>
                  <a:schemeClr val="tx1"/>
                </a:solidFill>
                <a:latin typeface="Arial" pitchFamily="34"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pitchFamily="34" charset="0"/>
              </a:defRPr>
            </a:lvl9pPr>
          </a:lstStyle>
          <a:p>
            <a:fld id="{A14F49BE-E87C-470C-B66E-DE517DA8535D}" type="slidenum">
              <a:rPr lang="en-US" altLang="en-US" sz="800"/>
              <a:pPr/>
              <a:t>9</a:t>
            </a:fld>
            <a:endParaRPr lang="en-US" altLang="en-US" sz="8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498975" y="6672263"/>
            <a:ext cx="2022475" cy="188912"/>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 2007 Cisco Systems, Inc. All rights reserved.</a:t>
            </a:r>
          </a:p>
        </p:txBody>
      </p:sp>
      <p:sp>
        <p:nvSpPr>
          <p:cNvPr id="5" name="Rectangle 4"/>
          <p:cNvSpPr>
            <a:spLocks noChangeArrowheads="1"/>
          </p:cNvSpPr>
          <p:nvPr/>
        </p:nvSpPr>
        <p:spPr bwMode="auto">
          <a:xfrm>
            <a:off x="7123113" y="6672263"/>
            <a:ext cx="6508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a:solidFill>
                  <a:srgbClr val="D3D3D3"/>
                </a:solidFill>
              </a:rPr>
              <a:t>Cisco Public</a:t>
            </a:r>
          </a:p>
        </p:txBody>
      </p:sp>
      <p:sp>
        <p:nvSpPr>
          <p:cNvPr id="6" name="Rectangle 5"/>
          <p:cNvSpPr>
            <a:spLocks noChangeArrowheads="1"/>
          </p:cNvSpPr>
          <p:nvPr/>
        </p:nvSpPr>
        <p:spPr bwMode="auto">
          <a:xfrm>
            <a:off x="193675" y="6565900"/>
            <a:ext cx="962025" cy="295275"/>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ITE PC v4.0</a:t>
            </a:r>
          </a:p>
          <a:p>
            <a:pPr>
              <a:lnSpc>
                <a:spcPct val="100000"/>
              </a:lnSpc>
              <a:defRPr/>
            </a:pPr>
            <a:r>
              <a:rPr lang="en-US" altLang="en-US" sz="700">
                <a:solidFill>
                  <a:srgbClr val="D3D3D3"/>
                </a:solidFill>
              </a:rPr>
              <a:t>Chapter 1</a:t>
            </a:r>
          </a:p>
        </p:txBody>
      </p:sp>
      <p:sp>
        <p:nvSpPr>
          <p:cNvPr id="7" name="Rectangle 6"/>
          <p:cNvSpPr>
            <a:spLocks noChangeArrowheads="1"/>
          </p:cNvSpPr>
          <p:nvPr/>
        </p:nvSpPr>
        <p:spPr bwMode="auto">
          <a:xfrm>
            <a:off x="8596313" y="6626225"/>
            <a:ext cx="3206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EC3434BC-AE91-4EE5-A7AE-AAA1B86D478D}" type="slidenum">
              <a:rPr lang="en-US" altLang="en-US" sz="1000" smtClean="0">
                <a:solidFill>
                  <a:srgbClr val="D3D3D3"/>
                </a:solidFill>
              </a:rPr>
              <a:pPr algn="r">
                <a:lnSpc>
                  <a:spcPct val="100000"/>
                </a:lnSpc>
                <a:defRPr/>
              </a:pPr>
              <a:t>‹#›</a:t>
            </a:fld>
            <a:endParaRPr lang="en-US" altLang="en-US" sz="1000">
              <a:solidFill>
                <a:srgbClr val="D3D3D3"/>
              </a:solidFill>
            </a:endParaRPr>
          </a:p>
        </p:txBody>
      </p:sp>
      <p:sp>
        <p:nvSpPr>
          <p:cNvPr id="1325063" name="Rectangle 7"/>
          <p:cNvSpPr>
            <a:spLocks noGrp="1" noChangeArrowheads="1"/>
          </p:cNvSpPr>
          <p:nvPr>
            <p:ph type="ctrTitle"/>
          </p:nvPr>
        </p:nvSpPr>
        <p:spPr bwMode="white">
          <a:xfrm>
            <a:off x="311150" y="2671763"/>
            <a:ext cx="3768725" cy="830262"/>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defRPr sz="3000" b="0">
                <a:solidFill>
                  <a:srgbClr val="FFFFFF"/>
                </a:solidFill>
              </a:defRPr>
            </a:lvl1pPr>
          </a:lstStyle>
          <a:p>
            <a:pPr lvl="0"/>
            <a:r>
              <a:rPr lang="en-US" altLang="en-US" noProof="0"/>
              <a:t>Click To Edit Master Title Style</a:t>
            </a:r>
          </a:p>
        </p:txBody>
      </p:sp>
    </p:spTree>
    <p:extLst>
      <p:ext uri="{BB962C8B-B14F-4D97-AF65-F5344CB8AC3E}">
        <p14:creationId xmlns:p14="http://schemas.microsoft.com/office/powerpoint/2010/main" val="303192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14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627063"/>
            <a:ext cx="2035175" cy="484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627063"/>
            <a:ext cx="5957887" cy="484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6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5/12/2024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69913C1-0DBB-4340-965D-30D326BAFF6D}" type="slidenum">
              <a:rPr lang="en-US"/>
              <a:pPr>
                <a:defRPr/>
              </a:pPr>
              <a:t>‹#›</a:t>
            </a:fld>
            <a:endParaRPr lang="en-US"/>
          </a:p>
        </p:txBody>
      </p:sp>
    </p:spTree>
    <p:extLst>
      <p:ext uri="{BB962C8B-B14F-4D97-AF65-F5344CB8AC3E}">
        <p14:creationId xmlns:p14="http://schemas.microsoft.com/office/powerpoint/2010/main" val="378317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51275B-0878-47E6-8A6B-E6F47CFEC813}" type="datetime1">
              <a:rPr lang="en-US"/>
              <a:pPr>
                <a:defRPr/>
              </a:pPr>
              <a:t>5/12/2024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51E96-FEA6-4C44-B78E-72D2833DE6F1}" type="slidenum">
              <a:rPr lang="en-US"/>
              <a:pPr>
                <a:defRPr/>
              </a:pPr>
              <a:t>‹#›</a:t>
            </a:fld>
            <a:endParaRPr lang="en-US" dirty="0"/>
          </a:p>
        </p:txBody>
      </p:sp>
    </p:spTree>
    <p:extLst>
      <p:ext uri="{BB962C8B-B14F-4D97-AF65-F5344CB8AC3E}">
        <p14:creationId xmlns:p14="http://schemas.microsoft.com/office/powerpoint/2010/main" val="108071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54C4E465-0834-4BB9-83B5-C0545F2E1F4E}" type="datetimeFigureOut">
              <a:rPr lang="en-US"/>
              <a:pPr>
                <a:defRPr/>
              </a:pPr>
              <a:t>5/12/2024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1E3F783-9B1E-4565-9764-789C2D39B045}" type="slidenum">
              <a:rPr lang="en-US"/>
              <a:pPr>
                <a:defRPr/>
              </a:pPr>
              <a:t>‹#›</a:t>
            </a:fld>
            <a:endParaRPr lang="en-US"/>
          </a:p>
        </p:txBody>
      </p:sp>
    </p:spTree>
    <p:extLst>
      <p:ext uri="{BB962C8B-B14F-4D97-AF65-F5344CB8AC3E}">
        <p14:creationId xmlns:p14="http://schemas.microsoft.com/office/powerpoint/2010/main" val="268536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52AD99-737D-4565-B43F-CFF28B9015C0}" type="datetime1">
              <a:rPr lang="en-US"/>
              <a:pPr>
                <a:defRPr/>
              </a:pPr>
              <a:t>5/12/2024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E2BF23-E5F9-499F-8AA3-B26EC1DCDE1A}" type="slidenum">
              <a:rPr lang="en-US"/>
              <a:pPr>
                <a:defRPr/>
              </a:pPr>
              <a:t>‹#›</a:t>
            </a:fld>
            <a:endParaRPr lang="en-US" dirty="0"/>
          </a:p>
        </p:txBody>
      </p:sp>
    </p:spTree>
    <p:extLst>
      <p:ext uri="{BB962C8B-B14F-4D97-AF65-F5344CB8AC3E}">
        <p14:creationId xmlns:p14="http://schemas.microsoft.com/office/powerpoint/2010/main" val="98848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54C4E465-0834-4BB9-83B5-C0545F2E1F4E}" type="datetimeFigureOut">
              <a:rPr lang="en-US"/>
              <a:pPr>
                <a:defRPr/>
              </a:pPr>
              <a:t>5/12/2024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16F1AF07-97F2-46E8-B1F0-9767D7564C45}" type="slidenum">
              <a:rPr lang="en-US"/>
              <a:pPr>
                <a:defRPr/>
              </a:pPr>
              <a:t>‹#›</a:t>
            </a:fld>
            <a:endParaRPr lang="en-US"/>
          </a:p>
        </p:txBody>
      </p:sp>
    </p:spTree>
    <p:extLst>
      <p:ext uri="{BB962C8B-B14F-4D97-AF65-F5344CB8AC3E}">
        <p14:creationId xmlns:p14="http://schemas.microsoft.com/office/powerpoint/2010/main" val="92917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34559F-5E75-499B-8819-287005734803}" type="datetime1">
              <a:rPr lang="en-US"/>
              <a:pPr>
                <a:defRPr/>
              </a:pPr>
              <a:t>5/12/2024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46C62-9DEC-4ADD-AF24-5D6DFB131039}" type="slidenum">
              <a:rPr lang="en-US"/>
              <a:pPr>
                <a:defRPr/>
              </a:pPr>
              <a:t>‹#›</a:t>
            </a:fld>
            <a:endParaRPr lang="en-US" dirty="0"/>
          </a:p>
        </p:txBody>
      </p:sp>
    </p:spTree>
    <p:extLst>
      <p:ext uri="{BB962C8B-B14F-4D97-AF65-F5344CB8AC3E}">
        <p14:creationId xmlns:p14="http://schemas.microsoft.com/office/powerpoint/2010/main" val="103233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C10E2-C233-40FD-8F0F-7CC8AB422BD4}" type="datetime1">
              <a:rPr lang="en-US"/>
              <a:pPr>
                <a:defRPr/>
              </a:pPr>
              <a:t>5/12/2024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63D3A4-BFBE-47F4-BD18-980541E0EB34}" type="slidenum">
              <a:rPr lang="en-US"/>
              <a:pPr>
                <a:defRPr/>
              </a:pPr>
              <a:t>‹#›</a:t>
            </a:fld>
            <a:endParaRPr lang="en-US" dirty="0"/>
          </a:p>
        </p:txBody>
      </p:sp>
    </p:spTree>
    <p:extLst>
      <p:ext uri="{BB962C8B-B14F-4D97-AF65-F5344CB8AC3E}">
        <p14:creationId xmlns:p14="http://schemas.microsoft.com/office/powerpoint/2010/main" val="348059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4C4E465-0834-4BB9-83B5-C0545F2E1F4E}" type="datetimeFigureOut">
              <a:rPr lang="en-US"/>
              <a:pPr>
                <a:defRPr/>
              </a:pPr>
              <a:t>5/12/2024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434D8C3-CAF8-4581-8585-ABBBCF7766CB}" type="slidenum">
              <a:rPr lang="en-US"/>
              <a:pPr>
                <a:defRPr/>
              </a:pPr>
              <a:t>‹#›</a:t>
            </a:fld>
            <a:endParaRPr lang="en-US"/>
          </a:p>
        </p:txBody>
      </p:sp>
    </p:spTree>
    <p:extLst>
      <p:ext uri="{BB962C8B-B14F-4D97-AF65-F5344CB8AC3E}">
        <p14:creationId xmlns:p14="http://schemas.microsoft.com/office/powerpoint/2010/main" val="426802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9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96C1C0-54F6-4621-B286-DB39A42AFF91}" type="datetime1">
              <a:rPr lang="en-US"/>
              <a:pPr>
                <a:defRPr/>
              </a:pPr>
              <a:t>5/12/2024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97F9B-55D5-48DA-93F4-88265C0E6216}" type="slidenum">
              <a:rPr lang="en-US"/>
              <a:pPr>
                <a:defRPr/>
              </a:pPr>
              <a:t>‹#›</a:t>
            </a:fld>
            <a:endParaRPr lang="en-US" dirty="0"/>
          </a:p>
        </p:txBody>
      </p:sp>
    </p:spTree>
    <p:extLst>
      <p:ext uri="{BB962C8B-B14F-4D97-AF65-F5344CB8AC3E}">
        <p14:creationId xmlns:p14="http://schemas.microsoft.com/office/powerpoint/2010/main" val="89883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841BE-D57C-4109-A662-6E6350547778}" type="datetime1">
              <a:rPr lang="en-US"/>
              <a:pPr>
                <a:defRPr/>
              </a:pPr>
              <a:t>5/12/2024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BCE02-61C6-48A2-9845-25A794050BA7}" type="slidenum">
              <a:rPr lang="en-US"/>
              <a:pPr>
                <a:defRPr/>
              </a:pPr>
              <a:t>‹#›</a:t>
            </a:fld>
            <a:endParaRPr lang="en-US" dirty="0"/>
          </a:p>
        </p:txBody>
      </p:sp>
    </p:spTree>
    <p:extLst>
      <p:ext uri="{BB962C8B-B14F-4D97-AF65-F5344CB8AC3E}">
        <p14:creationId xmlns:p14="http://schemas.microsoft.com/office/powerpoint/2010/main" val="1744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F6F5FA-6671-44B3-8023-89FD630647F0}" type="datetime1">
              <a:rPr lang="en-US"/>
              <a:pPr>
                <a:defRPr/>
              </a:pPr>
              <a:t>5/12/2024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5A94A-D0F3-4DCB-B49F-DFADC37C5CF9}" type="slidenum">
              <a:rPr lang="en-US"/>
              <a:pPr>
                <a:defRPr/>
              </a:pPr>
              <a:t>‹#›</a:t>
            </a:fld>
            <a:endParaRPr lang="en-US" dirty="0"/>
          </a:p>
        </p:txBody>
      </p:sp>
    </p:spTree>
    <p:extLst>
      <p:ext uri="{BB962C8B-B14F-4D97-AF65-F5344CB8AC3E}">
        <p14:creationId xmlns:p14="http://schemas.microsoft.com/office/powerpoint/2010/main" val="146243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325063" name="Rectangle 7"/>
          <p:cNvSpPr>
            <a:spLocks noGrp="1" noChangeArrowheads="1"/>
          </p:cNvSpPr>
          <p:nvPr>
            <p:ph type="ctrTitle"/>
          </p:nvPr>
        </p:nvSpPr>
        <p:spPr bwMode="white">
          <a:xfrm>
            <a:off x="311150" y="2671763"/>
            <a:ext cx="3768725" cy="830262"/>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defRPr sz="3000" b="0">
                <a:solidFill>
                  <a:srgbClr val="FFFFFF"/>
                </a:solidFill>
              </a:defRPr>
            </a:lvl1pPr>
          </a:lstStyle>
          <a:p>
            <a:pPr lvl="0"/>
            <a:r>
              <a:rPr lang="en-US" altLang="en-US" noProof="0"/>
              <a:t>Click To Edit Master Title Style</a:t>
            </a:r>
          </a:p>
        </p:txBody>
      </p:sp>
    </p:spTree>
    <p:extLst>
      <p:ext uri="{BB962C8B-B14F-4D97-AF65-F5344CB8AC3E}">
        <p14:creationId xmlns:p14="http://schemas.microsoft.com/office/powerpoint/2010/main" val="248908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34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19002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9002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72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79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204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82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527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655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627063"/>
            <a:ext cx="81454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82124" tIns="41061" rIns="82124" bIns="41061" numCol="1" anchor="b" anchorCtr="0" compatLnSpc="1">
            <a:prstTxWarp prst="textNoShape">
              <a:avLst/>
            </a:prstTxWarp>
          </a:bodyPr>
          <a:lstStyle/>
          <a:p>
            <a:pPr lvl="0"/>
            <a:r>
              <a:rPr lang="en-US" altLang="en-US"/>
              <a:t>Slide Title</a:t>
            </a:r>
          </a:p>
        </p:txBody>
      </p:sp>
      <p:sp>
        <p:nvSpPr>
          <p:cNvPr id="1324035" name="Rectangle 3"/>
          <p:cNvSpPr>
            <a:spLocks noChangeArrowheads="1"/>
          </p:cNvSpPr>
          <p:nvPr/>
        </p:nvSpPr>
        <p:spPr bwMode="auto">
          <a:xfrm>
            <a:off x="193675" y="6565900"/>
            <a:ext cx="962025" cy="295275"/>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ITE PC v4.0</a:t>
            </a:r>
          </a:p>
          <a:p>
            <a:pPr>
              <a:lnSpc>
                <a:spcPct val="100000"/>
              </a:lnSpc>
              <a:defRPr/>
            </a:pPr>
            <a:r>
              <a:rPr lang="en-US" altLang="en-US" sz="700">
                <a:solidFill>
                  <a:srgbClr val="D3D3D3"/>
                </a:solidFill>
              </a:rPr>
              <a:t>Chapter 1</a:t>
            </a:r>
          </a:p>
        </p:txBody>
      </p:sp>
      <p:sp>
        <p:nvSpPr>
          <p:cNvPr id="1324036" name="Rectangle 4"/>
          <p:cNvSpPr>
            <a:spLocks noChangeArrowheads="1"/>
          </p:cNvSpPr>
          <p:nvPr/>
        </p:nvSpPr>
        <p:spPr bwMode="auto">
          <a:xfrm>
            <a:off x="8596313" y="6626225"/>
            <a:ext cx="3206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fld id="{BCB7821D-9074-42C3-A92B-2E1560632C66}" type="slidenum">
              <a:rPr lang="en-US" altLang="en-US" sz="1000" smtClean="0">
                <a:solidFill>
                  <a:srgbClr val="D3D3D3"/>
                </a:solidFill>
              </a:rPr>
              <a:pPr algn="r">
                <a:lnSpc>
                  <a:spcPct val="100000"/>
                </a:lnSpc>
                <a:defRPr/>
              </a:pPr>
              <a:t>‹#›</a:t>
            </a:fld>
            <a:endParaRPr lang="en-US" altLang="en-US" sz="1000">
              <a:solidFill>
                <a:srgbClr val="D3D3D3"/>
              </a:solidFill>
            </a:endParaRPr>
          </a:p>
        </p:txBody>
      </p:sp>
      <p:sp>
        <p:nvSpPr>
          <p:cNvPr id="1029" name="Rectangle 5"/>
          <p:cNvSpPr>
            <a:spLocks noGrp="1" noChangeArrowheads="1"/>
          </p:cNvSpPr>
          <p:nvPr>
            <p:ph type="body" idx="1"/>
          </p:nvPr>
        </p:nvSpPr>
        <p:spPr bwMode="auto">
          <a:xfrm>
            <a:off x="655638" y="1900238"/>
            <a:ext cx="7940675" cy="3571875"/>
          </a:xfrm>
          <a:prstGeom prst="rect">
            <a:avLst/>
          </a:prstGeom>
          <a:noFill/>
          <a:ln>
            <a:noFill/>
          </a:ln>
          <a:effectLst/>
          <a:extLst>
            <a:ext uri="{909E8E84-426E-40DD-AFC4-6F175D3DCCD1}">
              <a14:hiddenFill xmlns:a14="http://schemas.microsoft.com/office/drawing/2010/main">
                <a:solidFill>
                  <a:srgbClr val="306774"/>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124" tIns="41061" rIns="82124" bIns="41061"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PPt_TopBand_Art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4039" name="Rectangle 7"/>
          <p:cNvSpPr>
            <a:spLocks noChangeArrowheads="1"/>
          </p:cNvSpPr>
          <p:nvPr/>
        </p:nvSpPr>
        <p:spPr bwMode="auto">
          <a:xfrm>
            <a:off x="4498975" y="6672263"/>
            <a:ext cx="2022475" cy="188912"/>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nchorCtr="1">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nSpc>
                <a:spcPct val="100000"/>
              </a:lnSpc>
              <a:defRPr/>
            </a:pPr>
            <a:r>
              <a:rPr lang="en-US" altLang="en-US" sz="700">
                <a:solidFill>
                  <a:srgbClr val="D3D3D3"/>
                </a:solidFill>
              </a:rPr>
              <a:t>© 2007 Cisco Systems, Inc. All rights reserved.</a:t>
            </a:r>
          </a:p>
        </p:txBody>
      </p:sp>
      <p:sp>
        <p:nvSpPr>
          <p:cNvPr id="1324040" name="Rectangle 8"/>
          <p:cNvSpPr>
            <a:spLocks noChangeArrowheads="1"/>
          </p:cNvSpPr>
          <p:nvPr/>
        </p:nvSpPr>
        <p:spPr bwMode="auto">
          <a:xfrm>
            <a:off x="7123113" y="6672263"/>
            <a:ext cx="65087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124" tIns="41061" rIns="82124" bIns="41061" anchor="b">
            <a:spAutoFit/>
          </a:bodyPr>
          <a:lstStyle>
            <a:lvl1pPr algn="l" defTabSz="814388">
              <a:defRPr sz="2400">
                <a:solidFill>
                  <a:schemeClr val="tx1"/>
                </a:solidFill>
                <a:latin typeface="Arial" charset="0"/>
              </a:defRPr>
            </a:lvl1pPr>
            <a:lvl2pPr marL="406400" algn="l" defTabSz="814388">
              <a:defRPr sz="2400">
                <a:solidFill>
                  <a:schemeClr val="tx1"/>
                </a:solidFill>
                <a:latin typeface="Arial" charset="0"/>
              </a:defRPr>
            </a:lvl2pPr>
            <a:lvl3pPr marL="814388" algn="l" defTabSz="814388">
              <a:defRPr sz="2400">
                <a:solidFill>
                  <a:schemeClr val="tx1"/>
                </a:solidFill>
                <a:latin typeface="Arial" charset="0"/>
              </a:defRPr>
            </a:lvl3pPr>
            <a:lvl4pPr marL="1222375" algn="l" defTabSz="814388">
              <a:defRPr sz="2400">
                <a:solidFill>
                  <a:schemeClr val="tx1"/>
                </a:solidFill>
                <a:latin typeface="Arial" charset="0"/>
              </a:defRPr>
            </a:lvl4pPr>
            <a:lvl5pPr marL="1630363" algn="l"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a:lnSpc>
                <a:spcPct val="100000"/>
              </a:lnSpc>
              <a:defRPr/>
            </a:pPr>
            <a:r>
              <a:rPr lang="en-US" alt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3798"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smtClean="0">
                <a:solidFill>
                  <a:schemeClr val="tx2">
                    <a:lumMod val="90000"/>
                    <a:lumOff val="10000"/>
                  </a:schemeClr>
                </a:solidFill>
                <a:latin typeface="+mn-lt"/>
              </a:defRPr>
            </a:lvl1pPr>
          </a:lstStyle>
          <a:p>
            <a:pPr>
              <a:defRPr/>
            </a:pPr>
            <a:fld id="{8FED3A80-80BB-41D7-9C33-9BF4344214AE}" type="datetime1">
              <a:rPr lang="en-US"/>
              <a:pPr>
                <a:defRPr/>
              </a:pPr>
              <a:t>5/12/2024</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dirty="0">
                <a:solidFill>
                  <a:schemeClr val="tx2">
                    <a:lumMod val="90000"/>
                    <a:lumOff val="10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smtClean="0">
                <a:solidFill>
                  <a:schemeClr val="tx1">
                    <a:lumMod val="85000"/>
                    <a:lumOff val="15000"/>
                  </a:schemeClr>
                </a:solidFill>
                <a:latin typeface="+mj-lt"/>
              </a:defRPr>
            </a:lvl1pPr>
          </a:lstStyle>
          <a:p>
            <a:pPr>
              <a:defRPr/>
            </a:pPr>
            <a:fld id="{A1DF2484-1F2D-4221-B2D8-607A06B36900}" type="slidenum">
              <a:rPr lang="en-US"/>
              <a:pPr>
                <a:defRPr/>
              </a:pPr>
              <a:t>‹#›</a:t>
            </a:fld>
            <a:endParaRPr lang="en-US"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9" r:id="rId1"/>
    <p:sldLayoutId id="2147483791" r:id="rId2"/>
    <p:sldLayoutId id="2147483800" r:id="rId3"/>
    <p:sldLayoutId id="2147483792" r:id="rId4"/>
    <p:sldLayoutId id="2147483801" r:id="rId5"/>
    <p:sldLayoutId id="2147483793" r:id="rId6"/>
    <p:sldLayoutId id="2147483794" r:id="rId7"/>
    <p:sldLayoutId id="2147483802" r:id="rId8"/>
    <p:sldLayoutId id="2147483795" r:id="rId9"/>
    <p:sldLayoutId id="2147483796" r:id="rId10"/>
    <p:sldLayoutId id="2147483797" r:id="rId11"/>
    <p:sldLayoutId id="2147483803" r:id="rId12"/>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pitchFamily="34"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pitchFamily="34"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Cbvxb5t5_8"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D8Fkn5fJg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endParaRPr lang="en-US" altLang="en-US"/>
          </a:p>
        </p:txBody>
      </p:sp>
      <p:pic>
        <p:nvPicPr>
          <p:cNvPr id="9219"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425"/>
            <a:ext cx="9144000" cy="5137150"/>
          </a:xfrm>
          <a:prstGeom prst="rect">
            <a:avLst/>
          </a:prstGeom>
          <a:solidFill>
            <a:srgbClr val="00B0F0"/>
          </a:solidFill>
          <a:ln>
            <a:noFill/>
          </a:ln>
          <a:extLst/>
        </p:spPr>
      </p:pic>
      <p:sp>
        <p:nvSpPr>
          <p:cNvPr id="2" name="Rectangle 1"/>
          <p:cNvSpPr/>
          <p:nvPr/>
        </p:nvSpPr>
        <p:spPr>
          <a:xfrm>
            <a:off x="152400" y="4145280"/>
            <a:ext cx="975360" cy="518160"/>
          </a:xfrm>
          <a:prstGeom prst="rect">
            <a:avLst/>
          </a:prstGeom>
          <a:solidFill>
            <a:srgbClr val="1D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55638" y="382588"/>
            <a:ext cx="8145462" cy="838200"/>
          </a:xfrm>
        </p:spPr>
        <p:txBody>
          <a:bodyPr/>
          <a:lstStyle/>
          <a:p>
            <a:pPr algn="ctr"/>
            <a:r>
              <a:rPr lang="en-US" altLang="en-US" sz="3300" dirty="0"/>
              <a:t>3 main connection types</a:t>
            </a:r>
          </a:p>
        </p:txBody>
      </p:sp>
      <p:pic>
        <p:nvPicPr>
          <p:cNvPr id="1741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189038"/>
            <a:ext cx="7908925" cy="53070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5638" y="117475"/>
            <a:ext cx="8145462" cy="838200"/>
          </a:xfrm>
        </p:spPr>
        <p:txBody>
          <a:bodyPr/>
          <a:lstStyle/>
          <a:p>
            <a:pPr algn="ctr"/>
            <a:r>
              <a:rPr lang="en-US" altLang="en-US" sz="3300" dirty="0"/>
              <a:t>The need to adapt</a:t>
            </a:r>
          </a:p>
        </p:txBody>
      </p:sp>
      <p:sp>
        <p:nvSpPr>
          <p:cNvPr id="18435" name="Rectangle 3"/>
          <p:cNvSpPr>
            <a:spLocks noGrp="1" noChangeArrowheads="1"/>
          </p:cNvSpPr>
          <p:nvPr>
            <p:ph idx="1"/>
          </p:nvPr>
        </p:nvSpPr>
        <p:spPr>
          <a:xfrm>
            <a:off x="655638" y="2757488"/>
            <a:ext cx="7940675" cy="4097337"/>
          </a:xfrm>
        </p:spPr>
        <p:txBody>
          <a:bodyPr/>
          <a:lstStyle/>
          <a:p>
            <a:endParaRPr lang="en-US" altLang="en-US" sz="2200"/>
          </a:p>
        </p:txBody>
      </p:sp>
      <p:pic>
        <p:nvPicPr>
          <p:cNvPr id="1843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287463"/>
            <a:ext cx="8863012"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5638" y="117475"/>
            <a:ext cx="8145462" cy="838200"/>
          </a:xfrm>
        </p:spPr>
        <p:txBody>
          <a:bodyPr/>
          <a:lstStyle/>
          <a:p>
            <a:pPr algn="ctr"/>
            <a:r>
              <a:rPr lang="en-US" altLang="en-US" sz="3300" dirty="0"/>
              <a:t>The need to adapt</a:t>
            </a:r>
          </a:p>
        </p:txBody>
      </p:sp>
      <p:sp>
        <p:nvSpPr>
          <p:cNvPr id="19459" name="Rectangle 3"/>
          <p:cNvSpPr>
            <a:spLocks noGrp="1" noChangeArrowheads="1"/>
          </p:cNvSpPr>
          <p:nvPr>
            <p:ph idx="1"/>
          </p:nvPr>
        </p:nvSpPr>
        <p:spPr>
          <a:xfrm>
            <a:off x="609600" y="1081088"/>
            <a:ext cx="8335963" cy="5227637"/>
          </a:xfrm>
        </p:spPr>
        <p:txBody>
          <a:bodyPr/>
          <a:lstStyle/>
          <a:p>
            <a:r>
              <a:rPr lang="ro-RO" altLang="en-US"/>
              <a:t>Oamenii, afacerile și guvernele trebuie să se adapteze constant la schimbare</a:t>
            </a:r>
            <a:r>
              <a:rPr lang="en-US" altLang="en-US"/>
              <a:t>.</a:t>
            </a:r>
          </a:p>
          <a:p>
            <a:r>
              <a:rPr lang="ro-RO" altLang="en-US"/>
              <a:t>Î</a:t>
            </a:r>
            <a:r>
              <a:rPr lang="en-US" altLang="en-US"/>
              <a:t>n </a:t>
            </a:r>
            <a:r>
              <a:rPr lang="en-US" altLang="en-US" b="1"/>
              <a:t>2012</a:t>
            </a:r>
            <a:r>
              <a:rPr lang="ro-RO" altLang="en-US" b="1"/>
              <a:t> </a:t>
            </a:r>
            <a:r>
              <a:rPr lang="ro-RO" altLang="en-US"/>
              <a:t>numărul echipamentelor conectate la </a:t>
            </a:r>
            <a:r>
              <a:rPr lang="en-US" altLang="en-US"/>
              <a:t>Internet</a:t>
            </a:r>
            <a:r>
              <a:rPr lang="ro-RO" altLang="en-US"/>
              <a:t> a depășit numărul oamenilor de pe Terra.</a:t>
            </a:r>
            <a:endParaRPr lang="en-US" altLang="en-US"/>
          </a:p>
          <a:p>
            <a:r>
              <a:rPr lang="ro-RO" altLang="en-US"/>
              <a:t>Evoluțiile tehnologice au făcut ca astăzi oamenii să schimbe mai multe informații, idei și opinii față de trecut. </a:t>
            </a:r>
            <a:r>
              <a:rPr lang="en-US" altLang="en-US"/>
              <a:t>Internet</a:t>
            </a:r>
            <a:r>
              <a:rPr lang="ro-RO" altLang="en-US"/>
              <a:t>ul schimbă modul de comunicare, colaborare, învățare</a:t>
            </a:r>
            <a:r>
              <a:rPr lang="en-US" altLang="en-US"/>
              <a:t>.</a:t>
            </a:r>
          </a:p>
          <a:p>
            <a:r>
              <a:rPr lang="ro-RO" altLang="en-US"/>
              <a:t>Oamenii au acum posibilitatea de a reacționa la știrile curente, evenimente, produse, etc</a:t>
            </a:r>
            <a:r>
              <a:rPr lang="en-US" altLang="en-US"/>
              <a:t>.</a:t>
            </a:r>
            <a:r>
              <a:rPr lang="ro-RO" altLang="en-US"/>
              <a:t> mai mult decât oricând.</a:t>
            </a:r>
            <a:r>
              <a:rPr lang="en-US" altLang="en-US"/>
              <a:t> </a:t>
            </a:r>
            <a:r>
              <a:rPr lang="ro-RO" altLang="en-US"/>
              <a:t>Abilitatea de a culege informații și/sau de aprocesa informația folosind puterea de procesare</a:t>
            </a:r>
            <a:r>
              <a:rPr lang="en-US" altLang="en-US"/>
              <a:t> </a:t>
            </a:r>
            <a:r>
              <a:rPr lang="ro-RO" altLang="en-US"/>
              <a:t>este la distanța de un click de mouse sau de o atingere a ecranului.</a:t>
            </a:r>
            <a:br>
              <a:rPr lang="en-US" altLang="en-US"/>
            </a:b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55638" y="725488"/>
            <a:ext cx="8145462" cy="838200"/>
          </a:xfrm>
        </p:spPr>
        <p:txBody>
          <a:bodyPr/>
          <a:lstStyle/>
          <a:p>
            <a:pPr algn="ctr"/>
            <a:r>
              <a:rPr lang="en-US" altLang="en-US" sz="3300" dirty="0"/>
              <a:t>Smart cities - Barcelona</a:t>
            </a:r>
          </a:p>
        </p:txBody>
      </p:sp>
      <p:sp>
        <p:nvSpPr>
          <p:cNvPr id="20483" name="Rectangle 3"/>
          <p:cNvSpPr>
            <a:spLocks noGrp="1" noChangeArrowheads="1"/>
          </p:cNvSpPr>
          <p:nvPr>
            <p:ph idx="1"/>
          </p:nvPr>
        </p:nvSpPr>
        <p:spPr>
          <a:xfrm>
            <a:off x="655638" y="1579563"/>
            <a:ext cx="7940675" cy="4592637"/>
          </a:xfrm>
        </p:spPr>
        <p:txBody>
          <a:bodyPr/>
          <a:lstStyle/>
          <a:p>
            <a:pPr marL="0" indent="0" algn="ctr">
              <a:lnSpc>
                <a:spcPct val="85000"/>
              </a:lnSpc>
              <a:buFont typeface="Arial" pitchFamily="34" charset="0"/>
              <a:buNone/>
            </a:pPr>
            <a:r>
              <a:rPr lang="en-US" altLang="en-US" sz="2000" dirty="0">
                <a:hlinkClick r:id="rId3"/>
              </a:rPr>
              <a:t>https://www.youtube.com/watch?v=TCbvxb5t5_8</a:t>
            </a:r>
            <a:endParaRPr lang="en-US" alt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55638" y="227013"/>
            <a:ext cx="8145462" cy="838200"/>
          </a:xfrm>
        </p:spPr>
        <p:txBody>
          <a:bodyPr/>
          <a:lstStyle/>
          <a:p>
            <a:pPr algn="ctr"/>
            <a:r>
              <a:rPr lang="en-US" altLang="en-US" sz="3300" dirty="0"/>
              <a:t>“H</a:t>
            </a:r>
            <a:r>
              <a:rPr lang="ro-RO" altLang="en-US" sz="3300" dirty="0"/>
              <a:t>y</a:t>
            </a:r>
            <a:r>
              <a:rPr lang="en-US" altLang="en-US" sz="3300" dirty="0"/>
              <a:t>per</a:t>
            </a:r>
            <a:r>
              <a:rPr lang="ro-RO" altLang="en-US" sz="3300" dirty="0"/>
              <a:t>-</a:t>
            </a:r>
            <a:r>
              <a:rPr lang="ro-RO" altLang="en-US" sz="3300" dirty="0" err="1"/>
              <a:t>aware</a:t>
            </a:r>
            <a:r>
              <a:rPr lang="en-US" altLang="en-US" sz="3300" dirty="0"/>
              <a:t>”</a:t>
            </a:r>
            <a:r>
              <a:rPr lang="ro-RO" altLang="en-US" sz="3300" dirty="0"/>
              <a:t>, Predictiv</a:t>
            </a:r>
            <a:r>
              <a:rPr lang="en-US" altLang="en-US" sz="3300" dirty="0"/>
              <a:t>e</a:t>
            </a:r>
            <a:r>
              <a:rPr lang="ro-RO" altLang="en-US" sz="3300" dirty="0"/>
              <a:t>, Agil</a:t>
            </a:r>
            <a:r>
              <a:rPr lang="en-US" altLang="en-US" sz="3300" dirty="0"/>
              <a:t>e</a:t>
            </a:r>
          </a:p>
        </p:txBody>
      </p:sp>
      <p:pic>
        <p:nvPicPr>
          <p:cNvPr id="21507"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20763" y="987425"/>
            <a:ext cx="7124700" cy="58705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5638" y="265113"/>
            <a:ext cx="8145462" cy="838200"/>
          </a:xfrm>
        </p:spPr>
        <p:txBody>
          <a:bodyPr/>
          <a:lstStyle/>
          <a:p>
            <a:pPr algn="ctr"/>
            <a:r>
              <a:rPr lang="en-US" altLang="en-US" sz="3300" dirty="0"/>
              <a:t>IoE applications in production</a:t>
            </a:r>
          </a:p>
        </p:txBody>
      </p:sp>
      <p:pic>
        <p:nvPicPr>
          <p:cNvPr id="2253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0450" y="1119188"/>
            <a:ext cx="7291388" cy="50419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55638" y="265113"/>
            <a:ext cx="8145462" cy="838200"/>
          </a:xfrm>
        </p:spPr>
        <p:txBody>
          <a:bodyPr/>
          <a:lstStyle/>
          <a:p>
            <a:pPr algn="ctr"/>
            <a:r>
              <a:rPr lang="en-US" altLang="en-US" sz="3300" dirty="0"/>
              <a:t>IoE applications in Energy</a:t>
            </a:r>
          </a:p>
        </p:txBody>
      </p:sp>
      <p:pic>
        <p:nvPicPr>
          <p:cNvPr id="23555"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189038"/>
            <a:ext cx="7916863" cy="5334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55638" y="142875"/>
            <a:ext cx="8145462" cy="838200"/>
          </a:xfrm>
        </p:spPr>
        <p:txBody>
          <a:bodyPr/>
          <a:lstStyle/>
          <a:p>
            <a:pPr algn="ctr"/>
            <a:r>
              <a:rPr lang="en-US" altLang="en-US" sz="3300" dirty="0"/>
              <a:t>IoE applications in retail</a:t>
            </a:r>
          </a:p>
        </p:txBody>
      </p:sp>
      <p:pic>
        <p:nvPicPr>
          <p:cNvPr id="24579"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8813" y="1033463"/>
            <a:ext cx="7783512" cy="51085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55638" y="219075"/>
            <a:ext cx="8145462" cy="838200"/>
          </a:xfrm>
        </p:spPr>
        <p:txBody>
          <a:bodyPr/>
          <a:lstStyle/>
          <a:p>
            <a:pPr algn="ctr"/>
            <a:r>
              <a:rPr lang="en-US" altLang="en-US" sz="3300" dirty="0"/>
              <a:t>5 core priorities</a:t>
            </a:r>
          </a:p>
        </p:txBody>
      </p:sp>
      <p:pic>
        <p:nvPicPr>
          <p:cNvPr id="25603"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 y="974725"/>
            <a:ext cx="8383588" cy="5638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5638" y="257175"/>
            <a:ext cx="8145462" cy="838200"/>
          </a:xfrm>
        </p:spPr>
        <p:txBody>
          <a:bodyPr/>
          <a:lstStyle/>
          <a:p>
            <a:pPr algn="ctr"/>
            <a:r>
              <a:rPr lang="en-US" altLang="en-US" sz="3300" dirty="0"/>
              <a:t>Maximizing IoE value</a:t>
            </a:r>
          </a:p>
        </p:txBody>
      </p:sp>
      <p:pic>
        <p:nvPicPr>
          <p:cNvPr id="2662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5675" y="1173163"/>
            <a:ext cx="4997450" cy="49831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55638" y="314325"/>
            <a:ext cx="8145462" cy="838200"/>
          </a:xfrm>
        </p:spPr>
        <p:txBody>
          <a:bodyPr/>
          <a:lstStyle/>
          <a:p>
            <a:pPr algn="ctr"/>
            <a:r>
              <a:rPr lang="en-US" altLang="en-US" sz="3300" dirty="0"/>
              <a:t>Internet “of Everything”/Internet of Things</a:t>
            </a:r>
          </a:p>
        </p:txBody>
      </p:sp>
      <p:pic>
        <p:nvPicPr>
          <p:cNvPr id="10243"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435451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55638" y="257175"/>
            <a:ext cx="8145462" cy="838200"/>
          </a:xfrm>
        </p:spPr>
        <p:txBody>
          <a:bodyPr/>
          <a:lstStyle/>
          <a:p>
            <a:pPr algn="ctr"/>
            <a:r>
              <a:rPr lang="en-US" altLang="en-US" sz="3300" dirty="0"/>
              <a:t>“The </a:t>
            </a:r>
            <a:r>
              <a:rPr lang="ro-RO" altLang="en-US" sz="3300" dirty="0"/>
              <a:t>4 pil</a:t>
            </a:r>
            <a:r>
              <a:rPr lang="en-US" altLang="en-US" sz="3300" dirty="0"/>
              <a:t>lars”</a:t>
            </a:r>
          </a:p>
        </p:txBody>
      </p:sp>
      <p:pic>
        <p:nvPicPr>
          <p:cNvPr id="27651"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1013" y="1174750"/>
            <a:ext cx="8047037" cy="50276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55638" y="257175"/>
            <a:ext cx="8145462" cy="838200"/>
          </a:xfrm>
        </p:spPr>
        <p:txBody>
          <a:bodyPr/>
          <a:lstStyle/>
          <a:p>
            <a:pPr algn="ctr"/>
            <a:r>
              <a:rPr lang="en-US" altLang="en-US" sz="3300" dirty="0" err="1"/>
              <a:t>THings</a:t>
            </a:r>
            <a:endParaRPr lang="en-US" altLang="en-US" sz="3300" dirty="0"/>
          </a:p>
        </p:txBody>
      </p:sp>
      <p:sp>
        <p:nvSpPr>
          <p:cNvPr id="2" name="Content Placeholder 1"/>
          <p:cNvSpPr>
            <a:spLocks noGrp="1"/>
          </p:cNvSpPr>
          <p:nvPr>
            <p:ph idx="1"/>
          </p:nvPr>
        </p:nvSpPr>
        <p:spPr>
          <a:xfrm>
            <a:off x="800100" y="1311275"/>
            <a:ext cx="7978775" cy="5089525"/>
          </a:xfrm>
        </p:spPr>
        <p:txBody>
          <a:bodyPr rtlCol="0">
            <a:normAutofit fontScale="92500"/>
          </a:bodyPr>
          <a:lstStyle/>
          <a:p>
            <a:pPr marL="274320" indent="-274320" fontAlgn="auto">
              <a:spcAft>
                <a:spcPts val="0"/>
              </a:spcAft>
              <a:defRPr/>
            </a:pPr>
            <a:r>
              <a:rPr lang="ro-RO" dirty="0"/>
              <a:t>Lucrurile sunt reprezentate de computere și alte echipamente de calcul, laptop-uri, tablete, smartphone-uri, clustere de calculatoare, etc. IoT va include însă toate tipurile de obiecte, chiar și cele care, tradițional, nu sunt conectate.</a:t>
            </a:r>
            <a:r>
              <a:rPr lang="en-US" dirty="0"/>
              <a:t> Cisco </a:t>
            </a:r>
            <a:r>
              <a:rPr lang="ro-RO" dirty="0"/>
              <a:t>estimează că la un moment dat, 99% dintre lucruri vor fi conectate.</a:t>
            </a:r>
            <a:endParaRPr lang="en-US" dirty="0"/>
          </a:p>
          <a:p>
            <a:pPr marL="274320" indent="-274320" fontAlgn="auto">
              <a:spcAft>
                <a:spcPts val="0"/>
              </a:spcAft>
              <a:defRPr/>
            </a:pPr>
            <a:endParaRPr lang="en-US" dirty="0"/>
          </a:p>
          <a:p>
            <a:pPr marL="274320" indent="-274320" fontAlgn="auto">
              <a:spcAft>
                <a:spcPts val="0"/>
              </a:spcAft>
              <a:defRPr/>
            </a:pPr>
            <a:r>
              <a:rPr lang="ro-RO" dirty="0"/>
              <a:t>Aceste obiecte conțin tehnologie ce poate interacționa cu servere interne sau externe</a:t>
            </a:r>
            <a:r>
              <a:rPr lang="en-US" dirty="0"/>
              <a:t>; </a:t>
            </a:r>
            <a:r>
              <a:rPr lang="en-US" dirty="0" err="1"/>
              <a:t>ele</a:t>
            </a:r>
            <a:r>
              <a:rPr lang="ro-RO" dirty="0"/>
              <a:t> pot comunica într-o rețea securizată, fiabilă și disponibilă</a:t>
            </a:r>
            <a:r>
              <a:rPr lang="en-US" dirty="0"/>
              <a:t>. </a:t>
            </a:r>
            <a:endParaRPr lang="ro-RO" dirty="0"/>
          </a:p>
          <a:p>
            <a:pPr marL="274320" indent="-274320" fontAlgn="auto">
              <a:spcAft>
                <a:spcPts val="0"/>
              </a:spcAft>
              <a:defRPr/>
            </a:pPr>
            <a:endParaRPr lang="en-US" dirty="0"/>
          </a:p>
          <a:p>
            <a:pPr marL="274320" indent="-274320" fontAlgn="auto">
              <a:spcAft>
                <a:spcPts val="0"/>
              </a:spcAft>
              <a:defRPr/>
            </a:pPr>
            <a:r>
              <a:rPr lang="ro-RO" dirty="0"/>
              <a:t>Conceptul </a:t>
            </a:r>
            <a:r>
              <a:rPr lang="en-US" dirty="0"/>
              <a:t>IoE </a:t>
            </a:r>
            <a:r>
              <a:rPr lang="ro-RO" dirty="0"/>
              <a:t>este construit în jurul conexiunilor dintre oameni, procese, date și lucruri. Aceștia sunt pilonii de bază ai IoE, dar nu pot fi priviți izolat. Fiecare amplifică capacitățile celorlalți trei. La intersecția celor 4 elemente se află adevărata putere a IoE.</a:t>
            </a:r>
            <a:endParaRPr lang="en-US" dirty="0"/>
          </a:p>
          <a:p>
            <a:pPr marL="274320" indent="-274320" fontAlgn="auto">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55637" y="257175"/>
            <a:ext cx="8287395" cy="838200"/>
          </a:xfrm>
        </p:spPr>
        <p:txBody>
          <a:bodyPr/>
          <a:lstStyle/>
          <a:p>
            <a:pPr algn="ctr"/>
            <a:r>
              <a:rPr lang="en-US" altLang="en-US" sz="3300" dirty="0"/>
              <a:t>Connected/unconnected things to the </a:t>
            </a:r>
            <a:r>
              <a:rPr lang="ro-RO" altLang="en-US" sz="3300" dirty="0"/>
              <a:t>Internet</a:t>
            </a:r>
            <a:endParaRPr lang="en-US" altLang="en-US" sz="3300" dirty="0"/>
          </a:p>
        </p:txBody>
      </p:sp>
      <p:pic>
        <p:nvPicPr>
          <p:cNvPr id="29699"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6300" y="1066800"/>
            <a:ext cx="7391400" cy="5037138"/>
          </a:xfrm>
        </p:spPr>
      </p:pic>
      <p:sp>
        <p:nvSpPr>
          <p:cNvPr id="29700"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55638" y="257175"/>
            <a:ext cx="8145462" cy="838200"/>
          </a:xfrm>
        </p:spPr>
        <p:txBody>
          <a:bodyPr/>
          <a:lstStyle/>
          <a:p>
            <a:pPr algn="ctr"/>
            <a:r>
              <a:rPr lang="en-US" altLang="en-US" sz="3300" dirty="0"/>
              <a:t>Sensors</a:t>
            </a:r>
          </a:p>
        </p:txBody>
      </p:sp>
      <p:sp>
        <p:nvSpPr>
          <p:cNvPr id="3072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072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27125"/>
            <a:ext cx="72675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5638" y="257175"/>
            <a:ext cx="8145462" cy="838200"/>
          </a:xfrm>
        </p:spPr>
        <p:txBody>
          <a:bodyPr/>
          <a:lstStyle/>
          <a:p>
            <a:pPr algn="ctr"/>
            <a:r>
              <a:rPr lang="ro-RO" altLang="en-US" sz="3300"/>
              <a:t>RFID</a:t>
            </a:r>
            <a:endParaRPr lang="en-US" altLang="en-US" sz="3300"/>
          </a:p>
        </p:txBody>
      </p:sp>
      <p:sp>
        <p:nvSpPr>
          <p:cNvPr id="3174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174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04888"/>
            <a:ext cx="70215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55638" y="134938"/>
            <a:ext cx="8145462" cy="838200"/>
          </a:xfrm>
        </p:spPr>
        <p:txBody>
          <a:bodyPr/>
          <a:lstStyle/>
          <a:p>
            <a:pPr algn="ctr"/>
            <a:r>
              <a:rPr lang="ro-RO" altLang="en-US" sz="3300" dirty="0"/>
              <a:t>Control</a:t>
            </a:r>
            <a:r>
              <a:rPr lang="en-US" altLang="en-US" sz="3300" dirty="0" err="1"/>
              <a:t>lers</a:t>
            </a:r>
            <a:endParaRPr lang="en-US" altLang="en-US" sz="3300" dirty="0"/>
          </a:p>
        </p:txBody>
      </p:sp>
      <p:sp>
        <p:nvSpPr>
          <p:cNvPr id="3277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2772"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189038"/>
            <a:ext cx="76803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55638" y="134938"/>
            <a:ext cx="8145462" cy="838200"/>
          </a:xfrm>
        </p:spPr>
        <p:txBody>
          <a:bodyPr/>
          <a:lstStyle/>
          <a:p>
            <a:pPr algn="ctr"/>
            <a:r>
              <a:rPr lang="ro-RO" altLang="en-US" sz="3300" dirty="0"/>
              <a:t>Dat</a:t>
            </a:r>
            <a:r>
              <a:rPr lang="en-US" altLang="en-US" sz="3300" dirty="0"/>
              <a:t>a </a:t>
            </a:r>
            <a:r>
              <a:rPr lang="ro-RO" altLang="en-US" sz="3300" dirty="0"/>
              <a:t>management</a:t>
            </a:r>
            <a:endParaRPr lang="en-US" altLang="en-US" sz="3300" dirty="0"/>
          </a:p>
        </p:txBody>
      </p:sp>
      <p:pic>
        <p:nvPicPr>
          <p:cNvPr id="3379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1127125"/>
            <a:ext cx="70453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55638" y="134938"/>
            <a:ext cx="8145462" cy="838200"/>
          </a:xfrm>
        </p:spPr>
        <p:txBody>
          <a:bodyPr/>
          <a:lstStyle/>
          <a:p>
            <a:pPr algn="ctr"/>
            <a:r>
              <a:rPr lang="ro-RO" altLang="en-US" sz="3300" dirty="0"/>
              <a:t>Dat</a:t>
            </a:r>
            <a:r>
              <a:rPr lang="en-US" altLang="en-US" sz="3300" dirty="0"/>
              <a:t>a </a:t>
            </a:r>
            <a:r>
              <a:rPr lang="ro-RO" altLang="en-US" sz="3300" dirty="0"/>
              <a:t>management</a:t>
            </a:r>
            <a:endParaRPr lang="en-US" altLang="en-US" sz="3300" dirty="0"/>
          </a:p>
        </p:txBody>
      </p:sp>
      <p:sp>
        <p:nvSpPr>
          <p:cNvPr id="34819"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482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047750"/>
            <a:ext cx="70516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5638" y="134938"/>
            <a:ext cx="8145462" cy="838200"/>
          </a:xfrm>
        </p:spPr>
        <p:txBody>
          <a:bodyPr/>
          <a:lstStyle/>
          <a:p>
            <a:pPr algn="ctr"/>
            <a:r>
              <a:rPr lang="en-US" altLang="en-US" sz="3300" dirty="0"/>
              <a:t>Local data</a:t>
            </a:r>
          </a:p>
        </p:txBody>
      </p:sp>
      <p:sp>
        <p:nvSpPr>
          <p:cNvPr id="3584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584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196975"/>
            <a:ext cx="60991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55638" y="134938"/>
            <a:ext cx="8145462" cy="838200"/>
          </a:xfrm>
        </p:spPr>
        <p:txBody>
          <a:bodyPr/>
          <a:lstStyle/>
          <a:p>
            <a:pPr algn="ctr"/>
            <a:r>
              <a:rPr lang="en-US" altLang="en-US" sz="3300" dirty="0"/>
              <a:t>Centralized data</a:t>
            </a:r>
          </a:p>
        </p:txBody>
      </p:sp>
      <p:sp>
        <p:nvSpPr>
          <p:cNvPr id="3686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6868"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038225"/>
            <a:ext cx="617378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5638" y="355600"/>
            <a:ext cx="8145462" cy="838200"/>
          </a:xfrm>
        </p:spPr>
        <p:txBody>
          <a:bodyPr/>
          <a:lstStyle/>
          <a:p>
            <a:pPr algn="ctr"/>
            <a:r>
              <a:rPr lang="en-US" altLang="en-US" sz="3300" dirty="0"/>
              <a:t>What is IoE ?</a:t>
            </a:r>
          </a:p>
        </p:txBody>
      </p:sp>
      <p:pic>
        <p:nvPicPr>
          <p:cNvPr id="11267"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350" y="1600200"/>
            <a:ext cx="9010650" cy="36750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55638" y="134938"/>
            <a:ext cx="8145462" cy="838200"/>
          </a:xfrm>
        </p:spPr>
        <p:txBody>
          <a:bodyPr/>
          <a:lstStyle/>
          <a:p>
            <a:pPr algn="ctr"/>
            <a:r>
              <a:rPr lang="en-US" altLang="en-US" sz="3300" dirty="0"/>
              <a:t>Distributed data</a:t>
            </a:r>
          </a:p>
        </p:txBody>
      </p:sp>
      <p:sp>
        <p:nvSpPr>
          <p:cNvPr id="3789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7892"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1257300"/>
            <a:ext cx="54387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55638" y="134938"/>
            <a:ext cx="8145462" cy="838200"/>
          </a:xfrm>
        </p:spPr>
        <p:txBody>
          <a:bodyPr/>
          <a:lstStyle/>
          <a:p>
            <a:pPr algn="ctr"/>
            <a:r>
              <a:rPr lang="ro-RO" altLang="en-US" sz="3300" dirty="0"/>
              <a:t>M</a:t>
            </a:r>
            <a:r>
              <a:rPr lang="en-US" altLang="en-US" sz="3300" dirty="0"/>
              <a:t>ore network connections</a:t>
            </a:r>
            <a:r>
              <a:rPr lang="ro-RO" altLang="en-US" sz="3300" dirty="0"/>
              <a:t> – </a:t>
            </a:r>
            <a:r>
              <a:rPr lang="en-US" altLang="en-US" sz="3300" dirty="0"/>
              <a:t>more </a:t>
            </a:r>
            <a:r>
              <a:rPr lang="ro-RO" altLang="en-US" sz="3300" dirty="0"/>
              <a:t>dat</a:t>
            </a:r>
            <a:r>
              <a:rPr lang="en-US" altLang="en-US" sz="3300" dirty="0"/>
              <a:t>a</a:t>
            </a:r>
            <a:r>
              <a:rPr lang="ro-RO" altLang="en-US" sz="3300" dirty="0"/>
              <a:t> </a:t>
            </a:r>
            <a:endParaRPr lang="en-US" altLang="en-US" sz="3300" dirty="0"/>
          </a:p>
        </p:txBody>
      </p:sp>
      <p:sp>
        <p:nvSpPr>
          <p:cNvPr id="38915"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3891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409700"/>
            <a:ext cx="75501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55638" y="134938"/>
            <a:ext cx="8145462" cy="838200"/>
          </a:xfrm>
        </p:spPr>
        <p:txBody>
          <a:bodyPr/>
          <a:lstStyle/>
          <a:p>
            <a:pPr algn="ctr"/>
            <a:r>
              <a:rPr lang="en-US" altLang="en-US" sz="3300" dirty="0"/>
              <a:t>“</a:t>
            </a:r>
            <a:r>
              <a:rPr lang="ro-RO" altLang="en-US" sz="3300" dirty="0"/>
              <a:t>Big data</a:t>
            </a:r>
            <a:r>
              <a:rPr lang="en-US" altLang="en-US" sz="3300" dirty="0"/>
              <a:t>” administration</a:t>
            </a:r>
            <a:r>
              <a:rPr lang="ro-RO" altLang="en-US" sz="3300" dirty="0"/>
              <a:t> </a:t>
            </a:r>
            <a:endParaRPr lang="en-US" altLang="en-US" sz="3300" dirty="0"/>
          </a:p>
        </p:txBody>
      </p:sp>
      <p:pic>
        <p:nvPicPr>
          <p:cNvPr id="3994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041400"/>
            <a:ext cx="3378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4"/>
          <p:cNvSpPr>
            <a:spLocks noChangeArrowheads="1"/>
          </p:cNvSpPr>
          <p:nvPr/>
        </p:nvSpPr>
        <p:spPr bwMode="auto">
          <a:xfrm>
            <a:off x="563563" y="3133725"/>
            <a:ext cx="842803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l"/>
            <a:r>
              <a:rPr lang="en-US" altLang="en-US" sz="2200">
                <a:solidFill>
                  <a:srgbClr val="333333"/>
                </a:solidFill>
                <a:latin typeface="CiscoSansTTLight"/>
              </a:rPr>
              <a:t>Exist</a:t>
            </a:r>
            <a:r>
              <a:rPr lang="ro-RO" altLang="en-US" sz="2200">
                <a:solidFill>
                  <a:srgbClr val="333333"/>
                </a:solidFill>
                <a:latin typeface="CiscoSansTTLight"/>
              </a:rPr>
              <a:t>ă</a:t>
            </a:r>
            <a:r>
              <a:rPr lang="en-US" altLang="en-US" sz="2200">
                <a:solidFill>
                  <a:srgbClr val="333333"/>
                </a:solidFill>
                <a:latin typeface="CiscoSansTTLight"/>
              </a:rPr>
              <a:t> 3 dimensiuni de baz</a:t>
            </a:r>
            <a:r>
              <a:rPr lang="ro-RO" altLang="en-US" sz="2200">
                <a:solidFill>
                  <a:srgbClr val="333333"/>
                </a:solidFill>
                <a:latin typeface="CiscoSansTTLight"/>
              </a:rPr>
              <a:t>ă pentru </a:t>
            </a:r>
            <a:r>
              <a:rPr lang="en-US" altLang="en-US" sz="2200">
                <a:solidFill>
                  <a:srgbClr val="333333"/>
                </a:solidFill>
                <a:latin typeface="CiscoSansTTLight"/>
              </a:rPr>
              <a:t>Big Data</a:t>
            </a:r>
            <a:r>
              <a:rPr lang="ro-RO" altLang="en-US" sz="2200">
                <a:solidFill>
                  <a:srgbClr val="333333"/>
                </a:solidFill>
                <a:latin typeface="CiscoSansTTLight"/>
              </a:rPr>
              <a:t>:</a:t>
            </a:r>
            <a:r>
              <a:rPr lang="en-US" altLang="en-US" sz="2200">
                <a:solidFill>
                  <a:srgbClr val="333333"/>
                </a:solidFill>
                <a:latin typeface="CiscoSansTTLight"/>
              </a:rPr>
              <a:t> volum</a:t>
            </a:r>
            <a:r>
              <a:rPr lang="ro-RO" altLang="en-US" sz="2200">
                <a:solidFill>
                  <a:srgbClr val="333333"/>
                </a:solidFill>
                <a:latin typeface="CiscoSansTTLight"/>
              </a:rPr>
              <a:t>ul</a:t>
            </a:r>
            <a:r>
              <a:rPr lang="en-US" altLang="en-US" sz="2200">
                <a:solidFill>
                  <a:srgbClr val="333333"/>
                </a:solidFill>
                <a:latin typeface="CiscoSansTTLight"/>
              </a:rPr>
              <a:t>, variet</a:t>
            </a:r>
            <a:r>
              <a:rPr lang="ro-RO" altLang="en-US" sz="2200">
                <a:solidFill>
                  <a:srgbClr val="333333"/>
                </a:solidFill>
                <a:latin typeface="CiscoSansTTLight"/>
              </a:rPr>
              <a:t>atea și viteza</a:t>
            </a:r>
            <a:r>
              <a:rPr lang="en-US" altLang="en-US" sz="2200">
                <a:solidFill>
                  <a:srgbClr val="333333"/>
                </a:solidFill>
                <a:latin typeface="CiscoSansTTLight"/>
              </a:rPr>
              <a:t>.</a:t>
            </a:r>
          </a:p>
          <a:p>
            <a:pPr algn="l"/>
            <a:r>
              <a:rPr lang="ro-RO" altLang="en-US" sz="2200">
                <a:solidFill>
                  <a:srgbClr val="333333"/>
                </a:solidFill>
                <a:latin typeface="CiscoSansTTLight"/>
              </a:rPr>
              <a:t>- </a:t>
            </a:r>
            <a:r>
              <a:rPr lang="en-US" altLang="en-US" sz="2200">
                <a:solidFill>
                  <a:srgbClr val="333333"/>
                </a:solidFill>
                <a:latin typeface="CiscoSansTTLight"/>
              </a:rPr>
              <a:t>Volum</a:t>
            </a:r>
            <a:r>
              <a:rPr lang="ro-RO" altLang="en-US" sz="2200">
                <a:solidFill>
                  <a:srgbClr val="333333"/>
                </a:solidFill>
                <a:latin typeface="CiscoSansTTLight"/>
              </a:rPr>
              <a:t>ul</a:t>
            </a:r>
            <a:r>
              <a:rPr lang="en-US" altLang="en-US" sz="2200">
                <a:solidFill>
                  <a:srgbClr val="333333"/>
                </a:solidFill>
                <a:latin typeface="CiscoSansTTLight"/>
              </a:rPr>
              <a:t> descri</a:t>
            </a:r>
            <a:r>
              <a:rPr lang="ro-RO" altLang="en-US" sz="2200">
                <a:solidFill>
                  <a:srgbClr val="333333"/>
                </a:solidFill>
                <a:latin typeface="CiscoSansTTLight"/>
              </a:rPr>
              <a:t>e cantitatea de date ce este transportată și stocată</a:t>
            </a:r>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 Varietatea descrie tipul de date</a:t>
            </a:r>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 Viteza descrie rata de transfer a datelor</a:t>
            </a:r>
            <a:r>
              <a:rPr lang="en-US" altLang="en-US" sz="2200">
                <a:solidFill>
                  <a:srgbClr val="333333"/>
                </a:solidFill>
                <a:latin typeface="CiscoSansTTLight"/>
              </a:rPr>
              <a:t>.</a:t>
            </a:r>
            <a:endParaRPr lang="ro-RO" altLang="en-US" sz="2200">
              <a:solidFill>
                <a:srgbClr val="333333"/>
              </a:solidFill>
              <a:latin typeface="CiscoSansTTLight"/>
            </a:endParaRPr>
          </a:p>
          <a:p>
            <a:pPr algn="l"/>
            <a:r>
              <a:rPr lang="en-US" altLang="en-US" sz="2200">
                <a:solidFill>
                  <a:srgbClr val="333333"/>
                </a:solidFill>
                <a:latin typeface="CiscoSansTTLight"/>
              </a:rPr>
              <a:t> </a:t>
            </a:r>
            <a:endParaRPr lang="ro-RO" altLang="en-US" sz="2200">
              <a:solidFill>
                <a:srgbClr val="333333"/>
              </a:solidFill>
              <a:latin typeface="CiscoSansTTLight"/>
            </a:endParaRPr>
          </a:p>
          <a:p>
            <a:pPr algn="l"/>
            <a:r>
              <a:rPr lang="ro-RO" altLang="en-US" sz="2200">
                <a:solidFill>
                  <a:srgbClr val="333333"/>
                </a:solidFill>
                <a:latin typeface="CiscoSansTTLight"/>
              </a:rPr>
              <a:t>Datele nu se pot mișca fără o infrastructură. Caracteristicile acesteia </a:t>
            </a:r>
            <a:r>
              <a:rPr lang="en-US" altLang="en-US" sz="2200">
                <a:solidFill>
                  <a:srgbClr val="333333"/>
                </a:solidFill>
                <a:latin typeface="CiscoSansTTLight"/>
              </a:rPr>
              <a:t>(input/output, </a:t>
            </a:r>
            <a:r>
              <a:rPr lang="ro-RO" altLang="en-US" sz="2200">
                <a:solidFill>
                  <a:srgbClr val="333333"/>
                </a:solidFill>
                <a:latin typeface="CiscoSansTTLight"/>
              </a:rPr>
              <a:t>lățime de bandă și latență</a:t>
            </a:r>
            <a:r>
              <a:rPr lang="en-US" altLang="en-US" sz="2200">
                <a:solidFill>
                  <a:srgbClr val="333333"/>
                </a:solidFill>
                <a:latin typeface="CiscoSansTTLight"/>
              </a:rPr>
              <a:t>)</a:t>
            </a:r>
            <a:r>
              <a:rPr lang="ro-RO" altLang="en-US" sz="2200">
                <a:solidFill>
                  <a:srgbClr val="333333"/>
                </a:solidFill>
                <a:latin typeface="CiscoSansTTLight"/>
              </a:rPr>
              <a:t>, precum și abilitatea de a oferi resurse optime </a:t>
            </a:r>
            <a:r>
              <a:rPr lang="en-US" altLang="en-US" sz="2200">
                <a:solidFill>
                  <a:srgbClr val="333333"/>
                </a:solidFill>
                <a:latin typeface="CiscoSansTTLight"/>
              </a:rPr>
              <a:t>(</a:t>
            </a:r>
            <a:r>
              <a:rPr lang="ro-RO" altLang="en-US" sz="2200">
                <a:solidFill>
                  <a:srgbClr val="333333"/>
                </a:solidFill>
                <a:latin typeface="CiscoSansTTLight"/>
              </a:rPr>
              <a:t>rețea, procesor, memorie și capacitate de stocare</a:t>
            </a:r>
            <a:r>
              <a:rPr lang="en-US" altLang="en-US" sz="2200">
                <a:solidFill>
                  <a:srgbClr val="333333"/>
                </a:solidFill>
                <a:latin typeface="CiscoSansTTLight"/>
              </a:rPr>
              <a:t>)</a:t>
            </a:r>
            <a:r>
              <a:rPr lang="ro-RO" altLang="en-US" sz="2200">
                <a:solidFill>
                  <a:srgbClr val="333333"/>
                </a:solidFill>
                <a:latin typeface="CiscoSansTTLight"/>
              </a:rPr>
              <a:t> afectează în mod direct viteza de transport a datelor.</a:t>
            </a:r>
            <a:endParaRPr lang="en-US" altLang="en-US" sz="2200">
              <a:solidFill>
                <a:srgbClr val="333333"/>
              </a:solidFill>
              <a:latin typeface="CiscoSansTT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5638" y="134938"/>
            <a:ext cx="8145462" cy="838200"/>
          </a:xfrm>
        </p:spPr>
        <p:txBody>
          <a:bodyPr/>
          <a:lstStyle/>
          <a:p>
            <a:pPr algn="ctr"/>
            <a:r>
              <a:rPr lang="ro-RO" altLang="en-US" sz="3300"/>
              <a:t>Big data analytics </a:t>
            </a:r>
            <a:endParaRPr lang="en-US" altLang="en-US" sz="3300"/>
          </a:p>
        </p:txBody>
      </p:sp>
      <p:sp>
        <p:nvSpPr>
          <p:cNvPr id="40963"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40964"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085850"/>
            <a:ext cx="7419975"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55638" y="134938"/>
            <a:ext cx="8145462" cy="838200"/>
          </a:xfrm>
        </p:spPr>
        <p:txBody>
          <a:bodyPr/>
          <a:lstStyle/>
          <a:p>
            <a:pPr algn="ctr"/>
            <a:r>
              <a:rPr lang="ro-RO" altLang="en-US" sz="3300" dirty="0"/>
              <a:t>Virtualiza</a:t>
            </a:r>
            <a:r>
              <a:rPr lang="en-US" altLang="en-US" sz="3300" dirty="0" err="1"/>
              <a:t>tion</a:t>
            </a:r>
            <a:r>
              <a:rPr lang="ro-RO" altLang="en-US" sz="3300" dirty="0"/>
              <a:t> </a:t>
            </a:r>
            <a:endParaRPr lang="en-US" altLang="en-US" sz="3300" dirty="0"/>
          </a:p>
        </p:txBody>
      </p:sp>
      <p:sp>
        <p:nvSpPr>
          <p:cNvPr id="41987"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4198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252538"/>
            <a:ext cx="70675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5638" y="134938"/>
            <a:ext cx="8145462" cy="838200"/>
          </a:xfrm>
        </p:spPr>
        <p:txBody>
          <a:bodyPr/>
          <a:lstStyle/>
          <a:p>
            <a:pPr algn="ctr"/>
            <a:r>
              <a:rPr lang="ro-RO" altLang="en-US" sz="3300"/>
              <a:t>Cloud computing</a:t>
            </a:r>
            <a:endParaRPr lang="en-US" altLang="en-US" sz="3300"/>
          </a:p>
        </p:txBody>
      </p:sp>
      <p:sp>
        <p:nvSpPr>
          <p:cNvPr id="43011"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43012"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014413"/>
            <a:ext cx="6651625"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55638" y="134938"/>
            <a:ext cx="8145462" cy="838200"/>
          </a:xfrm>
        </p:spPr>
        <p:txBody>
          <a:bodyPr/>
          <a:lstStyle/>
          <a:p>
            <a:pPr algn="ctr"/>
            <a:r>
              <a:rPr lang="ro-RO" altLang="en-US" sz="3300"/>
              <a:t>Clouds</a:t>
            </a:r>
            <a:endParaRPr lang="en-US" altLang="en-US" sz="3300"/>
          </a:p>
        </p:txBody>
      </p:sp>
      <p:sp>
        <p:nvSpPr>
          <p:cNvPr id="44035"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4403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928688"/>
            <a:ext cx="727075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55638" y="134938"/>
            <a:ext cx="8145462" cy="838200"/>
          </a:xfrm>
        </p:spPr>
        <p:txBody>
          <a:bodyPr/>
          <a:lstStyle/>
          <a:p>
            <a:pPr algn="ctr"/>
            <a:r>
              <a:rPr lang="ro-RO" altLang="en-US" sz="3300" dirty="0"/>
              <a:t>3 </a:t>
            </a:r>
            <a:r>
              <a:rPr lang="en-US" altLang="en-US" sz="3300" dirty="0"/>
              <a:t>typical cloud conversations</a:t>
            </a:r>
          </a:p>
        </p:txBody>
      </p:sp>
      <p:sp>
        <p:nvSpPr>
          <p:cNvPr id="45059" name="Rectangle 3"/>
          <p:cNvSpPr>
            <a:spLocks noChangeArrowheads="1"/>
          </p:cNvSpPr>
          <p:nvPr/>
        </p:nvSpPr>
        <p:spPr bwMode="auto">
          <a:xfrm>
            <a:off x="2286000" y="-5259388"/>
            <a:ext cx="4572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sz="1200"/>
              <a:t>Currently, the things pillar, highlighted in the figure, is mostly comprised of various types of traditional computers and computing devices, such as desktops, laptops, smartphones, tablets, mainframes, and computer clusters. However, the IoT will include all types of objects, including objects and devices that are not traditionally connected. In fact, Cisco estimates that 99 percent of physical objects will one day be connected.</a:t>
            </a:r>
          </a:p>
          <a:p>
            <a:r>
              <a:rPr lang="en-US" altLang="en-US" sz="1200"/>
              <a:t>These objects contain embedded technology to interact with internal servers and the external environment. These objects are network-capable, and can communicate across a secure, reliable and available network platform. However, the IoT refers to a single technology transition; the ability to connect objects that were previously unconnected so those objects can communicate across the network.</a:t>
            </a:r>
          </a:p>
          <a:p>
            <a:r>
              <a:rPr lang="en-US" altLang="en-US" sz="1200"/>
              <a:t>The availability of data, when objects can sense and communicate, has the capability of changing how and where decisions are made, who makes the decisions, and the processes that individuals and businesses use to make those decisions. The IoE is built on the connections among people, processes, data, and things. These are the four pillars of the IoE, as shown in the figure. However, the IoE is not about these four dimensions in isolation. Each amplifies the capabilities of the other three. It is in the intersection of all of these elements that the true power of the IoE is realized.</a:t>
            </a:r>
          </a:p>
          <a:p>
            <a:br>
              <a:rPr lang="en-US" altLang="en-US" sz="1200"/>
            </a:br>
            <a:endParaRPr lang="en-US" altLang="en-US" sz="1200"/>
          </a:p>
        </p:txBody>
      </p:sp>
      <p:pic>
        <p:nvPicPr>
          <p:cNvPr id="4506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090613"/>
            <a:ext cx="77565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5638" y="287338"/>
            <a:ext cx="8145462" cy="838200"/>
          </a:xfrm>
        </p:spPr>
        <p:txBody>
          <a:bodyPr/>
          <a:lstStyle/>
          <a:p>
            <a:pPr algn="ctr"/>
            <a:r>
              <a:rPr lang="ro-RO" altLang="en-US" sz="3300" dirty="0" err="1"/>
              <a:t>Internetu</a:t>
            </a:r>
            <a:r>
              <a:rPr lang="en-US" altLang="en-US" sz="3300" dirty="0"/>
              <a:t> evolution</a:t>
            </a:r>
          </a:p>
        </p:txBody>
      </p:sp>
      <p:pic>
        <p:nvPicPr>
          <p:cNvPr id="12291"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62125"/>
            <a:ext cx="8518525" cy="48228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0225" y="260350"/>
            <a:ext cx="8145463" cy="838200"/>
          </a:xfrm>
        </p:spPr>
        <p:txBody>
          <a:bodyPr/>
          <a:lstStyle/>
          <a:p>
            <a:pPr algn="ctr"/>
            <a:r>
              <a:rPr lang="ro-RO" altLang="en-US" sz="3300" dirty="0"/>
              <a:t>Internet – </a:t>
            </a:r>
            <a:r>
              <a:rPr lang="en-US" altLang="en-US" sz="3300" dirty="0"/>
              <a:t>“a place to go”?</a:t>
            </a:r>
          </a:p>
        </p:txBody>
      </p:sp>
      <p:pic>
        <p:nvPicPr>
          <p:cNvPr id="13315" name="Content Placeholder 1"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03263" y="1255713"/>
            <a:ext cx="7694612" cy="4306887"/>
          </a:xfrm>
        </p:spPr>
      </p:pic>
      <p:sp>
        <p:nvSpPr>
          <p:cNvPr id="13316" name="Rectangle 2"/>
          <p:cNvSpPr>
            <a:spLocks noChangeArrowheads="1"/>
          </p:cNvSpPr>
          <p:nvPr/>
        </p:nvSpPr>
        <p:spPr bwMode="auto">
          <a:xfrm>
            <a:off x="777875" y="5762625"/>
            <a:ext cx="76501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en-US"/>
              <a:t>http://www.submarinecablemap.com/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5638" y="219075"/>
            <a:ext cx="8145462" cy="838200"/>
          </a:xfrm>
        </p:spPr>
        <p:txBody>
          <a:bodyPr/>
          <a:lstStyle/>
          <a:p>
            <a:pPr algn="ctr"/>
            <a:r>
              <a:rPr lang="ro-RO" altLang="en-US" sz="3300" dirty="0"/>
              <a:t> </a:t>
            </a:r>
            <a:r>
              <a:rPr lang="ro-RO" altLang="en-US" sz="3300" dirty="0" err="1"/>
              <a:t>IoE</a:t>
            </a:r>
            <a:r>
              <a:rPr lang="en-US" altLang="en-US" sz="3300" dirty="0"/>
              <a:t> transition</a:t>
            </a:r>
          </a:p>
        </p:txBody>
      </p:sp>
      <p:pic>
        <p:nvPicPr>
          <p:cNvPr id="1433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91440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5638" y="827088"/>
            <a:ext cx="8145462" cy="838200"/>
          </a:xfrm>
        </p:spPr>
        <p:txBody>
          <a:bodyPr/>
          <a:lstStyle/>
          <a:p>
            <a:pPr algn="ctr"/>
            <a:r>
              <a:rPr lang="en-US" altLang="en-US" sz="3300"/>
              <a:t>“</a:t>
            </a:r>
            <a:r>
              <a:rPr lang="ro-RO" altLang="en-US" sz="3300"/>
              <a:t>The circle story</a:t>
            </a:r>
            <a:r>
              <a:rPr lang="en-US" altLang="en-US" sz="3300"/>
              <a:t>”</a:t>
            </a:r>
          </a:p>
        </p:txBody>
      </p:sp>
      <p:sp>
        <p:nvSpPr>
          <p:cNvPr id="1291267" name="Rectangle 3"/>
          <p:cNvSpPr>
            <a:spLocks noGrp="1" noChangeArrowheads="1"/>
          </p:cNvSpPr>
          <p:nvPr>
            <p:ph idx="1"/>
          </p:nvPr>
        </p:nvSpPr>
        <p:spPr>
          <a:xfrm>
            <a:off x="655638" y="1670050"/>
            <a:ext cx="7940675" cy="5076825"/>
          </a:xfrm>
        </p:spPr>
        <p:txBody>
          <a:bodyPr rtlCol="0">
            <a:normAutofit/>
          </a:bodyPr>
          <a:lstStyle/>
          <a:p>
            <a:pPr marL="0" indent="0" fontAlgn="auto">
              <a:spcAft>
                <a:spcPts val="0"/>
              </a:spcAft>
              <a:buFont typeface="Arial" pitchFamily="34" charset="0"/>
              <a:buNone/>
              <a:defRPr/>
            </a:pPr>
            <a:r>
              <a:rPr lang="ro-RO" altLang="en-US" sz="2500" dirty="0"/>
              <a:t>Într-un timp foarte scurt, Internetul a schimbat modul în care muncim, trăim, ne jucăm și învățăm. </a:t>
            </a:r>
          </a:p>
          <a:p>
            <a:pPr marL="0" indent="0" fontAlgn="auto">
              <a:spcAft>
                <a:spcPts val="0"/>
              </a:spcAft>
              <a:buFont typeface="Arial" pitchFamily="34" charset="0"/>
              <a:buNone/>
              <a:defRPr/>
            </a:pPr>
            <a:r>
              <a:rPr lang="ro-RO" altLang="en-US" sz="2500" dirty="0"/>
              <a:t>Este vorba despre conectarea lucrurilor ne-conectate încă – în timpul tranziției de la Internet la IoE.</a:t>
            </a:r>
          </a:p>
          <a:p>
            <a:pPr marL="0" indent="0" fontAlgn="auto">
              <a:spcAft>
                <a:spcPts val="0"/>
              </a:spcAft>
              <a:buFont typeface="Arial" pitchFamily="34" charset="0"/>
              <a:buNone/>
              <a:defRPr/>
            </a:pPr>
            <a:endParaRPr lang="ro-RO" altLang="en-US" sz="2500" dirty="0"/>
          </a:p>
          <a:p>
            <a:pPr marL="0" indent="0" fontAlgn="auto">
              <a:spcAft>
                <a:spcPts val="0"/>
              </a:spcAft>
              <a:buFont typeface="Arial" pitchFamily="34" charset="0"/>
              <a:buNone/>
              <a:defRPr/>
            </a:pPr>
            <a:endParaRPr lang="ro-RO" altLang="en-US" sz="2500" dirty="0"/>
          </a:p>
          <a:p>
            <a:pPr marL="0" indent="0" fontAlgn="auto">
              <a:spcAft>
                <a:spcPts val="0"/>
              </a:spcAft>
              <a:buFont typeface="Arial" pitchFamily="34" charset="0"/>
              <a:buNone/>
              <a:defRPr/>
            </a:pPr>
            <a:r>
              <a:rPr lang="ro-RO" altLang="en-US" sz="2500" dirty="0"/>
              <a:t>Viziunea Cisco asupra modului în care IoE ne poate afecta viețile:</a:t>
            </a:r>
          </a:p>
          <a:p>
            <a:pPr marL="274320" indent="-274320" fontAlgn="auto">
              <a:spcAft>
                <a:spcPts val="0"/>
              </a:spcAft>
              <a:defRPr/>
            </a:pPr>
            <a:r>
              <a:rPr lang="en-US" altLang="en-US" sz="2500" dirty="0">
                <a:hlinkClick r:id="rId3"/>
              </a:rPr>
              <a:t>https://www.youtube.com/watch?v=3D8Fkn5fJg0</a:t>
            </a:r>
            <a:endParaRPr lang="en-US" alt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5638" y="827088"/>
            <a:ext cx="8145462" cy="838200"/>
          </a:xfrm>
        </p:spPr>
        <p:txBody>
          <a:bodyPr/>
          <a:lstStyle/>
          <a:p>
            <a:pPr algn="ctr"/>
            <a:r>
              <a:rPr lang="en-US" altLang="en-US" sz="3300" dirty="0"/>
              <a:t>IoT will move </a:t>
            </a:r>
            <a:r>
              <a:rPr lang="en-US" altLang="en-US" sz="3300"/>
              <a:t>us forward </a:t>
            </a:r>
            <a:r>
              <a:rPr lang="en-US" altLang="en-US" sz="3300">
                <a:sym typeface="Wingdings" panose="05000000000000000000" pitchFamily="2" charset="2"/>
              </a:rPr>
              <a:t></a:t>
            </a:r>
            <a:endParaRPr lang="en-US" altLang="en-US" sz="3300"/>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392" y="2176975"/>
            <a:ext cx="5534337" cy="3886200"/>
          </a:xfrm>
        </p:spPr>
      </p:pic>
    </p:spTree>
    <p:extLst>
      <p:ext uri="{BB962C8B-B14F-4D97-AF65-F5344CB8AC3E}">
        <p14:creationId xmlns:p14="http://schemas.microsoft.com/office/powerpoint/2010/main" val="159123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638" y="211138"/>
            <a:ext cx="8145462" cy="838200"/>
          </a:xfrm>
        </p:spPr>
        <p:txBody>
          <a:bodyPr/>
          <a:lstStyle/>
          <a:p>
            <a:pPr algn="ctr"/>
            <a:r>
              <a:rPr lang="en-US" altLang="en-US" sz="3300" dirty="0"/>
              <a:t>People</a:t>
            </a:r>
            <a:r>
              <a:rPr lang="ro-RO" altLang="en-US" sz="3300" dirty="0"/>
              <a:t>, Proces</a:t>
            </a:r>
            <a:r>
              <a:rPr lang="en-US" altLang="en-US" sz="3300" dirty="0"/>
              <a:t>s</a:t>
            </a:r>
            <a:r>
              <a:rPr lang="ro-RO" altLang="en-US" sz="3300" dirty="0"/>
              <a:t>, Dat</a:t>
            </a:r>
            <a:r>
              <a:rPr lang="en-US" altLang="en-US" sz="3300" dirty="0"/>
              <a:t>a</a:t>
            </a:r>
            <a:r>
              <a:rPr lang="ro-RO" altLang="en-US" sz="3300" dirty="0"/>
              <a:t>, </a:t>
            </a:r>
            <a:r>
              <a:rPr lang="en-US" altLang="en-US" sz="3300" dirty="0"/>
              <a:t>Things</a:t>
            </a:r>
          </a:p>
        </p:txBody>
      </p:sp>
      <p:pic>
        <p:nvPicPr>
          <p:cNvPr id="16387"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7038" y="1082675"/>
            <a:ext cx="8580437" cy="5627688"/>
          </a:xfr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17961" dir="2700000" algn="ctr" rotWithShape="0">
                  <a:schemeClr val="bg2"/>
                </a:outerShdw>
              </a:effectLst>
            </a14:hiddenEffects>
          </a:ext>
        </a:ex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Ciscopresentationwhite.10.3.06</Template>
  <TotalTime>6547</TotalTime>
  <Pages>28</Pages>
  <Words>4221</Words>
  <Application>Microsoft Office PowerPoint</Application>
  <PresentationFormat>On-screen Show (4:3)</PresentationFormat>
  <Paragraphs>154</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CiscoSansTTLight</vt:lpstr>
      <vt:lpstr>Impact</vt:lpstr>
      <vt:lpstr>Times New Roman</vt:lpstr>
      <vt:lpstr>Wingdings</vt:lpstr>
      <vt:lpstr>PPT-TMPLT-WHT_C</vt:lpstr>
      <vt:lpstr>NewsPrint</vt:lpstr>
      <vt:lpstr>PowerPoint Presentation</vt:lpstr>
      <vt:lpstr>Internet “of Everything”/Internet of Things</vt:lpstr>
      <vt:lpstr>What is IoE ?</vt:lpstr>
      <vt:lpstr>Internetu evolution</vt:lpstr>
      <vt:lpstr>Internet – “a place to go”?</vt:lpstr>
      <vt:lpstr> IoE transition</vt:lpstr>
      <vt:lpstr>“The circle story”</vt:lpstr>
      <vt:lpstr>IoT will move us forward </vt:lpstr>
      <vt:lpstr>People, Process, Data, Things</vt:lpstr>
      <vt:lpstr>3 main connection types</vt:lpstr>
      <vt:lpstr>The need to adapt</vt:lpstr>
      <vt:lpstr>The need to adapt</vt:lpstr>
      <vt:lpstr>Smart cities - Barcelona</vt:lpstr>
      <vt:lpstr>“Hyper-aware”, Predictive, Agile</vt:lpstr>
      <vt:lpstr>IoE applications in production</vt:lpstr>
      <vt:lpstr>IoE applications in Energy</vt:lpstr>
      <vt:lpstr>IoE applications in retail</vt:lpstr>
      <vt:lpstr>5 core priorities</vt:lpstr>
      <vt:lpstr>Maximizing IoE value</vt:lpstr>
      <vt:lpstr>“The 4 pillars”</vt:lpstr>
      <vt:lpstr>THings</vt:lpstr>
      <vt:lpstr>Connected/unconnected things to the Internet</vt:lpstr>
      <vt:lpstr>Sensors</vt:lpstr>
      <vt:lpstr>RFID</vt:lpstr>
      <vt:lpstr>Controllers</vt:lpstr>
      <vt:lpstr>Data management</vt:lpstr>
      <vt:lpstr>Data management</vt:lpstr>
      <vt:lpstr>Local data</vt:lpstr>
      <vt:lpstr>Centralized data</vt:lpstr>
      <vt:lpstr>Distributed data</vt:lpstr>
      <vt:lpstr>More network connections – more data </vt:lpstr>
      <vt:lpstr>“Big data” administration </vt:lpstr>
      <vt:lpstr>Big data analytics </vt:lpstr>
      <vt:lpstr>Virtualization </vt:lpstr>
      <vt:lpstr>Cloud computing</vt:lpstr>
      <vt:lpstr>Clouds</vt:lpstr>
      <vt:lpstr>3 typical cloud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Layer Functionality and Protocols</dc:title>
  <dc:creator>CLI</dc:creator>
  <cp:lastModifiedBy>Administrator</cp:lastModifiedBy>
  <cp:revision>404</cp:revision>
  <cp:lastPrinted>1999-01-27T00:54:54Z</cp:lastPrinted>
  <dcterms:created xsi:type="dcterms:W3CDTF">2002-08-27T12:04:17Z</dcterms:created>
  <dcterms:modified xsi:type="dcterms:W3CDTF">2024-05-12T14:19:38Z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enita Bangloy">
    <vt:lpwstr>12.21.01 - Copyright date changed to 2002</vt:lpwstr>
  </property>
  <property fmtid="{D5CDD505-2E9C-101B-9397-08002B2CF9AE}" pid="3" name="Jenita ">
    <vt:lpwstr>12.21.01 - Line tool now defaults to 3 points size and black color. Previous version created white line which is not visible</vt:lpwstr>
  </property>
  <property fmtid="{D5CDD505-2E9C-101B-9397-08002B2CF9AE}" pid="4" name="JBangloy">
    <vt:lpwstr>12.21.01 - All remaining Helvetica changed to Arial</vt:lpwstr>
  </property>
</Properties>
</file>