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sldIdLst>
    <p:sldId id="513" r:id="rId2"/>
    <p:sldId id="860" r:id="rId3"/>
    <p:sldId id="759" r:id="rId4"/>
    <p:sldId id="1054" r:id="rId5"/>
    <p:sldId id="1090" r:id="rId6"/>
    <p:sldId id="1091" r:id="rId7"/>
    <p:sldId id="1092" r:id="rId8"/>
    <p:sldId id="1093" r:id="rId9"/>
    <p:sldId id="1094" r:id="rId10"/>
    <p:sldId id="1095" r:id="rId11"/>
    <p:sldId id="1096" r:id="rId12"/>
    <p:sldId id="1056" r:id="rId13"/>
    <p:sldId id="1097" r:id="rId14"/>
    <p:sldId id="1098" r:id="rId15"/>
    <p:sldId id="1099" r:id="rId16"/>
    <p:sldId id="1100" r:id="rId17"/>
    <p:sldId id="1101" r:id="rId18"/>
    <p:sldId id="957" r:id="rId19"/>
    <p:sldId id="958" r:id="rId20"/>
    <p:sldId id="874" r:id="rId21"/>
    <p:sldId id="29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4" autoAdjust="0"/>
    <p:restoredTop sz="86438" autoAdjust="0"/>
  </p:normalViewPr>
  <p:slideViewPr>
    <p:cSldViewPr snapToGrid="0" showGuides="1">
      <p:cViewPr varScale="1">
        <p:scale>
          <a:sx n="100" d="100"/>
          <a:sy n="100" d="100"/>
        </p:scale>
        <p:origin x="1162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5: Number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5.1.8 – Decimal to Binary Conversion Example</a:t>
            </a:r>
          </a:p>
          <a:p>
            <a:r>
              <a:rPr lang="en-US" dirty="0"/>
              <a:t>5.1.9 - Activity – Decimal to Binary Conversions</a:t>
            </a:r>
          </a:p>
          <a:p>
            <a:r>
              <a:rPr lang="en-US" dirty="0"/>
              <a:t>5.1.10 – Activity –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5.1.11 –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 Number Systems</a:t>
            </a:r>
          </a:p>
          <a:p>
            <a:r>
              <a:rPr lang="en-US" dirty="0"/>
              <a:t>5.2 - Hexadecimal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5.2.1– Hexadecimal and IPv6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5.2.2 – Video – Converting Between Hexadecimal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5.2.3 – </a:t>
            </a:r>
            <a:r>
              <a:rPr lang="en-US" sz="1200" dirty="0"/>
              <a:t>Decimal to Hexadecimal Conversions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5.2 – Hexadecimal Number Systems</a:t>
            </a:r>
          </a:p>
          <a:p>
            <a:r>
              <a:rPr lang="en-US" dirty="0"/>
              <a:t>5.2.4 - </a:t>
            </a:r>
            <a:r>
              <a:rPr lang="en-US" sz="1200" dirty="0"/>
              <a:t>Hexadecimal to Decimal Conversions</a:t>
            </a:r>
          </a:p>
          <a:p>
            <a:r>
              <a:rPr lang="en-US" sz="1200" dirty="0"/>
              <a:t>5.2.5 – Check Your Understanding – Hexadecimal Number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5 - Number Systems</a:t>
            </a:r>
          </a:p>
          <a:p>
            <a:pPr>
              <a:buFontTx/>
              <a:buNone/>
            </a:pPr>
            <a:r>
              <a:rPr lang="en-US" dirty="0"/>
              <a:t>5.3 Module Practice and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19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5.3 - Module Practice and Quiz</a:t>
            </a:r>
          </a:p>
          <a:p>
            <a:r>
              <a:rPr lang="en-US" dirty="0"/>
              <a:t>5.3.1 – What Did I Learn In This Module?</a:t>
            </a:r>
          </a:p>
          <a:p>
            <a:r>
              <a:rPr lang="en-US" sz="1200" dirty="0"/>
              <a:t>5.3.2 – Module Quiz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2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dirty="0"/>
              <a:t>5.0- Introduction</a:t>
            </a:r>
          </a:p>
          <a:p>
            <a:pPr>
              <a:buFontTx/>
              <a:buNone/>
            </a:pPr>
            <a:r>
              <a:rPr lang="en-GB" dirty="0"/>
              <a:t>5.0.2 – What will I learn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5 -Number Systems</a:t>
            </a:r>
          </a:p>
          <a:p>
            <a:r>
              <a:rPr lang="en-US" dirty="0"/>
              <a:t>5.1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5.1.1 – Binary and IPv4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5.1.2 – Video – Convert Between Binary and Decimal Numbering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4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5.1.3 – Binary Positional Notation</a:t>
            </a:r>
          </a:p>
          <a:p>
            <a:r>
              <a:rPr lang="en-US" dirty="0"/>
              <a:t>5.1.4 – Check Your Understanding – Binary Number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5.1.5  - Convert Binary to Decimal</a:t>
            </a:r>
          </a:p>
          <a:p>
            <a:r>
              <a:rPr lang="en-US" dirty="0"/>
              <a:t>5.1.6 – Activity – Binary to Decimal 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Number Systems</a:t>
            </a:r>
          </a:p>
          <a:p>
            <a:r>
              <a:rPr lang="en-US" dirty="0"/>
              <a:t>5.1 – Binary Number Systems</a:t>
            </a:r>
          </a:p>
          <a:p>
            <a:r>
              <a:rPr lang="en-US" dirty="0"/>
              <a:t>5.1.7 – Decimal to Binary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5: Number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Convert decimal 168 to binary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13429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Is 168 &gt; 128?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128 position and subtract 128 (168-128=40)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64?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64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40 &gt; 32?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Yes, enter 1 in 32 position and subtract 32 (40-32=8)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16?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No, enter 0 in 16 position and move on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Is 8 &gt; 8?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</a:rPr>
              <a:t>Equal. Enter 1 in 8 position and subtract 8 (8-8=0)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 values left. Enter 0 in remaining binary positions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74CF2-89D3-0F49-8952-FA53BF5E2107}"/>
              </a:ext>
            </a:extLst>
          </p:cNvPr>
          <p:cNvSpPr txBox="1"/>
          <p:nvPr/>
        </p:nvSpPr>
        <p:spPr>
          <a:xfrm>
            <a:off x="2741421" y="4462323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Decimal 168 is written as 10101000 in binary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IPv4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Routers and computers only understand binary, while humans work in decimal. It is important for you to gain a thorough understanding of these two numbering systems and how they are used in networking.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5.2 Hexadecimal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To understand IPv6 addresses, you must be able to convert hexadecimal to decimal and vice versa.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a base sixteen numbering system, using the digits 0 through 9 and letters A to 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easier to express a value as a single hexadecimal digit than as four binary bit.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Hexadecimal is used to represent IPv6 addresses and MAC addresses.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43AE3-D03A-144A-9406-49FB46A7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37" y="763736"/>
            <a:ext cx="4699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and IPv6 Addresses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763736"/>
            <a:ext cx="3331794" cy="36579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IPv6 addresses are 128 bits in length. Every 4 bits is represented by a single hexadecimal digit. That makes the IPv6 address a total of 32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figure shows the preferred method of writing out an IPv6 address, with each X representing four hexadecimal values.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four hexadecimal character group is referred to as a </a:t>
            </a:r>
            <a:r>
              <a:rPr lang="en-US" sz="1600" dirty="0" err="1">
                <a:solidFill>
                  <a:srgbClr val="000000"/>
                </a:solidFill>
              </a:rPr>
              <a:t>hextet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C18F6-5C91-FD4A-8ADF-670AFB37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22" y="949381"/>
            <a:ext cx="4859344" cy="3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Video – Converting Between Hexadecimal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3787F-4E15-4F85-A3D6-7443E22566A5}"/>
              </a:ext>
            </a:extLst>
          </p:cNvPr>
          <p:cNvSpPr/>
          <p:nvPr/>
        </p:nvSpPr>
        <p:spPr>
          <a:xfrm>
            <a:off x="182390" y="1094422"/>
            <a:ext cx="8163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Characteristics of the Hexadecimal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Hexadecimal to Decimal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from Decimal to Hexadecimal</a:t>
            </a:r>
          </a:p>
        </p:txBody>
      </p:sp>
    </p:spTree>
    <p:extLst>
      <p:ext uri="{BB962C8B-B14F-4D97-AF65-F5344CB8AC3E}">
        <p14:creationId xmlns:p14="http://schemas.microsoft.com/office/powerpoint/2010/main" val="35197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Decimal to Hexadecimal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decimal numbers to hexadecimal values: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decimal number to 8-bit binary strings.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Divide the binary strings in groups of four starting from the rightmost position.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four binary numbers into their equivalent hexadecimal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168 converted into hex using the three-step process.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168 in binary is 10101000.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10101000 in two groups of four binary digits is 1010 and 1000.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1010 is hex A and 1000 is hex 8, so 168 is A8 in hexadecimal.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Hexadecimal Number System</a:t>
            </a:r>
            <a:br>
              <a:rPr lang="en-US" dirty="0"/>
            </a:br>
            <a:r>
              <a:rPr lang="en-US" sz="2400" dirty="0"/>
              <a:t>Hexadecimal to Decimal Conversions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Follow the steps listed to convert hexadecimal numbers to decimal values: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the hexadecimal number to 4-bit binary strings.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Create 8-bit binary grouping starting from the rightmost position.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Convert each 8-bit binary grouping into their equivalent decimal digit.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For example, D2 converted into decimal using the three-step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D2 in 4-bit binary strings is 1101 and 0010.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 and 0010 is 11010010 in an 8-bit grouping.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11010010 in binary is equivalent to 210 in decimal, so D2 is 210 is decimal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a base two numbering system that consists of the numbers 0 and 1, called bits.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Decimal is a base ten numbering system that consists of the numbers 0 through 9.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Binary is what hosts, servers, and networking equipment uses to identify each other.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a base sixteen numbering system that consists of the numbers 0 through 9 and the letters A to F.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Hexadecimal is used to represent IPv6 addresses and MAC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addresses are 128 bits long, and every 4 bits is represented by a hexadecimal digit for a total of 32 hexadecimal digits.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hexadecimal to decimal, you must first convert the hexadecimal to binary, then convert the binary to decimal.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convert decimal to hexadecimal, you must first convert the decimal to binary and then the binary to hexadecimal.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798944"/>
            <a:ext cx="8853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Number Systems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Calculate numbers between decimal, binary, and hexadecimal systems.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4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Binary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binary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 Number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Calculate numbers between decimal and hexadecimal systems.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5: Number Systems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dotted decimal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positional notation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hextet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5.1 Binary Number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and IPv4 Addresses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531276" cy="174552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Binary numbering system consists of 1s and 0s, called bits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Decimal numbering system consists of digits 0 through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Hosts, servers, and network equipment using binary addressing to identify each other.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address is made up of a string of 32 bits, divided into four sections called octets.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Each octet contains 8 bits (or 1 byte) separated by a dot.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For ease of use by people, this dotted notation is converted to dotted decimal.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8" y="2722001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1668B65-DD31-5646-8CF8-039199DDBBA7}"/>
              </a:ext>
            </a:extLst>
          </p:cNvPr>
          <p:cNvSpPr/>
          <p:nvPr/>
        </p:nvSpPr>
        <p:spPr>
          <a:xfrm>
            <a:off x="399252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09" y="2722001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Video – Convert Between Binary and Decimal Numbering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AB3A8-AF6D-4821-B196-F1B8058BD7B6}"/>
              </a:ext>
            </a:extLst>
          </p:cNvPr>
          <p:cNvSpPr/>
          <p:nvPr/>
        </p:nvSpPr>
        <p:spPr>
          <a:xfrm>
            <a:off x="332509" y="1138843"/>
            <a:ext cx="8345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dirty="0"/>
              <a:t>This video will cover the following:</a:t>
            </a:r>
          </a:p>
          <a:p>
            <a:pPr marL="5715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Positional notation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Powers of 10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Decimal – base 10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Binary – base 2 numbering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Convert an P address in binary to decimal numbering</a:t>
            </a:r>
          </a:p>
        </p:txBody>
      </p:sp>
    </p:spTree>
    <p:extLst>
      <p:ext uri="{BB962C8B-B14F-4D97-AF65-F5344CB8AC3E}">
        <p14:creationId xmlns:p14="http://schemas.microsoft.com/office/powerpoint/2010/main" val="3850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Positional notation means that a digit represents different values depending on the “position” the digit occupies in the sequence of numbers.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decimal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(10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83596"/>
              </p:ext>
            </p:extLst>
          </p:nvPr>
        </p:nvGraphicFramePr>
        <p:xfrm>
          <a:off x="4285498" y="2286740"/>
          <a:ext cx="4469221" cy="1570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8254498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489453"/>
                    </a:ext>
                  </a:extLst>
                </a:gridCol>
                <a:gridCol w="776177">
                  <a:extLst>
                    <a:ext uri="{9D8B030D-6E8A-4147-A177-3AD203B41FA5}">
                      <a16:colId xmlns:a16="http://schemas.microsoft.com/office/drawing/2014/main" val="2753584476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589627143"/>
                    </a:ext>
                  </a:extLst>
                </a:gridCol>
                <a:gridCol w="556440">
                  <a:extLst>
                    <a:ext uri="{9D8B030D-6E8A-4147-A177-3AD203B41FA5}">
                      <a16:colId xmlns:a16="http://schemas.microsoft.com/office/drawing/2014/main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Decimal Number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1,234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Binary Positional Notation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notation system operates as shown in the tables below.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in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7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6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5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4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3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1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(2</a:t>
                      </a:r>
                      <a:r>
                        <a:rPr lang="en-US" sz="1000" baseline="30000" dirty="0"/>
                        <a:t>0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r>
                        <a:rPr lang="en-US" sz="1000" dirty="0"/>
                        <a:t>Result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Convert Binary to Decimal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Convert 11000000.10101000.00001011.00001010 to decimal.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37125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Positional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b="1" dirty="0"/>
                        <a:t>Binary Number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Calculate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r>
                        <a:rPr lang="en-US" sz="900" dirty="0"/>
                        <a:t>Add Them Up…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r>
              <a:rPr lang="en-US" sz="1600" dirty="0"/>
              <a:t>Binary Number System</a:t>
            </a:r>
            <a:br>
              <a:rPr lang="en-US" dirty="0"/>
            </a:br>
            <a:r>
              <a:rPr lang="en-US" sz="2400" dirty="0"/>
              <a:t>Decimal to Binary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binary positional value table is useful in converting a dotted decimal IPv4 address to binary.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84704-3B8B-8A4B-8934-63877DA7F66D}"/>
              </a:ext>
            </a:extLst>
          </p:cNvPr>
          <p:cNvSpPr txBox="1"/>
          <p:nvPr/>
        </p:nvSpPr>
        <p:spPr>
          <a:xfrm>
            <a:off x="499729" y="1453629"/>
            <a:ext cx="3831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Start in the 128 position (the most significant bit). Is the decimal number of the octet (n) equal to or greater than 128?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no, record a binary 0 in the 128 positional value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If yes, record a binary 1 in the 128 positional value, subtract 128 from the decimal number, and move to the 64 positional value.</a:t>
            </a:r>
          </a:p>
          <a:p>
            <a:pPr marL="43186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Repeat these steps through the 1 positional value.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CF60-26BD-2A4F-84D1-1606E765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0" y="1383647"/>
            <a:ext cx="4680513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3813</TotalTime>
  <Words>1856</Words>
  <Application>Microsoft Office PowerPoint</Application>
  <PresentationFormat>On-screen Show (16:9)</PresentationFormat>
  <Paragraphs>450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Default Theme</vt:lpstr>
      <vt:lpstr>Module 5: Number Systems</vt:lpstr>
      <vt:lpstr>Module Objectives</vt:lpstr>
      <vt:lpstr>5.1 Binary Number System</vt:lpstr>
      <vt:lpstr>Binary Number System Binary and IPv4 Addresses</vt:lpstr>
      <vt:lpstr>Binary Number System Video – Convert Between Binary and Decimal Numbering Systems</vt:lpstr>
      <vt:lpstr>Binary Number System Binary Positional Notation</vt:lpstr>
      <vt:lpstr>Binary Number System Binary Positional Notation (Cont.)</vt:lpstr>
      <vt:lpstr>Binary Number System Convert Binary to Decimal</vt:lpstr>
      <vt:lpstr>Binary Number System Decimal to Binary Conversion</vt:lpstr>
      <vt:lpstr>Binary Number System Decimal to Binary Conversion Example</vt:lpstr>
      <vt:lpstr>Binary Number System IPv4 Addresses</vt:lpstr>
      <vt:lpstr>5.2 Hexadecimal Number System</vt:lpstr>
      <vt:lpstr>Hexadecimal Number System Hexadecimal and IPv6 Addresses</vt:lpstr>
      <vt:lpstr>Hexadecimal Number System Hexadecimal and IPv6 Addresses (Cont.)</vt:lpstr>
      <vt:lpstr>Hexadecimal Number System Video – Converting Between Hexadecimal and Decimal Numbering Systems</vt:lpstr>
      <vt:lpstr>Hexadecimal Number System Decimal to Hexadecimal Conversions</vt:lpstr>
      <vt:lpstr>Hexadecimal Number System Hexadecimal to Decimal Conversions</vt:lpstr>
      <vt:lpstr>5.3 Module Practice and Quiz</vt:lpstr>
      <vt:lpstr>Module Practice and Quiz What did I learn in this module?</vt:lpstr>
      <vt:lpstr>Module 5: Number Systems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Administrator</cp:lastModifiedBy>
  <cp:revision>207</cp:revision>
  <dcterms:created xsi:type="dcterms:W3CDTF">2019-10-18T06:21:22Z</dcterms:created>
  <dcterms:modified xsi:type="dcterms:W3CDTF">2024-03-11T08:43:40Z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