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1"/>
  </p:notesMasterIdLst>
  <p:handoutMasterIdLst>
    <p:handoutMasterId r:id="rId232"/>
  </p:handoutMasterIdLst>
  <p:sldIdLst>
    <p:sldId id="484" r:id="rId2"/>
    <p:sldId id="709" r:id="rId3"/>
    <p:sldId id="710" r:id="rId4"/>
    <p:sldId id="711" r:id="rId5"/>
    <p:sldId id="485" r:id="rId6"/>
    <p:sldId id="546" r:id="rId7"/>
    <p:sldId id="712" r:id="rId8"/>
    <p:sldId id="547" r:id="rId9"/>
    <p:sldId id="489" r:id="rId10"/>
    <p:sldId id="553" r:id="rId11"/>
    <p:sldId id="554" r:id="rId12"/>
    <p:sldId id="555" r:id="rId13"/>
    <p:sldId id="556" r:id="rId14"/>
    <p:sldId id="557" r:id="rId15"/>
    <p:sldId id="326" r:id="rId16"/>
    <p:sldId id="558" r:id="rId17"/>
    <p:sldId id="559" r:id="rId18"/>
    <p:sldId id="560" r:id="rId19"/>
    <p:sldId id="561" r:id="rId20"/>
    <p:sldId id="329" r:id="rId21"/>
    <p:sldId id="562" r:id="rId22"/>
    <p:sldId id="563" r:id="rId23"/>
    <p:sldId id="564" r:id="rId24"/>
    <p:sldId id="565" r:id="rId25"/>
    <p:sldId id="566" r:id="rId26"/>
    <p:sldId id="331" r:id="rId27"/>
    <p:sldId id="567" r:id="rId28"/>
    <p:sldId id="332" r:id="rId29"/>
    <p:sldId id="568" r:id="rId30"/>
    <p:sldId id="569" r:id="rId31"/>
    <p:sldId id="570" r:id="rId32"/>
    <p:sldId id="486" r:id="rId33"/>
    <p:sldId id="440" r:id="rId34"/>
    <p:sldId id="441" r:id="rId35"/>
    <p:sldId id="576" r:id="rId36"/>
    <p:sldId id="571" r:id="rId37"/>
    <p:sldId id="572" r:id="rId38"/>
    <p:sldId id="583" r:id="rId39"/>
    <p:sldId id="593" r:id="rId40"/>
    <p:sldId id="585" r:id="rId41"/>
    <p:sldId id="594" r:id="rId42"/>
    <p:sldId id="595" r:id="rId43"/>
    <p:sldId id="584" r:id="rId44"/>
    <p:sldId id="596" r:id="rId45"/>
    <p:sldId id="597" r:id="rId46"/>
    <p:sldId id="601" r:id="rId47"/>
    <p:sldId id="602" r:id="rId48"/>
    <p:sldId id="598" r:id="rId49"/>
    <p:sldId id="603" r:id="rId50"/>
    <p:sldId id="604" r:id="rId51"/>
    <p:sldId id="442" r:id="rId52"/>
    <p:sldId id="577" r:id="rId53"/>
    <p:sldId id="578" r:id="rId54"/>
    <p:sldId id="579" r:id="rId55"/>
    <p:sldId id="580" r:id="rId56"/>
    <p:sldId id="581" r:id="rId57"/>
    <p:sldId id="342" r:id="rId58"/>
    <p:sldId id="605" r:id="rId59"/>
    <p:sldId id="338" r:id="rId60"/>
    <p:sldId id="340" r:id="rId61"/>
    <p:sldId id="341" r:id="rId62"/>
    <p:sldId id="606" r:id="rId63"/>
    <p:sldId id="274" r:id="rId64"/>
    <p:sldId id="443" r:id="rId65"/>
    <p:sldId id="452" r:id="rId66"/>
    <p:sldId id="607" r:id="rId67"/>
    <p:sldId id="608" r:id="rId68"/>
    <p:sldId id="609" r:id="rId69"/>
    <p:sldId id="610" r:id="rId70"/>
    <p:sldId id="453" r:id="rId71"/>
    <p:sldId id="454" r:id="rId72"/>
    <p:sldId id="611" r:id="rId73"/>
    <p:sldId id="612" r:id="rId74"/>
    <p:sldId id="613" r:id="rId75"/>
    <p:sldId id="455" r:id="rId76"/>
    <p:sldId id="481" r:id="rId77"/>
    <p:sldId id="614" r:id="rId78"/>
    <p:sldId id="482" r:id="rId79"/>
    <p:sldId id="500" r:id="rId80"/>
    <p:sldId id="501" r:id="rId81"/>
    <p:sldId id="621" r:id="rId82"/>
    <p:sldId id="615" r:id="rId83"/>
    <p:sldId id="616" r:id="rId84"/>
    <p:sldId id="617" r:id="rId85"/>
    <p:sldId id="506" r:id="rId86"/>
    <p:sldId id="622" r:id="rId87"/>
    <p:sldId id="505" r:id="rId88"/>
    <p:sldId id="623" r:id="rId89"/>
    <p:sldId id="624" r:id="rId90"/>
    <p:sldId id="625" r:id="rId91"/>
    <p:sldId id="502" r:id="rId92"/>
    <p:sldId id="626" r:id="rId93"/>
    <p:sldId id="630" r:id="rId94"/>
    <p:sldId id="627" r:id="rId95"/>
    <p:sldId id="629" r:id="rId96"/>
    <p:sldId id="503" r:id="rId97"/>
    <p:sldId id="499" r:id="rId98"/>
    <p:sldId id="283" r:id="rId99"/>
    <p:sldId id="713" r:id="rId100"/>
    <p:sldId id="714" r:id="rId101"/>
    <p:sldId id="715" r:id="rId102"/>
    <p:sldId id="716" r:id="rId103"/>
    <p:sldId id="427" r:id="rId104"/>
    <p:sldId id="708" r:id="rId105"/>
    <p:sldId id="631" r:id="rId106"/>
    <p:sldId id="632" r:id="rId107"/>
    <p:sldId id="633" r:id="rId108"/>
    <p:sldId id="634" r:id="rId109"/>
    <p:sldId id="635" r:id="rId110"/>
    <p:sldId id="636" r:id="rId111"/>
    <p:sldId id="269" r:id="rId112"/>
    <p:sldId id="637" r:id="rId113"/>
    <p:sldId id="717" r:id="rId114"/>
    <p:sldId id="718" r:id="rId115"/>
    <p:sldId id="719" r:id="rId116"/>
    <p:sldId id="638" r:id="rId117"/>
    <p:sldId id="640" r:id="rId118"/>
    <p:sldId id="641" r:id="rId119"/>
    <p:sldId id="642" r:id="rId120"/>
    <p:sldId id="639" r:id="rId121"/>
    <p:sldId id="525" r:id="rId122"/>
    <p:sldId id="285" r:id="rId123"/>
    <p:sldId id="643" r:id="rId124"/>
    <p:sldId id="523" r:id="rId125"/>
    <p:sldId id="524" r:id="rId126"/>
    <p:sldId id="644" r:id="rId127"/>
    <p:sldId id="507" r:id="rId128"/>
    <p:sldId id="508" r:id="rId129"/>
    <p:sldId id="509" r:id="rId130"/>
    <p:sldId id="645" r:id="rId131"/>
    <p:sldId id="510" r:id="rId132"/>
    <p:sldId id="646" r:id="rId133"/>
    <p:sldId id="647" r:id="rId134"/>
    <p:sldId id="648" r:id="rId135"/>
    <p:sldId id="649" r:id="rId136"/>
    <p:sldId id="650" r:id="rId137"/>
    <p:sldId id="511" r:id="rId138"/>
    <p:sldId id="651" r:id="rId139"/>
    <p:sldId id="652" r:id="rId140"/>
    <p:sldId id="512" r:id="rId141"/>
    <p:sldId id="653" r:id="rId142"/>
    <p:sldId id="515" r:id="rId143"/>
    <p:sldId id="514" r:id="rId144"/>
    <p:sldId id="654" r:id="rId145"/>
    <p:sldId id="516" r:id="rId146"/>
    <p:sldId id="655" r:id="rId147"/>
    <p:sldId id="656" r:id="rId148"/>
    <p:sldId id="657" r:id="rId149"/>
    <p:sldId id="517" r:id="rId150"/>
    <p:sldId id="658" r:id="rId151"/>
    <p:sldId id="720" r:id="rId152"/>
    <p:sldId id="659" r:id="rId153"/>
    <p:sldId id="669" r:id="rId154"/>
    <p:sldId id="518" r:id="rId155"/>
    <p:sldId id="660" r:id="rId156"/>
    <p:sldId id="721" r:id="rId157"/>
    <p:sldId id="661" r:id="rId158"/>
    <p:sldId id="519" r:id="rId159"/>
    <p:sldId id="665" r:id="rId160"/>
    <p:sldId id="666" r:id="rId161"/>
    <p:sldId id="722" r:id="rId162"/>
    <p:sldId id="668" r:id="rId163"/>
    <p:sldId id="521" r:id="rId164"/>
    <p:sldId id="522" r:id="rId165"/>
    <p:sldId id="526" r:id="rId166"/>
    <p:sldId id="527" r:id="rId167"/>
    <p:sldId id="528" r:id="rId168"/>
    <p:sldId id="313" r:id="rId169"/>
    <p:sldId id="315" r:id="rId170"/>
    <p:sldId id="670" r:id="rId171"/>
    <p:sldId id="671" r:id="rId172"/>
    <p:sldId id="672" r:id="rId173"/>
    <p:sldId id="530" r:id="rId174"/>
    <p:sldId id="673" r:id="rId175"/>
    <p:sldId id="674" r:id="rId176"/>
    <p:sldId id="723" r:id="rId177"/>
    <p:sldId id="724" r:id="rId178"/>
    <p:sldId id="675" r:id="rId179"/>
    <p:sldId id="676" r:id="rId180"/>
    <p:sldId id="677" r:id="rId181"/>
    <p:sldId id="531" r:id="rId182"/>
    <p:sldId id="532" r:id="rId183"/>
    <p:sldId id="678" r:id="rId184"/>
    <p:sldId id="533" r:id="rId185"/>
    <p:sldId id="679" r:id="rId186"/>
    <p:sldId id="685" r:id="rId187"/>
    <p:sldId id="680" r:id="rId188"/>
    <p:sldId id="681" r:id="rId189"/>
    <p:sldId id="317" r:id="rId190"/>
    <p:sldId id="686" r:id="rId191"/>
    <p:sldId id="687" r:id="rId192"/>
    <p:sldId id="534" r:id="rId193"/>
    <p:sldId id="688" r:id="rId194"/>
    <p:sldId id="689" r:id="rId195"/>
    <p:sldId id="535" r:id="rId196"/>
    <p:sldId id="690" r:id="rId197"/>
    <p:sldId id="536" r:id="rId198"/>
    <p:sldId id="691" r:id="rId199"/>
    <p:sldId id="430" r:id="rId200"/>
    <p:sldId id="692" r:id="rId201"/>
    <p:sldId id="693" r:id="rId202"/>
    <p:sldId id="538" r:id="rId203"/>
    <p:sldId id="694" r:id="rId204"/>
    <p:sldId id="695" r:id="rId205"/>
    <p:sldId id="696" r:id="rId206"/>
    <p:sldId id="697" r:id="rId207"/>
    <p:sldId id="431" r:id="rId208"/>
    <p:sldId id="698" r:id="rId209"/>
    <p:sldId id="703" r:id="rId210"/>
    <p:sldId id="704" r:id="rId211"/>
    <p:sldId id="699" r:id="rId212"/>
    <p:sldId id="700" r:id="rId213"/>
    <p:sldId id="702" r:id="rId214"/>
    <p:sldId id="316" r:id="rId215"/>
    <p:sldId id="705" r:id="rId216"/>
    <p:sldId id="662" r:id="rId217"/>
    <p:sldId id="663" r:id="rId218"/>
    <p:sldId id="731" r:id="rId219"/>
    <p:sldId id="732" r:id="rId220"/>
    <p:sldId id="733" r:id="rId221"/>
    <p:sldId id="734" r:id="rId222"/>
    <p:sldId id="735" r:id="rId223"/>
    <p:sldId id="736" r:id="rId224"/>
    <p:sldId id="706" r:id="rId225"/>
    <p:sldId id="707" r:id="rId226"/>
    <p:sldId id="737" r:id="rId227"/>
    <p:sldId id="738" r:id="rId228"/>
    <p:sldId id="539" r:id="rId229"/>
    <p:sldId id="540" r:id="rId230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scaleToFitPaper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0" autoAdjust="0"/>
    <p:restoredTop sz="94660"/>
  </p:normalViewPr>
  <p:slideViewPr>
    <p:cSldViewPr snapToGrid="0" snapToObjects="1">
      <p:cViewPr>
        <p:scale>
          <a:sx n="96" d="100"/>
          <a:sy n="96" d="100"/>
        </p:scale>
        <p:origin x="-366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presProps" Target="pres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theme" Target="theme/theme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tableStyles" Target="tableStyles.xml"/><Relationship Id="rId26" Type="http://schemas.openxmlformats.org/officeDocument/2006/relationships/slide" Target="slides/slide25.xml"/><Relationship Id="rId231" Type="http://schemas.openxmlformats.org/officeDocument/2006/relationships/notesMaster" Target="notesMasters/notesMaster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handoutMaster" Target="handoutMasters/handout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60-4125-E04E-9597-2871AD7916A6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99478-E3D8-104F-8519-347A719A8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5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2E6A6-7D7C-154D-A2B0-F805B2F046BF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D8BA5-958C-284D-BA63-8AF53A86E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5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A00D1-20B3-46AA-8D6C-456D8302236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39988" y="431800"/>
            <a:ext cx="4338637" cy="2439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167" y="3229966"/>
            <a:ext cx="7984067" cy="3137921"/>
          </a:xfrm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i="1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88A47-2122-1342-8AB9-3A0B6828690C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13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i="1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88A47-2122-1342-8AB9-3A0B6828690C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14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2713" lvl="1" indent="-112713">
              <a:spcBef>
                <a:spcPct val="50000"/>
              </a:spcBef>
              <a:buFontTx/>
              <a:buNone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If any 16-bit segment has fewer than four hexadecimal digits, it is assumed that the missing digits are leading zeroes.</a:t>
            </a:r>
          </a:p>
          <a:p>
            <a:pPr>
              <a:buFontTx/>
              <a:buNone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4E7E8-8877-D949-AF07-D5495A026A57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15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2713" lvl="1" indent="-112713">
              <a:spcBef>
                <a:spcPct val="50000"/>
              </a:spcBef>
              <a:buFontTx/>
              <a:buNone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If any 16-bit segment has fewer than four hexadecimal digits, it is assumed that the missing digits are leading zeroes.</a:t>
            </a:r>
          </a:p>
          <a:p>
            <a:pPr>
              <a:buFontTx/>
              <a:buNone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4E7E8-8877-D949-AF07-D5495A026A57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16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2713" lvl="1" indent="-112713">
              <a:spcBef>
                <a:spcPct val="50000"/>
              </a:spcBef>
              <a:buFontTx/>
              <a:buNone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If any 16-bit segment has fewer than four hexadecimal digits, it is assumed that the missing digits are leading zeroes.</a:t>
            </a:r>
          </a:p>
          <a:p>
            <a:pPr>
              <a:buFontTx/>
              <a:buNone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4E7E8-8877-D949-AF07-D5495A026A57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17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2713" lvl="1" indent="-112713">
              <a:spcBef>
                <a:spcPct val="50000"/>
              </a:spcBef>
              <a:buFontTx/>
              <a:buNone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If any 16-bit segment has fewer than four hexadecimal digits, it is assumed that the missing digits are leading zeroes.</a:t>
            </a:r>
          </a:p>
          <a:p>
            <a:pPr>
              <a:buFontTx/>
              <a:buNone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4E7E8-8877-D949-AF07-D5495A026A57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18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2713" lvl="1" indent="-112713">
              <a:spcBef>
                <a:spcPct val="50000"/>
              </a:spcBef>
              <a:buFontTx/>
              <a:buNone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If any 16-bit segment has fewer than four hexadecimal digits, it is assumed that the missing digits are leading zeroes.</a:t>
            </a:r>
          </a:p>
          <a:p>
            <a:pPr>
              <a:buFontTx/>
              <a:buNone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4E7E8-8877-D949-AF07-D5495A026A57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19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i="1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E4CFB-7590-C848-9898-ACC9C129B724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20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i="1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E4CFB-7590-C848-9898-ACC9C129B724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21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i="1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E4CFB-7590-C848-9898-ACC9C129B724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22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9988" y="431800"/>
            <a:ext cx="4338637" cy="2439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146227-01B4-4B46-8991-2DB8BED771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i="1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E4CFB-7590-C848-9898-ACC9C129B724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23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i="1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99279-A2B8-D946-8778-E451D55BD6F4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24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i="1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99279-A2B8-D946-8778-E451D55BD6F4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25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i="1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5C8F1-5EC6-4A41-BF3A-906E5370B58E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26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i="1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5C8F1-5EC6-4A41-BF3A-906E5370B58E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27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kern="0" dirty="0" smtClean="0">
                <a:latin typeface="Arial" pitchFamily="34" charset="0"/>
                <a:cs typeface="Arial" pitchFamily="34" charset="0"/>
              </a:rPr>
              <a:t>The address is followed by a forward slash and a decimal number indicating how many of the first bits of the address are the prefix bits. </a:t>
            </a:r>
          </a:p>
          <a:p>
            <a:pPr>
              <a:buFontTx/>
              <a:buNone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3E534-E4E6-344B-B533-1240008BAA96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28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kern="0" dirty="0" smtClean="0">
                <a:latin typeface="Arial" pitchFamily="34" charset="0"/>
                <a:cs typeface="Arial" pitchFamily="34" charset="0"/>
              </a:rPr>
              <a:t>The address is followed by a forward slash and a decimal number indicating how many of the first bits of the address are the prefix bits. </a:t>
            </a:r>
          </a:p>
          <a:p>
            <a:pPr>
              <a:buFontTx/>
              <a:buNone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3E534-E4E6-344B-B533-1240008BAA96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29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kern="0" dirty="0" smtClean="0">
                <a:latin typeface="Arial" pitchFamily="34" charset="0"/>
                <a:cs typeface="Arial" pitchFamily="34" charset="0"/>
              </a:rPr>
              <a:t>The address is followed by a forward slash and a decimal number indicating how many of the first bits of the address are the prefix bits. </a:t>
            </a:r>
          </a:p>
          <a:p>
            <a:pPr>
              <a:buFontTx/>
              <a:buNone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3E534-E4E6-344B-B533-1240008BAA96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30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kern="0" dirty="0" smtClean="0">
                <a:latin typeface="Arial" pitchFamily="34" charset="0"/>
                <a:cs typeface="Arial" pitchFamily="34" charset="0"/>
              </a:rPr>
              <a:t>The address is followed by a forward slash and a decimal number indicating how many of the first bits of the address are the prefix bits. </a:t>
            </a:r>
          </a:p>
          <a:p>
            <a:pPr>
              <a:buFontTx/>
              <a:buNone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3E534-E4E6-344B-B533-1240008BAA96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31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9988" y="431800"/>
            <a:ext cx="4338637" cy="2439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146227-01B4-4B46-8991-2DB8BED7714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i="1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88A47-2122-1342-8AB9-3A0B6828690C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6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i="1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64A87-2FCB-C14B-9CA7-6A2C3B53666F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57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i="1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64A87-2FCB-C14B-9CA7-6A2C3B53666F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58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9988" y="431800"/>
            <a:ext cx="4338637" cy="2439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146227-01B4-4B46-8991-2DB8BED77145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9988" y="431800"/>
            <a:ext cx="4338637" cy="2439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146227-01B4-4B46-8991-2DB8BED77145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9988" y="431800"/>
            <a:ext cx="4338637" cy="2439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146227-01B4-4B46-8991-2DB8BED77145}" type="slidenum">
              <a:rPr lang="en-US" smtClean="0"/>
              <a:pPr>
                <a:defRPr/>
              </a:pPr>
              <a:t>166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9988" y="431800"/>
            <a:ext cx="4338637" cy="2439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146227-01B4-4B46-8991-2DB8BED77145}" type="slidenum">
              <a:rPr lang="en-US" smtClean="0"/>
              <a:pPr>
                <a:defRPr/>
              </a:pPr>
              <a:t>215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9988" y="431800"/>
            <a:ext cx="4338637" cy="2439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146227-01B4-4B46-8991-2DB8BED77145}" type="slidenum">
              <a:rPr lang="en-US" smtClean="0"/>
              <a:pPr>
                <a:defRPr/>
              </a:pPr>
              <a:t>223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903C7-1C8C-4D4A-B5AD-81B1D519C467}" type="slidenum">
              <a:rPr lang="en-US"/>
              <a:pPr/>
              <a:t>228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i="1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88A47-2122-1342-8AB9-3A0B6828690C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7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i="1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88A47-2122-1342-8AB9-3A0B6828690C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8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i="1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88A47-2122-1342-8AB9-3A0B6828690C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9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i="1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88A47-2122-1342-8AB9-3A0B6828690C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10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i="1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88A47-2122-1342-8AB9-3A0B6828690C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11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i="1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88A47-2122-1342-8AB9-3A0B6828690C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12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324161"/>
            <a:ext cx="8588861" cy="628650"/>
          </a:xfrm>
        </p:spPr>
        <p:txBody>
          <a:bodyPr/>
          <a:lstStyle>
            <a:lvl1pPr algn="l" defTabSz="68589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700" b="0" kern="1200" spc="-75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004809"/>
            <a:ext cx="8578850" cy="3724275"/>
          </a:xfrm>
        </p:spPr>
        <p:txBody>
          <a:bodyPr/>
          <a:lstStyle>
            <a:lvl1pPr>
              <a:lnSpc>
                <a:spcPct val="95000"/>
              </a:lnSpc>
              <a:spcBef>
                <a:spcPts val="1110"/>
              </a:spcBef>
              <a:defRPr sz="17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45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</p:spPr>
      </p:pic>
      <p:grpSp>
        <p:nvGrpSpPr>
          <p:cNvPr id="2" name="Group 17"/>
          <p:cNvGrpSpPr/>
          <p:nvPr/>
        </p:nvGrpSpPr>
        <p:grpSpPr>
          <a:xfrm>
            <a:off x="5900765" y="2040617"/>
            <a:ext cx="2150440" cy="1082310"/>
            <a:chOff x="7455332" y="2720823"/>
            <a:chExt cx="3407179" cy="1443080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black">
            <a:xfrm>
              <a:off x="8415126" y="3708604"/>
              <a:ext cx="155448" cy="4418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9320695" y="3697606"/>
              <a:ext cx="450072" cy="466297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7764419" y="3697606"/>
              <a:ext cx="450072" cy="466297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black">
            <a:xfrm>
              <a:off x="9933443" y="3697606"/>
              <a:ext cx="618172" cy="466297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8771205" y="3697606"/>
              <a:ext cx="403078" cy="466297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7455332" y="3082440"/>
              <a:ext cx="146409" cy="227032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7865637" y="2930181"/>
              <a:ext cx="146409" cy="37929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8268719" y="2720823"/>
              <a:ext cx="146409" cy="69876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8679024" y="2930181"/>
              <a:ext cx="146409" cy="379292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9080293" y="3082441"/>
              <a:ext cx="155448" cy="22703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9490603" y="2930181"/>
              <a:ext cx="148216" cy="37929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9900912" y="2720823"/>
              <a:ext cx="148216" cy="69876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0303986" y="2930181"/>
              <a:ext cx="148216" cy="37929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10714295" y="3082441"/>
              <a:ext cx="148216" cy="22703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02212" y="2295367"/>
            <a:ext cx="1740076" cy="81714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buNone/>
            </a:pPr>
            <a:r>
              <a:rPr lang="en-US" sz="27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27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9" y="1140620"/>
            <a:ext cx="3894137" cy="26789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140620"/>
            <a:ext cx="3894138" cy="26789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28600"/>
            <a:ext cx="8145462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5639" y="1140620"/>
            <a:ext cx="3894137" cy="26789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140620"/>
            <a:ext cx="3894138" cy="26789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324161"/>
            <a:ext cx="8588861" cy="628650"/>
          </a:xfrm>
        </p:spPr>
        <p:txBody>
          <a:bodyPr/>
          <a:lstStyle>
            <a:lvl1pPr algn="l" defTabSz="68589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700" b="0" kern="1200" spc="-75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4" y="1004809"/>
            <a:ext cx="4122425" cy="3724275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110"/>
              </a:spcBef>
              <a:defRPr sz="14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450"/>
              </a:spcBef>
              <a:defRPr sz="1100">
                <a:solidFill>
                  <a:srgbClr val="435153"/>
                </a:solidFill>
                <a:latin typeface="+mj-lt"/>
              </a:defRPr>
            </a:lvl2pPr>
            <a:lvl3pPr>
              <a:defRPr sz="900">
                <a:solidFill>
                  <a:srgbClr val="435153"/>
                </a:solidFill>
                <a:latin typeface="+mj-lt"/>
              </a:defRPr>
            </a:lvl3pPr>
            <a:lvl4pPr>
              <a:defRPr sz="800">
                <a:solidFill>
                  <a:srgbClr val="435153"/>
                </a:solidFill>
                <a:latin typeface="+mj-lt"/>
              </a:defRPr>
            </a:lvl4pPr>
            <a:lvl5pPr>
              <a:defRPr sz="8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2" y="1004809"/>
            <a:ext cx="4122425" cy="3724275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110"/>
              </a:spcBef>
              <a:defRPr sz="14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450"/>
              </a:spcBef>
              <a:defRPr sz="1100">
                <a:solidFill>
                  <a:srgbClr val="435153"/>
                </a:solidFill>
                <a:latin typeface="+mj-lt"/>
              </a:defRPr>
            </a:lvl2pPr>
            <a:lvl3pPr>
              <a:defRPr sz="900">
                <a:solidFill>
                  <a:srgbClr val="435153"/>
                </a:solidFill>
                <a:latin typeface="+mj-lt"/>
              </a:defRPr>
            </a:lvl3pPr>
            <a:lvl4pPr>
              <a:defRPr sz="800">
                <a:solidFill>
                  <a:srgbClr val="435153"/>
                </a:solidFill>
                <a:latin typeface="+mj-lt"/>
              </a:defRPr>
            </a:lvl4pPr>
            <a:lvl5pPr>
              <a:defRPr sz="8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324161"/>
            <a:ext cx="8588861" cy="62865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iscoSans Extra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54335"/>
            <a:ext cx="9144000" cy="20392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68589" tIns="34295" rIns="68589" bIns="34295" rtlCol="0" anchor="ctr"/>
          <a:lstStyle/>
          <a:p>
            <a:pPr marL="0" marR="0" lvl="0" indent="0" algn="ctr" defTabSz="6858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329783"/>
            <a:ext cx="8567244" cy="628650"/>
          </a:xfrm>
        </p:spPr>
        <p:txBody>
          <a:bodyPr/>
          <a:lstStyle>
            <a:lvl1pPr algn="l" defTabSz="68589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700" b="0" kern="1200" spc="-75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iscoSans ExtraLight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107281"/>
            <a:ext cx="8439461" cy="3228975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4546587"/>
            <a:ext cx="7461250" cy="207749"/>
          </a:xfrm>
        </p:spPr>
        <p:txBody>
          <a:bodyPr wrap="square" anchor="b" anchorCtr="0">
            <a:spAutoFit/>
          </a:bodyPr>
          <a:lstStyle>
            <a:lvl1pPr algn="l" defTabSz="603728">
              <a:lnSpc>
                <a:spcPct val="100000"/>
              </a:lnSpc>
              <a:spcBef>
                <a:spcPct val="5000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072683"/>
            <a:ext cx="8558698" cy="628650"/>
          </a:xfrm>
        </p:spPr>
        <p:txBody>
          <a:bodyPr vert="horz" lIns="61730" tIns="34295" rIns="61730" bIns="34295" rtlCol="0" anchor="b" anchorCtr="0">
            <a:noAutofit/>
          </a:bodyPr>
          <a:lstStyle>
            <a:lvl1pPr algn="l" defTabSz="68589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700" b="0" kern="1200" spc="-75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iscoSans ExtraLight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200150"/>
            <a:ext cx="4005072" cy="281178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460754"/>
            <a:ext cx="3429000" cy="2242566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072683"/>
            <a:ext cx="8558698" cy="628650"/>
          </a:xfrm>
        </p:spPr>
        <p:txBody>
          <a:bodyPr vert="horz" lIns="61730" tIns="34295" rIns="61730" bIns="34295" rtlCol="0" anchor="b" anchorCtr="0">
            <a:noAutofit/>
          </a:bodyPr>
          <a:lstStyle>
            <a:lvl1pPr algn="l" defTabSz="68589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700" b="0" kern="1200" spc="-75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iscoSans ExtraLight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7" y="4389121"/>
            <a:ext cx="8112126" cy="288131"/>
          </a:xfrm>
        </p:spPr>
        <p:txBody>
          <a:bodyPr>
            <a:normAutofit/>
          </a:bodyPr>
          <a:lstStyle>
            <a:lvl1pPr marL="0" indent="0" algn="l" defTabSz="685891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589" tIns="34295" rIns="68589" bIns="34295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486918"/>
            <a:ext cx="8112125" cy="3360420"/>
          </a:xfrm>
        </p:spPr>
        <p:txBody>
          <a:bodyPr/>
          <a:lstStyle>
            <a:lvl1pPr marL="175046" indent="-175046" algn="l" defTabSz="685891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Sans ExtraLight" pitchFamily="34" charset="0"/>
              <a:buChar char="“"/>
              <a:defRPr lang="en-US" sz="4500" b="0" kern="1200" spc="-15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589" tIns="34295" rIns="68589" bIns="34295" anchor="ctr"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4" y="3209545"/>
            <a:ext cx="4684867" cy="288131"/>
          </a:xfrm>
        </p:spPr>
        <p:txBody>
          <a:bodyPr vert="horz" lIns="68589" tIns="34295" rIns="68589" bIns="34295" rtlCol="0">
            <a:normAutofit/>
          </a:bodyPr>
          <a:lstStyle>
            <a:lvl1pPr marL="0" indent="0" algn="l" defTabSz="685891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685891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33364"/>
            <a:ext cx="908367" cy="360170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589" tIns="34295" rIns="68589" bIns="34295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4" y="2462022"/>
            <a:ext cx="4712557" cy="766763"/>
          </a:xfrm>
        </p:spPr>
        <p:txBody>
          <a:bodyPr vert="horz" lIns="61730" tIns="34295" rIns="61730" bIns="34295" rtlCol="0" anchor="b" anchorCtr="0">
            <a:noAutofit/>
          </a:bodyPr>
          <a:lstStyle>
            <a:lvl1pPr marL="0" indent="0" algn="l" defTabSz="685891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-15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589" tIns="34295" rIns="68589" bIns="34295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6" y="1438275"/>
            <a:ext cx="2676525" cy="2166938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324161"/>
            <a:ext cx="8588861" cy="628650"/>
          </a:xfrm>
          <a:prstGeom prst="rect">
            <a:avLst/>
          </a:prstGeom>
        </p:spPr>
        <p:txBody>
          <a:bodyPr vert="horz" lIns="61730" tIns="34295" rIns="61730" bIns="34295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2" y="1004809"/>
            <a:ext cx="8551441" cy="3724275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338"/>
          <p:cNvSpPr>
            <a:spLocks noChangeArrowheads="1"/>
          </p:cNvSpPr>
          <p:nvPr/>
        </p:nvSpPr>
        <p:spPr bwMode="auto">
          <a:xfrm>
            <a:off x="8698767" y="4969670"/>
            <a:ext cx="218221" cy="1545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601" tIns="30800" rIns="61601" bIns="30800" anchor="b">
            <a:spAutoFit/>
          </a:bodyPr>
          <a:lstStyle/>
          <a:p>
            <a:pPr algn="r" defTabSz="610872">
              <a:lnSpc>
                <a:spcPct val="100000"/>
              </a:lnSpc>
              <a:defRPr/>
            </a:pPr>
            <a:fld id="{89466399-F591-40A3-BF53-5111C08C9A47}" type="slidenum">
              <a:rPr lang="en-US" sz="600" b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pPr algn="r" defTabSz="610872">
                <a:lnSpc>
                  <a:spcPct val="100000"/>
                </a:lnSpc>
                <a:defRPr/>
              </a:pPr>
              <a:t>‹#›</a:t>
            </a:fld>
            <a:endParaRPr lang="en-US" sz="600" b="0" dirty="0">
              <a:solidFill>
                <a:schemeClr val="bg1">
                  <a:lumMod val="65000"/>
                </a:schemeClr>
              </a:solidFill>
              <a:latin typeface="CiscoSans" pitchFamily="34" charset="0"/>
            </a:endParaRPr>
          </a:p>
        </p:txBody>
      </p:sp>
      <p:sp>
        <p:nvSpPr>
          <p:cNvPr id="13" name="Rectangle 345"/>
          <p:cNvSpPr>
            <a:spLocks noChangeArrowheads="1"/>
          </p:cNvSpPr>
          <p:nvPr/>
        </p:nvSpPr>
        <p:spPr bwMode="auto">
          <a:xfrm>
            <a:off x="3613799" y="4972051"/>
            <a:ext cx="2370663" cy="15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601" tIns="30800" rIns="61601" bIns="30800" anchor="b" anchorCtr="1">
            <a:spAutoFit/>
          </a:bodyPr>
          <a:lstStyle/>
          <a:p>
            <a:pPr algn="ctr" defTabSz="610872">
              <a:lnSpc>
                <a:spcPct val="100000"/>
              </a:lnSpc>
              <a:defRPr/>
            </a:pPr>
            <a:r>
              <a:rPr lang="en-US" sz="600" b="0" dirty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© </a:t>
            </a:r>
            <a:r>
              <a:rPr lang="en-US" sz="600" b="0" dirty="0" smtClean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2012 </a:t>
            </a:r>
            <a:r>
              <a:rPr lang="en-US" sz="600" b="0" dirty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Cisco Systems, Inc. All rights reserved</a:t>
            </a:r>
            <a:r>
              <a:rPr lang="en-US" sz="600" b="0" dirty="0" smtClean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. Cisco confidential.</a:t>
            </a:r>
            <a:endParaRPr lang="en-US" sz="600" b="0" dirty="0">
              <a:solidFill>
                <a:schemeClr val="bg1">
                  <a:lumMod val="65000"/>
                </a:schemeClr>
              </a:solidFill>
              <a:latin typeface="CiscoSans" pitchFamily="34" charset="0"/>
            </a:endParaRPr>
          </a:p>
        </p:txBody>
      </p:sp>
      <p:sp>
        <p:nvSpPr>
          <p:cNvPr id="15" name="Rectangle 346"/>
          <p:cNvSpPr>
            <a:spLocks noChangeArrowheads="1"/>
          </p:cNvSpPr>
          <p:nvPr/>
        </p:nvSpPr>
        <p:spPr bwMode="auto">
          <a:xfrm>
            <a:off x="76200" y="4972051"/>
            <a:ext cx="2209800" cy="15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601" tIns="30800" rIns="61601" bIns="30800" anchor="b">
            <a:spAutoFit/>
          </a:bodyPr>
          <a:lstStyle/>
          <a:p>
            <a:pPr algn="l" defTabSz="610872">
              <a:lnSpc>
                <a:spcPct val="100000"/>
              </a:lnSpc>
              <a:defRPr/>
            </a:pPr>
            <a:r>
              <a:rPr lang="en-US" sz="600" b="0" dirty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Cisco </a:t>
            </a:r>
            <a:r>
              <a:rPr lang="en-US" sz="600" b="0" dirty="0" smtClean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Networking</a:t>
            </a:r>
            <a:r>
              <a:rPr lang="en-US" sz="600" b="0" baseline="0" dirty="0" smtClean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 Academy, US/Canada</a:t>
            </a:r>
            <a:endParaRPr lang="en-US" sz="600" b="0" dirty="0">
              <a:solidFill>
                <a:schemeClr val="bg1">
                  <a:lumMod val="65000"/>
                </a:schemeClr>
              </a:solidFill>
              <a:latin typeface="CiscoSans" pitchFamily="34" charset="0"/>
            </a:endParaRPr>
          </a:p>
        </p:txBody>
      </p:sp>
      <p:pic>
        <p:nvPicPr>
          <p:cNvPr id="8" name="Picture 7" descr="acad-conf-ppt-template-header-bar-16x9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0" y="0"/>
            <a:ext cx="9144000" cy="3428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91" rtl="0" eaLnBrk="1" latinLnBrk="0" hangingPunct="1">
        <a:lnSpc>
          <a:spcPct val="100000"/>
        </a:lnSpc>
        <a:spcBef>
          <a:spcPct val="0"/>
        </a:spcBef>
        <a:buNone/>
        <a:defRPr lang="en-US" sz="2700" b="0" kern="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Arial" pitchFamily="34" charset="0"/>
          <a:ea typeface="+mj-ea"/>
          <a:cs typeface="Arial" pitchFamily="34" charset="0"/>
        </a:defRPr>
      </a:lvl1pPr>
    </p:titleStyle>
    <p:bodyStyle>
      <a:lvl1pPr marL="171473" indent="-171473" algn="l" defTabSz="685891" rtl="0" eaLnBrk="1" latinLnBrk="0" hangingPunct="1">
        <a:lnSpc>
          <a:spcPct val="100000"/>
        </a:lnSpc>
        <a:spcBef>
          <a:spcPts val="108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1500" kern="1200" dirty="0" smtClean="0">
          <a:solidFill>
            <a:srgbClr val="546568"/>
          </a:solidFill>
          <a:latin typeface="Arial" pitchFamily="34" charset="0"/>
          <a:ea typeface="+mn-ea"/>
          <a:cs typeface="Arial" pitchFamily="34" charset="0"/>
        </a:defRPr>
      </a:lvl1pPr>
      <a:lvl2pPr marL="297696" indent="-126223" algn="l" defTabSz="685891" rtl="0" eaLnBrk="1" latinLnBrk="0" hangingPunct="1">
        <a:lnSpc>
          <a:spcPct val="100000"/>
        </a:lnSpc>
        <a:spcBef>
          <a:spcPts val="630"/>
        </a:spcBef>
        <a:buClr>
          <a:schemeClr val="tx2"/>
        </a:buClr>
        <a:buFont typeface="Arial" pitchFamily="34" charset="0"/>
        <a:buChar char="•"/>
        <a:defRPr lang="en-US" sz="1400" kern="1200" dirty="0" smtClean="0">
          <a:solidFill>
            <a:srgbClr val="546568"/>
          </a:solidFill>
          <a:latin typeface="Arial" pitchFamily="34" charset="0"/>
          <a:ea typeface="+mn-ea"/>
          <a:cs typeface="Arial" pitchFamily="34" charset="0"/>
        </a:defRPr>
      </a:lvl2pPr>
      <a:lvl3pPr marL="432255" indent="-133368" algn="l" defTabSz="685891" rtl="0" eaLnBrk="1" latinLnBrk="0" hangingPunct="1">
        <a:lnSpc>
          <a:spcPct val="100000"/>
        </a:lnSpc>
        <a:spcBef>
          <a:spcPts val="630"/>
        </a:spcBef>
        <a:buFont typeface="Arial" pitchFamily="34" charset="0"/>
        <a:buChar char="•"/>
        <a:defRPr lang="en-US" sz="1200" kern="1200" dirty="0" smtClean="0">
          <a:solidFill>
            <a:srgbClr val="546568"/>
          </a:solidFill>
          <a:latin typeface="Arial" pitchFamily="34" charset="0"/>
          <a:ea typeface="+mn-ea"/>
          <a:cs typeface="Arial" pitchFamily="34" charset="0"/>
        </a:defRPr>
      </a:lvl3pPr>
      <a:lvl4pPr marL="516800" indent="-84546" algn="l" defTabSz="685891" rtl="0" eaLnBrk="1" latinLnBrk="0" hangingPunct="1">
        <a:lnSpc>
          <a:spcPct val="100000"/>
        </a:lnSpc>
        <a:spcBef>
          <a:spcPts val="630"/>
        </a:spcBef>
        <a:buFont typeface="Arial" pitchFamily="34" charset="0"/>
        <a:buChar char="•"/>
        <a:defRPr lang="en-US" sz="1100" kern="1200" dirty="0" smtClean="0">
          <a:solidFill>
            <a:srgbClr val="546568"/>
          </a:solidFill>
          <a:latin typeface="Arial" pitchFamily="34" charset="0"/>
          <a:ea typeface="+mn-ea"/>
          <a:cs typeface="Arial" pitchFamily="34" charset="0"/>
        </a:defRPr>
      </a:lvl4pPr>
      <a:lvl5pPr marL="601346" indent="-86928" algn="l" defTabSz="685891" rtl="0" eaLnBrk="1" latinLnBrk="0" hangingPunct="1">
        <a:lnSpc>
          <a:spcPct val="100000"/>
        </a:lnSpc>
        <a:spcBef>
          <a:spcPts val="630"/>
        </a:spcBef>
        <a:buFont typeface="Arial" pitchFamily="34" charset="0"/>
        <a:buChar char="•"/>
        <a:defRPr lang="en-US" sz="1100" kern="1200" dirty="0">
          <a:solidFill>
            <a:srgbClr val="546568"/>
          </a:solidFill>
          <a:latin typeface="Arial" pitchFamily="34" charset="0"/>
          <a:ea typeface="+mn-ea"/>
          <a:cs typeface="Arial" pitchFamily="34" charset="0"/>
        </a:defRPr>
      </a:lvl5pPr>
      <a:lvl6pPr marL="1886201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7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7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5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w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wmf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wmf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wmf"/><Relationship Id="rId4" Type="http://schemas.openxmlformats.org/officeDocument/2006/relationships/image" Target="../media/image32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wmf"/><Relationship Id="rId4" Type="http://schemas.openxmlformats.org/officeDocument/2006/relationships/image" Target="../media/image32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wmf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wmf"/><Relationship Id="rId4" Type="http://schemas.openxmlformats.org/officeDocument/2006/relationships/image" Target="../media/image32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wmf"/><Relationship Id="rId4" Type="http://schemas.openxmlformats.org/officeDocument/2006/relationships/image" Target="../media/image32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wmf"/><Relationship Id="rId4" Type="http://schemas.openxmlformats.org/officeDocument/2006/relationships/image" Target="../media/image32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wmf"/><Relationship Id="rId4" Type="http://schemas.openxmlformats.org/officeDocument/2006/relationships/image" Target="../media/image32.pn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38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5.wmf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adConfTemplatePPT-16x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043" y="670"/>
            <a:ext cx="9144000" cy="5142161"/>
          </a:xfrm>
          <a:prstGeom prst="rect">
            <a:avLst/>
          </a:prstGeom>
        </p:spPr>
      </p:pic>
      <p:sp>
        <p:nvSpPr>
          <p:cNvPr id="2" name="Rectangle 209"/>
          <p:cNvSpPr txBox="1">
            <a:spLocks noChangeArrowheads="1"/>
          </p:cNvSpPr>
          <p:nvPr/>
        </p:nvSpPr>
        <p:spPr bwMode="white">
          <a:xfrm>
            <a:off x="3312965" y="849457"/>
            <a:ext cx="5450893" cy="2827965"/>
          </a:xfrm>
          <a:prstGeom prst="rect">
            <a:avLst/>
          </a:prstGeom>
          <a:ln/>
        </p:spPr>
        <p:txBody>
          <a:bodyPr lIns="68589" tIns="34295" rIns="68589" bIns="34295"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pPr defTabSz="610872">
              <a:defRPr/>
            </a:pPr>
            <a:endParaRPr lang="en-US" sz="900" kern="0" dirty="0">
              <a:solidFill>
                <a:srgbClr val="008080"/>
              </a:solidFill>
            </a:endParaRPr>
          </a:p>
          <a:p>
            <a:pPr defTabSz="610872">
              <a:defRPr/>
            </a:pPr>
            <a:r>
              <a:rPr lang="en-US" sz="21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IPv6 Addressing: Learn </a:t>
            </a:r>
            <a:r>
              <a:rPr lang="en-US" sz="21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</a:t>
            </a:r>
          </a:p>
          <a:p>
            <a:pPr defTabSz="610872">
              <a:defRPr/>
            </a:pPr>
            <a:r>
              <a:rPr lang="en-US" sz="1200" i="1" dirty="0" smtClean="0"/>
              <a:t>Or “I was hoping to retire before I had to learn IPv6.”</a:t>
            </a:r>
            <a:endParaRPr lang="en-US" sz="1200" kern="0" dirty="0" smtClean="0">
              <a:solidFill>
                <a:schemeClr val="bg1"/>
              </a:solidFill>
            </a:endParaRPr>
          </a:p>
          <a:p>
            <a:pPr defTabSz="610872">
              <a:defRPr/>
            </a:pPr>
            <a:endParaRPr lang="en-US" sz="1400" kern="0" dirty="0">
              <a:solidFill>
                <a:schemeClr val="accent1">
                  <a:lumMod val="50000"/>
                </a:schemeClr>
              </a:solidFill>
            </a:endParaRPr>
          </a:p>
          <a:p>
            <a:pPr defTabSz="610872"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Rick </a:t>
            </a:r>
            <a:r>
              <a:rPr lang="en-US" sz="1200" b="1" kern="0" dirty="0" err="1" smtClean="0">
                <a:solidFill>
                  <a:srgbClr val="000000"/>
                </a:solidFill>
              </a:rPr>
              <a:t>Graziani</a:t>
            </a:r>
            <a:endParaRPr lang="en-US" sz="1200" b="1" kern="0" dirty="0" smtClean="0">
              <a:solidFill>
                <a:srgbClr val="000000"/>
              </a:solidFill>
            </a:endParaRPr>
          </a:p>
          <a:p>
            <a:pPr defTabSz="610872">
              <a:defRPr/>
            </a:pPr>
            <a:r>
              <a:rPr lang="en-US" sz="1100" kern="0" dirty="0" smtClean="0">
                <a:solidFill>
                  <a:srgbClr val="000000"/>
                </a:solidFill>
              </a:rPr>
              <a:t>CS/CIS Instructor</a:t>
            </a:r>
          </a:p>
          <a:p>
            <a:pPr defTabSz="610872">
              <a:defRPr/>
            </a:pPr>
            <a:r>
              <a:rPr lang="en-US" sz="1100" kern="0" dirty="0" smtClean="0">
                <a:solidFill>
                  <a:srgbClr val="000000"/>
                </a:solidFill>
              </a:rPr>
              <a:t>Cabrillo College</a:t>
            </a:r>
            <a:endParaRPr lang="en-US" sz="1100" kern="0" dirty="0">
              <a:solidFill>
                <a:srgbClr val="000000"/>
              </a:solidFill>
            </a:endParaRPr>
          </a:p>
          <a:p>
            <a:pPr defTabSz="610872">
              <a:defRPr/>
            </a:pPr>
            <a:endParaRPr lang="en-US" sz="11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758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293" y="1658373"/>
            <a:ext cx="8415337" cy="3485127"/>
          </a:xfrm>
        </p:spPr>
        <p:txBody>
          <a:bodyPr rtlCol="0">
            <a:no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cs typeface="Courier"/>
              </a:rPr>
              <a:t>How many addresses does 128 bits give us?</a:t>
            </a:r>
          </a:p>
          <a:p>
            <a:pPr marL="362761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>
                <a:cs typeface="Courier"/>
              </a:rPr>
              <a:t>340 </a:t>
            </a:r>
            <a:r>
              <a:rPr lang="en-US" sz="1800" kern="0" dirty="0" err="1" smtClean="0">
                <a:cs typeface="Courier"/>
              </a:rPr>
              <a:t>undecillion</a:t>
            </a:r>
            <a:r>
              <a:rPr lang="en-US" sz="1800" kern="0" dirty="0" smtClean="0">
                <a:cs typeface="Courier"/>
              </a:rPr>
              <a:t> </a:t>
            </a:r>
            <a:r>
              <a:rPr lang="en-US" sz="1800" kern="0" dirty="0" err="1" smtClean="0">
                <a:cs typeface="Courier"/>
              </a:rPr>
              <a:t>addesses</a:t>
            </a:r>
            <a:r>
              <a:rPr lang="en-US" sz="1800" kern="0" dirty="0" smtClean="0">
                <a:cs typeface="Courier"/>
              </a:rPr>
              <a:t> or …</a:t>
            </a:r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045346" y="314325"/>
            <a:ext cx="7501629" cy="16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2001:0DB8:AAAA:1111:0000:0000:0000:0100/64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 : 0DB8 : AAAA : 1111 : 0000 : 0000 : 0000 : 0100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65815" y="1318992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5346" y="1350596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38766" y="1314222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297" y="1345826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64986" y="1310467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44517" y="134207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37937" y="1305697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17468" y="133730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20316" y="1305635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99847" y="1337240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893267" y="1300865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72798" y="1332470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819487" y="1297110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99018" y="1328714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792438" y="1292340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71969" y="1323944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38" y="482505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550600" y="676577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143945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96142" y="386754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890" y="1006548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644139" y="241010"/>
            <a:ext cx="48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8206397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616" y="971595"/>
            <a:ext cx="697429" cy="69568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864667" y="681651"/>
            <a:ext cx="127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DHCPv6 Server</a:t>
            </a:r>
            <a:endParaRPr lang="en-US" sz="1400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54961" y="1006548"/>
            <a:ext cx="5412557" cy="559582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unicast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-routing</a:t>
            </a: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39713" y="2582810"/>
            <a:ext cx="8578850" cy="2560690"/>
          </a:xfrm>
        </p:spPr>
        <p:txBody>
          <a:bodyPr>
            <a:normAutofit/>
          </a:bodyPr>
          <a:lstStyle/>
          <a:p>
            <a:r>
              <a:rPr lang="en-US" dirty="0" smtClean="0"/>
              <a:t>Router Solicitation and Router Advertisement messages are about communications between a host and a router. 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3094" y="1731384"/>
            <a:ext cx="3141571" cy="31802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1432" tIns="45716" rIns="91432" bIns="45716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NDP Router </a:t>
            </a:r>
            <a:r>
              <a:rPr lang="en-US" sz="1600" b="1" dirty="0" smtClean="0">
                <a:solidFill>
                  <a:srgbClr val="000000"/>
                </a:solidFill>
              </a:rPr>
              <a:t>Advertisement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04662" y="1898456"/>
            <a:ext cx="13611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599101" y="2049412"/>
            <a:ext cx="3089688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 </a:t>
            </a:r>
            <a:r>
              <a:rPr lang="en-US" sz="1600" dirty="0" smtClean="0">
                <a:solidFill>
                  <a:srgbClr val="000000"/>
                </a:solidFill>
              </a:rPr>
              <a:t>“Need information from the router”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3514188" y="2338734"/>
            <a:ext cx="108843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38" y="482505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550600" y="676577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143945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96142" y="386754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890" y="1006548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644139" y="241010"/>
            <a:ext cx="48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8206397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616" y="971595"/>
            <a:ext cx="697429" cy="69568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864667" y="681651"/>
            <a:ext cx="127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DHCPv6 Server</a:t>
            </a:r>
            <a:endParaRPr lang="en-US" sz="1400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54961" y="1006548"/>
            <a:ext cx="5412557" cy="559582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unicast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-routing</a:t>
            </a: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39713" y="2582810"/>
            <a:ext cx="8578850" cy="2560690"/>
          </a:xfrm>
        </p:spPr>
        <p:txBody>
          <a:bodyPr>
            <a:normAutofit/>
          </a:bodyPr>
          <a:lstStyle/>
          <a:p>
            <a:r>
              <a:rPr lang="en-US" dirty="0" smtClean="0"/>
              <a:t>Router Solicitation and Router Advertisement messages are about communications between a host and a router. </a:t>
            </a:r>
          </a:p>
          <a:p>
            <a:r>
              <a:rPr lang="en-US" dirty="0" smtClean="0"/>
              <a:t>Part of ICMPv6’s Neighbor Discovery Protocol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3094" y="1731384"/>
            <a:ext cx="3141571" cy="31802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1432" tIns="45716" rIns="91432" bIns="45716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NDP Router </a:t>
            </a:r>
            <a:r>
              <a:rPr lang="en-US" sz="1600" b="1" dirty="0" smtClean="0">
                <a:solidFill>
                  <a:srgbClr val="000000"/>
                </a:solidFill>
              </a:rPr>
              <a:t>Advertisement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04662" y="1898456"/>
            <a:ext cx="13611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599101" y="2049412"/>
            <a:ext cx="3089688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 </a:t>
            </a:r>
            <a:r>
              <a:rPr lang="en-US" sz="1600" dirty="0" smtClean="0">
                <a:solidFill>
                  <a:srgbClr val="000000"/>
                </a:solidFill>
              </a:rPr>
              <a:t>“Need information from the router”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3514188" y="2338734"/>
            <a:ext cx="108843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38" y="482505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550600" y="676577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143945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96142" y="386754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890" y="1006548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644139" y="241010"/>
            <a:ext cx="48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8206397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616" y="971595"/>
            <a:ext cx="697429" cy="69568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864667" y="681651"/>
            <a:ext cx="127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DHCPv6 Server</a:t>
            </a:r>
            <a:endParaRPr lang="en-US" sz="1400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54961" y="1006548"/>
            <a:ext cx="5412557" cy="559582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unicast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-routing</a:t>
            </a: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39713" y="2582810"/>
            <a:ext cx="8578850" cy="2560690"/>
          </a:xfrm>
        </p:spPr>
        <p:txBody>
          <a:bodyPr>
            <a:normAutofit/>
          </a:bodyPr>
          <a:lstStyle/>
          <a:p>
            <a:r>
              <a:rPr lang="en-US" dirty="0" smtClean="0"/>
              <a:t>Router Solicitation and Router Advertisement messages are about communications between a host and a router. </a:t>
            </a:r>
          </a:p>
          <a:p>
            <a:r>
              <a:rPr lang="en-US" dirty="0" smtClean="0"/>
              <a:t>Part of ICMPv6’s Neighbor Discovery Protocol</a:t>
            </a:r>
          </a:p>
          <a:p>
            <a:r>
              <a:rPr lang="en-US" dirty="0" smtClean="0"/>
              <a:t>Routers periodically send Router Advertisement messages or response to a Router Solicitation message from a host on the link. 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3094" y="1731384"/>
            <a:ext cx="3141571" cy="31802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1432" tIns="45716" rIns="91432" bIns="45716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NDP Router </a:t>
            </a:r>
            <a:r>
              <a:rPr lang="en-US" sz="1600" b="1" dirty="0" smtClean="0">
                <a:solidFill>
                  <a:srgbClr val="000000"/>
                </a:solidFill>
              </a:rPr>
              <a:t>Advertisement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04662" y="1898456"/>
            <a:ext cx="13611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599101" y="2049412"/>
            <a:ext cx="3089688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 </a:t>
            </a:r>
            <a:r>
              <a:rPr lang="en-US" sz="1600" dirty="0" smtClean="0">
                <a:solidFill>
                  <a:srgbClr val="000000"/>
                </a:solidFill>
              </a:rPr>
              <a:t>“Need information from the router”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3514188" y="2338734"/>
            <a:ext cx="108843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38" y="482505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550600" y="676577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143945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96142" y="386754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890" y="1006548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644139" y="241010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8206397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616" y="971595"/>
            <a:ext cx="697429" cy="69568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864667" y="681651"/>
            <a:ext cx="127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DHCPv6 Server</a:t>
            </a:r>
            <a:endParaRPr lang="en-US" sz="1400" dirty="0"/>
          </a:p>
        </p:txBody>
      </p:sp>
      <p:sp>
        <p:nvSpPr>
          <p:cNvPr id="80" name="Content Placeholder 4"/>
          <p:cNvSpPr txBox="1">
            <a:spLocks/>
          </p:cNvSpPr>
          <p:nvPr/>
        </p:nvSpPr>
        <p:spPr>
          <a:xfrm>
            <a:off x="5698890" y="2298763"/>
            <a:ext cx="3445109" cy="2597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The </a:t>
            </a:r>
            <a:r>
              <a:rPr lang="en-US" sz="2000" dirty="0" smtClean="0">
                <a:solidFill>
                  <a:srgbClr val="010000"/>
                </a:solidFill>
              </a:rPr>
              <a:t>router’s Router Advertisement can determine how the host gets its dynamic address configuration.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000" dirty="0" smtClean="0">
              <a:solidFill>
                <a:srgbClr val="010000"/>
              </a:solidFill>
            </a:endParaRPr>
          </a:p>
        </p:txBody>
      </p:sp>
      <p:sp>
        <p:nvSpPr>
          <p:cNvPr id="8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38" y="482505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550600" y="676577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143945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96142" y="386754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890" y="1006548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644139" y="241010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8206397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616" y="971595"/>
            <a:ext cx="697429" cy="69568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864667" y="681651"/>
            <a:ext cx="127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DHCPv6 Server</a:t>
            </a:r>
            <a:endParaRPr lang="en-US" sz="1400" dirty="0"/>
          </a:p>
        </p:txBody>
      </p:sp>
      <p:sp>
        <p:nvSpPr>
          <p:cNvPr id="80" name="Content Placeholder 4"/>
          <p:cNvSpPr txBox="1">
            <a:spLocks/>
          </p:cNvSpPr>
          <p:nvPr/>
        </p:nvSpPr>
        <p:spPr>
          <a:xfrm>
            <a:off x="5698890" y="2298763"/>
            <a:ext cx="3445109" cy="2597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The </a:t>
            </a:r>
            <a:r>
              <a:rPr lang="en-US" sz="2000" dirty="0" smtClean="0">
                <a:solidFill>
                  <a:srgbClr val="010000"/>
                </a:solidFill>
              </a:rPr>
              <a:t>router’s Router Advertisement can determine how the host gets its dynamic address configuration.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b="1" dirty="0" smtClean="0">
                <a:solidFill>
                  <a:srgbClr val="010000"/>
                </a:solidFill>
              </a:rPr>
              <a:t>ipv6 </a:t>
            </a:r>
            <a:r>
              <a:rPr lang="en-US" sz="2000" b="1" dirty="0" err="1" smtClean="0">
                <a:solidFill>
                  <a:srgbClr val="010000"/>
                </a:solidFill>
              </a:rPr>
              <a:t>unicast</a:t>
            </a:r>
            <a:r>
              <a:rPr lang="en-US" sz="2000" b="1" dirty="0" smtClean="0">
                <a:solidFill>
                  <a:srgbClr val="010000"/>
                </a:solidFill>
              </a:rPr>
              <a:t>-routing </a:t>
            </a:r>
            <a:r>
              <a:rPr lang="en-US" sz="2000" dirty="0" smtClean="0">
                <a:solidFill>
                  <a:srgbClr val="010000"/>
                </a:solidFill>
              </a:rPr>
              <a:t>command enables router to send Router Advertisements.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54961" y="1006548"/>
            <a:ext cx="5412557" cy="559582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RouterA(config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unicast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-routing</a:t>
            </a: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8966199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38" y="482505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550600" y="676577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143945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96142" y="386754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890" y="1006548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644139" y="241010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8206397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616" y="971595"/>
            <a:ext cx="697429" cy="69568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864667" y="681651"/>
            <a:ext cx="127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DHCPv6 Server</a:t>
            </a:r>
            <a:endParaRPr lang="en-US" sz="1400" dirty="0"/>
          </a:p>
        </p:txBody>
      </p: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4563442" y="1743062"/>
            <a:ext cx="3089688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 </a:t>
            </a:r>
            <a:r>
              <a:rPr lang="en-US" sz="1600" dirty="0" smtClean="0">
                <a:solidFill>
                  <a:srgbClr val="000000"/>
                </a:solidFill>
              </a:rPr>
              <a:t>“Need information from the router”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10800000" flipV="1">
            <a:off x="3478529" y="2032384"/>
            <a:ext cx="108843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87782" y="1667282"/>
            <a:ext cx="275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72" name="Oval 71"/>
          <p:cNvSpPr/>
          <p:nvPr/>
        </p:nvSpPr>
        <p:spPr>
          <a:xfrm>
            <a:off x="4300358" y="1700411"/>
            <a:ext cx="263084" cy="26578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ontent Placeholder 4"/>
          <p:cNvSpPr txBox="1">
            <a:spLocks/>
          </p:cNvSpPr>
          <p:nvPr/>
        </p:nvSpPr>
        <p:spPr>
          <a:xfrm>
            <a:off x="5698890" y="2298763"/>
            <a:ext cx="3445109" cy="2597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Router Advertisements are sent periodically (Cisco default every 200 seconds)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Or in response to a Router Solicitation message.</a:t>
            </a:r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38" y="482505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550600" y="676577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143945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96142" y="386754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77453" y="1218311"/>
            <a:ext cx="1142525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890" y="1006548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1078868" y="94525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9" name="Oval 38"/>
          <p:cNvSpPr/>
          <p:nvPr/>
        </p:nvSpPr>
        <p:spPr>
          <a:xfrm>
            <a:off x="1096719" y="971595"/>
            <a:ext cx="246669" cy="23195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44139" y="241010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8206397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616" y="971595"/>
            <a:ext cx="697429" cy="69568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864667" y="681651"/>
            <a:ext cx="127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DHCPv6 Server</a:t>
            </a:r>
            <a:endParaRPr lang="en-US" sz="1400" dirty="0"/>
          </a:p>
        </p:txBody>
      </p: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4563442" y="1743062"/>
            <a:ext cx="3089688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 </a:t>
            </a:r>
            <a:r>
              <a:rPr lang="en-US" sz="1600" dirty="0" smtClean="0">
                <a:solidFill>
                  <a:srgbClr val="000000"/>
                </a:solidFill>
              </a:rPr>
              <a:t>“Need information from the router”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10800000" flipV="1">
            <a:off x="3478529" y="2032384"/>
            <a:ext cx="108843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87782" y="1667282"/>
            <a:ext cx="275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72" name="Oval 71"/>
          <p:cNvSpPr/>
          <p:nvPr/>
        </p:nvSpPr>
        <p:spPr>
          <a:xfrm>
            <a:off x="4300358" y="1700411"/>
            <a:ext cx="263084" cy="26578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951571" y="1328950"/>
            <a:ext cx="21889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ontent Placeholder 4"/>
          <p:cNvSpPr txBox="1">
            <a:spLocks/>
          </p:cNvSpPr>
          <p:nvPr/>
        </p:nvSpPr>
        <p:spPr>
          <a:xfrm>
            <a:off x="5698890" y="2298763"/>
            <a:ext cx="3445109" cy="2597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Router Advertisements are sent periodically (Cisco default every 200 seconds) 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Or in response to a Router Solicitation message.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2210" y="1447171"/>
            <a:ext cx="3404943" cy="33214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b="1" dirty="0" smtClean="0">
                <a:solidFill>
                  <a:srgbClr val="000000"/>
                </a:solidFill>
              </a:rPr>
              <a:t>NDP Router Advertisement </a:t>
            </a:r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38" y="482505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550600" y="676577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143945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96142" y="386754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77453" y="1218311"/>
            <a:ext cx="1142525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890" y="1006548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1078868" y="94525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9" name="Oval 38"/>
          <p:cNvSpPr/>
          <p:nvPr/>
        </p:nvSpPr>
        <p:spPr>
          <a:xfrm>
            <a:off x="1096719" y="971595"/>
            <a:ext cx="246669" cy="23195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44139" y="241010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8206397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616" y="971595"/>
            <a:ext cx="697429" cy="69568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864667" y="681651"/>
            <a:ext cx="127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DHCPv6 Server</a:t>
            </a:r>
            <a:endParaRPr lang="en-US" sz="14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153" y="2190502"/>
            <a:ext cx="789518" cy="648001"/>
          </a:xfrm>
          <a:prstGeom prst="rect">
            <a:avLst/>
          </a:prstGeom>
        </p:spPr>
      </p:pic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4563442" y="1743062"/>
            <a:ext cx="3089688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 </a:t>
            </a:r>
            <a:r>
              <a:rPr lang="en-US" sz="1600" dirty="0" smtClean="0">
                <a:solidFill>
                  <a:srgbClr val="000000"/>
                </a:solidFill>
              </a:rPr>
              <a:t>“Need information from the router”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10800000" flipV="1">
            <a:off x="3478529" y="2032384"/>
            <a:ext cx="108843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87782" y="1667282"/>
            <a:ext cx="275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72" name="Oval 71"/>
          <p:cNvSpPr/>
          <p:nvPr/>
        </p:nvSpPr>
        <p:spPr>
          <a:xfrm>
            <a:off x="4300358" y="1700411"/>
            <a:ext cx="263084" cy="26578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951571" y="1328950"/>
            <a:ext cx="21889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ontent Placeholder 4"/>
          <p:cNvSpPr txBox="1">
            <a:spLocks/>
          </p:cNvSpPr>
          <p:nvPr/>
        </p:nvSpPr>
        <p:spPr>
          <a:xfrm>
            <a:off x="5698890" y="2298763"/>
            <a:ext cx="3445109" cy="2597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The </a:t>
            </a:r>
            <a:r>
              <a:rPr lang="en-US" sz="2000" dirty="0" smtClean="0">
                <a:solidFill>
                  <a:srgbClr val="010000"/>
                </a:solidFill>
              </a:rPr>
              <a:t>router’s Router Advertisement can determine how the host gets its dynamic address configuration.</a:t>
            </a:r>
          </a:p>
        </p:txBody>
      </p:sp>
      <p:sp>
        <p:nvSpPr>
          <p:cNvPr id="8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2210" y="1447171"/>
            <a:ext cx="3404943" cy="93384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b="1" dirty="0" smtClean="0">
                <a:solidFill>
                  <a:srgbClr val="000000"/>
                </a:solidFill>
              </a:rPr>
              <a:t>NDP Router Advertisement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“I’m everything you need (Prefix, Prefix-length, Default Gateway)”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38" y="482505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550600" y="676577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143945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96142" y="386754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77453" y="1218311"/>
            <a:ext cx="1142525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890" y="1006548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1078868" y="94525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9" name="Oval 38"/>
          <p:cNvSpPr/>
          <p:nvPr/>
        </p:nvSpPr>
        <p:spPr>
          <a:xfrm>
            <a:off x="1096719" y="971595"/>
            <a:ext cx="246669" cy="23195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44139" y="241010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8206397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616" y="971595"/>
            <a:ext cx="697429" cy="69568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864667" y="681651"/>
            <a:ext cx="127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DHCPv6 Server</a:t>
            </a:r>
            <a:endParaRPr lang="en-US" sz="14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153" y="2190502"/>
            <a:ext cx="789518" cy="648001"/>
          </a:xfrm>
          <a:prstGeom prst="rect">
            <a:avLst/>
          </a:prstGeom>
        </p:spPr>
      </p:pic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4563442" y="1743062"/>
            <a:ext cx="3089688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 </a:t>
            </a:r>
            <a:r>
              <a:rPr lang="en-US" sz="1600" dirty="0" smtClean="0">
                <a:solidFill>
                  <a:srgbClr val="000000"/>
                </a:solidFill>
              </a:rPr>
              <a:t>“Need information from the router”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10800000" flipV="1">
            <a:off x="3478529" y="2032384"/>
            <a:ext cx="108843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87782" y="1667282"/>
            <a:ext cx="275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72" name="Oval 71"/>
          <p:cNvSpPr/>
          <p:nvPr/>
        </p:nvSpPr>
        <p:spPr>
          <a:xfrm>
            <a:off x="4300358" y="1700411"/>
            <a:ext cx="263084" cy="26578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951571" y="1328950"/>
            <a:ext cx="21889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7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529" y="3134796"/>
            <a:ext cx="1256452" cy="655083"/>
          </a:xfrm>
          <a:prstGeom prst="rect">
            <a:avLst/>
          </a:prstGeom>
        </p:spPr>
      </p:pic>
      <p:sp>
        <p:nvSpPr>
          <p:cNvPr id="80" name="Content Placeholder 4"/>
          <p:cNvSpPr txBox="1">
            <a:spLocks/>
          </p:cNvSpPr>
          <p:nvPr/>
        </p:nvSpPr>
        <p:spPr>
          <a:xfrm>
            <a:off x="5698890" y="2298763"/>
            <a:ext cx="3445109" cy="2597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The </a:t>
            </a:r>
            <a:r>
              <a:rPr lang="en-US" sz="2000" dirty="0" smtClean="0">
                <a:solidFill>
                  <a:srgbClr val="010000"/>
                </a:solidFill>
              </a:rPr>
              <a:t>router’s Router Advertisement can determine how the host gets its dynamic address configuration.</a:t>
            </a:r>
          </a:p>
        </p:txBody>
      </p:sp>
      <p:sp>
        <p:nvSpPr>
          <p:cNvPr id="8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2210" y="1447171"/>
            <a:ext cx="3404943" cy="2372701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b="1" dirty="0" smtClean="0">
                <a:solidFill>
                  <a:srgbClr val="000000"/>
                </a:solidFill>
              </a:rPr>
              <a:t>NDP Router Advertisement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“I’m everything you need (Prefix, Prefix-length, Default Gateway)”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Or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“Here is my information but you need to get other information such as DNS addresses from a DHCPv6 server.”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38" y="482505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550600" y="676577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143945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96142" y="386754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77453" y="1218311"/>
            <a:ext cx="1142525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890" y="1006548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1078868" y="94525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9" name="Oval 38"/>
          <p:cNvSpPr/>
          <p:nvPr/>
        </p:nvSpPr>
        <p:spPr>
          <a:xfrm>
            <a:off x="1096719" y="971595"/>
            <a:ext cx="246669" cy="23195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44139" y="241010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8206397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616" y="971595"/>
            <a:ext cx="697429" cy="69568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864667" y="681651"/>
            <a:ext cx="127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DHCPv6 Server</a:t>
            </a:r>
            <a:endParaRPr lang="en-US" sz="14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379" y="4006334"/>
            <a:ext cx="1371602" cy="78149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153" y="2190502"/>
            <a:ext cx="789518" cy="648001"/>
          </a:xfrm>
          <a:prstGeom prst="rect">
            <a:avLst/>
          </a:prstGeom>
        </p:spPr>
      </p:pic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4563442" y="1743062"/>
            <a:ext cx="3089688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 </a:t>
            </a:r>
            <a:r>
              <a:rPr lang="en-US" sz="1600" dirty="0" smtClean="0">
                <a:solidFill>
                  <a:srgbClr val="000000"/>
                </a:solidFill>
              </a:rPr>
              <a:t>“Need information from the router”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10800000" flipV="1">
            <a:off x="3478529" y="2032384"/>
            <a:ext cx="108843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87782" y="1667282"/>
            <a:ext cx="275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72" name="Oval 71"/>
          <p:cNvSpPr/>
          <p:nvPr/>
        </p:nvSpPr>
        <p:spPr>
          <a:xfrm>
            <a:off x="4300358" y="1700411"/>
            <a:ext cx="263084" cy="26578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951571" y="1328950"/>
            <a:ext cx="21889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7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529" y="3134796"/>
            <a:ext cx="1256452" cy="655083"/>
          </a:xfrm>
          <a:prstGeom prst="rect">
            <a:avLst/>
          </a:prstGeom>
        </p:spPr>
      </p:pic>
      <p:sp>
        <p:nvSpPr>
          <p:cNvPr id="80" name="Content Placeholder 4"/>
          <p:cNvSpPr txBox="1">
            <a:spLocks/>
          </p:cNvSpPr>
          <p:nvPr/>
        </p:nvSpPr>
        <p:spPr>
          <a:xfrm>
            <a:off x="5698890" y="2298763"/>
            <a:ext cx="3445109" cy="2597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The </a:t>
            </a:r>
            <a:r>
              <a:rPr lang="en-US" sz="2000" dirty="0" smtClean="0">
                <a:solidFill>
                  <a:srgbClr val="010000"/>
                </a:solidFill>
              </a:rPr>
              <a:t>router’s Router Advertisement can determine how the host gets its dynamic address configuration.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rgbClr val="010000"/>
              </a:solidFill>
            </a:endParaRPr>
          </a:p>
        </p:txBody>
      </p:sp>
      <p:sp>
        <p:nvSpPr>
          <p:cNvPr id="8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2210" y="1447171"/>
            <a:ext cx="3404943" cy="334065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b="1" dirty="0" smtClean="0">
                <a:solidFill>
                  <a:srgbClr val="000000"/>
                </a:solidFill>
              </a:rPr>
              <a:t>NDP Router Advertisement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“I’m everything you need (Prefix, Prefix-length, Default Gateway)”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Or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“Here is my information but you need to get other information such as DNS addresses from a DHCPv6 server.”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Or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“I can’t help you. Ask a DHCPv6 server for all your information.”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293" y="1658373"/>
            <a:ext cx="8415337" cy="3485127"/>
          </a:xfrm>
        </p:spPr>
        <p:txBody>
          <a:bodyPr rtlCol="0">
            <a:no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cs typeface="Courier"/>
              </a:rPr>
              <a:t>How many addresses does 128 bits give us?</a:t>
            </a:r>
          </a:p>
          <a:p>
            <a:pPr marL="362761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>
                <a:cs typeface="Courier"/>
              </a:rPr>
              <a:t>340 </a:t>
            </a:r>
            <a:r>
              <a:rPr lang="en-US" sz="1800" kern="0" dirty="0" err="1" smtClean="0">
                <a:cs typeface="Courier"/>
              </a:rPr>
              <a:t>undecillion</a:t>
            </a:r>
            <a:r>
              <a:rPr lang="en-US" sz="1800" kern="0" dirty="0" smtClean="0">
                <a:cs typeface="Courier"/>
              </a:rPr>
              <a:t> </a:t>
            </a:r>
            <a:r>
              <a:rPr lang="en-US" sz="1800" kern="0" dirty="0" err="1" smtClean="0">
                <a:cs typeface="Courier"/>
              </a:rPr>
              <a:t>addesses</a:t>
            </a:r>
            <a:r>
              <a:rPr lang="en-US" sz="1800" kern="0" dirty="0" smtClean="0">
                <a:cs typeface="Courier"/>
              </a:rPr>
              <a:t> or …</a:t>
            </a:r>
          </a:p>
          <a:p>
            <a:pPr marL="362761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+mn-lt"/>
                <a:cs typeface="Courier"/>
              </a:rPr>
              <a:t>340 trillion trillion trillion addresses or … </a:t>
            </a:r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045346" y="314325"/>
            <a:ext cx="7501629" cy="16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2001:0DB8:AAAA:1111:0000:0000:0000:0100/64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 : 0DB8 : AAAA : 1111 : 0000 : 0000 : 0000 : 0100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65815" y="1318992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5346" y="1350596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38766" y="1314222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297" y="1345826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64986" y="1310467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44517" y="134207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37937" y="1305697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17468" y="133730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20316" y="1305635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99847" y="1337240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893267" y="1300865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72798" y="1332470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819487" y="1297110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99018" y="1328714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792438" y="1292340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71969" y="1323944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38" y="482505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550600" y="676577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143945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96142" y="386754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77453" y="1218311"/>
            <a:ext cx="1142525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890" y="1006548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1078868" y="94525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9" name="Oval 38"/>
          <p:cNvSpPr/>
          <p:nvPr/>
        </p:nvSpPr>
        <p:spPr>
          <a:xfrm>
            <a:off x="1096719" y="971595"/>
            <a:ext cx="246669" cy="23195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44139" y="241010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8206397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616" y="971595"/>
            <a:ext cx="697429" cy="69568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864667" y="681651"/>
            <a:ext cx="127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DHCPv6 Server</a:t>
            </a:r>
            <a:endParaRPr lang="en-US" sz="14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379" y="4006334"/>
            <a:ext cx="1371602" cy="78149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153" y="2190502"/>
            <a:ext cx="789518" cy="648001"/>
          </a:xfrm>
          <a:prstGeom prst="rect">
            <a:avLst/>
          </a:prstGeom>
        </p:spPr>
      </p:pic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4563442" y="1743062"/>
            <a:ext cx="3089688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 </a:t>
            </a:r>
            <a:r>
              <a:rPr lang="en-US" sz="1600" dirty="0" smtClean="0">
                <a:solidFill>
                  <a:srgbClr val="000000"/>
                </a:solidFill>
              </a:rPr>
              <a:t>“Need information from the router”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10800000" flipV="1">
            <a:off x="3478529" y="2032384"/>
            <a:ext cx="108843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87782" y="1667282"/>
            <a:ext cx="275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72" name="Oval 71"/>
          <p:cNvSpPr/>
          <p:nvPr/>
        </p:nvSpPr>
        <p:spPr>
          <a:xfrm>
            <a:off x="4300358" y="1700411"/>
            <a:ext cx="263084" cy="26578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951571" y="1328950"/>
            <a:ext cx="21889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7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529" y="3134796"/>
            <a:ext cx="1256452" cy="655083"/>
          </a:xfrm>
          <a:prstGeom prst="rect">
            <a:avLst/>
          </a:prstGeom>
        </p:spPr>
      </p:pic>
      <p:sp>
        <p:nvSpPr>
          <p:cNvPr id="80" name="Content Placeholder 4"/>
          <p:cNvSpPr txBox="1">
            <a:spLocks/>
          </p:cNvSpPr>
          <p:nvPr/>
        </p:nvSpPr>
        <p:spPr>
          <a:xfrm>
            <a:off x="5698890" y="2298763"/>
            <a:ext cx="3445109" cy="2597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The </a:t>
            </a:r>
            <a:r>
              <a:rPr lang="en-US" sz="2000" dirty="0" smtClean="0">
                <a:solidFill>
                  <a:srgbClr val="010000"/>
                </a:solidFill>
              </a:rPr>
              <a:t>router’s Router Advertisement can determine how the host gets its dynamic address configuration.</a:t>
            </a:r>
          </a:p>
        </p:txBody>
      </p:sp>
      <p:sp>
        <p:nvSpPr>
          <p:cNvPr id="8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82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2210" y="1447171"/>
            <a:ext cx="3404943" cy="334065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b="1" dirty="0" smtClean="0">
                <a:solidFill>
                  <a:srgbClr val="000000"/>
                </a:solidFill>
              </a:rPr>
              <a:t>NDP Router Advertisement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“I’m everything you need (Prefix, Prefix-length, Default Gateway)”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Or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“Here is my information but you need to get other information such as DNS addresses from a DHCPv6 server.”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Or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“I can’t help you. Ask a DHCPv6 server for all your information.”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2306" y="1053677"/>
            <a:ext cx="8194894" cy="769441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solidFill>
                  <a:srgbClr val="000090"/>
                </a:solidFill>
              </a:rPr>
              <a:t>More detail in ICMPv6 Session!</a:t>
            </a:r>
            <a:endParaRPr lang="en-US" sz="4400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8" y="633910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600200" y="827981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061945" y="851794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673249" y="903845"/>
            <a:ext cx="1943640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35114" y="538158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3034731" y="1193167"/>
            <a:ext cx="163852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890" y="1157953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397589" y="89216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4430718" y="927120"/>
            <a:ext cx="259245" cy="2728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948738" y="827981"/>
            <a:ext cx="2017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MAC: </a:t>
            </a:r>
            <a:r>
              <a:rPr lang="en-US" sz="1400" dirty="0" smtClean="0">
                <a:solidFill>
                  <a:srgbClr val="0000FF"/>
                </a:solidFill>
              </a:rPr>
              <a:t>00-19-D2-8C-E0-4C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739" y="356911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76170" y="14120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EUI-64</a:t>
            </a:r>
            <a:endParaRPr lang="en-US" dirty="0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9518" cy="64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8" y="633910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600200" y="827981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061945" y="851794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9601" y="1292132"/>
            <a:ext cx="2815876" cy="1918474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Advertisement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From: </a:t>
            </a:r>
            <a:r>
              <a:rPr lang="en-US" sz="1600" b="1" dirty="0" smtClean="0">
                <a:solidFill>
                  <a:srgbClr val="660066"/>
                </a:solidFill>
              </a:rPr>
              <a:t>FE80::1</a:t>
            </a:r>
            <a:r>
              <a:rPr lang="en-US" sz="1600" dirty="0" smtClean="0">
                <a:solidFill>
                  <a:srgbClr val="000000"/>
                </a:solidFill>
              </a:rPr>
              <a:t> (Link-local address)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1600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1600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673249" y="903845"/>
            <a:ext cx="1943640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35114" y="538158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86896" y="1568031"/>
            <a:ext cx="3349250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034731" y="1193167"/>
            <a:ext cx="163852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890" y="1157953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397589" y="89216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368290" y="101546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4430718" y="927120"/>
            <a:ext cx="259245" cy="2728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385703" y="1062090"/>
            <a:ext cx="258248" cy="22619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948738" y="827981"/>
            <a:ext cx="2017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MAC: </a:t>
            </a:r>
            <a:r>
              <a:rPr lang="en-US" sz="1400" dirty="0" smtClean="0">
                <a:solidFill>
                  <a:srgbClr val="0000FF"/>
                </a:solidFill>
              </a:rPr>
              <a:t>00-19-D2-8C-E0-4C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739" y="356911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76170" y="14120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EUI-64</a:t>
            </a:r>
            <a:endParaRPr lang="en-US" dirty="0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9518" cy="64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8" y="633910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600200" y="827981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061945" y="851794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9601" y="1292132"/>
            <a:ext cx="2815876" cy="214007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Advertisement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From: </a:t>
            </a:r>
            <a:r>
              <a:rPr lang="en-US" sz="1600" b="1" dirty="0" smtClean="0">
                <a:solidFill>
                  <a:srgbClr val="660066"/>
                </a:solidFill>
              </a:rPr>
              <a:t>FE80::1</a:t>
            </a:r>
            <a:r>
              <a:rPr lang="en-US" sz="1600" dirty="0" smtClean="0">
                <a:solidFill>
                  <a:srgbClr val="000000"/>
                </a:solidFill>
              </a:rPr>
              <a:t> (Link-local address)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To: FF02::1 (All-hosts multicast)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1600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673249" y="903845"/>
            <a:ext cx="1943640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35114" y="538158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86896" y="1568031"/>
            <a:ext cx="3349250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034731" y="1193167"/>
            <a:ext cx="163852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890" y="1157953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397589" y="89216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368290" y="101546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4430718" y="927120"/>
            <a:ext cx="259245" cy="2728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385703" y="1062090"/>
            <a:ext cx="258248" cy="22619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948738" y="827981"/>
            <a:ext cx="2017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MAC: </a:t>
            </a:r>
            <a:r>
              <a:rPr lang="en-US" sz="1400" dirty="0" smtClean="0">
                <a:solidFill>
                  <a:srgbClr val="0000FF"/>
                </a:solidFill>
              </a:rPr>
              <a:t>00-19-D2-8C-E0-4C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739" y="356911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76170" y="14120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EUI-64</a:t>
            </a:r>
            <a:endParaRPr lang="en-US" dirty="0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9518" cy="64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8" y="633910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600200" y="827981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061945" y="851794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9601" y="1292132"/>
            <a:ext cx="2815876" cy="214007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Advertisement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From: </a:t>
            </a:r>
            <a:r>
              <a:rPr lang="en-US" sz="1600" b="1" dirty="0" smtClean="0">
                <a:solidFill>
                  <a:srgbClr val="660066"/>
                </a:solidFill>
              </a:rPr>
              <a:t>FE80::1</a:t>
            </a:r>
            <a:r>
              <a:rPr lang="en-US" sz="1600" dirty="0" smtClean="0">
                <a:solidFill>
                  <a:srgbClr val="000000"/>
                </a:solidFill>
              </a:rPr>
              <a:t> (Link-local address)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To: FF02::1 (All-hosts multicast)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Prefix: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2001:DB8:AAAA:1</a:t>
            </a:r>
            <a:r>
              <a:rPr lang="en-US" sz="1600" dirty="0" smtClean="0">
                <a:solidFill>
                  <a:srgbClr val="FF0000"/>
                </a:solidFill>
              </a:rPr>
              <a:t>::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673249" y="903845"/>
            <a:ext cx="1943640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35114" y="538158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86896" y="1568031"/>
            <a:ext cx="3349250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034731" y="1193167"/>
            <a:ext cx="163852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890" y="1157953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397589" y="89216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368290" y="101546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4430718" y="927120"/>
            <a:ext cx="259245" cy="2728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385703" y="1062090"/>
            <a:ext cx="258248" cy="22619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948738" y="827981"/>
            <a:ext cx="2017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MAC: </a:t>
            </a:r>
            <a:r>
              <a:rPr lang="en-US" sz="1400" dirty="0" smtClean="0">
                <a:solidFill>
                  <a:srgbClr val="0000FF"/>
                </a:solidFill>
              </a:rPr>
              <a:t>00-19-D2-8C-E0-4C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739" y="356911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76170" y="14120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EUI-64</a:t>
            </a:r>
            <a:endParaRPr lang="en-US" dirty="0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9518" cy="64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8" y="633910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600200" y="827981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061945" y="851794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9601" y="1292132"/>
            <a:ext cx="2815876" cy="214007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Advertisement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From: </a:t>
            </a:r>
            <a:r>
              <a:rPr lang="en-US" sz="1600" b="1" dirty="0" smtClean="0">
                <a:solidFill>
                  <a:srgbClr val="660066"/>
                </a:solidFill>
              </a:rPr>
              <a:t>FE80::1</a:t>
            </a:r>
            <a:r>
              <a:rPr lang="en-US" sz="1600" dirty="0" smtClean="0">
                <a:solidFill>
                  <a:srgbClr val="000000"/>
                </a:solidFill>
              </a:rPr>
              <a:t> (Link-local address)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To: FF02::1 (All-hosts multicast)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Prefix: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2001:DB8:AAAA:1</a:t>
            </a:r>
            <a:r>
              <a:rPr lang="en-US" sz="1600" dirty="0" smtClean="0">
                <a:solidFill>
                  <a:srgbClr val="FF0000"/>
                </a:solidFill>
              </a:rPr>
              <a:t>::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Prefix-length: </a:t>
            </a:r>
            <a:r>
              <a:rPr lang="en-US" sz="1600" b="1" dirty="0" smtClean="0">
                <a:solidFill>
                  <a:srgbClr val="000000"/>
                </a:solidFill>
              </a:rPr>
              <a:t>/64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673249" y="903845"/>
            <a:ext cx="1943640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35114" y="538158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86896" y="1568031"/>
            <a:ext cx="3349250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034731" y="1193167"/>
            <a:ext cx="163852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890" y="1157953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397589" y="89216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368290" y="101546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4430718" y="927120"/>
            <a:ext cx="259245" cy="2728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385703" y="1062090"/>
            <a:ext cx="258248" cy="22619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948738" y="827981"/>
            <a:ext cx="2017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MAC: </a:t>
            </a:r>
            <a:r>
              <a:rPr lang="en-US" sz="1400" dirty="0" smtClean="0">
                <a:solidFill>
                  <a:srgbClr val="0000FF"/>
                </a:solidFill>
              </a:rPr>
              <a:t>00-19-D2-8C-E0-4C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739" y="356911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76170" y="14120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EUI-64</a:t>
            </a:r>
            <a:endParaRPr lang="en-US" dirty="0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9518" cy="64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8" y="633910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600200" y="827981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061945" y="851794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9601" y="1292132"/>
            <a:ext cx="2815876" cy="214007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Advertisement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From: </a:t>
            </a:r>
            <a:r>
              <a:rPr lang="en-US" sz="1600" b="1" dirty="0" smtClean="0">
                <a:solidFill>
                  <a:srgbClr val="660066"/>
                </a:solidFill>
              </a:rPr>
              <a:t>FE80::1</a:t>
            </a:r>
            <a:r>
              <a:rPr lang="en-US" sz="1600" dirty="0" smtClean="0">
                <a:solidFill>
                  <a:srgbClr val="000000"/>
                </a:solidFill>
              </a:rPr>
              <a:t> (Link-local address)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To: FF02::1 (All-hosts multicast)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Prefix: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2001:DB8:AAAA:1</a:t>
            </a:r>
            <a:r>
              <a:rPr lang="en-US" sz="1600" dirty="0" smtClean="0">
                <a:solidFill>
                  <a:srgbClr val="FF0000"/>
                </a:solidFill>
              </a:rPr>
              <a:t>::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Prefix-length: </a:t>
            </a:r>
            <a:r>
              <a:rPr lang="en-US" sz="1600" b="1" dirty="0" smtClean="0">
                <a:solidFill>
                  <a:srgbClr val="000000"/>
                </a:solidFill>
              </a:rPr>
              <a:t>/64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673249" y="903845"/>
            <a:ext cx="1943640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35114" y="538158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86896" y="1568031"/>
            <a:ext cx="3349250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034731" y="1193167"/>
            <a:ext cx="163852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890" y="1157953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397589" y="89216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368290" y="101546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997993" y="181868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4430718" y="927120"/>
            <a:ext cx="259245" cy="2728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385703" y="1062090"/>
            <a:ext cx="258248" cy="22619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97994" y="1854755"/>
            <a:ext cx="265930" cy="2717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948738" y="827981"/>
            <a:ext cx="2017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MAC: </a:t>
            </a:r>
            <a:r>
              <a:rPr lang="en-US" sz="1400" dirty="0" smtClean="0">
                <a:solidFill>
                  <a:srgbClr val="0000FF"/>
                </a:solidFill>
              </a:rPr>
              <a:t>00-19-D2-8C-E0-4C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90957" y="1854756"/>
            <a:ext cx="584693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Prefix: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2001:DB8:AAAA:1</a:t>
            </a:r>
            <a:r>
              <a:rPr lang="en-US" sz="1600" dirty="0" smtClean="0">
                <a:solidFill>
                  <a:srgbClr val="FF0000"/>
                </a:solidFill>
              </a:rPr>
              <a:t>::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Prefix-length: </a:t>
            </a:r>
            <a:r>
              <a:rPr lang="en-US" sz="1600" b="1" dirty="0" smtClean="0">
                <a:solidFill>
                  <a:srgbClr val="000000"/>
                </a:solidFill>
              </a:rPr>
              <a:t>/64</a:t>
            </a:r>
          </a:p>
          <a:p>
            <a:endParaRPr lang="en-US" sz="1600" b="1" dirty="0" smtClean="0">
              <a:solidFill>
                <a:srgbClr val="000000"/>
              </a:solidFill>
            </a:endParaRPr>
          </a:p>
          <a:p>
            <a:endParaRPr lang="en-US" sz="1600" b="1" dirty="0" smtClean="0">
              <a:solidFill>
                <a:srgbClr val="000000"/>
              </a:solidFill>
            </a:endParaRPr>
          </a:p>
          <a:p>
            <a:endParaRPr lang="en-US" sz="1600" b="1" dirty="0" smtClean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739" y="356911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76170" y="14120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EUI-64</a:t>
            </a:r>
            <a:endParaRPr lang="en-US" dirty="0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9518" cy="64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8" y="633910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600200" y="827981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061945" y="851794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9601" y="1292132"/>
            <a:ext cx="2815876" cy="214007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Advertisement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From: </a:t>
            </a:r>
            <a:r>
              <a:rPr lang="en-US" sz="1600" b="1" dirty="0" smtClean="0">
                <a:solidFill>
                  <a:srgbClr val="660066"/>
                </a:solidFill>
              </a:rPr>
              <a:t>FE80::1</a:t>
            </a:r>
            <a:r>
              <a:rPr lang="en-US" sz="1600" dirty="0" smtClean="0">
                <a:solidFill>
                  <a:srgbClr val="000000"/>
                </a:solidFill>
              </a:rPr>
              <a:t> (Link-local address)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To: FF02::1 (All-hosts multicast)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Prefix: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2001:DB8:AAAA:1</a:t>
            </a:r>
            <a:r>
              <a:rPr lang="en-US" sz="1600" dirty="0" smtClean="0">
                <a:solidFill>
                  <a:srgbClr val="FF0000"/>
                </a:solidFill>
              </a:rPr>
              <a:t>::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Prefix-length: </a:t>
            </a:r>
            <a:r>
              <a:rPr lang="en-US" sz="1600" b="1" dirty="0" smtClean="0">
                <a:solidFill>
                  <a:srgbClr val="000000"/>
                </a:solidFill>
              </a:rPr>
              <a:t>/64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673249" y="903845"/>
            <a:ext cx="1943640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35114" y="538158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86896" y="1568031"/>
            <a:ext cx="3349250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034731" y="1193167"/>
            <a:ext cx="163852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890" y="1157953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397589" y="89216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368290" y="101546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997993" y="181868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4430718" y="927120"/>
            <a:ext cx="259245" cy="2728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385703" y="1062090"/>
            <a:ext cx="258248" cy="22619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97994" y="1854755"/>
            <a:ext cx="265930" cy="2717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948738" y="827981"/>
            <a:ext cx="2017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MAC: </a:t>
            </a:r>
            <a:r>
              <a:rPr lang="en-US" sz="1400" dirty="0" smtClean="0">
                <a:solidFill>
                  <a:srgbClr val="0000FF"/>
                </a:solidFill>
              </a:rPr>
              <a:t>00-19-D2-8C-E0-4C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90957" y="1854756"/>
            <a:ext cx="584693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Prefix: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2001:DB8:AAAA:1</a:t>
            </a:r>
            <a:r>
              <a:rPr lang="en-US" sz="1600" dirty="0" smtClean="0">
                <a:solidFill>
                  <a:srgbClr val="FF0000"/>
                </a:solidFill>
              </a:rPr>
              <a:t>::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Prefix-length: </a:t>
            </a:r>
            <a:r>
              <a:rPr lang="en-US" sz="1600" b="1" dirty="0" smtClean="0">
                <a:solidFill>
                  <a:srgbClr val="000000"/>
                </a:solidFill>
              </a:rPr>
              <a:t>/64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EUI-64 Interface ID:  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  <a:r>
              <a:rPr lang="en-US" sz="1600" i="1" dirty="0" smtClean="0">
                <a:solidFill>
                  <a:srgbClr val="0000FF"/>
                </a:solidFill>
                <a:latin typeface="Courier"/>
                <a:cs typeface="Courier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-19-D2</a:t>
            </a:r>
            <a:r>
              <a:rPr lang="en-US" sz="1600" dirty="0" smtClean="0">
                <a:solidFill>
                  <a:srgbClr val="000000"/>
                </a:solidFill>
                <a:latin typeface="Courier"/>
                <a:cs typeface="Courier"/>
              </a:rPr>
              <a:t>-FF-FE-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8C-E0-4C</a:t>
            </a:r>
          </a:p>
          <a:p>
            <a:endParaRPr lang="en-US" sz="1600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endParaRPr lang="en-US" sz="1600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739" y="356911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76170" y="14120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EUI-64</a:t>
            </a:r>
            <a:endParaRPr lang="en-US" dirty="0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9518" cy="64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8" y="633910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600200" y="827981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061945" y="851794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9601" y="1292132"/>
            <a:ext cx="2815876" cy="214007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Advertisement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From: </a:t>
            </a:r>
            <a:r>
              <a:rPr lang="en-US" sz="1600" b="1" dirty="0" smtClean="0">
                <a:solidFill>
                  <a:srgbClr val="660066"/>
                </a:solidFill>
              </a:rPr>
              <a:t>FE80::1</a:t>
            </a:r>
            <a:r>
              <a:rPr lang="en-US" sz="1600" dirty="0" smtClean="0">
                <a:solidFill>
                  <a:srgbClr val="000000"/>
                </a:solidFill>
              </a:rPr>
              <a:t> (Link-local address)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To: FF02::1 (All-hosts multicast)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Prefix: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2001:DB8:AAAA:1</a:t>
            </a:r>
            <a:r>
              <a:rPr lang="en-US" sz="1600" dirty="0" smtClean="0">
                <a:solidFill>
                  <a:srgbClr val="FF0000"/>
                </a:solidFill>
              </a:rPr>
              <a:t>::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Prefix-length: </a:t>
            </a:r>
            <a:r>
              <a:rPr lang="en-US" sz="1600" b="1" dirty="0" smtClean="0">
                <a:solidFill>
                  <a:srgbClr val="000000"/>
                </a:solidFill>
              </a:rPr>
              <a:t>/64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673249" y="903845"/>
            <a:ext cx="1943640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35114" y="538158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86896" y="1568031"/>
            <a:ext cx="3349250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034731" y="1193167"/>
            <a:ext cx="163852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890" y="1157953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397589" y="89216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368290" y="101546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997993" y="181868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4430718" y="927120"/>
            <a:ext cx="259245" cy="2728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385703" y="1062090"/>
            <a:ext cx="258248" cy="22619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97994" y="1854755"/>
            <a:ext cx="265930" cy="2717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948738" y="827981"/>
            <a:ext cx="2017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MAC: </a:t>
            </a:r>
            <a:r>
              <a:rPr lang="en-US" sz="1400" dirty="0" smtClean="0">
                <a:solidFill>
                  <a:srgbClr val="0000FF"/>
                </a:solidFill>
              </a:rPr>
              <a:t>00-19-D2-8C-E0-4C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90957" y="1854756"/>
            <a:ext cx="584693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Prefix: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2001:DB8:AAAA:1</a:t>
            </a:r>
            <a:r>
              <a:rPr lang="en-US" sz="1600" dirty="0" smtClean="0">
                <a:solidFill>
                  <a:srgbClr val="FF0000"/>
                </a:solidFill>
              </a:rPr>
              <a:t>::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Prefix-length: </a:t>
            </a:r>
            <a:r>
              <a:rPr lang="en-US" sz="1600" b="1" dirty="0" smtClean="0">
                <a:solidFill>
                  <a:srgbClr val="000000"/>
                </a:solidFill>
              </a:rPr>
              <a:t>/64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EUI-64 Interface ID:  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  <a:r>
              <a:rPr lang="en-US" sz="1600" i="1" dirty="0" smtClean="0">
                <a:solidFill>
                  <a:srgbClr val="0000FF"/>
                </a:solidFill>
                <a:latin typeface="Courier"/>
                <a:cs typeface="Courier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-19-D2</a:t>
            </a:r>
            <a:r>
              <a:rPr lang="en-US" sz="1600" dirty="0" smtClean="0">
                <a:solidFill>
                  <a:srgbClr val="000000"/>
                </a:solidFill>
                <a:latin typeface="Courier"/>
                <a:cs typeface="Courier"/>
              </a:rPr>
              <a:t>-FF-FE-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8C-E0-4C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Global </a:t>
            </a:r>
            <a:r>
              <a:rPr lang="en-US" sz="1600" dirty="0" err="1" smtClean="0">
                <a:solidFill>
                  <a:srgbClr val="000000"/>
                </a:solidFill>
              </a:rPr>
              <a:t>Unicast</a:t>
            </a:r>
            <a:r>
              <a:rPr lang="en-US" sz="1600" dirty="0" smtClean="0">
                <a:solidFill>
                  <a:srgbClr val="000000"/>
                </a:solidFill>
              </a:rPr>
              <a:t> Address: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"/>
                <a:cs typeface="Courier"/>
              </a:rPr>
              <a:t>          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2001:DB8:AAAA:1: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  <a:r>
              <a:rPr lang="en-US" sz="1600" i="1" dirty="0" smtClean="0">
                <a:solidFill>
                  <a:srgbClr val="0000FF"/>
                </a:solidFill>
                <a:latin typeface="Courier"/>
                <a:cs typeface="Courier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19:D2</a:t>
            </a:r>
            <a:r>
              <a:rPr lang="en-US" sz="1600" dirty="0" smtClean="0">
                <a:solidFill>
                  <a:srgbClr val="010000"/>
                </a:solidFill>
                <a:latin typeface="Courier"/>
                <a:cs typeface="Courier"/>
              </a:rPr>
              <a:t>FF:FE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8C:E04C</a:t>
            </a:r>
            <a:endParaRPr lang="en-US" sz="1600" dirty="0" smtClean="0">
              <a:solidFill>
                <a:srgbClr val="0000FF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739" y="356911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76170" y="14120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EUI-64</a:t>
            </a:r>
            <a:endParaRPr lang="en-US" dirty="0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9518" cy="64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8" y="633910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600200" y="827981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061945" y="851794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9601" y="1292132"/>
            <a:ext cx="2815876" cy="214007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Advertisement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From: </a:t>
            </a:r>
            <a:r>
              <a:rPr lang="en-US" sz="1600" b="1" dirty="0" smtClean="0">
                <a:solidFill>
                  <a:srgbClr val="660066"/>
                </a:solidFill>
              </a:rPr>
              <a:t>FE80::1</a:t>
            </a:r>
            <a:r>
              <a:rPr lang="en-US" sz="1600" dirty="0" smtClean="0">
                <a:solidFill>
                  <a:srgbClr val="000000"/>
                </a:solidFill>
              </a:rPr>
              <a:t> (Link-local address)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To: FF02::1 (All-hosts multicast)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Prefix: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2001:DB8:AAAA:1</a:t>
            </a:r>
            <a:r>
              <a:rPr lang="en-US" sz="1600" dirty="0" smtClean="0">
                <a:solidFill>
                  <a:srgbClr val="FF0000"/>
                </a:solidFill>
              </a:rPr>
              <a:t>::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Prefix-length: </a:t>
            </a:r>
            <a:r>
              <a:rPr lang="en-US" sz="1600" b="1" dirty="0" smtClean="0">
                <a:solidFill>
                  <a:srgbClr val="000000"/>
                </a:solidFill>
              </a:rPr>
              <a:t>/64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673249" y="903845"/>
            <a:ext cx="1943640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35114" y="538158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86896" y="1568031"/>
            <a:ext cx="3349250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034731" y="1193167"/>
            <a:ext cx="163852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890" y="1157953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397589" y="89216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368290" y="101546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997993" y="181868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4430718" y="927120"/>
            <a:ext cx="259245" cy="2728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385703" y="1062090"/>
            <a:ext cx="258248" cy="22619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97994" y="1854755"/>
            <a:ext cx="265930" cy="2717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948738" y="827981"/>
            <a:ext cx="2017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MAC: </a:t>
            </a:r>
            <a:r>
              <a:rPr lang="en-US" sz="1400" dirty="0" smtClean="0">
                <a:solidFill>
                  <a:srgbClr val="0000FF"/>
                </a:solidFill>
              </a:rPr>
              <a:t>00-19-D2-8C-E0-4C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90957" y="1854756"/>
            <a:ext cx="584693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Prefix: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2001:DB8:AAAA:1</a:t>
            </a:r>
            <a:r>
              <a:rPr lang="en-US" sz="1600" dirty="0" smtClean="0">
                <a:solidFill>
                  <a:srgbClr val="FF0000"/>
                </a:solidFill>
              </a:rPr>
              <a:t>::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Prefix-length: </a:t>
            </a:r>
            <a:r>
              <a:rPr lang="en-US" sz="1600" b="1" dirty="0" smtClean="0">
                <a:solidFill>
                  <a:srgbClr val="000000"/>
                </a:solidFill>
              </a:rPr>
              <a:t>/64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EUI-64 Interface ID:  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  <a:r>
              <a:rPr lang="en-US" sz="1600" i="1" dirty="0" smtClean="0">
                <a:solidFill>
                  <a:srgbClr val="0000FF"/>
                </a:solidFill>
                <a:latin typeface="Courier"/>
                <a:cs typeface="Courier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-19-D2</a:t>
            </a:r>
            <a:r>
              <a:rPr lang="en-US" sz="1600" dirty="0" smtClean="0">
                <a:solidFill>
                  <a:srgbClr val="000000"/>
                </a:solidFill>
                <a:latin typeface="Courier"/>
                <a:cs typeface="Courier"/>
              </a:rPr>
              <a:t>-FF-FE-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8C-E0-4C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Global </a:t>
            </a:r>
            <a:r>
              <a:rPr lang="en-US" sz="1600" dirty="0" err="1" smtClean="0">
                <a:solidFill>
                  <a:srgbClr val="000000"/>
                </a:solidFill>
              </a:rPr>
              <a:t>Unicast</a:t>
            </a:r>
            <a:r>
              <a:rPr lang="en-US" sz="1600" dirty="0" smtClean="0">
                <a:solidFill>
                  <a:srgbClr val="000000"/>
                </a:solidFill>
              </a:rPr>
              <a:t> Address: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"/>
                <a:cs typeface="Courier"/>
              </a:rPr>
              <a:t>          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2001:DB8:AAAA:1: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  <a:r>
              <a:rPr lang="en-US" sz="1600" i="1" dirty="0" smtClean="0">
                <a:solidFill>
                  <a:srgbClr val="0000FF"/>
                </a:solidFill>
                <a:latin typeface="Courier"/>
                <a:cs typeface="Courier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19:D2</a:t>
            </a:r>
            <a:r>
              <a:rPr lang="en-US" sz="1600" dirty="0" smtClean="0">
                <a:solidFill>
                  <a:srgbClr val="010000"/>
                </a:solidFill>
                <a:latin typeface="Courier"/>
                <a:cs typeface="Courier"/>
              </a:rPr>
              <a:t>FF:FE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8C:E04C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Default Gateway: </a:t>
            </a:r>
            <a:r>
              <a:rPr lang="en-US" sz="1600" b="1" dirty="0" smtClean="0">
                <a:solidFill>
                  <a:srgbClr val="660066"/>
                </a:solidFill>
              </a:rPr>
              <a:t>FE80::1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739" y="356911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76170" y="14120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EUI-64</a:t>
            </a:r>
            <a:endParaRPr lang="en-US" dirty="0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9518" cy="64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293" y="1658373"/>
            <a:ext cx="8415337" cy="3485127"/>
          </a:xfrm>
        </p:spPr>
        <p:txBody>
          <a:bodyPr rtlCol="0">
            <a:no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cs typeface="Courier"/>
              </a:rPr>
              <a:t>How many addresses does 128 bits give us?</a:t>
            </a:r>
          </a:p>
          <a:p>
            <a:pPr marL="362761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>
                <a:cs typeface="Courier"/>
              </a:rPr>
              <a:t>340 </a:t>
            </a:r>
            <a:r>
              <a:rPr lang="en-US" sz="1800" kern="0" dirty="0" err="1" smtClean="0">
                <a:cs typeface="Courier"/>
              </a:rPr>
              <a:t>undecillion</a:t>
            </a:r>
            <a:r>
              <a:rPr lang="en-US" sz="1800" kern="0" dirty="0" smtClean="0">
                <a:cs typeface="Courier"/>
              </a:rPr>
              <a:t> </a:t>
            </a:r>
            <a:r>
              <a:rPr lang="en-US" sz="1800" kern="0" dirty="0" err="1" smtClean="0">
                <a:cs typeface="Courier"/>
              </a:rPr>
              <a:t>addesses</a:t>
            </a:r>
            <a:r>
              <a:rPr lang="en-US" sz="1800" kern="0" dirty="0" smtClean="0">
                <a:cs typeface="Courier"/>
              </a:rPr>
              <a:t> or …</a:t>
            </a:r>
          </a:p>
          <a:p>
            <a:pPr marL="362761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+mn-lt"/>
                <a:cs typeface="Courier"/>
              </a:rPr>
              <a:t>340 trillion trillion trillion addresses or … </a:t>
            </a:r>
          </a:p>
          <a:p>
            <a:pPr marL="362761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+mn-lt"/>
                <a:cs typeface="Courier"/>
              </a:rPr>
              <a:t>“IPv6 could provide each and every square micrometer of the earth’s surface with 5,000 unique addresses. Micrometer = 0.001 mm or 0.000039 inches” or…. </a:t>
            </a:r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045346" y="314325"/>
            <a:ext cx="7501629" cy="16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2001:0DB8:AAAA:1111:0000:0000:0000:0100/64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 : 0DB8 : AAAA : 1111 : 0000 : 0000 : 0000 : 0100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65815" y="1318992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5346" y="1350596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38766" y="1314222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297" y="1345826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64986" y="1310467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44517" y="134207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37937" y="1305697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17468" y="133730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20316" y="1305635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99847" y="1337240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893267" y="1300865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72798" y="1332470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819487" y="1297110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99018" y="1328714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792438" y="1292340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71969" y="1323944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8" y="633910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600200" y="827981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061945" y="851794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9601" y="1292132"/>
            <a:ext cx="2815876" cy="214007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Advertisement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From: </a:t>
            </a:r>
            <a:r>
              <a:rPr lang="en-US" sz="1600" b="1" dirty="0" smtClean="0">
                <a:solidFill>
                  <a:srgbClr val="660066"/>
                </a:solidFill>
              </a:rPr>
              <a:t>FE80::1</a:t>
            </a:r>
            <a:r>
              <a:rPr lang="en-US" sz="1600" dirty="0" smtClean="0">
                <a:solidFill>
                  <a:srgbClr val="000000"/>
                </a:solidFill>
              </a:rPr>
              <a:t> (Link-local address)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To: FF02::1 (All-hosts multicast)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Prefix: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2001:DB8:AAAA:1</a:t>
            </a:r>
            <a:r>
              <a:rPr lang="en-US" sz="1600" dirty="0" smtClean="0">
                <a:solidFill>
                  <a:srgbClr val="FF0000"/>
                </a:solidFill>
              </a:rPr>
              <a:t>::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Prefix-length: </a:t>
            </a:r>
            <a:r>
              <a:rPr lang="en-US" sz="1600" b="1" dirty="0" smtClean="0">
                <a:solidFill>
                  <a:srgbClr val="000000"/>
                </a:solidFill>
              </a:rPr>
              <a:t>/64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673249" y="903845"/>
            <a:ext cx="1943640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35114" y="538158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86896" y="1568031"/>
            <a:ext cx="3349250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034731" y="1193167"/>
            <a:ext cx="163852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890" y="1157953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397589" y="89216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368290" y="101546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997993" y="181868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4430718" y="927120"/>
            <a:ext cx="259245" cy="2728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385703" y="1062090"/>
            <a:ext cx="258248" cy="22619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97994" y="1854755"/>
            <a:ext cx="265930" cy="2717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948738" y="827981"/>
            <a:ext cx="2017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MAC: </a:t>
            </a:r>
            <a:r>
              <a:rPr lang="en-US" sz="1400" dirty="0" smtClean="0">
                <a:solidFill>
                  <a:srgbClr val="0000FF"/>
                </a:solidFill>
              </a:rPr>
              <a:t>00-19-D2-8C-E0-4C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90957" y="1854756"/>
            <a:ext cx="584693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Prefix: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2001:DB8:AAAA:1</a:t>
            </a:r>
            <a:r>
              <a:rPr lang="en-US" sz="1600" dirty="0" smtClean="0">
                <a:solidFill>
                  <a:srgbClr val="FF0000"/>
                </a:solidFill>
              </a:rPr>
              <a:t>::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Prefix-length: </a:t>
            </a:r>
            <a:r>
              <a:rPr lang="en-US" sz="1600" b="1" dirty="0" smtClean="0">
                <a:solidFill>
                  <a:srgbClr val="000000"/>
                </a:solidFill>
              </a:rPr>
              <a:t>/64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EUI-64 Interface ID:  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  <a:r>
              <a:rPr lang="en-US" sz="1600" i="1" dirty="0" smtClean="0">
                <a:solidFill>
                  <a:srgbClr val="0000FF"/>
                </a:solidFill>
                <a:latin typeface="Courier"/>
                <a:cs typeface="Courier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-19-D2</a:t>
            </a:r>
            <a:r>
              <a:rPr lang="en-US" sz="1600" dirty="0" smtClean="0">
                <a:solidFill>
                  <a:srgbClr val="000000"/>
                </a:solidFill>
                <a:latin typeface="Courier"/>
                <a:cs typeface="Courier"/>
              </a:rPr>
              <a:t>-FF-FE-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8C-E0-4C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Global </a:t>
            </a:r>
            <a:r>
              <a:rPr lang="en-US" sz="1600" dirty="0" err="1" smtClean="0">
                <a:solidFill>
                  <a:srgbClr val="000000"/>
                </a:solidFill>
              </a:rPr>
              <a:t>Unicast</a:t>
            </a:r>
            <a:r>
              <a:rPr lang="en-US" sz="1600" dirty="0" smtClean="0">
                <a:solidFill>
                  <a:srgbClr val="000000"/>
                </a:solidFill>
              </a:rPr>
              <a:t> Address: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"/>
                <a:cs typeface="Courier"/>
              </a:rPr>
              <a:t>           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2001:DB8:AAAA:1: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  <a:r>
              <a:rPr lang="en-US" sz="1600" i="1" dirty="0" smtClean="0">
                <a:solidFill>
                  <a:srgbClr val="0000FF"/>
                </a:solidFill>
                <a:latin typeface="Courier"/>
                <a:cs typeface="Courier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19:D2</a:t>
            </a:r>
            <a:r>
              <a:rPr lang="en-US" sz="1600" dirty="0" smtClean="0">
                <a:solidFill>
                  <a:srgbClr val="010000"/>
                </a:solidFill>
                <a:latin typeface="Courier"/>
                <a:cs typeface="Courier"/>
              </a:rPr>
              <a:t>FF:FE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8C:E04C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Default Gateway: </a:t>
            </a:r>
            <a:r>
              <a:rPr lang="en-US" sz="1600" b="1" dirty="0" smtClean="0">
                <a:solidFill>
                  <a:srgbClr val="660066"/>
                </a:solidFill>
              </a:rPr>
              <a:t>FE80::1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8" name="Content Placeholder 4"/>
          <p:cNvSpPr txBox="1">
            <a:spLocks/>
          </p:cNvSpPr>
          <p:nvPr/>
        </p:nvSpPr>
        <p:spPr>
          <a:xfrm>
            <a:off x="0" y="3865217"/>
            <a:ext cx="9094399" cy="1278283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PC1&gt;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ipconfig</a:t>
            </a:r>
            <a:endParaRPr lang="en-US" dirty="0" smtClean="0"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IPv6 Address. . . . . . :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2001:DB8:AAAA:1: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  <a:r>
              <a:rPr lang="en-US" i="1" dirty="0" smtClean="0">
                <a:solidFill>
                  <a:srgbClr val="0000FF"/>
                </a:solidFill>
                <a:latin typeface="Courier"/>
                <a:cs typeface="Courier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19:D2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FF:FE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8C:E04C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Default Gateway . . . . :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b="1" dirty="0" smtClean="0">
                <a:solidFill>
                  <a:srgbClr val="660066"/>
                </a:solidFill>
                <a:latin typeface="Courier"/>
                <a:cs typeface="Courier"/>
              </a:rPr>
              <a:t>fe80::1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1514" dirty="0" smtClean="0"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1514" dirty="0" smtClean="0"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 smtClean="0"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 smtClean="0">
              <a:latin typeface="Courier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739" y="356911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76170" y="14120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EUI-64</a:t>
            </a:r>
            <a:endParaRPr lang="en-US" dirty="0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9518" cy="64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862131"/>
            <a:ext cx="9143999" cy="2811219"/>
          </a:xfrm>
          <a:ln>
            <a:solidFill>
              <a:srgbClr val="01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PC1&gt; </a:t>
            </a:r>
            <a:r>
              <a:rPr lang="en-US" sz="1600" b="1" dirty="0" err="1" smtClean="0">
                <a:solidFill>
                  <a:srgbClr val="010000"/>
                </a:solidFill>
                <a:latin typeface="Lucida Console"/>
                <a:cs typeface="Lucida Console"/>
              </a:rPr>
              <a:t>ipconfig</a:t>
            </a:r>
            <a:endParaRPr lang="en-US" sz="1600" dirty="0" smtClean="0">
              <a:solidFill>
                <a:srgbClr val="010000"/>
              </a:solidFill>
              <a:latin typeface="Lucida Console"/>
              <a:cs typeface="Lucida Console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Windows IP Configuration</a:t>
            </a:r>
          </a:p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Ethernet adapter Local Area Connection: </a:t>
            </a:r>
          </a:p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   IPv6 Address. . . . . . . . . </a:t>
            </a:r>
            <a:r>
              <a:rPr lang="en-US" sz="1600" dirty="0">
                <a:solidFill>
                  <a:srgbClr val="010000"/>
                </a:solidFill>
                <a:latin typeface="Lucida Console"/>
                <a:cs typeface="Lucida Console"/>
              </a:rPr>
              <a:t>: 2001:DB8:AAAA:1:0219:D2FF:FE8C:E04C</a:t>
            </a:r>
            <a:endParaRPr lang="en-US" sz="1600" dirty="0" smtClean="0">
              <a:solidFill>
                <a:srgbClr val="010000"/>
              </a:solidFill>
              <a:latin typeface="Lucida Console"/>
              <a:cs typeface="Lucida Console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	  Link-local IPv6 Address . . . : fe80::50a5:8a35:a5bb:66e1%11</a:t>
            </a:r>
          </a:p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	  Default Gateway . . . . . . . : fe80::1</a:t>
            </a:r>
          </a:p>
          <a:p>
            <a:pPr>
              <a:buNone/>
            </a:pPr>
            <a:endParaRPr lang="en-US" sz="1800" dirty="0">
              <a:solidFill>
                <a:srgbClr val="010000"/>
              </a:solidFill>
              <a:latin typeface="Lucida Console"/>
              <a:cs typeface="Lucida Console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4329043" y="2077719"/>
            <a:ext cx="4357757" cy="321806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261610"/>
            <a:ext cx="662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Windows and the Interface ID</a:t>
            </a:r>
            <a:endParaRPr lang="en-US" sz="2800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57201" y="3663751"/>
            <a:ext cx="8229599" cy="920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Windows XP and Server 2003 use EUI-64. 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Windows Vista and newer do not use EUI-64; hosts create a random 64-bit Interface ID.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" y="4582597"/>
            <a:ext cx="821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%value following the link-local address is a Windows Zone ID and not part of IPv6.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38" y="482505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550600" y="676577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143945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2211" y="1668712"/>
            <a:ext cx="2383818" cy="350403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NDP Router Advertisement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“Here is my information but you need to get other information such as DNS addresses from a DHCPv6 server.”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Or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“I can’t help you. Ask a DHCPv6 server for all your information.”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658908" y="1397562"/>
            <a:ext cx="1943640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50600" y="410566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2573995" y="1686885"/>
            <a:ext cx="108843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890" y="1006548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3383248" y="138588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3383248" y="1420837"/>
            <a:ext cx="259245" cy="2399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44139" y="241010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8206397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616" y="971595"/>
            <a:ext cx="697429" cy="69568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431797" y="1667281"/>
            <a:ext cx="127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DHCPv6 Server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12211" y="1322211"/>
            <a:ext cx="2263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Stateless Addressing</a:t>
            </a:r>
            <a:endParaRPr lang="en-US" sz="1600" b="1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841" y="4425288"/>
            <a:ext cx="1253722" cy="71433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842" y="2893693"/>
            <a:ext cx="1090662" cy="568644"/>
          </a:xfrm>
          <a:prstGeom prst="rect">
            <a:avLst/>
          </a:prstGeom>
        </p:spPr>
      </p:pic>
      <p:sp>
        <p:nvSpPr>
          <p:cNvPr id="44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426979" y="2031503"/>
            <a:ext cx="1142525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396030" y="177055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52" name="Oval 51"/>
          <p:cNvSpPr/>
          <p:nvPr/>
        </p:nvSpPr>
        <p:spPr>
          <a:xfrm>
            <a:off x="2413443" y="1817185"/>
            <a:ext cx="246669" cy="21431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38" y="482505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550600" y="676577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143945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2211" y="1668712"/>
            <a:ext cx="2383818" cy="350403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NDP Router Advertisement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“Here is my information but you need to get other information such as DNS addresses from a DHCPv6 server.”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Or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“I can’t help you. Ask a DHCPv6 server for all your information.”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658908" y="1397562"/>
            <a:ext cx="1943640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50600" y="410566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426979" y="2031503"/>
            <a:ext cx="1142525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2573995" y="1686885"/>
            <a:ext cx="108843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890" y="1006548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3383248" y="138588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396030" y="177055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077438" y="220814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3383248" y="1420837"/>
            <a:ext cx="259245" cy="2399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413443" y="1817185"/>
            <a:ext cx="246669" cy="21431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77439" y="2244213"/>
            <a:ext cx="265930" cy="2729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44139" y="241010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741697" y="295831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47" name="Oval 46"/>
          <p:cNvSpPr/>
          <p:nvPr/>
        </p:nvSpPr>
        <p:spPr>
          <a:xfrm>
            <a:off x="5741698" y="2991410"/>
            <a:ext cx="261788" cy="251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003485" y="2978361"/>
            <a:ext cx="3140515" cy="584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DHCPv6 Advertise Message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“I’m a DHCPv6 Server.”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4353099" y="2308917"/>
            <a:ext cx="2632788" cy="584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DHCPv6 Solicit Message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“I need a DHCPv6 Server.”</a:t>
            </a:r>
          </a:p>
        </p:txBody>
      </p:sp>
      <p:cxnSp>
        <p:nvCxnSpPr>
          <p:cNvPr id="55" name="Straight Arrow Connector 54"/>
          <p:cNvCxnSpPr>
            <a:stCxn id="48" idx="1"/>
          </p:cNvCxnSpPr>
          <p:nvPr/>
        </p:nvCxnSpPr>
        <p:spPr>
          <a:xfrm rot="10800000">
            <a:off x="5380261" y="3266095"/>
            <a:ext cx="623224" cy="4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8206397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616" y="971595"/>
            <a:ext cx="697429" cy="69568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431797" y="1667281"/>
            <a:ext cx="127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DHCPv6 Server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3446145" y="2515921"/>
            <a:ext cx="906954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985887" y="2511007"/>
            <a:ext cx="782774" cy="4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696424" y="362151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62" name="Oval 61"/>
          <p:cNvSpPr/>
          <p:nvPr/>
        </p:nvSpPr>
        <p:spPr>
          <a:xfrm>
            <a:off x="3715685" y="3657588"/>
            <a:ext cx="246669" cy="27170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972085" y="3657589"/>
            <a:ext cx="3013802" cy="584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DHCPv6 Request Message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“I need addressing information.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6985887" y="3924381"/>
            <a:ext cx="782774" cy="4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78757" y="444172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66" name="Oval 65"/>
          <p:cNvSpPr/>
          <p:nvPr/>
        </p:nvSpPr>
        <p:spPr>
          <a:xfrm>
            <a:off x="5978756" y="4441721"/>
            <a:ext cx="275661" cy="26161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283410" y="4308623"/>
            <a:ext cx="286059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DHCPv6 Reply Message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“Here is your address and other information.”</a:t>
            </a:r>
            <a:endParaRPr lang="en-US" sz="1600" dirty="0"/>
          </a:p>
        </p:txBody>
      </p:sp>
      <p:cxnSp>
        <p:nvCxnSpPr>
          <p:cNvPr id="68" name="Straight Arrow Connector 67"/>
          <p:cNvCxnSpPr/>
          <p:nvPr/>
        </p:nvCxnSpPr>
        <p:spPr>
          <a:xfrm rot="10800000">
            <a:off x="5547844" y="4772582"/>
            <a:ext cx="7355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211" y="1322211"/>
            <a:ext cx="2263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Stateless Addressing</a:t>
            </a:r>
            <a:endParaRPr lang="en-US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506504" y="2013381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DHCPv6 Addressing</a:t>
            </a:r>
            <a:endParaRPr lang="en-US" sz="1600" b="1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841" y="4425288"/>
            <a:ext cx="1253722" cy="71433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842" y="2893693"/>
            <a:ext cx="1090662" cy="568644"/>
          </a:xfrm>
          <a:prstGeom prst="rect">
            <a:avLst/>
          </a:prstGeom>
        </p:spPr>
      </p:pic>
      <p:sp>
        <p:nvSpPr>
          <p:cNvPr id="44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8120" y="516156"/>
            <a:ext cx="163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Global </a:t>
            </a:r>
            <a:r>
              <a:rPr lang="en-US" sz="1600" dirty="0" err="1" smtClean="0">
                <a:cs typeface="Courier"/>
              </a:rPr>
              <a:t>Unicast</a:t>
            </a:r>
            <a:endParaRPr lang="en-US" sz="1600" dirty="0" smtClean="0">
              <a:cs typeface="Courie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0984" y="451207"/>
            <a:ext cx="2947229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26368" y="1335979"/>
            <a:ext cx="1730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Manual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55278" y="2030978"/>
            <a:ext cx="14368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IPv6 Unnumbered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2335" y="2184668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IPv6 Address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4537656" y="954753"/>
            <a:ext cx="22549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2390182" y="1800658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446556" y="1900165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1325825" y="2007125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3452980" y="2007125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510134" y="1068691"/>
            <a:ext cx="3979369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2389404" y="1190613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6368771" y="1188231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708601" y="2127856"/>
            <a:ext cx="173021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589386" y="2030978"/>
            <a:ext cx="18390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Stateless </a:t>
            </a:r>
            <a:r>
              <a:rPr lang="en-US" sz="1600" dirty="0" err="1" smtClean="0">
                <a:cs typeface="Courier"/>
              </a:rPr>
              <a:t>Autoconfiguration</a:t>
            </a:r>
            <a:endParaRPr lang="en-US" sz="1600" dirty="0" smtClean="0">
              <a:cs typeface="Courier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06687" y="2184668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DHCPv6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6393562" y="1802446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449936" y="1901953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5329205" y="20089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7456360" y="20089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538206" y="2132422"/>
            <a:ext cx="2050681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81446" y="2129644"/>
            <a:ext cx="173021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706687" y="2132422"/>
            <a:ext cx="1730218" cy="390800"/>
          </a:xfrm>
          <a:prstGeom prst="rect">
            <a:avLst/>
          </a:prstGeom>
          <a:solidFill>
            <a:schemeClr val="accent1">
              <a:alpha val="13000"/>
            </a:schemeClr>
          </a:solidFill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626367" y="1308961"/>
            <a:ext cx="173021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624392" y="1308961"/>
            <a:ext cx="173021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54603" y="2953498"/>
            <a:ext cx="1048691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806587" y="2953498"/>
            <a:ext cx="1048691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1326607" y="2618362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32271" y="2719657"/>
            <a:ext cx="1744972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511540" y="2824829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256512" y="284038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6298" y="3004810"/>
            <a:ext cx="941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Static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83212" y="3027105"/>
            <a:ext cx="941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EUI-64</a:t>
            </a:r>
          </a:p>
        </p:txBody>
      </p:sp>
      <p:pic>
        <p:nvPicPr>
          <p:cNvPr id="44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2806" y="3004810"/>
            <a:ext cx="1015676" cy="8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6494857" y="3004810"/>
            <a:ext cx="208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Stateful</a:t>
            </a:r>
            <a:r>
              <a:rPr lang="en-US" dirty="0" smtClean="0"/>
              <a:t> DHCPv6”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077265" y="1335979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Dynamic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38" y="482505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550600" y="676577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143945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50600" y="410566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890" y="1006548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4077438" y="220814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40" name="Oval 39"/>
          <p:cNvSpPr/>
          <p:nvPr/>
        </p:nvSpPr>
        <p:spPr>
          <a:xfrm>
            <a:off x="4077439" y="2244213"/>
            <a:ext cx="265930" cy="2729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44139" y="241010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741697" y="295831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47" name="Oval 46"/>
          <p:cNvSpPr/>
          <p:nvPr/>
        </p:nvSpPr>
        <p:spPr>
          <a:xfrm>
            <a:off x="5741698" y="2991410"/>
            <a:ext cx="261788" cy="251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003485" y="2978361"/>
            <a:ext cx="3140515" cy="584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DHCPv6 Advertise Message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“I’m a DHCPv6 Server.”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4353099" y="2308917"/>
            <a:ext cx="2632788" cy="584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DHCPv6 Solicit Message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“I need a DHCPv6 Server.”</a:t>
            </a:r>
          </a:p>
        </p:txBody>
      </p:sp>
      <p:cxnSp>
        <p:nvCxnSpPr>
          <p:cNvPr id="55" name="Straight Arrow Connector 54"/>
          <p:cNvCxnSpPr>
            <a:stCxn id="48" idx="1"/>
          </p:cNvCxnSpPr>
          <p:nvPr/>
        </p:nvCxnSpPr>
        <p:spPr>
          <a:xfrm rot="10800000">
            <a:off x="5380261" y="3266095"/>
            <a:ext cx="623224" cy="4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8206397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616" y="971595"/>
            <a:ext cx="697429" cy="69568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431797" y="1667281"/>
            <a:ext cx="127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DHCPv6 Server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3446145" y="2515921"/>
            <a:ext cx="906954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985887" y="2511007"/>
            <a:ext cx="782774" cy="4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696424" y="362151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62" name="Oval 61"/>
          <p:cNvSpPr/>
          <p:nvPr/>
        </p:nvSpPr>
        <p:spPr>
          <a:xfrm>
            <a:off x="3715685" y="3657588"/>
            <a:ext cx="246669" cy="27170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972085" y="3657589"/>
            <a:ext cx="3013802" cy="584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DHCPv6 Request Message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“I need addressing information.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6985887" y="3924381"/>
            <a:ext cx="782774" cy="4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78757" y="444172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66" name="Oval 65"/>
          <p:cNvSpPr/>
          <p:nvPr/>
        </p:nvSpPr>
        <p:spPr>
          <a:xfrm>
            <a:off x="5978756" y="4441721"/>
            <a:ext cx="275661" cy="26161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283410" y="4308623"/>
            <a:ext cx="286059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DHCPv6 Reply Message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“Here is your address and other information.”</a:t>
            </a:r>
            <a:endParaRPr lang="en-US" sz="1600" dirty="0"/>
          </a:p>
        </p:txBody>
      </p:sp>
      <p:cxnSp>
        <p:nvCxnSpPr>
          <p:cNvPr id="68" name="Straight Arrow Connector 67"/>
          <p:cNvCxnSpPr/>
          <p:nvPr/>
        </p:nvCxnSpPr>
        <p:spPr>
          <a:xfrm rot="10800000">
            <a:off x="5547844" y="4772582"/>
            <a:ext cx="7355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06504" y="2013381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DHCPv6 Addressing</a:t>
            </a:r>
            <a:endParaRPr lang="en-US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550600" y="1146608"/>
            <a:ext cx="35597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</a:t>
            </a:r>
            <a:r>
              <a:rPr lang="en-US" sz="3200" dirty="0" err="1" smtClean="0"/>
              <a:t>Stateful</a:t>
            </a:r>
            <a:r>
              <a:rPr lang="en-US" sz="3200" dirty="0" smtClean="0"/>
              <a:t> DHCPv6”</a:t>
            </a:r>
            <a:endParaRPr lang="en-US" sz="3200" dirty="0"/>
          </a:p>
        </p:txBody>
      </p:sp>
      <p:sp>
        <p:nvSpPr>
          <p:cNvPr id="30" name="&quot;No&quot; Symbol 29"/>
          <p:cNvSpPr/>
          <p:nvPr/>
        </p:nvSpPr>
        <p:spPr>
          <a:xfrm>
            <a:off x="506478" y="158367"/>
            <a:ext cx="1203739" cy="903949"/>
          </a:xfrm>
          <a:prstGeom prst="noSmoking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732335" y="3943257"/>
            <a:ext cx="793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looked at all the different options for configuring a global </a:t>
            </a:r>
            <a:r>
              <a:rPr lang="en-US" dirty="0" err="1" smtClean="0"/>
              <a:t>unicast</a:t>
            </a:r>
            <a:r>
              <a:rPr lang="en-US" dirty="0" smtClean="0"/>
              <a:t> address except for IPv6 unnumbered which is similar to the IPv4 unnumbered.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75718" y="650290"/>
            <a:ext cx="1900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cs typeface="Courier"/>
              </a:rPr>
              <a:t>Global </a:t>
            </a:r>
            <a:r>
              <a:rPr lang="en-US" sz="1600" b="1" dirty="0" err="1" smtClean="0">
                <a:cs typeface="Courier"/>
              </a:rPr>
              <a:t>Unicast</a:t>
            </a:r>
            <a:endParaRPr lang="en-US" sz="1600" b="1" dirty="0" smtClean="0">
              <a:cs typeface="Courier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28979" y="585340"/>
            <a:ext cx="2947229" cy="39080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007466" y="2175159"/>
            <a:ext cx="14368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IPv6 Unnumbered</a:t>
            </a:r>
          </a:p>
        </p:txBody>
      </p:sp>
      <p:cxnSp>
        <p:nvCxnSpPr>
          <p:cNvPr id="46" name="Straight Connector 45"/>
          <p:cNvCxnSpPr/>
          <p:nvPr/>
        </p:nvCxnSpPr>
        <p:spPr>
          <a:xfrm rot="16200000" flipH="1">
            <a:off x="4689845" y="1088888"/>
            <a:ext cx="22549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2542371" y="1934792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598745" y="2034299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1478014" y="2141260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3605169" y="2141260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662323" y="1202825"/>
            <a:ext cx="3979369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2541593" y="132474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6520960" y="1322365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802593" y="2263779"/>
            <a:ext cx="173021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802592" y="2175159"/>
            <a:ext cx="17957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Stateless </a:t>
            </a:r>
            <a:r>
              <a:rPr lang="en-US" sz="1600" dirty="0" err="1" smtClean="0">
                <a:cs typeface="Courier"/>
              </a:rPr>
              <a:t>Autoconfiguration</a:t>
            </a:r>
            <a:endParaRPr lang="en-US" sz="1600" dirty="0" smtClean="0">
              <a:cs typeface="Courier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6545751" y="1936581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602125" y="2036087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H="1">
            <a:off x="5481394" y="214304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7608549" y="214304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6761847" y="2263780"/>
            <a:ext cx="1730218" cy="39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855495" y="2261991"/>
            <a:ext cx="173021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33637" y="2261990"/>
            <a:ext cx="173021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778557" y="1417867"/>
            <a:ext cx="173021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781937" y="1417867"/>
            <a:ext cx="173021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06792" y="3087633"/>
            <a:ext cx="1048691" cy="39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958776" y="3087633"/>
            <a:ext cx="1048691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 rot="5400000">
            <a:off x="1478796" y="2752497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84460" y="2853791"/>
            <a:ext cx="1744972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6200000" flipH="1">
            <a:off x="663729" y="2958963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2408701" y="2974522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28487" y="3138944"/>
            <a:ext cx="941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Static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035401" y="3161239"/>
            <a:ext cx="941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EUI-64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778557" y="1470113"/>
            <a:ext cx="1730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Manual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84524" y="2318803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IPv6 Address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229454" y="1470113"/>
            <a:ext cx="1185199" cy="338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Dynamic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858876" y="2318803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DHCPv6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template-section-grad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73" y="1194371"/>
            <a:ext cx="9154274" cy="2920425"/>
          </a:xfrm>
          <a:prstGeom prst="rect">
            <a:avLst/>
          </a:prstGeom>
        </p:spPr>
      </p:pic>
      <p:sp>
        <p:nvSpPr>
          <p:cNvPr id="13316" name="Rectangle 20"/>
          <p:cNvSpPr>
            <a:spLocks noChangeArrowheads="1"/>
          </p:cNvSpPr>
          <p:nvPr/>
        </p:nvSpPr>
        <p:spPr bwMode="auto">
          <a:xfrm>
            <a:off x="639763" y="2295112"/>
            <a:ext cx="5616575" cy="62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601" tIns="30800" rIns="61601" bIns="30800" anchor="ctr"/>
          <a:lstStyle/>
          <a:p>
            <a:pPr defTabSz="610872"/>
            <a:r>
              <a:rPr lang="en-US" sz="23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Link-local </a:t>
            </a:r>
            <a:r>
              <a:rPr lang="en-US" sz="2300" kern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Unicast</a:t>
            </a:r>
            <a:r>
              <a:rPr lang="en-US" sz="23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Address</a:t>
            </a:r>
            <a:endParaRPr lang="en-US" sz="2300" kern="0" dirty="0">
              <a:solidFill>
                <a:srgbClr val="FFFFFF"/>
              </a:solidFill>
              <a:latin typeface="CiscoSans" pitchFamily="34" charset="0"/>
            </a:endParaRPr>
          </a:p>
        </p:txBody>
      </p:sp>
      <p:sp>
        <p:nvSpPr>
          <p:cNvPr id="13317" name="Rectangle 21"/>
          <p:cNvSpPr>
            <a:spLocks noChangeArrowheads="1"/>
          </p:cNvSpPr>
          <p:nvPr/>
        </p:nvSpPr>
        <p:spPr bwMode="auto">
          <a:xfrm>
            <a:off x="639764" y="3751661"/>
            <a:ext cx="7940675" cy="850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601" tIns="30800" rIns="61601" bIns="30800"/>
          <a:lstStyle/>
          <a:p>
            <a:pPr marL="177427" indent="-177427" defTabSz="610872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</a:pPr>
            <a:endParaRPr lang="en-US" sz="1500" dirty="0"/>
          </a:p>
        </p:txBody>
      </p:sp>
      <p:pic>
        <p:nvPicPr>
          <p:cNvPr id="6" name="Picture 5" descr="MAD03517-flip-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7026" y="1427399"/>
            <a:ext cx="1977476" cy="1838325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207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7725" y="863149"/>
            <a:ext cx="1725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IPv6 Addressing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924" y="274980"/>
            <a:ext cx="824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Link-Local </a:t>
            </a:r>
            <a:r>
              <a:rPr lang="en-US" sz="2800" dirty="0" err="1" smtClean="0"/>
              <a:t>Unicast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633337" y="798200"/>
            <a:ext cx="3701563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6182" y="1701925"/>
            <a:ext cx="2127155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37341" y="1701925"/>
            <a:ext cx="2127155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34900" y="1701925"/>
            <a:ext cx="2127155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57429" y="2522607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20361" y="2522607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49513" y="3648471"/>
            <a:ext cx="1436868" cy="39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28732" y="3648471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07132" y="3637348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90320" y="3638046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20236" y="3638046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027637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Multicast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5271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Courier"/>
              </a:rPr>
              <a:t>Unicast</a:t>
            </a:r>
            <a:endParaRPr lang="en-US" sz="1600" dirty="0" smtClean="0">
              <a:cs typeface="Courier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2744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Courier"/>
              </a:rPr>
              <a:t>Anycast</a:t>
            </a:r>
            <a:endParaRPr lang="en-US" sz="1600" dirty="0" smtClean="0">
              <a:cs typeface="Courie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90320" y="2574853"/>
            <a:ext cx="1147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Assigned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20362" y="2577631"/>
            <a:ext cx="143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Solicited Node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401" y="3693510"/>
            <a:ext cx="143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Global </a:t>
            </a:r>
            <a:r>
              <a:rPr lang="en-US" sz="1400" dirty="0" err="1" smtClean="0">
                <a:cs typeface="Courier"/>
              </a:rPr>
              <a:t>Unicast</a:t>
            </a:r>
            <a:endParaRPr lang="en-US" sz="1400" dirty="0" smtClean="0">
              <a:cs typeface="Courie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0236" y="3638046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Unspecified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90320" y="3693510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Loopback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07132" y="3610695"/>
            <a:ext cx="143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Embedded IPv4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49513" y="3693510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Link-Local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04576" y="3637348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204576" y="3692812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Unique Local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903918" y="2733200"/>
            <a:ext cx="1286072" cy="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7" idx="0"/>
          </p:cNvCxnSpPr>
          <p:nvPr/>
        </p:nvCxnSpPr>
        <p:spPr>
          <a:xfrm rot="16200000" flipH="1">
            <a:off x="4241897" y="1442903"/>
            <a:ext cx="512926" cy="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407237" y="2195409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63611" y="2294915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9700" y="3378795"/>
            <a:ext cx="7658242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568970" y="35166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2079739" y="348996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3689042" y="35007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5217939" y="351661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6787219" y="351661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8227212" y="35007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3342880" y="24018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5470035" y="24018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49513" y="1414493"/>
            <a:ext cx="5872974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1430372" y="15364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7301757" y="15364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236587" y="2913407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FF00::/8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646705" y="2923832"/>
            <a:ext cx="1835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FF02::1:FF00:0000/104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99395" y="4028846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::/128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353060" y="4028846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::1/128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5013" y="4028846"/>
            <a:ext cx="8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2000::/3</a:t>
            </a:r>
          </a:p>
          <a:p>
            <a:pPr algn="ctr"/>
            <a:r>
              <a:rPr lang="en-US" sz="1200" dirty="0" smtClean="0">
                <a:cs typeface="Courier"/>
              </a:rPr>
              <a:t>3FFF::/3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670509" y="4039271"/>
            <a:ext cx="106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FE80::/10</a:t>
            </a:r>
          </a:p>
          <a:p>
            <a:pPr algn="ctr"/>
            <a:r>
              <a:rPr lang="en-US" sz="1200" dirty="0" smtClean="0">
                <a:cs typeface="Courier"/>
              </a:rPr>
              <a:t>FEBF::/10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01403" y="4028148"/>
            <a:ext cx="8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FC00::/7</a:t>
            </a:r>
          </a:p>
          <a:p>
            <a:pPr algn="ctr"/>
            <a:r>
              <a:rPr lang="en-US" sz="1200" dirty="0" smtClean="0">
                <a:cs typeface="Courier"/>
              </a:rPr>
              <a:t>FDFF::/7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51512" y="4038574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::/80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5298465" y="4869656"/>
            <a:ext cx="2133600" cy="274637"/>
          </a:xfrm>
          <a:prstGeom prst="rect">
            <a:avLst/>
          </a:prstGeom>
        </p:spPr>
        <p:txBody>
          <a:bodyPr/>
          <a:lstStyle/>
          <a:p>
            <a:fld id="{2A68387F-A112-E344-8D81-A94091E28511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4998243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30" name="TextBox 29"/>
          <p:cNvSpPr txBox="1"/>
          <p:nvPr/>
        </p:nvSpPr>
        <p:spPr>
          <a:xfrm>
            <a:off x="924057" y="3035413"/>
            <a:ext cx="2020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  <a:cs typeface="Courier"/>
              </a:rPr>
              <a:t>Range:</a:t>
            </a:r>
          </a:p>
          <a:p>
            <a:r>
              <a:rPr lang="en-US" dirty="0" smtClean="0">
                <a:solidFill>
                  <a:srgbClr val="010000"/>
                </a:solidFill>
                <a:cs typeface="Courier"/>
              </a:rPr>
              <a:t>   FE80::/10</a:t>
            </a:r>
          </a:p>
          <a:p>
            <a:r>
              <a:rPr lang="en-US" dirty="0" smtClean="0">
                <a:solidFill>
                  <a:srgbClr val="010000"/>
                </a:solidFill>
                <a:cs typeface="Courier"/>
              </a:rPr>
              <a:t>   FEBF::/10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3866" y="1258100"/>
            <a:ext cx="17693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453234" y="1258100"/>
            <a:ext cx="2218697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671932" y="1258100"/>
            <a:ext cx="35379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692498" y="136444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451359" y="106797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/64</a:t>
            </a:r>
            <a:endParaRPr lang="en-US" sz="1400" dirty="0"/>
          </a:p>
        </p:txBody>
      </p:sp>
      <p:sp>
        <p:nvSpPr>
          <p:cNvPr id="38" name="Left Brace 37"/>
          <p:cNvSpPr/>
          <p:nvPr/>
        </p:nvSpPr>
        <p:spPr>
          <a:xfrm rot="5400000" flipH="1">
            <a:off x="6330671" y="65326"/>
            <a:ext cx="220490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 rot="5400000" flipH="1">
            <a:off x="1150945" y="1327370"/>
            <a:ext cx="220489" cy="10333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8446" y="1364446"/>
            <a:ext cx="1804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1111 1110 10xx </a:t>
            </a:r>
            <a:r>
              <a:rPr lang="en-US" sz="1400" dirty="0" err="1" smtClean="0"/>
              <a:t>xxxx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78032" y="1944555"/>
            <a:ext cx="984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FE80::/10</a:t>
            </a:r>
            <a:endParaRPr lang="en-US" sz="16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040138" y="1095771"/>
            <a:ext cx="1105002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207603" y="1096962"/>
            <a:ext cx="2442172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56278" y="971196"/>
            <a:ext cx="14823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Remaining 54 bits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1261190" y="972211"/>
            <a:ext cx="6731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bits</a:t>
            </a:r>
            <a:endParaRPr lang="en-US" sz="14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749216" y="1106196"/>
            <a:ext cx="3460685" cy="1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059850" y="971196"/>
            <a:ext cx="7119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64 bits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4671933" y="1944555"/>
            <a:ext cx="3620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EUI-64, Random or Manual Configuration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648446" y="261610"/>
            <a:ext cx="2938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Link-local </a:t>
            </a:r>
            <a:r>
              <a:rPr lang="en-US" sz="2800" dirty="0" err="1" smtClean="0"/>
              <a:t>unicast</a:t>
            </a:r>
            <a:endParaRPr lang="en-US" sz="2800" dirty="0"/>
          </a:p>
        </p:txBody>
      </p:sp>
      <p:cxnSp>
        <p:nvCxnSpPr>
          <p:cNvPr id="59" name="Straight Arrow Connector 58"/>
          <p:cNvCxnSpPr>
            <a:stCxn id="41" idx="2"/>
          </p:cNvCxnSpPr>
          <p:nvPr/>
        </p:nvCxnSpPr>
        <p:spPr>
          <a:xfrm rot="16200000" flipH="1">
            <a:off x="839500" y="2613723"/>
            <a:ext cx="752304" cy="91076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293" y="1658373"/>
            <a:ext cx="8415337" cy="3485127"/>
          </a:xfrm>
        </p:spPr>
        <p:txBody>
          <a:bodyPr rtlCol="0">
            <a:no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cs typeface="Courier"/>
              </a:rPr>
              <a:t>How many addresses does 128 bits give us?</a:t>
            </a:r>
          </a:p>
          <a:p>
            <a:pPr marL="362761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>
                <a:cs typeface="Courier"/>
              </a:rPr>
              <a:t>340 </a:t>
            </a:r>
            <a:r>
              <a:rPr lang="en-US" sz="1800" kern="0" dirty="0" err="1" smtClean="0">
                <a:cs typeface="Courier"/>
              </a:rPr>
              <a:t>undecillion</a:t>
            </a:r>
            <a:r>
              <a:rPr lang="en-US" sz="1800" kern="0" dirty="0" smtClean="0">
                <a:cs typeface="Courier"/>
              </a:rPr>
              <a:t> </a:t>
            </a:r>
            <a:r>
              <a:rPr lang="en-US" sz="1800" kern="0" dirty="0" err="1" smtClean="0">
                <a:cs typeface="Courier"/>
              </a:rPr>
              <a:t>addesses</a:t>
            </a:r>
            <a:r>
              <a:rPr lang="en-US" sz="1800" kern="0" dirty="0" smtClean="0">
                <a:cs typeface="Courier"/>
              </a:rPr>
              <a:t> or …</a:t>
            </a:r>
          </a:p>
          <a:p>
            <a:pPr marL="362761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+mn-lt"/>
                <a:cs typeface="Courier"/>
              </a:rPr>
              <a:t>340 trillion trillion trillion addresses or … </a:t>
            </a:r>
          </a:p>
          <a:p>
            <a:pPr marL="362761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+mn-lt"/>
                <a:cs typeface="Courier"/>
              </a:rPr>
              <a:t>“IPv6 could provide each and every square micrometer of the earth’s surface with 5,000 unique addresses. Micrometer = 0.001 mm or 0.000039 inches” or…. </a:t>
            </a:r>
          </a:p>
          <a:p>
            <a:pPr marL="362761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+mn-lt"/>
                <a:cs typeface="Courier"/>
              </a:rPr>
              <a:t>“A string of soccer balls would wrap around our universe 200 billion times!”    … in other words …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045346" y="314325"/>
            <a:ext cx="7501629" cy="16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2001:0DB8:AAAA:1111:0000:0000:0000:0100/64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 : 0DB8 : AAAA : 1111 : 0000 : 0000 : 0000 : 0100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65815" y="1318992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5346" y="1350596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38766" y="1314222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297" y="1345826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64986" y="1310467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44517" y="134207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37937" y="1305697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17468" y="133730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20316" y="1305635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99847" y="1337240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893267" y="1300865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72798" y="1332470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819487" y="1297110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99018" y="1328714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792438" y="1292340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71969" y="1323944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5298465" y="4869656"/>
            <a:ext cx="2133600" cy="274637"/>
          </a:xfrm>
          <a:prstGeom prst="rect">
            <a:avLst/>
          </a:prstGeom>
        </p:spPr>
        <p:txBody>
          <a:bodyPr/>
          <a:lstStyle/>
          <a:p>
            <a:fld id="{2A68387F-A112-E344-8D81-A94091E28511}" type="slidenum">
              <a:rPr lang="en-US" smtClean="0"/>
              <a:pPr/>
              <a:t>130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359" y="2334431"/>
            <a:ext cx="4185713" cy="2809862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408636" y="2333636"/>
            <a:ext cx="1241139" cy="2880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4998243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8966200" y="4998243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30" name="TextBox 29"/>
          <p:cNvSpPr txBox="1"/>
          <p:nvPr/>
        </p:nvSpPr>
        <p:spPr>
          <a:xfrm>
            <a:off x="924057" y="3035413"/>
            <a:ext cx="2020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  <a:cs typeface="Courier"/>
              </a:rPr>
              <a:t>Range:</a:t>
            </a:r>
          </a:p>
          <a:p>
            <a:r>
              <a:rPr lang="en-US" dirty="0" smtClean="0">
                <a:solidFill>
                  <a:srgbClr val="010000"/>
                </a:solidFill>
                <a:cs typeface="Courier"/>
              </a:rPr>
              <a:t>   FE80::/10</a:t>
            </a:r>
          </a:p>
          <a:p>
            <a:r>
              <a:rPr lang="en-US" dirty="0" smtClean="0">
                <a:solidFill>
                  <a:srgbClr val="010000"/>
                </a:solidFill>
                <a:cs typeface="Courier"/>
              </a:rPr>
              <a:t>   FEBF::/10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3866" y="1258100"/>
            <a:ext cx="17693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453234" y="1258100"/>
            <a:ext cx="2218697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671932" y="1258100"/>
            <a:ext cx="35379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692498" y="136444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451359" y="106797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/64</a:t>
            </a:r>
            <a:endParaRPr lang="en-US" sz="1400" dirty="0"/>
          </a:p>
        </p:txBody>
      </p:sp>
      <p:sp>
        <p:nvSpPr>
          <p:cNvPr id="38" name="Left Brace 37"/>
          <p:cNvSpPr/>
          <p:nvPr/>
        </p:nvSpPr>
        <p:spPr>
          <a:xfrm rot="5400000" flipH="1">
            <a:off x="6330671" y="65326"/>
            <a:ext cx="220490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 rot="5400000" flipH="1">
            <a:off x="1150945" y="1327370"/>
            <a:ext cx="220489" cy="10333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8446" y="1364446"/>
            <a:ext cx="1804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1111 1110 10xx </a:t>
            </a:r>
            <a:r>
              <a:rPr lang="en-US" sz="1400" dirty="0" err="1" smtClean="0"/>
              <a:t>xxxx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78032" y="1944555"/>
            <a:ext cx="984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FE80::/10</a:t>
            </a:r>
            <a:endParaRPr lang="en-US" sz="16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040138" y="1095771"/>
            <a:ext cx="1105002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207603" y="1096962"/>
            <a:ext cx="2442172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56278" y="971196"/>
            <a:ext cx="14823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Remaining 54 bits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1261190" y="972211"/>
            <a:ext cx="6731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bits</a:t>
            </a:r>
            <a:endParaRPr lang="en-US" sz="14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749216" y="1106196"/>
            <a:ext cx="3460685" cy="1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059850" y="971196"/>
            <a:ext cx="7119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64 bits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4671933" y="1944555"/>
            <a:ext cx="3620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EUI-64, Random or Manual Configuration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648446" y="261610"/>
            <a:ext cx="2938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Link-local </a:t>
            </a:r>
            <a:r>
              <a:rPr lang="en-US" sz="2800" dirty="0" err="1" smtClean="0"/>
              <a:t>unicast</a:t>
            </a:r>
            <a:endParaRPr lang="en-US" sz="2800" dirty="0"/>
          </a:p>
        </p:txBody>
      </p:sp>
      <p:cxnSp>
        <p:nvCxnSpPr>
          <p:cNvPr id="59" name="Straight Arrow Connector 58"/>
          <p:cNvCxnSpPr>
            <a:stCxn id="41" idx="2"/>
          </p:cNvCxnSpPr>
          <p:nvPr/>
        </p:nvCxnSpPr>
        <p:spPr>
          <a:xfrm rot="16200000" flipH="1">
            <a:off x="839500" y="2613723"/>
            <a:ext cx="752304" cy="91076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4"/>
          <p:cNvSpPr txBox="1">
            <a:spLocks/>
          </p:cNvSpPr>
          <p:nvPr/>
        </p:nvSpPr>
        <p:spPr>
          <a:xfrm>
            <a:off x="423346" y="2398761"/>
            <a:ext cx="8542854" cy="2744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Used to communicate with other devices on the link.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8" name="Rectangle 27"/>
          <p:cNvSpPr/>
          <p:nvPr/>
        </p:nvSpPr>
        <p:spPr>
          <a:xfrm>
            <a:off x="683866" y="1258100"/>
            <a:ext cx="17693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453234" y="1258100"/>
            <a:ext cx="2218697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671932" y="1258100"/>
            <a:ext cx="35379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92498" y="136444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451359" y="106797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/64</a:t>
            </a:r>
            <a:endParaRPr lang="en-US" sz="1400" dirty="0"/>
          </a:p>
        </p:txBody>
      </p:sp>
      <p:sp>
        <p:nvSpPr>
          <p:cNvPr id="36" name="Left Brace 35"/>
          <p:cNvSpPr/>
          <p:nvPr/>
        </p:nvSpPr>
        <p:spPr>
          <a:xfrm rot="5400000" flipH="1">
            <a:off x="6330671" y="65326"/>
            <a:ext cx="220490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 rot="5400000" flipH="1">
            <a:off x="1150945" y="1327370"/>
            <a:ext cx="220489" cy="10333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8446" y="1364446"/>
            <a:ext cx="1804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1111 1110 10xx </a:t>
            </a:r>
            <a:r>
              <a:rPr lang="en-US" sz="1400" dirty="0" err="1" smtClean="0"/>
              <a:t>xxxx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78032" y="1944555"/>
            <a:ext cx="984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FE80::/10</a:t>
            </a:r>
            <a:endParaRPr lang="en-US" sz="16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040138" y="1095771"/>
            <a:ext cx="1105002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207603" y="1096962"/>
            <a:ext cx="2442172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56278" y="971196"/>
            <a:ext cx="14823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Remaining 54 bits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261190" y="972211"/>
            <a:ext cx="6731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bits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749216" y="1106196"/>
            <a:ext cx="3460685" cy="1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59850" y="971196"/>
            <a:ext cx="7119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64 bits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4671933" y="1944555"/>
            <a:ext cx="3620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EUI-64, Random or Manual Configuration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648446" y="261610"/>
            <a:ext cx="2938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Link-local </a:t>
            </a:r>
            <a:r>
              <a:rPr lang="en-US" sz="2800" dirty="0" err="1" smtClean="0"/>
              <a:t>unicast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4"/>
          <p:cNvSpPr txBox="1">
            <a:spLocks/>
          </p:cNvSpPr>
          <p:nvPr/>
        </p:nvSpPr>
        <p:spPr>
          <a:xfrm>
            <a:off x="423346" y="2398761"/>
            <a:ext cx="8542854" cy="2744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Used to communicate with other devices on the link.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Are NOT routable off the link.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8" name="Rectangle 27"/>
          <p:cNvSpPr/>
          <p:nvPr/>
        </p:nvSpPr>
        <p:spPr>
          <a:xfrm>
            <a:off x="683866" y="1258100"/>
            <a:ext cx="17693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453234" y="1258100"/>
            <a:ext cx="2218697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671932" y="1258100"/>
            <a:ext cx="35379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92498" y="136444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451359" y="106797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/64</a:t>
            </a:r>
            <a:endParaRPr lang="en-US" sz="1400" dirty="0"/>
          </a:p>
        </p:txBody>
      </p:sp>
      <p:sp>
        <p:nvSpPr>
          <p:cNvPr id="36" name="Left Brace 35"/>
          <p:cNvSpPr/>
          <p:nvPr/>
        </p:nvSpPr>
        <p:spPr>
          <a:xfrm rot="5400000" flipH="1">
            <a:off x="6330671" y="65326"/>
            <a:ext cx="220490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 rot="5400000" flipH="1">
            <a:off x="1150945" y="1327370"/>
            <a:ext cx="220489" cy="10333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8446" y="1364446"/>
            <a:ext cx="1804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1111 1110 10xx </a:t>
            </a:r>
            <a:r>
              <a:rPr lang="en-US" sz="1400" dirty="0" err="1" smtClean="0"/>
              <a:t>xxxx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78032" y="1944555"/>
            <a:ext cx="984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FE80::/10</a:t>
            </a:r>
            <a:endParaRPr lang="en-US" sz="16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040138" y="1095771"/>
            <a:ext cx="1105002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207603" y="1096962"/>
            <a:ext cx="2442172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56278" y="971196"/>
            <a:ext cx="14823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Remaining 54 bits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261190" y="972211"/>
            <a:ext cx="6731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bits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749216" y="1106196"/>
            <a:ext cx="3460685" cy="1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59850" y="971196"/>
            <a:ext cx="7119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64 bits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4671933" y="1944555"/>
            <a:ext cx="3620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EUI-64, Random or Manual Configuration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648446" y="261610"/>
            <a:ext cx="2938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Link-local </a:t>
            </a:r>
            <a:r>
              <a:rPr lang="en-US" sz="2800" dirty="0" err="1" smtClean="0"/>
              <a:t>unicast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4"/>
          <p:cNvSpPr txBox="1">
            <a:spLocks/>
          </p:cNvSpPr>
          <p:nvPr/>
        </p:nvSpPr>
        <p:spPr>
          <a:xfrm>
            <a:off x="423346" y="2398761"/>
            <a:ext cx="8542854" cy="2744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Used to communicate with other devices on the link.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Are NOT routable off the link.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An IPv6 device must have at least a link-local address.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8" name="Rectangle 27"/>
          <p:cNvSpPr/>
          <p:nvPr/>
        </p:nvSpPr>
        <p:spPr>
          <a:xfrm>
            <a:off x="683866" y="1258100"/>
            <a:ext cx="17693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453234" y="1258100"/>
            <a:ext cx="2218697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671932" y="1258100"/>
            <a:ext cx="35379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92498" y="136444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451359" y="106797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/64</a:t>
            </a:r>
            <a:endParaRPr lang="en-US" sz="1400" dirty="0"/>
          </a:p>
        </p:txBody>
      </p:sp>
      <p:sp>
        <p:nvSpPr>
          <p:cNvPr id="36" name="Left Brace 35"/>
          <p:cNvSpPr/>
          <p:nvPr/>
        </p:nvSpPr>
        <p:spPr>
          <a:xfrm rot="5400000" flipH="1">
            <a:off x="6330671" y="65326"/>
            <a:ext cx="220490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 rot="5400000" flipH="1">
            <a:off x="1150945" y="1327370"/>
            <a:ext cx="220489" cy="10333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8446" y="1364446"/>
            <a:ext cx="1804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1111 1110 10xx </a:t>
            </a:r>
            <a:r>
              <a:rPr lang="en-US" sz="1400" dirty="0" err="1" smtClean="0"/>
              <a:t>xxxx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78032" y="1944555"/>
            <a:ext cx="984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FE80::/10</a:t>
            </a:r>
            <a:endParaRPr lang="en-US" sz="16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040138" y="1095771"/>
            <a:ext cx="1105002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207603" y="1096962"/>
            <a:ext cx="2442172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56278" y="971196"/>
            <a:ext cx="14823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Remaining 54 bits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261190" y="972211"/>
            <a:ext cx="6731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bits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749216" y="1106196"/>
            <a:ext cx="3460685" cy="1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59850" y="971196"/>
            <a:ext cx="7119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64 bits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4671933" y="1944555"/>
            <a:ext cx="3620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EUI-64, Random or Manual Configuration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648446" y="261610"/>
            <a:ext cx="2938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Link-local </a:t>
            </a:r>
            <a:r>
              <a:rPr lang="en-US" sz="2800" dirty="0" err="1" smtClean="0"/>
              <a:t>unicast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4"/>
          <p:cNvSpPr txBox="1">
            <a:spLocks/>
          </p:cNvSpPr>
          <p:nvPr/>
        </p:nvSpPr>
        <p:spPr>
          <a:xfrm>
            <a:off x="423346" y="2398761"/>
            <a:ext cx="8542854" cy="2744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Used to communicate with other devices on the link.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Are NOT routable off the link.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An IPv6 device must have at least a link-local address.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Used by: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Hosts to communicate to the IPv6 network before it has a global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8" name="Rectangle 27"/>
          <p:cNvSpPr/>
          <p:nvPr/>
        </p:nvSpPr>
        <p:spPr>
          <a:xfrm>
            <a:off x="683866" y="1258100"/>
            <a:ext cx="17693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453234" y="1258100"/>
            <a:ext cx="2218697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671932" y="1258100"/>
            <a:ext cx="35379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92498" y="136444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451359" y="106797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/64</a:t>
            </a:r>
            <a:endParaRPr lang="en-US" sz="1400" dirty="0"/>
          </a:p>
        </p:txBody>
      </p:sp>
      <p:sp>
        <p:nvSpPr>
          <p:cNvPr id="36" name="Left Brace 35"/>
          <p:cNvSpPr/>
          <p:nvPr/>
        </p:nvSpPr>
        <p:spPr>
          <a:xfrm rot="5400000" flipH="1">
            <a:off x="6330671" y="65326"/>
            <a:ext cx="220490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 rot="5400000" flipH="1">
            <a:off x="1150945" y="1327370"/>
            <a:ext cx="220489" cy="10333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8446" y="1364446"/>
            <a:ext cx="1804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1111 1110 10xx </a:t>
            </a:r>
            <a:r>
              <a:rPr lang="en-US" sz="1400" dirty="0" err="1" smtClean="0"/>
              <a:t>xxxx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78032" y="1944555"/>
            <a:ext cx="984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FE80::/10</a:t>
            </a:r>
            <a:endParaRPr lang="en-US" sz="16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040138" y="1095771"/>
            <a:ext cx="1105002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207603" y="1096962"/>
            <a:ext cx="2442172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56278" y="971196"/>
            <a:ext cx="14823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Remaining 54 bits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261190" y="972211"/>
            <a:ext cx="6731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bits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749216" y="1106196"/>
            <a:ext cx="3460685" cy="1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59850" y="971196"/>
            <a:ext cx="7119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64 bits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4671933" y="1944555"/>
            <a:ext cx="3620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EUI-64, Random or Manual Configuration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648446" y="261610"/>
            <a:ext cx="2938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Link-local </a:t>
            </a:r>
            <a:r>
              <a:rPr lang="en-US" sz="2800" dirty="0" err="1" smtClean="0"/>
              <a:t>unicast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4"/>
          <p:cNvSpPr txBox="1">
            <a:spLocks/>
          </p:cNvSpPr>
          <p:nvPr/>
        </p:nvSpPr>
        <p:spPr>
          <a:xfrm>
            <a:off x="423346" y="2398761"/>
            <a:ext cx="8542854" cy="2744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Used to communicate with other devices on the link.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Are NOT routable off the link.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An IPv6 device must have at least a link-local address.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Used by: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Hosts to communicate to the IPv6 network before it has a global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Used as the default gateway address by hosts.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8" name="Rectangle 27"/>
          <p:cNvSpPr/>
          <p:nvPr/>
        </p:nvSpPr>
        <p:spPr>
          <a:xfrm>
            <a:off x="683866" y="1258100"/>
            <a:ext cx="17693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453234" y="1258100"/>
            <a:ext cx="2218697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671932" y="1258100"/>
            <a:ext cx="35379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92498" y="136444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451359" y="106797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/64</a:t>
            </a:r>
            <a:endParaRPr lang="en-US" sz="1400" dirty="0"/>
          </a:p>
        </p:txBody>
      </p:sp>
      <p:sp>
        <p:nvSpPr>
          <p:cNvPr id="36" name="Left Brace 35"/>
          <p:cNvSpPr/>
          <p:nvPr/>
        </p:nvSpPr>
        <p:spPr>
          <a:xfrm rot="5400000" flipH="1">
            <a:off x="6330671" y="65326"/>
            <a:ext cx="220490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 rot="5400000" flipH="1">
            <a:off x="1150945" y="1327370"/>
            <a:ext cx="220489" cy="10333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8446" y="1364446"/>
            <a:ext cx="1804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1111 1110 10xx </a:t>
            </a:r>
            <a:r>
              <a:rPr lang="en-US" sz="1400" dirty="0" err="1" smtClean="0"/>
              <a:t>xxxx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78032" y="1944555"/>
            <a:ext cx="984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FE80::/10</a:t>
            </a:r>
            <a:endParaRPr lang="en-US" sz="16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040138" y="1095771"/>
            <a:ext cx="1105002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207603" y="1096962"/>
            <a:ext cx="2442172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56278" y="971196"/>
            <a:ext cx="14823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Remaining 54 bits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261190" y="972211"/>
            <a:ext cx="6731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bits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749216" y="1106196"/>
            <a:ext cx="3460685" cy="1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59850" y="971196"/>
            <a:ext cx="7119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64 bits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4671933" y="1944555"/>
            <a:ext cx="3620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EUI-64, Random or Manual Configuration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648446" y="261610"/>
            <a:ext cx="2938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Link-local </a:t>
            </a:r>
            <a:r>
              <a:rPr lang="en-US" sz="2800" dirty="0" err="1" smtClean="0"/>
              <a:t>unicast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4"/>
          <p:cNvSpPr txBox="1">
            <a:spLocks/>
          </p:cNvSpPr>
          <p:nvPr/>
        </p:nvSpPr>
        <p:spPr>
          <a:xfrm>
            <a:off x="423346" y="2398761"/>
            <a:ext cx="8542854" cy="27447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Used to communicate with other devices on the link.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Are NOT routable off the link.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An IPv6 device must have at least a link-local address.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Used by: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Hosts to communicate to the IPv6 network before it has a global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Used as the default gateway address by hosts.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Adjacent routers to exchange routing updates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8" name="Rectangle 27"/>
          <p:cNvSpPr/>
          <p:nvPr/>
        </p:nvSpPr>
        <p:spPr>
          <a:xfrm>
            <a:off x="683866" y="1258100"/>
            <a:ext cx="17693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453234" y="1258100"/>
            <a:ext cx="2218697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671932" y="1258100"/>
            <a:ext cx="35379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92498" y="136444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451359" y="106797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/64</a:t>
            </a:r>
            <a:endParaRPr lang="en-US" sz="1400" dirty="0"/>
          </a:p>
        </p:txBody>
      </p:sp>
      <p:sp>
        <p:nvSpPr>
          <p:cNvPr id="36" name="Left Brace 35"/>
          <p:cNvSpPr/>
          <p:nvPr/>
        </p:nvSpPr>
        <p:spPr>
          <a:xfrm rot="5400000" flipH="1">
            <a:off x="6330671" y="65326"/>
            <a:ext cx="220490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 rot="5400000" flipH="1">
            <a:off x="1150945" y="1327370"/>
            <a:ext cx="220489" cy="10333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8446" y="1364446"/>
            <a:ext cx="1804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1111 1110 10xx </a:t>
            </a:r>
            <a:r>
              <a:rPr lang="en-US" sz="1400" dirty="0" err="1" smtClean="0"/>
              <a:t>xxxx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78032" y="1944555"/>
            <a:ext cx="984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FE80::/10</a:t>
            </a:r>
            <a:endParaRPr lang="en-US" sz="16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040138" y="1095771"/>
            <a:ext cx="1105002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207603" y="1096962"/>
            <a:ext cx="2442172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56278" y="971196"/>
            <a:ext cx="14823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Remaining 54 bits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261190" y="972211"/>
            <a:ext cx="6731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bits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749216" y="1106196"/>
            <a:ext cx="3460685" cy="1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59850" y="971196"/>
            <a:ext cx="7119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64 bits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4671933" y="1944555"/>
            <a:ext cx="3620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EUI-64, Random or Manual Configuration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648446" y="261610"/>
            <a:ext cx="2938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Link-local </a:t>
            </a:r>
            <a:r>
              <a:rPr lang="en-US" sz="2800" dirty="0" err="1" smtClean="0"/>
              <a:t>unicast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4029025"/>
            <a:ext cx="2783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Global </a:t>
            </a:r>
            <a:r>
              <a:rPr lang="en-US" sz="2000" dirty="0" err="1" smtClean="0"/>
              <a:t>Unicast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2001</a:t>
            </a:r>
            <a:r>
              <a:rPr lang="en-US" sz="2000" dirty="0"/>
              <a:t>:</a:t>
            </a:r>
            <a:r>
              <a:rPr lang="en-US" sz="2000" dirty="0" smtClean="0"/>
              <a:t>0DB8:CAFE:</a:t>
            </a:r>
            <a:r>
              <a:rPr lang="en-US" sz="2000" dirty="0"/>
              <a:t>1:</a:t>
            </a:r>
            <a:r>
              <a:rPr lang="en-US" sz="2000" dirty="0" smtClean="0"/>
              <a:t>:0100 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694651" y="693145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0DB8:CAFE:A001::/64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47304" y="2747399"/>
            <a:ext cx="237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0DB8:CAFE:1::/64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201850" y="1645362"/>
            <a:ext cx="65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Fa0/0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17157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Ser 0/0/0</a:t>
            </a:r>
          </a:p>
          <a:p>
            <a:r>
              <a:rPr lang="en-US" sz="1600" dirty="0" smtClean="0"/>
              <a:t>.1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6569913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Ser 0/0/0 </a:t>
            </a:r>
          </a:p>
          <a:p>
            <a:pPr algn="r"/>
            <a:r>
              <a:rPr lang="en-US" sz="1600" dirty="0" smtClean="0"/>
              <a:t>.2</a:t>
            </a:r>
            <a:endParaRPr lang="en-US" sz="1600" dirty="0"/>
          </a:p>
        </p:txBody>
      </p:sp>
      <p:cxnSp>
        <p:nvCxnSpPr>
          <p:cNvPr id="65" name="Straight Connector 64"/>
          <p:cNvCxnSpPr/>
          <p:nvPr/>
        </p:nvCxnSpPr>
        <p:spPr>
          <a:xfrm rot="16200000" flipH="1">
            <a:off x="3368490" y="2126270"/>
            <a:ext cx="991898" cy="72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5968" y="2637187"/>
            <a:ext cx="1718102" cy="55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183" y="3912768"/>
            <a:ext cx="1015676" cy="8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Straight Connector 73"/>
          <p:cNvCxnSpPr>
            <a:stCxn id="67" idx="2"/>
          </p:cNvCxnSpPr>
          <p:nvPr/>
        </p:nvCxnSpPr>
        <p:spPr>
          <a:xfrm rot="16200000" flipH="1">
            <a:off x="3522756" y="3550504"/>
            <a:ext cx="72452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31888" y="1172291"/>
            <a:ext cx="24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</a:t>
            </a:r>
            <a:r>
              <a:rPr lang="en-US" dirty="0" err="1" smtClean="0"/>
              <a:t>Unicast</a:t>
            </a:r>
            <a:r>
              <a:rPr lang="en-US" dirty="0" smtClean="0"/>
              <a:t>:</a:t>
            </a:r>
          </a:p>
          <a:p>
            <a:r>
              <a:rPr lang="en-US" dirty="0" smtClean="0"/>
              <a:t>2001</a:t>
            </a:r>
            <a:r>
              <a:rPr lang="en-US" dirty="0"/>
              <a:t>:</a:t>
            </a:r>
            <a:r>
              <a:rPr lang="en-US" dirty="0" smtClean="0"/>
              <a:t>0DB8:CAFE:1::1/64</a:t>
            </a:r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3025968" y="1660215"/>
            <a:ext cx="5886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985592" y="4210065"/>
            <a:ext cx="432516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4"/>
          <p:cNvSpPr txBox="1">
            <a:spLocks/>
          </p:cNvSpPr>
          <p:nvPr/>
        </p:nvSpPr>
        <p:spPr>
          <a:xfrm>
            <a:off x="5043080" y="2268410"/>
            <a:ext cx="4156167" cy="2875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Link-</a:t>
            </a:r>
            <a:r>
              <a:rPr lang="en-US" sz="2000" dirty="0" smtClean="0">
                <a:solidFill>
                  <a:srgbClr val="010000"/>
                </a:solidFill>
              </a:rPr>
              <a:t>local address automatically created when (before) the global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 is.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" y="458259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Lucida Console"/>
              </a:rPr>
              <a:t>Link-local address: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1888" y="175706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Lucida Console"/>
              </a:rPr>
              <a:t>Link-local address: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542507" y="402902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PC-1</a:t>
            </a:r>
            <a:endParaRPr lang="en-US" dirty="0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043079" cy="810495"/>
          </a:xfrm>
          <a:prstGeom prst="rect">
            <a:avLst/>
          </a:prstGeom>
        </p:spPr>
      </p:pic>
      <p:sp>
        <p:nvSpPr>
          <p:cNvPr id="32" name="Freeform 9"/>
          <p:cNvSpPr>
            <a:spLocks/>
          </p:cNvSpPr>
          <p:nvPr/>
        </p:nvSpPr>
        <p:spPr bwMode="auto">
          <a:xfrm>
            <a:off x="4157165" y="1227179"/>
            <a:ext cx="3602038" cy="1297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119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858200" y="1301741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R2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5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688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614600" y="1301741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4029025"/>
            <a:ext cx="2783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Global </a:t>
            </a:r>
            <a:r>
              <a:rPr lang="en-US" sz="2000" dirty="0" err="1" smtClean="0"/>
              <a:t>Unicast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2001</a:t>
            </a:r>
            <a:r>
              <a:rPr lang="en-US" sz="2000" dirty="0"/>
              <a:t>:</a:t>
            </a:r>
            <a:r>
              <a:rPr lang="en-US" sz="2000" dirty="0" smtClean="0"/>
              <a:t>0DB8:CAFE:</a:t>
            </a:r>
            <a:r>
              <a:rPr lang="en-US" sz="2000" dirty="0"/>
              <a:t>1:</a:t>
            </a:r>
            <a:r>
              <a:rPr lang="en-US" sz="2000" dirty="0" smtClean="0"/>
              <a:t>:0100 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694651" y="693145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0DB8:CAFE:A001::/64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47304" y="2747399"/>
            <a:ext cx="237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0DB8:CAFE:1::/64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201850" y="1645362"/>
            <a:ext cx="65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Fa0/0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17157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Ser 0/0/0</a:t>
            </a:r>
          </a:p>
          <a:p>
            <a:r>
              <a:rPr lang="en-US" sz="1600" dirty="0" smtClean="0"/>
              <a:t>.1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6569913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Ser 0/0/0 </a:t>
            </a:r>
          </a:p>
          <a:p>
            <a:pPr algn="r"/>
            <a:r>
              <a:rPr lang="en-US" sz="1600" dirty="0" smtClean="0"/>
              <a:t>.2</a:t>
            </a:r>
            <a:endParaRPr lang="en-US" sz="1600" dirty="0"/>
          </a:p>
        </p:txBody>
      </p:sp>
      <p:cxnSp>
        <p:nvCxnSpPr>
          <p:cNvPr id="65" name="Straight Connector 64"/>
          <p:cNvCxnSpPr/>
          <p:nvPr/>
        </p:nvCxnSpPr>
        <p:spPr>
          <a:xfrm rot="16200000" flipH="1">
            <a:off x="3368490" y="2126270"/>
            <a:ext cx="991898" cy="72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5968" y="2637187"/>
            <a:ext cx="1718102" cy="55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183" y="3912768"/>
            <a:ext cx="1015676" cy="8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Straight Connector 73"/>
          <p:cNvCxnSpPr>
            <a:stCxn id="67" idx="2"/>
          </p:cNvCxnSpPr>
          <p:nvPr/>
        </p:nvCxnSpPr>
        <p:spPr>
          <a:xfrm rot="16200000" flipH="1">
            <a:off x="3522756" y="3550504"/>
            <a:ext cx="72452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31888" y="1172291"/>
            <a:ext cx="24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</a:t>
            </a:r>
            <a:r>
              <a:rPr lang="en-US" dirty="0" err="1" smtClean="0"/>
              <a:t>Unicast</a:t>
            </a:r>
            <a:r>
              <a:rPr lang="en-US" dirty="0" smtClean="0"/>
              <a:t>:</a:t>
            </a:r>
          </a:p>
          <a:p>
            <a:r>
              <a:rPr lang="en-US" dirty="0" smtClean="0"/>
              <a:t>2001</a:t>
            </a:r>
            <a:r>
              <a:rPr lang="en-US" dirty="0"/>
              <a:t>:</a:t>
            </a:r>
            <a:r>
              <a:rPr lang="en-US" dirty="0" smtClean="0"/>
              <a:t>0DB8:CAFE:1::1/64</a:t>
            </a:r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3025968" y="1660215"/>
            <a:ext cx="5886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985592" y="4210065"/>
            <a:ext cx="432516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4"/>
          <p:cNvSpPr txBox="1">
            <a:spLocks/>
          </p:cNvSpPr>
          <p:nvPr/>
        </p:nvSpPr>
        <p:spPr>
          <a:xfrm>
            <a:off x="5043080" y="2268410"/>
            <a:ext cx="4156167" cy="2875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Link-</a:t>
            </a:r>
            <a:r>
              <a:rPr lang="en-US" sz="2000" dirty="0" smtClean="0">
                <a:solidFill>
                  <a:srgbClr val="010000"/>
                </a:solidFill>
              </a:rPr>
              <a:t>local address automatically created when (before) the global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 is.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FE80 + 64-bit </a:t>
            </a:r>
            <a:r>
              <a:rPr lang="en-US" sz="2000" dirty="0" smtClean="0">
                <a:solidFill>
                  <a:srgbClr val="0000FF"/>
                </a:solidFill>
              </a:rPr>
              <a:t>Interface ID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EUI-64 Format or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Randomly generated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" y="458259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Lucida Console"/>
              </a:rPr>
              <a:t>Link-local address: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1888" y="175706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Lucida Console"/>
              </a:rPr>
              <a:t>Link-local address: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542507" y="402902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PC-1</a:t>
            </a:r>
            <a:endParaRPr lang="en-US" dirty="0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043079" cy="810495"/>
          </a:xfrm>
          <a:prstGeom prst="rect">
            <a:avLst/>
          </a:prstGeom>
        </p:spPr>
      </p:pic>
      <p:sp>
        <p:nvSpPr>
          <p:cNvPr id="32" name="Freeform 9"/>
          <p:cNvSpPr>
            <a:spLocks/>
          </p:cNvSpPr>
          <p:nvPr/>
        </p:nvSpPr>
        <p:spPr bwMode="auto">
          <a:xfrm>
            <a:off x="4157165" y="1227179"/>
            <a:ext cx="3602038" cy="1297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119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858200" y="1301741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R2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5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688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614600" y="1301741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4029025"/>
            <a:ext cx="2783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Global </a:t>
            </a:r>
            <a:r>
              <a:rPr lang="en-US" sz="2000" dirty="0" err="1" smtClean="0"/>
              <a:t>Unicast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2001</a:t>
            </a:r>
            <a:r>
              <a:rPr lang="en-US" sz="2000" dirty="0"/>
              <a:t>:</a:t>
            </a:r>
            <a:r>
              <a:rPr lang="en-US" sz="2000" dirty="0" smtClean="0"/>
              <a:t>0DB8:CAFE:</a:t>
            </a:r>
            <a:r>
              <a:rPr lang="en-US" sz="2000" dirty="0"/>
              <a:t>1:</a:t>
            </a:r>
            <a:r>
              <a:rPr lang="en-US" sz="2000" dirty="0" smtClean="0"/>
              <a:t>:0100 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694651" y="693145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0DB8:CAFE:A001::/64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47304" y="2747399"/>
            <a:ext cx="237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0DB8:CAFE:1::/64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201850" y="1645362"/>
            <a:ext cx="65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Fa0/0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17157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Ser 0/0/0</a:t>
            </a:r>
          </a:p>
          <a:p>
            <a:r>
              <a:rPr lang="en-US" sz="1600" dirty="0" smtClean="0"/>
              <a:t>.1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6569913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Ser 0/0/0 </a:t>
            </a:r>
          </a:p>
          <a:p>
            <a:pPr algn="r"/>
            <a:r>
              <a:rPr lang="en-US" sz="1600" dirty="0" smtClean="0"/>
              <a:t>.2</a:t>
            </a:r>
            <a:endParaRPr lang="en-US" sz="1600" dirty="0"/>
          </a:p>
        </p:txBody>
      </p:sp>
      <p:cxnSp>
        <p:nvCxnSpPr>
          <p:cNvPr id="65" name="Straight Connector 64"/>
          <p:cNvCxnSpPr/>
          <p:nvPr/>
        </p:nvCxnSpPr>
        <p:spPr>
          <a:xfrm rot="16200000" flipH="1">
            <a:off x="3368490" y="2126270"/>
            <a:ext cx="991898" cy="72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5968" y="2637187"/>
            <a:ext cx="1718102" cy="55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183" y="3912768"/>
            <a:ext cx="1015676" cy="8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Straight Connector 73"/>
          <p:cNvCxnSpPr>
            <a:stCxn id="67" idx="2"/>
          </p:cNvCxnSpPr>
          <p:nvPr/>
        </p:nvCxnSpPr>
        <p:spPr>
          <a:xfrm rot="16200000" flipH="1">
            <a:off x="3522756" y="3550504"/>
            <a:ext cx="72452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31888" y="1172291"/>
            <a:ext cx="24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</a:t>
            </a:r>
            <a:r>
              <a:rPr lang="en-US" dirty="0" err="1" smtClean="0"/>
              <a:t>Unicast</a:t>
            </a:r>
            <a:r>
              <a:rPr lang="en-US" dirty="0" smtClean="0"/>
              <a:t>:</a:t>
            </a:r>
          </a:p>
          <a:p>
            <a:r>
              <a:rPr lang="en-US" dirty="0" smtClean="0"/>
              <a:t>2001</a:t>
            </a:r>
            <a:r>
              <a:rPr lang="en-US" dirty="0"/>
              <a:t>:</a:t>
            </a:r>
            <a:r>
              <a:rPr lang="en-US" dirty="0" smtClean="0"/>
              <a:t>0DB8:CAFE:1::1/64</a:t>
            </a:r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3025968" y="1660215"/>
            <a:ext cx="5886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985592" y="4210065"/>
            <a:ext cx="432516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4"/>
          <p:cNvSpPr txBox="1">
            <a:spLocks/>
          </p:cNvSpPr>
          <p:nvPr/>
        </p:nvSpPr>
        <p:spPr>
          <a:xfrm>
            <a:off x="5043080" y="2268410"/>
            <a:ext cx="4156167" cy="2875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Link-</a:t>
            </a:r>
            <a:r>
              <a:rPr lang="en-US" sz="2000" dirty="0" smtClean="0">
                <a:solidFill>
                  <a:srgbClr val="010000"/>
                </a:solidFill>
              </a:rPr>
              <a:t>local address automatically created when (before) the global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 is.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FE80 + 64-bit </a:t>
            </a:r>
            <a:r>
              <a:rPr lang="en-US" sz="2000" dirty="0" smtClean="0">
                <a:solidFill>
                  <a:srgbClr val="0000FF"/>
                </a:solidFill>
              </a:rPr>
              <a:t>Interface ID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EUI-64 Format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Randomly generated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Link-local address can also be created </a:t>
            </a:r>
            <a:r>
              <a:rPr lang="en-US" sz="2000" dirty="0" smtClean="0">
                <a:solidFill>
                  <a:srgbClr val="0000FF"/>
                </a:solidFill>
              </a:rPr>
              <a:t>statically</a:t>
            </a:r>
            <a:r>
              <a:rPr lang="en-US" sz="2000" dirty="0" smtClean="0">
                <a:solidFill>
                  <a:srgbClr val="010000"/>
                </a:solidFill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" y="458259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Lucida Console"/>
              </a:rPr>
              <a:t>Link-local address: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1888" y="175706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Lucida Console"/>
              </a:rPr>
              <a:t>Link-local address: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542507" y="402902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PC-1</a:t>
            </a:r>
            <a:endParaRPr lang="en-US" dirty="0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043079" cy="810495"/>
          </a:xfrm>
          <a:prstGeom prst="rect">
            <a:avLst/>
          </a:prstGeom>
        </p:spPr>
      </p:pic>
      <p:sp>
        <p:nvSpPr>
          <p:cNvPr id="32" name="Freeform 9"/>
          <p:cNvSpPr>
            <a:spLocks/>
          </p:cNvSpPr>
          <p:nvPr/>
        </p:nvSpPr>
        <p:spPr bwMode="auto">
          <a:xfrm>
            <a:off x="4157165" y="1227179"/>
            <a:ext cx="3602038" cy="1297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119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858200" y="1301741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R2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5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688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614600" y="1301741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293" y="1658373"/>
            <a:ext cx="8415337" cy="3485127"/>
          </a:xfrm>
        </p:spPr>
        <p:txBody>
          <a:bodyPr rtlCol="0">
            <a:no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cs typeface="Courier"/>
              </a:rPr>
              <a:t>How many addresses does 128 bits give us?</a:t>
            </a:r>
          </a:p>
          <a:p>
            <a:pPr marL="362761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>
                <a:cs typeface="Courier"/>
              </a:rPr>
              <a:t>340 </a:t>
            </a:r>
            <a:r>
              <a:rPr lang="en-US" sz="1800" kern="0" dirty="0" err="1" smtClean="0">
                <a:cs typeface="Courier"/>
              </a:rPr>
              <a:t>undecillion</a:t>
            </a:r>
            <a:r>
              <a:rPr lang="en-US" sz="1800" kern="0" dirty="0" smtClean="0">
                <a:cs typeface="Courier"/>
              </a:rPr>
              <a:t> </a:t>
            </a:r>
            <a:r>
              <a:rPr lang="en-US" sz="1800" kern="0" dirty="0" err="1" smtClean="0">
                <a:cs typeface="Courier"/>
              </a:rPr>
              <a:t>addesses</a:t>
            </a:r>
            <a:r>
              <a:rPr lang="en-US" sz="1800" kern="0" dirty="0" smtClean="0">
                <a:cs typeface="Courier"/>
              </a:rPr>
              <a:t> or …</a:t>
            </a:r>
          </a:p>
          <a:p>
            <a:pPr marL="362761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+mn-lt"/>
                <a:cs typeface="Courier"/>
              </a:rPr>
              <a:t>340 trillion trillion trillion addresses or … </a:t>
            </a:r>
          </a:p>
          <a:p>
            <a:pPr marL="362761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+mn-lt"/>
                <a:cs typeface="Courier"/>
              </a:rPr>
              <a:t>“IPv6 could provide each and every square micrometer of the earth’s surface with 5,000 unique addresses. Micrometer = 0.001 mm or 0.000039 inches” or…. </a:t>
            </a:r>
          </a:p>
          <a:p>
            <a:pPr marL="362761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+mn-lt"/>
                <a:cs typeface="Courier"/>
              </a:rPr>
              <a:t>“A string of soccer balls would wrap around our universe 200 billion times!”    … in other words …</a:t>
            </a:r>
          </a:p>
          <a:p>
            <a:pPr marL="362761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+mn-lt"/>
                <a:cs typeface="Courier"/>
              </a:rPr>
              <a:t>I won’t be the one presenting IPv7 at any Cisco Academy Conference.</a:t>
            </a:r>
          </a:p>
        </p:txBody>
      </p: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045346" y="314325"/>
            <a:ext cx="7501629" cy="16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2001:0DB8:AAAA:1111:0000:0000:0000:0100/64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 : 0DB8 : AAAA : 1111 : 0000 : 0000 : 0000 : 0100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65815" y="1318992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5346" y="1350596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38766" y="1314222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297" y="1345826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64986" y="1310467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44517" y="134207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37937" y="1305697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17468" y="133730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20316" y="1305635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99847" y="1337240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893267" y="1300865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72798" y="1332470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819487" y="1297110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99018" y="1328714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792438" y="1292340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71969" y="1323944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77669" y="349215"/>
            <a:ext cx="7335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show ipv6 interface brief </a:t>
            </a:r>
            <a:r>
              <a:rPr lang="en-US" sz="2800" dirty="0" smtClean="0"/>
              <a:t>command on router R1</a:t>
            </a:r>
            <a:endParaRPr lang="en-US" sz="28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77670" y="872435"/>
            <a:ext cx="8140167" cy="31805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sz="2353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brief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FastEthernet0/0            [up/up]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    FE80::203:6BFF:FEE9:D480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    2001:DB8:CAFE:1::1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Serial0/0/0                [up/up]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    FE80::203:6BFF:FEE9:D480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    2001:DB8:CAFE:A001::1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Serial0/0/1                [up/up]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    FE80::203:6BFF:FEE9:D480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    2001:DB8:CAFE:A003::1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R1#</a:t>
            </a:r>
            <a:endParaRPr kumimoji="0" lang="en-US" sz="2353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477669" y="4052957"/>
            <a:ext cx="8229600" cy="688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Link-</a:t>
            </a:r>
            <a:r>
              <a:rPr lang="en-US" sz="2000" dirty="0" smtClean="0">
                <a:solidFill>
                  <a:srgbClr val="010000"/>
                </a:solidFill>
              </a:rPr>
              <a:t>local address automatically created when (before) the global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22986" y="1678383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Global </a:t>
            </a:r>
            <a:r>
              <a:rPr lang="en-US" b="1" dirty="0" err="1" smtClean="0"/>
              <a:t>unicast</a:t>
            </a:r>
            <a:r>
              <a:rPr lang="en-US" b="1" dirty="0" smtClean="0"/>
              <a:t> address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22986" y="1353223"/>
            <a:ext cx="261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Link-local </a:t>
            </a:r>
            <a:r>
              <a:rPr lang="en-US" b="1" dirty="0" err="1" smtClean="0"/>
              <a:t>unicast</a:t>
            </a:r>
            <a:r>
              <a:rPr lang="en-US" b="1" dirty="0" smtClean="0"/>
              <a:t> address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4534529" y="1582061"/>
            <a:ext cx="7774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 rot="10800000">
            <a:off x="3771426" y="1863049"/>
            <a:ext cx="15515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77669" y="349215"/>
            <a:ext cx="7335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show ipv6 interface brief </a:t>
            </a:r>
            <a:r>
              <a:rPr lang="en-US" sz="2800" dirty="0" smtClean="0"/>
              <a:t>command on router R1</a:t>
            </a:r>
            <a:endParaRPr lang="en-US" sz="28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77670" y="872435"/>
            <a:ext cx="8140167" cy="31805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sz="2353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brief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FastEthernet0/0            [up/up]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    FE80::203:6BFF:FEE9:D480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    2001:DB8:CAFE:1::1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Serial0/0/0                [up/up]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    FE80::203:6BFF:FEE9:D480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    2001:DB8:CAFE:A001::1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Serial0/0/1                [up/up]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    FE80::203:6BFF:FEE9:D480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    2001:DB8:CAFE:A003::1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353" dirty="0" smtClean="0">
                <a:solidFill>
                  <a:srgbClr val="010000"/>
                </a:solidFill>
                <a:latin typeface="Courier"/>
                <a:cs typeface="Courier"/>
              </a:rPr>
              <a:t>R1#</a:t>
            </a:r>
            <a:endParaRPr kumimoji="0" lang="en-US" sz="2353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477669" y="4052957"/>
            <a:ext cx="8229600" cy="966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noProof="0" dirty="0" smtClean="0">
                <a:solidFill>
                  <a:srgbClr val="010000"/>
                </a:solidFill>
              </a:rPr>
              <a:t>Link-</a:t>
            </a:r>
            <a:r>
              <a:rPr lang="en-US" sz="2400" dirty="0" smtClean="0">
                <a:solidFill>
                  <a:srgbClr val="010000"/>
                </a:solidFill>
              </a:rPr>
              <a:t>local address automatically created when (before) the global </a:t>
            </a:r>
            <a:r>
              <a:rPr lang="en-US" sz="2400" dirty="0" err="1" smtClean="0">
                <a:solidFill>
                  <a:srgbClr val="010000"/>
                </a:solidFill>
              </a:rPr>
              <a:t>unicast</a:t>
            </a:r>
            <a:r>
              <a:rPr lang="en-US" sz="2400" dirty="0" smtClean="0">
                <a:solidFill>
                  <a:srgbClr val="010000"/>
                </a:solidFill>
              </a:rPr>
              <a:t> address.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rgbClr val="010000"/>
                </a:solidFill>
              </a:rPr>
              <a:t>By default, IOS will use modified EUI-64 format.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2986" y="1678383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Global </a:t>
            </a:r>
            <a:r>
              <a:rPr lang="en-US" b="1" dirty="0" err="1" smtClean="0"/>
              <a:t>unicast</a:t>
            </a:r>
            <a:r>
              <a:rPr lang="en-US" b="1" dirty="0" smtClean="0"/>
              <a:t> address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22986" y="1353223"/>
            <a:ext cx="261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Link-local </a:t>
            </a:r>
            <a:r>
              <a:rPr lang="en-US" b="1" dirty="0" err="1" smtClean="0"/>
              <a:t>unicast</a:t>
            </a:r>
            <a:r>
              <a:rPr lang="en-US" b="1" dirty="0" smtClean="0"/>
              <a:t> address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4534529" y="1582061"/>
            <a:ext cx="7774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 rot="10800000">
            <a:off x="3771426" y="1863049"/>
            <a:ext cx="15515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254000" y="944731"/>
            <a:ext cx="8712200" cy="38693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FastEthernet0/0 is up, line protocol is up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Hardware is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AmdFE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, address is 0003.6be9.d480 (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bia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0003.6be9.d480)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&lt;output omitted for brevity&gt;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674" y="0"/>
            <a:ext cx="5878326" cy="9447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43374" y="1579217"/>
            <a:ext cx="2115235" cy="320261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43374" y="1899478"/>
            <a:ext cx="251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 MAC address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8587" y="1042035"/>
            <a:ext cx="131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Hexadecimal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2839" y="284949"/>
            <a:ext cx="289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OUI</a:t>
            </a:r>
          </a:p>
          <a:p>
            <a:pPr algn="ctr"/>
            <a:r>
              <a:rPr lang="en-US" sz="1400" dirty="0" smtClean="0"/>
              <a:t>24 bits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22553" y="284949"/>
            <a:ext cx="269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Device Identifier</a:t>
            </a:r>
          </a:p>
          <a:p>
            <a:pPr algn="ctr"/>
            <a:r>
              <a:rPr lang="en-US" sz="1400" dirty="0" smtClean="0"/>
              <a:t>24 bits</a:t>
            </a:r>
            <a:endParaRPr lang="en-US" sz="1400" dirty="0"/>
          </a:p>
        </p:txBody>
      </p:sp>
      <p:sp>
        <p:nvSpPr>
          <p:cNvPr id="14" name="Left Brace 13"/>
          <p:cNvSpPr/>
          <p:nvPr/>
        </p:nvSpPr>
        <p:spPr>
          <a:xfrm rot="5400000">
            <a:off x="3960453" y="-524040"/>
            <a:ext cx="268020" cy="26512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5400000">
            <a:off x="6706201" y="-519324"/>
            <a:ext cx="268020" cy="26512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92950" y="1914335"/>
            <a:ext cx="74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Binary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107" y="1524802"/>
            <a:ext cx="2330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1: Split the MAC address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1092950" y="2798997"/>
            <a:ext cx="74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Binary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107" y="2363893"/>
            <a:ext cx="1526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2: Insert FFFE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1065843" y="3636897"/>
            <a:ext cx="74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Binary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0" y="3247364"/>
            <a:ext cx="1809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3: Flip the U/L bit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1065843" y="4521559"/>
            <a:ext cx="74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Binary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818135" y="4408429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 rot="5400000">
            <a:off x="2472071" y="4632126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3384687" y="4632126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345966" y="4407833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 rot="5400000">
            <a:off x="6999902" y="4631531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7912518" y="4631531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" y="4086455"/>
            <a:ext cx="4091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Modified EUI-64 Interface ID in Hexadecimal Notation</a:t>
            </a:r>
            <a:endParaRPr lang="en-US" sz="1400" dirty="0"/>
          </a:p>
        </p:txBody>
      </p:sp>
      <p:sp>
        <p:nvSpPr>
          <p:cNvPr id="91" name="Rectangle 90"/>
          <p:cNvSpPr/>
          <p:nvPr/>
        </p:nvSpPr>
        <p:spPr>
          <a:xfrm>
            <a:off x="4543754" y="2686463"/>
            <a:ext cx="1829318" cy="447792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5242647" y="2909565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516647" y="2774723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1111 1111</a:t>
            </a:r>
            <a:endParaRPr 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5427732" y="2782713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1111 1110</a:t>
            </a:r>
            <a:endParaRPr lang="en-US" sz="1200" dirty="0"/>
          </a:p>
        </p:txBody>
      </p:sp>
      <p:sp>
        <p:nvSpPr>
          <p:cNvPr id="95" name="Rectangle 94"/>
          <p:cNvSpPr/>
          <p:nvPr/>
        </p:nvSpPr>
        <p:spPr>
          <a:xfrm>
            <a:off x="4511297" y="3523171"/>
            <a:ext cx="1829318" cy="447792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 rot="5400000">
            <a:off x="5210190" y="3746273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484190" y="3611432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1111 1111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5395275" y="3619423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1111 1110</a:t>
            </a:r>
            <a:endParaRPr lang="en-US" sz="1200" dirty="0"/>
          </a:p>
        </p:txBody>
      </p:sp>
      <p:sp>
        <p:nvSpPr>
          <p:cNvPr id="99" name="Rectangle 98"/>
          <p:cNvSpPr/>
          <p:nvPr/>
        </p:nvSpPr>
        <p:spPr>
          <a:xfrm>
            <a:off x="4520221" y="4407833"/>
            <a:ext cx="1829318" cy="447792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5219114" y="4630935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814211" y="4475393"/>
            <a:ext cx="8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2638564" y="4475393"/>
            <a:ext cx="96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562034" y="4475393"/>
            <a:ext cx="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6B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6340615" y="4475393"/>
            <a:ext cx="8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E9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7164968" y="4475393"/>
            <a:ext cx="96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D4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8088438" y="4475393"/>
            <a:ext cx="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4541474" y="4472707"/>
            <a:ext cx="8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FF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5365827" y="4472707"/>
            <a:ext cx="96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</a:t>
            </a:r>
            <a:endParaRPr lang="en-US" dirty="0"/>
          </a:p>
        </p:txBody>
      </p:sp>
      <p:cxnSp>
        <p:nvCxnSpPr>
          <p:cNvPr id="112" name="Straight Arrow Connector 111"/>
          <p:cNvCxnSpPr/>
          <p:nvPr/>
        </p:nvCxnSpPr>
        <p:spPr>
          <a:xfrm rot="5400000">
            <a:off x="2157101" y="3313679"/>
            <a:ext cx="646433" cy="2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0800000" flipV="1">
            <a:off x="1845243" y="1402162"/>
            <a:ext cx="923583" cy="39844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0800000" flipV="1">
            <a:off x="4541475" y="1403353"/>
            <a:ext cx="923583" cy="39844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467338" y="1400376"/>
            <a:ext cx="911085" cy="40142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160501" y="1403353"/>
            <a:ext cx="911085" cy="40142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1620551" y="2460582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>
            <a:off x="8848483" y="2460582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1650981" y="3327324"/>
            <a:ext cx="390108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8843280" y="3327324"/>
            <a:ext cx="390108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2775000" y="953774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3428936" y="1177472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4341552" y="1177472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774999" y="1043225"/>
            <a:ext cx="8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3599352" y="1043225"/>
            <a:ext cx="96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4522822" y="1043225"/>
            <a:ext cx="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6B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5473513" y="954965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 rot="5400000">
            <a:off x="6127449" y="1178663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7040065" y="1178663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473512" y="1044416"/>
            <a:ext cx="8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E9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6297865" y="1044416"/>
            <a:ext cx="96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D4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7221335" y="1044416"/>
            <a:ext cx="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1821709" y="1789092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2475645" y="201279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388261" y="201279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1752600" y="1878544"/>
            <a:ext cx="947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0000 0000</a:t>
            </a:r>
            <a:endParaRPr lang="en-US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646061" y="1878544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0000 0011</a:t>
            </a:r>
            <a:endParaRPr 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3569531" y="1878544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0110 1011</a:t>
            </a:r>
            <a:endParaRPr lang="en-US" sz="1200" dirty="0"/>
          </a:p>
        </p:txBody>
      </p:sp>
      <p:sp>
        <p:nvSpPr>
          <p:cNvPr id="137" name="Rectangle 136"/>
          <p:cNvSpPr/>
          <p:nvPr/>
        </p:nvSpPr>
        <p:spPr>
          <a:xfrm>
            <a:off x="6352140" y="1801802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/>
        </p:nvCxnSpPr>
        <p:spPr>
          <a:xfrm rot="5400000">
            <a:off x="7006076" y="2025499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7918692" y="2025499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352139" y="1891253"/>
            <a:ext cx="87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1110 1001</a:t>
            </a:r>
            <a:endParaRPr lang="en-US" sz="1200" dirty="0"/>
          </a:p>
        </p:txBody>
      </p:sp>
      <p:sp>
        <p:nvSpPr>
          <p:cNvPr id="141" name="TextBox 140"/>
          <p:cNvSpPr txBox="1"/>
          <p:nvPr/>
        </p:nvSpPr>
        <p:spPr>
          <a:xfrm>
            <a:off x="7176492" y="1891253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1101 0100</a:t>
            </a:r>
            <a:endParaRPr lang="en-US" sz="1200" dirty="0"/>
          </a:p>
        </p:txBody>
      </p:sp>
      <p:sp>
        <p:nvSpPr>
          <p:cNvPr id="142" name="TextBox 141"/>
          <p:cNvSpPr txBox="1"/>
          <p:nvPr/>
        </p:nvSpPr>
        <p:spPr>
          <a:xfrm>
            <a:off x="8099962" y="1891253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1000 0000</a:t>
            </a:r>
            <a:endParaRPr lang="en-US" sz="1200" dirty="0"/>
          </a:p>
        </p:txBody>
      </p:sp>
      <p:sp>
        <p:nvSpPr>
          <p:cNvPr id="143" name="Rectangle 142"/>
          <p:cNvSpPr/>
          <p:nvPr/>
        </p:nvSpPr>
        <p:spPr>
          <a:xfrm>
            <a:off x="6378423" y="2684676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 rot="5400000">
            <a:off x="7032359" y="2908374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7944975" y="2908374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378422" y="2774128"/>
            <a:ext cx="87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1110 1001</a:t>
            </a:r>
            <a:endParaRPr lang="en-US" sz="1200" dirty="0"/>
          </a:p>
        </p:txBody>
      </p:sp>
      <p:sp>
        <p:nvSpPr>
          <p:cNvPr id="147" name="TextBox 146"/>
          <p:cNvSpPr txBox="1"/>
          <p:nvPr/>
        </p:nvSpPr>
        <p:spPr>
          <a:xfrm>
            <a:off x="7202775" y="2774128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1101 0100</a:t>
            </a:r>
            <a:endParaRPr lang="en-US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8126245" y="2774128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1000 0000</a:t>
            </a:r>
            <a:endParaRPr lang="en-US" sz="1200" dirty="0"/>
          </a:p>
        </p:txBody>
      </p:sp>
      <p:sp>
        <p:nvSpPr>
          <p:cNvPr id="149" name="Rectangle 148"/>
          <p:cNvSpPr/>
          <p:nvPr/>
        </p:nvSpPr>
        <p:spPr>
          <a:xfrm>
            <a:off x="6332718" y="3522576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 rot="5400000">
            <a:off x="6986654" y="3746273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7899270" y="3746273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6332717" y="3612028"/>
            <a:ext cx="87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1110 1001</a:t>
            </a:r>
            <a:endParaRPr lang="en-US" sz="1200" dirty="0"/>
          </a:p>
        </p:txBody>
      </p:sp>
      <p:sp>
        <p:nvSpPr>
          <p:cNvPr id="153" name="TextBox 152"/>
          <p:cNvSpPr txBox="1"/>
          <p:nvPr/>
        </p:nvSpPr>
        <p:spPr>
          <a:xfrm>
            <a:off x="7157070" y="3612028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1101 0100</a:t>
            </a:r>
            <a:endParaRPr lang="en-US" sz="1200" dirty="0"/>
          </a:p>
        </p:txBody>
      </p:sp>
      <p:sp>
        <p:nvSpPr>
          <p:cNvPr id="154" name="TextBox 153"/>
          <p:cNvSpPr txBox="1"/>
          <p:nvPr/>
        </p:nvSpPr>
        <p:spPr>
          <a:xfrm>
            <a:off x="8080540" y="3612028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1000 0000</a:t>
            </a:r>
            <a:endParaRPr lang="en-US" sz="1200" dirty="0"/>
          </a:p>
        </p:txBody>
      </p:sp>
      <p:sp>
        <p:nvSpPr>
          <p:cNvPr id="155" name="Rectangle 154"/>
          <p:cNvSpPr/>
          <p:nvPr/>
        </p:nvSpPr>
        <p:spPr>
          <a:xfrm>
            <a:off x="1846564" y="2686463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/>
          <p:nvPr/>
        </p:nvCxnSpPr>
        <p:spPr>
          <a:xfrm rot="5400000">
            <a:off x="2500500" y="291016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3413116" y="291016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809698" y="2775914"/>
            <a:ext cx="915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</a:t>
            </a:r>
            <a:r>
              <a:rPr lang="en-US" sz="1200" b="1" dirty="0" smtClean="0"/>
              <a:t>0</a:t>
            </a: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2670916" y="2775914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0000 0011</a:t>
            </a:r>
            <a:endParaRPr lang="en-US" sz="1200" dirty="0"/>
          </a:p>
        </p:txBody>
      </p:sp>
      <p:sp>
        <p:nvSpPr>
          <p:cNvPr id="160" name="TextBox 159"/>
          <p:cNvSpPr txBox="1"/>
          <p:nvPr/>
        </p:nvSpPr>
        <p:spPr>
          <a:xfrm>
            <a:off x="3594386" y="2775914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0110 1011</a:t>
            </a:r>
            <a:endParaRPr lang="en-US" sz="1200" dirty="0"/>
          </a:p>
        </p:txBody>
      </p:sp>
      <p:sp>
        <p:nvSpPr>
          <p:cNvPr id="161" name="Rectangle 160"/>
          <p:cNvSpPr/>
          <p:nvPr/>
        </p:nvSpPr>
        <p:spPr>
          <a:xfrm>
            <a:off x="1809699" y="3521981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/>
          <p:cNvCxnSpPr/>
          <p:nvPr/>
        </p:nvCxnSpPr>
        <p:spPr>
          <a:xfrm rot="5400000">
            <a:off x="2463635" y="3745678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>
            <a:off x="3376251" y="3745678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1752600" y="3611432"/>
            <a:ext cx="9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</a:t>
            </a:r>
            <a:r>
              <a:rPr lang="en-US" sz="1200" b="1" dirty="0" smtClean="0"/>
              <a:t>1</a:t>
            </a: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2634051" y="3611432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0000 0011</a:t>
            </a:r>
            <a:endParaRPr lang="en-US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3557521" y="3611432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0110 1011</a:t>
            </a:r>
            <a:endParaRPr lang="en-US" sz="1200" dirty="0"/>
          </a:p>
        </p:txBody>
      </p:sp>
      <p:sp>
        <p:nvSpPr>
          <p:cNvPr id="170" name="TextBox 169"/>
          <p:cNvSpPr txBox="1"/>
          <p:nvPr/>
        </p:nvSpPr>
        <p:spPr>
          <a:xfrm>
            <a:off x="27107" y="430696"/>
            <a:ext cx="263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EUI-64 Format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254000" y="944731"/>
            <a:ext cx="8712200" cy="38693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FastEthernet0/0 is up, line protocol is up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Hardware is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AmdFE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, address is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0003.6be9.d480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(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bia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0003.6be9.d480)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&lt;output omitted for brevity&gt;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FastEthernet0/0 is up, line protocol is up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IPv6 is enabled, link-local address is FE80::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203:6BFF:FEE9:D480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Global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unicast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2001:DB8:AAAA:1::1, subnet is 2001:DB8:AAAA:1::/64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&lt;output omitted for brevity&gt;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674" y="0"/>
            <a:ext cx="5878326" cy="9447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43374" y="1579217"/>
            <a:ext cx="2115235" cy="320261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62610" y="3589130"/>
            <a:ext cx="3390348" cy="320261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187162" y="3579528"/>
            <a:ext cx="416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Link-local address using EUI-64 format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43374" y="1899478"/>
            <a:ext cx="251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 MAC address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" y="3734644"/>
            <a:ext cx="2783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Global </a:t>
            </a:r>
            <a:r>
              <a:rPr lang="en-US" sz="2000" dirty="0" err="1" smtClean="0"/>
              <a:t>Unicast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2001</a:t>
            </a:r>
            <a:r>
              <a:rPr lang="en-US" sz="2000" dirty="0"/>
              <a:t>:</a:t>
            </a:r>
            <a:r>
              <a:rPr lang="en-US" sz="2000" dirty="0" smtClean="0"/>
              <a:t>0DB8:CAFE:</a:t>
            </a:r>
            <a:r>
              <a:rPr lang="en-US" sz="2000" dirty="0"/>
              <a:t>1:</a:t>
            </a:r>
            <a:r>
              <a:rPr lang="en-US" sz="2000" dirty="0" smtClean="0"/>
              <a:t>:0100 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694651" y="693145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0DB8:CAFE:A001::/64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47304" y="2747399"/>
            <a:ext cx="237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0DB8:CAFE:1::/64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201850" y="1645362"/>
            <a:ext cx="65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Fa0/0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17157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Ser 0/0/0</a:t>
            </a:r>
          </a:p>
          <a:p>
            <a:r>
              <a:rPr lang="en-US" sz="1600" dirty="0" smtClean="0"/>
              <a:t>.1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6569913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Ser 0/0/0 </a:t>
            </a:r>
          </a:p>
          <a:p>
            <a:pPr algn="r"/>
            <a:r>
              <a:rPr lang="en-US" sz="1600" dirty="0" smtClean="0"/>
              <a:t>.2</a:t>
            </a:r>
            <a:endParaRPr lang="en-US" sz="1600" dirty="0"/>
          </a:p>
        </p:txBody>
      </p:sp>
      <p:cxnSp>
        <p:nvCxnSpPr>
          <p:cNvPr id="65" name="Straight Connector 64"/>
          <p:cNvCxnSpPr/>
          <p:nvPr/>
        </p:nvCxnSpPr>
        <p:spPr>
          <a:xfrm rot="16200000" flipH="1">
            <a:off x="3368490" y="2126270"/>
            <a:ext cx="991898" cy="72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5968" y="2637187"/>
            <a:ext cx="1718102" cy="55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183" y="3912768"/>
            <a:ext cx="1015676" cy="8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Straight Connector 73"/>
          <p:cNvCxnSpPr>
            <a:stCxn id="67" idx="2"/>
          </p:cNvCxnSpPr>
          <p:nvPr/>
        </p:nvCxnSpPr>
        <p:spPr>
          <a:xfrm rot="16200000" flipH="1">
            <a:off x="3522756" y="3550504"/>
            <a:ext cx="72452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31888" y="1172291"/>
            <a:ext cx="24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</a:t>
            </a:r>
            <a:r>
              <a:rPr lang="en-US" dirty="0" err="1" smtClean="0"/>
              <a:t>Unicast</a:t>
            </a:r>
            <a:r>
              <a:rPr lang="en-US" dirty="0" smtClean="0"/>
              <a:t>:</a:t>
            </a:r>
          </a:p>
          <a:p>
            <a:r>
              <a:rPr lang="en-US" dirty="0" smtClean="0"/>
              <a:t>2001</a:t>
            </a:r>
            <a:r>
              <a:rPr lang="en-US" dirty="0"/>
              <a:t>:</a:t>
            </a:r>
            <a:r>
              <a:rPr lang="en-US" dirty="0" smtClean="0"/>
              <a:t>0DB8:CAFE:1::1/64</a:t>
            </a:r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985592" y="1632367"/>
            <a:ext cx="3540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985592" y="4029026"/>
            <a:ext cx="432516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4"/>
          <p:cNvSpPr txBox="1">
            <a:spLocks/>
          </p:cNvSpPr>
          <p:nvPr/>
        </p:nvSpPr>
        <p:spPr>
          <a:xfrm>
            <a:off x="4744070" y="1983916"/>
            <a:ext cx="4455177" cy="3159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Dynamic link-local addresses can be difficult to identify.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542507" y="402902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PC-1</a:t>
            </a:r>
            <a:endParaRPr lang="en-US" dirty="0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043079" cy="810495"/>
          </a:xfrm>
          <a:prstGeom prst="rect">
            <a:avLst/>
          </a:prstGeom>
        </p:spPr>
      </p:pic>
      <p:sp>
        <p:nvSpPr>
          <p:cNvPr id="32" name="Freeform 9"/>
          <p:cNvSpPr>
            <a:spLocks/>
          </p:cNvSpPr>
          <p:nvPr/>
        </p:nvSpPr>
        <p:spPr bwMode="auto">
          <a:xfrm>
            <a:off x="4157165" y="1227179"/>
            <a:ext cx="3602038" cy="1297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119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858200" y="1301741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R2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5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688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614600" y="1301741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1889" y="1777587"/>
            <a:ext cx="324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FE80::203:6BFF:FEE9:D480</a:t>
            </a:r>
          </a:p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(EUI-64)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400449"/>
            <a:ext cx="326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Lucida Console"/>
              </a:rPr>
              <a:t>FE80::50A5:8A35:A5BB:66E1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" y="3734644"/>
            <a:ext cx="2783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Global </a:t>
            </a:r>
            <a:r>
              <a:rPr lang="en-US" sz="2000" dirty="0" err="1" smtClean="0"/>
              <a:t>Unicast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2001</a:t>
            </a:r>
            <a:r>
              <a:rPr lang="en-US" sz="2000" dirty="0"/>
              <a:t>:</a:t>
            </a:r>
            <a:r>
              <a:rPr lang="en-US" sz="2000" dirty="0" smtClean="0"/>
              <a:t>0DB8:CAFE:</a:t>
            </a:r>
            <a:r>
              <a:rPr lang="en-US" sz="2000" dirty="0"/>
              <a:t>1:</a:t>
            </a:r>
            <a:r>
              <a:rPr lang="en-US" sz="2000" dirty="0" smtClean="0"/>
              <a:t>:0100 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694651" y="693145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0DB8:CAFE:A001::/64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47304" y="2747399"/>
            <a:ext cx="237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0DB8:CAFE:1::/64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201850" y="1645362"/>
            <a:ext cx="65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Fa0/0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17157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Ser 0/0/0</a:t>
            </a:r>
          </a:p>
          <a:p>
            <a:r>
              <a:rPr lang="en-US" sz="1600" dirty="0" smtClean="0"/>
              <a:t>.1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6569913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Ser 0/0/0 </a:t>
            </a:r>
          </a:p>
          <a:p>
            <a:pPr algn="r"/>
            <a:r>
              <a:rPr lang="en-US" sz="1600" dirty="0" smtClean="0"/>
              <a:t>.2</a:t>
            </a:r>
            <a:endParaRPr lang="en-US" sz="1600" dirty="0"/>
          </a:p>
        </p:txBody>
      </p:sp>
      <p:cxnSp>
        <p:nvCxnSpPr>
          <p:cNvPr id="65" name="Straight Connector 64"/>
          <p:cNvCxnSpPr/>
          <p:nvPr/>
        </p:nvCxnSpPr>
        <p:spPr>
          <a:xfrm rot="16200000" flipH="1">
            <a:off x="3368490" y="2126270"/>
            <a:ext cx="991898" cy="72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5968" y="2637187"/>
            <a:ext cx="1718102" cy="55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183" y="3912768"/>
            <a:ext cx="1015676" cy="8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Straight Connector 73"/>
          <p:cNvCxnSpPr>
            <a:stCxn id="67" idx="2"/>
          </p:cNvCxnSpPr>
          <p:nvPr/>
        </p:nvCxnSpPr>
        <p:spPr>
          <a:xfrm rot="16200000" flipH="1">
            <a:off x="3522756" y="3550504"/>
            <a:ext cx="72452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31888" y="1172291"/>
            <a:ext cx="24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</a:t>
            </a:r>
            <a:r>
              <a:rPr lang="en-US" dirty="0" err="1" smtClean="0"/>
              <a:t>Unicast</a:t>
            </a:r>
            <a:r>
              <a:rPr lang="en-US" dirty="0" smtClean="0"/>
              <a:t>:</a:t>
            </a:r>
          </a:p>
          <a:p>
            <a:r>
              <a:rPr lang="en-US" dirty="0" smtClean="0"/>
              <a:t>2001</a:t>
            </a:r>
            <a:r>
              <a:rPr lang="en-US" dirty="0"/>
              <a:t>:</a:t>
            </a:r>
            <a:r>
              <a:rPr lang="en-US" dirty="0" smtClean="0"/>
              <a:t>0DB8:CAFE:1::1/64</a:t>
            </a:r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985592" y="1632367"/>
            <a:ext cx="3540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985592" y="4029026"/>
            <a:ext cx="432516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4"/>
          <p:cNvSpPr txBox="1">
            <a:spLocks/>
          </p:cNvSpPr>
          <p:nvPr/>
        </p:nvSpPr>
        <p:spPr>
          <a:xfrm>
            <a:off x="4744070" y="1983916"/>
            <a:ext cx="4455177" cy="3159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Dynamic link-local addresses can be difficult to identify.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Routers use link-local addresses for: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Exchanging routing updates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Default gateway address for hosts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542507" y="402902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PC-1</a:t>
            </a:r>
            <a:endParaRPr lang="en-US" dirty="0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043079" cy="810495"/>
          </a:xfrm>
          <a:prstGeom prst="rect">
            <a:avLst/>
          </a:prstGeom>
        </p:spPr>
      </p:pic>
      <p:sp>
        <p:nvSpPr>
          <p:cNvPr id="32" name="Freeform 9"/>
          <p:cNvSpPr>
            <a:spLocks/>
          </p:cNvSpPr>
          <p:nvPr/>
        </p:nvSpPr>
        <p:spPr bwMode="auto">
          <a:xfrm>
            <a:off x="4157165" y="1227179"/>
            <a:ext cx="3602038" cy="1297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119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858200" y="1301741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R2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5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688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614600" y="1301741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1889" y="1777587"/>
            <a:ext cx="324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FE80::203:6BFF:FEE9:D480</a:t>
            </a:r>
          </a:p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(EUI-64)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400449"/>
            <a:ext cx="326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Lucida Console"/>
              </a:rPr>
              <a:t>FE80::50A5:8A35:A5BB:66E1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" y="3734644"/>
            <a:ext cx="2783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Global </a:t>
            </a:r>
            <a:r>
              <a:rPr lang="en-US" sz="2000" dirty="0" err="1" smtClean="0"/>
              <a:t>Unicast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2001</a:t>
            </a:r>
            <a:r>
              <a:rPr lang="en-US" sz="2000" dirty="0"/>
              <a:t>:</a:t>
            </a:r>
            <a:r>
              <a:rPr lang="en-US" sz="2000" dirty="0" smtClean="0"/>
              <a:t>0DB8:CAFE:</a:t>
            </a:r>
            <a:r>
              <a:rPr lang="en-US" sz="2000" dirty="0"/>
              <a:t>1:</a:t>
            </a:r>
            <a:r>
              <a:rPr lang="en-US" sz="2000" dirty="0" smtClean="0"/>
              <a:t>:0100 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694651" y="693145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0DB8:CAFE:A001::/64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47304" y="2747399"/>
            <a:ext cx="237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0DB8:CAFE:1::/64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201850" y="1645362"/>
            <a:ext cx="65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Fa0/0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17157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Ser 0/0/0</a:t>
            </a:r>
          </a:p>
          <a:p>
            <a:r>
              <a:rPr lang="en-US" sz="1600" dirty="0" smtClean="0"/>
              <a:t>.1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6569913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Ser 0/0/0 </a:t>
            </a:r>
          </a:p>
          <a:p>
            <a:pPr algn="r"/>
            <a:r>
              <a:rPr lang="en-US" sz="1600" dirty="0" smtClean="0"/>
              <a:t>.2</a:t>
            </a:r>
            <a:endParaRPr lang="en-US" sz="1600" dirty="0"/>
          </a:p>
        </p:txBody>
      </p:sp>
      <p:cxnSp>
        <p:nvCxnSpPr>
          <p:cNvPr id="65" name="Straight Connector 64"/>
          <p:cNvCxnSpPr/>
          <p:nvPr/>
        </p:nvCxnSpPr>
        <p:spPr>
          <a:xfrm rot="16200000" flipH="1">
            <a:off x="3368490" y="2126270"/>
            <a:ext cx="991898" cy="72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5968" y="2637187"/>
            <a:ext cx="1718102" cy="55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183" y="3912768"/>
            <a:ext cx="1015676" cy="8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Straight Connector 73"/>
          <p:cNvCxnSpPr>
            <a:stCxn id="67" idx="2"/>
          </p:cNvCxnSpPr>
          <p:nvPr/>
        </p:nvCxnSpPr>
        <p:spPr>
          <a:xfrm rot="16200000" flipH="1">
            <a:off x="3522756" y="3550504"/>
            <a:ext cx="72452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31888" y="1172291"/>
            <a:ext cx="24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</a:t>
            </a:r>
            <a:r>
              <a:rPr lang="en-US" dirty="0" err="1" smtClean="0"/>
              <a:t>Unicast</a:t>
            </a:r>
            <a:r>
              <a:rPr lang="en-US" dirty="0" smtClean="0"/>
              <a:t>:</a:t>
            </a:r>
          </a:p>
          <a:p>
            <a:r>
              <a:rPr lang="en-US" dirty="0" smtClean="0"/>
              <a:t>2001</a:t>
            </a:r>
            <a:r>
              <a:rPr lang="en-US" dirty="0"/>
              <a:t>:</a:t>
            </a:r>
            <a:r>
              <a:rPr lang="en-US" dirty="0" smtClean="0"/>
              <a:t>0DB8:CAFE:1::1/64</a:t>
            </a:r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985592" y="1632367"/>
            <a:ext cx="3540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985592" y="4029026"/>
            <a:ext cx="432516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4"/>
          <p:cNvSpPr txBox="1">
            <a:spLocks/>
          </p:cNvSpPr>
          <p:nvPr/>
        </p:nvSpPr>
        <p:spPr>
          <a:xfrm>
            <a:off x="4744070" y="1983916"/>
            <a:ext cx="4455177" cy="3159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Dynamic link-local addresses can be difficult to identify.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Routers use link-local addresses for: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Exchanging routing updates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Default gateway address for hosts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Static link-local addresses are easier to remember and identify.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542507" y="402902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PC-1</a:t>
            </a:r>
            <a:endParaRPr lang="en-US" dirty="0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043079" cy="810495"/>
          </a:xfrm>
          <a:prstGeom prst="rect">
            <a:avLst/>
          </a:prstGeom>
        </p:spPr>
      </p:pic>
      <p:sp>
        <p:nvSpPr>
          <p:cNvPr id="32" name="Freeform 9"/>
          <p:cNvSpPr>
            <a:spLocks/>
          </p:cNvSpPr>
          <p:nvPr/>
        </p:nvSpPr>
        <p:spPr bwMode="auto">
          <a:xfrm>
            <a:off x="4157165" y="1227179"/>
            <a:ext cx="3602038" cy="1297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119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858200" y="1301741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R2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5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688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614600" y="1301741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1889" y="1777587"/>
            <a:ext cx="324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FE80::203:6BFF:FEE9:D480</a:t>
            </a:r>
          </a:p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(EUI-64)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400449"/>
            <a:ext cx="326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Lucida Console"/>
              </a:rPr>
              <a:t>FE80::50A5:8A35:A5BB:66E1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5331" y="1818622"/>
            <a:ext cx="30565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FE80::1</a:t>
            </a:r>
          </a:p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(Static)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" y="3734644"/>
            <a:ext cx="2783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Global </a:t>
            </a:r>
            <a:r>
              <a:rPr lang="en-US" sz="2000" dirty="0" err="1" smtClean="0"/>
              <a:t>Unicast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2001</a:t>
            </a:r>
            <a:r>
              <a:rPr lang="en-US" sz="2000" dirty="0"/>
              <a:t>:</a:t>
            </a:r>
            <a:r>
              <a:rPr lang="en-US" sz="2000" dirty="0" smtClean="0"/>
              <a:t>0DB8:CAFE:</a:t>
            </a:r>
            <a:r>
              <a:rPr lang="en-US" sz="2000" dirty="0"/>
              <a:t>1:</a:t>
            </a:r>
            <a:r>
              <a:rPr lang="en-US" sz="2000" dirty="0" smtClean="0"/>
              <a:t>:0100 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694651" y="693145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0DB8:CAFE:A001::/64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47304" y="2747399"/>
            <a:ext cx="237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0DB8:CAFE:1::/64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201850" y="1645362"/>
            <a:ext cx="65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Fa0/0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17157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Ser 0/0/0</a:t>
            </a:r>
          </a:p>
          <a:p>
            <a:r>
              <a:rPr lang="en-US" sz="1600" dirty="0" smtClean="0"/>
              <a:t>.1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6569913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Ser 0/0/0 </a:t>
            </a:r>
          </a:p>
          <a:p>
            <a:pPr algn="r"/>
            <a:r>
              <a:rPr lang="en-US" sz="1600" dirty="0" smtClean="0"/>
              <a:t>.2</a:t>
            </a:r>
            <a:endParaRPr lang="en-US" sz="1600" dirty="0"/>
          </a:p>
        </p:txBody>
      </p:sp>
      <p:cxnSp>
        <p:nvCxnSpPr>
          <p:cNvPr id="65" name="Straight Connector 64"/>
          <p:cNvCxnSpPr/>
          <p:nvPr/>
        </p:nvCxnSpPr>
        <p:spPr>
          <a:xfrm rot="16200000" flipH="1">
            <a:off x="3368490" y="2126270"/>
            <a:ext cx="991898" cy="72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5968" y="2637187"/>
            <a:ext cx="1718102" cy="55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183" y="3912768"/>
            <a:ext cx="1015676" cy="8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Straight Connector 73"/>
          <p:cNvCxnSpPr>
            <a:stCxn id="67" idx="2"/>
          </p:cNvCxnSpPr>
          <p:nvPr/>
        </p:nvCxnSpPr>
        <p:spPr>
          <a:xfrm rot="16200000" flipH="1">
            <a:off x="3522756" y="3550504"/>
            <a:ext cx="72452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31888" y="1172291"/>
            <a:ext cx="24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</a:t>
            </a:r>
            <a:r>
              <a:rPr lang="en-US" dirty="0" err="1" smtClean="0"/>
              <a:t>Unicast</a:t>
            </a:r>
            <a:r>
              <a:rPr lang="en-US" dirty="0" smtClean="0"/>
              <a:t>:</a:t>
            </a:r>
          </a:p>
          <a:p>
            <a:r>
              <a:rPr lang="en-US" dirty="0" smtClean="0"/>
              <a:t>2001</a:t>
            </a:r>
            <a:r>
              <a:rPr lang="en-US" dirty="0"/>
              <a:t>:</a:t>
            </a:r>
            <a:r>
              <a:rPr lang="en-US" dirty="0" smtClean="0"/>
              <a:t>0DB8:CAFE:1::1/64</a:t>
            </a:r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985592" y="1632367"/>
            <a:ext cx="3540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985592" y="4029026"/>
            <a:ext cx="432516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4"/>
          <p:cNvSpPr txBox="1">
            <a:spLocks/>
          </p:cNvSpPr>
          <p:nvPr/>
        </p:nvSpPr>
        <p:spPr>
          <a:xfrm>
            <a:off x="4744070" y="1983916"/>
            <a:ext cx="4455177" cy="3159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Dynamic link-local addresses can be difficult to identify.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Routers use link-local addresses for: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Exchanging routing updates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Default gateway address for hosts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Static link-local addresses are easier to remember and identify.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Link-local addresses only have to be unique on the link!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542507" y="402902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PC-1</a:t>
            </a:r>
            <a:endParaRPr lang="en-US" dirty="0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043079" cy="810495"/>
          </a:xfrm>
          <a:prstGeom prst="rect">
            <a:avLst/>
          </a:prstGeom>
        </p:spPr>
      </p:pic>
      <p:sp>
        <p:nvSpPr>
          <p:cNvPr id="32" name="Freeform 9"/>
          <p:cNvSpPr>
            <a:spLocks/>
          </p:cNvSpPr>
          <p:nvPr/>
        </p:nvSpPr>
        <p:spPr bwMode="auto">
          <a:xfrm>
            <a:off x="4157165" y="1227179"/>
            <a:ext cx="3602038" cy="1297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119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858200" y="1301741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R2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5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688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614600" y="1301741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1889" y="1777587"/>
            <a:ext cx="324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FE80::203:6BFF:FEE9:D480</a:t>
            </a:r>
          </a:p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(EUI-64)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400449"/>
            <a:ext cx="326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Lucida Console"/>
              </a:rPr>
              <a:t>FE80::50A5:8A35:A5BB:66E1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5331" y="1818622"/>
            <a:ext cx="30565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FE80::1</a:t>
            </a:r>
          </a:p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(Static)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24067" y="375478"/>
            <a:ext cx="8482810" cy="4768021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fe80::1 ?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link-local  Use link-local address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2065" b="1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1514" dirty="0" smtClean="0"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1983" y="375478"/>
            <a:ext cx="269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 Link-local Address</a:t>
            </a:r>
            <a:endParaRPr lang="en-US" dirty="0"/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161"/>
            <a:ext cx="8914298" cy="458765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dirty="0" smtClean="0"/>
              <a:t>Rule 1:  Leading 0’s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7638" y="987726"/>
            <a:ext cx="8818562" cy="4155774"/>
          </a:xfrm>
        </p:spPr>
        <p:txBody>
          <a:bodyPr rtlCol="0">
            <a:norm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1800" kern="0" dirty="0" smtClean="0">
                <a:latin typeface="Arial" pitchFamily="34" charset="0"/>
                <a:cs typeface="Arial" pitchFamily="34" charset="0"/>
              </a:rPr>
              <a:t>Two rules for reducing the size of written IPv6 addresses. 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2000" kern="0" dirty="0" smtClean="0">
              <a:latin typeface="Arial" pitchFamily="34" charset="0"/>
              <a:cs typeface="Arial" pitchFamily="34" charset="0"/>
            </a:endParaRPr>
          </a:p>
          <a:p>
            <a:pPr marL="404813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defRPr/>
            </a:pPr>
            <a:endParaRPr sz="2000" kern="0" dirty="0" smtClean="0">
              <a:latin typeface="Courier"/>
              <a:cs typeface="Courier"/>
            </a:endParaRPr>
          </a:p>
        </p:txBody>
      </p:sp>
      <p:sp>
        <p:nvSpPr>
          <p:cNvPr id="5530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24067" y="375478"/>
            <a:ext cx="8482810" cy="4768021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fe80::1 ?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link-local  Use link-local address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     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fe80::1 link-local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exit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endParaRPr lang="en-US" b="1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 smtClean="0"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1983" y="375478"/>
            <a:ext cx="269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 Link-local Address</a:t>
            </a:r>
            <a:endParaRPr lang="en-US" dirty="0"/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24067" y="375478"/>
            <a:ext cx="8482810" cy="4768021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fe80::1 ?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link-local  Use link-local address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     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fe80::1 link-local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exit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interface serial 0/0/0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fe80::1 link-local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exit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 smtClean="0"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1983" y="375478"/>
            <a:ext cx="269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 Link-local Address</a:t>
            </a:r>
            <a:endParaRPr lang="en-US" dirty="0"/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24067" y="375478"/>
            <a:ext cx="8482810" cy="4768021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65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sz="2065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sz="2065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sz="2065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65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2065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fe80::1 ?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65" dirty="0" smtClean="0">
                <a:solidFill>
                  <a:srgbClr val="010000"/>
                </a:solidFill>
                <a:latin typeface="Courier"/>
                <a:cs typeface="Courier"/>
              </a:rPr>
              <a:t>  link-local  Use link-local address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065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65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sz="2065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sz="2065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sz="2065" b="1" dirty="0" smtClean="0">
                <a:solidFill>
                  <a:srgbClr val="010000"/>
                </a:solidFill>
                <a:latin typeface="Courier"/>
                <a:cs typeface="Courier"/>
              </a:rPr>
              <a:t> 0/0     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65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2065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fe80::1 link-local</a:t>
            </a:r>
            <a:r>
              <a:rPr lang="en-US" sz="2065" dirty="0" smtClean="0">
                <a:solidFill>
                  <a:srgbClr val="010000"/>
                </a:solidFill>
                <a:latin typeface="Courier"/>
                <a:cs typeface="Courier"/>
              </a:rPr>
              <a:t>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65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2065" b="1" dirty="0" smtClean="0">
                <a:solidFill>
                  <a:srgbClr val="010000"/>
                </a:solidFill>
                <a:latin typeface="Courier"/>
                <a:cs typeface="Courier"/>
              </a:rPr>
              <a:t>exit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65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sz="2065" b="1" dirty="0" smtClean="0">
                <a:solidFill>
                  <a:srgbClr val="010000"/>
                </a:solidFill>
                <a:latin typeface="Courier"/>
                <a:cs typeface="Courier"/>
              </a:rPr>
              <a:t>interface serial 0/0/0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65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2065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fe80::1 link-local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65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2065" b="1" dirty="0" smtClean="0">
                <a:solidFill>
                  <a:srgbClr val="010000"/>
                </a:solidFill>
                <a:latin typeface="Courier"/>
                <a:cs typeface="Courier"/>
              </a:rPr>
              <a:t>exit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65" dirty="0" smtClean="0">
                <a:solidFill>
                  <a:srgbClr val="010000"/>
                </a:solidFill>
                <a:latin typeface="Courier"/>
                <a:cs typeface="Courier"/>
              </a:rPr>
              <a:t>R1#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65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sz="2065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brief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65" dirty="0" smtClean="0">
                <a:solidFill>
                  <a:srgbClr val="010000"/>
                </a:solidFill>
                <a:latin typeface="Courier"/>
                <a:cs typeface="Courier"/>
              </a:rPr>
              <a:t>FastEthernet0/0            [up/up]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65" dirty="0" smtClean="0">
                <a:solidFill>
                  <a:srgbClr val="010000"/>
                </a:solidFill>
                <a:latin typeface="Courier"/>
                <a:cs typeface="Courier"/>
              </a:rPr>
              <a:t>    FE80::1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65" dirty="0" smtClean="0">
                <a:solidFill>
                  <a:srgbClr val="010000"/>
                </a:solidFill>
                <a:latin typeface="Courier"/>
                <a:cs typeface="Courier"/>
              </a:rPr>
              <a:t>    2001:DB8:CAFE:1::1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65" dirty="0" smtClean="0">
                <a:solidFill>
                  <a:srgbClr val="010000"/>
                </a:solidFill>
                <a:latin typeface="Courier"/>
                <a:cs typeface="Courier"/>
              </a:rPr>
              <a:t>Serial0/0/0                [up/up]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65" dirty="0" smtClean="0">
                <a:solidFill>
                  <a:srgbClr val="010000"/>
                </a:solidFill>
                <a:latin typeface="Courier"/>
                <a:cs typeface="Courier"/>
              </a:rPr>
              <a:t>    FE80::1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65" dirty="0" smtClean="0">
                <a:solidFill>
                  <a:srgbClr val="010000"/>
                </a:solidFill>
                <a:latin typeface="Courier"/>
                <a:cs typeface="Courier"/>
              </a:rPr>
              <a:t>    2001:DB8:CAFE:A001::1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65" dirty="0" smtClean="0">
                <a:solidFill>
                  <a:srgbClr val="010000"/>
                </a:solidFill>
                <a:latin typeface="Courier"/>
                <a:cs typeface="Courier"/>
              </a:rPr>
              <a:t>R1#</a:t>
            </a:r>
            <a:endParaRPr lang="en-US" sz="2065" b="1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2065" b="1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1514" dirty="0" smtClean="0"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416" y="3570146"/>
            <a:ext cx="1422008" cy="252832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2416" y="4298055"/>
            <a:ext cx="1422008" cy="23280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04739" y="3690099"/>
            <a:ext cx="560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Same link-local </a:t>
            </a:r>
            <a:r>
              <a:rPr lang="en-US" b="1" dirty="0" err="1" smtClean="0"/>
              <a:t>unicast</a:t>
            </a:r>
            <a:r>
              <a:rPr lang="en-US" b="1" dirty="0" smtClean="0"/>
              <a:t> address (best practice)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6" idx="3"/>
          </p:cNvCxnSpPr>
          <p:nvPr/>
        </p:nvCxnSpPr>
        <p:spPr>
          <a:xfrm rot="10800000">
            <a:off x="2214424" y="3696563"/>
            <a:ext cx="1090316" cy="30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3"/>
          </p:cNvCxnSpPr>
          <p:nvPr/>
        </p:nvCxnSpPr>
        <p:spPr>
          <a:xfrm rot="10800000" flipV="1">
            <a:off x="2214424" y="3958700"/>
            <a:ext cx="1101170" cy="455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71983" y="375478"/>
            <a:ext cx="269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 Link-local Address</a:t>
            </a:r>
            <a:endParaRPr lang="en-US" dirty="0"/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831059" y="430696"/>
            <a:ext cx="7606158" cy="4494695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sz="2000" b="1" dirty="0" smtClean="0">
                <a:solidFill>
                  <a:srgbClr val="010000"/>
                </a:solidFill>
                <a:latin typeface="Courier"/>
                <a:cs typeface="Courier"/>
              </a:rPr>
              <a:t>show running-</a:t>
            </a:r>
            <a:r>
              <a:rPr lang="en-US" sz="2000" b="1" dirty="0" err="1" smtClean="0">
                <a:solidFill>
                  <a:srgbClr val="010000"/>
                </a:solidFill>
                <a:latin typeface="Courier"/>
                <a:cs typeface="Courier"/>
              </a:rPr>
              <a:t>config</a:t>
            </a:r>
            <a:endParaRPr lang="en-US" sz="2000" b="1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!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interface FastEthernet0/0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 no </a:t>
            </a:r>
            <a:r>
              <a:rPr lang="en-US" sz="2000" dirty="0" err="1" smtClean="0">
                <a:solidFill>
                  <a:srgbClr val="010000"/>
                </a:solidFill>
                <a:latin typeface="Courier"/>
                <a:cs typeface="Courier"/>
              </a:rPr>
              <a:t>ip</a:t>
            </a: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 address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ipv6 address FE80::1 link-local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urier"/>
                <a:cs typeface="Courier"/>
              </a:rPr>
              <a:t>ipv6 address 2001:DB8:CAFE:1::1/64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!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interface Serial0/0/0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 no </a:t>
            </a:r>
            <a:r>
              <a:rPr lang="en-US" sz="2000" dirty="0" err="1" smtClean="0">
                <a:solidFill>
                  <a:srgbClr val="010000"/>
                </a:solidFill>
                <a:latin typeface="Courier"/>
                <a:cs typeface="Courier"/>
              </a:rPr>
              <a:t>ip</a:t>
            </a: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 address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 ipv6 address FE80::1 link-local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urier"/>
                <a:cs typeface="Courier"/>
              </a:rPr>
              <a:t>ipv6 address 2001:DB8:CAFE:A001::1/64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!</a:t>
            </a:r>
            <a:endParaRPr lang="en-US" sz="2000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2000" dirty="0" smtClean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95214" y="2244608"/>
            <a:ext cx="8219437" cy="2898892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ping fe80::2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1850" y="1645362"/>
            <a:ext cx="65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Fa0/0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888" y="1172291"/>
            <a:ext cx="24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</a:t>
            </a:r>
            <a:r>
              <a:rPr lang="en-US" dirty="0" err="1" smtClean="0"/>
              <a:t>Unicast</a:t>
            </a:r>
            <a:r>
              <a:rPr lang="en-US" dirty="0" smtClean="0"/>
              <a:t>: </a:t>
            </a:r>
          </a:p>
          <a:p>
            <a:r>
              <a:rPr lang="en-US" dirty="0" smtClean="0"/>
              <a:t>2001</a:t>
            </a:r>
            <a:r>
              <a:rPr lang="en-US" dirty="0"/>
              <a:t>:</a:t>
            </a:r>
            <a:r>
              <a:rPr lang="en-US" dirty="0" smtClean="0"/>
              <a:t>0DB8:CAFE:1::1/64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88999" y="1527207"/>
            <a:ext cx="925601" cy="129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41506" y="1831104"/>
            <a:ext cx="1041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FE80::1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629055" y="1851646"/>
            <a:ext cx="46032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rved Down Arrow 26"/>
          <p:cNvSpPr/>
          <p:nvPr/>
        </p:nvSpPr>
        <p:spPr>
          <a:xfrm>
            <a:off x="4317157" y="483018"/>
            <a:ext cx="3168620" cy="46716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9" name="TextBox 28"/>
          <p:cNvSpPr txBox="1"/>
          <p:nvPr/>
        </p:nvSpPr>
        <p:spPr>
          <a:xfrm>
            <a:off x="4789879" y="174182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0DB8:CAFE:A001::/64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317157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Ser 0/0/0</a:t>
            </a:r>
          </a:p>
          <a:p>
            <a:r>
              <a:rPr lang="en-US" sz="1600" dirty="0" smtClean="0"/>
              <a:t>.1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569913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Ser 0/0/0 </a:t>
            </a:r>
          </a:p>
          <a:p>
            <a:pPr algn="r"/>
            <a:r>
              <a:rPr lang="en-US" sz="1600" dirty="0" smtClean="0"/>
              <a:t>.2</a:t>
            </a:r>
            <a:endParaRPr lang="en-US" sz="1600" dirty="0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4157165" y="1227179"/>
            <a:ext cx="3602038" cy="1297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119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858200" y="1356956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R2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5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688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614600" y="1356956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17157" y="950180"/>
            <a:ext cx="87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FE80::1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61397" y="1026242"/>
            <a:ext cx="87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FE80::2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298352"/>
            <a:ext cx="258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Ping Link-local Address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95214" y="2244608"/>
            <a:ext cx="8219437" cy="2898892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ping fe80::2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Output Interface: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ser 0/0/0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789879" y="2553804"/>
            <a:ext cx="3527376" cy="45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/>
              <a:t>Must include exit-interface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1850" y="1645362"/>
            <a:ext cx="65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Fa0/0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888" y="1172291"/>
            <a:ext cx="24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</a:t>
            </a:r>
            <a:r>
              <a:rPr lang="en-US" dirty="0" err="1" smtClean="0"/>
              <a:t>Unicast</a:t>
            </a:r>
            <a:r>
              <a:rPr lang="en-US" dirty="0" smtClean="0"/>
              <a:t>: </a:t>
            </a:r>
          </a:p>
          <a:p>
            <a:r>
              <a:rPr lang="en-US" dirty="0" smtClean="0"/>
              <a:t>2001</a:t>
            </a:r>
            <a:r>
              <a:rPr lang="en-US" dirty="0"/>
              <a:t>:</a:t>
            </a:r>
            <a:r>
              <a:rPr lang="en-US" dirty="0" smtClean="0"/>
              <a:t>0DB8:CAFE:1::1/64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88999" y="1527207"/>
            <a:ext cx="925601" cy="129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41506" y="1831104"/>
            <a:ext cx="1041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FE80::1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629055" y="1851646"/>
            <a:ext cx="46032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rved Down Arrow 26"/>
          <p:cNvSpPr/>
          <p:nvPr/>
        </p:nvSpPr>
        <p:spPr>
          <a:xfrm>
            <a:off x="4317157" y="483018"/>
            <a:ext cx="3168620" cy="46716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9" name="TextBox 28"/>
          <p:cNvSpPr txBox="1"/>
          <p:nvPr/>
        </p:nvSpPr>
        <p:spPr>
          <a:xfrm>
            <a:off x="4789879" y="174182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0DB8:CAFE:A001::/64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317157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Ser 0/0/0</a:t>
            </a:r>
          </a:p>
          <a:p>
            <a:r>
              <a:rPr lang="en-US" sz="1600" dirty="0" smtClean="0"/>
              <a:t>.1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569913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Ser 0/0/0 </a:t>
            </a:r>
          </a:p>
          <a:p>
            <a:pPr algn="r"/>
            <a:r>
              <a:rPr lang="en-US" sz="1600" dirty="0" smtClean="0"/>
              <a:t>.2</a:t>
            </a:r>
            <a:endParaRPr lang="en-US" sz="1600" dirty="0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4157165" y="1227179"/>
            <a:ext cx="3602038" cy="1297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119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858200" y="1356956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R2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5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688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614600" y="1356956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17157" y="950180"/>
            <a:ext cx="87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FE80::1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61397" y="1026242"/>
            <a:ext cx="87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FE80::2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298352"/>
            <a:ext cx="258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Ping Link-local Address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95214" y="2244608"/>
            <a:ext cx="8219437" cy="2898892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ping fe80::2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Output Interface: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ser 0/0/0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% Invalid interface.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Use full interface name without spaces 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(e.g. Serial0/1)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Output Interface: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serial0/0/0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789879" y="2553804"/>
            <a:ext cx="3527376" cy="45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/>
              <a:t>Must include exit-interface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1850" y="1645362"/>
            <a:ext cx="65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Fa0/0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888" y="1172291"/>
            <a:ext cx="24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</a:t>
            </a:r>
            <a:r>
              <a:rPr lang="en-US" dirty="0" err="1" smtClean="0"/>
              <a:t>Unicast</a:t>
            </a:r>
            <a:r>
              <a:rPr lang="en-US" dirty="0" smtClean="0"/>
              <a:t>: </a:t>
            </a:r>
          </a:p>
          <a:p>
            <a:r>
              <a:rPr lang="en-US" dirty="0" smtClean="0"/>
              <a:t>2001</a:t>
            </a:r>
            <a:r>
              <a:rPr lang="en-US" dirty="0"/>
              <a:t>:</a:t>
            </a:r>
            <a:r>
              <a:rPr lang="en-US" dirty="0" smtClean="0"/>
              <a:t>0DB8:CAFE:1::1/64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88999" y="1527207"/>
            <a:ext cx="925601" cy="129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41506" y="1831104"/>
            <a:ext cx="1041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FE80::1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629055" y="1851646"/>
            <a:ext cx="46032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rved Down Arrow 26"/>
          <p:cNvSpPr/>
          <p:nvPr/>
        </p:nvSpPr>
        <p:spPr>
          <a:xfrm>
            <a:off x="4317157" y="483018"/>
            <a:ext cx="3168620" cy="46716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9" name="TextBox 28"/>
          <p:cNvSpPr txBox="1"/>
          <p:nvPr/>
        </p:nvSpPr>
        <p:spPr>
          <a:xfrm>
            <a:off x="4789879" y="174182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0DB8:CAFE:A001::/64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317157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Ser 0/0/0</a:t>
            </a:r>
          </a:p>
          <a:p>
            <a:r>
              <a:rPr lang="en-US" sz="1600" dirty="0" smtClean="0"/>
              <a:t>.1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569913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Ser 0/0/0 </a:t>
            </a:r>
          </a:p>
          <a:p>
            <a:pPr algn="r"/>
            <a:r>
              <a:rPr lang="en-US" sz="1600" dirty="0" smtClean="0"/>
              <a:t>.2</a:t>
            </a:r>
            <a:endParaRPr lang="en-US" sz="1600" dirty="0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4157165" y="1227179"/>
            <a:ext cx="3602038" cy="1297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119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858200" y="1356956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R2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5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688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614600" y="1356956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17157" y="950180"/>
            <a:ext cx="87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FE80::1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61397" y="1026242"/>
            <a:ext cx="87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FE80::2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298352"/>
            <a:ext cx="258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Ping Link-local Address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95214" y="2244608"/>
            <a:ext cx="8219437" cy="2898892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ping fe80::2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Output Interface: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ser 0/0/0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% Invalid interface.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Use full interface name without spaces 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(e.g. Serial0/1)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Output Interface: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serial0/0/0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Type escape sequence to abort.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Sending 5, 100-byte ICMP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Echos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to FE80::2, timeout is 2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secs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!!!!!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789879" y="2553804"/>
            <a:ext cx="3527376" cy="45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/>
              <a:t>Must include exit-interface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1850" y="1645362"/>
            <a:ext cx="65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Fa0/0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888" y="1172291"/>
            <a:ext cx="24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</a:t>
            </a:r>
            <a:r>
              <a:rPr lang="en-US" dirty="0" err="1" smtClean="0"/>
              <a:t>Unicast</a:t>
            </a:r>
            <a:r>
              <a:rPr lang="en-US" dirty="0" smtClean="0"/>
              <a:t>: </a:t>
            </a:r>
          </a:p>
          <a:p>
            <a:r>
              <a:rPr lang="en-US" dirty="0" smtClean="0"/>
              <a:t>2001</a:t>
            </a:r>
            <a:r>
              <a:rPr lang="en-US" dirty="0"/>
              <a:t>:</a:t>
            </a:r>
            <a:r>
              <a:rPr lang="en-US" dirty="0" smtClean="0"/>
              <a:t>0DB8:CAFE:1::1/64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88999" y="1527207"/>
            <a:ext cx="925601" cy="129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41506" y="1831104"/>
            <a:ext cx="1041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FE80::1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629055" y="1851646"/>
            <a:ext cx="46032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rved Down Arrow 26"/>
          <p:cNvSpPr/>
          <p:nvPr/>
        </p:nvSpPr>
        <p:spPr>
          <a:xfrm>
            <a:off x="4317157" y="483018"/>
            <a:ext cx="3168620" cy="46716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9" name="TextBox 28"/>
          <p:cNvSpPr txBox="1"/>
          <p:nvPr/>
        </p:nvSpPr>
        <p:spPr>
          <a:xfrm>
            <a:off x="4789879" y="174182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0DB8:CAFE:A001::/64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317157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Ser 0/0/0</a:t>
            </a:r>
          </a:p>
          <a:p>
            <a:r>
              <a:rPr lang="en-US" sz="1600" dirty="0" smtClean="0"/>
              <a:t>.1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569913" y="1303241"/>
            <a:ext cx="969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Ser 0/0/0 </a:t>
            </a:r>
          </a:p>
          <a:p>
            <a:pPr algn="r"/>
            <a:r>
              <a:rPr lang="en-US" sz="1600" dirty="0" smtClean="0"/>
              <a:t>.2</a:t>
            </a:r>
            <a:endParaRPr lang="en-US" sz="1600" dirty="0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4157165" y="1227179"/>
            <a:ext cx="3602038" cy="1297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119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858200" y="1356956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R2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5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688" y="97014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614600" y="1356956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17157" y="950180"/>
            <a:ext cx="87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FE80::1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61397" y="1026242"/>
            <a:ext cx="87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urier"/>
              </a:rPr>
              <a:t>FE80::2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298352"/>
            <a:ext cx="258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Ping Link-local Address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77670" y="372177"/>
            <a:ext cx="3451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ipv6 enable</a:t>
            </a:r>
            <a:r>
              <a:rPr lang="en-US" sz="2800" dirty="0" smtClean="0"/>
              <a:t> command</a:t>
            </a:r>
            <a:endParaRPr lang="en-US" sz="28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77670" y="895396"/>
            <a:ext cx="8219437" cy="2020081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Router(config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0" y="2929444"/>
            <a:ext cx="8948657" cy="221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Link-local addresses are automatically created whenever a global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 is configured.</a:t>
            </a: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77670" y="372177"/>
            <a:ext cx="3451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ipv6 enable</a:t>
            </a:r>
            <a:r>
              <a:rPr lang="en-US" sz="2800" dirty="0" smtClean="0"/>
              <a:t> command</a:t>
            </a:r>
            <a:endParaRPr lang="en-US" sz="28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77670" y="895396"/>
            <a:ext cx="8219437" cy="2020081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Router(config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Router(config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-if)#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enable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Router(config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-if)#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end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Router#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0" y="2929444"/>
            <a:ext cx="8948657" cy="221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Link-local addresses are automatically created whenever a global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 is configured.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The </a:t>
            </a:r>
            <a:r>
              <a:rPr lang="en-US" sz="2000" b="1" dirty="0" smtClean="0">
                <a:solidFill>
                  <a:srgbClr val="010000"/>
                </a:solidFill>
              </a:rPr>
              <a:t>ipv6 enable </a:t>
            </a:r>
            <a:r>
              <a:rPr lang="en-US" sz="2000" dirty="0" smtClean="0">
                <a:solidFill>
                  <a:srgbClr val="010000"/>
                </a:solidFill>
              </a:rPr>
              <a:t>command will:</a:t>
            </a: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161"/>
            <a:ext cx="8914298" cy="458765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dirty="0" smtClean="0"/>
              <a:t>Rule 1:  Leading 0’s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7638" y="987726"/>
            <a:ext cx="8818562" cy="4155774"/>
          </a:xfrm>
        </p:spPr>
        <p:txBody>
          <a:bodyPr rtlCol="0">
            <a:normAutofit fontScale="25000" lnSpcReduction="20000"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7200" kern="0" dirty="0" smtClean="0">
                <a:latin typeface="Arial" pitchFamily="34" charset="0"/>
                <a:cs typeface="Arial" pitchFamily="34" charset="0"/>
              </a:rPr>
              <a:t>Two rules for reducing the size of written IPv6 addresses.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7200" kern="0" dirty="0" smtClean="0">
                <a:latin typeface="Arial" pitchFamily="34" charset="0"/>
                <a:cs typeface="Arial" pitchFamily="34" charset="0"/>
              </a:rPr>
              <a:t>The first rule is:</a:t>
            </a:r>
            <a:r>
              <a:rPr lang="en-US" sz="72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kern="0" dirty="0" smtClean="0">
                <a:latin typeface="Arial" pitchFamily="34" charset="0"/>
              </a:rPr>
              <a:t>L</a:t>
            </a:r>
            <a:r>
              <a:rPr sz="7200" kern="0" dirty="0" smtClean="0">
                <a:latin typeface="Arial" pitchFamily="34" charset="0"/>
                <a:cs typeface="Arial" pitchFamily="34" charset="0"/>
              </a:rPr>
              <a:t>eading zeroes in any 16-bit segment do not have to be written.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4800" kern="0" dirty="0" smtClean="0">
              <a:latin typeface="Courier"/>
              <a:cs typeface="Courier"/>
            </a:endParaRP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r>
              <a:rPr lang="en-US" sz="7200" kern="0" dirty="0" smtClean="0">
                <a:latin typeface="Courier"/>
                <a:cs typeface="Courier"/>
              </a:rPr>
              <a:t>3ffe : 0404 : 0001 : 1000 : 0000 : 0000 : 0ef0 : bc00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4800" kern="0" dirty="0" smtClean="0">
              <a:latin typeface="Courier"/>
              <a:cs typeface="Courier"/>
            </a:endParaRP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4800" kern="0" dirty="0" smtClean="0">
              <a:latin typeface="Courier"/>
              <a:cs typeface="Courier"/>
            </a:endParaRP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r>
              <a:rPr lang="en-US" sz="7200" kern="0" dirty="0" smtClean="0">
                <a:latin typeface="Courier"/>
                <a:cs typeface="Courier"/>
              </a:rPr>
              <a:t>3ffe : 0000 : 010d : 000a : 00dd : c000 : e000 : 0001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7200" kern="0" dirty="0" smtClean="0">
              <a:solidFill>
                <a:srgbClr val="360FDB"/>
              </a:solidFill>
              <a:latin typeface="Courier"/>
              <a:cs typeface="Courier"/>
            </a:endParaRP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4800" kern="0" dirty="0" smtClean="0">
              <a:latin typeface="Courier"/>
              <a:cs typeface="Courier"/>
            </a:endParaRP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r>
              <a:rPr lang="en-US" sz="7200" kern="0" dirty="0" smtClean="0">
                <a:latin typeface="Courier"/>
                <a:cs typeface="Courier"/>
              </a:rPr>
              <a:t>ff02 : 0000 : 0000 : 0000 : 0000 : 0000 : 0000 : 0500 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7200" kern="0" dirty="0" smtClean="0">
              <a:solidFill>
                <a:srgbClr val="360FDB"/>
              </a:solidFill>
              <a:latin typeface="Courier"/>
              <a:cs typeface="Courier"/>
            </a:endParaRP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2000" kern="0" dirty="0" smtClean="0">
              <a:latin typeface="Arial" pitchFamily="34" charset="0"/>
              <a:cs typeface="Arial" pitchFamily="34" charset="0"/>
            </a:endParaRPr>
          </a:p>
          <a:p>
            <a:pPr marL="404813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defRPr/>
            </a:pPr>
            <a:endParaRPr sz="2000" kern="0" dirty="0" smtClean="0">
              <a:latin typeface="Courier"/>
              <a:cs typeface="Courier"/>
            </a:endParaRPr>
          </a:p>
        </p:txBody>
      </p:sp>
      <p:sp>
        <p:nvSpPr>
          <p:cNvPr id="5530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77670" y="372177"/>
            <a:ext cx="3451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ipv6 enable</a:t>
            </a:r>
            <a:r>
              <a:rPr lang="en-US" sz="2800" dirty="0" smtClean="0"/>
              <a:t> command</a:t>
            </a:r>
            <a:endParaRPr lang="en-US" sz="28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77670" y="895396"/>
            <a:ext cx="8219437" cy="2020081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Router(config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Router(config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-if)#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enable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Router(config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-if)#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end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Router#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0" y="2929444"/>
            <a:ext cx="8948657" cy="221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Link-local addresses are automatically created whenever a global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 is configured.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The </a:t>
            </a:r>
            <a:r>
              <a:rPr lang="en-US" sz="2000" b="1" dirty="0" smtClean="0">
                <a:solidFill>
                  <a:srgbClr val="010000"/>
                </a:solidFill>
              </a:rPr>
              <a:t>ipv6 enable </a:t>
            </a:r>
            <a:r>
              <a:rPr lang="en-US" sz="2000" dirty="0" smtClean="0">
                <a:solidFill>
                  <a:srgbClr val="010000"/>
                </a:solidFill>
              </a:rPr>
              <a:t>command will: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Create a link-local address when there is no global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000" dirty="0" smtClean="0">
              <a:solidFill>
                <a:srgbClr val="010000"/>
              </a:solidFill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77670" y="372177"/>
            <a:ext cx="3451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ipv6 enable</a:t>
            </a:r>
            <a:r>
              <a:rPr lang="en-US" sz="2800" dirty="0" smtClean="0"/>
              <a:t> command</a:t>
            </a:r>
            <a:endParaRPr lang="en-US" sz="28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77670" y="895396"/>
            <a:ext cx="8219437" cy="2020081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err="1" smtClean="0">
                <a:solidFill>
                  <a:srgbClr val="010000"/>
                </a:solidFill>
                <a:latin typeface="Courier"/>
                <a:cs typeface="Courier"/>
              </a:rPr>
              <a:t>Router(config</a:t>
            </a: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)# </a:t>
            </a:r>
            <a:r>
              <a:rPr lang="en-US" sz="2118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sz="2118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sz="2118" b="1" dirty="0" smtClean="0">
                <a:solidFill>
                  <a:srgbClr val="010000"/>
                </a:solidFill>
                <a:latin typeface="Courier"/>
                <a:cs typeface="Courier"/>
              </a:rPr>
              <a:t> 0/1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err="1" smtClean="0">
                <a:solidFill>
                  <a:srgbClr val="010000"/>
                </a:solidFill>
                <a:latin typeface="Courier"/>
                <a:cs typeface="Courier"/>
              </a:rPr>
              <a:t>Router(config</a:t>
            </a: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-if)# </a:t>
            </a:r>
            <a:r>
              <a:rPr lang="en-US" sz="2118" b="1" dirty="0" smtClean="0">
                <a:solidFill>
                  <a:srgbClr val="010000"/>
                </a:solidFill>
                <a:latin typeface="Courier"/>
                <a:cs typeface="Courier"/>
              </a:rPr>
              <a:t>ipv6 enable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err="1" smtClean="0">
                <a:solidFill>
                  <a:srgbClr val="010000"/>
                </a:solidFill>
                <a:latin typeface="Courier"/>
                <a:cs typeface="Courier"/>
              </a:rPr>
              <a:t>Router(config</a:t>
            </a: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-if)# </a:t>
            </a:r>
            <a:r>
              <a:rPr lang="en-US" sz="2118" b="1" dirty="0" smtClean="0">
                <a:solidFill>
                  <a:srgbClr val="010000"/>
                </a:solidFill>
                <a:latin typeface="Courier"/>
                <a:cs typeface="Courier"/>
              </a:rPr>
              <a:t>end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Router# </a:t>
            </a:r>
            <a:r>
              <a:rPr lang="en-US" sz="2118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brief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FastEthernet0/1            [up/up]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    FE80::20C:30FF:FE10:92E1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Router#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0" y="2929444"/>
            <a:ext cx="8948657" cy="221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Link-local addresses are automatically created whenever a global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 is configured.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The </a:t>
            </a:r>
            <a:r>
              <a:rPr lang="en-US" sz="2000" b="1" dirty="0" smtClean="0">
                <a:solidFill>
                  <a:srgbClr val="010000"/>
                </a:solidFill>
              </a:rPr>
              <a:t>ipv6 enable </a:t>
            </a:r>
            <a:r>
              <a:rPr lang="en-US" sz="2000" dirty="0" smtClean="0">
                <a:solidFill>
                  <a:srgbClr val="010000"/>
                </a:solidFill>
              </a:rPr>
              <a:t>command will: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Create a link-local address when there is no global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000" dirty="0" smtClean="0">
              <a:solidFill>
                <a:srgbClr val="010000"/>
              </a:solidFill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5322985" y="2197652"/>
            <a:ext cx="337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Link-local </a:t>
            </a:r>
            <a:r>
              <a:rPr lang="en-US" b="1" dirty="0" err="1" smtClean="0"/>
              <a:t>unicast</a:t>
            </a:r>
            <a:r>
              <a:rPr lang="en-US" b="1" dirty="0" smtClean="0"/>
              <a:t> address only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534529" y="2426490"/>
            <a:ext cx="7774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77670" y="372177"/>
            <a:ext cx="3451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ipv6 enable</a:t>
            </a:r>
            <a:r>
              <a:rPr lang="en-US" sz="2800" dirty="0" smtClean="0"/>
              <a:t> command</a:t>
            </a:r>
            <a:endParaRPr lang="en-US" sz="28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77670" y="895396"/>
            <a:ext cx="8219437" cy="2020081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err="1" smtClean="0">
                <a:solidFill>
                  <a:srgbClr val="010000"/>
                </a:solidFill>
                <a:latin typeface="Courier"/>
                <a:cs typeface="Courier"/>
              </a:rPr>
              <a:t>Router(config</a:t>
            </a: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)# </a:t>
            </a:r>
            <a:r>
              <a:rPr lang="en-US" sz="2118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sz="2118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sz="2118" b="1" dirty="0" smtClean="0">
                <a:solidFill>
                  <a:srgbClr val="010000"/>
                </a:solidFill>
                <a:latin typeface="Courier"/>
                <a:cs typeface="Courier"/>
              </a:rPr>
              <a:t> 0/1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err="1" smtClean="0">
                <a:solidFill>
                  <a:srgbClr val="010000"/>
                </a:solidFill>
                <a:latin typeface="Courier"/>
                <a:cs typeface="Courier"/>
              </a:rPr>
              <a:t>Router(config</a:t>
            </a: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-if)# </a:t>
            </a:r>
            <a:r>
              <a:rPr lang="en-US" sz="2118" b="1" dirty="0" smtClean="0">
                <a:solidFill>
                  <a:srgbClr val="010000"/>
                </a:solidFill>
                <a:latin typeface="Courier"/>
                <a:cs typeface="Courier"/>
              </a:rPr>
              <a:t>ipv6 enable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err="1" smtClean="0">
                <a:solidFill>
                  <a:srgbClr val="010000"/>
                </a:solidFill>
                <a:latin typeface="Courier"/>
                <a:cs typeface="Courier"/>
              </a:rPr>
              <a:t>Router(config</a:t>
            </a: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-if)# </a:t>
            </a:r>
            <a:r>
              <a:rPr lang="en-US" sz="2118" b="1" dirty="0" smtClean="0">
                <a:solidFill>
                  <a:srgbClr val="010000"/>
                </a:solidFill>
                <a:latin typeface="Courier"/>
                <a:cs typeface="Courier"/>
              </a:rPr>
              <a:t>end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Router# </a:t>
            </a:r>
            <a:r>
              <a:rPr lang="en-US" sz="2118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brief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FastEthernet0/1            [up/up]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    FE80::20C:30FF:FE10:92E1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Router#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0" y="2929444"/>
            <a:ext cx="8948657" cy="221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Link-local addresses are automatically created whenever a global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 is configured.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The </a:t>
            </a:r>
            <a:r>
              <a:rPr lang="en-US" sz="2000" b="1" dirty="0" smtClean="0">
                <a:solidFill>
                  <a:srgbClr val="010000"/>
                </a:solidFill>
              </a:rPr>
              <a:t>ipv6 enable </a:t>
            </a:r>
            <a:r>
              <a:rPr lang="en-US" sz="2000" dirty="0" smtClean="0">
                <a:solidFill>
                  <a:srgbClr val="010000"/>
                </a:solidFill>
              </a:rPr>
              <a:t>command will: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Create a link-local address when there is no global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Maintain the link-local address even when the global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 is removed. </a:t>
            </a: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5322985" y="2197652"/>
            <a:ext cx="337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Link-local </a:t>
            </a:r>
            <a:r>
              <a:rPr lang="en-US" b="1" dirty="0" err="1" smtClean="0"/>
              <a:t>unicast</a:t>
            </a:r>
            <a:r>
              <a:rPr lang="en-US" b="1" dirty="0" smtClean="0"/>
              <a:t> address only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534529" y="2426490"/>
            <a:ext cx="7774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811" y="862131"/>
            <a:ext cx="8727389" cy="2811219"/>
          </a:xfrm>
          <a:ln>
            <a:solidFill>
              <a:srgbClr val="01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PC1&gt; </a:t>
            </a:r>
            <a:r>
              <a:rPr lang="en-US" sz="1600" b="1" dirty="0" err="1" smtClean="0">
                <a:solidFill>
                  <a:srgbClr val="010000"/>
                </a:solidFill>
                <a:latin typeface="Lucida Console"/>
                <a:cs typeface="Lucida Console"/>
              </a:rPr>
              <a:t>ipconfig</a:t>
            </a:r>
            <a:endParaRPr lang="en-US" sz="1600" dirty="0" smtClean="0">
              <a:solidFill>
                <a:srgbClr val="010000"/>
              </a:solidFill>
              <a:latin typeface="Lucida Console"/>
              <a:cs typeface="Lucida Console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Windows IP Configuration</a:t>
            </a:r>
          </a:p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Ethernet adapter Local Area Connection: </a:t>
            </a:r>
          </a:p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   Connection-specific DNS Suffix  . :</a:t>
            </a:r>
          </a:p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   IPv6 Address. . . . . . . . . . . : 2001:db8:cafe:1::100</a:t>
            </a:r>
          </a:p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	 Link-local IPv6 Address . . . . . : fe80::50a5:8a35:a5bb:66e1%11</a:t>
            </a:r>
          </a:p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	 Default Gateway . . . . . . . . . : 2001:db8:cafe:1::1</a:t>
            </a:r>
          </a:p>
          <a:p>
            <a:pPr>
              <a:buNone/>
            </a:pPr>
            <a:endParaRPr lang="en-US" sz="1800" dirty="0">
              <a:solidFill>
                <a:srgbClr val="010000"/>
              </a:solidFill>
              <a:latin typeface="Lucida Console"/>
              <a:cs typeface="Lucida Consol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380" y="2794003"/>
            <a:ext cx="7494317" cy="32009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261610"/>
            <a:ext cx="662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Windows Link-local address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913" y="1"/>
            <a:ext cx="4340087" cy="697514"/>
          </a:xfrm>
          <a:prstGeom prst="rect">
            <a:avLst/>
          </a:prstGeom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457201" y="3663751"/>
            <a:ext cx="8229599" cy="920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Windows operating systems, Windows XP and Server 2003 use EUI-64. 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Windows Vista and newer do not use EUI-64 create a random 64-bit Interface ID.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" y="4582597"/>
            <a:ext cx="821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%value following the link-local address is a Windows Zone ID and not part of IPv6.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811" y="862131"/>
            <a:ext cx="8727389" cy="1766217"/>
          </a:xfrm>
          <a:ln>
            <a:solidFill>
              <a:srgbClr val="01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rgbClr val="010000"/>
                </a:solidFill>
                <a:latin typeface="Lucida Console"/>
                <a:cs typeface="Lucida Console"/>
              </a:rPr>
              <a:t>Mymac</a:t>
            </a: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$ </a:t>
            </a:r>
            <a:r>
              <a:rPr lang="en-US" sz="1600" dirty="0" err="1">
                <a:solidFill>
                  <a:srgbClr val="010000"/>
                </a:solidFill>
                <a:latin typeface="Lucida Console"/>
                <a:cs typeface="Lucida Console"/>
              </a:rPr>
              <a:t>ifconfig</a:t>
            </a:r>
            <a:endParaRPr lang="en-US" sz="1600" dirty="0" smtClean="0">
              <a:solidFill>
                <a:srgbClr val="010000"/>
              </a:solidFill>
              <a:latin typeface="Lucida Console"/>
              <a:cs typeface="Lucida Console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en0</a:t>
            </a:r>
            <a:r>
              <a:rPr lang="en-US" sz="1600" dirty="0">
                <a:solidFill>
                  <a:srgbClr val="010000"/>
                </a:solidFill>
                <a:latin typeface="Lucida Console"/>
                <a:cs typeface="Lucida Console"/>
              </a:rPr>
              <a:t>: flags=8863&lt;UP,BROADCAST,SMART,RUNNING,SIMPLEX,MULTICAST&gt; </a:t>
            </a:r>
            <a:r>
              <a:rPr lang="en-US" sz="1600" dirty="0" err="1">
                <a:solidFill>
                  <a:srgbClr val="010000"/>
                </a:solidFill>
                <a:latin typeface="Lucida Console"/>
                <a:cs typeface="Lucida Console"/>
              </a:rPr>
              <a:t>mtu</a:t>
            </a:r>
            <a:r>
              <a:rPr lang="en-US" sz="1600" dirty="0">
                <a:solidFill>
                  <a:srgbClr val="010000"/>
                </a:solidFill>
                <a:latin typeface="Lucida Console"/>
                <a:cs typeface="Lucida Console"/>
              </a:rPr>
              <a:t> 1500</a:t>
            </a:r>
          </a:p>
          <a:p>
            <a:pPr>
              <a:buNone/>
            </a:pPr>
            <a:r>
              <a:rPr lang="en-US" sz="1600" dirty="0">
                <a:solidFill>
                  <a:srgbClr val="010000"/>
                </a:solidFill>
                <a:latin typeface="Lucida Console"/>
                <a:cs typeface="Lucida Console"/>
              </a:rPr>
              <a:t>	ether c4:2c:03:2a:b5:a2 </a:t>
            </a:r>
          </a:p>
          <a:p>
            <a:pPr>
              <a:buNone/>
            </a:pPr>
            <a:r>
              <a:rPr lang="en-US" sz="1600" dirty="0">
                <a:solidFill>
                  <a:srgbClr val="010000"/>
                </a:solidFill>
                <a:latin typeface="Lucida Console"/>
                <a:cs typeface="Lucida Console"/>
              </a:rPr>
              <a:t>	inet6 fe80::c</a:t>
            </a:r>
            <a:r>
              <a:rPr lang="en-US" sz="1600" dirty="0">
                <a:solidFill>
                  <a:srgbClr val="3366FF"/>
                </a:solidFill>
                <a:latin typeface="Lucida Console"/>
                <a:cs typeface="Lucida Console"/>
              </a:rPr>
              <a:t>6</a:t>
            </a:r>
            <a:r>
              <a:rPr lang="en-US" sz="1600" dirty="0">
                <a:solidFill>
                  <a:srgbClr val="010000"/>
                </a:solidFill>
                <a:latin typeface="Lucida Console"/>
                <a:cs typeface="Lucida Console"/>
              </a:rPr>
              <a:t>2c:</a:t>
            </a: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3</a:t>
            </a:r>
            <a:r>
              <a:rPr lang="en-US" sz="1600" dirty="0" smtClean="0">
                <a:solidFill>
                  <a:srgbClr val="0000FF"/>
                </a:solidFill>
                <a:latin typeface="Lucida Console"/>
                <a:cs typeface="Lucida Console"/>
              </a:rPr>
              <a:t>ff:fe</a:t>
            </a: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2a:b5a2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261610"/>
            <a:ext cx="662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MAC Link-local address</a:t>
            </a:r>
            <a:endParaRPr lang="en-US" sz="2800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238811" y="2882348"/>
            <a:ext cx="8229599" cy="920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My MAC OS 10.6 uses EUI-64 but you check with your OS flavor and version.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Many Linux flavors moving to random Interface IDs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913" y="1"/>
            <a:ext cx="4340087" cy="697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7725" y="863149"/>
            <a:ext cx="1725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IPv6 Addressing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924" y="274980"/>
            <a:ext cx="824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Addresses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633337" y="798200"/>
            <a:ext cx="3701563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6182" y="1701925"/>
            <a:ext cx="2127155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37341" y="1701925"/>
            <a:ext cx="2127155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34900" y="1701925"/>
            <a:ext cx="2127155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57429" y="2522607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20361" y="2522607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49513" y="3648471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28732" y="3648471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07132" y="3637348"/>
            <a:ext cx="143686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90320" y="3638046"/>
            <a:ext cx="143686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20236" y="3638046"/>
            <a:ext cx="143686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027637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Multicast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5271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Courier"/>
              </a:rPr>
              <a:t>Unicast</a:t>
            </a:r>
            <a:endParaRPr lang="en-US" sz="1600" dirty="0" smtClean="0">
              <a:cs typeface="Courier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2744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Courier"/>
              </a:rPr>
              <a:t>Anycast</a:t>
            </a:r>
            <a:endParaRPr lang="en-US" sz="1600" dirty="0" smtClean="0">
              <a:cs typeface="Courie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90320" y="2574853"/>
            <a:ext cx="1147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Assigned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20362" y="2577631"/>
            <a:ext cx="143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Solicited Node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401" y="3693510"/>
            <a:ext cx="143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Global </a:t>
            </a:r>
            <a:r>
              <a:rPr lang="en-US" sz="1400" dirty="0" err="1" smtClean="0">
                <a:cs typeface="Courier"/>
              </a:rPr>
              <a:t>Unicast</a:t>
            </a:r>
            <a:endParaRPr lang="en-US" sz="1400" dirty="0" smtClean="0">
              <a:cs typeface="Courie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0236" y="3638046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Unspecified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90320" y="3693510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Loopback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07132" y="3610695"/>
            <a:ext cx="143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Embedded IPv4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49513" y="3693510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Link-Local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04576" y="3637348"/>
            <a:ext cx="143686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204576" y="3692812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Unique Local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903918" y="2733200"/>
            <a:ext cx="1286072" cy="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7" idx="0"/>
          </p:cNvCxnSpPr>
          <p:nvPr/>
        </p:nvCxnSpPr>
        <p:spPr>
          <a:xfrm rot="16200000" flipH="1">
            <a:off x="4241897" y="1442903"/>
            <a:ext cx="512926" cy="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407237" y="2195409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63611" y="2294915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9700" y="3378795"/>
            <a:ext cx="7658242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568970" y="35166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2079739" y="348996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3689042" y="35007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5217939" y="351661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6787219" y="351661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8227212" y="35007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3342880" y="24018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5470035" y="24018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49513" y="1414493"/>
            <a:ext cx="5872974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1430372" y="15364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7301757" y="15364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236587" y="2913407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FF00::/8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646705" y="2923832"/>
            <a:ext cx="1835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FF02::1:FF00:0000/104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99395" y="4028846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::/128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353060" y="4028846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::1/128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5013" y="4028846"/>
            <a:ext cx="8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2000::/3</a:t>
            </a:r>
          </a:p>
          <a:p>
            <a:pPr algn="ctr"/>
            <a:r>
              <a:rPr lang="en-US" sz="1200" dirty="0" smtClean="0">
                <a:cs typeface="Courier"/>
              </a:rPr>
              <a:t>3FFF::/3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670509" y="4039271"/>
            <a:ext cx="106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FE80::/10</a:t>
            </a:r>
          </a:p>
          <a:p>
            <a:pPr algn="ctr"/>
            <a:r>
              <a:rPr lang="en-US" sz="1200" dirty="0" smtClean="0">
                <a:cs typeface="Courier"/>
              </a:rPr>
              <a:t>FEBF::/10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01403" y="4028148"/>
            <a:ext cx="8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FC00::/7</a:t>
            </a:r>
          </a:p>
          <a:p>
            <a:pPr algn="ctr"/>
            <a:r>
              <a:rPr lang="en-US" sz="1200" dirty="0" smtClean="0">
                <a:cs typeface="Courier"/>
              </a:rPr>
              <a:t>FDFF::/7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51512" y="4038574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::/80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template-section-grad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73" y="1194371"/>
            <a:ext cx="9154274" cy="2920425"/>
          </a:xfrm>
          <a:prstGeom prst="rect">
            <a:avLst/>
          </a:prstGeom>
        </p:spPr>
      </p:pic>
      <p:sp>
        <p:nvSpPr>
          <p:cNvPr id="13316" name="Rectangle 20"/>
          <p:cNvSpPr>
            <a:spLocks noChangeArrowheads="1"/>
          </p:cNvSpPr>
          <p:nvPr/>
        </p:nvSpPr>
        <p:spPr bwMode="auto">
          <a:xfrm>
            <a:off x="639763" y="2295112"/>
            <a:ext cx="5616575" cy="62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601" tIns="30800" rIns="61601" bIns="30800" anchor="ctr"/>
          <a:lstStyle/>
          <a:p>
            <a:pPr defTabSz="610872"/>
            <a:r>
              <a:rPr lang="en-US" sz="23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Multicast Addresses</a:t>
            </a:r>
            <a:endParaRPr lang="en-US" sz="2300" kern="0" dirty="0">
              <a:solidFill>
                <a:srgbClr val="FFFFFF"/>
              </a:solidFill>
              <a:latin typeface="CiscoSans" pitchFamily="34" charset="0"/>
            </a:endParaRPr>
          </a:p>
        </p:txBody>
      </p:sp>
      <p:sp>
        <p:nvSpPr>
          <p:cNvPr id="13317" name="Rectangle 21"/>
          <p:cNvSpPr>
            <a:spLocks noChangeArrowheads="1"/>
          </p:cNvSpPr>
          <p:nvPr/>
        </p:nvSpPr>
        <p:spPr bwMode="auto">
          <a:xfrm>
            <a:off x="639764" y="3751661"/>
            <a:ext cx="7940675" cy="850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601" tIns="30800" rIns="61601" bIns="30800"/>
          <a:lstStyle/>
          <a:p>
            <a:pPr marL="177427" indent="-177427" defTabSz="610872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</a:pPr>
            <a:endParaRPr lang="en-US" sz="1500" dirty="0"/>
          </a:p>
        </p:txBody>
      </p:sp>
      <p:pic>
        <p:nvPicPr>
          <p:cNvPr id="6" name="Picture 5" descr="MAD03517-flip-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7026" y="1427399"/>
            <a:ext cx="1977476" cy="1838325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207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7725" y="863149"/>
            <a:ext cx="1725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IPv6 Addressing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924" y="274980"/>
            <a:ext cx="824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Multicast Addresses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633337" y="798200"/>
            <a:ext cx="3701563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6182" y="1701925"/>
            <a:ext cx="2127155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37341" y="1701925"/>
            <a:ext cx="2127155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34900" y="1701925"/>
            <a:ext cx="2127155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57429" y="2522607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20361" y="2522607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49513" y="3648471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28732" y="3648471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07132" y="3637348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90320" y="3638046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20236" y="3638046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027637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Multicast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5271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Courier"/>
              </a:rPr>
              <a:t>Unicast</a:t>
            </a:r>
            <a:endParaRPr lang="en-US" sz="1600" dirty="0" smtClean="0">
              <a:cs typeface="Courier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2744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Courier"/>
              </a:rPr>
              <a:t>Anycast</a:t>
            </a:r>
            <a:endParaRPr lang="en-US" sz="1600" dirty="0" smtClean="0">
              <a:cs typeface="Courie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90320" y="2574853"/>
            <a:ext cx="1147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Assigned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20362" y="2577631"/>
            <a:ext cx="143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Solicited Node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401" y="3693510"/>
            <a:ext cx="143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Global </a:t>
            </a:r>
            <a:r>
              <a:rPr lang="en-US" sz="1400" dirty="0" err="1" smtClean="0">
                <a:cs typeface="Courier"/>
              </a:rPr>
              <a:t>Unicast</a:t>
            </a:r>
            <a:endParaRPr lang="en-US" sz="1400" dirty="0" smtClean="0">
              <a:cs typeface="Courie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0236" y="3638046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Unspecified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90320" y="3693510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Loopback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07132" y="3610695"/>
            <a:ext cx="143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Embedded IPv4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49513" y="3693510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Link-Local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04576" y="3637348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204576" y="3692812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Unique Local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903918" y="2733200"/>
            <a:ext cx="1286072" cy="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7" idx="0"/>
          </p:cNvCxnSpPr>
          <p:nvPr/>
        </p:nvCxnSpPr>
        <p:spPr>
          <a:xfrm rot="16200000" flipH="1">
            <a:off x="4241897" y="1442903"/>
            <a:ext cx="512926" cy="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407237" y="2195409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63611" y="2294915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9700" y="3378795"/>
            <a:ext cx="7658242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568970" y="35166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2079739" y="348996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3689042" y="35007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5217939" y="351661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6787219" y="351661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8227212" y="35007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3342880" y="24018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5470035" y="24018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49513" y="1414493"/>
            <a:ext cx="5872974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1430372" y="15364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7301757" y="15364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236587" y="2913407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FF00::/8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646705" y="2923832"/>
            <a:ext cx="1835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FF02::1:FF00:0000/104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99395" y="4028846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::/128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353060" y="4028846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::1/128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5013" y="4028846"/>
            <a:ext cx="8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2000::/3</a:t>
            </a:r>
          </a:p>
          <a:p>
            <a:pPr algn="ctr"/>
            <a:r>
              <a:rPr lang="en-US" sz="1200" dirty="0" smtClean="0">
                <a:cs typeface="Courier"/>
              </a:rPr>
              <a:t>3FFF::/3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670509" y="4039271"/>
            <a:ext cx="106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FE80::/10</a:t>
            </a:r>
          </a:p>
          <a:p>
            <a:pPr algn="ctr"/>
            <a:r>
              <a:rPr lang="en-US" sz="1200" dirty="0" smtClean="0">
                <a:cs typeface="Courier"/>
              </a:rPr>
              <a:t>FEBF::/10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01403" y="4028148"/>
            <a:ext cx="8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FC00::/7</a:t>
            </a:r>
          </a:p>
          <a:p>
            <a:pPr algn="ctr"/>
            <a:r>
              <a:rPr lang="en-US" sz="1200" dirty="0" smtClean="0">
                <a:cs typeface="Courier"/>
              </a:rPr>
              <a:t>FDFF::/7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51512" y="4038574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::/80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69358" y="4711858"/>
            <a:ext cx="539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to IPv4 multicast – one-to-many addressing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9879" y="793483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63739" y="793483"/>
            <a:ext cx="5515900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41672" y="876746"/>
            <a:ext cx="930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Group ID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410267" y="899830"/>
            <a:ext cx="436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Flag</a:t>
            </a:r>
            <a:endParaRPr lang="en-US" sz="1200" dirty="0"/>
          </a:p>
        </p:txBody>
      </p:sp>
      <p:sp>
        <p:nvSpPr>
          <p:cNvPr id="31" name="Left Brace 30"/>
          <p:cNvSpPr/>
          <p:nvPr/>
        </p:nvSpPr>
        <p:spPr>
          <a:xfrm rot="5400000" flipH="1">
            <a:off x="1873194" y="963566"/>
            <a:ext cx="220489" cy="81225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522017" y="899830"/>
            <a:ext cx="953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1111 1111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1532145" y="1479937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FF00::/8</a:t>
            </a:r>
            <a:endParaRPr lang="en-US" sz="16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609877" y="631155"/>
            <a:ext cx="820918" cy="104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76654" y="412101"/>
            <a:ext cx="49696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8 bits</a:t>
            </a:r>
            <a:endParaRPr lang="en-US" sz="11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254749" y="655579"/>
            <a:ext cx="552489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460168" y="434947"/>
            <a:ext cx="71196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112bits</a:t>
            </a:r>
            <a:endParaRPr lang="en-US" sz="1100" dirty="0"/>
          </a:p>
        </p:txBody>
      </p:sp>
      <p:sp>
        <p:nvSpPr>
          <p:cNvPr id="23" name="Rectangle 22"/>
          <p:cNvSpPr/>
          <p:nvPr/>
        </p:nvSpPr>
        <p:spPr>
          <a:xfrm>
            <a:off x="2413139" y="793483"/>
            <a:ext cx="425300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30795" y="639295"/>
            <a:ext cx="407644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89565" y="403559"/>
            <a:ext cx="49696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4 bits</a:t>
            </a:r>
            <a:endParaRPr lang="en-US" sz="1100" dirty="0"/>
          </a:p>
        </p:txBody>
      </p:sp>
      <p:sp>
        <p:nvSpPr>
          <p:cNvPr id="27" name="Rectangle 26"/>
          <p:cNvSpPr/>
          <p:nvPr/>
        </p:nvSpPr>
        <p:spPr>
          <a:xfrm>
            <a:off x="2838439" y="793483"/>
            <a:ext cx="425300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847105" y="638116"/>
            <a:ext cx="407644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05875" y="402379"/>
            <a:ext cx="49696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4 bits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2777662" y="899830"/>
            <a:ext cx="557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Scope</a:t>
            </a:r>
            <a:endParaRPr lang="en-US" sz="1200" dirty="0"/>
          </a:p>
        </p:txBody>
      </p:sp>
      <p:sp>
        <p:nvSpPr>
          <p:cNvPr id="38" name="Content Placeholder 4"/>
          <p:cNvSpPr txBox="1">
            <a:spLocks/>
          </p:cNvSpPr>
          <p:nvPr/>
        </p:nvSpPr>
        <p:spPr>
          <a:xfrm>
            <a:off x="157506" y="1808769"/>
            <a:ext cx="7779112" cy="333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rgbClr val="010000"/>
                </a:solidFill>
              </a:rPr>
              <a:t>Flag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010000"/>
                </a:solidFill>
              </a:rPr>
              <a:t>0 Permanent, well-known multicast address assigned by IANA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010000"/>
                </a:solidFill>
              </a:rPr>
              <a:t>1 Non-permanently-assigned, “dynamically" assigned multicast address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 smtClean="0">
              <a:solidFill>
                <a:srgbClr val="010000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rgbClr val="010000"/>
                </a:solidFill>
              </a:rPr>
              <a:t>Scope (partial list) 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010000"/>
                </a:solidFill>
              </a:rPr>
              <a:t>0  Reserved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010000"/>
                </a:solidFill>
              </a:rPr>
              <a:t>1  Interface-Local scope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010000"/>
                </a:solidFill>
              </a:rPr>
              <a:t>2  Link-Local scope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010000"/>
                </a:solidFill>
              </a:rPr>
              <a:t>5  Site-Local scope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010000"/>
                </a:solidFill>
              </a:rPr>
              <a:t>8  Organization-Local scope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815" y="2900929"/>
            <a:ext cx="4768185" cy="224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0" y="578059"/>
            <a:ext cx="9143999" cy="3728898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FastEthernet0/0 is up, line protocol is up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IPv6 is enabled, link-local address is FE80::203:6BFF:FEE9:D480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Global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unicast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2001:DB8:AAAA:1::1, subnet is 2001:DB8:AAAA:1::/64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Joined group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FF02::2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FF02::1:FF00:1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FF02::1:FFE9:D480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&lt;output omitted for brevity&gt;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9741" y="2597789"/>
            <a:ext cx="3104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All-nodes on this link (Assigned)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1731419" y="2751678"/>
            <a:ext cx="208318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09971" y="2228457"/>
            <a:ext cx="396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Member of these Multicast Groups</a:t>
            </a:r>
            <a:endParaRPr lang="en-US" b="1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73014" y="4306957"/>
            <a:ext cx="4652017" cy="734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FF02 – “2” means link-local scope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000" dirty="0" smtClean="0">
              <a:solidFill>
                <a:srgbClr val="010000"/>
              </a:solidFill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161"/>
            <a:ext cx="8914298" cy="458765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dirty="0" smtClean="0"/>
              <a:t>Rule 1:  Leading 0’s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7638" y="987726"/>
            <a:ext cx="8818562" cy="4155774"/>
          </a:xfrm>
        </p:spPr>
        <p:txBody>
          <a:bodyPr rtlCol="0">
            <a:normAutofit fontScale="25000" lnSpcReduction="20000"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7200" kern="0" dirty="0" smtClean="0">
                <a:latin typeface="Arial" pitchFamily="34" charset="0"/>
                <a:cs typeface="Arial" pitchFamily="34" charset="0"/>
              </a:rPr>
              <a:t>Two rules for reducing the size of written IPv6 addresses.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7200" kern="0" dirty="0" smtClean="0">
                <a:latin typeface="Arial" pitchFamily="34" charset="0"/>
                <a:cs typeface="Arial" pitchFamily="34" charset="0"/>
              </a:rPr>
              <a:t>The first rule is:</a:t>
            </a:r>
            <a:r>
              <a:rPr lang="en-US" sz="72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kern="0" dirty="0" smtClean="0">
                <a:latin typeface="Arial" pitchFamily="34" charset="0"/>
              </a:rPr>
              <a:t>L</a:t>
            </a:r>
            <a:r>
              <a:rPr sz="7200" kern="0" dirty="0" smtClean="0">
                <a:latin typeface="Arial" pitchFamily="34" charset="0"/>
                <a:cs typeface="Arial" pitchFamily="34" charset="0"/>
              </a:rPr>
              <a:t>eading zeroes in any 16-bit segment do not have to be written.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4800" kern="0" dirty="0" smtClean="0">
              <a:latin typeface="Courier"/>
              <a:cs typeface="Courier"/>
            </a:endParaRP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r>
              <a:rPr lang="en-US" sz="7200" kern="0" dirty="0" smtClean="0">
                <a:latin typeface="Courier"/>
                <a:cs typeface="Courier"/>
              </a:rPr>
              <a:t>3ffe : 0404 : 0001 : 1000 : 0000 : 0000 : 0ef0 : bc00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r>
              <a:rPr lang="en-US" sz="7200" kern="0" dirty="0" smtClean="0">
                <a:solidFill>
                  <a:srgbClr val="360FDB"/>
                </a:solidFill>
                <a:latin typeface="Courier"/>
                <a:cs typeface="Courier"/>
              </a:rPr>
              <a:t>3ffe :  404 :    1 : 1000 :    0 :    0 :  ef0 : bc00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4800" kern="0" dirty="0" smtClean="0">
              <a:latin typeface="Courier"/>
              <a:cs typeface="Courier"/>
            </a:endParaRP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r>
              <a:rPr lang="en-US" sz="7200" kern="0" dirty="0" smtClean="0">
                <a:latin typeface="Courier"/>
                <a:cs typeface="Courier"/>
              </a:rPr>
              <a:t>3ffe : 0000 : 010d : 000a : 00dd : c000 : e000 : 0001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7200" kern="0" dirty="0" smtClean="0">
              <a:solidFill>
                <a:srgbClr val="360FDB"/>
              </a:solidFill>
              <a:latin typeface="Courier"/>
              <a:cs typeface="Courier"/>
            </a:endParaRP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4800" kern="0" dirty="0" smtClean="0">
              <a:latin typeface="Courier"/>
              <a:cs typeface="Courier"/>
            </a:endParaRP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r>
              <a:rPr lang="en-US" sz="7200" kern="0" dirty="0" smtClean="0">
                <a:latin typeface="Courier"/>
                <a:cs typeface="Courier"/>
              </a:rPr>
              <a:t>ff02 : 0000 : 0000 : 0000 : 0000 : 0000 : 0000 : 0500 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2000" kern="0" dirty="0" smtClean="0">
              <a:latin typeface="Arial" pitchFamily="34" charset="0"/>
              <a:cs typeface="Arial" pitchFamily="34" charset="0"/>
            </a:endParaRPr>
          </a:p>
          <a:p>
            <a:pPr marL="404813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defRPr/>
            </a:pPr>
            <a:endParaRPr sz="2000" kern="0" dirty="0" smtClean="0">
              <a:latin typeface="Courier"/>
              <a:cs typeface="Courier"/>
            </a:endParaRPr>
          </a:p>
        </p:txBody>
      </p:sp>
      <p:sp>
        <p:nvSpPr>
          <p:cNvPr id="5530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1118067" y="2181680"/>
            <a:ext cx="195391" cy="10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60579" y="2181680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60638" y="2181680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37590" y="2192534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38127" y="2194122"/>
            <a:ext cx="195391" cy="10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0" y="578059"/>
            <a:ext cx="9143999" cy="3728898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FastEthernet0/0 is up, line protocol is up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IPv6 is enabled, link-local address is FE80::203:6BFF:FEE9:D480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Global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unicast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2001:DB8:AAAA:1::1, subnet is 2001:DB8:AAAA:1::/64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Joined group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FF02::2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FF02::1:FF00:1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FF02::1:FFE9:D480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&lt;output omitted for brevity&gt;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9741" y="2597789"/>
            <a:ext cx="3104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All-nodes on this link (Assigned)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1731419" y="2751678"/>
            <a:ext cx="208318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99741" y="2922258"/>
            <a:ext cx="5180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All-routers on this link: </a:t>
            </a:r>
            <a:r>
              <a:rPr lang="en-US" sz="1600" dirty="0" smtClean="0">
                <a:solidFill>
                  <a:srgbClr val="010000"/>
                </a:solidFill>
              </a:rPr>
              <a:t>IPv6 routing enabled </a:t>
            </a:r>
            <a:r>
              <a:rPr lang="en-US" sz="1600" dirty="0" smtClean="0"/>
              <a:t>(Assigned)</a:t>
            </a:r>
            <a:r>
              <a:rPr lang="en-US" sz="1600" dirty="0" smtClean="0">
                <a:solidFill>
                  <a:srgbClr val="010000"/>
                </a:solidFill>
              </a:rPr>
              <a:t> </a:t>
            </a:r>
            <a:endParaRPr lang="en-US" sz="1600" dirty="0">
              <a:solidFill>
                <a:srgbClr val="01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1731419" y="3104819"/>
            <a:ext cx="2083184" cy="2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09971" y="2228457"/>
            <a:ext cx="396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Member of these Multicast Groups</a:t>
            </a:r>
            <a:endParaRPr lang="en-US" b="1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73014" y="4306957"/>
            <a:ext cx="4652017" cy="734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FF02 – “2” means link-local scope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000" dirty="0" smtClean="0">
              <a:solidFill>
                <a:srgbClr val="010000"/>
              </a:solidFill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0" y="578059"/>
            <a:ext cx="9143999" cy="3728898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FastEthernet0/0 is up, line protocol is up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IPv6 is enabled, link-local address is FE80::203:6BFF:FEE9:D480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Global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unicast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2001:DB8:AAAA:1::1, subnet is 2001:DB8:AAAA:1::/64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Joined group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FF02::2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FF02::1:FF00:1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FF02::1:FFE9:D480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&lt;output omitted for brevity&gt;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9741" y="2597789"/>
            <a:ext cx="3104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All-nodes on this link (Assigned)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1731419" y="2751678"/>
            <a:ext cx="208318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99741" y="2922258"/>
            <a:ext cx="5180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All-routers on this link: </a:t>
            </a:r>
            <a:r>
              <a:rPr lang="en-US" sz="1600" dirty="0" smtClean="0">
                <a:solidFill>
                  <a:srgbClr val="010000"/>
                </a:solidFill>
              </a:rPr>
              <a:t>IPv6 routing enabled </a:t>
            </a:r>
            <a:r>
              <a:rPr lang="en-US" sz="1600" dirty="0" smtClean="0"/>
              <a:t>(Assigned)</a:t>
            </a:r>
            <a:r>
              <a:rPr lang="en-US" sz="1600" dirty="0" smtClean="0">
                <a:solidFill>
                  <a:srgbClr val="010000"/>
                </a:solidFill>
              </a:rPr>
              <a:t>  </a:t>
            </a:r>
            <a:endParaRPr lang="en-US" sz="1600" dirty="0">
              <a:solidFill>
                <a:srgbClr val="01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1731419" y="3104819"/>
            <a:ext cx="2083184" cy="2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2694757" y="3419208"/>
            <a:ext cx="111984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61213" y="3289485"/>
            <a:ext cx="5182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Solicited-node multicast address for Global Address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909971" y="2228457"/>
            <a:ext cx="396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Member of these Multicast Groups</a:t>
            </a:r>
            <a:endParaRPr lang="en-US" b="1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73014" y="4306957"/>
            <a:ext cx="4652017" cy="734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FF02 – “2” means link-local scope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000" dirty="0" smtClean="0">
              <a:solidFill>
                <a:srgbClr val="010000"/>
              </a:solidFill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0" y="578059"/>
            <a:ext cx="9143999" cy="3728898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FastEthernet0/0 is up, line protocol is up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IPv6 is enabled, link-local address is FE80::203:6BFF:FEE9:D480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Global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unicast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2001:DB8:AAAA:1::1, subnet is 2001:DB8:AAAA:1::/64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Joined group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FF02::2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FF02::1:FF00:1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FF02::1:FFE9:D480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&lt;output omitted for brevity&gt;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9741" y="2597789"/>
            <a:ext cx="3104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All-nodes on this link (Assigned)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1731419" y="2751678"/>
            <a:ext cx="208318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99741" y="2922258"/>
            <a:ext cx="5180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All-routers on this link: </a:t>
            </a:r>
            <a:r>
              <a:rPr lang="en-US" sz="1600" dirty="0" smtClean="0">
                <a:solidFill>
                  <a:srgbClr val="010000"/>
                </a:solidFill>
              </a:rPr>
              <a:t>IPv6 routing enabled </a:t>
            </a:r>
            <a:r>
              <a:rPr lang="en-US" sz="1600" dirty="0" smtClean="0"/>
              <a:t>(Assigned)</a:t>
            </a:r>
            <a:r>
              <a:rPr lang="en-US" sz="1600" dirty="0" smtClean="0">
                <a:solidFill>
                  <a:srgbClr val="010000"/>
                </a:solidFill>
              </a:rPr>
              <a:t> </a:t>
            </a:r>
            <a:endParaRPr lang="en-US" sz="1600" dirty="0">
              <a:solidFill>
                <a:srgbClr val="01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1731419" y="3104819"/>
            <a:ext cx="2083184" cy="2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99741" y="3628039"/>
            <a:ext cx="51442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Solicited-node multicast address for Link-local </a:t>
            </a:r>
            <a:r>
              <a:rPr lang="en-US" sz="1600" dirty="0" err="1" smtClean="0"/>
              <a:t>Unicast</a:t>
            </a:r>
            <a:r>
              <a:rPr lang="en-US" sz="1600" dirty="0" smtClean="0"/>
              <a:t> Address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2694757" y="3419208"/>
            <a:ext cx="111984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61213" y="3289485"/>
            <a:ext cx="5182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Solicited-node multicast address for Global Address</a:t>
            </a:r>
            <a:endParaRPr lang="en-US" sz="1600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3098539" y="3786018"/>
            <a:ext cx="716064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09971" y="2228457"/>
            <a:ext cx="396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Member of these Multicast Groups</a:t>
            </a:r>
            <a:endParaRPr lang="en-US" b="1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73014" y="4306957"/>
            <a:ext cx="4652017" cy="734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FF02 – “2” means link-local scope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What is Solicited node? (coming)</a:t>
            </a: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3580" y="369332"/>
            <a:ext cx="738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Enabling IPv6 Routing</a:t>
            </a:r>
            <a:endParaRPr lang="en-US" sz="24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83390" y="830997"/>
            <a:ext cx="8482810" cy="1396832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2001:0db8:cafe:0001::1/64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56244" y="2227829"/>
            <a:ext cx="8887756" cy="291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A router’s interfaces can be </a:t>
            </a:r>
            <a:r>
              <a:rPr lang="en-US" sz="2000" dirty="0" smtClean="0">
                <a:solidFill>
                  <a:srgbClr val="010000"/>
                </a:solidFill>
              </a:rPr>
              <a:t>enabled (get an IPv6 address) for IPv6 like any other device on the network.</a:t>
            </a: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3580" y="369332"/>
            <a:ext cx="738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Enabling IPv6 Routing</a:t>
            </a:r>
            <a:endParaRPr lang="en-US" sz="24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83390" y="830997"/>
            <a:ext cx="8482810" cy="1396832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unicast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-routing</a:t>
            </a: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Joined group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56244" y="2227829"/>
            <a:ext cx="8887756" cy="291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A router’s interfaces can be </a:t>
            </a:r>
            <a:r>
              <a:rPr lang="en-US" sz="2000" dirty="0" smtClean="0">
                <a:solidFill>
                  <a:srgbClr val="010000"/>
                </a:solidFill>
              </a:rPr>
              <a:t>enabled (get an IPv6 address) for IPv6 like any other device on the network.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For the router to “act” as an IPv6 router it must be enabled with the </a:t>
            </a:r>
            <a:r>
              <a:rPr lang="en-US" sz="2000" b="1" dirty="0" smtClean="0">
                <a:solidFill>
                  <a:srgbClr val="010000"/>
                </a:solidFill>
              </a:rPr>
              <a:t>ipv6-unicast routing</a:t>
            </a:r>
            <a:r>
              <a:rPr lang="en-US" sz="2000" dirty="0" smtClean="0">
                <a:solidFill>
                  <a:srgbClr val="010000"/>
                </a:solidFill>
              </a:rPr>
              <a:t> command.</a:t>
            </a: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2206036" y="1864617"/>
            <a:ext cx="3183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All-routers on this link (Assigned)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3580" y="369332"/>
            <a:ext cx="738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Enabling IPv6 Routing</a:t>
            </a:r>
            <a:endParaRPr lang="en-US" sz="24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83390" y="830997"/>
            <a:ext cx="8482810" cy="1396832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unicast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-routing</a:t>
            </a: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Joined group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56244" y="2227829"/>
            <a:ext cx="8887756" cy="291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A router’s interfaces can be </a:t>
            </a:r>
            <a:r>
              <a:rPr lang="en-US" sz="2000" dirty="0" smtClean="0">
                <a:solidFill>
                  <a:srgbClr val="010000"/>
                </a:solidFill>
              </a:rPr>
              <a:t>enabled (get an IPv6 address) for IPv6 like any other device on the network.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For the router to “act” as an IPv6 router it must be enabled with the </a:t>
            </a:r>
            <a:r>
              <a:rPr lang="en-US" sz="2000" b="1" dirty="0" smtClean="0">
                <a:solidFill>
                  <a:srgbClr val="010000"/>
                </a:solidFill>
              </a:rPr>
              <a:t>ipv6-unicast routing</a:t>
            </a:r>
            <a:r>
              <a:rPr lang="en-US" sz="2000" dirty="0" smtClean="0">
                <a:solidFill>
                  <a:srgbClr val="010000"/>
                </a:solidFill>
              </a:rPr>
              <a:t> command.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This enables the router to: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Send Router Advertisement messages </a:t>
            </a: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2206036" y="1864617"/>
            <a:ext cx="3183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All-routers on this link (Assigned)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3580" y="369332"/>
            <a:ext cx="738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Enabling IPv6 Routing</a:t>
            </a:r>
            <a:endParaRPr lang="en-US" sz="24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83390" y="830997"/>
            <a:ext cx="8482810" cy="1396832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unicast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-routing</a:t>
            </a: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Joined group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56244" y="2227829"/>
            <a:ext cx="8887756" cy="291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A router’s interfaces can be </a:t>
            </a:r>
            <a:r>
              <a:rPr lang="en-US" sz="2000" dirty="0" smtClean="0">
                <a:solidFill>
                  <a:srgbClr val="010000"/>
                </a:solidFill>
              </a:rPr>
              <a:t>enabled (get an IPv6 address) for IPv6 like any other device on the network.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For the router to “act” as an IPv6 router it must be enabled with the </a:t>
            </a:r>
            <a:r>
              <a:rPr lang="en-US" sz="2000" b="1" dirty="0" smtClean="0">
                <a:solidFill>
                  <a:srgbClr val="010000"/>
                </a:solidFill>
              </a:rPr>
              <a:t>ipv6-unicast routing</a:t>
            </a:r>
            <a:r>
              <a:rPr lang="en-US" sz="2000" dirty="0" smtClean="0">
                <a:solidFill>
                  <a:srgbClr val="010000"/>
                </a:solidFill>
              </a:rPr>
              <a:t> command.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This enables the router to: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Send Router Advertisement messages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Enable the forwarding of IPv6 packets.</a:t>
            </a: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2206036" y="1864617"/>
            <a:ext cx="3183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All-routers on this link (Assigned)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3580" y="369332"/>
            <a:ext cx="738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Enabling IPv6 Routing</a:t>
            </a:r>
            <a:endParaRPr lang="en-US" sz="24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83390" y="830997"/>
            <a:ext cx="8482810" cy="1396832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unicast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-routing</a:t>
            </a: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Joined group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56244" y="2227829"/>
            <a:ext cx="8887756" cy="291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A router’s interfaces can be </a:t>
            </a:r>
            <a:r>
              <a:rPr lang="en-US" sz="2000" dirty="0" smtClean="0">
                <a:solidFill>
                  <a:srgbClr val="010000"/>
                </a:solidFill>
              </a:rPr>
              <a:t>enabled (get an IPv6 address) for IPv6 like any other device on the network.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For the router to “act” as an IPv6 router it must be enabled with the </a:t>
            </a:r>
            <a:r>
              <a:rPr lang="en-US" sz="2000" b="1" dirty="0" smtClean="0">
                <a:solidFill>
                  <a:srgbClr val="010000"/>
                </a:solidFill>
              </a:rPr>
              <a:t>ipv6-unicast routing</a:t>
            </a:r>
            <a:r>
              <a:rPr lang="en-US" sz="2000" dirty="0" smtClean="0">
                <a:solidFill>
                  <a:srgbClr val="010000"/>
                </a:solidFill>
              </a:rPr>
              <a:t> command.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This enables the router to: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Send Router Advertisement messages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Enable the forwarding of IPv6 packets.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Participate in IPv6 routing protocols: </a:t>
            </a:r>
            <a:r>
              <a:rPr lang="en-US" sz="2000" dirty="0" err="1" smtClean="0">
                <a:solidFill>
                  <a:srgbClr val="010000"/>
                </a:solidFill>
              </a:rPr>
              <a:t>RIPng</a:t>
            </a:r>
            <a:r>
              <a:rPr lang="en-US" sz="2000" dirty="0" smtClean="0">
                <a:solidFill>
                  <a:srgbClr val="010000"/>
                </a:solidFill>
              </a:rPr>
              <a:t>, EIGRP for IPv6, OSPFv3</a:t>
            </a: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2206036" y="1864617"/>
            <a:ext cx="3183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All-routers on this link (Assigned)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38" y="482505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550600" y="676577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143945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82647" y="1731384"/>
            <a:ext cx="1943640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50600" y="410566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4414149" y="2032384"/>
            <a:ext cx="108843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890" y="1006548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5223402" y="173138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5223402" y="1766336"/>
            <a:ext cx="259245" cy="2399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44139" y="241010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8206397" y="700389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42" descr="File Server_Updated2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616" y="971595"/>
            <a:ext cx="697429" cy="69568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431797" y="1667281"/>
            <a:ext cx="127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DHCPv6 Server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1426107"/>
            <a:ext cx="2263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Stateless Addressing</a:t>
            </a:r>
            <a:endParaRPr lang="en-US" sz="1600" b="1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566" y="4434391"/>
            <a:ext cx="817380" cy="46571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102" y="3211183"/>
            <a:ext cx="762856" cy="397734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>
            <a:off x="3448102" y="2656770"/>
            <a:ext cx="1142525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417153" y="239582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52" name="Oval 51"/>
          <p:cNvSpPr/>
          <p:nvPr/>
        </p:nvSpPr>
        <p:spPr>
          <a:xfrm>
            <a:off x="3434566" y="2442452"/>
            <a:ext cx="246669" cy="21431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12210" y="971595"/>
            <a:ext cx="5470437" cy="442549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RA(config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unicast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-routing</a:t>
            </a: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210" y="1764661"/>
            <a:ext cx="3404943" cy="334065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b="1" dirty="0" smtClean="0">
                <a:solidFill>
                  <a:srgbClr val="000000"/>
                </a:solidFill>
              </a:rPr>
              <a:t>NDP Router Advertisement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“I’m everything you need (Prefix, Prefix-length, Default Gateway)”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Or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“Here is my information but you need to get other information such as DNS addresses from a DHCPv6 server.”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Or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rgbClr val="000000"/>
                </a:solidFill>
              </a:rPr>
              <a:t>“I can’t help you. Ask a DHCPv6 server for all your information.”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153" y="1700526"/>
            <a:ext cx="472900" cy="38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7725" y="863149"/>
            <a:ext cx="1725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IPv6 Addressing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924" y="274980"/>
            <a:ext cx="824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Multicast Addresses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633337" y="798200"/>
            <a:ext cx="3701563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6182" y="1701925"/>
            <a:ext cx="2127155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37341" y="1701925"/>
            <a:ext cx="2127155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34900" y="1701925"/>
            <a:ext cx="2127155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57429" y="2522607"/>
            <a:ext cx="143686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20361" y="2522607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49513" y="3648471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28732" y="3648471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07132" y="3637348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90320" y="3638046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20236" y="3638046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027637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Multicast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5271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Courier"/>
              </a:rPr>
              <a:t>Unicast</a:t>
            </a:r>
            <a:endParaRPr lang="en-US" sz="1600" dirty="0" smtClean="0">
              <a:cs typeface="Courier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2744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Courier"/>
              </a:rPr>
              <a:t>Anycast</a:t>
            </a:r>
            <a:endParaRPr lang="en-US" sz="1600" dirty="0" smtClean="0">
              <a:cs typeface="Courie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90320" y="2574853"/>
            <a:ext cx="1147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Assigned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20362" y="2577631"/>
            <a:ext cx="143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Solicited Node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401" y="3693510"/>
            <a:ext cx="143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Global </a:t>
            </a:r>
            <a:r>
              <a:rPr lang="en-US" sz="1400" dirty="0" err="1" smtClean="0">
                <a:cs typeface="Courier"/>
              </a:rPr>
              <a:t>Unicast</a:t>
            </a:r>
            <a:endParaRPr lang="en-US" sz="1400" dirty="0" smtClean="0">
              <a:cs typeface="Courie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0236" y="3638046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Unspecified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90320" y="3693510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Loopback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07132" y="3610695"/>
            <a:ext cx="143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Embedded IPv4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49513" y="3693510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Link-Local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04576" y="3637348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204576" y="3692812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Unique Local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903918" y="2733200"/>
            <a:ext cx="1286072" cy="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7" idx="0"/>
          </p:cNvCxnSpPr>
          <p:nvPr/>
        </p:nvCxnSpPr>
        <p:spPr>
          <a:xfrm rot="16200000" flipH="1">
            <a:off x="4241897" y="1442903"/>
            <a:ext cx="512926" cy="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407237" y="2195409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63611" y="2294915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9700" y="3378795"/>
            <a:ext cx="7658242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568970" y="35166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2079739" y="348996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3689042" y="35007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5217939" y="351661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6787219" y="351661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8227212" y="35007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3342880" y="24018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5470035" y="24018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49513" y="1414493"/>
            <a:ext cx="5872974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1430372" y="15364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7301757" y="15364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236587" y="2913407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FF00::/8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646705" y="2923832"/>
            <a:ext cx="1835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FF02::1:FF00:0000/104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99395" y="4028846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::/128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353060" y="4028846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::1/128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5013" y="4028846"/>
            <a:ext cx="8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2000::/3</a:t>
            </a:r>
          </a:p>
          <a:p>
            <a:pPr algn="ctr"/>
            <a:r>
              <a:rPr lang="en-US" sz="1200" dirty="0" smtClean="0">
                <a:cs typeface="Courier"/>
              </a:rPr>
              <a:t>3FFF::/3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670509" y="4039271"/>
            <a:ext cx="106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FE80::/10</a:t>
            </a:r>
          </a:p>
          <a:p>
            <a:pPr algn="ctr"/>
            <a:r>
              <a:rPr lang="en-US" sz="1200" dirty="0" smtClean="0">
                <a:cs typeface="Courier"/>
              </a:rPr>
              <a:t>FEBF::/10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01403" y="4028148"/>
            <a:ext cx="8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FC00::/7</a:t>
            </a:r>
          </a:p>
          <a:p>
            <a:pPr algn="ctr"/>
            <a:r>
              <a:rPr lang="en-US" sz="1200" dirty="0" smtClean="0">
                <a:cs typeface="Courier"/>
              </a:rPr>
              <a:t>FDFF::/7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51512" y="4038574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::/80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161"/>
            <a:ext cx="8914298" cy="458765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dirty="0" smtClean="0"/>
              <a:t>Rule 1:  Leading 0’s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7638" y="987726"/>
            <a:ext cx="8818562" cy="4155774"/>
          </a:xfrm>
        </p:spPr>
        <p:txBody>
          <a:bodyPr rtlCol="0">
            <a:normAutofit fontScale="25000" lnSpcReduction="20000"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7200" kern="0" dirty="0" smtClean="0">
                <a:latin typeface="Arial" pitchFamily="34" charset="0"/>
                <a:cs typeface="Arial" pitchFamily="34" charset="0"/>
              </a:rPr>
              <a:t>Two rules for reducing the size of written IPv6 addresses.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7200" kern="0" dirty="0" smtClean="0">
                <a:latin typeface="Arial" pitchFamily="34" charset="0"/>
                <a:cs typeface="Arial" pitchFamily="34" charset="0"/>
              </a:rPr>
              <a:t>The first rule is:</a:t>
            </a:r>
            <a:r>
              <a:rPr lang="en-US" sz="72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kern="0" dirty="0" smtClean="0">
                <a:latin typeface="Arial" pitchFamily="34" charset="0"/>
              </a:rPr>
              <a:t>L</a:t>
            </a:r>
            <a:r>
              <a:rPr sz="7200" kern="0" dirty="0" smtClean="0">
                <a:latin typeface="Arial" pitchFamily="34" charset="0"/>
                <a:cs typeface="Arial" pitchFamily="34" charset="0"/>
              </a:rPr>
              <a:t>eading zeroes in any 16-bit segment do not have to be written.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4800" kern="0" dirty="0" smtClean="0">
              <a:latin typeface="Courier"/>
              <a:cs typeface="Courier"/>
            </a:endParaRP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r>
              <a:rPr lang="en-US" sz="7200" kern="0" dirty="0" smtClean="0">
                <a:latin typeface="Courier"/>
                <a:cs typeface="Courier"/>
              </a:rPr>
              <a:t>3ffe : 0404 : 0001 : 1000 : 0000 : 0000 : 0ef0 : bc00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r>
              <a:rPr lang="en-US" sz="7200" kern="0" dirty="0" smtClean="0">
                <a:solidFill>
                  <a:srgbClr val="360FDB"/>
                </a:solidFill>
                <a:latin typeface="Courier"/>
                <a:cs typeface="Courier"/>
              </a:rPr>
              <a:t>3ffe :  404 :    1 : 1000 :    0 :    0 :  ef0 : bc00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4800" kern="0" dirty="0" smtClean="0">
              <a:latin typeface="Courier"/>
              <a:cs typeface="Courier"/>
            </a:endParaRP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r>
              <a:rPr lang="en-US" sz="7200" kern="0" dirty="0" smtClean="0">
                <a:latin typeface="Courier"/>
                <a:cs typeface="Courier"/>
              </a:rPr>
              <a:t>3ffe : 0000 : 010d : 000a : 00dd : c000 : e000 : 0001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r>
              <a:rPr lang="en-US" sz="7200" kern="0" dirty="0" smtClean="0">
                <a:solidFill>
                  <a:srgbClr val="360FDB"/>
                </a:solidFill>
                <a:latin typeface="Courier"/>
                <a:cs typeface="Courier"/>
              </a:rPr>
              <a:t>3ffe :    0 :  10d :    a :   </a:t>
            </a:r>
            <a:r>
              <a:rPr lang="en-US" sz="7200" kern="0" dirty="0" err="1" smtClean="0">
                <a:solidFill>
                  <a:srgbClr val="360FDB"/>
                </a:solidFill>
                <a:latin typeface="Courier"/>
                <a:cs typeface="Courier"/>
              </a:rPr>
              <a:t>dd</a:t>
            </a:r>
            <a:r>
              <a:rPr lang="en-US" sz="7200" kern="0" dirty="0" smtClean="0">
                <a:solidFill>
                  <a:srgbClr val="360FDB"/>
                </a:solidFill>
                <a:latin typeface="Courier"/>
                <a:cs typeface="Courier"/>
              </a:rPr>
              <a:t> : c000 : e000 :    1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4800" kern="0" dirty="0" smtClean="0">
              <a:latin typeface="Courier"/>
              <a:cs typeface="Courier"/>
            </a:endParaRP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r>
              <a:rPr lang="en-US" sz="7200" kern="0" dirty="0" smtClean="0">
                <a:latin typeface="Courier"/>
                <a:cs typeface="Courier"/>
              </a:rPr>
              <a:t>ff02 : 0000 : 0000 : 0000 : 0000 : 0000 : 0000 : 0500 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2000" kern="0" dirty="0" smtClean="0">
              <a:latin typeface="Arial" pitchFamily="34" charset="0"/>
              <a:cs typeface="Arial" pitchFamily="34" charset="0"/>
            </a:endParaRPr>
          </a:p>
          <a:p>
            <a:pPr marL="404813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defRPr/>
            </a:pPr>
            <a:endParaRPr sz="2000" kern="0" dirty="0" smtClean="0">
              <a:latin typeface="Courier"/>
              <a:cs typeface="Courier"/>
            </a:endParaRPr>
          </a:p>
        </p:txBody>
      </p:sp>
      <p:sp>
        <p:nvSpPr>
          <p:cNvPr id="5530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1118067" y="2181680"/>
            <a:ext cx="195391" cy="10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60579" y="2181680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60638" y="2181680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37590" y="2192534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38127" y="2194122"/>
            <a:ext cx="195391" cy="10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72557" y="3232942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62883" y="3222088"/>
            <a:ext cx="195391" cy="10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27106" y="3234530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60638" y="3236118"/>
            <a:ext cx="22709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48074" y="3237706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292100"/>
            <a:ext cx="7416800" cy="485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7887" y="2077515"/>
            <a:ext cx="333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to IPv4 Multicast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3862589" y="1470367"/>
            <a:ext cx="245103" cy="150378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7250" y="1440978"/>
            <a:ext cx="4236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Similar to IPv4 ALL SPF Routers 224.0.0.5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777925" y="1608667"/>
            <a:ext cx="868159" cy="1588"/>
          </a:xfrm>
          <a:prstGeom prst="line">
            <a:avLst/>
          </a:prstGeom>
          <a:ln>
            <a:prstDash val="sysDot"/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7725" y="863149"/>
            <a:ext cx="1725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IPv6 Addressing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924" y="274980"/>
            <a:ext cx="824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Multicast Addresses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633337" y="798200"/>
            <a:ext cx="3701563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6182" y="1701925"/>
            <a:ext cx="2127155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37341" y="1701925"/>
            <a:ext cx="2127155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34900" y="1701925"/>
            <a:ext cx="2127155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67708" y="2533032"/>
            <a:ext cx="143686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59291" y="2533032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49513" y="3648471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28732" y="3648471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07132" y="3637348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90320" y="3638046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20236" y="3638046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027637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Multicast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5271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Courier"/>
              </a:rPr>
              <a:t>Unicast</a:t>
            </a:r>
            <a:endParaRPr lang="en-US" sz="1600" dirty="0" smtClean="0">
              <a:cs typeface="Courier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2744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Courier"/>
              </a:rPr>
              <a:t>Anycast</a:t>
            </a:r>
            <a:endParaRPr lang="en-US" sz="1600" dirty="0" smtClean="0">
              <a:cs typeface="Courie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90320" y="2574853"/>
            <a:ext cx="1147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Assigned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20362" y="2577631"/>
            <a:ext cx="143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Solicited Node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401" y="3693510"/>
            <a:ext cx="143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Global </a:t>
            </a:r>
            <a:r>
              <a:rPr lang="en-US" sz="1400" dirty="0" err="1" smtClean="0">
                <a:cs typeface="Courier"/>
              </a:rPr>
              <a:t>Unicast</a:t>
            </a:r>
            <a:endParaRPr lang="en-US" sz="1400" dirty="0" smtClean="0">
              <a:cs typeface="Courie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0236" y="3638046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Unspecified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90320" y="3693510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Loopback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07132" y="3610695"/>
            <a:ext cx="143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Embedded IPv4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49513" y="3693510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Link-Local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04576" y="3637348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204576" y="3692812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Unique Local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903918" y="2733200"/>
            <a:ext cx="1286072" cy="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7" idx="0"/>
          </p:cNvCxnSpPr>
          <p:nvPr/>
        </p:nvCxnSpPr>
        <p:spPr>
          <a:xfrm rot="16200000" flipH="1">
            <a:off x="4241897" y="1442903"/>
            <a:ext cx="512926" cy="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407237" y="2195409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63611" y="2294915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9700" y="3378795"/>
            <a:ext cx="7658242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568970" y="35166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2079739" y="348996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3689042" y="35007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5217939" y="351661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6787219" y="351661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8227212" y="35007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3342880" y="24018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5470035" y="24018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49513" y="1414493"/>
            <a:ext cx="5872974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1430372" y="15364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7301757" y="15364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236587" y="2913407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FF00::/8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646705" y="2923832"/>
            <a:ext cx="1835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FF02::1:FF00:0000/104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99395" y="4028846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::/128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353060" y="4028846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::1/128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5013" y="4028846"/>
            <a:ext cx="8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2000::/3</a:t>
            </a:r>
          </a:p>
          <a:p>
            <a:pPr algn="ctr"/>
            <a:r>
              <a:rPr lang="en-US" sz="1200" dirty="0" smtClean="0">
                <a:cs typeface="Courier"/>
              </a:rPr>
              <a:t>3FFF::/3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670509" y="4039271"/>
            <a:ext cx="106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FE80::/10</a:t>
            </a:r>
          </a:p>
          <a:p>
            <a:pPr algn="ctr"/>
            <a:r>
              <a:rPr lang="en-US" sz="1200" dirty="0" smtClean="0">
                <a:cs typeface="Courier"/>
              </a:rPr>
              <a:t>FEBF::/10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01403" y="4028148"/>
            <a:ext cx="8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FC00::/7</a:t>
            </a:r>
          </a:p>
          <a:p>
            <a:pPr algn="ctr"/>
            <a:r>
              <a:rPr lang="en-US" sz="1200" dirty="0" smtClean="0">
                <a:cs typeface="Courier"/>
              </a:rPr>
              <a:t>FDFF::/7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51512" y="4038574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::/80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ular Callout 53"/>
          <p:cNvSpPr/>
          <p:nvPr/>
        </p:nvSpPr>
        <p:spPr>
          <a:xfrm>
            <a:off x="5113130" y="416273"/>
            <a:ext cx="3853071" cy="1140857"/>
          </a:xfrm>
          <a:prstGeom prst="wedgeRectCallout">
            <a:avLst>
              <a:gd name="adj1" fmla="val -6236"/>
              <a:gd name="adj2" fmla="val 83796"/>
            </a:avLst>
          </a:prstGeom>
          <a:solidFill>
            <a:schemeClr val="bg1"/>
          </a:solidFill>
          <a:ln>
            <a:solidFill>
              <a:srgbClr val="01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10000"/>
                </a:solidFill>
              </a:rPr>
              <a:t>NIC:  I will listen for my MAC address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IP: I listen for my IP addresses (Global and Link-local) </a:t>
            </a:r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61" name="TextBox 60"/>
          <p:cNvSpPr txBox="1"/>
          <p:nvPr/>
        </p:nvSpPr>
        <p:spPr>
          <a:xfrm>
            <a:off x="677300" y="2771913"/>
            <a:ext cx="3380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10000"/>
                </a:solidFill>
              </a:rPr>
              <a:t>Global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Link-local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endParaRPr lang="en-US" dirty="0" smtClean="0">
              <a:solidFill>
                <a:srgbClr val="010000"/>
              </a:solidFill>
            </a:endParaRP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MAC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058261" y="2771913"/>
            <a:ext cx="4907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2001:0DB8:AAAA:0001:0000:0000:0000:0200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FE80::1111:2222:3333:4444</a:t>
            </a:r>
          </a:p>
          <a:p>
            <a:endParaRPr lang="en-US" dirty="0" smtClean="0">
              <a:solidFill>
                <a:srgbClr val="01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00-19-D2-8C-E0-4C</a:t>
            </a:r>
            <a:endParaRPr lang="en-US" dirty="0" smtClean="0">
              <a:solidFill>
                <a:srgbClr val="010000"/>
              </a:solidFill>
            </a:endParaRPr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>
            <a:off x="892865" y="2396435"/>
            <a:ext cx="6064526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058" y="1867964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6754417" y="191213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PC-2</a:t>
            </a:r>
            <a:endParaRPr lang="en-US" dirty="0"/>
          </a:p>
        </p:txBody>
      </p:sp>
      <p:sp>
        <p:nvSpPr>
          <p:cNvPr id="89" name="Right Arrow 88"/>
          <p:cNvSpPr/>
          <p:nvPr/>
        </p:nvSpPr>
        <p:spPr>
          <a:xfrm>
            <a:off x="4759738" y="2171252"/>
            <a:ext cx="1568174" cy="450365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0" name="Content Placeholder 4"/>
          <p:cNvSpPr txBox="1">
            <a:spLocks/>
          </p:cNvSpPr>
          <p:nvPr/>
        </p:nvSpPr>
        <p:spPr>
          <a:xfrm>
            <a:off x="453580" y="4185478"/>
            <a:ext cx="8233221" cy="958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Devices list for their </a:t>
            </a:r>
            <a:r>
              <a:rPr lang="en-US" sz="2000" noProof="0" dirty="0" err="1" smtClean="0">
                <a:solidFill>
                  <a:srgbClr val="010000"/>
                </a:solidFill>
              </a:rPr>
              <a:t>unicast</a:t>
            </a:r>
            <a:r>
              <a:rPr lang="en-US" sz="2000" noProof="0" dirty="0" smtClean="0">
                <a:solidFill>
                  <a:srgbClr val="010000"/>
                </a:solidFill>
              </a:rPr>
              <a:t> addresses.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000" dirty="0" smtClean="0">
              <a:solidFill>
                <a:srgbClr val="01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731650" y="1964382"/>
            <a:ext cx="653222" cy="39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720607" y="2016628"/>
            <a:ext cx="664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cs typeface="Courier"/>
              </a:rPr>
              <a:t>MAC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136433" y="1964382"/>
            <a:ext cx="2595217" cy="39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1433562" y="2016628"/>
            <a:ext cx="2287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cs typeface="Courier"/>
              </a:rPr>
              <a:t>IP: Global or Link-local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ular Callout 53"/>
          <p:cNvSpPr/>
          <p:nvPr/>
        </p:nvSpPr>
        <p:spPr>
          <a:xfrm>
            <a:off x="5113130" y="416273"/>
            <a:ext cx="3853071" cy="1140857"/>
          </a:xfrm>
          <a:prstGeom prst="wedgeRectCallout">
            <a:avLst>
              <a:gd name="adj1" fmla="val -6236"/>
              <a:gd name="adj2" fmla="val 83796"/>
            </a:avLst>
          </a:prstGeom>
          <a:solidFill>
            <a:schemeClr val="bg1"/>
          </a:solidFill>
          <a:ln>
            <a:solidFill>
              <a:srgbClr val="01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10000"/>
                </a:solidFill>
              </a:rPr>
              <a:t>NIC:  I will listen for my MAC address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IP: I listen for my IP addresses (Global and Link-local) </a:t>
            </a:r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79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61" name="TextBox 60"/>
          <p:cNvSpPr txBox="1"/>
          <p:nvPr/>
        </p:nvSpPr>
        <p:spPr>
          <a:xfrm>
            <a:off x="677300" y="2771913"/>
            <a:ext cx="3380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10000"/>
                </a:solidFill>
              </a:rPr>
              <a:t>Global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Link-local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endParaRPr lang="en-US" dirty="0" smtClean="0">
              <a:solidFill>
                <a:srgbClr val="010000"/>
              </a:solidFill>
            </a:endParaRP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MAC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058261" y="2771913"/>
            <a:ext cx="4907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2001:0DB8:AAAA:0001:0000:0000:0000:0200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FE80::1111:2222:3333:4444</a:t>
            </a:r>
          </a:p>
          <a:p>
            <a:endParaRPr lang="en-US" dirty="0" smtClean="0">
              <a:solidFill>
                <a:srgbClr val="01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00-19-D2-8C-E0-4C</a:t>
            </a:r>
            <a:endParaRPr lang="en-US" dirty="0" smtClean="0">
              <a:solidFill>
                <a:srgbClr val="010000"/>
              </a:solidFill>
            </a:endParaRPr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>
            <a:off x="892865" y="2396435"/>
            <a:ext cx="6064526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058" y="1867964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6754417" y="191213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PC-2</a:t>
            </a:r>
            <a:endParaRPr lang="en-US" dirty="0"/>
          </a:p>
        </p:txBody>
      </p:sp>
      <p:sp>
        <p:nvSpPr>
          <p:cNvPr id="89" name="Right Arrow 88"/>
          <p:cNvSpPr/>
          <p:nvPr/>
        </p:nvSpPr>
        <p:spPr>
          <a:xfrm>
            <a:off x="4759738" y="2171252"/>
            <a:ext cx="1568174" cy="450365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0" name="Content Placeholder 4"/>
          <p:cNvSpPr txBox="1">
            <a:spLocks/>
          </p:cNvSpPr>
          <p:nvPr/>
        </p:nvSpPr>
        <p:spPr>
          <a:xfrm>
            <a:off x="453580" y="4185478"/>
            <a:ext cx="8233221" cy="958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Devices list for their </a:t>
            </a:r>
            <a:r>
              <a:rPr lang="en-US" sz="2000" noProof="0" dirty="0" err="1" smtClean="0">
                <a:solidFill>
                  <a:srgbClr val="010000"/>
                </a:solidFill>
              </a:rPr>
              <a:t>unicast</a:t>
            </a:r>
            <a:r>
              <a:rPr lang="en-US" sz="2000" noProof="0" dirty="0" smtClean="0">
                <a:solidFill>
                  <a:srgbClr val="010000"/>
                </a:solidFill>
              </a:rPr>
              <a:t> addresses.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Devices also listen for their multicast addresses…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731650" y="1964382"/>
            <a:ext cx="653222" cy="39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720607" y="2016628"/>
            <a:ext cx="664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cs typeface="Courier"/>
              </a:rPr>
              <a:t>MAC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136433" y="1964382"/>
            <a:ext cx="2595217" cy="39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1433562" y="2016628"/>
            <a:ext cx="2287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cs typeface="Courier"/>
              </a:rPr>
              <a:t>IP: Global or Link-local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89040" y="339328"/>
            <a:ext cx="506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Solicited-node multicast addresses for PC2</a:t>
            </a:r>
            <a:endParaRPr lang="en-US" dirty="0"/>
          </a:p>
        </p:txBody>
      </p:sp>
      <p:sp>
        <p:nvSpPr>
          <p:cNvPr id="54" name="Rectangular Callout 53"/>
          <p:cNvSpPr/>
          <p:nvPr/>
        </p:nvSpPr>
        <p:spPr>
          <a:xfrm>
            <a:off x="4914348" y="416273"/>
            <a:ext cx="4051853" cy="1140857"/>
          </a:xfrm>
          <a:prstGeom prst="wedgeRectCallout">
            <a:avLst>
              <a:gd name="adj1" fmla="val -6236"/>
              <a:gd name="adj2" fmla="val 83796"/>
            </a:avLst>
          </a:prstGeom>
          <a:solidFill>
            <a:schemeClr val="bg1"/>
          </a:solidFill>
          <a:ln>
            <a:solidFill>
              <a:srgbClr val="01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10000"/>
                </a:solidFill>
              </a:rPr>
              <a:t>IP: I will also listen for my IP multicast  addresses (Global and Link-local) </a:t>
            </a:r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61" name="TextBox 60"/>
          <p:cNvSpPr txBox="1"/>
          <p:nvPr/>
        </p:nvSpPr>
        <p:spPr>
          <a:xfrm>
            <a:off x="0" y="2771913"/>
            <a:ext cx="3380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10000"/>
                </a:solidFill>
              </a:rPr>
              <a:t>Global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endParaRPr lang="en-US" dirty="0" smtClean="0">
              <a:solidFill>
                <a:srgbClr val="0000FF"/>
              </a:solidFill>
            </a:endParaRP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Link-local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endParaRPr lang="en-US" dirty="0" smtClean="0">
              <a:solidFill>
                <a:srgbClr val="0000FF"/>
              </a:solidFill>
            </a:endParaRPr>
          </a:p>
          <a:p>
            <a:pPr algn="r"/>
            <a:endParaRPr lang="en-US" dirty="0" smtClean="0">
              <a:solidFill>
                <a:srgbClr val="010000"/>
              </a:solidFill>
            </a:endParaRP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MAC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58261" y="2771913"/>
            <a:ext cx="49079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2001:0DB8:AAAA:0001:0000:0000:00</a:t>
            </a:r>
            <a:r>
              <a:rPr lang="en-US" dirty="0" smtClean="0">
                <a:solidFill>
                  <a:srgbClr val="0000FF"/>
                </a:solidFill>
              </a:rPr>
              <a:t>00:0200</a:t>
            </a:r>
          </a:p>
          <a:p>
            <a:endParaRPr lang="en-US" dirty="0" smtClean="0">
              <a:solidFill>
                <a:srgbClr val="010000"/>
              </a:solidFill>
            </a:endParaRPr>
          </a:p>
          <a:p>
            <a:r>
              <a:rPr lang="en-US" dirty="0" smtClean="0">
                <a:solidFill>
                  <a:srgbClr val="010000"/>
                </a:solidFill>
              </a:rPr>
              <a:t>FE80::1111:2222:33</a:t>
            </a:r>
            <a:r>
              <a:rPr lang="en-US" dirty="0" smtClean="0">
                <a:solidFill>
                  <a:srgbClr val="0000FF"/>
                </a:solidFill>
              </a:rPr>
              <a:t>33:4444</a:t>
            </a: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00-19-D2-8C-E0-4C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>
            <a:off x="5113129" y="2396435"/>
            <a:ext cx="184426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058" y="1867964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6754417" y="191213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89040" y="339328"/>
            <a:ext cx="506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Solicited-node multicast addresses for PC2</a:t>
            </a:r>
            <a:endParaRPr lang="en-US" dirty="0"/>
          </a:p>
        </p:txBody>
      </p:sp>
      <p:sp>
        <p:nvSpPr>
          <p:cNvPr id="54" name="Rectangular Callout 53"/>
          <p:cNvSpPr/>
          <p:nvPr/>
        </p:nvSpPr>
        <p:spPr>
          <a:xfrm>
            <a:off x="4914348" y="416273"/>
            <a:ext cx="4051853" cy="1140857"/>
          </a:xfrm>
          <a:prstGeom prst="wedgeRectCallout">
            <a:avLst>
              <a:gd name="adj1" fmla="val -6236"/>
              <a:gd name="adj2" fmla="val 83796"/>
            </a:avLst>
          </a:prstGeom>
          <a:solidFill>
            <a:schemeClr val="bg1"/>
          </a:solidFill>
          <a:ln>
            <a:solidFill>
              <a:srgbClr val="01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10000"/>
              </a:solidFill>
            </a:endParaRPr>
          </a:p>
          <a:p>
            <a:r>
              <a:rPr lang="en-US" dirty="0" smtClean="0">
                <a:solidFill>
                  <a:srgbClr val="010000"/>
                </a:solidFill>
              </a:rPr>
              <a:t>IP: I will also listen for my IP multicast  addresses (Global and Link-local) </a:t>
            </a:r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61" name="TextBox 60"/>
          <p:cNvSpPr txBox="1"/>
          <p:nvPr/>
        </p:nvSpPr>
        <p:spPr>
          <a:xfrm>
            <a:off x="0" y="2771913"/>
            <a:ext cx="3380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10000"/>
                </a:solidFill>
              </a:rPr>
              <a:t>Global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(Global):</a:t>
            </a: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Link-local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endParaRPr lang="en-US" dirty="0" smtClean="0">
              <a:solidFill>
                <a:srgbClr val="0000FF"/>
              </a:solidFill>
            </a:endParaRPr>
          </a:p>
          <a:p>
            <a:pPr algn="r"/>
            <a:endParaRPr lang="en-US" dirty="0" smtClean="0">
              <a:solidFill>
                <a:srgbClr val="010000"/>
              </a:solidFill>
            </a:endParaRP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MAC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58261" y="2771913"/>
            <a:ext cx="49079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2001:0DB8:AAAA:0001:0000:0000:00</a:t>
            </a:r>
            <a:r>
              <a:rPr lang="en-US" dirty="0" smtClean="0">
                <a:solidFill>
                  <a:srgbClr val="0000FF"/>
                </a:solidFill>
              </a:rPr>
              <a:t>00:0200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FF02::1:FF</a:t>
            </a:r>
            <a:r>
              <a:rPr lang="en-US" dirty="0" smtClean="0">
                <a:solidFill>
                  <a:srgbClr val="0000FF"/>
                </a:solidFill>
              </a:rPr>
              <a:t>00:200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FE80::1111:2222:33</a:t>
            </a:r>
            <a:r>
              <a:rPr lang="en-US" dirty="0" smtClean="0">
                <a:solidFill>
                  <a:srgbClr val="0000FF"/>
                </a:solidFill>
              </a:rPr>
              <a:t>33:4444</a:t>
            </a: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1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00-19-D2-8C-E0-4C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>
            <a:off x="5113129" y="2396435"/>
            <a:ext cx="184426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058" y="1867964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6754417" y="191213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89040" y="339328"/>
            <a:ext cx="506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Solicited-node multicast addresses for PC2</a:t>
            </a:r>
            <a:endParaRPr lang="en-US" dirty="0"/>
          </a:p>
        </p:txBody>
      </p:sp>
      <p:sp>
        <p:nvSpPr>
          <p:cNvPr id="54" name="Rectangular Callout 53"/>
          <p:cNvSpPr/>
          <p:nvPr/>
        </p:nvSpPr>
        <p:spPr>
          <a:xfrm>
            <a:off x="4914348" y="416273"/>
            <a:ext cx="4051853" cy="1140857"/>
          </a:xfrm>
          <a:prstGeom prst="wedgeRectCallout">
            <a:avLst>
              <a:gd name="adj1" fmla="val -6236"/>
              <a:gd name="adj2" fmla="val 83796"/>
            </a:avLst>
          </a:prstGeom>
          <a:solidFill>
            <a:schemeClr val="bg1"/>
          </a:solidFill>
          <a:ln>
            <a:solidFill>
              <a:srgbClr val="01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10000"/>
              </a:solidFill>
            </a:endParaRPr>
          </a:p>
          <a:p>
            <a:r>
              <a:rPr lang="en-US" dirty="0" smtClean="0">
                <a:solidFill>
                  <a:srgbClr val="010000"/>
                </a:solidFill>
              </a:rPr>
              <a:t>IP: I will also listen for my IP multicast  addresses (Global and Link-local) </a:t>
            </a:r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61" name="TextBox 60"/>
          <p:cNvSpPr txBox="1"/>
          <p:nvPr/>
        </p:nvSpPr>
        <p:spPr>
          <a:xfrm>
            <a:off x="0" y="2771913"/>
            <a:ext cx="3380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10000"/>
                </a:solidFill>
              </a:rPr>
              <a:t>Global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(Global):</a:t>
            </a: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Link-local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(Link-local):</a:t>
            </a:r>
          </a:p>
          <a:p>
            <a:pPr algn="r"/>
            <a:endParaRPr lang="en-US" dirty="0" smtClean="0">
              <a:solidFill>
                <a:srgbClr val="010000"/>
              </a:solidFill>
            </a:endParaRP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MAC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58261" y="2771913"/>
            <a:ext cx="49079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2001:0DB8:AAAA:0001:0000:0000:00</a:t>
            </a:r>
            <a:r>
              <a:rPr lang="en-US" dirty="0" smtClean="0">
                <a:solidFill>
                  <a:srgbClr val="0000FF"/>
                </a:solidFill>
              </a:rPr>
              <a:t>00:0200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FF02::1:FF</a:t>
            </a:r>
            <a:r>
              <a:rPr lang="en-US" dirty="0" smtClean="0">
                <a:solidFill>
                  <a:srgbClr val="0000FF"/>
                </a:solidFill>
              </a:rPr>
              <a:t>00:200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FE80::1111:2222:33</a:t>
            </a:r>
            <a:r>
              <a:rPr lang="en-US" dirty="0" smtClean="0">
                <a:solidFill>
                  <a:srgbClr val="0000FF"/>
                </a:solidFill>
              </a:rPr>
              <a:t>33:4444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FF02::1:FF</a:t>
            </a:r>
            <a:r>
              <a:rPr lang="en-US" dirty="0" smtClean="0">
                <a:solidFill>
                  <a:srgbClr val="0000FF"/>
                </a:solidFill>
              </a:rPr>
              <a:t>33:4444</a:t>
            </a:r>
          </a:p>
          <a:p>
            <a:endParaRPr lang="en-US" dirty="0" smtClean="0">
              <a:solidFill>
                <a:srgbClr val="01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00-19-D2-8C-E0-4C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>
            <a:off x="5113129" y="2396435"/>
            <a:ext cx="184426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058" y="1867964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6754417" y="191213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89040" y="339328"/>
            <a:ext cx="506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Solicited-node multicast addresses for PC2</a:t>
            </a:r>
            <a:endParaRPr lang="en-US" dirty="0"/>
          </a:p>
        </p:txBody>
      </p:sp>
      <p:sp>
        <p:nvSpPr>
          <p:cNvPr id="54" name="Rectangular Callout 53"/>
          <p:cNvSpPr/>
          <p:nvPr/>
        </p:nvSpPr>
        <p:spPr>
          <a:xfrm>
            <a:off x="4914348" y="416273"/>
            <a:ext cx="4051853" cy="1140857"/>
          </a:xfrm>
          <a:prstGeom prst="wedgeRectCallout">
            <a:avLst>
              <a:gd name="adj1" fmla="val -6236"/>
              <a:gd name="adj2" fmla="val 83796"/>
            </a:avLst>
          </a:prstGeom>
          <a:solidFill>
            <a:schemeClr val="bg1"/>
          </a:solidFill>
          <a:ln>
            <a:solidFill>
              <a:srgbClr val="01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10000"/>
                </a:solidFill>
              </a:rPr>
              <a:t>NIC:  I will also listen for my MAC multicast addresses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IP: I will also listen for my IP multicast  addresses (Global and Link-local) </a:t>
            </a:r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61" name="TextBox 60"/>
          <p:cNvSpPr txBox="1"/>
          <p:nvPr/>
        </p:nvSpPr>
        <p:spPr>
          <a:xfrm>
            <a:off x="0" y="2771913"/>
            <a:ext cx="3380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10000"/>
                </a:solidFill>
              </a:rPr>
              <a:t>Global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(Global):</a:t>
            </a: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Link-local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(Link-local):</a:t>
            </a:r>
          </a:p>
          <a:p>
            <a:pPr algn="r"/>
            <a:endParaRPr lang="en-US" dirty="0" smtClean="0">
              <a:solidFill>
                <a:srgbClr val="010000"/>
              </a:solidFill>
            </a:endParaRP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MAC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(MAC):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058261" y="2771913"/>
            <a:ext cx="49079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2001:0DB8:AAAA:0001:0000:0000:00</a:t>
            </a:r>
            <a:r>
              <a:rPr lang="en-US" dirty="0" smtClean="0">
                <a:solidFill>
                  <a:srgbClr val="0000FF"/>
                </a:solidFill>
              </a:rPr>
              <a:t>00:0200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FF02::1:FF</a:t>
            </a:r>
            <a:r>
              <a:rPr lang="en-US" dirty="0" smtClean="0">
                <a:solidFill>
                  <a:srgbClr val="0000FF"/>
                </a:solidFill>
              </a:rPr>
              <a:t>00:200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FE80::1111:2222:33</a:t>
            </a:r>
            <a:r>
              <a:rPr lang="en-US" dirty="0" smtClean="0">
                <a:solidFill>
                  <a:srgbClr val="0000FF"/>
                </a:solidFill>
              </a:rPr>
              <a:t>33:4444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FF02::1:FF</a:t>
            </a:r>
            <a:r>
              <a:rPr lang="en-US" dirty="0" smtClean="0">
                <a:solidFill>
                  <a:srgbClr val="0000FF"/>
                </a:solidFill>
              </a:rPr>
              <a:t>33:4444</a:t>
            </a:r>
          </a:p>
          <a:p>
            <a:endParaRPr lang="en-US" dirty="0" smtClean="0">
              <a:solidFill>
                <a:srgbClr val="01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00-19-D2-8C-E0-4C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33-33-FF-</a:t>
            </a:r>
            <a:r>
              <a:rPr lang="en-US" dirty="0" smtClean="0">
                <a:solidFill>
                  <a:srgbClr val="0000FF"/>
                </a:solidFill>
              </a:rPr>
              <a:t>00-02-00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33-33-FF-</a:t>
            </a:r>
            <a:r>
              <a:rPr lang="en-US" dirty="0" smtClean="0">
                <a:solidFill>
                  <a:srgbClr val="0000FF"/>
                </a:solidFill>
              </a:rPr>
              <a:t>33-44-44</a:t>
            </a:r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>
            <a:off x="5113129" y="2396435"/>
            <a:ext cx="184426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058" y="1867964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6754417" y="191213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89040" y="339328"/>
            <a:ext cx="506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Solicited-node multicast addresses for PC2</a:t>
            </a:r>
            <a:endParaRPr lang="en-US" dirty="0"/>
          </a:p>
        </p:txBody>
      </p:sp>
      <p:sp>
        <p:nvSpPr>
          <p:cNvPr id="54" name="Rectangular Callout 53"/>
          <p:cNvSpPr/>
          <p:nvPr/>
        </p:nvSpPr>
        <p:spPr>
          <a:xfrm>
            <a:off x="4914348" y="416273"/>
            <a:ext cx="4051853" cy="1140857"/>
          </a:xfrm>
          <a:prstGeom prst="wedgeRectCallout">
            <a:avLst>
              <a:gd name="adj1" fmla="val -6236"/>
              <a:gd name="adj2" fmla="val 83796"/>
            </a:avLst>
          </a:prstGeom>
          <a:solidFill>
            <a:schemeClr val="bg1"/>
          </a:solidFill>
          <a:ln>
            <a:solidFill>
              <a:srgbClr val="01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10000"/>
                </a:solidFill>
              </a:rPr>
              <a:t>NIC:  I will also listen for my MAC multicast addresses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IP: I will also listen for my IP multicast  addresses (Global and Link-local) </a:t>
            </a:r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79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61" name="TextBox 60"/>
          <p:cNvSpPr txBox="1"/>
          <p:nvPr/>
        </p:nvSpPr>
        <p:spPr>
          <a:xfrm>
            <a:off x="0" y="2771913"/>
            <a:ext cx="3380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10000"/>
                </a:solidFill>
              </a:rPr>
              <a:t>Global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(Global):</a:t>
            </a: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Link-local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(Link-local):</a:t>
            </a:r>
          </a:p>
          <a:p>
            <a:pPr algn="r"/>
            <a:endParaRPr lang="en-US" dirty="0" smtClean="0">
              <a:solidFill>
                <a:srgbClr val="010000"/>
              </a:solidFill>
            </a:endParaRP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MAC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(MAC):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058261" y="2771913"/>
            <a:ext cx="49079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2001:0DB8:AAAA:0001:0000:0000:00</a:t>
            </a:r>
            <a:r>
              <a:rPr lang="en-US" dirty="0" smtClean="0">
                <a:solidFill>
                  <a:srgbClr val="0000FF"/>
                </a:solidFill>
              </a:rPr>
              <a:t>00:0200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FF02::1:FF</a:t>
            </a:r>
            <a:r>
              <a:rPr lang="en-US" dirty="0" smtClean="0">
                <a:solidFill>
                  <a:srgbClr val="0000FF"/>
                </a:solidFill>
              </a:rPr>
              <a:t>00:200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FE80::1111:2222:33</a:t>
            </a:r>
            <a:r>
              <a:rPr lang="en-US" dirty="0" smtClean="0">
                <a:solidFill>
                  <a:srgbClr val="0000FF"/>
                </a:solidFill>
              </a:rPr>
              <a:t>33:4444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FF02::1:FF</a:t>
            </a:r>
            <a:r>
              <a:rPr lang="en-US" dirty="0" smtClean="0">
                <a:solidFill>
                  <a:srgbClr val="0000FF"/>
                </a:solidFill>
              </a:rPr>
              <a:t>33:4444</a:t>
            </a:r>
          </a:p>
          <a:p>
            <a:endParaRPr lang="en-US" dirty="0" smtClean="0">
              <a:solidFill>
                <a:srgbClr val="01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00-19-D2-8C-E0-4C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33-33-FF-</a:t>
            </a:r>
            <a:r>
              <a:rPr lang="en-US" dirty="0" smtClean="0">
                <a:solidFill>
                  <a:srgbClr val="0000FF"/>
                </a:solidFill>
              </a:rPr>
              <a:t>00-02-00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33-33-FF-</a:t>
            </a:r>
            <a:r>
              <a:rPr lang="en-US" dirty="0" smtClean="0">
                <a:solidFill>
                  <a:srgbClr val="0000FF"/>
                </a:solidFill>
              </a:rPr>
              <a:t>33-44-44</a:t>
            </a:r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>
            <a:off x="5113129" y="2396435"/>
            <a:ext cx="184426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058" y="1867964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6754417" y="191213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93478" y="2027103"/>
            <a:ext cx="144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10000"/>
                </a:solidFill>
              </a:rPr>
              <a:t>Broadcasts</a:t>
            </a:r>
            <a:endParaRPr lang="en-US" b="1" dirty="0">
              <a:solidFill>
                <a:srgbClr val="010000"/>
              </a:solidFill>
            </a:endParaRPr>
          </a:p>
        </p:txBody>
      </p:sp>
      <p:sp>
        <p:nvSpPr>
          <p:cNvPr id="19" name="&quot;No&quot; Symbol 18"/>
          <p:cNvSpPr/>
          <p:nvPr/>
        </p:nvSpPr>
        <p:spPr>
          <a:xfrm>
            <a:off x="4754217" y="1829493"/>
            <a:ext cx="1203739" cy="903949"/>
          </a:xfrm>
          <a:prstGeom prst="noSmoking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06606" y="376358"/>
            <a:ext cx="355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Solicited-node multicast address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4614231" y="1363398"/>
            <a:ext cx="1465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Interface ID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3810969" y="1285293"/>
            <a:ext cx="321304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97925" y="1285293"/>
            <a:ext cx="321304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rot="5400000">
            <a:off x="2824016" y="1497722"/>
            <a:ext cx="42525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flipH="1">
            <a:off x="664788" y="1363398"/>
            <a:ext cx="234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Global Routing Prefix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 flipH="1">
            <a:off x="3007708" y="1271967"/>
            <a:ext cx="832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Subnet ID</a:t>
            </a:r>
            <a:endParaRPr lang="en-US" sz="16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94296" y="1172272"/>
            <a:ext cx="642971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092326" y="1075359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104 bits</a:t>
            </a:r>
            <a:endParaRPr lang="en-US" sz="1100" dirty="0"/>
          </a:p>
        </p:txBody>
      </p:sp>
      <p:sp>
        <p:nvSpPr>
          <p:cNvPr id="74" name="TextBox 73"/>
          <p:cNvSpPr txBox="1"/>
          <p:nvPr/>
        </p:nvSpPr>
        <p:spPr>
          <a:xfrm flipH="1">
            <a:off x="594295" y="769058"/>
            <a:ext cx="3041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Unicast/Anycast</a:t>
            </a:r>
            <a:r>
              <a:rPr lang="en-US" sz="1600" b="1" dirty="0" smtClean="0"/>
              <a:t> Address</a:t>
            </a:r>
            <a:endParaRPr lang="en-US" sz="1600" b="1" dirty="0"/>
          </a:p>
        </p:txBody>
      </p:sp>
      <p:sp>
        <p:nvSpPr>
          <p:cNvPr id="41" name="Content Placeholder 4"/>
          <p:cNvSpPr txBox="1">
            <a:spLocks/>
          </p:cNvSpPr>
          <p:nvPr/>
        </p:nvSpPr>
        <p:spPr>
          <a:xfrm>
            <a:off x="477670" y="3688080"/>
            <a:ext cx="8209130" cy="1455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Devices create a solicited node multicast address for their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(and </a:t>
            </a:r>
            <a:r>
              <a:rPr lang="en-US" sz="2000" dirty="0" err="1" smtClean="0">
                <a:solidFill>
                  <a:srgbClr val="010000"/>
                </a:solidFill>
              </a:rPr>
              <a:t>anycast</a:t>
            </a:r>
            <a:r>
              <a:rPr lang="en-US" sz="2000" dirty="0" smtClean="0">
                <a:solidFill>
                  <a:srgbClr val="010000"/>
                </a:solidFill>
              </a:rPr>
              <a:t>) addresses including: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Global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 (Unique Local also)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Link-local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161"/>
            <a:ext cx="8914298" cy="458765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dirty="0" smtClean="0"/>
              <a:t>Rule 1:  Leading 0’s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7638" y="987726"/>
            <a:ext cx="8818562" cy="4155774"/>
          </a:xfrm>
        </p:spPr>
        <p:txBody>
          <a:bodyPr rtlCol="0">
            <a:normAutofit fontScale="25000" lnSpcReduction="20000"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7200" kern="0" dirty="0" smtClean="0">
                <a:latin typeface="Arial" pitchFamily="34" charset="0"/>
                <a:cs typeface="Arial" pitchFamily="34" charset="0"/>
              </a:rPr>
              <a:t>Two rules for reducing the size of written IPv6 addresses.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7200" kern="0" dirty="0" smtClean="0">
                <a:latin typeface="Arial" pitchFamily="34" charset="0"/>
                <a:cs typeface="Arial" pitchFamily="34" charset="0"/>
              </a:rPr>
              <a:t>The first rule is:</a:t>
            </a:r>
            <a:r>
              <a:rPr lang="en-US" sz="72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kern="0" dirty="0" smtClean="0">
                <a:latin typeface="Arial" pitchFamily="34" charset="0"/>
              </a:rPr>
              <a:t>L</a:t>
            </a:r>
            <a:r>
              <a:rPr sz="7200" kern="0" dirty="0" smtClean="0">
                <a:latin typeface="Arial" pitchFamily="34" charset="0"/>
                <a:cs typeface="Arial" pitchFamily="34" charset="0"/>
              </a:rPr>
              <a:t>eading zeroes in any 16-bit segment do not have to be written.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4800" kern="0" dirty="0" smtClean="0">
              <a:latin typeface="Courier"/>
              <a:cs typeface="Courier"/>
            </a:endParaRP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r>
              <a:rPr lang="en-US" sz="7200" kern="0" dirty="0" smtClean="0">
                <a:latin typeface="Courier"/>
                <a:cs typeface="Courier"/>
              </a:rPr>
              <a:t>3ffe : 0404 : 0001 : 1000 : 0000 : 0000 : 0ef0 : bc00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r>
              <a:rPr lang="en-US" sz="7200" kern="0" dirty="0" smtClean="0">
                <a:solidFill>
                  <a:srgbClr val="360FDB"/>
                </a:solidFill>
                <a:latin typeface="Courier"/>
                <a:cs typeface="Courier"/>
              </a:rPr>
              <a:t>3ffe :  404 :    1 : 1000 :    0 :    0 :  ef0 : bc00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4800" kern="0" dirty="0" smtClean="0">
              <a:latin typeface="Courier"/>
              <a:cs typeface="Courier"/>
            </a:endParaRP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r>
              <a:rPr lang="en-US" sz="7200" kern="0" dirty="0" smtClean="0">
                <a:latin typeface="Courier"/>
                <a:cs typeface="Courier"/>
              </a:rPr>
              <a:t>3ffe : 0000 : 010d : 000a : 00dd : c000 : e000 : 0001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r>
              <a:rPr lang="en-US" sz="7200" kern="0" dirty="0" smtClean="0">
                <a:solidFill>
                  <a:srgbClr val="360FDB"/>
                </a:solidFill>
                <a:latin typeface="Courier"/>
                <a:cs typeface="Courier"/>
              </a:rPr>
              <a:t>3ffe :    0 :  10d :    a :   </a:t>
            </a:r>
            <a:r>
              <a:rPr lang="en-US" sz="7200" kern="0" dirty="0" err="1" smtClean="0">
                <a:solidFill>
                  <a:srgbClr val="360FDB"/>
                </a:solidFill>
                <a:latin typeface="Courier"/>
                <a:cs typeface="Courier"/>
              </a:rPr>
              <a:t>dd</a:t>
            </a:r>
            <a:r>
              <a:rPr lang="en-US" sz="7200" kern="0" dirty="0" smtClean="0">
                <a:solidFill>
                  <a:srgbClr val="360FDB"/>
                </a:solidFill>
                <a:latin typeface="Courier"/>
                <a:cs typeface="Courier"/>
              </a:rPr>
              <a:t> : c000 : e000 :    1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4800" kern="0" dirty="0" smtClean="0">
              <a:latin typeface="Courier"/>
              <a:cs typeface="Courier"/>
            </a:endParaRP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r>
              <a:rPr lang="en-US" sz="7200" kern="0" dirty="0" smtClean="0">
                <a:latin typeface="Courier"/>
                <a:cs typeface="Courier"/>
              </a:rPr>
              <a:t>ff02 : 0000 : 0000 : 0000 : 0000 : 0000 : 0000 : 0500 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r>
              <a:rPr lang="en-US" sz="7200" kern="0" dirty="0" smtClean="0">
                <a:solidFill>
                  <a:srgbClr val="360FDB"/>
                </a:solidFill>
                <a:latin typeface="Courier"/>
                <a:cs typeface="Courier"/>
              </a:rPr>
              <a:t>ff02 :    0 :    0 :    0 :    0 :    0 :    0 :  500 </a:t>
            </a:r>
          </a:p>
          <a:p>
            <a:pPr marL="236538" lvl="0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None/>
              <a:defRPr/>
            </a:pPr>
            <a:endParaRPr lang="en-US" sz="2000" kern="0" dirty="0" smtClean="0">
              <a:latin typeface="Arial" pitchFamily="34" charset="0"/>
              <a:cs typeface="Arial" pitchFamily="34" charset="0"/>
            </a:endParaRPr>
          </a:p>
          <a:p>
            <a:pPr marL="404813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defRPr/>
            </a:pPr>
            <a:endParaRPr sz="2000" kern="0" dirty="0" smtClean="0">
              <a:latin typeface="Courier"/>
              <a:cs typeface="Courier"/>
            </a:endParaRPr>
          </a:p>
        </p:txBody>
      </p:sp>
      <p:sp>
        <p:nvSpPr>
          <p:cNvPr id="5530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1118067" y="2181680"/>
            <a:ext cx="195391" cy="10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60579" y="2181680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60638" y="2181680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37590" y="2192534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38127" y="2194122"/>
            <a:ext cx="195391" cy="10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72557" y="3232942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62883" y="3222088"/>
            <a:ext cx="195391" cy="10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27106" y="3234530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60638" y="3236118"/>
            <a:ext cx="22709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48074" y="3237706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72557" y="4253230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60579" y="4254818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27106" y="4251642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03413" y="4256406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37590" y="4257994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49197" y="4259582"/>
            <a:ext cx="36864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82943" y="4251642"/>
            <a:ext cx="195391" cy="10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06606" y="376358"/>
            <a:ext cx="355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Solicited-node multicast address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26862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4614231" y="1363398"/>
            <a:ext cx="1465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Interface ID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626862" y="2352213"/>
            <a:ext cx="803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FF02</a:t>
            </a:r>
            <a:endParaRPr lang="en-US" sz="16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876384" y="2896657"/>
            <a:ext cx="1176565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107163" y="2799744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24 bits</a:t>
            </a:r>
            <a:endParaRPr lang="en-US" sz="1100" dirty="0"/>
          </a:p>
        </p:txBody>
      </p:sp>
      <p:sp>
        <p:nvSpPr>
          <p:cNvPr id="25" name="Rectangle 24"/>
          <p:cNvSpPr/>
          <p:nvPr/>
        </p:nvSpPr>
        <p:spPr>
          <a:xfrm>
            <a:off x="1430122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233384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036645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839906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643167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459059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233384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3065581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839906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4643167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0001</a:t>
            </a: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5446427" y="2278576"/>
            <a:ext cx="429956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446428" y="2352213"/>
            <a:ext cx="42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FF</a:t>
            </a:r>
            <a:endParaRPr lang="en-US" sz="1600" dirty="0"/>
          </a:p>
        </p:txBody>
      </p:sp>
      <p:sp>
        <p:nvSpPr>
          <p:cNvPr id="48" name="Rectangle 47"/>
          <p:cNvSpPr/>
          <p:nvPr/>
        </p:nvSpPr>
        <p:spPr>
          <a:xfrm>
            <a:off x="5876383" y="2278576"/>
            <a:ext cx="1176566" cy="42525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810969" y="1285293"/>
            <a:ext cx="321304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97925" y="1285293"/>
            <a:ext cx="321304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rot="5400000">
            <a:off x="2824016" y="1497722"/>
            <a:ext cx="42525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flipH="1">
            <a:off x="664788" y="1363398"/>
            <a:ext cx="234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Global Routing Prefix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 flipH="1">
            <a:off x="3007708" y="1271967"/>
            <a:ext cx="832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Subnet ID</a:t>
            </a:r>
            <a:endParaRPr lang="en-US" sz="16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94296" y="1172272"/>
            <a:ext cx="5248729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092326" y="1075359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104 bits</a:t>
            </a:r>
            <a:endParaRPr lang="en-US" sz="1100" dirty="0"/>
          </a:p>
        </p:txBody>
      </p:sp>
      <p:sp>
        <p:nvSpPr>
          <p:cNvPr id="74" name="TextBox 73"/>
          <p:cNvSpPr txBox="1"/>
          <p:nvPr/>
        </p:nvSpPr>
        <p:spPr>
          <a:xfrm flipH="1">
            <a:off x="594295" y="769058"/>
            <a:ext cx="3041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Unicast/Anycast</a:t>
            </a:r>
            <a:r>
              <a:rPr lang="en-US" sz="1600" b="1" dirty="0" smtClean="0"/>
              <a:t> Address</a:t>
            </a:r>
            <a:endParaRPr lang="en-US" sz="1600" b="1" dirty="0"/>
          </a:p>
        </p:txBody>
      </p:sp>
      <p:sp>
        <p:nvSpPr>
          <p:cNvPr id="75" name="TextBox 74"/>
          <p:cNvSpPr txBox="1"/>
          <p:nvPr/>
        </p:nvSpPr>
        <p:spPr>
          <a:xfrm flipH="1">
            <a:off x="594296" y="1965794"/>
            <a:ext cx="3978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Solicited-Node Multicast Address</a:t>
            </a:r>
            <a:endParaRPr lang="en-US" sz="1600" b="1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598720" y="2895466"/>
            <a:ext cx="5248729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96750" y="2798553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104 bits</a:t>
            </a:r>
            <a:endParaRPr lang="en-US" sz="1100" dirty="0"/>
          </a:p>
        </p:txBody>
      </p:sp>
      <p:sp>
        <p:nvSpPr>
          <p:cNvPr id="81" name="TextBox 80"/>
          <p:cNvSpPr txBox="1"/>
          <p:nvPr/>
        </p:nvSpPr>
        <p:spPr>
          <a:xfrm>
            <a:off x="626862" y="3002912"/>
            <a:ext cx="259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FF02:0:0:0:0:1:FF00::/104 </a:t>
            </a:r>
            <a:endParaRPr lang="en-US" dirty="0"/>
          </a:p>
        </p:txBody>
      </p:sp>
      <p:sp>
        <p:nvSpPr>
          <p:cNvPr id="41" name="Content Placeholder 4"/>
          <p:cNvSpPr txBox="1">
            <a:spLocks/>
          </p:cNvSpPr>
          <p:nvPr/>
        </p:nvSpPr>
        <p:spPr>
          <a:xfrm>
            <a:off x="477670" y="3688080"/>
            <a:ext cx="8209130" cy="1455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Uses the prefix:FF02:0:0:0:0:1:FF00::/104 </a:t>
            </a:r>
          </a:p>
        </p:txBody>
      </p:sp>
      <p:sp>
        <p:nvSpPr>
          <p:cNvPr id="5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06606" y="376358"/>
            <a:ext cx="355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Solicited-node multicast address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26862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4614231" y="1363398"/>
            <a:ext cx="1465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Interface ID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626862" y="2352213"/>
            <a:ext cx="803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FF02</a:t>
            </a:r>
            <a:endParaRPr lang="en-US" sz="16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876384" y="2896657"/>
            <a:ext cx="1176565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107163" y="2799744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24 bits</a:t>
            </a:r>
            <a:endParaRPr lang="en-US" sz="1100" dirty="0"/>
          </a:p>
        </p:txBody>
      </p:sp>
      <p:sp>
        <p:nvSpPr>
          <p:cNvPr id="25" name="Rectangle 24"/>
          <p:cNvSpPr/>
          <p:nvPr/>
        </p:nvSpPr>
        <p:spPr>
          <a:xfrm>
            <a:off x="1430122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233384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036645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839906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643167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459059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233384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3065581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839906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4643167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0001</a:t>
            </a: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5446427" y="2278576"/>
            <a:ext cx="429956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446428" y="2352213"/>
            <a:ext cx="42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FF</a:t>
            </a:r>
            <a:endParaRPr lang="en-US" sz="1600" dirty="0"/>
          </a:p>
        </p:txBody>
      </p:sp>
      <p:sp>
        <p:nvSpPr>
          <p:cNvPr id="48" name="Rectangle 47"/>
          <p:cNvSpPr/>
          <p:nvPr/>
        </p:nvSpPr>
        <p:spPr>
          <a:xfrm>
            <a:off x="5876383" y="2278576"/>
            <a:ext cx="1176566" cy="42525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810969" y="1285293"/>
            <a:ext cx="321304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97925" y="1285293"/>
            <a:ext cx="321304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rot="5400000">
            <a:off x="2824016" y="1497722"/>
            <a:ext cx="42525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flipH="1">
            <a:off x="664788" y="1363398"/>
            <a:ext cx="234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Global Routing Prefix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 flipH="1">
            <a:off x="3007708" y="1271967"/>
            <a:ext cx="832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Subnet ID</a:t>
            </a:r>
            <a:endParaRPr lang="en-US" sz="16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94296" y="1172272"/>
            <a:ext cx="5248729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092326" y="1075359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104 bits</a:t>
            </a:r>
            <a:endParaRPr lang="en-US" sz="1100" dirty="0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5380039" y="1782034"/>
            <a:ext cx="992688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48" idx="0"/>
          </p:cNvCxnSpPr>
          <p:nvPr/>
        </p:nvCxnSpPr>
        <p:spPr>
          <a:xfrm rot="5400000">
            <a:off x="6180951" y="1994663"/>
            <a:ext cx="56743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847449" y="1179047"/>
            <a:ext cx="1176565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078227" y="1065850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24 bits</a:t>
            </a:r>
            <a:endParaRPr lang="en-US" sz="1100" dirty="0"/>
          </a:p>
        </p:txBody>
      </p:sp>
      <p:sp>
        <p:nvSpPr>
          <p:cNvPr id="74" name="TextBox 73"/>
          <p:cNvSpPr txBox="1"/>
          <p:nvPr/>
        </p:nvSpPr>
        <p:spPr>
          <a:xfrm flipH="1">
            <a:off x="594295" y="769058"/>
            <a:ext cx="3041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Unicast/Anycast</a:t>
            </a:r>
            <a:r>
              <a:rPr lang="en-US" sz="1600" b="1" dirty="0" smtClean="0"/>
              <a:t> Address</a:t>
            </a:r>
            <a:endParaRPr lang="en-US" sz="1600" b="1" dirty="0"/>
          </a:p>
        </p:txBody>
      </p:sp>
      <p:sp>
        <p:nvSpPr>
          <p:cNvPr id="75" name="TextBox 74"/>
          <p:cNvSpPr txBox="1"/>
          <p:nvPr/>
        </p:nvSpPr>
        <p:spPr>
          <a:xfrm flipH="1">
            <a:off x="594296" y="1965794"/>
            <a:ext cx="3978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Solicited-Node Multicast Address</a:t>
            </a:r>
            <a:endParaRPr lang="en-US" sz="1600" b="1" dirty="0"/>
          </a:p>
        </p:txBody>
      </p:sp>
      <p:sp>
        <p:nvSpPr>
          <p:cNvPr id="76" name="Rectangle 75"/>
          <p:cNvSpPr/>
          <p:nvPr/>
        </p:nvSpPr>
        <p:spPr>
          <a:xfrm>
            <a:off x="5902484" y="1285293"/>
            <a:ext cx="1117900" cy="41073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189773" y="1861919"/>
            <a:ext cx="5497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Copy</a:t>
            </a:r>
            <a:endParaRPr lang="en-US" sz="1400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598720" y="2895466"/>
            <a:ext cx="5248729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96750" y="2798553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104 bits</a:t>
            </a:r>
            <a:endParaRPr lang="en-US" sz="1100" dirty="0"/>
          </a:p>
        </p:txBody>
      </p:sp>
      <p:sp>
        <p:nvSpPr>
          <p:cNvPr id="81" name="TextBox 80"/>
          <p:cNvSpPr txBox="1"/>
          <p:nvPr/>
        </p:nvSpPr>
        <p:spPr>
          <a:xfrm>
            <a:off x="626862" y="3002912"/>
            <a:ext cx="259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FF02:0:0:0:0:1:FF00::/104 </a:t>
            </a:r>
            <a:endParaRPr lang="en-US" dirty="0"/>
          </a:p>
        </p:txBody>
      </p:sp>
      <p:sp>
        <p:nvSpPr>
          <p:cNvPr id="41" name="Content Placeholder 4"/>
          <p:cNvSpPr txBox="1">
            <a:spLocks/>
          </p:cNvSpPr>
          <p:nvPr/>
        </p:nvSpPr>
        <p:spPr>
          <a:xfrm>
            <a:off x="477670" y="3688080"/>
            <a:ext cx="8209130" cy="1455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Uses the prefix:FF02:0:0:0:0:1:FF00::/104 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+ last 24 bits of Global or Link-local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 </a:t>
            </a:r>
          </a:p>
        </p:txBody>
      </p:sp>
      <p:sp>
        <p:nvSpPr>
          <p:cNvPr id="40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4"/>
          <p:cNvSpPr txBox="1">
            <a:spLocks/>
          </p:cNvSpPr>
          <p:nvPr/>
        </p:nvSpPr>
        <p:spPr>
          <a:xfrm>
            <a:off x="0" y="3372244"/>
            <a:ext cx="9144000" cy="1771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Used as a destination address when don’t know the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Address Resolution (“ARP”) and Duplicate Address Detection (“Gratuitous ARP”)</a:t>
            </a:r>
          </a:p>
        </p:txBody>
      </p:sp>
      <p:sp>
        <p:nvSpPr>
          <p:cNvPr id="45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50" name="TextBox 49"/>
          <p:cNvSpPr txBox="1"/>
          <p:nvPr/>
        </p:nvSpPr>
        <p:spPr>
          <a:xfrm>
            <a:off x="506606" y="376358"/>
            <a:ext cx="355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Solicited-node multicast address</a:t>
            </a:r>
            <a:endParaRPr lang="en-US" sz="2000" dirty="0"/>
          </a:p>
        </p:txBody>
      </p:sp>
      <p:sp>
        <p:nvSpPr>
          <p:cNvPr id="51" name="Rectangle 50"/>
          <p:cNvSpPr/>
          <p:nvPr/>
        </p:nvSpPr>
        <p:spPr>
          <a:xfrm>
            <a:off x="626862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 flipH="1">
            <a:off x="4614231" y="1363398"/>
            <a:ext cx="1465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Interface ID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626862" y="2352213"/>
            <a:ext cx="803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FF02</a:t>
            </a:r>
            <a:endParaRPr lang="en-US" sz="160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876384" y="2896657"/>
            <a:ext cx="1176565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107163" y="2799744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24 bits</a:t>
            </a:r>
            <a:endParaRPr lang="en-US" sz="1100" dirty="0"/>
          </a:p>
        </p:txBody>
      </p:sp>
      <p:sp>
        <p:nvSpPr>
          <p:cNvPr id="65" name="Rectangle 64"/>
          <p:cNvSpPr/>
          <p:nvPr/>
        </p:nvSpPr>
        <p:spPr>
          <a:xfrm>
            <a:off x="1430122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233384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036645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839906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643167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459059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2233384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3065581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84" name="TextBox 83"/>
          <p:cNvSpPr txBox="1"/>
          <p:nvPr/>
        </p:nvSpPr>
        <p:spPr>
          <a:xfrm>
            <a:off x="3839906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85" name="TextBox 84"/>
          <p:cNvSpPr txBox="1"/>
          <p:nvPr/>
        </p:nvSpPr>
        <p:spPr>
          <a:xfrm>
            <a:off x="4643167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0001</a:t>
            </a:r>
            <a:endParaRPr lang="en-US" sz="1600" dirty="0"/>
          </a:p>
        </p:txBody>
      </p:sp>
      <p:sp>
        <p:nvSpPr>
          <p:cNvPr id="86" name="Rectangle 85"/>
          <p:cNvSpPr/>
          <p:nvPr/>
        </p:nvSpPr>
        <p:spPr>
          <a:xfrm>
            <a:off x="5446427" y="2278576"/>
            <a:ext cx="429956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446428" y="2352213"/>
            <a:ext cx="42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FF</a:t>
            </a:r>
            <a:endParaRPr lang="en-US" sz="1600" dirty="0"/>
          </a:p>
        </p:txBody>
      </p:sp>
      <p:sp>
        <p:nvSpPr>
          <p:cNvPr id="88" name="Rectangle 87"/>
          <p:cNvSpPr/>
          <p:nvPr/>
        </p:nvSpPr>
        <p:spPr>
          <a:xfrm>
            <a:off x="5876383" y="2278576"/>
            <a:ext cx="1176566" cy="42525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3810969" y="1285293"/>
            <a:ext cx="321304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597925" y="1285293"/>
            <a:ext cx="321304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1" name="Straight Connector 90"/>
          <p:cNvCxnSpPr/>
          <p:nvPr/>
        </p:nvCxnSpPr>
        <p:spPr>
          <a:xfrm rot="5400000">
            <a:off x="2824016" y="1497722"/>
            <a:ext cx="42525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flipH="1">
            <a:off x="664788" y="1363398"/>
            <a:ext cx="234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Global Routing Prefix</a:t>
            </a:r>
            <a:endParaRPr lang="en-US" sz="1600" dirty="0"/>
          </a:p>
        </p:txBody>
      </p:sp>
      <p:sp>
        <p:nvSpPr>
          <p:cNvPr id="93" name="TextBox 92"/>
          <p:cNvSpPr txBox="1"/>
          <p:nvPr/>
        </p:nvSpPr>
        <p:spPr>
          <a:xfrm flipH="1">
            <a:off x="3007708" y="1271967"/>
            <a:ext cx="832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Subnet ID</a:t>
            </a:r>
            <a:endParaRPr lang="en-US" sz="1600" dirty="0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594296" y="1172272"/>
            <a:ext cx="5248729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092326" y="1075359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104 bits</a:t>
            </a:r>
            <a:endParaRPr lang="en-US" sz="1100" dirty="0"/>
          </a:p>
        </p:txBody>
      </p:sp>
      <p:cxnSp>
        <p:nvCxnSpPr>
          <p:cNvPr id="96" name="Straight Connector 95"/>
          <p:cNvCxnSpPr/>
          <p:nvPr/>
        </p:nvCxnSpPr>
        <p:spPr>
          <a:xfrm rot="5400000">
            <a:off x="5380039" y="1782034"/>
            <a:ext cx="992688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88" idx="0"/>
          </p:cNvCxnSpPr>
          <p:nvPr/>
        </p:nvCxnSpPr>
        <p:spPr>
          <a:xfrm rot="5400000">
            <a:off x="6180951" y="1994663"/>
            <a:ext cx="56743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847449" y="1179047"/>
            <a:ext cx="1176565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078227" y="1065850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24 bits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 flipH="1">
            <a:off x="594295" y="769058"/>
            <a:ext cx="3041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Unicast/Anycast</a:t>
            </a:r>
            <a:r>
              <a:rPr lang="en-US" sz="1600" b="1" dirty="0" smtClean="0"/>
              <a:t> Address</a:t>
            </a:r>
            <a:endParaRPr lang="en-US" sz="1600" b="1" dirty="0"/>
          </a:p>
        </p:txBody>
      </p:sp>
      <p:sp>
        <p:nvSpPr>
          <p:cNvPr id="101" name="TextBox 100"/>
          <p:cNvSpPr txBox="1"/>
          <p:nvPr/>
        </p:nvSpPr>
        <p:spPr>
          <a:xfrm flipH="1">
            <a:off x="594296" y="1965794"/>
            <a:ext cx="3978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Solicited-Node Multicast Address</a:t>
            </a:r>
            <a:endParaRPr lang="en-US" sz="1600" b="1" dirty="0"/>
          </a:p>
        </p:txBody>
      </p:sp>
      <p:sp>
        <p:nvSpPr>
          <p:cNvPr id="102" name="Rectangle 101"/>
          <p:cNvSpPr/>
          <p:nvPr/>
        </p:nvSpPr>
        <p:spPr>
          <a:xfrm>
            <a:off x="5902484" y="1285293"/>
            <a:ext cx="1117900" cy="41073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6189773" y="1861919"/>
            <a:ext cx="5497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Copy</a:t>
            </a:r>
            <a:endParaRPr lang="en-US" sz="1400" dirty="0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98720" y="2895466"/>
            <a:ext cx="5248729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096750" y="2798553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104 bits</a:t>
            </a:r>
            <a:endParaRPr lang="en-US" sz="11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26862" y="3002912"/>
            <a:ext cx="259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FF02:0:0:0:0:1:FF00::/104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4"/>
          <p:cNvSpPr txBox="1">
            <a:spLocks/>
          </p:cNvSpPr>
          <p:nvPr/>
        </p:nvSpPr>
        <p:spPr>
          <a:xfrm>
            <a:off x="0" y="3372244"/>
            <a:ext cx="9144000" cy="1771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Used as a destination address when don’t know the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Address Resolution (“ARP”) and Duplicate Address Detection (“Gratuitous ARP”)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Same intent as a broadcast but more efficient.</a:t>
            </a:r>
          </a:p>
        </p:txBody>
      </p:sp>
      <p:sp>
        <p:nvSpPr>
          <p:cNvPr id="45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50" name="TextBox 49"/>
          <p:cNvSpPr txBox="1"/>
          <p:nvPr/>
        </p:nvSpPr>
        <p:spPr>
          <a:xfrm>
            <a:off x="506606" y="376358"/>
            <a:ext cx="355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Solicited-node multicast address</a:t>
            </a:r>
            <a:endParaRPr lang="en-US" sz="2000" dirty="0"/>
          </a:p>
        </p:txBody>
      </p:sp>
      <p:sp>
        <p:nvSpPr>
          <p:cNvPr id="51" name="Rectangle 50"/>
          <p:cNvSpPr/>
          <p:nvPr/>
        </p:nvSpPr>
        <p:spPr>
          <a:xfrm>
            <a:off x="626862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 flipH="1">
            <a:off x="4614231" y="1363398"/>
            <a:ext cx="1465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Interface ID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626862" y="2352213"/>
            <a:ext cx="803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FF02</a:t>
            </a:r>
            <a:endParaRPr lang="en-US" sz="160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876384" y="2896657"/>
            <a:ext cx="1176565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107163" y="2799744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24 bits</a:t>
            </a:r>
            <a:endParaRPr lang="en-US" sz="1100" dirty="0"/>
          </a:p>
        </p:txBody>
      </p:sp>
      <p:sp>
        <p:nvSpPr>
          <p:cNvPr id="65" name="Rectangle 64"/>
          <p:cNvSpPr/>
          <p:nvPr/>
        </p:nvSpPr>
        <p:spPr>
          <a:xfrm>
            <a:off x="1430122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233384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036645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839906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643167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459059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2233384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3065581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84" name="TextBox 83"/>
          <p:cNvSpPr txBox="1"/>
          <p:nvPr/>
        </p:nvSpPr>
        <p:spPr>
          <a:xfrm>
            <a:off x="3839906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85" name="TextBox 84"/>
          <p:cNvSpPr txBox="1"/>
          <p:nvPr/>
        </p:nvSpPr>
        <p:spPr>
          <a:xfrm>
            <a:off x="4643167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0001</a:t>
            </a:r>
            <a:endParaRPr lang="en-US" sz="1600" dirty="0"/>
          </a:p>
        </p:txBody>
      </p:sp>
      <p:sp>
        <p:nvSpPr>
          <p:cNvPr id="86" name="Rectangle 85"/>
          <p:cNvSpPr/>
          <p:nvPr/>
        </p:nvSpPr>
        <p:spPr>
          <a:xfrm>
            <a:off x="5446427" y="2278576"/>
            <a:ext cx="429956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446428" y="2352213"/>
            <a:ext cx="42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FF</a:t>
            </a:r>
            <a:endParaRPr lang="en-US" sz="1600" dirty="0"/>
          </a:p>
        </p:txBody>
      </p:sp>
      <p:sp>
        <p:nvSpPr>
          <p:cNvPr id="88" name="Rectangle 87"/>
          <p:cNvSpPr/>
          <p:nvPr/>
        </p:nvSpPr>
        <p:spPr>
          <a:xfrm>
            <a:off x="5876383" y="2278576"/>
            <a:ext cx="1176566" cy="42525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3810969" y="1285293"/>
            <a:ext cx="321304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597925" y="1285293"/>
            <a:ext cx="321304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1" name="Straight Connector 90"/>
          <p:cNvCxnSpPr/>
          <p:nvPr/>
        </p:nvCxnSpPr>
        <p:spPr>
          <a:xfrm rot="5400000">
            <a:off x="2824016" y="1497722"/>
            <a:ext cx="42525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flipH="1">
            <a:off x="664788" y="1363398"/>
            <a:ext cx="234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Global Routing Prefix</a:t>
            </a:r>
            <a:endParaRPr lang="en-US" sz="1600" dirty="0"/>
          </a:p>
        </p:txBody>
      </p:sp>
      <p:sp>
        <p:nvSpPr>
          <p:cNvPr id="93" name="TextBox 92"/>
          <p:cNvSpPr txBox="1"/>
          <p:nvPr/>
        </p:nvSpPr>
        <p:spPr>
          <a:xfrm flipH="1">
            <a:off x="3007708" y="1271967"/>
            <a:ext cx="832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Subnet ID</a:t>
            </a:r>
            <a:endParaRPr lang="en-US" sz="1600" dirty="0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594296" y="1172272"/>
            <a:ext cx="5248729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092326" y="1075359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104 bits</a:t>
            </a:r>
            <a:endParaRPr lang="en-US" sz="1100" dirty="0"/>
          </a:p>
        </p:txBody>
      </p:sp>
      <p:cxnSp>
        <p:nvCxnSpPr>
          <p:cNvPr id="96" name="Straight Connector 95"/>
          <p:cNvCxnSpPr/>
          <p:nvPr/>
        </p:nvCxnSpPr>
        <p:spPr>
          <a:xfrm rot="5400000">
            <a:off x="5380039" y="1782034"/>
            <a:ext cx="992688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88" idx="0"/>
          </p:cNvCxnSpPr>
          <p:nvPr/>
        </p:nvCxnSpPr>
        <p:spPr>
          <a:xfrm rot="5400000">
            <a:off x="6180951" y="1994663"/>
            <a:ext cx="56743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847449" y="1179047"/>
            <a:ext cx="1176565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078227" y="1065850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24 bits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 flipH="1">
            <a:off x="594295" y="769058"/>
            <a:ext cx="3041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Unicast/Anycast</a:t>
            </a:r>
            <a:r>
              <a:rPr lang="en-US" sz="1600" b="1" dirty="0" smtClean="0"/>
              <a:t> Address</a:t>
            </a:r>
            <a:endParaRPr lang="en-US" sz="1600" b="1" dirty="0"/>
          </a:p>
        </p:txBody>
      </p:sp>
      <p:sp>
        <p:nvSpPr>
          <p:cNvPr id="101" name="TextBox 100"/>
          <p:cNvSpPr txBox="1"/>
          <p:nvPr/>
        </p:nvSpPr>
        <p:spPr>
          <a:xfrm flipH="1">
            <a:off x="594296" y="1965794"/>
            <a:ext cx="3978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Solicited-Node Multicast Address</a:t>
            </a:r>
            <a:endParaRPr lang="en-US" sz="1600" b="1" dirty="0"/>
          </a:p>
        </p:txBody>
      </p:sp>
      <p:sp>
        <p:nvSpPr>
          <p:cNvPr id="102" name="Rectangle 101"/>
          <p:cNvSpPr/>
          <p:nvPr/>
        </p:nvSpPr>
        <p:spPr>
          <a:xfrm>
            <a:off x="5902484" y="1285293"/>
            <a:ext cx="1117900" cy="41073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6189773" y="1861919"/>
            <a:ext cx="5497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Copy</a:t>
            </a:r>
            <a:endParaRPr lang="en-US" sz="1400" dirty="0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98720" y="2895466"/>
            <a:ext cx="5248729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096750" y="2798553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104 bits</a:t>
            </a:r>
            <a:endParaRPr lang="en-US" sz="11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26862" y="3002912"/>
            <a:ext cx="259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FF02:0:0:0:0:1:FF00::/104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4"/>
          <p:cNvSpPr txBox="1">
            <a:spLocks/>
          </p:cNvSpPr>
          <p:nvPr/>
        </p:nvSpPr>
        <p:spPr>
          <a:xfrm>
            <a:off x="0" y="3372244"/>
            <a:ext cx="9144000" cy="1771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Used as a destination address when don’t know the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Address Resolution (“ARP”) and Duplicate Address Detection (“Gratuitous ARP”)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Same intent as a broadcast but more efficient.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Devices process packets with their solicited node multicast address as the destination address: IP and MAC.</a:t>
            </a:r>
          </a:p>
        </p:txBody>
      </p:sp>
      <p:sp>
        <p:nvSpPr>
          <p:cNvPr id="45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49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50" name="TextBox 49"/>
          <p:cNvSpPr txBox="1"/>
          <p:nvPr/>
        </p:nvSpPr>
        <p:spPr>
          <a:xfrm>
            <a:off x="506606" y="376358"/>
            <a:ext cx="355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Solicited-node multicast address</a:t>
            </a:r>
            <a:endParaRPr lang="en-US" sz="2000" dirty="0"/>
          </a:p>
        </p:txBody>
      </p:sp>
      <p:sp>
        <p:nvSpPr>
          <p:cNvPr id="51" name="Rectangle 50"/>
          <p:cNvSpPr/>
          <p:nvPr/>
        </p:nvSpPr>
        <p:spPr>
          <a:xfrm>
            <a:off x="626862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 flipH="1">
            <a:off x="4614231" y="1363398"/>
            <a:ext cx="1465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Interface ID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626862" y="2352213"/>
            <a:ext cx="803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FF02</a:t>
            </a:r>
            <a:endParaRPr lang="en-US" sz="160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876384" y="2896657"/>
            <a:ext cx="1176565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107163" y="2799744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24 bits</a:t>
            </a:r>
            <a:endParaRPr lang="en-US" sz="1100" dirty="0"/>
          </a:p>
        </p:txBody>
      </p:sp>
      <p:sp>
        <p:nvSpPr>
          <p:cNvPr id="65" name="Rectangle 64"/>
          <p:cNvSpPr/>
          <p:nvPr/>
        </p:nvSpPr>
        <p:spPr>
          <a:xfrm>
            <a:off x="1430122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233384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036645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839906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643167" y="2278576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459059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2233384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3065581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84" name="TextBox 83"/>
          <p:cNvSpPr txBox="1"/>
          <p:nvPr/>
        </p:nvSpPr>
        <p:spPr>
          <a:xfrm>
            <a:off x="3839906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85" name="TextBox 84"/>
          <p:cNvSpPr txBox="1"/>
          <p:nvPr/>
        </p:nvSpPr>
        <p:spPr>
          <a:xfrm>
            <a:off x="4643167" y="2352213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0001</a:t>
            </a:r>
            <a:endParaRPr lang="en-US" sz="1600" dirty="0"/>
          </a:p>
        </p:txBody>
      </p:sp>
      <p:sp>
        <p:nvSpPr>
          <p:cNvPr id="86" name="Rectangle 85"/>
          <p:cNvSpPr/>
          <p:nvPr/>
        </p:nvSpPr>
        <p:spPr>
          <a:xfrm>
            <a:off x="5446427" y="2278576"/>
            <a:ext cx="429956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446428" y="2352213"/>
            <a:ext cx="42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FF</a:t>
            </a:r>
            <a:endParaRPr lang="en-US" sz="1600" dirty="0"/>
          </a:p>
        </p:txBody>
      </p:sp>
      <p:sp>
        <p:nvSpPr>
          <p:cNvPr id="88" name="Rectangle 87"/>
          <p:cNvSpPr/>
          <p:nvPr/>
        </p:nvSpPr>
        <p:spPr>
          <a:xfrm>
            <a:off x="5876383" y="2278576"/>
            <a:ext cx="1176566" cy="42525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3810969" y="1285293"/>
            <a:ext cx="321304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597925" y="1285293"/>
            <a:ext cx="321304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1" name="Straight Connector 90"/>
          <p:cNvCxnSpPr/>
          <p:nvPr/>
        </p:nvCxnSpPr>
        <p:spPr>
          <a:xfrm rot="5400000">
            <a:off x="2824016" y="1497722"/>
            <a:ext cx="42525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flipH="1">
            <a:off x="664788" y="1363398"/>
            <a:ext cx="234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Global Routing Prefix</a:t>
            </a:r>
            <a:endParaRPr lang="en-US" sz="1600" dirty="0"/>
          </a:p>
        </p:txBody>
      </p:sp>
      <p:sp>
        <p:nvSpPr>
          <p:cNvPr id="93" name="TextBox 92"/>
          <p:cNvSpPr txBox="1"/>
          <p:nvPr/>
        </p:nvSpPr>
        <p:spPr>
          <a:xfrm flipH="1">
            <a:off x="3007708" y="1271967"/>
            <a:ext cx="832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Subnet ID</a:t>
            </a:r>
            <a:endParaRPr lang="en-US" sz="1600" dirty="0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594296" y="1172272"/>
            <a:ext cx="5248729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092326" y="1075359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104 bits</a:t>
            </a:r>
            <a:endParaRPr lang="en-US" sz="1100" dirty="0"/>
          </a:p>
        </p:txBody>
      </p:sp>
      <p:cxnSp>
        <p:nvCxnSpPr>
          <p:cNvPr id="96" name="Straight Connector 95"/>
          <p:cNvCxnSpPr/>
          <p:nvPr/>
        </p:nvCxnSpPr>
        <p:spPr>
          <a:xfrm rot="5400000">
            <a:off x="5380039" y="1782034"/>
            <a:ext cx="992688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88" idx="0"/>
          </p:cNvCxnSpPr>
          <p:nvPr/>
        </p:nvCxnSpPr>
        <p:spPr>
          <a:xfrm rot="5400000">
            <a:off x="6180951" y="1994663"/>
            <a:ext cx="56743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847449" y="1179047"/>
            <a:ext cx="1176565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078227" y="1065850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24 bits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 flipH="1">
            <a:off x="594295" y="769058"/>
            <a:ext cx="3041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Unicast/Anycast</a:t>
            </a:r>
            <a:r>
              <a:rPr lang="en-US" sz="1600" b="1" dirty="0" smtClean="0"/>
              <a:t> Address</a:t>
            </a:r>
            <a:endParaRPr lang="en-US" sz="1600" b="1" dirty="0"/>
          </a:p>
        </p:txBody>
      </p:sp>
      <p:sp>
        <p:nvSpPr>
          <p:cNvPr id="101" name="TextBox 100"/>
          <p:cNvSpPr txBox="1"/>
          <p:nvPr/>
        </p:nvSpPr>
        <p:spPr>
          <a:xfrm flipH="1">
            <a:off x="594296" y="1965794"/>
            <a:ext cx="3978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Solicited-Node Multicast Address</a:t>
            </a:r>
            <a:endParaRPr lang="en-US" sz="1600" b="1" dirty="0"/>
          </a:p>
        </p:txBody>
      </p:sp>
      <p:sp>
        <p:nvSpPr>
          <p:cNvPr id="102" name="Rectangle 101"/>
          <p:cNvSpPr/>
          <p:nvPr/>
        </p:nvSpPr>
        <p:spPr>
          <a:xfrm>
            <a:off x="5902484" y="1285293"/>
            <a:ext cx="1117900" cy="41073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6189773" y="1861919"/>
            <a:ext cx="5497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Copy</a:t>
            </a:r>
            <a:endParaRPr lang="en-US" sz="1400" dirty="0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98720" y="2895466"/>
            <a:ext cx="5248729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096750" y="2798553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104 bits</a:t>
            </a:r>
            <a:endParaRPr lang="en-US" sz="11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26862" y="3002912"/>
            <a:ext cx="259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FF02:0:0:0:0:1:FF00::/104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0" y="578059"/>
            <a:ext cx="9143999" cy="3728898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FastEthernet0/0 is up, line protocol is up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IPv6 is enabled, link-local address is FE80::203:6BFF:FE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Global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unicast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2001:DB8:AAAA:1::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, subnet is 2001:DB8:AAAA:1::/64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Joined group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FF02::2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FF02::1:FF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00:1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FF02::1:FF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&lt;output omitted for brevity&gt;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40962" y="3274085"/>
            <a:ext cx="6125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Solicited-node multicast address for Global </a:t>
            </a:r>
            <a:r>
              <a:rPr lang="en-US" sz="1600" dirty="0" err="1" smtClean="0"/>
              <a:t>Unicast</a:t>
            </a:r>
            <a:r>
              <a:rPr lang="en-US" sz="1600" dirty="0" smtClean="0"/>
              <a:t> Address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840963" y="1938211"/>
            <a:ext cx="356512" cy="29024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012952" y="3274085"/>
            <a:ext cx="560625" cy="29024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974656" y="2740230"/>
            <a:ext cx="408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Last 24 bits of Global </a:t>
            </a:r>
            <a:r>
              <a:rPr lang="en-US" dirty="0" err="1" smtClean="0">
                <a:solidFill>
                  <a:srgbClr val="FF0000"/>
                </a:solidFill>
              </a:rPr>
              <a:t>Unicast</a:t>
            </a:r>
            <a:r>
              <a:rPr lang="en-US" dirty="0" smtClean="0">
                <a:solidFill>
                  <a:srgbClr val="FF0000"/>
                </a:solidFill>
              </a:rPr>
              <a:t> Address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2" idx="2"/>
            <a:endCxn id="14" idx="0"/>
          </p:cNvCxnSpPr>
          <p:nvPr/>
        </p:nvCxnSpPr>
        <p:spPr>
          <a:xfrm rot="5400000">
            <a:off x="2133428" y="2388294"/>
            <a:ext cx="1045628" cy="7259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0" y="578059"/>
            <a:ext cx="9143999" cy="3728898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FastEthernet0/0 is up, line protocol is up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IPv6 is enabled, link-local address is FE80::203:6BFF:FE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Global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unicast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2001:DB8:AAAA:1::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, subnet is 2001:DB8:AAAA:1::/64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Joined group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FF02::2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FF02::1:FF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00:1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FF02::1:FF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&lt;output omitted for brevity&gt;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7206" y="3583483"/>
            <a:ext cx="6136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Solicited-node multicast address for Link-local </a:t>
            </a:r>
            <a:r>
              <a:rPr lang="en-US" sz="1600" dirty="0" err="1" smtClean="0"/>
              <a:t>Unicast</a:t>
            </a:r>
            <a:r>
              <a:rPr lang="en-US" sz="1600" dirty="0" smtClean="0"/>
              <a:t> Address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8066106" y="1314419"/>
            <a:ext cx="935846" cy="290246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012952" y="3564331"/>
            <a:ext cx="1084254" cy="290246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673830" y="2740230"/>
            <a:ext cx="447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Last 24 bits of Link-Local </a:t>
            </a:r>
            <a:r>
              <a:rPr lang="en-US" dirty="0" err="1" smtClean="0">
                <a:solidFill>
                  <a:srgbClr val="0000FF"/>
                </a:solidFill>
              </a:rPr>
              <a:t>Unicast</a:t>
            </a:r>
            <a:r>
              <a:rPr lang="en-US" dirty="0" smtClean="0">
                <a:solidFill>
                  <a:srgbClr val="0000FF"/>
                </a:solidFill>
              </a:rPr>
              <a:t> Address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>
            <a:stCxn id="10" idx="2"/>
            <a:endCxn id="11" idx="0"/>
          </p:cNvCxnSpPr>
          <p:nvPr/>
        </p:nvCxnSpPr>
        <p:spPr>
          <a:xfrm rot="5400000">
            <a:off x="4564721" y="-404977"/>
            <a:ext cx="1959666" cy="597895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0" y="578059"/>
            <a:ext cx="9143999" cy="3728898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err="1" smtClean="0">
                <a:solidFill>
                  <a:srgbClr val="010000"/>
                </a:solidFill>
                <a:latin typeface="Courier"/>
                <a:cs typeface="Courier"/>
              </a:rPr>
              <a:t>Router(config</a:t>
            </a: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)# </a:t>
            </a:r>
            <a:r>
              <a:rPr lang="en-US" sz="1946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sz="1946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fastethenet</a:t>
            </a:r>
            <a:r>
              <a:rPr lang="en-US" sz="1946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Router(config-if)# </a:t>
            </a:r>
            <a:r>
              <a:rPr lang="en-US" sz="1946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2001:db8:cafe:1::/64 eui-6</a:t>
            </a: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4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Router# </a:t>
            </a:r>
            <a:r>
              <a:rPr lang="en-US" sz="1946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</a:t>
            </a:r>
            <a:r>
              <a:rPr lang="en-US" sz="1946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sz="1946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FastEthernet0/0 is up, line protocol is up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  IPv6 is enabled, link-local address is FE80::21B:CFF:FE</a:t>
            </a:r>
            <a:r>
              <a:rPr lang="en-US" sz="1946" dirty="0" smtClean="0">
                <a:solidFill>
                  <a:srgbClr val="0000FF"/>
                </a:solidFill>
                <a:latin typeface="Courier"/>
                <a:cs typeface="Courier"/>
              </a:rPr>
              <a:t>C2:82D8</a:t>
            </a: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  No Virtual link-local </a:t>
            </a:r>
            <a:r>
              <a:rPr lang="en-US" sz="1946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  Global </a:t>
            </a:r>
            <a:r>
              <a:rPr lang="en-US" sz="1946" dirty="0" err="1" smtClean="0">
                <a:solidFill>
                  <a:srgbClr val="010000"/>
                </a:solidFill>
                <a:latin typeface="Courier"/>
                <a:cs typeface="Courier"/>
              </a:rPr>
              <a:t>unicast</a:t>
            </a: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 </a:t>
            </a:r>
            <a:r>
              <a:rPr lang="en-US" sz="1946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    2001:DB8:CAFE:1:21B:CFF:FE</a:t>
            </a:r>
            <a:r>
              <a:rPr lang="en-US" sz="1946" dirty="0" smtClean="0">
                <a:solidFill>
                  <a:srgbClr val="0000FF"/>
                </a:solidFill>
                <a:latin typeface="Courier"/>
                <a:cs typeface="Courier"/>
              </a:rPr>
              <a:t>C2:82D8</a:t>
            </a: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, subnet is 2001:DB8:CAFE:1::/64 [EUI]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  Joined group </a:t>
            </a:r>
            <a:r>
              <a:rPr lang="en-US" sz="1946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    FF02::1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    FF02::2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    FF02::1:FF</a:t>
            </a:r>
            <a:r>
              <a:rPr lang="en-US" sz="1946" dirty="0" smtClean="0">
                <a:solidFill>
                  <a:srgbClr val="0000FF"/>
                </a:solidFill>
                <a:latin typeface="Courier"/>
                <a:cs typeface="Courier"/>
              </a:rPr>
              <a:t>C2:82D8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0" y="4306957"/>
            <a:ext cx="9144000" cy="734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dirty="0" smtClean="0">
                <a:solidFill>
                  <a:srgbClr val="010000"/>
                </a:solidFill>
              </a:rPr>
              <a:t>NOTE</a:t>
            </a:r>
            <a:r>
              <a:rPr lang="en-US" sz="2000" dirty="0" smtClean="0">
                <a:solidFill>
                  <a:srgbClr val="010000"/>
                </a:solidFill>
              </a:rPr>
              <a:t>: If the Global and Link-local addresses used EUI-64 the last 24 bits would be the same and there would only be one solicited node address.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7206" y="3644168"/>
            <a:ext cx="60467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Solicited-node multicast address for Global and Link-local </a:t>
            </a:r>
            <a:r>
              <a:rPr lang="en-US" sz="1600" dirty="0" err="1" smtClean="0"/>
              <a:t>unicast</a:t>
            </a:r>
            <a:r>
              <a:rPr lang="en-US" sz="1600" dirty="0" smtClean="0"/>
              <a:t> addresses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7887850" y="1660360"/>
            <a:ext cx="935846" cy="290246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012952" y="3837599"/>
            <a:ext cx="1084254" cy="290246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673830" y="3109562"/>
            <a:ext cx="411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Last 24 bits of both </a:t>
            </a:r>
            <a:r>
              <a:rPr lang="en-US" dirty="0" err="1" smtClean="0">
                <a:solidFill>
                  <a:srgbClr val="0000FF"/>
                </a:solidFill>
              </a:rPr>
              <a:t>Unicast</a:t>
            </a:r>
            <a:r>
              <a:rPr lang="en-US" dirty="0" smtClean="0">
                <a:solidFill>
                  <a:srgbClr val="0000FF"/>
                </a:solidFill>
              </a:rPr>
              <a:t> Addresses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 rot="5400000">
            <a:off x="4511930" y="-6245"/>
            <a:ext cx="1886993" cy="58006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217048" y="2472262"/>
            <a:ext cx="935846" cy="290246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20" name="Straight Arrow Connector 19"/>
          <p:cNvCxnSpPr>
            <a:stCxn id="19" idx="2"/>
            <a:endCxn id="10" idx="0"/>
          </p:cNvCxnSpPr>
          <p:nvPr/>
        </p:nvCxnSpPr>
        <p:spPr>
          <a:xfrm rot="5400000">
            <a:off x="3082480" y="2235107"/>
            <a:ext cx="1075091" cy="212989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89040" y="339328"/>
            <a:ext cx="506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Solicited-node multicast addresses for PC2</a:t>
            </a:r>
            <a:endParaRPr lang="en-US" dirty="0"/>
          </a:p>
        </p:txBody>
      </p:sp>
      <p:sp>
        <p:nvSpPr>
          <p:cNvPr id="54" name="Rectangular Callout 53"/>
          <p:cNvSpPr/>
          <p:nvPr/>
        </p:nvSpPr>
        <p:spPr>
          <a:xfrm>
            <a:off x="4914348" y="416273"/>
            <a:ext cx="4051853" cy="1140857"/>
          </a:xfrm>
          <a:prstGeom prst="wedgeRectCallout">
            <a:avLst>
              <a:gd name="adj1" fmla="val -6236"/>
              <a:gd name="adj2" fmla="val 83796"/>
            </a:avLst>
          </a:prstGeom>
          <a:solidFill>
            <a:schemeClr val="bg1"/>
          </a:solidFill>
          <a:ln>
            <a:solidFill>
              <a:srgbClr val="01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10000"/>
                </a:solidFill>
              </a:rPr>
              <a:t>NIC:  I will also listen for my MAC multicast addresses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IP: I will also listen for my IP multicast  addresses (Global and Link-local)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0" y="2771913"/>
            <a:ext cx="3380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10000"/>
                </a:solidFill>
              </a:rPr>
              <a:t>Global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(Global):</a:t>
            </a: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Link-local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(Link-local):</a:t>
            </a:r>
          </a:p>
          <a:p>
            <a:pPr algn="r"/>
            <a:endParaRPr lang="en-US" dirty="0" smtClean="0">
              <a:solidFill>
                <a:srgbClr val="010000"/>
              </a:solidFill>
            </a:endParaRP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MAC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(MAC):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058261" y="2771913"/>
            <a:ext cx="49079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2001:0DB8:AAAA:0001:0000:0000:00</a:t>
            </a:r>
            <a:r>
              <a:rPr lang="en-US" dirty="0" smtClean="0">
                <a:solidFill>
                  <a:srgbClr val="0000FF"/>
                </a:solidFill>
              </a:rPr>
              <a:t>00:0200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FF02::1:FF</a:t>
            </a:r>
            <a:r>
              <a:rPr lang="en-US" dirty="0" smtClean="0">
                <a:solidFill>
                  <a:srgbClr val="0000FF"/>
                </a:solidFill>
              </a:rPr>
              <a:t>00:200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FE80::1111:2222:33</a:t>
            </a:r>
            <a:r>
              <a:rPr lang="en-US" dirty="0" smtClean="0">
                <a:solidFill>
                  <a:srgbClr val="0000FF"/>
                </a:solidFill>
              </a:rPr>
              <a:t>33:4444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FF02::1:FF</a:t>
            </a:r>
            <a:r>
              <a:rPr lang="en-US" dirty="0" smtClean="0">
                <a:solidFill>
                  <a:srgbClr val="0000FF"/>
                </a:solidFill>
              </a:rPr>
              <a:t>33:4444</a:t>
            </a:r>
          </a:p>
          <a:p>
            <a:endParaRPr lang="en-US" dirty="0" smtClean="0">
              <a:solidFill>
                <a:srgbClr val="01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00-19-D2-8C-E0-4C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33-33-FF-</a:t>
            </a:r>
            <a:r>
              <a:rPr lang="en-US" dirty="0" smtClean="0">
                <a:solidFill>
                  <a:srgbClr val="0000FF"/>
                </a:solidFill>
              </a:rPr>
              <a:t>00-02-00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33-33-FF-</a:t>
            </a:r>
            <a:r>
              <a:rPr lang="en-US" dirty="0" smtClean="0">
                <a:solidFill>
                  <a:srgbClr val="0000FF"/>
                </a:solidFill>
              </a:rPr>
              <a:t>33-44-44</a:t>
            </a:r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>
            <a:off x="5113129" y="2396435"/>
            <a:ext cx="184426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058" y="1867964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6754417" y="191213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flipH="1">
            <a:off x="5455092" y="787936"/>
            <a:ext cx="1465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Interface ID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4693388" y="1246312"/>
            <a:ext cx="321304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480344" y="1246312"/>
            <a:ext cx="321304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rot="5400000">
            <a:off x="3706435" y="1458741"/>
            <a:ext cx="42525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flipH="1">
            <a:off x="1547208" y="787936"/>
            <a:ext cx="2342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Global Routing Prefix</a:t>
            </a:r>
            <a:endParaRPr lang="en-US" sz="16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476715" y="1133291"/>
            <a:ext cx="5248729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974745" y="1036378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104 bits</a:t>
            </a:r>
            <a:endParaRPr lang="en-US" sz="1100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729868" y="1140066"/>
            <a:ext cx="1176565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flipH="1">
            <a:off x="1481937" y="402799"/>
            <a:ext cx="3212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PC2’s Global </a:t>
            </a:r>
            <a:r>
              <a:rPr lang="en-US" sz="1600" b="1" dirty="0" err="1" smtClean="0"/>
              <a:t>Unicast</a:t>
            </a:r>
            <a:r>
              <a:rPr lang="en-US" sz="1600" b="1" dirty="0" smtClean="0"/>
              <a:t> Address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 flipH="1">
            <a:off x="3822024" y="794737"/>
            <a:ext cx="122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Subnet ID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1481139" y="1349455"/>
            <a:ext cx="2437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2001:0DB8:AAAA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3890923" y="1349455"/>
            <a:ext cx="803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0001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4722324" y="1349455"/>
            <a:ext cx="203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0000:0000:00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6784904" y="1349455"/>
            <a:ext cx="1121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00:0200</a:t>
            </a:r>
            <a:endParaRPr lang="en-US" sz="1600" dirty="0"/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324161"/>
            <a:ext cx="8914298" cy="628650"/>
          </a:xfrm>
        </p:spPr>
        <p:txBody>
          <a:bodyPr/>
          <a:lstStyle/>
          <a:p>
            <a:r>
              <a:rPr lang="en-US" dirty="0" smtClean="0"/>
              <a:t>Topics (1/3): IPv6 Address Notation, Structure and </a:t>
            </a:r>
            <a:r>
              <a:rPr lang="en-US" dirty="0" err="1" smtClean="0"/>
              <a:t>Subnetting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74929" y="1145035"/>
            <a:ext cx="7501629" cy="16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2001:0DB8:AAAA:1111:0000:0000:0000:0100/64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 : 0DB8 : AAAA : 1111 : 0000 : 0000 : 0000 : 0100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95398" y="2149702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4929" y="2181306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68349" y="2144932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47880" y="2176536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94569" y="2141177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74100" y="217278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67520" y="2136407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7051" y="216801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49899" y="2136345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29430" y="2167950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522850" y="2131575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02381" y="2163180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449070" y="2127820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28601" y="2159424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422021" y="2123050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01552" y="2154654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161"/>
            <a:ext cx="8914298" cy="62865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dirty="0" smtClean="0"/>
              <a:t>Rule 2:  Double colon :: equals 0000…0000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439" y="1215627"/>
            <a:ext cx="8415337" cy="3804047"/>
          </a:xfrm>
        </p:spPr>
        <p:txBody>
          <a:bodyPr rtlCol="0">
            <a:no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The second rule can reduce this address even further:</a:t>
            </a:r>
          </a:p>
        </p:txBody>
      </p:sp>
      <p:sp>
        <p:nvSpPr>
          <p:cNvPr id="61444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09281" y="2239595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5455092" y="787936"/>
            <a:ext cx="1465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Interface ID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1509281" y="2313232"/>
            <a:ext cx="803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FF02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2312542" y="2239595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115803" y="2239595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919064" y="2239595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722324" y="2239595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525586" y="2239595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341478" y="2313232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3115803" y="2313232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3948000" y="2313232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4722325" y="2313232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5525586" y="2313232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0001</a:t>
            </a: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6328846" y="2239595"/>
            <a:ext cx="429956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328847" y="2313232"/>
            <a:ext cx="42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FF</a:t>
            </a:r>
            <a:endParaRPr lang="en-US" sz="1600" dirty="0"/>
          </a:p>
        </p:txBody>
      </p:sp>
      <p:sp>
        <p:nvSpPr>
          <p:cNvPr id="48" name="Rectangle 47"/>
          <p:cNvSpPr/>
          <p:nvPr/>
        </p:nvSpPr>
        <p:spPr>
          <a:xfrm>
            <a:off x="6758802" y="2239595"/>
            <a:ext cx="1176566" cy="42525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693388" y="1246312"/>
            <a:ext cx="321304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480344" y="1246312"/>
            <a:ext cx="321304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rot="5400000">
            <a:off x="3706435" y="1458741"/>
            <a:ext cx="42525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flipH="1">
            <a:off x="1547208" y="787936"/>
            <a:ext cx="2342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Global Routing Prefix</a:t>
            </a:r>
            <a:endParaRPr lang="en-US" sz="16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476715" y="1133291"/>
            <a:ext cx="5248729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974745" y="1036378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104 bits</a:t>
            </a:r>
            <a:endParaRPr lang="en-US" sz="1100" dirty="0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6262458" y="1743053"/>
            <a:ext cx="992688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48" idx="0"/>
          </p:cNvCxnSpPr>
          <p:nvPr/>
        </p:nvCxnSpPr>
        <p:spPr>
          <a:xfrm rot="5400000">
            <a:off x="7063370" y="1955682"/>
            <a:ext cx="56743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29868" y="1140066"/>
            <a:ext cx="1176565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960646" y="1026869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24 bits</a:t>
            </a:r>
            <a:endParaRPr lang="en-US" sz="1100" dirty="0"/>
          </a:p>
        </p:txBody>
      </p:sp>
      <p:sp>
        <p:nvSpPr>
          <p:cNvPr id="74" name="TextBox 73"/>
          <p:cNvSpPr txBox="1"/>
          <p:nvPr/>
        </p:nvSpPr>
        <p:spPr>
          <a:xfrm flipH="1">
            <a:off x="1481937" y="402799"/>
            <a:ext cx="3212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PC2’s Global </a:t>
            </a:r>
            <a:r>
              <a:rPr lang="en-US" sz="1600" b="1" dirty="0" err="1" smtClean="0"/>
              <a:t>Unicast</a:t>
            </a:r>
            <a:r>
              <a:rPr lang="en-US" sz="1600" b="1" dirty="0" smtClean="0"/>
              <a:t> Address</a:t>
            </a:r>
            <a:endParaRPr lang="en-US" sz="1600" b="1" dirty="0"/>
          </a:p>
        </p:txBody>
      </p:sp>
      <p:sp>
        <p:nvSpPr>
          <p:cNvPr id="75" name="TextBox 74"/>
          <p:cNvSpPr txBox="1"/>
          <p:nvPr/>
        </p:nvSpPr>
        <p:spPr>
          <a:xfrm flipH="1">
            <a:off x="1476714" y="1926813"/>
            <a:ext cx="481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PC2’s IPv6 Solicited-Node Multicast Address</a:t>
            </a:r>
            <a:endParaRPr lang="en-US" sz="1600" b="1" dirty="0"/>
          </a:p>
        </p:txBody>
      </p:sp>
      <p:sp>
        <p:nvSpPr>
          <p:cNvPr id="76" name="Rectangle 75"/>
          <p:cNvSpPr/>
          <p:nvPr/>
        </p:nvSpPr>
        <p:spPr>
          <a:xfrm>
            <a:off x="6784903" y="1246312"/>
            <a:ext cx="1117900" cy="41073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7072192" y="1822938"/>
            <a:ext cx="5497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Copy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 flipH="1">
            <a:off x="3822024" y="794737"/>
            <a:ext cx="122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Subnet ID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1481139" y="1349455"/>
            <a:ext cx="2437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2001:0DB8:AAAA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3890923" y="1349455"/>
            <a:ext cx="803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0001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4722324" y="1349455"/>
            <a:ext cx="203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0000:0000:00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6784904" y="1349455"/>
            <a:ext cx="1121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00:0200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6758009" y="2313232"/>
            <a:ext cx="1121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00:0200</a:t>
            </a:r>
            <a:endParaRPr lang="en-US" sz="1600" dirty="0"/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09281" y="2239595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5455092" y="787936"/>
            <a:ext cx="1465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Interface ID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1509281" y="2313232"/>
            <a:ext cx="803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FF02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2312542" y="2239595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115803" y="2239595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919064" y="2239595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722324" y="2239595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525586" y="2239595"/>
            <a:ext cx="80326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341478" y="2313232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3115803" y="2313232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3948000" y="2313232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4722325" y="2313232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5525586" y="2313232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0001</a:t>
            </a: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6328846" y="2239595"/>
            <a:ext cx="429956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328847" y="2313232"/>
            <a:ext cx="42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FF</a:t>
            </a:r>
            <a:endParaRPr lang="en-US" sz="1600" dirty="0"/>
          </a:p>
        </p:txBody>
      </p:sp>
      <p:sp>
        <p:nvSpPr>
          <p:cNvPr id="48" name="Rectangle 47"/>
          <p:cNvSpPr/>
          <p:nvPr/>
        </p:nvSpPr>
        <p:spPr>
          <a:xfrm>
            <a:off x="6758802" y="2239595"/>
            <a:ext cx="1176566" cy="42525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693388" y="1246312"/>
            <a:ext cx="321304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480344" y="1246312"/>
            <a:ext cx="321304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rot="5400000">
            <a:off x="3706435" y="1458741"/>
            <a:ext cx="42525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flipH="1">
            <a:off x="1547208" y="787936"/>
            <a:ext cx="2342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Global Routing Prefix</a:t>
            </a:r>
            <a:endParaRPr lang="en-US" sz="16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476715" y="1133291"/>
            <a:ext cx="5248729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974745" y="1036378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104 bits</a:t>
            </a:r>
            <a:endParaRPr lang="en-US" sz="1100" dirty="0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6262458" y="1743053"/>
            <a:ext cx="992688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48" idx="0"/>
          </p:cNvCxnSpPr>
          <p:nvPr/>
        </p:nvCxnSpPr>
        <p:spPr>
          <a:xfrm rot="5400000">
            <a:off x="7063370" y="1955682"/>
            <a:ext cx="56743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29868" y="1140066"/>
            <a:ext cx="1176565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960646" y="1026869"/>
            <a:ext cx="7150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24 bits</a:t>
            </a:r>
            <a:endParaRPr lang="en-US" sz="1100" dirty="0"/>
          </a:p>
        </p:txBody>
      </p:sp>
      <p:sp>
        <p:nvSpPr>
          <p:cNvPr id="74" name="TextBox 73"/>
          <p:cNvSpPr txBox="1"/>
          <p:nvPr/>
        </p:nvSpPr>
        <p:spPr>
          <a:xfrm flipH="1">
            <a:off x="1481937" y="402799"/>
            <a:ext cx="3212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PC2’s Global </a:t>
            </a:r>
            <a:r>
              <a:rPr lang="en-US" sz="1600" b="1" dirty="0" err="1" smtClean="0"/>
              <a:t>Unicast</a:t>
            </a:r>
            <a:r>
              <a:rPr lang="en-US" sz="1600" b="1" dirty="0" smtClean="0"/>
              <a:t> Address</a:t>
            </a:r>
            <a:endParaRPr lang="en-US" sz="1600" b="1" dirty="0"/>
          </a:p>
        </p:txBody>
      </p:sp>
      <p:sp>
        <p:nvSpPr>
          <p:cNvPr id="75" name="TextBox 74"/>
          <p:cNvSpPr txBox="1"/>
          <p:nvPr/>
        </p:nvSpPr>
        <p:spPr>
          <a:xfrm flipH="1">
            <a:off x="1476714" y="1926813"/>
            <a:ext cx="481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PC2’s IPv6 Solicited-Node Multicast Address</a:t>
            </a:r>
            <a:endParaRPr lang="en-US" sz="1600" b="1" dirty="0"/>
          </a:p>
        </p:txBody>
      </p:sp>
      <p:sp>
        <p:nvSpPr>
          <p:cNvPr id="76" name="Rectangle 75"/>
          <p:cNvSpPr/>
          <p:nvPr/>
        </p:nvSpPr>
        <p:spPr>
          <a:xfrm>
            <a:off x="6784903" y="1246312"/>
            <a:ext cx="1117900" cy="41073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7072192" y="1822938"/>
            <a:ext cx="5497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Copy</a:t>
            </a:r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0" y="4208025"/>
            <a:ext cx="835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PC2’s mapped solicited-node Ethernet multicast address : 33-33-</a:t>
            </a:r>
            <a:r>
              <a:rPr lang="en-US" dirty="0" smtClean="0">
                <a:solidFill>
                  <a:srgbClr val="0000FF"/>
                </a:solidFill>
              </a:rPr>
              <a:t>FF-00-02-00</a:t>
            </a:r>
          </a:p>
        </p:txBody>
      </p:sp>
      <p:sp>
        <p:nvSpPr>
          <p:cNvPr id="40" name="TextBox 39"/>
          <p:cNvSpPr txBox="1"/>
          <p:nvPr/>
        </p:nvSpPr>
        <p:spPr>
          <a:xfrm flipH="1">
            <a:off x="3822024" y="794737"/>
            <a:ext cx="122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Subnet ID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1481139" y="1349455"/>
            <a:ext cx="2437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2001:0DB8:AAAA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3890923" y="1349455"/>
            <a:ext cx="803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0001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4722324" y="1349455"/>
            <a:ext cx="203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0000:0000:00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6784904" y="1349455"/>
            <a:ext cx="1121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00:0200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6758009" y="2313232"/>
            <a:ext cx="1121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00:0200</a:t>
            </a:r>
            <a:endParaRPr lang="en-US" sz="1600" dirty="0"/>
          </a:p>
        </p:txBody>
      </p:sp>
      <p:sp>
        <p:nvSpPr>
          <p:cNvPr id="56" name="Rectangle 55"/>
          <p:cNvSpPr/>
          <p:nvPr/>
        </p:nvSpPr>
        <p:spPr>
          <a:xfrm>
            <a:off x="6299911" y="3208454"/>
            <a:ext cx="1607317" cy="42525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541683" y="3282091"/>
            <a:ext cx="130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FF-00-02-00</a:t>
            </a:r>
            <a:endParaRPr lang="en-US" sz="1600" dirty="0"/>
          </a:p>
        </p:txBody>
      </p:sp>
      <p:cxnSp>
        <p:nvCxnSpPr>
          <p:cNvPr id="73" name="Straight Arrow Connector 72"/>
          <p:cNvCxnSpPr/>
          <p:nvPr/>
        </p:nvCxnSpPr>
        <p:spPr>
          <a:xfrm rot="16200000" flipH="1">
            <a:off x="7023045" y="3094177"/>
            <a:ext cx="22855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510010" y="2864484"/>
            <a:ext cx="5497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Copy</a:t>
            </a:r>
            <a:endParaRPr lang="en-US" sz="1400" dirty="0"/>
          </a:p>
        </p:txBody>
      </p:sp>
      <p:sp>
        <p:nvSpPr>
          <p:cNvPr id="82" name="Rectangle 81"/>
          <p:cNvSpPr/>
          <p:nvPr/>
        </p:nvSpPr>
        <p:spPr>
          <a:xfrm>
            <a:off x="5521530" y="3208105"/>
            <a:ext cx="774752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525586" y="3294125"/>
            <a:ext cx="77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33-33</a:t>
            </a:r>
            <a:endParaRPr lang="en-US" sz="1600" dirty="0"/>
          </a:p>
        </p:txBody>
      </p:sp>
      <p:sp>
        <p:nvSpPr>
          <p:cNvPr id="84" name="TextBox 83"/>
          <p:cNvSpPr txBox="1"/>
          <p:nvPr/>
        </p:nvSpPr>
        <p:spPr>
          <a:xfrm flipH="1">
            <a:off x="1510077" y="3192528"/>
            <a:ext cx="3978377" cy="83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Solicited-node Multicast address mapped to Ethernet destination MAC address</a:t>
            </a:r>
            <a:endParaRPr lang="en-US" sz="1600" b="1" dirty="0"/>
          </a:p>
        </p:txBody>
      </p:sp>
      <p:sp>
        <p:nvSpPr>
          <p:cNvPr id="88" name="Right Brace 87"/>
          <p:cNvSpPr/>
          <p:nvPr/>
        </p:nvSpPr>
        <p:spPr>
          <a:xfrm rot="5400000">
            <a:off x="7009505" y="2008620"/>
            <a:ext cx="267136" cy="16284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79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ular Callout 53"/>
          <p:cNvSpPr/>
          <p:nvPr/>
        </p:nvSpPr>
        <p:spPr>
          <a:xfrm>
            <a:off x="6173303" y="416273"/>
            <a:ext cx="2925947" cy="1140857"/>
          </a:xfrm>
          <a:prstGeom prst="wedgeRectCallout">
            <a:avLst>
              <a:gd name="adj1" fmla="val -6236"/>
              <a:gd name="adj2" fmla="val 83796"/>
            </a:avLst>
          </a:prstGeom>
          <a:solidFill>
            <a:schemeClr val="bg1"/>
          </a:solidFill>
          <a:ln>
            <a:solidFill>
              <a:srgbClr val="01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10000"/>
                </a:solidFill>
              </a:rPr>
              <a:t>At Layer 2 and 3 I am listening for a lot of addresses.</a:t>
            </a:r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61" name="TextBox 60"/>
          <p:cNvSpPr txBox="1"/>
          <p:nvPr/>
        </p:nvSpPr>
        <p:spPr>
          <a:xfrm>
            <a:off x="353391" y="3655353"/>
            <a:ext cx="3027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10000"/>
                </a:solidFill>
              </a:rPr>
              <a:t>Global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(Global):</a:t>
            </a:r>
          </a:p>
          <a:p>
            <a:pPr algn="r"/>
            <a:endParaRPr lang="en-US" dirty="0" smtClean="0">
              <a:solidFill>
                <a:srgbClr val="010000"/>
              </a:solidFill>
            </a:endParaRP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MAC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(MAC):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058261" y="3655353"/>
            <a:ext cx="49079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2001:0DB8:AAAA:0001:0000:0000:00</a:t>
            </a:r>
            <a:r>
              <a:rPr lang="en-US" dirty="0" smtClean="0">
                <a:solidFill>
                  <a:srgbClr val="0000FF"/>
                </a:solidFill>
              </a:rPr>
              <a:t>00:0200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FF02::1:FF</a:t>
            </a:r>
            <a:r>
              <a:rPr lang="en-US" dirty="0" smtClean="0">
                <a:solidFill>
                  <a:srgbClr val="0000FF"/>
                </a:solidFill>
              </a:rPr>
              <a:t>00:200</a:t>
            </a: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33-33-</a:t>
            </a:r>
            <a:r>
              <a:rPr lang="en-US" dirty="0" smtClean="0">
                <a:solidFill>
                  <a:srgbClr val="010000"/>
                </a:solidFill>
              </a:rPr>
              <a:t>FF-</a:t>
            </a:r>
            <a:r>
              <a:rPr lang="en-US" dirty="0" smtClean="0">
                <a:solidFill>
                  <a:srgbClr val="0000FF"/>
                </a:solidFill>
              </a:rPr>
              <a:t>00-02-00</a:t>
            </a:r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>
            <a:off x="6173303" y="2396435"/>
            <a:ext cx="129206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8036" y="1867964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7262395" y="191213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PC-2</a:t>
            </a:r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0" y="416273"/>
            <a:ext cx="6173303" cy="2874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</a:rPr>
              <a:t>Why Solicited Node Addresses?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ular Callout 53"/>
          <p:cNvSpPr/>
          <p:nvPr/>
        </p:nvSpPr>
        <p:spPr>
          <a:xfrm>
            <a:off x="6173303" y="416273"/>
            <a:ext cx="2925947" cy="1140857"/>
          </a:xfrm>
          <a:prstGeom prst="wedgeRectCallout">
            <a:avLst>
              <a:gd name="adj1" fmla="val -6236"/>
              <a:gd name="adj2" fmla="val 83796"/>
            </a:avLst>
          </a:prstGeom>
          <a:solidFill>
            <a:schemeClr val="bg1"/>
          </a:solidFill>
          <a:ln>
            <a:solidFill>
              <a:srgbClr val="01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10000"/>
                </a:solidFill>
              </a:rPr>
              <a:t>At Layer 2 and 3 I am listening for a lot of addresses.</a:t>
            </a:r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61" name="TextBox 60"/>
          <p:cNvSpPr txBox="1"/>
          <p:nvPr/>
        </p:nvSpPr>
        <p:spPr>
          <a:xfrm>
            <a:off x="353391" y="3655353"/>
            <a:ext cx="3027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10000"/>
                </a:solidFill>
              </a:rPr>
              <a:t>Global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(Global):</a:t>
            </a:r>
          </a:p>
          <a:p>
            <a:pPr algn="r"/>
            <a:endParaRPr lang="en-US" dirty="0" smtClean="0">
              <a:solidFill>
                <a:srgbClr val="010000"/>
              </a:solidFill>
            </a:endParaRP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MAC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(MAC):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058261" y="3655353"/>
            <a:ext cx="49079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2001:0DB8:AAAA:0001:0000:0000:00</a:t>
            </a:r>
            <a:r>
              <a:rPr lang="en-US" dirty="0" smtClean="0">
                <a:solidFill>
                  <a:srgbClr val="0000FF"/>
                </a:solidFill>
              </a:rPr>
              <a:t>00:0200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FF02::1:FF</a:t>
            </a:r>
            <a:r>
              <a:rPr lang="en-US" dirty="0" smtClean="0">
                <a:solidFill>
                  <a:srgbClr val="0000FF"/>
                </a:solidFill>
              </a:rPr>
              <a:t>00:200</a:t>
            </a: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33-33-</a:t>
            </a:r>
            <a:r>
              <a:rPr lang="en-US" dirty="0" smtClean="0">
                <a:solidFill>
                  <a:srgbClr val="010000"/>
                </a:solidFill>
              </a:rPr>
              <a:t>FF-</a:t>
            </a:r>
            <a:r>
              <a:rPr lang="en-US" dirty="0" smtClean="0">
                <a:solidFill>
                  <a:srgbClr val="0000FF"/>
                </a:solidFill>
              </a:rPr>
              <a:t>00-02-00</a:t>
            </a:r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>
            <a:off x="6173303" y="2396435"/>
            <a:ext cx="129206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8036" y="1867964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7262395" y="191213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PC-2</a:t>
            </a:r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0" y="416273"/>
            <a:ext cx="6173303" cy="2874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</a:rPr>
              <a:t>Why Solicited Node Addresses?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Broadcasts are sent to all devices.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ular Callout 53"/>
          <p:cNvSpPr/>
          <p:nvPr/>
        </p:nvSpPr>
        <p:spPr>
          <a:xfrm>
            <a:off x="6173303" y="416273"/>
            <a:ext cx="2925947" cy="1140857"/>
          </a:xfrm>
          <a:prstGeom prst="wedgeRectCallout">
            <a:avLst>
              <a:gd name="adj1" fmla="val -6236"/>
              <a:gd name="adj2" fmla="val 83796"/>
            </a:avLst>
          </a:prstGeom>
          <a:solidFill>
            <a:schemeClr val="bg1"/>
          </a:solidFill>
          <a:ln>
            <a:solidFill>
              <a:srgbClr val="01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10000"/>
                </a:solidFill>
              </a:rPr>
              <a:t>At Layer 2 and 3 I am listening for a lot of addresses.</a:t>
            </a:r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61" name="TextBox 60"/>
          <p:cNvSpPr txBox="1"/>
          <p:nvPr/>
        </p:nvSpPr>
        <p:spPr>
          <a:xfrm>
            <a:off x="353391" y="3655353"/>
            <a:ext cx="3027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10000"/>
                </a:solidFill>
              </a:rPr>
              <a:t>Global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(Global):</a:t>
            </a:r>
          </a:p>
          <a:p>
            <a:pPr algn="r"/>
            <a:endParaRPr lang="en-US" dirty="0" smtClean="0">
              <a:solidFill>
                <a:srgbClr val="010000"/>
              </a:solidFill>
            </a:endParaRP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MAC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(MAC):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058261" y="3655353"/>
            <a:ext cx="49079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2001:0DB8:AAAA:0001:0000:0000:00</a:t>
            </a:r>
            <a:r>
              <a:rPr lang="en-US" dirty="0" smtClean="0">
                <a:solidFill>
                  <a:srgbClr val="0000FF"/>
                </a:solidFill>
              </a:rPr>
              <a:t>00:0200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FF02::1:FF</a:t>
            </a:r>
            <a:r>
              <a:rPr lang="en-US" dirty="0" smtClean="0">
                <a:solidFill>
                  <a:srgbClr val="0000FF"/>
                </a:solidFill>
              </a:rPr>
              <a:t>00:200</a:t>
            </a: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33-33-</a:t>
            </a:r>
            <a:r>
              <a:rPr lang="en-US" dirty="0" smtClean="0">
                <a:solidFill>
                  <a:srgbClr val="010000"/>
                </a:solidFill>
              </a:rPr>
              <a:t>FF-</a:t>
            </a:r>
            <a:r>
              <a:rPr lang="en-US" dirty="0" smtClean="0">
                <a:solidFill>
                  <a:srgbClr val="0000FF"/>
                </a:solidFill>
              </a:rPr>
              <a:t>00-02-00</a:t>
            </a:r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>
            <a:off x="6173303" y="2396435"/>
            <a:ext cx="129206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8036" y="1867964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7262395" y="191213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PC-2</a:t>
            </a:r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0" y="416273"/>
            <a:ext cx="6173303" cy="2874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</a:rPr>
              <a:t>Why Solicited Node Addresses?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Broadcasts are sent to all devices.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Devices must process all broadcast at least to layer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ular Callout 53"/>
          <p:cNvSpPr/>
          <p:nvPr/>
        </p:nvSpPr>
        <p:spPr>
          <a:xfrm>
            <a:off x="6173303" y="416273"/>
            <a:ext cx="2925947" cy="1140857"/>
          </a:xfrm>
          <a:prstGeom prst="wedgeRectCallout">
            <a:avLst>
              <a:gd name="adj1" fmla="val -6236"/>
              <a:gd name="adj2" fmla="val 83796"/>
            </a:avLst>
          </a:prstGeom>
          <a:solidFill>
            <a:schemeClr val="bg1"/>
          </a:solidFill>
          <a:ln>
            <a:solidFill>
              <a:srgbClr val="01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10000"/>
                </a:solidFill>
              </a:rPr>
              <a:t>At Layer 2 and 3 I am listening for a lot of addresses.</a:t>
            </a:r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61" name="TextBox 60"/>
          <p:cNvSpPr txBox="1"/>
          <p:nvPr/>
        </p:nvSpPr>
        <p:spPr>
          <a:xfrm>
            <a:off x="353391" y="3655353"/>
            <a:ext cx="3027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10000"/>
                </a:solidFill>
              </a:rPr>
              <a:t>Global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(Global):</a:t>
            </a:r>
          </a:p>
          <a:p>
            <a:pPr algn="r"/>
            <a:endParaRPr lang="en-US" dirty="0" smtClean="0">
              <a:solidFill>
                <a:srgbClr val="010000"/>
              </a:solidFill>
            </a:endParaRP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MAC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(MAC):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058261" y="3655353"/>
            <a:ext cx="49079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2001:0DB8:AAAA:0001:0000:0000:00</a:t>
            </a:r>
            <a:r>
              <a:rPr lang="en-US" dirty="0" smtClean="0">
                <a:solidFill>
                  <a:srgbClr val="0000FF"/>
                </a:solidFill>
              </a:rPr>
              <a:t>00:0200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FF02::1:FF</a:t>
            </a:r>
            <a:r>
              <a:rPr lang="en-US" dirty="0" smtClean="0">
                <a:solidFill>
                  <a:srgbClr val="0000FF"/>
                </a:solidFill>
              </a:rPr>
              <a:t>00:200</a:t>
            </a: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33-33-</a:t>
            </a:r>
            <a:r>
              <a:rPr lang="en-US" dirty="0" smtClean="0">
                <a:solidFill>
                  <a:srgbClr val="010000"/>
                </a:solidFill>
              </a:rPr>
              <a:t>FF-</a:t>
            </a:r>
            <a:r>
              <a:rPr lang="en-US" dirty="0" smtClean="0">
                <a:solidFill>
                  <a:srgbClr val="0000FF"/>
                </a:solidFill>
              </a:rPr>
              <a:t>00-02-00</a:t>
            </a:r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>
            <a:off x="6173303" y="2396435"/>
            <a:ext cx="129206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8036" y="1867964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7262395" y="191213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PC-2</a:t>
            </a:r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0" y="416273"/>
            <a:ext cx="6173303" cy="2874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</a:rPr>
              <a:t>Why Solicited Node Addresses?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Broadcasts are sent to all devices.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Devices must process all broadcast at least to layer 3.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Solicited Node Multicasts are only processed by those devices with the matching last 24 bits (usually one device).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ular Callout 53"/>
          <p:cNvSpPr/>
          <p:nvPr/>
        </p:nvSpPr>
        <p:spPr>
          <a:xfrm>
            <a:off x="6173303" y="416273"/>
            <a:ext cx="2925947" cy="1140857"/>
          </a:xfrm>
          <a:prstGeom prst="wedgeRectCallout">
            <a:avLst>
              <a:gd name="adj1" fmla="val -6236"/>
              <a:gd name="adj2" fmla="val 83796"/>
            </a:avLst>
          </a:prstGeom>
          <a:solidFill>
            <a:schemeClr val="bg1"/>
          </a:solidFill>
          <a:ln>
            <a:solidFill>
              <a:srgbClr val="01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10000"/>
                </a:solidFill>
              </a:rPr>
              <a:t>At Layer 2 and 3 I am listening for a lot of addresses.</a:t>
            </a:r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79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61" name="TextBox 60"/>
          <p:cNvSpPr txBox="1"/>
          <p:nvPr/>
        </p:nvSpPr>
        <p:spPr>
          <a:xfrm>
            <a:off x="353391" y="3655353"/>
            <a:ext cx="3027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10000"/>
                </a:solidFill>
              </a:rPr>
              <a:t>Global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(Global):</a:t>
            </a:r>
          </a:p>
          <a:p>
            <a:pPr algn="r"/>
            <a:endParaRPr lang="en-US" dirty="0" smtClean="0">
              <a:solidFill>
                <a:srgbClr val="010000"/>
              </a:solidFill>
            </a:endParaRPr>
          </a:p>
          <a:p>
            <a:pPr algn="r"/>
            <a:r>
              <a:rPr lang="en-US" dirty="0" smtClean="0">
                <a:solidFill>
                  <a:srgbClr val="010000"/>
                </a:solidFill>
              </a:rPr>
              <a:t>MAC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Solicited Node (MAC):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058261" y="3655353"/>
            <a:ext cx="49079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2001:0DB8:AAAA:0001:0000:0000:00</a:t>
            </a:r>
            <a:r>
              <a:rPr lang="en-US" dirty="0" smtClean="0">
                <a:solidFill>
                  <a:srgbClr val="0000FF"/>
                </a:solidFill>
              </a:rPr>
              <a:t>00:0200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FF02::1:FF</a:t>
            </a:r>
            <a:r>
              <a:rPr lang="en-US" dirty="0" smtClean="0">
                <a:solidFill>
                  <a:srgbClr val="0000FF"/>
                </a:solidFill>
              </a:rPr>
              <a:t>00:200</a:t>
            </a:r>
          </a:p>
          <a:p>
            <a:endParaRPr lang="en-US" dirty="0" smtClean="0">
              <a:solidFill>
                <a:srgbClr val="01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33-33-</a:t>
            </a:r>
            <a:r>
              <a:rPr lang="en-US" dirty="0" smtClean="0">
                <a:solidFill>
                  <a:srgbClr val="010000"/>
                </a:solidFill>
              </a:rPr>
              <a:t>FF-</a:t>
            </a:r>
            <a:r>
              <a:rPr lang="en-US" dirty="0" smtClean="0">
                <a:solidFill>
                  <a:srgbClr val="0000FF"/>
                </a:solidFill>
              </a:rPr>
              <a:t>00-02-00</a:t>
            </a:r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>
            <a:off x="6173303" y="2396435"/>
            <a:ext cx="129206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8036" y="1867964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7262395" y="1912136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PC-2</a:t>
            </a:r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0" y="416273"/>
            <a:ext cx="6173303" cy="2874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</a:rPr>
              <a:t>Why Solicited Node Addresses?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Broadcasts are sent to all devices.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Devices must process all broadcast at least to layer 3.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Solicited Node Multicasts are only processed by those devices with the matching last 24 bits (usually one device).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10000"/>
                </a:solidFill>
              </a:rPr>
              <a:t>If I know the IPv6 address but not the MAC address I can send it to a solicited node addresses instead of a broadcast to everyone…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84865" y="2675105"/>
            <a:ext cx="832240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2794000" y="2444272"/>
            <a:ext cx="0" cy="27115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071" y="1719436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501430" y="1865036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PC-1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9706" y="650773"/>
            <a:ext cx="4788358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0000"/>
                </a:solidFill>
              </a:rPr>
              <a:t>NDP Neighbor Solicitation Message</a:t>
            </a:r>
          </a:p>
          <a:p>
            <a:r>
              <a:rPr lang="en-US" sz="1600" b="1" dirty="0" smtClean="0">
                <a:solidFill>
                  <a:srgbClr val="010000"/>
                </a:solidFill>
              </a:rPr>
              <a:t>Destination: Solicited-node Multicast</a:t>
            </a:r>
          </a:p>
          <a:p>
            <a:r>
              <a:rPr lang="en-US" sz="1600" dirty="0" smtClean="0">
                <a:solidFill>
                  <a:srgbClr val="010000"/>
                </a:solidFill>
              </a:rPr>
              <a:t>“Whoever has 2001:0DB8:AAAA:1::0200 send me your Ethernet MAC address”</a:t>
            </a:r>
            <a:endParaRPr lang="en-US" sz="1600" dirty="0">
              <a:solidFill>
                <a:srgbClr val="010000"/>
              </a:solidFill>
            </a:endParaRPr>
          </a:p>
        </p:txBody>
      </p:sp>
      <p:cxnSp>
        <p:nvCxnSpPr>
          <p:cNvPr id="40" name="Straight Arrow Connector 39"/>
          <p:cNvCxnSpPr>
            <a:stCxn id="39" idx="3"/>
          </p:cNvCxnSpPr>
          <p:nvPr/>
        </p:nvCxnSpPr>
        <p:spPr>
          <a:xfrm>
            <a:off x="5128064" y="1189382"/>
            <a:ext cx="5747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1"/>
          </p:cNvCxnSpPr>
          <p:nvPr/>
        </p:nvCxnSpPr>
        <p:spPr>
          <a:xfrm rot="10800000">
            <a:off x="0" y="1189382"/>
            <a:ext cx="3397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9707" y="281441"/>
            <a:ext cx="2199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Address Resolution</a:t>
            </a:r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7182701" y="2249634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859" y="1553791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6932218" y="1699391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PC-2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6335" y="1680370"/>
            <a:ext cx="274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10000"/>
                </a:solidFill>
              </a:rPr>
              <a:t>2001:0DB8:AAAA:1::0200</a:t>
            </a:r>
          </a:p>
          <a:p>
            <a:r>
              <a:rPr lang="en-US" sz="1400" dirty="0" smtClean="0"/>
              <a:t>                       </a:t>
            </a:r>
            <a:r>
              <a:rPr lang="en-US" sz="1400" dirty="0" smtClean="0">
                <a:solidFill>
                  <a:srgbClr val="010000"/>
                </a:solidFill>
              </a:rPr>
              <a:t>FF02::1:FF</a:t>
            </a:r>
            <a:r>
              <a:rPr lang="en-US" sz="1400" dirty="0" smtClean="0">
                <a:solidFill>
                  <a:srgbClr val="0000FF"/>
                </a:solidFill>
              </a:rPr>
              <a:t>00:200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3027" y="1865036"/>
            <a:ext cx="2260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10000"/>
                </a:solidFill>
              </a:rPr>
              <a:t>2001:0DB8:AAAA:1::0100</a:t>
            </a:r>
            <a:endParaRPr lang="en-US" sz="1400" dirty="0">
              <a:solidFill>
                <a:srgbClr val="01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7819" y="2151885"/>
            <a:ext cx="234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MAC: </a:t>
            </a:r>
            <a:r>
              <a:rPr lang="en-US" sz="1400" dirty="0" smtClean="0">
                <a:solidFill>
                  <a:srgbClr val="000000"/>
                </a:solidFill>
              </a:rPr>
              <a:t>00-19-D2-8C-E0-4C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            33-33-FF-00-</a:t>
            </a:r>
            <a:r>
              <a:rPr lang="en-US" sz="1400" dirty="0" smtClean="0">
                <a:solidFill>
                  <a:srgbClr val="0000FF"/>
                </a:solidFill>
              </a:rPr>
              <a:t>02-00</a:t>
            </a:r>
          </a:p>
        </p:txBody>
      </p:sp>
      <p:sp>
        <p:nvSpPr>
          <p:cNvPr id="5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84865" y="2675105"/>
            <a:ext cx="832240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2794000" y="2444272"/>
            <a:ext cx="0" cy="27115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071" y="1719436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501430" y="1865036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PC-1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9706" y="650773"/>
            <a:ext cx="4788358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0000"/>
                </a:solidFill>
              </a:rPr>
              <a:t>NDP Neighbor Solicitation Message</a:t>
            </a:r>
          </a:p>
          <a:p>
            <a:r>
              <a:rPr lang="en-US" sz="1600" b="1" dirty="0" smtClean="0">
                <a:solidFill>
                  <a:srgbClr val="010000"/>
                </a:solidFill>
              </a:rPr>
              <a:t>Destination: Solicited-node Multicast</a:t>
            </a:r>
          </a:p>
          <a:p>
            <a:r>
              <a:rPr lang="en-US" sz="1600" dirty="0" smtClean="0">
                <a:solidFill>
                  <a:srgbClr val="010000"/>
                </a:solidFill>
              </a:rPr>
              <a:t>“Whoever has 2001:0DB8:AAAA:1::0200 send me your Ethernet MAC address”</a:t>
            </a:r>
            <a:endParaRPr lang="en-US" sz="1600" dirty="0">
              <a:solidFill>
                <a:srgbClr val="010000"/>
              </a:solidFill>
            </a:endParaRPr>
          </a:p>
        </p:txBody>
      </p:sp>
      <p:cxnSp>
        <p:nvCxnSpPr>
          <p:cNvPr id="40" name="Straight Arrow Connector 39"/>
          <p:cNvCxnSpPr>
            <a:stCxn id="39" idx="3"/>
          </p:cNvCxnSpPr>
          <p:nvPr/>
        </p:nvCxnSpPr>
        <p:spPr>
          <a:xfrm>
            <a:off x="5128064" y="1189382"/>
            <a:ext cx="5747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1"/>
          </p:cNvCxnSpPr>
          <p:nvPr/>
        </p:nvCxnSpPr>
        <p:spPr>
          <a:xfrm rot="10800000">
            <a:off x="0" y="1189382"/>
            <a:ext cx="3397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9707" y="281441"/>
            <a:ext cx="2199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Address Resolution</a:t>
            </a:r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7182701" y="2249634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859" y="1553791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6932218" y="1699391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PC-2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6335" y="1680370"/>
            <a:ext cx="274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10000"/>
                </a:solidFill>
              </a:rPr>
              <a:t>2001:0DB8:AAAA:1::0200</a:t>
            </a:r>
          </a:p>
          <a:p>
            <a:r>
              <a:rPr lang="en-US" sz="1400" dirty="0" smtClean="0"/>
              <a:t>                       </a:t>
            </a:r>
            <a:r>
              <a:rPr lang="en-US" sz="1400" dirty="0" smtClean="0">
                <a:solidFill>
                  <a:srgbClr val="010000"/>
                </a:solidFill>
              </a:rPr>
              <a:t>FF02::1:FF</a:t>
            </a:r>
            <a:r>
              <a:rPr lang="en-US" sz="1400" dirty="0" smtClean="0">
                <a:solidFill>
                  <a:srgbClr val="0000FF"/>
                </a:solidFill>
              </a:rPr>
              <a:t>00:200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3027" y="1865036"/>
            <a:ext cx="2260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10000"/>
                </a:solidFill>
              </a:rPr>
              <a:t>2001:0DB8:AAAA:1::0100</a:t>
            </a:r>
            <a:endParaRPr lang="en-US" sz="1400" dirty="0">
              <a:solidFill>
                <a:srgbClr val="01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7819" y="2151885"/>
            <a:ext cx="234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MAC: </a:t>
            </a:r>
            <a:r>
              <a:rPr lang="en-US" sz="1400" dirty="0" smtClean="0">
                <a:solidFill>
                  <a:srgbClr val="000000"/>
                </a:solidFill>
              </a:rPr>
              <a:t>00-19-D2-8C-E0-4C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            33-33-FF-00-</a:t>
            </a:r>
            <a:r>
              <a:rPr lang="en-US" sz="1400" dirty="0" smtClean="0">
                <a:solidFill>
                  <a:srgbClr val="0000FF"/>
                </a:solidFill>
              </a:rPr>
              <a:t>02-00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19889" y="3009843"/>
            <a:ext cx="1377048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rgbClr val="010000"/>
              </a:solidFill>
            </a:endParaRPr>
          </a:p>
          <a:p>
            <a:endParaRPr lang="en-US" sz="1600" dirty="0" smtClean="0">
              <a:solidFill>
                <a:srgbClr val="010000"/>
              </a:solidFill>
            </a:endParaRPr>
          </a:p>
          <a:p>
            <a:endParaRPr lang="en-US" sz="1600" dirty="0" smtClean="0">
              <a:solidFill>
                <a:srgbClr val="010000"/>
              </a:solidFill>
            </a:endParaRPr>
          </a:p>
          <a:p>
            <a:endParaRPr lang="en-US" sz="1600" dirty="0" smtClean="0">
              <a:solidFill>
                <a:srgbClr val="01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9576" y="2802094"/>
            <a:ext cx="72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Ethernet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852859" y="2802094"/>
            <a:ext cx="664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ICMPv6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852860" y="3007773"/>
            <a:ext cx="2045151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0000"/>
                </a:solidFill>
              </a:rPr>
              <a:t>Target IPv6</a:t>
            </a:r>
          </a:p>
          <a:p>
            <a:endParaRPr lang="en-US" sz="1600" b="1" dirty="0" smtClean="0">
              <a:solidFill>
                <a:srgbClr val="010000"/>
              </a:solidFill>
            </a:endParaRPr>
          </a:p>
          <a:p>
            <a:r>
              <a:rPr lang="en-US" sz="1600" b="1" dirty="0" smtClean="0">
                <a:solidFill>
                  <a:srgbClr val="010000"/>
                </a:solidFill>
              </a:rPr>
              <a:t>2002:0DB8:AAAA:0001::</a:t>
            </a:r>
            <a:r>
              <a:rPr lang="en-US" sz="1600" b="1" dirty="0" smtClean="0">
                <a:solidFill>
                  <a:srgbClr val="0000FF"/>
                </a:solidFill>
              </a:rPr>
              <a:t>0200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96938" y="3009843"/>
            <a:ext cx="1843459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rgbClr val="010000"/>
              </a:solidFill>
            </a:endParaRPr>
          </a:p>
          <a:p>
            <a:endParaRPr lang="en-US" sz="1600" b="1" dirty="0" smtClean="0">
              <a:solidFill>
                <a:srgbClr val="010000"/>
              </a:solidFill>
            </a:endParaRPr>
          </a:p>
          <a:p>
            <a:endParaRPr lang="en-US" sz="1600" b="1" dirty="0" smtClean="0">
              <a:solidFill>
                <a:srgbClr val="010000"/>
              </a:solidFill>
            </a:endParaRPr>
          </a:p>
          <a:p>
            <a:endParaRPr lang="en-US" sz="1600" b="1" dirty="0" smtClean="0">
              <a:solidFill>
                <a:srgbClr val="01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40809" y="3009843"/>
            <a:ext cx="2017049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rgbClr val="010000"/>
              </a:solidFill>
            </a:endParaRPr>
          </a:p>
          <a:p>
            <a:endParaRPr lang="en-US" sz="1600" dirty="0" smtClean="0">
              <a:solidFill>
                <a:srgbClr val="010000"/>
              </a:solidFill>
            </a:endParaRPr>
          </a:p>
          <a:p>
            <a:endParaRPr lang="en-US" sz="1600" dirty="0" smtClean="0">
              <a:solidFill>
                <a:srgbClr val="010000"/>
              </a:solidFill>
            </a:endParaRPr>
          </a:p>
          <a:p>
            <a:endParaRPr lang="en-US" sz="1600" dirty="0" smtClean="0">
              <a:solidFill>
                <a:srgbClr val="01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3009843"/>
            <a:ext cx="1619889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rgbClr val="010000"/>
              </a:solidFill>
            </a:endParaRPr>
          </a:p>
          <a:p>
            <a:endParaRPr lang="en-US" sz="1600" b="1" dirty="0" smtClean="0">
              <a:solidFill>
                <a:srgbClr val="010000"/>
              </a:solidFill>
            </a:endParaRPr>
          </a:p>
          <a:p>
            <a:endParaRPr lang="en-US" sz="1600" b="1" dirty="0" err="1" smtClean="0">
              <a:solidFill>
                <a:srgbClr val="010000"/>
              </a:solidFill>
            </a:endParaRPr>
          </a:p>
          <a:p>
            <a:endParaRPr lang="en-US" sz="1600" b="1" dirty="0" err="1" smtClean="0">
              <a:solidFill>
                <a:srgbClr val="01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96938" y="2800024"/>
            <a:ext cx="942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IPv6 Header</a:t>
            </a:r>
            <a:endParaRPr lang="en-US" sz="1200" dirty="0"/>
          </a:p>
        </p:txBody>
      </p:sp>
      <p:sp>
        <p:nvSpPr>
          <p:cNvPr id="5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32" name="TextBox 31"/>
          <p:cNvSpPr txBox="1"/>
          <p:nvPr/>
        </p:nvSpPr>
        <p:spPr>
          <a:xfrm>
            <a:off x="5597724" y="4584628"/>
            <a:ext cx="354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I know the target IPv6 Address…</a:t>
            </a:r>
            <a:endParaRPr lang="en-US" dirty="0">
              <a:solidFill>
                <a:srgbClr val="010000"/>
              </a:solidFill>
            </a:endParaRPr>
          </a:p>
        </p:txBody>
      </p:sp>
      <p:cxnSp>
        <p:nvCxnSpPr>
          <p:cNvPr id="34" name="Straight Arrow Connector 33"/>
          <p:cNvCxnSpPr>
            <a:stCxn id="32" idx="0"/>
          </p:cNvCxnSpPr>
          <p:nvPr/>
        </p:nvCxnSpPr>
        <p:spPr>
          <a:xfrm rot="5400000" flipH="1" flipV="1">
            <a:off x="7122079" y="4335845"/>
            <a:ext cx="49756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84865" y="2675105"/>
            <a:ext cx="832240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2794000" y="2444272"/>
            <a:ext cx="0" cy="27115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071" y="1719436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501430" y="1865036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PC-1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9706" y="650773"/>
            <a:ext cx="4788358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0000"/>
                </a:solidFill>
              </a:rPr>
              <a:t>NDP Neighbor Solicitation Message</a:t>
            </a:r>
          </a:p>
          <a:p>
            <a:r>
              <a:rPr lang="en-US" sz="1600" b="1" dirty="0" smtClean="0">
                <a:solidFill>
                  <a:srgbClr val="010000"/>
                </a:solidFill>
              </a:rPr>
              <a:t>Destination: Solicited-node Multicast</a:t>
            </a:r>
          </a:p>
          <a:p>
            <a:r>
              <a:rPr lang="en-US" sz="1600" dirty="0" smtClean="0">
                <a:solidFill>
                  <a:srgbClr val="010000"/>
                </a:solidFill>
              </a:rPr>
              <a:t>“Whoever has 2001:0DB8:AAAA:1::0200 send me your Ethernet MAC address”</a:t>
            </a:r>
            <a:endParaRPr lang="en-US" sz="1600" dirty="0">
              <a:solidFill>
                <a:srgbClr val="010000"/>
              </a:solidFill>
            </a:endParaRPr>
          </a:p>
        </p:txBody>
      </p:sp>
      <p:cxnSp>
        <p:nvCxnSpPr>
          <p:cNvPr id="40" name="Straight Arrow Connector 39"/>
          <p:cNvCxnSpPr>
            <a:stCxn id="39" idx="3"/>
          </p:cNvCxnSpPr>
          <p:nvPr/>
        </p:nvCxnSpPr>
        <p:spPr>
          <a:xfrm>
            <a:off x="5128064" y="1189382"/>
            <a:ext cx="5747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1"/>
          </p:cNvCxnSpPr>
          <p:nvPr/>
        </p:nvCxnSpPr>
        <p:spPr>
          <a:xfrm rot="10800000">
            <a:off x="0" y="1189382"/>
            <a:ext cx="3397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9707" y="281441"/>
            <a:ext cx="2199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Address Resolution</a:t>
            </a:r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7182701" y="2249634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859" y="1553791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6932218" y="1699391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PC-2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6335" y="1680370"/>
            <a:ext cx="274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10000"/>
                </a:solidFill>
              </a:rPr>
              <a:t>2001:0DB8:AAAA:1::0200</a:t>
            </a:r>
          </a:p>
          <a:p>
            <a:r>
              <a:rPr lang="en-US" sz="1400" dirty="0" smtClean="0"/>
              <a:t>                       </a:t>
            </a:r>
            <a:r>
              <a:rPr lang="en-US" sz="1400" dirty="0" smtClean="0">
                <a:solidFill>
                  <a:srgbClr val="010000"/>
                </a:solidFill>
              </a:rPr>
              <a:t>FF02::1:FF</a:t>
            </a:r>
            <a:r>
              <a:rPr lang="en-US" sz="1400" dirty="0" smtClean="0">
                <a:solidFill>
                  <a:srgbClr val="0000FF"/>
                </a:solidFill>
              </a:rPr>
              <a:t>00:200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3027" y="1865036"/>
            <a:ext cx="2260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10000"/>
                </a:solidFill>
              </a:rPr>
              <a:t>2001:0DB8:AAAA:1::0100</a:t>
            </a:r>
            <a:endParaRPr lang="en-US" sz="1400" dirty="0">
              <a:solidFill>
                <a:srgbClr val="01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7819" y="2151885"/>
            <a:ext cx="234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MAC: </a:t>
            </a:r>
            <a:r>
              <a:rPr lang="en-US" sz="1400" dirty="0" smtClean="0">
                <a:solidFill>
                  <a:srgbClr val="000000"/>
                </a:solidFill>
              </a:rPr>
              <a:t>00-19-D2-8C-E0-4C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            33-33-FF-00-</a:t>
            </a:r>
            <a:r>
              <a:rPr lang="en-US" sz="1400" dirty="0" smtClean="0">
                <a:solidFill>
                  <a:srgbClr val="0000FF"/>
                </a:solidFill>
              </a:rPr>
              <a:t>02-00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19889" y="3009843"/>
            <a:ext cx="1377048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rgbClr val="010000"/>
              </a:solidFill>
            </a:endParaRPr>
          </a:p>
          <a:p>
            <a:endParaRPr lang="en-US" sz="1600" dirty="0" smtClean="0">
              <a:solidFill>
                <a:srgbClr val="010000"/>
              </a:solidFill>
            </a:endParaRPr>
          </a:p>
          <a:p>
            <a:endParaRPr lang="en-US" sz="1600" dirty="0" smtClean="0">
              <a:solidFill>
                <a:srgbClr val="010000"/>
              </a:solidFill>
            </a:endParaRPr>
          </a:p>
          <a:p>
            <a:endParaRPr lang="en-US" sz="1600" dirty="0" smtClean="0">
              <a:solidFill>
                <a:srgbClr val="01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9576" y="2802094"/>
            <a:ext cx="72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Ethernet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852859" y="2802094"/>
            <a:ext cx="664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ICMPv6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852860" y="3007773"/>
            <a:ext cx="2045151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0000"/>
                </a:solidFill>
              </a:rPr>
              <a:t>Target IPv6</a:t>
            </a:r>
          </a:p>
          <a:p>
            <a:endParaRPr lang="en-US" sz="1600" b="1" dirty="0" smtClean="0">
              <a:solidFill>
                <a:srgbClr val="010000"/>
              </a:solidFill>
            </a:endParaRPr>
          </a:p>
          <a:p>
            <a:r>
              <a:rPr lang="en-US" sz="1600" b="1" dirty="0" smtClean="0">
                <a:solidFill>
                  <a:srgbClr val="010000"/>
                </a:solidFill>
              </a:rPr>
              <a:t>2002:0DB8:AAAA:0001::</a:t>
            </a:r>
            <a:r>
              <a:rPr lang="en-US" sz="1600" b="1" dirty="0" smtClean="0">
                <a:solidFill>
                  <a:srgbClr val="0000FF"/>
                </a:solidFill>
              </a:rPr>
              <a:t>0200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96938" y="3009843"/>
            <a:ext cx="1843459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0000"/>
                </a:solidFill>
              </a:rPr>
              <a:t>Destination IPv6</a:t>
            </a:r>
          </a:p>
          <a:p>
            <a:endParaRPr lang="en-US" sz="1600" b="1" dirty="0" smtClean="0">
              <a:solidFill>
                <a:srgbClr val="010000"/>
              </a:solidFill>
            </a:endParaRPr>
          </a:p>
          <a:p>
            <a:r>
              <a:rPr lang="en-US" sz="1600" b="1" dirty="0" smtClean="0">
                <a:solidFill>
                  <a:srgbClr val="010000"/>
                </a:solidFill>
              </a:rPr>
              <a:t>FF02::1FF</a:t>
            </a:r>
            <a:r>
              <a:rPr lang="en-US" sz="1600" b="1" dirty="0" smtClean="0">
                <a:solidFill>
                  <a:srgbClr val="0000FF"/>
                </a:solidFill>
              </a:rPr>
              <a:t>00:200</a:t>
            </a:r>
          </a:p>
          <a:p>
            <a:endParaRPr lang="en-US" sz="1600" b="1" dirty="0">
              <a:solidFill>
                <a:srgbClr val="01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40809" y="3009843"/>
            <a:ext cx="2017049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Source IPv6</a:t>
            </a:r>
          </a:p>
          <a:p>
            <a:endParaRPr lang="en-US" sz="1600" dirty="0" smtClean="0">
              <a:solidFill>
                <a:srgbClr val="010000"/>
              </a:solidFill>
            </a:endParaRPr>
          </a:p>
          <a:p>
            <a:r>
              <a:rPr lang="en-US" sz="1600" dirty="0" smtClean="0">
                <a:solidFill>
                  <a:srgbClr val="010000"/>
                </a:solidFill>
              </a:rPr>
              <a:t>2002:0DB8:AAAA:0001::0100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3009843"/>
            <a:ext cx="1619889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rgbClr val="010000"/>
              </a:solidFill>
            </a:endParaRPr>
          </a:p>
          <a:p>
            <a:endParaRPr lang="en-US" sz="1600" b="1" dirty="0" smtClean="0">
              <a:solidFill>
                <a:srgbClr val="010000"/>
              </a:solidFill>
            </a:endParaRPr>
          </a:p>
          <a:p>
            <a:endParaRPr lang="en-US" sz="1600" b="1" dirty="0" err="1" smtClean="0">
              <a:solidFill>
                <a:srgbClr val="010000"/>
              </a:solidFill>
            </a:endParaRPr>
          </a:p>
          <a:p>
            <a:endParaRPr lang="en-US" sz="1600" b="1" dirty="0" err="1" smtClean="0">
              <a:solidFill>
                <a:srgbClr val="01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96938" y="2800024"/>
            <a:ext cx="942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IPv6 Header</a:t>
            </a:r>
            <a:endParaRPr lang="en-US" sz="1200" dirty="0"/>
          </a:p>
        </p:txBody>
      </p:sp>
      <p:sp>
        <p:nvSpPr>
          <p:cNvPr id="5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6" name="TextBox 25"/>
          <p:cNvSpPr txBox="1"/>
          <p:nvPr/>
        </p:nvSpPr>
        <p:spPr>
          <a:xfrm>
            <a:off x="2996938" y="4650343"/>
            <a:ext cx="5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So, I can create a Solicited Node Multicast Address…</a:t>
            </a:r>
            <a:endParaRPr lang="en-US" dirty="0">
              <a:solidFill>
                <a:srgbClr val="01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3472319" y="4333774"/>
            <a:ext cx="49756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161"/>
            <a:ext cx="8914298" cy="62865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dirty="0" smtClean="0"/>
              <a:t>Rule 2:  Double colon :: equals 0000…0000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439" y="1215627"/>
            <a:ext cx="8415337" cy="3804047"/>
          </a:xfrm>
        </p:spPr>
        <p:txBody>
          <a:bodyPr rtlCol="0">
            <a:no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The second rule can reduce this address even further: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Any single, contiguous string of one or more 16-bit segments consisting of all zeroes can be represented with a double colon.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None/>
              <a:defRPr/>
            </a:pPr>
            <a:endParaRPr sz="1200" kern="0" dirty="0" smtClean="0">
              <a:latin typeface="Arial" pitchFamily="34" charset="0"/>
              <a:cs typeface="Arial" pitchFamily="34" charset="0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sz="2000" kern="0" dirty="0" smtClean="0">
                <a:latin typeface="Courier"/>
                <a:cs typeface="Courier"/>
              </a:rPr>
              <a:t>ff02 : 0000 : 0000 : 0000 : 0000 : 0000 : 0000 : 05</a:t>
            </a:r>
            <a:r>
              <a:rPr lang="en-US" sz="2000" kern="0" dirty="0" smtClean="0">
                <a:latin typeface="Courier"/>
                <a:cs typeface="Courier"/>
              </a:rPr>
              <a:t>00</a:t>
            </a:r>
            <a:r>
              <a:rPr sz="2000" kern="0" dirty="0" smtClean="0">
                <a:latin typeface="Courier"/>
                <a:cs typeface="Courier"/>
              </a:rPr>
              <a:t> </a:t>
            </a:r>
          </a:p>
        </p:txBody>
      </p:sp>
      <p:sp>
        <p:nvSpPr>
          <p:cNvPr id="61444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84865" y="2675105"/>
            <a:ext cx="832240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2794000" y="2444272"/>
            <a:ext cx="0" cy="27115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071" y="1719436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501430" y="1865036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PC-1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9706" y="650773"/>
            <a:ext cx="4788358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0000"/>
                </a:solidFill>
              </a:rPr>
              <a:t>NDP Neighbor Solicitation Message</a:t>
            </a:r>
          </a:p>
          <a:p>
            <a:r>
              <a:rPr lang="en-US" sz="1600" b="1" dirty="0" smtClean="0">
                <a:solidFill>
                  <a:srgbClr val="010000"/>
                </a:solidFill>
              </a:rPr>
              <a:t>Destination: Solicited-node Multicast</a:t>
            </a:r>
          </a:p>
          <a:p>
            <a:r>
              <a:rPr lang="en-US" sz="1600" dirty="0" smtClean="0">
                <a:solidFill>
                  <a:srgbClr val="010000"/>
                </a:solidFill>
              </a:rPr>
              <a:t>“Whoever has 2001:0DB8:AAAA:1::0200 send me your Ethernet MAC address”</a:t>
            </a:r>
            <a:endParaRPr lang="en-US" sz="1600" dirty="0">
              <a:solidFill>
                <a:srgbClr val="010000"/>
              </a:solidFill>
            </a:endParaRPr>
          </a:p>
        </p:txBody>
      </p:sp>
      <p:cxnSp>
        <p:nvCxnSpPr>
          <p:cNvPr id="40" name="Straight Arrow Connector 39"/>
          <p:cNvCxnSpPr>
            <a:stCxn id="39" idx="3"/>
          </p:cNvCxnSpPr>
          <p:nvPr/>
        </p:nvCxnSpPr>
        <p:spPr>
          <a:xfrm>
            <a:off x="5128064" y="1189382"/>
            <a:ext cx="5747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1"/>
          </p:cNvCxnSpPr>
          <p:nvPr/>
        </p:nvCxnSpPr>
        <p:spPr>
          <a:xfrm rot="10800000">
            <a:off x="0" y="1189382"/>
            <a:ext cx="3397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9707" y="281441"/>
            <a:ext cx="2199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Address Resolution</a:t>
            </a:r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7182701" y="2249634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859" y="1553791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6932218" y="1699391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PC-2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6335" y="1680370"/>
            <a:ext cx="274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10000"/>
                </a:solidFill>
              </a:rPr>
              <a:t>2001:0DB8:AAAA:1::0200</a:t>
            </a:r>
          </a:p>
          <a:p>
            <a:r>
              <a:rPr lang="en-US" sz="1400" dirty="0" smtClean="0"/>
              <a:t>                       </a:t>
            </a:r>
            <a:r>
              <a:rPr lang="en-US" sz="1400" dirty="0" smtClean="0">
                <a:solidFill>
                  <a:srgbClr val="010000"/>
                </a:solidFill>
              </a:rPr>
              <a:t>FF02::1:FF</a:t>
            </a:r>
            <a:r>
              <a:rPr lang="en-US" sz="1400" dirty="0" smtClean="0">
                <a:solidFill>
                  <a:srgbClr val="0000FF"/>
                </a:solidFill>
              </a:rPr>
              <a:t>00:200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3027" y="1865036"/>
            <a:ext cx="2260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10000"/>
                </a:solidFill>
              </a:rPr>
              <a:t>2001:0DB8:AAAA:1::0100</a:t>
            </a:r>
            <a:endParaRPr lang="en-US" sz="1400" dirty="0">
              <a:solidFill>
                <a:srgbClr val="01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7819" y="2151885"/>
            <a:ext cx="234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MAC: </a:t>
            </a:r>
            <a:r>
              <a:rPr lang="en-US" sz="1400" dirty="0" smtClean="0">
                <a:solidFill>
                  <a:srgbClr val="000000"/>
                </a:solidFill>
              </a:rPr>
              <a:t>00-19-D2-8C-E0-4C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            33-33-FF-00-</a:t>
            </a:r>
            <a:r>
              <a:rPr lang="en-US" sz="1400" dirty="0" smtClean="0">
                <a:solidFill>
                  <a:srgbClr val="0000FF"/>
                </a:solidFill>
              </a:rPr>
              <a:t>02-00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19889" y="3009843"/>
            <a:ext cx="1377048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Source MAC</a:t>
            </a:r>
          </a:p>
          <a:p>
            <a:endParaRPr lang="en-US" sz="1600" dirty="0" smtClean="0">
              <a:solidFill>
                <a:srgbClr val="010000"/>
              </a:solidFill>
            </a:endParaRPr>
          </a:p>
          <a:p>
            <a:r>
              <a:rPr lang="en-US" sz="1600" dirty="0" smtClean="0">
                <a:solidFill>
                  <a:srgbClr val="010000"/>
                </a:solidFill>
              </a:rPr>
              <a:t>00-12-34-56-78-9A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9576" y="2802094"/>
            <a:ext cx="72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Ethernet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852859" y="2802094"/>
            <a:ext cx="664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ICMPv6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852860" y="3007773"/>
            <a:ext cx="2045151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0000"/>
                </a:solidFill>
              </a:rPr>
              <a:t>Target IPv6</a:t>
            </a:r>
          </a:p>
          <a:p>
            <a:endParaRPr lang="en-US" sz="1600" b="1" dirty="0" smtClean="0">
              <a:solidFill>
                <a:srgbClr val="010000"/>
              </a:solidFill>
            </a:endParaRPr>
          </a:p>
          <a:p>
            <a:r>
              <a:rPr lang="en-US" sz="1600" b="1" dirty="0" smtClean="0">
                <a:solidFill>
                  <a:srgbClr val="010000"/>
                </a:solidFill>
              </a:rPr>
              <a:t>2002:0DB8:AAAA:0001::</a:t>
            </a:r>
            <a:r>
              <a:rPr lang="en-US" sz="1600" b="1" dirty="0" smtClean="0">
                <a:solidFill>
                  <a:srgbClr val="0000FF"/>
                </a:solidFill>
              </a:rPr>
              <a:t>0200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96938" y="3009843"/>
            <a:ext cx="1843459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0000"/>
                </a:solidFill>
              </a:rPr>
              <a:t>Destination IPv6</a:t>
            </a:r>
          </a:p>
          <a:p>
            <a:endParaRPr lang="en-US" sz="1600" b="1" dirty="0" smtClean="0">
              <a:solidFill>
                <a:srgbClr val="010000"/>
              </a:solidFill>
            </a:endParaRPr>
          </a:p>
          <a:p>
            <a:r>
              <a:rPr lang="en-US" sz="1600" b="1" dirty="0" smtClean="0">
                <a:solidFill>
                  <a:srgbClr val="010000"/>
                </a:solidFill>
              </a:rPr>
              <a:t>FF02::1FF</a:t>
            </a:r>
            <a:r>
              <a:rPr lang="en-US" sz="1600" b="1" dirty="0" smtClean="0">
                <a:solidFill>
                  <a:srgbClr val="0000FF"/>
                </a:solidFill>
              </a:rPr>
              <a:t>00:200</a:t>
            </a:r>
          </a:p>
          <a:p>
            <a:endParaRPr lang="en-US" sz="1600" b="1" dirty="0">
              <a:solidFill>
                <a:srgbClr val="01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40809" y="3009843"/>
            <a:ext cx="2017049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Source IPv6</a:t>
            </a:r>
          </a:p>
          <a:p>
            <a:endParaRPr lang="en-US" sz="1600" dirty="0" smtClean="0">
              <a:solidFill>
                <a:srgbClr val="010000"/>
              </a:solidFill>
            </a:endParaRPr>
          </a:p>
          <a:p>
            <a:r>
              <a:rPr lang="en-US" sz="1600" dirty="0" smtClean="0">
                <a:solidFill>
                  <a:srgbClr val="010000"/>
                </a:solidFill>
              </a:rPr>
              <a:t>2002:0DB8:AAAA:0001::0100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3009843"/>
            <a:ext cx="1619889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10000"/>
                </a:solidFill>
              </a:rPr>
              <a:t>Dest</a:t>
            </a:r>
            <a:r>
              <a:rPr lang="en-US" sz="1600" b="1" dirty="0" smtClean="0">
                <a:solidFill>
                  <a:srgbClr val="010000"/>
                </a:solidFill>
              </a:rPr>
              <a:t>. MAC</a:t>
            </a:r>
          </a:p>
          <a:p>
            <a:endParaRPr lang="en-US" sz="1600" b="1" dirty="0" smtClean="0">
              <a:solidFill>
                <a:srgbClr val="010000"/>
              </a:solidFill>
            </a:endParaRPr>
          </a:p>
          <a:p>
            <a:r>
              <a:rPr lang="en-US" sz="1600" b="1" dirty="0" smtClean="0">
                <a:solidFill>
                  <a:srgbClr val="010000"/>
                </a:solidFill>
              </a:rPr>
              <a:t>33-33-FF-</a:t>
            </a:r>
            <a:r>
              <a:rPr lang="en-US" sz="1600" b="1" dirty="0" smtClean="0">
                <a:solidFill>
                  <a:srgbClr val="0000FF"/>
                </a:solidFill>
              </a:rPr>
              <a:t>00-02-00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96938" y="2800024"/>
            <a:ext cx="942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IPv6 Header</a:t>
            </a:r>
            <a:endParaRPr lang="en-US" sz="1200" dirty="0"/>
          </a:p>
        </p:txBody>
      </p:sp>
      <p:sp>
        <p:nvSpPr>
          <p:cNvPr id="5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6" name="TextBox 25"/>
          <p:cNvSpPr txBox="1"/>
          <p:nvPr/>
        </p:nvSpPr>
        <p:spPr>
          <a:xfrm>
            <a:off x="-1" y="4650343"/>
            <a:ext cx="52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So, I can create a Solicited Node MAC Address…</a:t>
            </a:r>
            <a:endParaRPr lang="en-US" dirty="0">
              <a:solidFill>
                <a:srgbClr val="01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363974" y="4335844"/>
            <a:ext cx="49756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84865" y="2675105"/>
            <a:ext cx="832240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2794000" y="2444272"/>
            <a:ext cx="0" cy="27115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071" y="1719436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501430" y="1865036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PC-1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9706" y="650773"/>
            <a:ext cx="4788358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0000"/>
                </a:solidFill>
              </a:rPr>
              <a:t>NDP Neighbor Solicitation Message</a:t>
            </a:r>
          </a:p>
          <a:p>
            <a:r>
              <a:rPr lang="en-US" sz="1600" b="1" dirty="0" smtClean="0">
                <a:solidFill>
                  <a:srgbClr val="010000"/>
                </a:solidFill>
              </a:rPr>
              <a:t>Destination: Solicited-node Multicast</a:t>
            </a:r>
          </a:p>
          <a:p>
            <a:r>
              <a:rPr lang="en-US" sz="1600" dirty="0" smtClean="0">
                <a:solidFill>
                  <a:srgbClr val="010000"/>
                </a:solidFill>
              </a:rPr>
              <a:t>“Whoever has 2001:0DB8:AAAA:1::0200 send me your Ethernet MAC address”</a:t>
            </a:r>
            <a:endParaRPr lang="en-US" sz="1600" dirty="0">
              <a:solidFill>
                <a:srgbClr val="010000"/>
              </a:solidFill>
            </a:endParaRPr>
          </a:p>
        </p:txBody>
      </p:sp>
      <p:cxnSp>
        <p:nvCxnSpPr>
          <p:cNvPr id="40" name="Straight Arrow Connector 39"/>
          <p:cNvCxnSpPr>
            <a:stCxn id="39" idx="3"/>
          </p:cNvCxnSpPr>
          <p:nvPr/>
        </p:nvCxnSpPr>
        <p:spPr>
          <a:xfrm>
            <a:off x="5128064" y="1189382"/>
            <a:ext cx="5747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1"/>
          </p:cNvCxnSpPr>
          <p:nvPr/>
        </p:nvCxnSpPr>
        <p:spPr>
          <a:xfrm rot="10800000">
            <a:off x="0" y="1189382"/>
            <a:ext cx="3397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9707" y="281441"/>
            <a:ext cx="2199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Address Resolution</a:t>
            </a:r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7182701" y="2249634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859" y="1553791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6932218" y="1699391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PC-2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39399" y="1680370"/>
            <a:ext cx="29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10000"/>
                </a:solidFill>
              </a:rPr>
              <a:t>2001:0DB8:AAAA:1::0200</a:t>
            </a:r>
          </a:p>
          <a:p>
            <a:r>
              <a:rPr lang="en-US" sz="1400" b="1" dirty="0" smtClean="0"/>
              <a:t>                       </a:t>
            </a:r>
            <a:r>
              <a:rPr lang="en-US" sz="1400" b="1" dirty="0" smtClean="0">
                <a:solidFill>
                  <a:srgbClr val="010000"/>
                </a:solidFill>
              </a:rPr>
              <a:t>FF02::1:FF</a:t>
            </a:r>
            <a:r>
              <a:rPr lang="en-US" sz="1400" b="1" dirty="0" smtClean="0">
                <a:solidFill>
                  <a:srgbClr val="0000FF"/>
                </a:solidFill>
              </a:rPr>
              <a:t>00:200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3027" y="1865036"/>
            <a:ext cx="2260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10000"/>
                </a:solidFill>
              </a:rPr>
              <a:t>2001:0DB8:AAAA:1::0100</a:t>
            </a:r>
            <a:endParaRPr lang="en-US" sz="1400" dirty="0">
              <a:solidFill>
                <a:srgbClr val="01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7819" y="2151885"/>
            <a:ext cx="234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MAC: </a:t>
            </a:r>
            <a:r>
              <a:rPr lang="en-US" sz="1400" dirty="0" smtClean="0">
                <a:solidFill>
                  <a:srgbClr val="000000"/>
                </a:solidFill>
              </a:rPr>
              <a:t>00-19-D2-8C-E0-4C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            </a:t>
            </a:r>
            <a:r>
              <a:rPr lang="en-US" sz="1400" b="1" dirty="0" smtClean="0">
                <a:solidFill>
                  <a:srgbClr val="000000"/>
                </a:solidFill>
              </a:rPr>
              <a:t>33-33-FF-00-</a:t>
            </a:r>
            <a:r>
              <a:rPr lang="en-US" sz="1400" b="1" dirty="0" smtClean="0">
                <a:solidFill>
                  <a:srgbClr val="0000FF"/>
                </a:solidFill>
              </a:rPr>
              <a:t>02-00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5897217" y="464518"/>
            <a:ext cx="3246785" cy="992579"/>
          </a:xfrm>
          <a:prstGeom prst="wedgeRectCallout">
            <a:avLst>
              <a:gd name="adj1" fmla="val -18112"/>
              <a:gd name="adj2" fmla="val 85865"/>
            </a:avLst>
          </a:prstGeom>
          <a:solidFill>
            <a:schemeClr val="bg1"/>
          </a:solidFill>
          <a:ln>
            <a:solidFill>
              <a:srgbClr val="01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10000"/>
                </a:solidFill>
              </a:rPr>
              <a:t>NIC: That’s one of my solicited node MAC addresses.</a:t>
            </a:r>
          </a:p>
          <a:p>
            <a:pPr algn="ctr"/>
            <a:r>
              <a:rPr lang="en-US" sz="1600" dirty="0" smtClean="0">
                <a:solidFill>
                  <a:srgbClr val="010000"/>
                </a:solidFill>
              </a:rPr>
              <a:t>IPv6: That’s one of my solicited node addresses.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19889" y="3009843"/>
            <a:ext cx="1377048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Source MAC</a:t>
            </a:r>
          </a:p>
          <a:p>
            <a:endParaRPr lang="en-US" sz="1600" dirty="0" smtClean="0">
              <a:solidFill>
                <a:srgbClr val="010000"/>
              </a:solidFill>
            </a:endParaRPr>
          </a:p>
          <a:p>
            <a:r>
              <a:rPr lang="en-US" sz="1600" dirty="0" smtClean="0">
                <a:solidFill>
                  <a:srgbClr val="010000"/>
                </a:solidFill>
              </a:rPr>
              <a:t>00-12-34-56-78-9A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9576" y="2802094"/>
            <a:ext cx="72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Ethernet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852859" y="2802094"/>
            <a:ext cx="664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ICMPv6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852860" y="3007773"/>
            <a:ext cx="2045151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0000"/>
                </a:solidFill>
              </a:rPr>
              <a:t>Target IPv6</a:t>
            </a:r>
          </a:p>
          <a:p>
            <a:endParaRPr lang="en-US" sz="1600" b="1" dirty="0" smtClean="0">
              <a:solidFill>
                <a:srgbClr val="010000"/>
              </a:solidFill>
            </a:endParaRPr>
          </a:p>
          <a:p>
            <a:r>
              <a:rPr lang="en-US" sz="1600" b="1" dirty="0" smtClean="0">
                <a:solidFill>
                  <a:srgbClr val="010000"/>
                </a:solidFill>
              </a:rPr>
              <a:t>2002:0DB8:AAAA:0001::0200</a:t>
            </a:r>
            <a:endParaRPr lang="en-US" sz="1600" b="1" dirty="0">
              <a:solidFill>
                <a:srgbClr val="01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96938" y="3009843"/>
            <a:ext cx="1843459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0000"/>
                </a:solidFill>
              </a:rPr>
              <a:t>Destination IPv6</a:t>
            </a:r>
          </a:p>
          <a:p>
            <a:endParaRPr lang="en-US" sz="1600" b="1" dirty="0" smtClean="0">
              <a:solidFill>
                <a:srgbClr val="010000"/>
              </a:solidFill>
            </a:endParaRPr>
          </a:p>
          <a:p>
            <a:r>
              <a:rPr lang="en-US" sz="1600" b="1" dirty="0" smtClean="0">
                <a:solidFill>
                  <a:srgbClr val="010000"/>
                </a:solidFill>
              </a:rPr>
              <a:t>FF02::1FF</a:t>
            </a:r>
            <a:r>
              <a:rPr lang="en-US" sz="1600" b="1" dirty="0" smtClean="0">
                <a:solidFill>
                  <a:srgbClr val="0000FF"/>
                </a:solidFill>
              </a:rPr>
              <a:t>00:200</a:t>
            </a:r>
          </a:p>
          <a:p>
            <a:endParaRPr lang="en-US" sz="1600" b="1" dirty="0">
              <a:solidFill>
                <a:srgbClr val="01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40809" y="3009843"/>
            <a:ext cx="2017049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Source IPv6</a:t>
            </a:r>
          </a:p>
          <a:p>
            <a:endParaRPr lang="en-US" sz="1600" dirty="0" smtClean="0">
              <a:solidFill>
                <a:srgbClr val="010000"/>
              </a:solidFill>
            </a:endParaRPr>
          </a:p>
          <a:p>
            <a:r>
              <a:rPr lang="en-US" sz="1600" dirty="0" smtClean="0">
                <a:solidFill>
                  <a:srgbClr val="010000"/>
                </a:solidFill>
              </a:rPr>
              <a:t>2002:0DB8:AAAA:0001::0100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3009843"/>
            <a:ext cx="1619889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10000"/>
                </a:solidFill>
              </a:rPr>
              <a:t>Dest</a:t>
            </a:r>
            <a:r>
              <a:rPr lang="en-US" sz="1600" b="1" dirty="0" smtClean="0">
                <a:solidFill>
                  <a:srgbClr val="010000"/>
                </a:solidFill>
              </a:rPr>
              <a:t>. MAC</a:t>
            </a:r>
          </a:p>
          <a:p>
            <a:endParaRPr lang="en-US" sz="1600" b="1" dirty="0" smtClean="0">
              <a:solidFill>
                <a:srgbClr val="010000"/>
              </a:solidFill>
            </a:endParaRPr>
          </a:p>
          <a:p>
            <a:r>
              <a:rPr lang="en-US" sz="1600" b="1" dirty="0" smtClean="0">
                <a:solidFill>
                  <a:srgbClr val="010000"/>
                </a:solidFill>
              </a:rPr>
              <a:t>33-33-FF-</a:t>
            </a:r>
            <a:r>
              <a:rPr lang="en-US" sz="1600" b="1" dirty="0" smtClean="0">
                <a:solidFill>
                  <a:srgbClr val="0000FF"/>
                </a:solidFill>
              </a:rPr>
              <a:t>00-02-00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96938" y="2800024"/>
            <a:ext cx="942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IPv6 Header</a:t>
            </a:r>
            <a:endParaRPr lang="en-US" sz="1200" dirty="0"/>
          </a:p>
        </p:txBody>
      </p:sp>
      <p:sp>
        <p:nvSpPr>
          <p:cNvPr id="5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84865" y="2675105"/>
            <a:ext cx="832240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2794000" y="2444272"/>
            <a:ext cx="0" cy="27115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071" y="1719436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501430" y="1865036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PC-1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9706" y="650773"/>
            <a:ext cx="4788358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0000"/>
                </a:solidFill>
              </a:rPr>
              <a:t>NDP Neighbor Solicitation Message</a:t>
            </a:r>
          </a:p>
          <a:p>
            <a:r>
              <a:rPr lang="en-US" sz="1600" b="1" dirty="0" smtClean="0">
                <a:solidFill>
                  <a:srgbClr val="010000"/>
                </a:solidFill>
              </a:rPr>
              <a:t>Destination: Solicited-node Multicast</a:t>
            </a:r>
          </a:p>
          <a:p>
            <a:r>
              <a:rPr lang="en-US" sz="1600" dirty="0" smtClean="0">
                <a:solidFill>
                  <a:srgbClr val="010000"/>
                </a:solidFill>
              </a:rPr>
              <a:t>“Whoever has 2001:0DB8:AAAA:1::0200 send me your Ethernet MAC address”</a:t>
            </a:r>
            <a:endParaRPr lang="en-US" sz="1600" dirty="0">
              <a:solidFill>
                <a:srgbClr val="010000"/>
              </a:solidFill>
            </a:endParaRPr>
          </a:p>
        </p:txBody>
      </p:sp>
      <p:cxnSp>
        <p:nvCxnSpPr>
          <p:cNvPr id="40" name="Straight Arrow Connector 39"/>
          <p:cNvCxnSpPr>
            <a:stCxn id="39" idx="3"/>
          </p:cNvCxnSpPr>
          <p:nvPr/>
        </p:nvCxnSpPr>
        <p:spPr>
          <a:xfrm>
            <a:off x="5128064" y="1189382"/>
            <a:ext cx="5747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1"/>
          </p:cNvCxnSpPr>
          <p:nvPr/>
        </p:nvCxnSpPr>
        <p:spPr>
          <a:xfrm rot="10800000">
            <a:off x="0" y="1189382"/>
            <a:ext cx="3397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9707" y="281441"/>
            <a:ext cx="2199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Address Resolution</a:t>
            </a:r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7182701" y="2249634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859" y="1553791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6932218" y="1699391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PC-2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39399" y="1680370"/>
            <a:ext cx="29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10000"/>
                </a:solidFill>
              </a:rPr>
              <a:t>2001:0DB8:AAAA:1::0200</a:t>
            </a:r>
          </a:p>
          <a:p>
            <a:r>
              <a:rPr lang="en-US" sz="1400" dirty="0" smtClean="0"/>
              <a:t>                       </a:t>
            </a:r>
            <a:r>
              <a:rPr lang="en-US" sz="1400" b="1" dirty="0" smtClean="0">
                <a:solidFill>
                  <a:srgbClr val="010000"/>
                </a:solidFill>
              </a:rPr>
              <a:t>FF02::1:FF</a:t>
            </a:r>
            <a:r>
              <a:rPr lang="en-US" sz="1400" b="1" dirty="0" smtClean="0">
                <a:solidFill>
                  <a:srgbClr val="0000FF"/>
                </a:solidFill>
              </a:rPr>
              <a:t>00:200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3027" y="1865036"/>
            <a:ext cx="2260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10000"/>
                </a:solidFill>
              </a:rPr>
              <a:t>2001:0DB8:AAAA:1::0100</a:t>
            </a:r>
            <a:endParaRPr lang="en-US" sz="1400" dirty="0">
              <a:solidFill>
                <a:srgbClr val="01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7819" y="2151885"/>
            <a:ext cx="234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MAC: </a:t>
            </a:r>
            <a:r>
              <a:rPr lang="en-US" sz="1400" dirty="0" smtClean="0">
                <a:solidFill>
                  <a:srgbClr val="000000"/>
                </a:solidFill>
              </a:rPr>
              <a:t>00-19-D2-8C-E0-4C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            </a:t>
            </a:r>
            <a:r>
              <a:rPr lang="en-US" sz="1400" b="1" dirty="0" smtClean="0">
                <a:solidFill>
                  <a:srgbClr val="000000"/>
                </a:solidFill>
              </a:rPr>
              <a:t>33-33-FF-00-</a:t>
            </a:r>
            <a:r>
              <a:rPr lang="en-US" sz="1400" b="1" dirty="0" smtClean="0">
                <a:solidFill>
                  <a:srgbClr val="0000FF"/>
                </a:solidFill>
              </a:rPr>
              <a:t>02-00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5897217" y="464518"/>
            <a:ext cx="3246785" cy="992579"/>
          </a:xfrm>
          <a:prstGeom prst="wedgeRectCallout">
            <a:avLst>
              <a:gd name="adj1" fmla="val -18112"/>
              <a:gd name="adj2" fmla="val 85865"/>
            </a:avLst>
          </a:prstGeom>
          <a:solidFill>
            <a:schemeClr val="bg1"/>
          </a:solidFill>
          <a:ln>
            <a:solidFill>
              <a:srgbClr val="01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10000"/>
                </a:solidFill>
              </a:rPr>
              <a:t>NIC: That’s one of my solicited node MAC addresses.</a:t>
            </a:r>
          </a:p>
          <a:p>
            <a:pPr algn="ctr"/>
            <a:r>
              <a:rPr lang="en-US" sz="1600" dirty="0" smtClean="0">
                <a:solidFill>
                  <a:srgbClr val="010000"/>
                </a:solidFill>
              </a:rPr>
              <a:t>IPv6: That’s one of my solicited node addresses.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19889" y="3009843"/>
            <a:ext cx="1377048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Source MAC</a:t>
            </a:r>
          </a:p>
          <a:p>
            <a:endParaRPr lang="en-US" sz="1600" dirty="0" smtClean="0">
              <a:solidFill>
                <a:srgbClr val="010000"/>
              </a:solidFill>
            </a:endParaRPr>
          </a:p>
          <a:p>
            <a:r>
              <a:rPr lang="en-US" sz="1600" dirty="0" smtClean="0">
                <a:solidFill>
                  <a:srgbClr val="010000"/>
                </a:solidFill>
              </a:rPr>
              <a:t>00-12-34-56-78-9A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9576" y="2802094"/>
            <a:ext cx="72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Ethernet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852859" y="2802094"/>
            <a:ext cx="664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ICMPv6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852860" y="3007773"/>
            <a:ext cx="2045151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0000"/>
                </a:solidFill>
              </a:rPr>
              <a:t>Target IPv6</a:t>
            </a:r>
          </a:p>
          <a:p>
            <a:endParaRPr lang="en-US" sz="1600" b="1" dirty="0" smtClean="0">
              <a:solidFill>
                <a:srgbClr val="010000"/>
              </a:solidFill>
            </a:endParaRPr>
          </a:p>
          <a:p>
            <a:r>
              <a:rPr lang="en-US" sz="1600" b="1" dirty="0" smtClean="0">
                <a:solidFill>
                  <a:srgbClr val="010000"/>
                </a:solidFill>
              </a:rPr>
              <a:t>2002:0DB8:AAAA:0001::0200</a:t>
            </a:r>
            <a:endParaRPr lang="en-US" sz="1600" b="1" dirty="0">
              <a:solidFill>
                <a:srgbClr val="01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96938" y="3009843"/>
            <a:ext cx="1843459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0000"/>
                </a:solidFill>
              </a:rPr>
              <a:t>Destination IPv6</a:t>
            </a:r>
          </a:p>
          <a:p>
            <a:endParaRPr lang="en-US" sz="1600" b="1" dirty="0" smtClean="0">
              <a:solidFill>
                <a:srgbClr val="010000"/>
              </a:solidFill>
            </a:endParaRPr>
          </a:p>
          <a:p>
            <a:r>
              <a:rPr lang="en-US" sz="1600" b="1" dirty="0" smtClean="0">
                <a:solidFill>
                  <a:srgbClr val="010000"/>
                </a:solidFill>
              </a:rPr>
              <a:t>FF02::1FF</a:t>
            </a:r>
            <a:r>
              <a:rPr lang="en-US" sz="1600" b="1" dirty="0" smtClean="0">
                <a:solidFill>
                  <a:srgbClr val="0000FF"/>
                </a:solidFill>
              </a:rPr>
              <a:t>00:200</a:t>
            </a:r>
          </a:p>
          <a:p>
            <a:endParaRPr lang="en-US" sz="1600" b="1" dirty="0">
              <a:solidFill>
                <a:srgbClr val="01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40809" y="3009843"/>
            <a:ext cx="2017049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Source IPv6</a:t>
            </a:r>
          </a:p>
          <a:p>
            <a:endParaRPr lang="en-US" sz="1600" dirty="0" smtClean="0">
              <a:solidFill>
                <a:srgbClr val="010000"/>
              </a:solidFill>
            </a:endParaRPr>
          </a:p>
          <a:p>
            <a:r>
              <a:rPr lang="en-US" sz="1600" dirty="0" smtClean="0">
                <a:solidFill>
                  <a:srgbClr val="010000"/>
                </a:solidFill>
              </a:rPr>
              <a:t>2002:0DB8:AAAA:0001::0100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3009843"/>
            <a:ext cx="1619889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10000"/>
                </a:solidFill>
              </a:rPr>
              <a:t>Dest</a:t>
            </a:r>
            <a:r>
              <a:rPr lang="en-US" sz="1600" b="1" dirty="0" smtClean="0">
                <a:solidFill>
                  <a:srgbClr val="010000"/>
                </a:solidFill>
              </a:rPr>
              <a:t>. MAC</a:t>
            </a:r>
          </a:p>
          <a:p>
            <a:endParaRPr lang="en-US" sz="1600" b="1" dirty="0" smtClean="0">
              <a:solidFill>
                <a:srgbClr val="010000"/>
              </a:solidFill>
            </a:endParaRPr>
          </a:p>
          <a:p>
            <a:r>
              <a:rPr lang="en-US" sz="1600" b="1" dirty="0" smtClean="0">
                <a:solidFill>
                  <a:srgbClr val="010000"/>
                </a:solidFill>
              </a:rPr>
              <a:t>33-33-FF-</a:t>
            </a:r>
            <a:r>
              <a:rPr lang="en-US" sz="1600" b="1" dirty="0" smtClean="0">
                <a:solidFill>
                  <a:srgbClr val="0000FF"/>
                </a:solidFill>
              </a:rPr>
              <a:t>00-02-00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96938" y="2800024"/>
            <a:ext cx="942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IPv6 Header</a:t>
            </a:r>
            <a:endParaRPr lang="en-US" sz="1200" dirty="0"/>
          </a:p>
        </p:txBody>
      </p:sp>
      <p:sp>
        <p:nvSpPr>
          <p:cNvPr id="5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43" name="Content Placeholder 4"/>
          <p:cNvSpPr txBox="1">
            <a:spLocks/>
          </p:cNvSpPr>
          <p:nvPr/>
        </p:nvSpPr>
        <p:spPr>
          <a:xfrm>
            <a:off x="94355" y="4333996"/>
            <a:ext cx="8866928" cy="809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Possible that multiple devices may have the same last 24 bits in their IPv6 address but only those devices would have to process up to the target.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84865" y="2675105"/>
            <a:ext cx="832240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2794000" y="2444272"/>
            <a:ext cx="0" cy="27115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071" y="1719436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501430" y="1865036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PC-1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9706" y="650773"/>
            <a:ext cx="4788358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0000"/>
                </a:solidFill>
              </a:rPr>
              <a:t>NDP Neighbor Solicitation Message</a:t>
            </a:r>
          </a:p>
          <a:p>
            <a:r>
              <a:rPr lang="en-US" sz="1600" b="1" dirty="0" smtClean="0">
                <a:solidFill>
                  <a:srgbClr val="010000"/>
                </a:solidFill>
              </a:rPr>
              <a:t>Destination: Solicited-node Multicast</a:t>
            </a:r>
          </a:p>
          <a:p>
            <a:r>
              <a:rPr lang="en-US" sz="1600" dirty="0" smtClean="0">
                <a:solidFill>
                  <a:srgbClr val="010000"/>
                </a:solidFill>
              </a:rPr>
              <a:t>“Whoever has 2001:0DB8:AAAA:1::0200 send me your Ethernet MAC address”</a:t>
            </a:r>
            <a:endParaRPr lang="en-US" sz="1600" dirty="0">
              <a:solidFill>
                <a:srgbClr val="010000"/>
              </a:solidFill>
            </a:endParaRPr>
          </a:p>
        </p:txBody>
      </p:sp>
      <p:cxnSp>
        <p:nvCxnSpPr>
          <p:cNvPr id="40" name="Straight Arrow Connector 39"/>
          <p:cNvCxnSpPr>
            <a:stCxn id="39" idx="3"/>
          </p:cNvCxnSpPr>
          <p:nvPr/>
        </p:nvCxnSpPr>
        <p:spPr>
          <a:xfrm>
            <a:off x="5128064" y="1189382"/>
            <a:ext cx="5747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1"/>
          </p:cNvCxnSpPr>
          <p:nvPr/>
        </p:nvCxnSpPr>
        <p:spPr>
          <a:xfrm rot="10800000">
            <a:off x="0" y="1189382"/>
            <a:ext cx="3397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9707" y="281441"/>
            <a:ext cx="2199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Address Resolution</a:t>
            </a:r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7182701" y="2249634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859" y="1553791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6932218" y="1699391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PC-2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39399" y="1680370"/>
            <a:ext cx="29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10000"/>
                </a:solidFill>
              </a:rPr>
              <a:t>2001:0DB8:AAAA:1::0200</a:t>
            </a:r>
          </a:p>
          <a:p>
            <a:r>
              <a:rPr lang="en-US" sz="1400" dirty="0" smtClean="0"/>
              <a:t>                       </a:t>
            </a:r>
            <a:r>
              <a:rPr lang="en-US" sz="1400" b="1" dirty="0" smtClean="0">
                <a:solidFill>
                  <a:srgbClr val="010000"/>
                </a:solidFill>
              </a:rPr>
              <a:t>FF02::1:FF</a:t>
            </a:r>
            <a:r>
              <a:rPr lang="en-US" sz="1400" b="1" dirty="0" smtClean="0">
                <a:solidFill>
                  <a:srgbClr val="0000FF"/>
                </a:solidFill>
              </a:rPr>
              <a:t>00:200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3027" y="1865036"/>
            <a:ext cx="2260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10000"/>
                </a:solidFill>
              </a:rPr>
              <a:t>2001:0DB8:AAAA:1::0100</a:t>
            </a:r>
            <a:endParaRPr lang="en-US" sz="1400" dirty="0">
              <a:solidFill>
                <a:srgbClr val="01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7819" y="2151885"/>
            <a:ext cx="234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MAC: </a:t>
            </a:r>
            <a:r>
              <a:rPr lang="en-US" sz="1400" dirty="0" smtClean="0">
                <a:solidFill>
                  <a:srgbClr val="000000"/>
                </a:solidFill>
              </a:rPr>
              <a:t>00-19-D2-8C-E0-4C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            </a:t>
            </a:r>
            <a:r>
              <a:rPr lang="en-US" sz="1400" b="1" dirty="0" smtClean="0">
                <a:solidFill>
                  <a:srgbClr val="000000"/>
                </a:solidFill>
              </a:rPr>
              <a:t>33-33-FF-00-</a:t>
            </a:r>
            <a:r>
              <a:rPr lang="en-US" sz="1400" b="1" dirty="0" smtClean="0">
                <a:solidFill>
                  <a:srgbClr val="0000FF"/>
                </a:solidFill>
              </a:rPr>
              <a:t>02-00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5897217" y="464518"/>
            <a:ext cx="3246785" cy="992579"/>
          </a:xfrm>
          <a:prstGeom prst="wedgeRectCallout">
            <a:avLst>
              <a:gd name="adj1" fmla="val -18112"/>
              <a:gd name="adj2" fmla="val 85865"/>
            </a:avLst>
          </a:prstGeom>
          <a:solidFill>
            <a:schemeClr val="bg1"/>
          </a:solidFill>
          <a:ln>
            <a:solidFill>
              <a:srgbClr val="01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10000"/>
                </a:solidFill>
              </a:rPr>
              <a:t>NIC: That’s one of my solicited node MAC addresses.</a:t>
            </a:r>
          </a:p>
          <a:p>
            <a:pPr algn="ctr"/>
            <a:r>
              <a:rPr lang="en-US" sz="1600" dirty="0" smtClean="0">
                <a:solidFill>
                  <a:srgbClr val="010000"/>
                </a:solidFill>
              </a:rPr>
              <a:t>IPv6: That’s one of my solicited node addresses.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19889" y="3009843"/>
            <a:ext cx="1377048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Source MAC</a:t>
            </a:r>
          </a:p>
          <a:p>
            <a:endParaRPr lang="en-US" sz="1600" dirty="0" smtClean="0">
              <a:solidFill>
                <a:srgbClr val="010000"/>
              </a:solidFill>
            </a:endParaRPr>
          </a:p>
          <a:p>
            <a:r>
              <a:rPr lang="en-US" sz="1600" dirty="0" smtClean="0">
                <a:solidFill>
                  <a:srgbClr val="010000"/>
                </a:solidFill>
              </a:rPr>
              <a:t>00-12-34-56-78-9A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9576" y="2802094"/>
            <a:ext cx="72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Ethernet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852859" y="2802094"/>
            <a:ext cx="664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ICMPv6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852860" y="3007773"/>
            <a:ext cx="2045151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0000"/>
                </a:solidFill>
              </a:rPr>
              <a:t>Target IPv6</a:t>
            </a:r>
          </a:p>
          <a:p>
            <a:endParaRPr lang="en-US" sz="1600" b="1" dirty="0" smtClean="0">
              <a:solidFill>
                <a:srgbClr val="010000"/>
              </a:solidFill>
            </a:endParaRPr>
          </a:p>
          <a:p>
            <a:r>
              <a:rPr lang="en-US" sz="1600" b="1" dirty="0" smtClean="0">
                <a:solidFill>
                  <a:srgbClr val="010000"/>
                </a:solidFill>
              </a:rPr>
              <a:t>2002:0DB8:AAAA:0001::0200</a:t>
            </a:r>
            <a:endParaRPr lang="en-US" sz="1600" b="1" dirty="0">
              <a:solidFill>
                <a:srgbClr val="01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96938" y="3009843"/>
            <a:ext cx="1843459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0000"/>
                </a:solidFill>
              </a:rPr>
              <a:t>Destination IPv6</a:t>
            </a:r>
          </a:p>
          <a:p>
            <a:endParaRPr lang="en-US" sz="1600" b="1" dirty="0" smtClean="0">
              <a:solidFill>
                <a:srgbClr val="010000"/>
              </a:solidFill>
            </a:endParaRPr>
          </a:p>
          <a:p>
            <a:r>
              <a:rPr lang="en-US" sz="1600" b="1" dirty="0" smtClean="0">
                <a:solidFill>
                  <a:srgbClr val="010000"/>
                </a:solidFill>
              </a:rPr>
              <a:t>FF02::1FF</a:t>
            </a:r>
            <a:r>
              <a:rPr lang="en-US" sz="1600" b="1" dirty="0" smtClean="0">
                <a:solidFill>
                  <a:srgbClr val="0000FF"/>
                </a:solidFill>
              </a:rPr>
              <a:t>00:200</a:t>
            </a:r>
          </a:p>
          <a:p>
            <a:endParaRPr lang="en-US" sz="1600" b="1" dirty="0">
              <a:solidFill>
                <a:srgbClr val="01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40809" y="3009843"/>
            <a:ext cx="2017049" cy="1077218"/>
          </a:xfrm>
          <a:prstGeom prst="rect">
            <a:avLst/>
          </a:prstGeom>
          <a:noFill/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Source IPv6</a:t>
            </a:r>
          </a:p>
          <a:p>
            <a:endParaRPr lang="en-US" sz="1600" dirty="0" smtClean="0">
              <a:solidFill>
                <a:srgbClr val="010000"/>
              </a:solidFill>
            </a:endParaRPr>
          </a:p>
          <a:p>
            <a:r>
              <a:rPr lang="en-US" sz="1600" dirty="0" smtClean="0">
                <a:solidFill>
                  <a:srgbClr val="010000"/>
                </a:solidFill>
              </a:rPr>
              <a:t>2002:0DB8:AAAA:0001::0100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3009843"/>
            <a:ext cx="1619889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solidFill>
              <a:srgbClr val="01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10000"/>
                </a:solidFill>
              </a:rPr>
              <a:t>Dest</a:t>
            </a:r>
            <a:r>
              <a:rPr lang="en-US" sz="1600" b="1" dirty="0" smtClean="0">
                <a:solidFill>
                  <a:srgbClr val="010000"/>
                </a:solidFill>
              </a:rPr>
              <a:t>. MAC</a:t>
            </a:r>
          </a:p>
          <a:p>
            <a:endParaRPr lang="en-US" sz="1600" b="1" dirty="0" smtClean="0">
              <a:solidFill>
                <a:srgbClr val="010000"/>
              </a:solidFill>
            </a:endParaRPr>
          </a:p>
          <a:p>
            <a:r>
              <a:rPr lang="en-US" sz="1600" b="1" dirty="0" smtClean="0">
                <a:solidFill>
                  <a:srgbClr val="010000"/>
                </a:solidFill>
              </a:rPr>
              <a:t>33-33-FF-</a:t>
            </a:r>
            <a:r>
              <a:rPr lang="en-US" sz="1600" b="1" dirty="0" smtClean="0">
                <a:solidFill>
                  <a:srgbClr val="0000FF"/>
                </a:solidFill>
              </a:rPr>
              <a:t>00-02-00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96938" y="2800024"/>
            <a:ext cx="942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IPv6 Header</a:t>
            </a:r>
            <a:endParaRPr lang="en-US" sz="1200" dirty="0"/>
          </a:p>
        </p:txBody>
      </p:sp>
      <p:sp>
        <p:nvSpPr>
          <p:cNvPr id="5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57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43" name="Content Placeholder 4"/>
          <p:cNvSpPr txBox="1">
            <a:spLocks/>
          </p:cNvSpPr>
          <p:nvPr/>
        </p:nvSpPr>
        <p:spPr>
          <a:xfrm>
            <a:off x="94355" y="4333996"/>
            <a:ext cx="8866928" cy="809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PC-2 replies with it’s MAC address (Neighbor Advertisement Message)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More in ICMPv6 presentation!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84865" y="310622"/>
            <a:ext cx="7277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 of solicited-node multicasts with addressing resolution and DAD</a:t>
            </a:r>
            <a:endParaRPr lang="en-US" sz="2000" dirty="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84865" y="2675105"/>
            <a:ext cx="832240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082414" y="2698918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7359" y="3005077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1565718" y="3490017"/>
            <a:ext cx="4189968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10000"/>
                </a:solidFill>
              </a:rPr>
              <a:t>NDP Neighbor Solicitation Message</a:t>
            </a:r>
          </a:p>
          <a:p>
            <a:r>
              <a:rPr lang="en-US" sz="1400" b="1" dirty="0" smtClean="0">
                <a:solidFill>
                  <a:srgbClr val="010000"/>
                </a:solidFill>
              </a:rPr>
              <a:t>Destination: Solicited-node Multicast</a:t>
            </a:r>
          </a:p>
          <a:p>
            <a:r>
              <a:rPr lang="en-US" sz="1400" dirty="0" smtClean="0">
                <a:solidFill>
                  <a:srgbClr val="010000"/>
                </a:solidFill>
              </a:rPr>
              <a:t>“Before I use this address is anyone else on this link using this link-local address:</a:t>
            </a:r>
          </a:p>
          <a:p>
            <a:r>
              <a:rPr lang="en-US" sz="1400" dirty="0" smtClean="0">
                <a:solidFill>
                  <a:srgbClr val="010000"/>
                </a:solidFill>
              </a:rPr>
              <a:t>FE80::50A5:8A35:A5BB:66E1?”</a:t>
            </a:r>
            <a:endParaRPr lang="en-US" sz="1400" dirty="0">
              <a:solidFill>
                <a:srgbClr val="010000"/>
              </a:solidFill>
            </a:endParaRPr>
          </a:p>
        </p:txBody>
      </p:sp>
      <p:cxnSp>
        <p:nvCxnSpPr>
          <p:cNvPr id="53" name="Straight Arrow Connector 52"/>
          <p:cNvCxnSpPr>
            <a:stCxn id="48" idx="3"/>
          </p:cNvCxnSpPr>
          <p:nvPr/>
        </p:nvCxnSpPr>
        <p:spPr>
          <a:xfrm>
            <a:off x="5755686" y="4074793"/>
            <a:ext cx="9459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8" idx="1"/>
          </p:cNvCxnSpPr>
          <p:nvPr/>
        </p:nvCxnSpPr>
        <p:spPr>
          <a:xfrm rot="10800000" flipV="1">
            <a:off x="684046" y="4074792"/>
            <a:ext cx="88167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890559" y="2249634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717" y="1553791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1565718" y="3098584"/>
            <a:ext cx="3789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Duplicate Address Detection (DAD)</a:t>
            </a:r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73552" y="1076737"/>
            <a:ext cx="478835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10000"/>
                </a:solidFill>
              </a:rPr>
              <a:t>NDP Neighbor Solicitation Message</a:t>
            </a:r>
          </a:p>
          <a:p>
            <a:r>
              <a:rPr lang="en-US" sz="1400" b="1" dirty="0" smtClean="0">
                <a:solidFill>
                  <a:srgbClr val="010000"/>
                </a:solidFill>
              </a:rPr>
              <a:t>Destination: Solicited-node Multicast</a:t>
            </a:r>
          </a:p>
          <a:p>
            <a:r>
              <a:rPr lang="en-US" sz="1400" dirty="0" smtClean="0">
                <a:solidFill>
                  <a:srgbClr val="010000"/>
                </a:solidFill>
              </a:rPr>
              <a:t>“Who ever has the IPv6 address 2001:0DB8:AAAA:0001::0200 please send me your Ethernet MAC address”</a:t>
            </a:r>
            <a:endParaRPr lang="en-US" sz="1400" dirty="0">
              <a:solidFill>
                <a:srgbClr val="010000"/>
              </a:solidFill>
            </a:endParaRPr>
          </a:p>
        </p:txBody>
      </p:sp>
      <p:cxnSp>
        <p:nvCxnSpPr>
          <p:cNvPr id="40" name="Straight Arrow Connector 39"/>
          <p:cNvCxnSpPr>
            <a:stCxn id="39" idx="3"/>
          </p:cNvCxnSpPr>
          <p:nvPr/>
        </p:nvCxnSpPr>
        <p:spPr>
          <a:xfrm>
            <a:off x="7761911" y="1553791"/>
            <a:ext cx="72168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2463482" y="1612830"/>
            <a:ext cx="5100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973552" y="707405"/>
            <a:ext cx="2199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Address Resolution</a:t>
            </a:r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9083" y="2064968"/>
            <a:ext cx="24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to ARP in IPv4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56497" y="4659568"/>
            <a:ext cx="351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to gratuitous ARP in IPv4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template-section-grad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73" y="1194371"/>
            <a:ext cx="9154274" cy="2920425"/>
          </a:xfrm>
          <a:prstGeom prst="rect">
            <a:avLst/>
          </a:prstGeom>
        </p:spPr>
      </p:pic>
      <p:sp>
        <p:nvSpPr>
          <p:cNvPr id="13316" name="Rectangle 20"/>
          <p:cNvSpPr>
            <a:spLocks noChangeArrowheads="1"/>
          </p:cNvSpPr>
          <p:nvPr/>
        </p:nvSpPr>
        <p:spPr bwMode="auto">
          <a:xfrm>
            <a:off x="639763" y="2295112"/>
            <a:ext cx="5616575" cy="62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601" tIns="30800" rIns="61601" bIns="30800" anchor="ctr"/>
          <a:lstStyle/>
          <a:p>
            <a:pPr defTabSz="610872"/>
            <a:r>
              <a:rPr lang="en-US" sz="23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Quick look at the routing table…</a:t>
            </a:r>
            <a:endParaRPr lang="en-US" sz="2300" kern="0" dirty="0">
              <a:solidFill>
                <a:srgbClr val="FFFFFF"/>
              </a:solidFill>
              <a:latin typeface="CiscoSans" pitchFamily="34" charset="0"/>
            </a:endParaRPr>
          </a:p>
        </p:txBody>
      </p:sp>
      <p:sp>
        <p:nvSpPr>
          <p:cNvPr id="13317" name="Rectangle 21"/>
          <p:cNvSpPr>
            <a:spLocks noChangeArrowheads="1"/>
          </p:cNvSpPr>
          <p:nvPr/>
        </p:nvSpPr>
        <p:spPr bwMode="auto">
          <a:xfrm>
            <a:off x="639764" y="3751661"/>
            <a:ext cx="7940675" cy="850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601" tIns="30800" rIns="61601" bIns="30800"/>
          <a:lstStyle/>
          <a:p>
            <a:pPr marL="177427" indent="-177427" defTabSz="610872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</a:pPr>
            <a:endParaRPr lang="en-US" sz="1500" dirty="0"/>
          </a:p>
        </p:txBody>
      </p:sp>
      <p:pic>
        <p:nvPicPr>
          <p:cNvPr id="6" name="Picture 5" descr="MAD03517-flip-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7026" y="1427399"/>
            <a:ext cx="1977476" cy="1838325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207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289667" y="387565"/>
            <a:ext cx="8670812" cy="4643987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ip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route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Codes: C - connected, S - static, R - RIP, M - mobile,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  D - EIGRP, EX - EIGRP external, O - OSPF, IA - OSPF inter area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 &lt;output omitted&gt;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Gateway of last resort is not set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route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IPv6 Routing Table - 8 entries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Codes: C - Connected, L - Local, S - Static, R - RIP, B – BGP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 &lt;output omitted&gt;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&lt;output omitted&gt;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661190" y="369332"/>
            <a:ext cx="8482810" cy="4505578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route connected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IPv6 Routing Table - 11 entries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Codes: C - Connected, L - Local, S - Static, R - RIP,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  &lt;output omitted&gt;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C   2001:DB8:CAFE:1::/64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FastEthernet0/0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C   2001:DB8:CAFE:A001::/64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Serial0/0/0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409470" y="3656069"/>
            <a:ext cx="3734530" cy="1218841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“connected”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Directly connected networks</a:t>
            </a:r>
            <a:endParaRPr lang="en-US" sz="2000" noProof="0" dirty="0" smtClean="0">
              <a:solidFill>
                <a:srgbClr val="010000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000" noProof="0" dirty="0" smtClean="0">
              <a:solidFill>
                <a:srgbClr val="01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77669" y="387566"/>
            <a:ext cx="8482810" cy="4755934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route local 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Codes: C - Connected, L - Local, S - Static, R – RIP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  &lt;output omitted&gt;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2001:DB8:CAFE:1::1/128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FastEthernet0/0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2001:DB8:CAFE:A001::1/128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Serial0/0/0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FE80::/10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Null0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FF00::/8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Null0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28139" y="2328333"/>
            <a:ext cx="4632340" cy="2815167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010000"/>
                </a:solidFill>
              </a:rPr>
              <a:t>“local”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010000"/>
                </a:solidFill>
              </a:rPr>
              <a:t>Local Host NOT Link-local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946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000" noProof="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000" noProof="0" dirty="0" smtClean="0"/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77669" y="387566"/>
            <a:ext cx="8482810" cy="4755934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route local 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Codes: C - Connected, L - Local, S - Static, R – RIP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  &lt;output omitted&gt;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2001:DB8:CAFE:1::1/128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FastEthernet0/0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2001:DB8:CAFE:A001::1/128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Serial0/0/0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FE80::/10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Null0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FF00::/8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Null0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28139" y="2328333"/>
            <a:ext cx="4632340" cy="2815167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010000"/>
                </a:solidFill>
              </a:rPr>
              <a:t>“local”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010000"/>
                </a:solidFill>
              </a:rPr>
              <a:t>Local Host NOT Link-local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010000"/>
                </a:solidFill>
              </a:rPr>
              <a:t>Allows the router to know when a packet is addressed to itself.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solidFill>
                <a:srgbClr val="010000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noProof="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000" noProof="0" dirty="0" smtClean="0"/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161"/>
            <a:ext cx="8914298" cy="62865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dirty="0" smtClean="0"/>
              <a:t>Rule 2:  Double colon :: equals 0000…0000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439" y="1215627"/>
            <a:ext cx="8415337" cy="3804047"/>
          </a:xfrm>
        </p:spPr>
        <p:txBody>
          <a:bodyPr rtlCol="0">
            <a:no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The second rule can reduce this address even further: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Any single, contiguous string of one or more 16-bit segments consisting of all zeroes can be represented with a double colon.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None/>
              <a:defRPr/>
            </a:pPr>
            <a:endParaRPr sz="1200" kern="0" dirty="0" smtClean="0">
              <a:latin typeface="Arial" pitchFamily="34" charset="0"/>
              <a:cs typeface="Arial" pitchFamily="34" charset="0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sz="2000" kern="0" dirty="0" smtClean="0">
                <a:latin typeface="Courier"/>
                <a:cs typeface="Courier"/>
              </a:rPr>
              <a:t>ff02 : 0000 : 0000 : 0000 : 0000 : 0000 : 0000 : 05</a:t>
            </a:r>
            <a:r>
              <a:rPr lang="en-US" sz="2000" kern="0" dirty="0" smtClean="0">
                <a:latin typeface="Courier"/>
                <a:cs typeface="Courier"/>
              </a:rPr>
              <a:t>00</a:t>
            </a:r>
            <a:r>
              <a:rPr sz="2000" kern="0" dirty="0" smtClean="0">
                <a:latin typeface="Courier"/>
                <a:cs typeface="Courier"/>
              </a:rPr>
              <a:t>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ff02 :                                         :  5</a:t>
            </a:r>
            <a:r>
              <a:rPr lang="en-US"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00</a:t>
            </a: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endParaRPr sz="1200" kern="0" dirty="0" smtClean="0">
              <a:solidFill>
                <a:srgbClr val="360FDB"/>
              </a:solidFill>
              <a:latin typeface="Courier"/>
              <a:cs typeface="Courier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				   </a:t>
            </a:r>
            <a:r>
              <a:rPr lang="en-US"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  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lang="en-US"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                      </a:t>
            </a:r>
            <a:endParaRPr sz="2000" kern="0" dirty="0" smtClean="0">
              <a:solidFill>
                <a:srgbClr val="360FDB"/>
              </a:solidFill>
              <a:latin typeface="Courier"/>
              <a:cs typeface="Courier"/>
            </a:endParaRPr>
          </a:p>
        </p:txBody>
      </p:sp>
      <p:sp>
        <p:nvSpPr>
          <p:cNvPr id="61444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cxnSp>
        <p:nvCxnSpPr>
          <p:cNvPr id="6" name="Straight Connector 5"/>
          <p:cNvCxnSpPr/>
          <p:nvPr/>
        </p:nvCxnSpPr>
        <p:spPr>
          <a:xfrm>
            <a:off x="1487137" y="2984886"/>
            <a:ext cx="5894279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04762" y="2986474"/>
            <a:ext cx="195391" cy="10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44983" y="3603425"/>
            <a:ext cx="150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Second Rule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8535" y="3603425"/>
            <a:ext cx="117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Rule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77669" y="387566"/>
            <a:ext cx="8482810" cy="4755934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route local 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Codes: C - Connected, L - Local, S - Static, R – RIP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  &lt;output omitted&gt;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2001:DB8:CAFE:1::1/128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FastEthernet0/0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2001:DB8:CAFE:A001::1/128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Serial0/0/0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FE80::/10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Null0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FF00::/8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Null0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28139" y="2328333"/>
            <a:ext cx="4632340" cy="2815167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010000"/>
                </a:solidFill>
              </a:rPr>
              <a:t>“local”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010000"/>
                </a:solidFill>
              </a:rPr>
              <a:t>Local Host NOT Link-local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010000"/>
                </a:solidFill>
              </a:rPr>
              <a:t>Allows the router to know when a packet is addressed to itself.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solidFill>
                <a:srgbClr val="010000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010000"/>
                </a:solidFill>
              </a:rPr>
              <a:t>FE80::/10 and FF00::8 -&gt; Null0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010000"/>
                </a:solidFill>
              </a:rPr>
              <a:t>These are non-routable addresses.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noProof="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noProof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77669" y="2748675"/>
            <a:ext cx="2974422" cy="13198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3952" y="3065958"/>
            <a:ext cx="881551" cy="30474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3953" y="3689751"/>
            <a:ext cx="881550" cy="334173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77669" y="387566"/>
            <a:ext cx="8482810" cy="4755934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route local 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Codes: C - Connected, L - Local, S - Static, R – RIP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  &lt;output omitted&gt;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2001:DB8:CAFE:1::1/128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FastEthernet0/0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2001:DB8:CAFE:A001::1/128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Serial0/0/0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FE80::/10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Null0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FF00::/8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Null0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28139" y="2328333"/>
            <a:ext cx="4632340" cy="2815167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010000"/>
                </a:solidFill>
              </a:rPr>
              <a:t>“local”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010000"/>
                </a:solidFill>
              </a:rPr>
              <a:t>Local Host NOT Link-local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010000"/>
                </a:solidFill>
              </a:rPr>
              <a:t>Allows the router to know when a packet is addressed to itself.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solidFill>
                <a:srgbClr val="010000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010000"/>
                </a:solidFill>
              </a:rPr>
              <a:t>FE80::/10 and FF00::8 -&gt; Null0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010000"/>
                </a:solidFill>
              </a:rPr>
              <a:t>These are non-routable addresses.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010000"/>
                </a:solidFill>
              </a:rPr>
              <a:t>These packets will be dropped.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946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000" noProof="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000" noProof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77669" y="2748675"/>
            <a:ext cx="2974422" cy="13198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3952" y="3065958"/>
            <a:ext cx="881551" cy="30474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3953" y="3689751"/>
            <a:ext cx="881550" cy="334173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77669" y="387566"/>
            <a:ext cx="8482810" cy="4755934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route local 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Codes: C - Connected, L - Local, S - Static, R – RIP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  &lt;output omitted&gt;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2001:DB8:CAFE:1::1/128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FastEthernet0/0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2001:DB8:CAFE:A001::1/128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Serial0/0/0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FE80::/10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Null0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L   FF00::/8 [0/0]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 via ::, Null0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28139" y="2328333"/>
            <a:ext cx="4632340" cy="2815167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“</a:t>
            </a:r>
            <a:r>
              <a:rPr lang="en-US" sz="1946" dirty="0" smtClean="0">
                <a:solidFill>
                  <a:srgbClr val="010000"/>
                </a:solidFill>
              </a:rPr>
              <a:t>local”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946" dirty="0" smtClean="0">
                <a:solidFill>
                  <a:srgbClr val="010000"/>
                </a:solidFill>
              </a:rPr>
              <a:t>Local Host NOT Link-local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946" dirty="0" smtClean="0">
                <a:solidFill>
                  <a:srgbClr val="010000"/>
                </a:solidFill>
              </a:rPr>
              <a:t>Allows the router to know when a packet is addressed to itself.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946" dirty="0" smtClean="0">
              <a:solidFill>
                <a:srgbClr val="010000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946" dirty="0" smtClean="0">
                <a:solidFill>
                  <a:srgbClr val="010000"/>
                </a:solidFill>
              </a:rPr>
              <a:t>FE80::/10 and FF00::8 -&gt; Null0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946" dirty="0" smtClean="0">
                <a:solidFill>
                  <a:srgbClr val="010000"/>
                </a:solidFill>
              </a:rPr>
              <a:t>These are non-routable addresses.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946" dirty="0" smtClean="0">
                <a:solidFill>
                  <a:srgbClr val="010000"/>
                </a:solidFill>
              </a:rPr>
              <a:t>These packets will be dropped.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946" dirty="0" smtClean="0">
                <a:solidFill>
                  <a:srgbClr val="010000"/>
                </a:solidFill>
              </a:rPr>
              <a:t>Why you must give exit interface when pinging link-local address.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946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000" noProof="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000" noProof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77669" y="2748675"/>
            <a:ext cx="2974422" cy="13198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3952" y="3065958"/>
            <a:ext cx="881551" cy="30474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3953" y="3689751"/>
            <a:ext cx="881550" cy="334173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template-section-grad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73" y="1194371"/>
            <a:ext cx="9154274" cy="2920425"/>
          </a:xfrm>
          <a:prstGeom prst="rect">
            <a:avLst/>
          </a:prstGeom>
        </p:spPr>
      </p:pic>
      <p:sp>
        <p:nvSpPr>
          <p:cNvPr id="13316" name="Rectangle 20"/>
          <p:cNvSpPr>
            <a:spLocks noChangeArrowheads="1"/>
          </p:cNvSpPr>
          <p:nvPr/>
        </p:nvSpPr>
        <p:spPr bwMode="auto">
          <a:xfrm>
            <a:off x="639763" y="2295112"/>
            <a:ext cx="5616575" cy="62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601" tIns="30800" rIns="61601" bIns="30800" anchor="ctr"/>
          <a:lstStyle/>
          <a:p>
            <a:pPr defTabSz="610872"/>
            <a:r>
              <a:rPr lang="en-US" sz="23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 summarize…</a:t>
            </a:r>
            <a:endParaRPr lang="en-US" sz="2300" kern="0" dirty="0">
              <a:solidFill>
                <a:srgbClr val="FFFFFF"/>
              </a:solidFill>
              <a:latin typeface="CiscoSans" pitchFamily="34" charset="0"/>
            </a:endParaRPr>
          </a:p>
        </p:txBody>
      </p:sp>
      <p:sp>
        <p:nvSpPr>
          <p:cNvPr id="13317" name="Rectangle 21"/>
          <p:cNvSpPr>
            <a:spLocks noChangeArrowheads="1"/>
          </p:cNvSpPr>
          <p:nvPr/>
        </p:nvSpPr>
        <p:spPr bwMode="auto">
          <a:xfrm>
            <a:off x="639764" y="3751661"/>
            <a:ext cx="7940675" cy="850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601" tIns="30800" rIns="61601" bIns="30800"/>
          <a:lstStyle/>
          <a:p>
            <a:pPr marL="177427" indent="-177427" defTabSz="610872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</a:pPr>
            <a:endParaRPr lang="en-US" sz="1500" dirty="0"/>
          </a:p>
        </p:txBody>
      </p:sp>
      <p:pic>
        <p:nvPicPr>
          <p:cNvPr id="6" name="Picture 5" descr="MAD03517-flip-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7026" y="1427399"/>
            <a:ext cx="1977476" cy="1838325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207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7725" y="863149"/>
            <a:ext cx="1725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IPv6 Addressing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924" y="274980"/>
            <a:ext cx="824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IPv6 Address Types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633337" y="798200"/>
            <a:ext cx="3701563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6182" y="1701925"/>
            <a:ext cx="2127155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37341" y="1701925"/>
            <a:ext cx="2127155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34900" y="1701925"/>
            <a:ext cx="2127155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57429" y="2522607"/>
            <a:ext cx="143686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20361" y="2522607"/>
            <a:ext cx="143686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260" y="3638046"/>
            <a:ext cx="1436868" cy="39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49513" y="3638046"/>
            <a:ext cx="143686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07132" y="3637348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90320" y="3638046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20236" y="3638046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027637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Multicast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5271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Courier"/>
              </a:rPr>
              <a:t>Unicast</a:t>
            </a:r>
            <a:endParaRPr lang="en-US" sz="1600" dirty="0" smtClean="0">
              <a:cs typeface="Courier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2744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Courier"/>
              </a:rPr>
              <a:t>Anycast</a:t>
            </a:r>
            <a:endParaRPr lang="en-US" sz="1600" dirty="0" smtClean="0">
              <a:cs typeface="Courie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90320" y="2574853"/>
            <a:ext cx="1147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Assigned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20362" y="2577631"/>
            <a:ext cx="143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Solicited Node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401" y="3693510"/>
            <a:ext cx="143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Global </a:t>
            </a:r>
            <a:r>
              <a:rPr lang="en-US" sz="1400" dirty="0" err="1" smtClean="0">
                <a:cs typeface="Courier"/>
              </a:rPr>
              <a:t>Unicast</a:t>
            </a:r>
            <a:endParaRPr lang="en-US" sz="1400" dirty="0" smtClean="0">
              <a:cs typeface="Courie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0236" y="3638046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Unspecified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90320" y="3693510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Loopback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07132" y="3610695"/>
            <a:ext cx="143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Embedded IPv4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49513" y="3693510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Link-Local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04576" y="3637348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204576" y="3692812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Unique Local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903918" y="2733200"/>
            <a:ext cx="1286072" cy="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7" idx="0"/>
          </p:cNvCxnSpPr>
          <p:nvPr/>
        </p:nvCxnSpPr>
        <p:spPr>
          <a:xfrm rot="16200000" flipH="1">
            <a:off x="4241897" y="1442903"/>
            <a:ext cx="512926" cy="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407237" y="2195409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63611" y="2294915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9700" y="3378795"/>
            <a:ext cx="7658242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568970" y="35166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2079739" y="348996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3689042" y="35007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5217939" y="351661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6787219" y="351661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8227212" y="35007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3342880" y="24018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5470035" y="24018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49513" y="1414493"/>
            <a:ext cx="5872974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1430372" y="15364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7301757" y="15364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236587" y="2913407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FF00::/8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646705" y="2923832"/>
            <a:ext cx="1835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FF02::1:FF00:0000/104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99395" y="4028846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::/128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353060" y="4028846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::1/128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5013" y="4028846"/>
            <a:ext cx="8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2000::/3</a:t>
            </a:r>
          </a:p>
          <a:p>
            <a:pPr algn="ctr"/>
            <a:r>
              <a:rPr lang="en-US" sz="1200" dirty="0" smtClean="0">
                <a:cs typeface="Courier"/>
              </a:rPr>
              <a:t>3FFF::/3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670509" y="4039271"/>
            <a:ext cx="106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FE80::/10</a:t>
            </a:r>
          </a:p>
          <a:p>
            <a:pPr algn="ctr"/>
            <a:r>
              <a:rPr lang="en-US" sz="1200" dirty="0" smtClean="0">
                <a:cs typeface="Courier"/>
              </a:rPr>
              <a:t>FEBF::/10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01403" y="4028148"/>
            <a:ext cx="8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FC00::/7</a:t>
            </a:r>
          </a:p>
          <a:p>
            <a:pPr algn="ctr"/>
            <a:r>
              <a:rPr lang="en-US" sz="1200" dirty="0" smtClean="0">
                <a:cs typeface="Courier"/>
              </a:rPr>
              <a:t>FDFF::/7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51512" y="4038574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::/80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61128" y="4651846"/>
            <a:ext cx="509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There are no broadcast addresses in IPv6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5923" y="1295101"/>
            <a:ext cx="1900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cs typeface="Courier"/>
              </a:rPr>
              <a:t>Global </a:t>
            </a:r>
            <a:r>
              <a:rPr lang="en-US" sz="1600" b="1" dirty="0" err="1" smtClean="0">
                <a:cs typeface="Courier"/>
              </a:rPr>
              <a:t>Unicast</a:t>
            </a:r>
            <a:endParaRPr lang="en-US" sz="1600" b="1" dirty="0" smtClean="0">
              <a:cs typeface="Couri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664" y="261610"/>
            <a:ext cx="4296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Addresses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149184" y="1230151"/>
            <a:ext cx="2947229" cy="39080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27671" y="2819970"/>
            <a:ext cx="14368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IPv6 Unnumbered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4510050" y="1733699"/>
            <a:ext cx="22549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2362576" y="2579603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418950" y="2679110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1298219" y="2786071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3425374" y="2786071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482528" y="1847636"/>
            <a:ext cx="3979369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2361798" y="196955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6341165" y="19671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622798" y="2908590"/>
            <a:ext cx="173021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622797" y="2819970"/>
            <a:ext cx="17957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Stateless </a:t>
            </a:r>
            <a:r>
              <a:rPr lang="en-US" sz="1600" dirty="0" err="1" smtClean="0">
                <a:cs typeface="Courier"/>
              </a:rPr>
              <a:t>Autoconfiguration</a:t>
            </a:r>
            <a:endParaRPr lang="en-US" sz="1600" dirty="0" smtClean="0">
              <a:cs typeface="Courier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6365956" y="2581392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422330" y="2680898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5301599" y="2787859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7428754" y="2787859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582052" y="2908591"/>
            <a:ext cx="1730218" cy="39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675700" y="2906802"/>
            <a:ext cx="173021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53842" y="2906801"/>
            <a:ext cx="173021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598762" y="2062678"/>
            <a:ext cx="173021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602142" y="2062678"/>
            <a:ext cx="173021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6997" y="3732444"/>
            <a:ext cx="1048691" cy="39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78981" y="3732444"/>
            <a:ext cx="1048691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1299001" y="3397308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4665" y="3498602"/>
            <a:ext cx="1744972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483934" y="360377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228906" y="3619333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8692" y="3783755"/>
            <a:ext cx="941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Static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55606" y="3806050"/>
            <a:ext cx="941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EUI-64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98762" y="2114924"/>
            <a:ext cx="1730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Manual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4729" y="2963614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IPv6 Address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49659" y="2114924"/>
            <a:ext cx="1185199" cy="338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Dynamic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79081" y="2963614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DHCPv6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296333" y="1140620"/>
            <a:ext cx="4794250" cy="2678906"/>
          </a:xfrm>
        </p:spPr>
        <p:txBody>
          <a:bodyPr/>
          <a:lstStyle/>
          <a:p>
            <a:pPr defTabSz="610872">
              <a:defRPr/>
            </a:pPr>
            <a:r>
              <a:rPr lang="en-US" sz="2000" kern="0" dirty="0">
                <a:solidFill>
                  <a:srgbClr val="010000"/>
                </a:solidFill>
              </a:rPr>
              <a:t>Web site: </a:t>
            </a:r>
            <a:r>
              <a:rPr lang="en-US" sz="2000" kern="0" dirty="0" err="1">
                <a:solidFill>
                  <a:srgbClr val="010000"/>
                </a:solidFill>
              </a:rPr>
              <a:t>www.cabrillo.edu/~rgraziani</a:t>
            </a:r>
            <a:endParaRPr lang="en-US" sz="2000" kern="0" dirty="0">
              <a:solidFill>
                <a:srgbClr val="010000"/>
              </a:solidFill>
            </a:endParaRPr>
          </a:p>
          <a:p>
            <a:pPr defTabSz="610872">
              <a:defRPr/>
            </a:pPr>
            <a:r>
              <a:rPr lang="en-US" sz="2000" kern="0" dirty="0">
                <a:solidFill>
                  <a:srgbClr val="010000"/>
                </a:solidFill>
              </a:rPr>
              <a:t>Username = </a:t>
            </a:r>
            <a:r>
              <a:rPr lang="en-US" sz="2000" kern="0" dirty="0" err="1">
                <a:solidFill>
                  <a:srgbClr val="010000"/>
                </a:solidFill>
              </a:rPr>
              <a:t>cisco</a:t>
            </a:r>
            <a:endParaRPr lang="en-US" sz="2000" kern="0" dirty="0">
              <a:solidFill>
                <a:srgbClr val="010000"/>
              </a:solidFill>
            </a:endParaRPr>
          </a:p>
          <a:p>
            <a:pPr defTabSz="610872">
              <a:defRPr/>
            </a:pPr>
            <a:r>
              <a:rPr lang="en-US" sz="2000" kern="0" dirty="0">
                <a:solidFill>
                  <a:srgbClr val="010000"/>
                </a:solidFill>
              </a:rPr>
              <a:t>Password = </a:t>
            </a:r>
            <a:r>
              <a:rPr lang="en-US" sz="2000" kern="0" dirty="0" err="1">
                <a:solidFill>
                  <a:srgbClr val="010000"/>
                </a:solidFill>
              </a:rPr>
              <a:t>perlman</a:t>
            </a:r>
            <a:endParaRPr lang="en-US" sz="2000" kern="0" dirty="0">
              <a:solidFill>
                <a:srgbClr val="010000"/>
              </a:solidFill>
            </a:endParaRPr>
          </a:p>
          <a:p>
            <a:pPr defTabSz="610872">
              <a:defRPr/>
            </a:pPr>
            <a:endParaRPr lang="en-US" sz="2000" kern="0" dirty="0">
              <a:solidFill>
                <a:srgbClr val="010000"/>
              </a:solidFill>
            </a:endParaRPr>
          </a:p>
          <a:p>
            <a:pPr defTabSz="610872">
              <a:defRPr/>
            </a:pPr>
            <a:r>
              <a:rPr lang="en-US" sz="2000" kern="0" dirty="0">
                <a:solidFill>
                  <a:srgbClr val="010000"/>
                </a:solidFill>
              </a:rPr>
              <a:t>Email: </a:t>
            </a:r>
            <a:r>
              <a:rPr lang="en-US" sz="2000" kern="0" dirty="0" err="1">
                <a:solidFill>
                  <a:srgbClr val="010000"/>
                </a:solidFill>
              </a:rPr>
              <a:t>graziani@cabrillo.edu</a:t>
            </a:r>
            <a:endParaRPr lang="en-US" sz="2000" kern="0" dirty="0">
              <a:solidFill>
                <a:srgbClr val="010000"/>
              </a:solidFill>
            </a:endParaRPr>
          </a:p>
          <a:p>
            <a:endParaRPr lang="en-US" dirty="0"/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296333" y="1140620"/>
            <a:ext cx="4794250" cy="2678906"/>
          </a:xfrm>
        </p:spPr>
        <p:txBody>
          <a:bodyPr/>
          <a:lstStyle/>
          <a:p>
            <a:pPr defTabSz="610872">
              <a:defRPr/>
            </a:pPr>
            <a:r>
              <a:rPr lang="en-US" sz="2000" kern="0" dirty="0">
                <a:solidFill>
                  <a:srgbClr val="010000"/>
                </a:solidFill>
              </a:rPr>
              <a:t>Web site: </a:t>
            </a:r>
            <a:r>
              <a:rPr lang="en-US" sz="2000" kern="0" dirty="0" err="1">
                <a:solidFill>
                  <a:srgbClr val="010000"/>
                </a:solidFill>
              </a:rPr>
              <a:t>www.cabrillo.edu/~rgraziani</a:t>
            </a:r>
            <a:endParaRPr lang="en-US" sz="2000" kern="0" dirty="0">
              <a:solidFill>
                <a:srgbClr val="010000"/>
              </a:solidFill>
            </a:endParaRPr>
          </a:p>
          <a:p>
            <a:pPr defTabSz="610872">
              <a:defRPr/>
            </a:pPr>
            <a:r>
              <a:rPr lang="en-US" sz="2000" kern="0" dirty="0">
                <a:solidFill>
                  <a:srgbClr val="010000"/>
                </a:solidFill>
              </a:rPr>
              <a:t>Username = </a:t>
            </a:r>
            <a:r>
              <a:rPr lang="en-US" sz="2000" kern="0" dirty="0" err="1">
                <a:solidFill>
                  <a:srgbClr val="010000"/>
                </a:solidFill>
              </a:rPr>
              <a:t>cisco</a:t>
            </a:r>
            <a:endParaRPr lang="en-US" sz="2000" kern="0" dirty="0">
              <a:solidFill>
                <a:srgbClr val="010000"/>
              </a:solidFill>
            </a:endParaRPr>
          </a:p>
          <a:p>
            <a:pPr defTabSz="610872">
              <a:defRPr/>
            </a:pPr>
            <a:r>
              <a:rPr lang="en-US" sz="2000" kern="0" dirty="0">
                <a:solidFill>
                  <a:srgbClr val="010000"/>
                </a:solidFill>
              </a:rPr>
              <a:t>Password = </a:t>
            </a:r>
            <a:r>
              <a:rPr lang="en-US" sz="2000" kern="0" dirty="0" err="1">
                <a:solidFill>
                  <a:srgbClr val="010000"/>
                </a:solidFill>
              </a:rPr>
              <a:t>perlman</a:t>
            </a:r>
            <a:endParaRPr lang="en-US" sz="2000" kern="0" dirty="0">
              <a:solidFill>
                <a:srgbClr val="010000"/>
              </a:solidFill>
            </a:endParaRPr>
          </a:p>
          <a:p>
            <a:pPr defTabSz="610872">
              <a:defRPr/>
            </a:pPr>
            <a:endParaRPr lang="en-US" sz="2000" kern="0" dirty="0">
              <a:solidFill>
                <a:srgbClr val="010000"/>
              </a:solidFill>
            </a:endParaRPr>
          </a:p>
          <a:p>
            <a:pPr defTabSz="610872">
              <a:defRPr/>
            </a:pPr>
            <a:r>
              <a:rPr lang="en-US" sz="2000" kern="0" dirty="0">
                <a:solidFill>
                  <a:srgbClr val="010000"/>
                </a:solidFill>
              </a:rPr>
              <a:t>Email: </a:t>
            </a:r>
            <a:r>
              <a:rPr lang="en-US" sz="2000" kern="0" dirty="0" err="1">
                <a:solidFill>
                  <a:srgbClr val="010000"/>
                </a:solidFill>
              </a:rPr>
              <a:t>graziani@cabrillo.edu</a:t>
            </a:r>
            <a:endParaRPr lang="en-US" sz="2000" kern="0" dirty="0">
              <a:solidFill>
                <a:srgbClr val="010000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582" y="0"/>
            <a:ext cx="4180418" cy="41804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726" y="4275666"/>
            <a:ext cx="7575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IPv6 Fundamentals: A Straightforward Approach to Understanding IPv6</a:t>
            </a:r>
          </a:p>
          <a:p>
            <a:r>
              <a:rPr lang="en-US" dirty="0" smtClean="0"/>
              <a:t>By Rick </a:t>
            </a:r>
            <a:r>
              <a:rPr lang="en-US" dirty="0" err="1" smtClean="0"/>
              <a:t>Graziani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40500" y="228600"/>
            <a:ext cx="194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Shameless plug!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898" y="2937933"/>
            <a:ext cx="1823502" cy="1337733"/>
          </a:xfrm>
          <a:prstGeom prst="rect">
            <a:avLst/>
          </a:prstGeom>
        </p:spPr>
      </p:pic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PT-template-section-gradi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19" y="1140619"/>
            <a:ext cx="9154719" cy="292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0"/>
          <p:cNvSpPr>
            <a:spLocks noChangeArrowheads="1"/>
          </p:cNvSpPr>
          <p:nvPr/>
        </p:nvSpPr>
        <p:spPr bwMode="auto">
          <a:xfrm>
            <a:off x="330009" y="1140619"/>
            <a:ext cx="5900161" cy="2920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601" tIns="30800" rIns="61601" bIns="30800" anchor="ctr"/>
          <a:lstStyle/>
          <a:p>
            <a:pPr defTabSz="610872">
              <a:defRPr/>
            </a:pPr>
            <a:r>
              <a:rPr lang="en-US" sz="2300" i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Thank you for hanging in there!</a:t>
            </a:r>
          </a:p>
          <a:p>
            <a:pPr defTabSz="610872">
              <a:defRPr/>
            </a:pPr>
            <a:endParaRPr lang="en-US" sz="2300" kern="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defTabSz="610872">
              <a:defRPr/>
            </a:pPr>
            <a:r>
              <a:rPr lang="en-US" sz="23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Questions?</a:t>
            </a:r>
          </a:p>
          <a:p>
            <a:pPr defTabSz="610872">
              <a:defRPr/>
            </a:pPr>
            <a:endParaRPr lang="en-US" sz="2300" kern="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defTabSz="610872">
              <a:defRPr/>
            </a:pPr>
            <a:endParaRPr lang="en-US" sz="23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21"/>
          <p:cNvSpPr>
            <a:spLocks noChangeArrowheads="1"/>
          </p:cNvSpPr>
          <p:nvPr/>
        </p:nvSpPr>
        <p:spPr bwMode="auto">
          <a:xfrm>
            <a:off x="639532" y="3751660"/>
            <a:ext cx="7941156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601" tIns="30800" rIns="61601" bIns="30800">
            <a:prstTxWarp prst="textNoShape">
              <a:avLst/>
            </a:prstTxWarp>
          </a:bodyPr>
          <a:lstStyle/>
          <a:p>
            <a:pPr marL="177427" indent="-177427" defTabSz="610872" eaLnBrk="0" hangingPunct="0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</a:pPr>
            <a:endParaRPr lang="en-US" sz="1500" dirty="0"/>
          </a:p>
        </p:txBody>
      </p:sp>
      <p:pic>
        <p:nvPicPr>
          <p:cNvPr id="7" name="Picture 6" descr="student-cabl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367" y="1626389"/>
            <a:ext cx="1659653" cy="14287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PT-template-section-gradient.jpg"/>
          <p:cNvPicPr>
            <a:picLocks noChangeAspect="1"/>
          </p:cNvPicPr>
          <p:nvPr/>
        </p:nvPicPr>
        <p:blipFill>
          <a:blip r:embed="rId2">
            <a:lum bright="-34000"/>
          </a:blip>
          <a:srcRect/>
          <a:stretch>
            <a:fillRect/>
          </a:stretch>
        </p:blipFill>
        <p:spPr bwMode="auto">
          <a:xfrm>
            <a:off x="0" y="1"/>
            <a:ext cx="9144000" cy="256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cisco-logo-gradient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0048" y="3309938"/>
            <a:ext cx="1299311" cy="81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CiscoNetAcad_LOGO_revout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458" y="913210"/>
            <a:ext cx="3039266" cy="69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161"/>
            <a:ext cx="8914298" cy="62865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dirty="0" smtClean="0"/>
              <a:t>Rule 2:  Double colon :: equals 0000…0000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439" y="1215627"/>
            <a:ext cx="8415337" cy="3804047"/>
          </a:xfrm>
        </p:spPr>
        <p:txBody>
          <a:bodyPr rtlCol="0">
            <a:no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The second rule can reduce this address even further: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Any single, contiguous string of one or more 16-bit segments consisting of all zeroes can be represented with a double colon.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None/>
              <a:defRPr/>
            </a:pPr>
            <a:endParaRPr sz="1200" kern="0" dirty="0" smtClean="0">
              <a:latin typeface="Arial" pitchFamily="34" charset="0"/>
              <a:cs typeface="Arial" pitchFamily="34" charset="0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sz="2000" kern="0" dirty="0" smtClean="0">
                <a:latin typeface="Courier"/>
                <a:cs typeface="Courier"/>
              </a:rPr>
              <a:t>ff02 : 0000 : 0000 : 0000 : 0000 : 0000 : 0000 : 05</a:t>
            </a:r>
            <a:r>
              <a:rPr lang="en-US" sz="2000" kern="0" dirty="0" smtClean="0">
                <a:latin typeface="Courier"/>
                <a:cs typeface="Courier"/>
              </a:rPr>
              <a:t>00</a:t>
            </a:r>
            <a:r>
              <a:rPr sz="2000" kern="0" dirty="0" smtClean="0">
                <a:latin typeface="Courier"/>
                <a:cs typeface="Courier"/>
              </a:rPr>
              <a:t>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ff02 :                                         :  5</a:t>
            </a:r>
            <a:r>
              <a:rPr lang="en-US"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00</a:t>
            </a: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endParaRPr sz="1200" kern="0" dirty="0" smtClean="0">
              <a:solidFill>
                <a:srgbClr val="360FDB"/>
              </a:solidFill>
              <a:latin typeface="Courier"/>
              <a:cs typeface="Courier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				   </a:t>
            </a:r>
            <a:r>
              <a:rPr lang="en-US"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  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lang="en-US"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                      </a:t>
            </a: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ff02::5</a:t>
            </a:r>
            <a:r>
              <a:rPr lang="en-US"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00</a:t>
            </a:r>
            <a:endParaRPr sz="2000" kern="0" dirty="0" smtClean="0">
              <a:solidFill>
                <a:srgbClr val="360FDB"/>
              </a:solidFill>
              <a:latin typeface="Courier"/>
              <a:cs typeface="Courier"/>
            </a:endParaRPr>
          </a:p>
        </p:txBody>
      </p:sp>
      <p:sp>
        <p:nvSpPr>
          <p:cNvPr id="61444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cxnSp>
        <p:nvCxnSpPr>
          <p:cNvPr id="6" name="Straight Connector 5"/>
          <p:cNvCxnSpPr/>
          <p:nvPr/>
        </p:nvCxnSpPr>
        <p:spPr>
          <a:xfrm>
            <a:off x="1487137" y="2984886"/>
            <a:ext cx="5894279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04762" y="2986474"/>
            <a:ext cx="195391" cy="10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44983" y="3603425"/>
            <a:ext cx="150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Second Rule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8535" y="3603425"/>
            <a:ext cx="117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Rule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161"/>
            <a:ext cx="8914298" cy="62865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dirty="0" smtClean="0"/>
              <a:t>Rule 2:  Double colon :: equals 0000…0000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439" y="952500"/>
            <a:ext cx="8415337" cy="3906441"/>
          </a:xfrm>
        </p:spPr>
        <p:txBody>
          <a:bodyPr rtlCol="0">
            <a:norm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Only a single contiguous string of all-zero segments can be represented with a double colon.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endParaRPr lang="en-US" sz="2000" kern="0" dirty="0" smtClean="0">
              <a:latin typeface="Courier"/>
              <a:cs typeface="Courier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endParaRPr sz="2000" kern="0" dirty="0" smtClean="0">
              <a:latin typeface="Courier"/>
              <a:cs typeface="Courier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Arial" pitchFamily="34" charset="0"/>
              <a:buNone/>
              <a:defRPr/>
            </a:pPr>
            <a:r>
              <a:rPr sz="2000" kern="0" dirty="0" smtClean="0">
                <a:latin typeface="Courier"/>
                <a:cs typeface="Courier"/>
              </a:rPr>
              <a:t>2001 : 0d02 : </a:t>
            </a: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0000 : 0000 </a:t>
            </a:r>
            <a:r>
              <a:rPr sz="2000" kern="0" dirty="0" smtClean="0">
                <a:latin typeface="Courier"/>
                <a:cs typeface="Courier"/>
              </a:rPr>
              <a:t>: 0014 : </a:t>
            </a:r>
            <a:r>
              <a:rPr sz="2000" kern="0" dirty="0" smtClean="0">
                <a:solidFill>
                  <a:srgbClr val="FF0000"/>
                </a:solidFill>
                <a:latin typeface="Courier"/>
                <a:cs typeface="Courier"/>
              </a:rPr>
              <a:t>0000 : 0000 </a:t>
            </a:r>
            <a:r>
              <a:rPr sz="2000" kern="0" dirty="0" smtClean="0">
                <a:latin typeface="Courier"/>
                <a:cs typeface="Courier"/>
              </a:rPr>
              <a:t>: 0095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Arial" pitchFamily="34" charset="0"/>
              <a:buNone/>
              <a:defRPr/>
            </a:pPr>
            <a:endParaRPr sz="2000" kern="0" dirty="0" smtClean="0">
              <a:latin typeface="Courier"/>
              <a:cs typeface="Courier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Arial" pitchFamily="34" charset="0"/>
              <a:buNone/>
              <a:defRPr/>
            </a:pPr>
            <a:endParaRPr sz="2000" kern="0" dirty="0" smtClean="0">
              <a:latin typeface="Courier"/>
              <a:cs typeface="Courier"/>
            </a:endParaRPr>
          </a:p>
        </p:txBody>
      </p:sp>
      <p:sp>
        <p:nvSpPr>
          <p:cNvPr id="63492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161"/>
            <a:ext cx="8914298" cy="62865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dirty="0" smtClean="0"/>
              <a:t>Rule 2:  Double colon :: equals 0000…0000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439" y="952500"/>
            <a:ext cx="8415337" cy="3906441"/>
          </a:xfrm>
        </p:spPr>
        <p:txBody>
          <a:bodyPr rtlCol="0">
            <a:normAutofit lnSpcReduction="10000"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Only a single contiguous string of all-zero segments can be represented with a double colon.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Both of these are correct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…</a:t>
            </a:r>
            <a:endParaRPr sz="2000" kern="0" dirty="0" smtClean="0">
              <a:latin typeface="Arial" pitchFamily="34" charset="0"/>
              <a:cs typeface="Arial" pitchFamily="34" charset="0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endParaRPr sz="2000" kern="0" dirty="0" smtClean="0">
              <a:latin typeface="Courier"/>
              <a:cs typeface="Courier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Arial" pitchFamily="34" charset="0"/>
              <a:buNone/>
              <a:defRPr/>
            </a:pPr>
            <a:r>
              <a:rPr sz="2000" kern="0" dirty="0" smtClean="0">
                <a:latin typeface="Courier"/>
                <a:cs typeface="Courier"/>
              </a:rPr>
              <a:t>2001 : 0d02 : </a:t>
            </a: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0000 : 0000 </a:t>
            </a:r>
            <a:r>
              <a:rPr sz="2000" kern="0" dirty="0" smtClean="0">
                <a:latin typeface="Courier"/>
                <a:cs typeface="Courier"/>
              </a:rPr>
              <a:t>: 0014 : </a:t>
            </a:r>
            <a:r>
              <a:rPr sz="2000" kern="0" dirty="0" smtClean="0">
                <a:solidFill>
                  <a:srgbClr val="FF0000"/>
                </a:solidFill>
                <a:latin typeface="Courier"/>
                <a:cs typeface="Courier"/>
              </a:rPr>
              <a:t>0000 : 0000 </a:t>
            </a:r>
            <a:r>
              <a:rPr sz="2000" kern="0" dirty="0" smtClean="0">
                <a:latin typeface="Courier"/>
                <a:cs typeface="Courier"/>
              </a:rPr>
              <a:t>: 0095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Arial" pitchFamily="34" charset="0"/>
              <a:buNone/>
              <a:defRPr/>
            </a:pPr>
            <a:endParaRPr sz="2000" kern="0" dirty="0" smtClean="0">
              <a:latin typeface="Courier"/>
              <a:cs typeface="Courier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Arial" pitchFamily="34" charset="0"/>
              <a:buNone/>
              <a:defRPr/>
            </a:pPr>
            <a:r>
              <a:rPr sz="2000" kern="0" dirty="0" smtClean="0">
                <a:latin typeface="Courier"/>
                <a:cs typeface="Courier"/>
              </a:rPr>
              <a:t>2001 :  d02 </a:t>
            </a: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::                </a:t>
            </a:r>
            <a:r>
              <a:rPr sz="2000" kern="0" dirty="0" smtClean="0">
                <a:latin typeface="Courier"/>
                <a:cs typeface="Courier"/>
              </a:rPr>
              <a:t>14 :    0 :    0 :   95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sz="2000" kern="0" dirty="0" smtClean="0">
                <a:latin typeface="Courier"/>
                <a:cs typeface="Courier"/>
              </a:rPr>
              <a:t>OR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sz="2000" kern="0" dirty="0" smtClean="0">
                <a:latin typeface="Courier"/>
                <a:cs typeface="Courier"/>
              </a:rPr>
              <a:t>2001 :  d02 :    0 :    0 :  14 </a:t>
            </a:r>
            <a:r>
              <a:rPr sz="2000" kern="0" dirty="0" smtClean="0">
                <a:solidFill>
                  <a:srgbClr val="FF0000"/>
                </a:solidFill>
                <a:latin typeface="Courier"/>
                <a:cs typeface="Courier"/>
              </a:rPr>
              <a:t>::                </a:t>
            </a:r>
            <a:r>
              <a:rPr sz="2000" kern="0" dirty="0" smtClean="0">
                <a:latin typeface="Courier"/>
                <a:cs typeface="Courier"/>
              </a:rPr>
              <a:t>95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endParaRPr sz="2000" kern="0" dirty="0" smtClean="0">
              <a:latin typeface="Courier"/>
              <a:cs typeface="Courier"/>
            </a:endParaRPr>
          </a:p>
        </p:txBody>
      </p:sp>
      <p:sp>
        <p:nvSpPr>
          <p:cNvPr id="63492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161"/>
            <a:ext cx="8914298" cy="62865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dirty="0" smtClean="0"/>
              <a:t>Rule 2:  Double colon :: equals 0000…0000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439" y="1137048"/>
            <a:ext cx="8415337" cy="3721894"/>
          </a:xfrm>
        </p:spPr>
        <p:txBody>
          <a:bodyPr rtlCol="0">
            <a:norm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Using the double colon more than once in an IPv6 address can create ambiguity because of the ambiguity in the number of 0’s.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endParaRPr lang="en-US" sz="1200" kern="0" dirty="0" smtClean="0">
              <a:latin typeface="Arial" pitchFamily="34" charset="0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sz="2000" kern="0" dirty="0" smtClean="0">
                <a:latin typeface="Courier"/>
                <a:cs typeface="Courier"/>
              </a:rPr>
              <a:t>2001:d02</a:t>
            </a: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::</a:t>
            </a:r>
            <a:r>
              <a:rPr sz="2000" kern="0" dirty="0" smtClean="0">
                <a:latin typeface="Courier"/>
                <a:cs typeface="Courier"/>
              </a:rPr>
              <a:t>14</a:t>
            </a:r>
            <a:r>
              <a:rPr sz="2000" kern="0" dirty="0" smtClean="0">
                <a:solidFill>
                  <a:srgbClr val="FF0000"/>
                </a:solidFill>
                <a:latin typeface="Courier"/>
                <a:cs typeface="Courier"/>
              </a:rPr>
              <a:t>::</a:t>
            </a:r>
            <a:r>
              <a:rPr sz="2000" kern="0" dirty="0" smtClean="0">
                <a:latin typeface="Courier"/>
                <a:cs typeface="Courier"/>
              </a:rPr>
              <a:t>95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endParaRPr sz="1200" kern="0" dirty="0" smtClean="0">
              <a:latin typeface="Arial" pitchFamily="34" charset="0"/>
              <a:cs typeface="Arial" pitchFamily="34" charset="0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Arial" pitchFamily="34" charset="0"/>
              <a:buNone/>
              <a:defRPr/>
            </a:pPr>
            <a:r>
              <a:rPr sz="2000" kern="0" dirty="0" smtClean="0">
                <a:latin typeface="Courier"/>
                <a:cs typeface="Courier"/>
              </a:rPr>
              <a:t/>
            </a:r>
            <a:br>
              <a:rPr sz="2000" kern="0" dirty="0" smtClean="0">
                <a:latin typeface="Courier"/>
                <a:cs typeface="Courier"/>
              </a:rPr>
            </a:br>
            <a:endParaRPr sz="2000" kern="0" dirty="0" smtClean="0">
              <a:latin typeface="Courier"/>
              <a:cs typeface="Courier"/>
            </a:endParaRPr>
          </a:p>
        </p:txBody>
      </p:sp>
      <p:sp>
        <p:nvSpPr>
          <p:cNvPr id="6554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161"/>
            <a:ext cx="8914298" cy="62865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dirty="0" smtClean="0"/>
              <a:t>Rule 2:  Double colon :: equals 0000…0000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439" y="1137048"/>
            <a:ext cx="8415337" cy="3721894"/>
          </a:xfrm>
        </p:spPr>
        <p:txBody>
          <a:bodyPr rtlCol="0">
            <a:norm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Using the double colon more than once in an IPv6 address can create ambiguity because of the ambiguity in the number of 0’s.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endParaRPr lang="en-US" sz="1200" kern="0" dirty="0" smtClean="0">
              <a:latin typeface="Arial" pitchFamily="34" charset="0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sz="2000" kern="0" dirty="0" smtClean="0">
                <a:latin typeface="Courier"/>
                <a:cs typeface="Courier"/>
              </a:rPr>
              <a:t>2001:d02</a:t>
            </a: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::</a:t>
            </a:r>
            <a:r>
              <a:rPr sz="2000" kern="0" dirty="0" smtClean="0">
                <a:latin typeface="Courier"/>
                <a:cs typeface="Courier"/>
              </a:rPr>
              <a:t>14</a:t>
            </a:r>
            <a:r>
              <a:rPr sz="2000" kern="0" dirty="0" smtClean="0">
                <a:solidFill>
                  <a:srgbClr val="FF0000"/>
                </a:solidFill>
                <a:latin typeface="Courier"/>
                <a:cs typeface="Courier"/>
              </a:rPr>
              <a:t>::</a:t>
            </a:r>
            <a:r>
              <a:rPr sz="2000" kern="0" dirty="0" smtClean="0">
                <a:latin typeface="Courier"/>
                <a:cs typeface="Courier"/>
              </a:rPr>
              <a:t>95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endParaRPr sz="1200" kern="0" dirty="0" smtClean="0">
              <a:latin typeface="Arial" pitchFamily="34" charset="0"/>
              <a:cs typeface="Arial" pitchFamily="34" charset="0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Arial" pitchFamily="34" charset="0"/>
              <a:buNone/>
              <a:defRPr/>
            </a:pPr>
            <a:r>
              <a:rPr sz="2000" kern="0" dirty="0" smtClean="0">
                <a:latin typeface="Courier"/>
                <a:cs typeface="Courier"/>
              </a:rPr>
              <a:t>2001:0d02:</a:t>
            </a: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0000:0000</a:t>
            </a:r>
            <a:r>
              <a:rPr sz="2000" kern="0" dirty="0" smtClean="0">
                <a:latin typeface="Courier"/>
                <a:cs typeface="Courier"/>
              </a:rPr>
              <a:t>:0014:</a:t>
            </a:r>
            <a:r>
              <a:rPr sz="2000" kern="0" dirty="0" smtClean="0">
                <a:solidFill>
                  <a:srgbClr val="FF0000"/>
                </a:solidFill>
                <a:latin typeface="Courier"/>
                <a:cs typeface="Courier"/>
              </a:rPr>
              <a:t>0000:0000</a:t>
            </a:r>
            <a:r>
              <a:rPr sz="2000" kern="0" dirty="0" smtClean="0">
                <a:latin typeface="Courier"/>
                <a:cs typeface="Courier"/>
              </a:rPr>
              <a:t>:0095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Arial" pitchFamily="34" charset="0"/>
              <a:buNone/>
              <a:defRPr/>
            </a:pPr>
            <a:r>
              <a:rPr sz="2000" kern="0" dirty="0" smtClean="0">
                <a:latin typeface="Courier"/>
                <a:cs typeface="Courier"/>
              </a:rPr>
              <a:t>2001:0d02:</a:t>
            </a: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0000:0000:0000</a:t>
            </a:r>
            <a:r>
              <a:rPr sz="2000" kern="0" dirty="0" smtClean="0">
                <a:latin typeface="Courier"/>
                <a:cs typeface="Courier"/>
              </a:rPr>
              <a:t>:0014:</a:t>
            </a:r>
            <a:r>
              <a:rPr sz="2000" kern="0" dirty="0" smtClean="0">
                <a:solidFill>
                  <a:srgbClr val="FF0000"/>
                </a:solidFill>
                <a:latin typeface="Courier"/>
                <a:cs typeface="Courier"/>
              </a:rPr>
              <a:t>0000</a:t>
            </a:r>
            <a:r>
              <a:rPr sz="2000" kern="0" dirty="0" smtClean="0">
                <a:latin typeface="Courier"/>
                <a:cs typeface="Courier"/>
              </a:rPr>
              <a:t>:0095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Arial" pitchFamily="34" charset="0"/>
              <a:buNone/>
              <a:defRPr/>
            </a:pPr>
            <a:r>
              <a:rPr sz="2000" kern="0" dirty="0" smtClean="0">
                <a:latin typeface="Courier"/>
                <a:cs typeface="Courier"/>
              </a:rPr>
              <a:t>2001:0d02:</a:t>
            </a: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0000</a:t>
            </a:r>
            <a:r>
              <a:rPr sz="2000" kern="0" dirty="0" smtClean="0">
                <a:latin typeface="Courier"/>
                <a:cs typeface="Courier"/>
              </a:rPr>
              <a:t>:0014:</a:t>
            </a:r>
            <a:r>
              <a:rPr sz="2000" kern="0" dirty="0" smtClean="0">
                <a:solidFill>
                  <a:srgbClr val="FF0000"/>
                </a:solidFill>
                <a:latin typeface="Courier"/>
                <a:cs typeface="Courier"/>
              </a:rPr>
              <a:t>0000:0000:0000</a:t>
            </a:r>
            <a:r>
              <a:rPr sz="2000" kern="0" dirty="0" smtClean="0">
                <a:latin typeface="Courier"/>
                <a:cs typeface="Courier"/>
              </a:rPr>
              <a:t>:0095</a:t>
            </a:r>
            <a:br>
              <a:rPr sz="2000" kern="0" dirty="0" smtClean="0">
                <a:latin typeface="Courier"/>
                <a:cs typeface="Courier"/>
              </a:rPr>
            </a:br>
            <a:endParaRPr sz="2000" kern="0" dirty="0" smtClean="0">
              <a:latin typeface="Courier"/>
              <a:cs typeface="Courier"/>
            </a:endParaRPr>
          </a:p>
        </p:txBody>
      </p:sp>
      <p:sp>
        <p:nvSpPr>
          <p:cNvPr id="6554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325"/>
            <a:ext cx="8914298" cy="62865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dirty="0" smtClean="0"/>
              <a:t>Network Prefixes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439" y="942976"/>
            <a:ext cx="8415337" cy="4200524"/>
          </a:xfrm>
        </p:spPr>
        <p:txBody>
          <a:bodyPr rtlCol="0">
            <a:norm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IPv4, the prefix—the network portion of the address—can be identified by a dotted decimal </a:t>
            </a:r>
            <a:r>
              <a:rPr sz="2000" kern="0" dirty="0" err="1" smtClean="0">
                <a:latin typeface="Arial" pitchFamily="34" charset="0"/>
                <a:cs typeface="Arial" pitchFamily="34" charset="0"/>
              </a:rPr>
              <a:t>netmask</a:t>
            </a:r>
            <a:r>
              <a:rPr sz="2000" kern="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sz="2000" kern="0" dirty="0" err="1" smtClean="0">
                <a:latin typeface="Arial" pitchFamily="34" charset="0"/>
                <a:cs typeface="Arial" pitchFamily="34" charset="0"/>
              </a:rPr>
              <a:t>bitcount</a:t>
            </a:r>
            <a:r>
              <a:rPr sz="2000" kern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		</a:t>
            </a:r>
            <a:r>
              <a:rPr sz="2000" kern="0" dirty="0" smtClean="0">
                <a:latin typeface="Courier"/>
                <a:cs typeface="Courier"/>
              </a:rPr>
              <a:t>255.255.255.0  or /24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endParaRPr sz="2000" kern="0" dirty="0" smtClean="0">
              <a:latin typeface="Arial" pitchFamily="34" charset="0"/>
              <a:cs typeface="Arial" pitchFamily="34" charset="0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endParaRPr sz="20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8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325"/>
            <a:ext cx="8914298" cy="62865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dirty="0" smtClean="0"/>
              <a:t>Network Prefixes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439" y="942976"/>
            <a:ext cx="8415337" cy="4200524"/>
          </a:xfrm>
        </p:spPr>
        <p:txBody>
          <a:bodyPr rtlCol="0">
            <a:norm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IPv4, the prefix—the network portion of the address—can be identified by a dotted decimal </a:t>
            </a:r>
            <a:r>
              <a:rPr sz="2000" kern="0" dirty="0" err="1" smtClean="0">
                <a:latin typeface="Arial" pitchFamily="34" charset="0"/>
                <a:cs typeface="Arial" pitchFamily="34" charset="0"/>
              </a:rPr>
              <a:t>netmask</a:t>
            </a:r>
            <a:r>
              <a:rPr sz="2000" kern="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sz="2000" kern="0" dirty="0" err="1" smtClean="0">
                <a:latin typeface="Arial" pitchFamily="34" charset="0"/>
                <a:cs typeface="Arial" pitchFamily="34" charset="0"/>
              </a:rPr>
              <a:t>bitcount</a:t>
            </a:r>
            <a:r>
              <a:rPr sz="2000" kern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		</a:t>
            </a:r>
            <a:r>
              <a:rPr sz="2000" kern="0" dirty="0" smtClean="0">
                <a:latin typeface="Courier"/>
                <a:cs typeface="Courier"/>
              </a:rPr>
              <a:t>255.255.255.0  or /24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endParaRPr sz="2000" kern="0" dirty="0" smtClean="0">
              <a:latin typeface="Arial" pitchFamily="34" charset="0"/>
              <a:cs typeface="Arial" pitchFamily="34" charset="0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IPv6 prefixes are always identified by bitcount (prefix length).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endParaRPr sz="2000" kern="0" dirty="0" smtClean="0">
              <a:latin typeface="Courier"/>
              <a:cs typeface="Courier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endParaRPr sz="20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8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7725" y="863149"/>
            <a:ext cx="1725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IPv6 Addressing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33337" y="798200"/>
            <a:ext cx="3701563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6182" y="1701925"/>
            <a:ext cx="2127155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37341" y="1701925"/>
            <a:ext cx="2127155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34900" y="1701925"/>
            <a:ext cx="2127155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57429" y="2522607"/>
            <a:ext cx="143686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20361" y="2522607"/>
            <a:ext cx="143686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260" y="3638046"/>
            <a:ext cx="1436868" cy="39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49513" y="3638046"/>
            <a:ext cx="143686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07132" y="3637348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90320" y="3638046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20236" y="3638046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027637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Multicast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5271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Courier"/>
              </a:rPr>
              <a:t>Unicast</a:t>
            </a:r>
            <a:endParaRPr lang="en-US" sz="1600" dirty="0" smtClean="0">
              <a:cs typeface="Courier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2744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Courier"/>
              </a:rPr>
              <a:t>Anycast</a:t>
            </a:r>
            <a:endParaRPr lang="en-US" sz="1600" dirty="0" smtClean="0">
              <a:cs typeface="Courie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90320" y="2574853"/>
            <a:ext cx="1147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Assigned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20362" y="2577631"/>
            <a:ext cx="143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Solicited Node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401" y="3693510"/>
            <a:ext cx="143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Global </a:t>
            </a:r>
            <a:r>
              <a:rPr lang="en-US" sz="1400" dirty="0" err="1" smtClean="0">
                <a:cs typeface="Courier"/>
              </a:rPr>
              <a:t>Unicast</a:t>
            </a:r>
            <a:endParaRPr lang="en-US" sz="1400" dirty="0" smtClean="0">
              <a:cs typeface="Courie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0236" y="3638046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Unspecified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90320" y="3693510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Loopback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07132" y="3610695"/>
            <a:ext cx="143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Embedded IPv4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49513" y="3693510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Link-Local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04576" y="3637348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204576" y="3692812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Unique Local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903918" y="2733200"/>
            <a:ext cx="1286072" cy="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7" idx="0"/>
          </p:cNvCxnSpPr>
          <p:nvPr/>
        </p:nvCxnSpPr>
        <p:spPr>
          <a:xfrm rot="16200000" flipH="1">
            <a:off x="4241897" y="1442903"/>
            <a:ext cx="512926" cy="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407237" y="2195409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63611" y="2294915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9700" y="3378795"/>
            <a:ext cx="7658242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568970" y="35166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2079739" y="348996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3689042" y="35007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5217939" y="351661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6787219" y="351661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8227212" y="35007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3342880" y="24018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5470035" y="24018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49513" y="1414493"/>
            <a:ext cx="5872974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1430372" y="15364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7301757" y="15364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236587" y="2913407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FF00::/8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646705" y="2923832"/>
            <a:ext cx="1835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FF02::1:FF00:0000/104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99395" y="4028846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::/128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353060" y="4028846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::1/128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5013" y="4028846"/>
            <a:ext cx="8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2000::/3</a:t>
            </a:r>
          </a:p>
          <a:p>
            <a:pPr algn="ctr"/>
            <a:r>
              <a:rPr lang="en-US" sz="1200" dirty="0" smtClean="0">
                <a:cs typeface="Courier"/>
              </a:rPr>
              <a:t>3FFF::/3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670509" y="4039271"/>
            <a:ext cx="106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FE80::/10</a:t>
            </a:r>
          </a:p>
          <a:p>
            <a:pPr algn="ctr"/>
            <a:r>
              <a:rPr lang="en-US" sz="1200" dirty="0" smtClean="0">
                <a:cs typeface="Courier"/>
              </a:rPr>
              <a:t>FEBF::/10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01403" y="4028148"/>
            <a:ext cx="8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FC00::/7</a:t>
            </a:r>
          </a:p>
          <a:p>
            <a:pPr algn="ctr"/>
            <a:r>
              <a:rPr lang="en-US" sz="1200" dirty="0" smtClean="0">
                <a:cs typeface="Courier"/>
              </a:rPr>
              <a:t>FDFF::/7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51512" y="4038574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::/80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61128" y="4651846"/>
            <a:ext cx="509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There are no broadcast addresses in IPv6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229702" y="324161"/>
            <a:ext cx="8588861" cy="474039"/>
          </a:xfrm>
        </p:spPr>
        <p:txBody>
          <a:bodyPr/>
          <a:lstStyle/>
          <a:p>
            <a:r>
              <a:rPr lang="en-US" dirty="0" smtClean="0"/>
              <a:t>Topics (2/3): IPv6 Address Types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325"/>
            <a:ext cx="8914298" cy="62865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dirty="0" smtClean="0"/>
              <a:t>Network Prefixes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439" y="942976"/>
            <a:ext cx="8415337" cy="4200524"/>
          </a:xfrm>
        </p:spPr>
        <p:txBody>
          <a:bodyPr rtlCol="0">
            <a:norm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IPv4, the prefix—the network portion of the address—can be identified by a dotted decimal </a:t>
            </a:r>
            <a:r>
              <a:rPr sz="2000" kern="0" dirty="0" err="1" smtClean="0">
                <a:latin typeface="Arial" pitchFamily="34" charset="0"/>
                <a:cs typeface="Arial" pitchFamily="34" charset="0"/>
              </a:rPr>
              <a:t>netmask</a:t>
            </a:r>
            <a:r>
              <a:rPr sz="2000" kern="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sz="2000" kern="0" dirty="0" err="1" smtClean="0">
                <a:latin typeface="Arial" pitchFamily="34" charset="0"/>
                <a:cs typeface="Arial" pitchFamily="34" charset="0"/>
              </a:rPr>
              <a:t>bitcount</a:t>
            </a:r>
            <a:r>
              <a:rPr sz="2000" kern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		</a:t>
            </a:r>
            <a:r>
              <a:rPr sz="2000" kern="0" dirty="0" smtClean="0">
                <a:latin typeface="Courier"/>
                <a:cs typeface="Courier"/>
              </a:rPr>
              <a:t>255.255.255.0  or /24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endParaRPr sz="2000" kern="0" dirty="0" smtClean="0">
              <a:latin typeface="Arial" pitchFamily="34" charset="0"/>
              <a:cs typeface="Arial" pitchFamily="34" charset="0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IPv6 prefixes are always identified by </a:t>
            </a:r>
            <a:r>
              <a:rPr sz="2000" kern="0" dirty="0" err="1" smtClean="0">
                <a:latin typeface="Arial" pitchFamily="34" charset="0"/>
                <a:cs typeface="Arial" pitchFamily="34" charset="0"/>
              </a:rPr>
              <a:t>bitcount</a:t>
            </a:r>
            <a:r>
              <a:rPr sz="2000" kern="0" dirty="0" smtClean="0">
                <a:latin typeface="Arial" pitchFamily="34" charset="0"/>
                <a:cs typeface="Arial" pitchFamily="34" charset="0"/>
              </a:rPr>
              <a:t> (prefix length).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Prefix length notation: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		</a:t>
            </a:r>
            <a:r>
              <a:rPr sz="2000" kern="0" dirty="0" smtClean="0">
                <a:latin typeface="Courier"/>
                <a:cs typeface="Courier"/>
              </a:rPr>
              <a:t>3ffe:1944:100:a::</a:t>
            </a:r>
            <a:r>
              <a:rPr sz="2000" b="1" kern="0" dirty="0" smtClean="0">
                <a:solidFill>
                  <a:srgbClr val="360FDB"/>
                </a:solidFill>
                <a:latin typeface="Courier"/>
                <a:cs typeface="Courier"/>
              </a:rPr>
              <a:t>/64</a:t>
            </a:r>
            <a:endParaRPr lang="en-US" sz="2000" b="1" kern="0" dirty="0" smtClean="0">
              <a:solidFill>
                <a:srgbClr val="360FDB"/>
              </a:solidFill>
              <a:latin typeface="Courier"/>
              <a:cs typeface="Courier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endParaRPr sz="2000" b="1" kern="0" dirty="0" smtClean="0">
              <a:solidFill>
                <a:srgbClr val="360FDB"/>
              </a:solidFill>
              <a:latin typeface="Courier"/>
              <a:cs typeface="Courier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sz="2000" kern="0" dirty="0" smtClean="0">
                <a:latin typeface="Courier"/>
                <a:cs typeface="Courier"/>
              </a:rPr>
              <a:t>		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endParaRPr sz="20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8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325"/>
            <a:ext cx="8914298" cy="62865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dirty="0" smtClean="0"/>
              <a:t>Network Prefixes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439" y="942976"/>
            <a:ext cx="8415337" cy="4200524"/>
          </a:xfrm>
        </p:spPr>
        <p:txBody>
          <a:bodyPr rtlCol="0">
            <a:norm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IPv4, the prefix—the network portion of the address—can be identified by a dotted decimal </a:t>
            </a:r>
            <a:r>
              <a:rPr sz="2000" kern="0" dirty="0" err="1" smtClean="0">
                <a:latin typeface="Arial" pitchFamily="34" charset="0"/>
                <a:cs typeface="Arial" pitchFamily="34" charset="0"/>
              </a:rPr>
              <a:t>netmask</a:t>
            </a:r>
            <a:r>
              <a:rPr sz="2000" kern="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sz="2000" kern="0" dirty="0" err="1" smtClean="0">
                <a:latin typeface="Arial" pitchFamily="34" charset="0"/>
                <a:cs typeface="Arial" pitchFamily="34" charset="0"/>
              </a:rPr>
              <a:t>bitcount</a:t>
            </a:r>
            <a:r>
              <a:rPr sz="2000" kern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		</a:t>
            </a:r>
            <a:r>
              <a:rPr sz="2000" kern="0" dirty="0" smtClean="0">
                <a:latin typeface="Courier"/>
                <a:cs typeface="Courier"/>
              </a:rPr>
              <a:t>255.255.255.0  or /24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endParaRPr sz="2000" kern="0" dirty="0" smtClean="0">
              <a:latin typeface="Arial" pitchFamily="34" charset="0"/>
              <a:cs typeface="Arial" pitchFamily="34" charset="0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IPv6 prefixes are always identified by </a:t>
            </a:r>
            <a:r>
              <a:rPr sz="2000" kern="0" dirty="0" err="1" smtClean="0">
                <a:latin typeface="Arial" pitchFamily="34" charset="0"/>
                <a:cs typeface="Arial" pitchFamily="34" charset="0"/>
              </a:rPr>
              <a:t>bitcount</a:t>
            </a:r>
            <a:r>
              <a:rPr sz="2000" kern="0" dirty="0" smtClean="0">
                <a:latin typeface="Arial" pitchFamily="34" charset="0"/>
                <a:cs typeface="Arial" pitchFamily="34" charset="0"/>
              </a:rPr>
              <a:t> (prefix length).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Prefix length notation: 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		</a:t>
            </a:r>
            <a:r>
              <a:rPr sz="2000" kern="0" dirty="0" smtClean="0">
                <a:latin typeface="Courier"/>
                <a:cs typeface="Courier"/>
              </a:rPr>
              <a:t>3ffe:1944:100:a::</a:t>
            </a:r>
            <a:r>
              <a:rPr sz="2000" b="1" kern="0" dirty="0" smtClean="0">
                <a:solidFill>
                  <a:srgbClr val="360FDB"/>
                </a:solidFill>
                <a:latin typeface="Courier"/>
                <a:cs typeface="Courier"/>
              </a:rPr>
              <a:t>/64</a:t>
            </a:r>
            <a:endParaRPr lang="en-US" sz="2000" b="1" kern="0" dirty="0" smtClean="0">
              <a:solidFill>
                <a:srgbClr val="360FDB"/>
              </a:solidFill>
              <a:latin typeface="Courier"/>
              <a:cs typeface="Courier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endParaRPr sz="2000" b="1" kern="0" dirty="0" smtClean="0">
              <a:solidFill>
                <a:srgbClr val="360FDB"/>
              </a:solidFill>
              <a:latin typeface="Courier"/>
              <a:cs typeface="Courier"/>
            </a:endParaRP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None/>
              <a:defRPr/>
            </a:pPr>
            <a:r>
              <a:rPr sz="2000" kern="0" dirty="0" smtClean="0">
                <a:latin typeface="Courier"/>
                <a:cs typeface="Courier"/>
              </a:rPr>
              <a:t>		</a:t>
            </a:r>
            <a:r>
              <a:rPr lang="en-US" sz="2000" kern="0" dirty="0" smtClean="0">
                <a:latin typeface="Courier"/>
                <a:cs typeface="Courier"/>
              </a:rPr>
              <a:t> </a:t>
            </a:r>
            <a:r>
              <a:rPr sz="2000" kern="0" dirty="0" smtClean="0">
                <a:latin typeface="Courier"/>
                <a:cs typeface="Courier"/>
              </a:rPr>
              <a:t>16   32  48  64 bits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endParaRPr sz="20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8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223969" y="4178839"/>
            <a:ext cx="683810" cy="108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-template-section-grad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73" y="1140433"/>
            <a:ext cx="9154274" cy="2920425"/>
          </a:xfrm>
          <a:prstGeom prst="rect">
            <a:avLst/>
          </a:prstGeom>
        </p:spPr>
      </p:pic>
      <p:sp>
        <p:nvSpPr>
          <p:cNvPr id="13316" name="Rectangle 20"/>
          <p:cNvSpPr>
            <a:spLocks noChangeArrowheads="1"/>
          </p:cNvSpPr>
          <p:nvPr/>
        </p:nvSpPr>
        <p:spPr bwMode="auto">
          <a:xfrm>
            <a:off x="639764" y="2199640"/>
            <a:ext cx="3551237" cy="62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601" tIns="30800" rIns="61601" bIns="30800" anchor="ctr"/>
          <a:lstStyle/>
          <a:p>
            <a:pPr defTabSz="610872"/>
            <a:r>
              <a:rPr lang="en-US" sz="23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IPv6 Address Types</a:t>
            </a:r>
          </a:p>
        </p:txBody>
      </p:sp>
      <p:sp>
        <p:nvSpPr>
          <p:cNvPr id="13317" name="Rectangle 21"/>
          <p:cNvSpPr>
            <a:spLocks noChangeArrowheads="1"/>
          </p:cNvSpPr>
          <p:nvPr/>
        </p:nvSpPr>
        <p:spPr bwMode="auto">
          <a:xfrm>
            <a:off x="639764" y="3751661"/>
            <a:ext cx="7940675" cy="850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601" tIns="30800" rIns="61601" bIns="30800"/>
          <a:lstStyle/>
          <a:p>
            <a:pPr marL="177427" indent="-177427" defTabSz="610872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</a:pPr>
            <a:endParaRPr lang="en-US" sz="1500" dirty="0"/>
          </a:p>
        </p:txBody>
      </p:sp>
      <p:pic>
        <p:nvPicPr>
          <p:cNvPr id="7" name="Picture 6" descr="student-cabl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367" y="1626389"/>
            <a:ext cx="1659653" cy="14287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61662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7725" y="863149"/>
            <a:ext cx="1725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IPv6 Addressing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924" y="274980"/>
            <a:ext cx="824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IPv6 Address Types: Starting with Global </a:t>
            </a:r>
            <a:r>
              <a:rPr lang="en-US" sz="2800" dirty="0" err="1" smtClean="0"/>
              <a:t>Unicast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633337" y="798200"/>
            <a:ext cx="3701563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6182" y="1701925"/>
            <a:ext cx="2127155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37341" y="1701925"/>
            <a:ext cx="2127155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34900" y="1701925"/>
            <a:ext cx="2127155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57429" y="2522607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20361" y="2522607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260" y="3638046"/>
            <a:ext cx="1436868" cy="39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49513" y="3638046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07132" y="3637348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90320" y="3638046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20236" y="3638046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027637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Multicast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5271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Courier"/>
              </a:rPr>
              <a:t>Unicast</a:t>
            </a:r>
            <a:endParaRPr lang="en-US" sz="1600" dirty="0" smtClean="0">
              <a:cs typeface="Courier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2744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Courier"/>
              </a:rPr>
              <a:t>Anycast</a:t>
            </a:r>
            <a:endParaRPr lang="en-US" sz="1600" dirty="0" smtClean="0">
              <a:cs typeface="Courie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90320" y="2574853"/>
            <a:ext cx="1147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Assigned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20362" y="2577631"/>
            <a:ext cx="143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Solicited Node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401" y="3693510"/>
            <a:ext cx="143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Global </a:t>
            </a:r>
            <a:r>
              <a:rPr lang="en-US" sz="1400" dirty="0" err="1" smtClean="0">
                <a:cs typeface="Courier"/>
              </a:rPr>
              <a:t>Unicast</a:t>
            </a:r>
            <a:endParaRPr lang="en-US" sz="1400" dirty="0" smtClean="0">
              <a:cs typeface="Courie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0236" y="3638046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Unspecified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90320" y="3693510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Loopback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07132" y="3610695"/>
            <a:ext cx="143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Embedded IPv4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49513" y="3693510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Link-Local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04576" y="3637348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204576" y="3692812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Unique Local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903918" y="2733200"/>
            <a:ext cx="1286072" cy="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7" idx="0"/>
          </p:cNvCxnSpPr>
          <p:nvPr/>
        </p:nvCxnSpPr>
        <p:spPr>
          <a:xfrm rot="16200000" flipH="1">
            <a:off x="4241897" y="1442903"/>
            <a:ext cx="512926" cy="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407237" y="2195409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63611" y="2294915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9700" y="3378795"/>
            <a:ext cx="7658242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568970" y="35166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2079739" y="348996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3689042" y="35007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5217939" y="351661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6787219" y="351661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8227212" y="35007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3342880" y="24018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5470035" y="24018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49513" y="1414493"/>
            <a:ext cx="5872974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1430372" y="15364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7301757" y="15364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236587" y="2913407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FF00::/8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646705" y="2923832"/>
            <a:ext cx="1835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FF02::1:FF00:0000/104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99395" y="4028846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::/128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353060" y="4028846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::1/128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5013" y="4028846"/>
            <a:ext cx="8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2000::/3</a:t>
            </a:r>
          </a:p>
          <a:p>
            <a:pPr algn="ctr"/>
            <a:r>
              <a:rPr lang="en-US" sz="1200" dirty="0" smtClean="0">
                <a:cs typeface="Courier"/>
              </a:rPr>
              <a:t>3FFF::/3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670509" y="4039271"/>
            <a:ext cx="106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FE80::/10</a:t>
            </a:r>
          </a:p>
          <a:p>
            <a:pPr algn="ctr"/>
            <a:r>
              <a:rPr lang="en-US" sz="1200" dirty="0" smtClean="0">
                <a:cs typeface="Courier"/>
              </a:rPr>
              <a:t>FEBF::/10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01403" y="4028148"/>
            <a:ext cx="8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FC00::/7</a:t>
            </a:r>
          </a:p>
          <a:p>
            <a:pPr algn="ctr"/>
            <a:r>
              <a:rPr lang="en-US" sz="1200" dirty="0" smtClean="0">
                <a:cs typeface="Courier"/>
              </a:rPr>
              <a:t>FDFF::/7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51512" y="4038574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::/80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61128" y="4651846"/>
            <a:ext cx="509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There are no broadcast addresses in IPv6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3965" y="1038038"/>
            <a:ext cx="251739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1364" y="1038038"/>
            <a:ext cx="1097852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49216" y="1038038"/>
            <a:ext cx="346068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92498" y="111458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18799" y="1093963"/>
            <a:ext cx="10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88114" y="1089068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7669" y="261610"/>
            <a:ext cx="560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Structure of a 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957878" y="810309"/>
            <a:ext cx="585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 bits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2312" y="807205"/>
            <a:ext cx="634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</a:t>
            </a:r>
            <a:r>
              <a:rPr lang="en-US" sz="1400" dirty="0" smtClean="0"/>
              <a:t> bits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007065" y="810309"/>
            <a:ext cx="1111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128-n-m bits</a:t>
            </a:r>
            <a:endParaRPr lang="en-US" sz="1400" dirty="0"/>
          </a:p>
        </p:txBody>
      </p:sp>
      <p:sp>
        <p:nvSpPr>
          <p:cNvPr id="27" name="Content Placeholder 4"/>
          <p:cNvSpPr txBox="1">
            <a:spLocks/>
          </p:cNvSpPr>
          <p:nvPr/>
        </p:nvSpPr>
        <p:spPr>
          <a:xfrm>
            <a:off x="477669" y="2622716"/>
            <a:ext cx="3599948" cy="24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unicast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addresses are similar to </a:t>
            </a:r>
            <a:r>
              <a:rPr lang="en-US" sz="2000" dirty="0" smtClean="0">
                <a:solidFill>
                  <a:srgbClr val="010000"/>
                </a:solidFill>
              </a:rPr>
              <a:t>IPv4 addresses.</a:t>
            </a:r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3965" y="1038038"/>
            <a:ext cx="251739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1364" y="1038038"/>
            <a:ext cx="1097852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49216" y="1038038"/>
            <a:ext cx="346068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92498" y="111458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18799" y="1093963"/>
            <a:ext cx="10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88114" y="1089068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7669" y="261610"/>
            <a:ext cx="560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Structure of a 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957878" y="810309"/>
            <a:ext cx="585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 bits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2312" y="807205"/>
            <a:ext cx="634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</a:t>
            </a:r>
            <a:r>
              <a:rPr lang="en-US" sz="1400" dirty="0" smtClean="0"/>
              <a:t> bits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007065" y="810309"/>
            <a:ext cx="1111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128-n-m bits</a:t>
            </a:r>
            <a:endParaRPr lang="en-US" sz="1400" dirty="0"/>
          </a:p>
        </p:txBody>
      </p:sp>
      <p:sp>
        <p:nvSpPr>
          <p:cNvPr id="27" name="Content Placeholder 4"/>
          <p:cNvSpPr txBox="1">
            <a:spLocks/>
          </p:cNvSpPr>
          <p:nvPr/>
        </p:nvSpPr>
        <p:spPr>
          <a:xfrm>
            <a:off x="477669" y="2622716"/>
            <a:ext cx="3599948" cy="24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unicast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addresses are similar to </a:t>
            </a:r>
            <a:r>
              <a:rPr lang="en-US" sz="2000" dirty="0" smtClean="0">
                <a:solidFill>
                  <a:srgbClr val="010000"/>
                </a:solidFill>
              </a:rPr>
              <a:t>IPv4 addresses.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Routable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Unique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3965" y="1038038"/>
            <a:ext cx="251739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1364" y="1038038"/>
            <a:ext cx="1097852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49216" y="1038038"/>
            <a:ext cx="346068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92498" y="111458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18799" y="1093963"/>
            <a:ext cx="10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88114" y="1089068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7669" y="261610"/>
            <a:ext cx="560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Structure of a 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957878" y="810309"/>
            <a:ext cx="585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 bits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2312" y="807205"/>
            <a:ext cx="634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</a:t>
            </a:r>
            <a:r>
              <a:rPr lang="en-US" sz="1400" dirty="0" smtClean="0"/>
              <a:t> bits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007065" y="810309"/>
            <a:ext cx="1111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128-n-m bits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011701" y="1734039"/>
            <a:ext cx="45765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001</a:t>
            </a:r>
            <a:endParaRPr lang="en-US" sz="1400" dirty="0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924252" y="1524327"/>
            <a:ext cx="270746" cy="14867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1267110" y="1531795"/>
            <a:ext cx="270745" cy="13374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108052" y="1250667"/>
            <a:ext cx="425255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585353" y="1687873"/>
            <a:ext cx="607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Courier"/>
              </a:rPr>
              <a:t>Range 2000::/3 to 3FFF::/3 (4</a:t>
            </a:r>
            <a:r>
              <a:rPr lang="en-US" baseline="30000" dirty="0" smtClean="0">
                <a:cs typeface="Courier"/>
              </a:rPr>
              <a:t>th</a:t>
            </a:r>
            <a:r>
              <a:rPr lang="en-US" dirty="0" smtClean="0">
                <a:cs typeface="Courier"/>
              </a:rPr>
              <a:t> bit can be a 0 or a 1)</a:t>
            </a:r>
          </a:p>
        </p:txBody>
      </p:sp>
      <p:sp>
        <p:nvSpPr>
          <p:cNvPr id="27" name="Content Placeholder 4"/>
          <p:cNvSpPr txBox="1">
            <a:spLocks/>
          </p:cNvSpPr>
          <p:nvPr/>
        </p:nvSpPr>
        <p:spPr>
          <a:xfrm>
            <a:off x="477669" y="2622716"/>
            <a:ext cx="3599948" cy="24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unicast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addresses are similar to </a:t>
            </a:r>
            <a:r>
              <a:rPr lang="en-US" sz="2000" dirty="0" smtClean="0">
                <a:solidFill>
                  <a:srgbClr val="010000"/>
                </a:solidFill>
              </a:rPr>
              <a:t>IPv4 addresses.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Routable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Unique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3965" y="1038038"/>
            <a:ext cx="251739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1364" y="1038038"/>
            <a:ext cx="1097852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49216" y="1038038"/>
            <a:ext cx="3460684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92498" y="111458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18799" y="1093963"/>
            <a:ext cx="10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88114" y="1089068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7669" y="261610"/>
            <a:ext cx="560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Structure of a 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957878" y="810309"/>
            <a:ext cx="585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 bits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2312" y="807205"/>
            <a:ext cx="634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</a:t>
            </a:r>
            <a:r>
              <a:rPr lang="en-US" sz="1400" dirty="0" smtClean="0"/>
              <a:t> bits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007065" y="810309"/>
            <a:ext cx="1111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128-n-m bits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011701" y="1734039"/>
            <a:ext cx="45765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001</a:t>
            </a:r>
            <a:endParaRPr lang="en-US" sz="1400" dirty="0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924252" y="1524327"/>
            <a:ext cx="270746" cy="14867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1267110" y="1531795"/>
            <a:ext cx="270745" cy="13374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108052" y="1250667"/>
            <a:ext cx="425255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68387F-A112-E344-8D81-A94091E2851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339" y="2650629"/>
            <a:ext cx="4642422" cy="249287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077618" y="2284162"/>
            <a:ext cx="506638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10000"/>
                </a:solidFill>
              </a:rPr>
              <a:t>IANA’s</a:t>
            </a:r>
            <a:r>
              <a:rPr lang="en-US" sz="1600" dirty="0" smtClean="0">
                <a:solidFill>
                  <a:srgbClr val="010000"/>
                </a:solidFill>
              </a:rPr>
              <a:t> allocation of IPv6 address space in 1/8</a:t>
            </a:r>
            <a:r>
              <a:rPr lang="en-US" sz="1600" baseline="30000" dirty="0" smtClean="0">
                <a:solidFill>
                  <a:srgbClr val="010000"/>
                </a:solidFill>
              </a:rPr>
              <a:t>th</a:t>
            </a:r>
            <a:r>
              <a:rPr lang="en-US" sz="1600" dirty="0" smtClean="0">
                <a:solidFill>
                  <a:srgbClr val="010000"/>
                </a:solidFill>
              </a:rPr>
              <a:t> sections 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 rot="15195657">
            <a:off x="6829941" y="3136342"/>
            <a:ext cx="699819" cy="1255400"/>
          </a:xfrm>
          <a:prstGeom prst="triangle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lumMod val="20000"/>
                <a:lumOff val="80000"/>
                <a:alpha val="24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4"/>
          <p:cNvSpPr txBox="1">
            <a:spLocks/>
          </p:cNvSpPr>
          <p:nvPr/>
        </p:nvSpPr>
        <p:spPr>
          <a:xfrm>
            <a:off x="477669" y="2622716"/>
            <a:ext cx="3599948" cy="24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unicast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addresses are similar to </a:t>
            </a:r>
            <a:r>
              <a:rPr lang="en-US" sz="2000" dirty="0" smtClean="0">
                <a:solidFill>
                  <a:srgbClr val="010000"/>
                </a:solidFill>
              </a:rPr>
              <a:t>IPv4 addresses.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Routable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Unique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31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32" name="TextBox 31"/>
          <p:cNvSpPr txBox="1"/>
          <p:nvPr/>
        </p:nvSpPr>
        <p:spPr>
          <a:xfrm>
            <a:off x="1585353" y="1687873"/>
            <a:ext cx="607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Courier"/>
              </a:rPr>
              <a:t>Range 2000::/3 to 3FFF::/3 (4</a:t>
            </a:r>
            <a:r>
              <a:rPr lang="en-US" baseline="30000" dirty="0" smtClean="0">
                <a:cs typeface="Courier"/>
              </a:rPr>
              <a:t>th</a:t>
            </a:r>
            <a:r>
              <a:rPr lang="en-US" dirty="0" smtClean="0">
                <a:cs typeface="Courier"/>
              </a:rPr>
              <a:t> bit can be a 0 or a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7669" y="372177"/>
            <a:ext cx="65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Addresses and the 3-1-4 rule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14796" y="2605334"/>
            <a:ext cx="8553758" cy="814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14041" y="1355900"/>
            <a:ext cx="6518878" cy="5321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34104" y="96044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IPv4 </a:t>
            </a:r>
            <a:r>
              <a:rPr lang="en-US" dirty="0" err="1" smtClean="0"/>
              <a:t>Unicast</a:t>
            </a:r>
            <a:r>
              <a:rPr lang="en-US" dirty="0" smtClean="0"/>
              <a:t> Address </a:t>
            </a:r>
            <a:endParaRPr lang="en-US" dirty="0"/>
          </a:p>
        </p:txBody>
      </p:sp>
      <p:cxnSp>
        <p:nvCxnSpPr>
          <p:cNvPr id="49" name="Straight Connector 48"/>
          <p:cNvCxnSpPr>
            <a:stCxn id="46" idx="0"/>
            <a:endCxn id="46" idx="2"/>
          </p:cNvCxnSpPr>
          <p:nvPr/>
        </p:nvCxnSpPr>
        <p:spPr>
          <a:xfrm rot="16200000" flipH="1">
            <a:off x="4107410" y="1621772"/>
            <a:ext cx="53214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5400000" flipH="1">
            <a:off x="4201537" y="-1183369"/>
            <a:ext cx="319263" cy="654350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997746" y="22039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bits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334981" y="1477844"/>
            <a:ext cx="174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portion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156495" y="1477844"/>
            <a:ext cx="136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 portion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372686" y="1477844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portion</a:t>
            </a:r>
            <a:endParaRPr lang="en-US" dirty="0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7669" y="372177"/>
            <a:ext cx="65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Addresses and the 3-1-4 rule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14796" y="2605334"/>
            <a:ext cx="8553758" cy="814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14041" y="1355900"/>
            <a:ext cx="6518878" cy="5321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34104" y="96044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IPv4 </a:t>
            </a:r>
            <a:r>
              <a:rPr lang="en-US" dirty="0" err="1" smtClean="0"/>
              <a:t>Unicast</a:t>
            </a:r>
            <a:r>
              <a:rPr lang="en-US" dirty="0" smtClean="0"/>
              <a:t> Address </a:t>
            </a:r>
            <a:endParaRPr lang="en-US" dirty="0"/>
          </a:p>
        </p:txBody>
      </p:sp>
      <p:cxnSp>
        <p:nvCxnSpPr>
          <p:cNvPr id="49" name="Straight Connector 48"/>
          <p:cNvCxnSpPr>
            <a:stCxn id="46" idx="0"/>
            <a:endCxn id="46" idx="2"/>
          </p:cNvCxnSpPr>
          <p:nvPr/>
        </p:nvCxnSpPr>
        <p:spPr>
          <a:xfrm rot="16200000" flipH="1">
            <a:off x="4107410" y="1621772"/>
            <a:ext cx="53214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5400000" flipH="1">
            <a:off x="4201537" y="-1183369"/>
            <a:ext cx="319263" cy="654350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997746" y="22039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bits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334981" y="1477844"/>
            <a:ext cx="174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portion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156495" y="1477844"/>
            <a:ext cx="136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 portion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372686" y="1477844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portion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 rot="5400000">
            <a:off x="5731713" y="1645305"/>
            <a:ext cx="532736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806895" y="986568"/>
            <a:ext cx="38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/?</a:t>
            </a:r>
            <a:endParaRPr lang="en-US" dirty="0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5923" y="1295101"/>
            <a:ext cx="1900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cs typeface="Courier"/>
              </a:rPr>
              <a:t>Global </a:t>
            </a:r>
            <a:r>
              <a:rPr lang="en-US" sz="1600" b="1" dirty="0" err="1" smtClean="0">
                <a:cs typeface="Courier"/>
              </a:rPr>
              <a:t>Unicast</a:t>
            </a:r>
            <a:endParaRPr lang="en-US" sz="1600" b="1" dirty="0" smtClean="0">
              <a:cs typeface="Courie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9184" y="1230151"/>
            <a:ext cx="2947229" cy="39080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27671" y="2819970"/>
            <a:ext cx="14368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IPv6 Unnumbered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4510050" y="1733699"/>
            <a:ext cx="22549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2362576" y="2579603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418950" y="2679110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1298219" y="2786071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3425374" y="2786071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482528" y="1847636"/>
            <a:ext cx="3979369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2361798" y="196955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6341165" y="19671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622798" y="2908590"/>
            <a:ext cx="173021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622797" y="2819970"/>
            <a:ext cx="17957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Stateless </a:t>
            </a:r>
            <a:r>
              <a:rPr lang="en-US" sz="1600" dirty="0" err="1" smtClean="0">
                <a:cs typeface="Courier"/>
              </a:rPr>
              <a:t>Autoconfiguration</a:t>
            </a:r>
            <a:endParaRPr lang="en-US" sz="1600" dirty="0" smtClean="0">
              <a:cs typeface="Courier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6365956" y="2581392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422330" y="2680898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5301599" y="2787859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7428754" y="2787859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582052" y="2908591"/>
            <a:ext cx="1730218" cy="39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675700" y="2906802"/>
            <a:ext cx="173021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53842" y="2906801"/>
            <a:ext cx="173021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598762" y="2062678"/>
            <a:ext cx="173021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602142" y="2062678"/>
            <a:ext cx="173021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6997" y="3732444"/>
            <a:ext cx="1048691" cy="39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78981" y="3732444"/>
            <a:ext cx="1048691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1299001" y="3397308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4665" y="3498602"/>
            <a:ext cx="1744972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483934" y="360377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228906" y="3619333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8692" y="3783755"/>
            <a:ext cx="941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Static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55606" y="3806050"/>
            <a:ext cx="941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EUI-64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98762" y="2114924"/>
            <a:ext cx="1730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Manual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4729" y="2963614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IPv6 Address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49659" y="2114924"/>
            <a:ext cx="1185199" cy="338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Dynamic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79081" y="2963614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DHCPv6</a:t>
            </a: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229702" y="324161"/>
            <a:ext cx="8588861" cy="474039"/>
          </a:xfrm>
        </p:spPr>
        <p:txBody>
          <a:bodyPr/>
          <a:lstStyle/>
          <a:p>
            <a:r>
              <a:rPr lang="en-US" dirty="0" smtClean="0"/>
              <a:t>Topics (3/3): Global </a:t>
            </a:r>
            <a:r>
              <a:rPr lang="en-US" dirty="0" err="1" smtClean="0"/>
              <a:t>Unicast</a:t>
            </a:r>
            <a:r>
              <a:rPr lang="en-US" dirty="0" smtClean="0"/>
              <a:t> Address Configurations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7669" y="372177"/>
            <a:ext cx="65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Addresses and the 3-1-4 rule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14796" y="2605334"/>
            <a:ext cx="8553758" cy="814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14041" y="1355900"/>
            <a:ext cx="6518878" cy="5321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34104" y="96044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IPv4 </a:t>
            </a:r>
            <a:r>
              <a:rPr lang="en-US" dirty="0" err="1" smtClean="0"/>
              <a:t>Unicast</a:t>
            </a:r>
            <a:r>
              <a:rPr lang="en-US" dirty="0" smtClean="0"/>
              <a:t> Address </a:t>
            </a:r>
            <a:endParaRPr lang="en-US" dirty="0"/>
          </a:p>
        </p:txBody>
      </p:sp>
      <p:cxnSp>
        <p:nvCxnSpPr>
          <p:cNvPr id="49" name="Straight Connector 48"/>
          <p:cNvCxnSpPr>
            <a:stCxn id="46" idx="0"/>
            <a:endCxn id="46" idx="2"/>
          </p:cNvCxnSpPr>
          <p:nvPr/>
        </p:nvCxnSpPr>
        <p:spPr>
          <a:xfrm rot="16200000" flipH="1">
            <a:off x="4107410" y="1621772"/>
            <a:ext cx="53214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5400000" flipH="1">
            <a:off x="4201537" y="-1183369"/>
            <a:ext cx="319263" cy="654350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997746" y="22039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bits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334981" y="1477844"/>
            <a:ext cx="174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portion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156495" y="1477844"/>
            <a:ext cx="136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 portion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372686" y="1477844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portion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14797" y="3342467"/>
            <a:ext cx="8043571" cy="52874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14796" y="280851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IPv6 Global </a:t>
            </a:r>
            <a:r>
              <a:rPr lang="en-US" dirty="0" err="1" smtClean="0"/>
              <a:t>Unicast</a:t>
            </a:r>
            <a:r>
              <a:rPr lang="en-US" dirty="0" smtClean="0"/>
              <a:t> Address </a:t>
            </a:r>
            <a:endParaRPr lang="en-US" dirty="0"/>
          </a:p>
        </p:txBody>
      </p:sp>
      <p:sp>
        <p:nvSpPr>
          <p:cNvPr id="59" name="Left Brace 58"/>
          <p:cNvSpPr/>
          <p:nvPr/>
        </p:nvSpPr>
        <p:spPr>
          <a:xfrm rot="5400000" flipH="1">
            <a:off x="4176950" y="49765"/>
            <a:ext cx="319263" cy="804357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931317" y="4190472"/>
            <a:ext cx="9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 bits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14796" y="3434800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78002" y="339191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</a:p>
        </p:txBody>
      </p:sp>
      <p:cxnSp>
        <p:nvCxnSpPr>
          <p:cNvPr id="64" name="Straight Connector 63"/>
          <p:cNvCxnSpPr/>
          <p:nvPr/>
        </p:nvCxnSpPr>
        <p:spPr>
          <a:xfrm rot="5400000">
            <a:off x="4077556" y="3612349"/>
            <a:ext cx="528741" cy="10687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5731713" y="1645305"/>
            <a:ext cx="532736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06895" y="986568"/>
            <a:ext cx="38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7669" y="372177"/>
            <a:ext cx="65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Addresses and the 3-1-4 rule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14796" y="2605334"/>
            <a:ext cx="8553758" cy="814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14041" y="1355900"/>
            <a:ext cx="6518878" cy="5321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34104" y="96044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IPv4 </a:t>
            </a:r>
            <a:r>
              <a:rPr lang="en-US" dirty="0" err="1" smtClean="0"/>
              <a:t>Unicast</a:t>
            </a:r>
            <a:r>
              <a:rPr lang="en-US" dirty="0" smtClean="0"/>
              <a:t> Address </a:t>
            </a:r>
            <a:endParaRPr lang="en-US" dirty="0"/>
          </a:p>
        </p:txBody>
      </p:sp>
      <p:cxnSp>
        <p:nvCxnSpPr>
          <p:cNvPr id="49" name="Straight Connector 48"/>
          <p:cNvCxnSpPr>
            <a:stCxn id="46" idx="0"/>
            <a:endCxn id="46" idx="2"/>
          </p:cNvCxnSpPr>
          <p:nvPr/>
        </p:nvCxnSpPr>
        <p:spPr>
          <a:xfrm rot="16200000" flipH="1">
            <a:off x="4107410" y="1621772"/>
            <a:ext cx="53214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5400000" flipH="1">
            <a:off x="4201537" y="-1183369"/>
            <a:ext cx="319263" cy="654350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997746" y="22039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bits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334981" y="1477844"/>
            <a:ext cx="174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portion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156495" y="1477844"/>
            <a:ext cx="136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 portion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372686" y="1477844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portion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14797" y="3342467"/>
            <a:ext cx="8043571" cy="52874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14796" y="280851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IPv6 Global </a:t>
            </a:r>
            <a:r>
              <a:rPr lang="en-US" dirty="0" err="1" smtClean="0"/>
              <a:t>Unicast</a:t>
            </a:r>
            <a:r>
              <a:rPr lang="en-US" dirty="0" smtClean="0"/>
              <a:t> Address </a:t>
            </a:r>
            <a:endParaRPr lang="en-US" dirty="0"/>
          </a:p>
        </p:txBody>
      </p:sp>
      <p:sp>
        <p:nvSpPr>
          <p:cNvPr id="59" name="Left Brace 58"/>
          <p:cNvSpPr/>
          <p:nvPr/>
        </p:nvSpPr>
        <p:spPr>
          <a:xfrm rot="5400000" flipH="1">
            <a:off x="4176950" y="49765"/>
            <a:ext cx="319263" cy="804357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931317" y="4190472"/>
            <a:ext cx="9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 bits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14796" y="3434800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78002" y="339191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</a:p>
        </p:txBody>
      </p:sp>
      <p:cxnSp>
        <p:nvCxnSpPr>
          <p:cNvPr id="64" name="Straight Connector 63"/>
          <p:cNvCxnSpPr/>
          <p:nvPr/>
        </p:nvCxnSpPr>
        <p:spPr>
          <a:xfrm rot="5400000">
            <a:off x="4077556" y="3612349"/>
            <a:ext cx="528741" cy="10687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118782" y="3052949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/64</a:t>
            </a:r>
            <a:endParaRPr lang="en-US" dirty="0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5731713" y="1645305"/>
            <a:ext cx="532736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06895" y="986568"/>
            <a:ext cx="38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/?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8299" y="4527242"/>
            <a:ext cx="87165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*  64-bit Interface ID gives us 18 quintillion (18,446,744,073,709,551,616) devices/subnet.</a:t>
            </a:r>
          </a:p>
          <a:p>
            <a:r>
              <a:rPr lang="en-US" sz="1600" dirty="0" smtClean="0">
                <a:solidFill>
                  <a:srgbClr val="010000"/>
                </a:solidFill>
              </a:rPr>
              <a:t>*  Supports 48bit and 64-bit MAC addresses as the Interface ID (coming).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7669" y="372177"/>
            <a:ext cx="65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Addresses and the 3-1-4 rule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14796" y="2605334"/>
            <a:ext cx="8553758" cy="814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14041" y="1355900"/>
            <a:ext cx="6518878" cy="5321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34104" y="96044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IPv4 </a:t>
            </a:r>
            <a:r>
              <a:rPr lang="en-US" dirty="0" err="1" smtClean="0"/>
              <a:t>Unicast</a:t>
            </a:r>
            <a:r>
              <a:rPr lang="en-US" dirty="0" smtClean="0"/>
              <a:t> Address </a:t>
            </a:r>
            <a:endParaRPr lang="en-US" dirty="0"/>
          </a:p>
        </p:txBody>
      </p:sp>
      <p:cxnSp>
        <p:nvCxnSpPr>
          <p:cNvPr id="49" name="Straight Connector 48"/>
          <p:cNvCxnSpPr>
            <a:stCxn id="46" idx="0"/>
            <a:endCxn id="46" idx="2"/>
          </p:cNvCxnSpPr>
          <p:nvPr/>
        </p:nvCxnSpPr>
        <p:spPr>
          <a:xfrm rot="16200000" flipH="1">
            <a:off x="4107410" y="1621772"/>
            <a:ext cx="53214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5400000" flipH="1">
            <a:off x="4201537" y="-1183369"/>
            <a:ext cx="319263" cy="654350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997746" y="22039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bits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334981" y="1477844"/>
            <a:ext cx="174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portion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156495" y="1477844"/>
            <a:ext cx="136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 portion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372686" y="1477844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portion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14797" y="3342467"/>
            <a:ext cx="8043571" cy="52874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14796" y="280851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IPv6 Global </a:t>
            </a:r>
            <a:r>
              <a:rPr lang="en-US" dirty="0" err="1" smtClean="0"/>
              <a:t>Unicast</a:t>
            </a:r>
            <a:r>
              <a:rPr lang="en-US" dirty="0" smtClean="0"/>
              <a:t> Address 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 rot="16200000" flipH="1">
            <a:off x="2650579" y="3606044"/>
            <a:ext cx="528743" cy="1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Left Brace 58"/>
          <p:cNvSpPr/>
          <p:nvPr/>
        </p:nvSpPr>
        <p:spPr>
          <a:xfrm rot="5400000" flipH="1">
            <a:off x="4176950" y="49765"/>
            <a:ext cx="319263" cy="804357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931317" y="4190472"/>
            <a:ext cx="9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 bits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14796" y="3434800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78002" y="339191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</a:p>
        </p:txBody>
      </p:sp>
      <p:cxnSp>
        <p:nvCxnSpPr>
          <p:cNvPr id="64" name="Straight Connector 63"/>
          <p:cNvCxnSpPr/>
          <p:nvPr/>
        </p:nvCxnSpPr>
        <p:spPr>
          <a:xfrm rot="5400000">
            <a:off x="4077556" y="3612349"/>
            <a:ext cx="528741" cy="10687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901525" y="3282844"/>
            <a:ext cx="143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16-bit Subnet ID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18782" y="3052949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/64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5731713" y="1645305"/>
            <a:ext cx="532736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06895" y="986568"/>
            <a:ext cx="38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/?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8299" y="4527242"/>
            <a:ext cx="8716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*  64-bit Interface ID gives us 18 quintillion (18,446,744,073,709,551,616) devices/subnet.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8299" y="4804946"/>
            <a:ext cx="8716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* 16-bit Subnet ID gives us 65,536 subnets. (Yes, you can use the all 0’s and all 1’s.) </a:t>
            </a:r>
            <a:r>
              <a:rPr lang="en-US" sz="1600" dirty="0" err="1" smtClean="0">
                <a:solidFill>
                  <a:srgbClr val="0000FF"/>
                </a:solidFill>
                <a:sym typeface="Wingdings"/>
              </a:rPr>
              <a:t>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2661841" y="3052949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/48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7669" y="372177"/>
            <a:ext cx="65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Addresses and the 3-1-4 rule</a:t>
            </a: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998401" y="3283295"/>
            <a:ext cx="7501629" cy="142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 : 0DB8 : AAAA : 1111 : 0000 : 0000 : 0000 : 0100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43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3965" y="1426563"/>
            <a:ext cx="251739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1364" y="1426563"/>
            <a:ext cx="10205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71932" y="1426563"/>
            <a:ext cx="371006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7669" y="372177"/>
            <a:ext cx="65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Addresses and the 3-1-4 rule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716203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4"/>
          <p:cNvSpPr txBox="1">
            <a:spLocks/>
          </p:cNvSpPr>
          <p:nvPr/>
        </p:nvSpPr>
        <p:spPr>
          <a:xfrm>
            <a:off x="998401" y="3283295"/>
            <a:ext cx="7501629" cy="142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 : 0DB8 : AAAA : 1111 : 0000 : 0000 : 0000 : 0100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566674" y="1638100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479373" y="1638100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444830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352001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97910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023441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847840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767577" y="157675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1896" y="157675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801797" y="1584139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760016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697530" y="1569362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43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3965" y="1426563"/>
            <a:ext cx="251739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1364" y="1426563"/>
            <a:ext cx="10205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71932" y="1426563"/>
            <a:ext cx="371006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04059" y="2151911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669" y="372177"/>
            <a:ext cx="65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Addresses and the 3-1-4 rule</a:t>
            </a:r>
          </a:p>
        </p:txBody>
      </p:sp>
      <p:sp>
        <p:nvSpPr>
          <p:cNvPr id="14" name="Left Brace 13"/>
          <p:cNvSpPr/>
          <p:nvPr/>
        </p:nvSpPr>
        <p:spPr>
          <a:xfrm rot="5400000" flipH="1">
            <a:off x="2248079" y="806037"/>
            <a:ext cx="301937" cy="25046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716203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4"/>
          <p:cNvSpPr txBox="1">
            <a:spLocks/>
          </p:cNvSpPr>
          <p:nvPr/>
        </p:nvSpPr>
        <p:spPr>
          <a:xfrm>
            <a:off x="998401" y="3283295"/>
            <a:ext cx="7501629" cy="142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 : 0DB8 : AAAA : 1111 : 0000 : 0000 : 0000 : 0100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566674" y="1638100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479373" y="1638100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444830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352001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97910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023441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847840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767577" y="157675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1896" y="157675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801797" y="1584139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760016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697530" y="1569362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8" name="Left Brace 37"/>
          <p:cNvSpPr/>
          <p:nvPr/>
        </p:nvSpPr>
        <p:spPr>
          <a:xfrm rot="5400000">
            <a:off x="2261550" y="1814457"/>
            <a:ext cx="338838" cy="25046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397459" y="114956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/48</a:t>
            </a:r>
            <a:endParaRPr lang="en-US" dirty="0"/>
          </a:p>
        </p:txBody>
      </p:sp>
      <p:sp>
        <p:nvSpPr>
          <p:cNvPr id="43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3965" y="1426563"/>
            <a:ext cx="251739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1364" y="1426563"/>
            <a:ext cx="10205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71932" y="1426563"/>
            <a:ext cx="371006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1363" y="2149494"/>
            <a:ext cx="10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4059" y="2151911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669" y="372177"/>
            <a:ext cx="65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Addresses and the 3-1-4 rule</a:t>
            </a:r>
          </a:p>
        </p:txBody>
      </p:sp>
      <p:sp>
        <p:nvSpPr>
          <p:cNvPr id="14" name="Left Brace 13"/>
          <p:cNvSpPr/>
          <p:nvPr/>
        </p:nvSpPr>
        <p:spPr>
          <a:xfrm rot="5400000" flipH="1">
            <a:off x="2248079" y="806037"/>
            <a:ext cx="301937" cy="25046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5400000" flipH="1">
            <a:off x="4021757" y="1547993"/>
            <a:ext cx="301937" cy="9984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716203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4"/>
          <p:cNvSpPr txBox="1">
            <a:spLocks/>
          </p:cNvSpPr>
          <p:nvPr/>
        </p:nvSpPr>
        <p:spPr>
          <a:xfrm>
            <a:off x="998401" y="3283295"/>
            <a:ext cx="7501629" cy="142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 : 0DB8 : AAAA : 1111 : 0000 : 0000 : 0000 : 0100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566674" y="1638100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479373" y="1638100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444830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352001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97910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023441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847840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767577" y="157675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1896" y="157675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801797" y="1584139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760016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697530" y="1569362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8" name="Left Brace 37"/>
          <p:cNvSpPr/>
          <p:nvPr/>
        </p:nvSpPr>
        <p:spPr>
          <a:xfrm rot="5400000">
            <a:off x="2261550" y="1814457"/>
            <a:ext cx="338838" cy="25046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 rot="5400000">
            <a:off x="4035229" y="2556413"/>
            <a:ext cx="338838" cy="9984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397459" y="114956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/48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418028" y="114956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/64</a:t>
            </a:r>
            <a:endParaRPr lang="en-US" dirty="0"/>
          </a:p>
        </p:txBody>
      </p:sp>
      <p:sp>
        <p:nvSpPr>
          <p:cNvPr id="43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3965" y="1426563"/>
            <a:ext cx="251739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1364" y="1426563"/>
            <a:ext cx="10205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71932" y="1426563"/>
            <a:ext cx="371006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92498" y="215191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1363" y="2149494"/>
            <a:ext cx="10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4059" y="2151911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669" y="372177"/>
            <a:ext cx="65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Addresses and the 3-1-4 rule</a:t>
            </a:r>
          </a:p>
        </p:txBody>
      </p:sp>
      <p:sp>
        <p:nvSpPr>
          <p:cNvPr id="14" name="Left Brace 13"/>
          <p:cNvSpPr/>
          <p:nvPr/>
        </p:nvSpPr>
        <p:spPr>
          <a:xfrm rot="5400000" flipH="1">
            <a:off x="2248079" y="806037"/>
            <a:ext cx="301937" cy="25046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5400000" flipH="1">
            <a:off x="4021757" y="1547993"/>
            <a:ext cx="301937" cy="9984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5400000" flipH="1">
            <a:off x="6289947" y="278215"/>
            <a:ext cx="301937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716203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4"/>
          <p:cNvSpPr txBox="1">
            <a:spLocks/>
          </p:cNvSpPr>
          <p:nvPr/>
        </p:nvSpPr>
        <p:spPr>
          <a:xfrm>
            <a:off x="998401" y="3283295"/>
            <a:ext cx="7501629" cy="142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 : 0DB8 : AAAA : 1111 : 0000 : 0000 : 0000 : 0100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566674" y="1638100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479373" y="1638100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444830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352001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97910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023441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847840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767577" y="157675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1896" y="157675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801797" y="1584139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760016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697530" y="1569362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8" name="Left Brace 37"/>
          <p:cNvSpPr/>
          <p:nvPr/>
        </p:nvSpPr>
        <p:spPr>
          <a:xfrm rot="5400000">
            <a:off x="2261550" y="1814457"/>
            <a:ext cx="338838" cy="25046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 rot="5400000">
            <a:off x="4035229" y="2556413"/>
            <a:ext cx="338838" cy="9984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5400000">
            <a:off x="6303419" y="1286635"/>
            <a:ext cx="338838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397459" y="114956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/48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418028" y="114956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/64</a:t>
            </a:r>
            <a:endParaRPr lang="en-US" dirty="0"/>
          </a:p>
        </p:txBody>
      </p:sp>
      <p:sp>
        <p:nvSpPr>
          <p:cNvPr id="43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3965" y="1426563"/>
            <a:ext cx="251739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1364" y="1426563"/>
            <a:ext cx="10205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71932" y="1426563"/>
            <a:ext cx="371006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92498" y="215191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1363" y="2149494"/>
            <a:ext cx="10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4059" y="2151911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669" y="372177"/>
            <a:ext cx="65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Addresses and the 3-1-4 rule</a:t>
            </a:r>
          </a:p>
        </p:txBody>
      </p:sp>
      <p:sp>
        <p:nvSpPr>
          <p:cNvPr id="14" name="Left Brace 13"/>
          <p:cNvSpPr/>
          <p:nvPr/>
        </p:nvSpPr>
        <p:spPr>
          <a:xfrm rot="5400000" flipH="1">
            <a:off x="2248079" y="806037"/>
            <a:ext cx="301937" cy="25046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5400000" flipH="1">
            <a:off x="4021757" y="1547993"/>
            <a:ext cx="301937" cy="9984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5400000" flipH="1">
            <a:off x="6289947" y="278215"/>
            <a:ext cx="301937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716203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4"/>
          <p:cNvSpPr txBox="1">
            <a:spLocks/>
          </p:cNvSpPr>
          <p:nvPr/>
        </p:nvSpPr>
        <p:spPr>
          <a:xfrm>
            <a:off x="998401" y="3283295"/>
            <a:ext cx="7501629" cy="142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 : 0DB8 : AAAA : 1111 : 0000 : 0000 : 0000 : 0100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566674" y="1638100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479373" y="1638100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444830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352001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97910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023441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847840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767577" y="157675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1896" y="157675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801797" y="1584139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760016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697530" y="1569362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250469" y="2509523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8" name="Left Brace 37"/>
          <p:cNvSpPr/>
          <p:nvPr/>
        </p:nvSpPr>
        <p:spPr>
          <a:xfrm rot="5400000">
            <a:off x="2261550" y="1814457"/>
            <a:ext cx="338838" cy="25046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 rot="5400000">
            <a:off x="4035229" y="2556413"/>
            <a:ext cx="338838" cy="9984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5400000">
            <a:off x="6303419" y="1286635"/>
            <a:ext cx="338838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397459" y="114956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/48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418028" y="114956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/64</a:t>
            </a:r>
            <a:endParaRPr lang="en-US" dirty="0"/>
          </a:p>
        </p:txBody>
      </p:sp>
      <p:sp>
        <p:nvSpPr>
          <p:cNvPr id="43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3965" y="1426563"/>
            <a:ext cx="251739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1364" y="1426563"/>
            <a:ext cx="10205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71932" y="1426563"/>
            <a:ext cx="371006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92498" y="215191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1363" y="2149494"/>
            <a:ext cx="10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4059" y="2151911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669" y="372177"/>
            <a:ext cx="65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Addresses and the 3-1-4 rule</a:t>
            </a:r>
          </a:p>
        </p:txBody>
      </p:sp>
      <p:sp>
        <p:nvSpPr>
          <p:cNvPr id="14" name="Left Brace 13"/>
          <p:cNvSpPr/>
          <p:nvPr/>
        </p:nvSpPr>
        <p:spPr>
          <a:xfrm rot="5400000" flipH="1">
            <a:off x="2248079" y="806037"/>
            <a:ext cx="301937" cy="25046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5400000" flipH="1">
            <a:off x="4021757" y="1547993"/>
            <a:ext cx="301937" cy="9984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5400000" flipH="1">
            <a:off x="6289947" y="278215"/>
            <a:ext cx="301937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716203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4"/>
          <p:cNvSpPr txBox="1">
            <a:spLocks/>
          </p:cNvSpPr>
          <p:nvPr/>
        </p:nvSpPr>
        <p:spPr>
          <a:xfrm>
            <a:off x="998401" y="3283295"/>
            <a:ext cx="7501629" cy="142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 : 0DB8 : AAAA : 1111 : 0000 : 0000 : 0000 : 0100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566674" y="1638100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479373" y="1638100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444830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352001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97910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023441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847840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767577" y="157675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1896" y="157675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801797" y="1584139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760016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697530" y="1569362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250469" y="2509523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020669" y="2509523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8" name="Left Brace 37"/>
          <p:cNvSpPr/>
          <p:nvPr/>
        </p:nvSpPr>
        <p:spPr>
          <a:xfrm rot="5400000">
            <a:off x="2261550" y="1814457"/>
            <a:ext cx="338838" cy="25046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 rot="5400000">
            <a:off x="4035229" y="2556413"/>
            <a:ext cx="338838" cy="9984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5400000">
            <a:off x="6303419" y="1286635"/>
            <a:ext cx="338838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397459" y="114956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/48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418028" y="114956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/64</a:t>
            </a:r>
            <a:endParaRPr lang="en-US" dirty="0"/>
          </a:p>
        </p:txBody>
      </p:sp>
      <p:sp>
        <p:nvSpPr>
          <p:cNvPr id="43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template-section-grad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73" y="1194371"/>
            <a:ext cx="9154274" cy="2920425"/>
          </a:xfrm>
          <a:prstGeom prst="rect">
            <a:avLst/>
          </a:prstGeom>
        </p:spPr>
      </p:pic>
      <p:sp>
        <p:nvSpPr>
          <p:cNvPr id="13316" name="Rectangle 20"/>
          <p:cNvSpPr>
            <a:spLocks noChangeArrowheads="1"/>
          </p:cNvSpPr>
          <p:nvPr/>
        </p:nvSpPr>
        <p:spPr bwMode="auto">
          <a:xfrm>
            <a:off x="639764" y="2295112"/>
            <a:ext cx="5124254" cy="62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601" tIns="30800" rIns="61601" bIns="30800" anchor="ctr"/>
          <a:lstStyle/>
          <a:p>
            <a:pPr defTabSz="610872"/>
            <a:r>
              <a:rPr lang="en-US" sz="23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IPv6 Address Notation, Structure and Subnetting</a:t>
            </a:r>
            <a:endParaRPr lang="en-US" sz="2300" kern="0" dirty="0">
              <a:solidFill>
                <a:srgbClr val="FFFFFF"/>
              </a:solidFill>
              <a:latin typeface="CiscoSans" pitchFamily="34" charset="0"/>
            </a:endParaRPr>
          </a:p>
        </p:txBody>
      </p:sp>
      <p:sp>
        <p:nvSpPr>
          <p:cNvPr id="13317" name="Rectangle 21"/>
          <p:cNvSpPr>
            <a:spLocks noChangeArrowheads="1"/>
          </p:cNvSpPr>
          <p:nvPr/>
        </p:nvSpPr>
        <p:spPr bwMode="auto">
          <a:xfrm>
            <a:off x="639764" y="3751661"/>
            <a:ext cx="7940675" cy="850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601" tIns="30800" rIns="61601" bIns="30800"/>
          <a:lstStyle/>
          <a:p>
            <a:pPr marL="177427" indent="-177427" defTabSz="610872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</a:pPr>
            <a:endParaRPr lang="en-US" sz="1500" dirty="0"/>
          </a:p>
        </p:txBody>
      </p:sp>
      <p:pic>
        <p:nvPicPr>
          <p:cNvPr id="6" name="Picture 5" descr="MAD03517-flip-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7026" y="1427399"/>
            <a:ext cx="1977476" cy="1838325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9863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3965" y="1426563"/>
            <a:ext cx="251739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1364" y="1426563"/>
            <a:ext cx="1020568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71932" y="1426563"/>
            <a:ext cx="371006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92498" y="215191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1363" y="2149494"/>
            <a:ext cx="10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4059" y="2151911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669" y="372177"/>
            <a:ext cx="65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Addresses and the 3-1-4 rule</a:t>
            </a:r>
          </a:p>
        </p:txBody>
      </p:sp>
      <p:sp>
        <p:nvSpPr>
          <p:cNvPr id="14" name="Left Brace 13"/>
          <p:cNvSpPr/>
          <p:nvPr/>
        </p:nvSpPr>
        <p:spPr>
          <a:xfrm rot="5400000" flipH="1">
            <a:off x="2248079" y="806037"/>
            <a:ext cx="301937" cy="25046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5400000" flipH="1">
            <a:off x="4021757" y="1547993"/>
            <a:ext cx="301937" cy="9984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5400000" flipH="1">
            <a:off x="6289947" y="278215"/>
            <a:ext cx="301937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716203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4"/>
          <p:cNvSpPr txBox="1">
            <a:spLocks/>
          </p:cNvSpPr>
          <p:nvPr/>
        </p:nvSpPr>
        <p:spPr>
          <a:xfrm>
            <a:off x="998401" y="3283295"/>
            <a:ext cx="7501629" cy="142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 : 0DB8 : AAAA : 1111 : 0000 : 0000 : 0000 : 0100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566674" y="1638100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479373" y="1638100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444830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352001" y="1639291"/>
            <a:ext cx="42466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97910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023441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847840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767577" y="157675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1896" y="157675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801797" y="1584139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760016" y="157786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697530" y="1569362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250469" y="2509523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020669" y="2509523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304598" y="2509523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38" name="Left Brace 37"/>
          <p:cNvSpPr/>
          <p:nvPr/>
        </p:nvSpPr>
        <p:spPr>
          <a:xfrm rot="5400000">
            <a:off x="2261550" y="1814457"/>
            <a:ext cx="338838" cy="25046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 rot="5400000">
            <a:off x="4035229" y="2556413"/>
            <a:ext cx="338838" cy="9984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5400000">
            <a:off x="6303419" y="1286635"/>
            <a:ext cx="338838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397459" y="114956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/48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418028" y="114956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/64</a:t>
            </a:r>
            <a:endParaRPr lang="en-US" dirty="0"/>
          </a:p>
        </p:txBody>
      </p:sp>
      <p:sp>
        <p:nvSpPr>
          <p:cNvPr id="43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44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5640" y="1522108"/>
            <a:ext cx="7321780" cy="34105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</a:t>
            </a:r>
            <a:endParaRPr lang="en-US" sz="1800" dirty="0">
              <a:latin typeface="Courier"/>
              <a:cs typeface="Couri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670" y="324642"/>
            <a:ext cx="402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Routing Prefix Sizes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133965" y="1811288"/>
            <a:ext cx="251739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1364" y="1811288"/>
            <a:ext cx="1020568" cy="425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71932" y="1811288"/>
            <a:ext cx="3537968" cy="425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92498" y="98927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1363" y="989270"/>
            <a:ext cx="10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49478" y="1010672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  <a:endParaRPr lang="en-US" dirty="0"/>
          </a:p>
        </p:txBody>
      </p:sp>
      <p:sp>
        <p:nvSpPr>
          <p:cNvPr id="27" name="Left Brace 26"/>
          <p:cNvSpPr/>
          <p:nvPr/>
        </p:nvSpPr>
        <p:spPr>
          <a:xfrm rot="5400000">
            <a:off x="2265036" y="147962"/>
            <a:ext cx="268020" cy="25046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5400000">
            <a:off x="4039479" y="899556"/>
            <a:ext cx="222182" cy="9984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5400000">
            <a:off x="6266966" y="-350921"/>
            <a:ext cx="303590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5640" y="1522108"/>
            <a:ext cx="7321780" cy="34105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</a:t>
            </a:r>
            <a:endParaRPr lang="en-US" sz="1800" dirty="0">
              <a:latin typeface="Courier"/>
              <a:cs typeface="Couri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670" y="324642"/>
            <a:ext cx="402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Routing Prefix Sizes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133965" y="1811288"/>
            <a:ext cx="251739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1364" y="1811288"/>
            <a:ext cx="1020568" cy="425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71932" y="1811288"/>
            <a:ext cx="3537968" cy="425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92498" y="98927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1363" y="989270"/>
            <a:ext cx="10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49478" y="1010672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69572" y="15348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/23</a:t>
            </a:r>
            <a:endParaRPr lang="en-US" dirty="0"/>
          </a:p>
        </p:txBody>
      </p:sp>
      <p:sp>
        <p:nvSpPr>
          <p:cNvPr id="27" name="Left Brace 26"/>
          <p:cNvSpPr/>
          <p:nvPr/>
        </p:nvSpPr>
        <p:spPr>
          <a:xfrm rot="5400000">
            <a:off x="2265036" y="147962"/>
            <a:ext cx="268020" cy="25046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5400000">
            <a:off x="4039479" y="899556"/>
            <a:ext cx="222182" cy="9984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5400000">
            <a:off x="6266966" y="-350921"/>
            <a:ext cx="303590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9297" y="2381388"/>
            <a:ext cx="60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*RIR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rot="16200000" flipH="1">
            <a:off x="2044015" y="2188967"/>
            <a:ext cx="754172" cy="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154078" y="2566054"/>
            <a:ext cx="1210795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4331" y="4563349"/>
            <a:ext cx="900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>
                <a:solidFill>
                  <a:srgbClr val="010000"/>
                </a:solidFill>
              </a:rPr>
              <a:t>This is a minimum allocation. The prefix-length may be less if it can be justified.</a:t>
            </a:r>
            <a:endParaRPr lang="en-US" dirty="0">
              <a:solidFill>
                <a:srgbClr val="010000"/>
              </a:solidFill>
            </a:endParaRPr>
          </a:p>
        </p:txBody>
      </p:sp>
      <p:pic>
        <p:nvPicPr>
          <p:cNvPr id="60" name="Picture 5" descr="Rirs-ma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5837" y="2327603"/>
            <a:ext cx="3261908" cy="1925432"/>
          </a:xfrm>
          <a:prstGeom prst="rect">
            <a:avLst/>
          </a:prstGeom>
          <a:noFill/>
        </p:spPr>
      </p:pic>
      <p:sp>
        <p:nvSpPr>
          <p:cNvPr id="4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5640" y="1522108"/>
            <a:ext cx="7321780" cy="34105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</a:t>
            </a:r>
            <a:endParaRPr lang="en-US" sz="1800" dirty="0">
              <a:latin typeface="Courier"/>
              <a:cs typeface="Couri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670" y="324642"/>
            <a:ext cx="402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Routing Prefix Sizes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133965" y="1811288"/>
            <a:ext cx="251739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1364" y="1811288"/>
            <a:ext cx="1020568" cy="425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71932" y="1811288"/>
            <a:ext cx="3537968" cy="425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92498" y="98927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1363" y="989270"/>
            <a:ext cx="10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49478" y="1010672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77381" y="1534289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/32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69572" y="15348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/23</a:t>
            </a:r>
            <a:endParaRPr lang="en-US" dirty="0"/>
          </a:p>
        </p:txBody>
      </p:sp>
      <p:sp>
        <p:nvSpPr>
          <p:cNvPr id="27" name="Left Brace 26"/>
          <p:cNvSpPr/>
          <p:nvPr/>
        </p:nvSpPr>
        <p:spPr>
          <a:xfrm rot="5400000">
            <a:off x="2265036" y="147962"/>
            <a:ext cx="268020" cy="25046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5400000">
            <a:off x="4039479" y="899556"/>
            <a:ext cx="222182" cy="9984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5400000">
            <a:off x="6266966" y="-350921"/>
            <a:ext cx="303590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9297" y="2381388"/>
            <a:ext cx="60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*RIR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19297" y="279693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*ISP Prefix</a:t>
            </a:r>
            <a:endParaRPr lang="en-US" dirty="0"/>
          </a:p>
        </p:txBody>
      </p:sp>
      <p:cxnSp>
        <p:nvCxnSpPr>
          <p:cNvPr id="38" name="Straight Connector 37"/>
          <p:cNvCxnSpPr>
            <a:stCxn id="25" idx="2"/>
          </p:cNvCxnSpPr>
          <p:nvPr/>
        </p:nvCxnSpPr>
        <p:spPr>
          <a:xfrm rot="5400000">
            <a:off x="2385860" y="2437763"/>
            <a:ext cx="1079569" cy="1128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044015" y="2188967"/>
            <a:ext cx="754172" cy="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154078" y="2566054"/>
            <a:ext cx="1210795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823994" y="2980012"/>
            <a:ext cx="10124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4331" y="4563349"/>
            <a:ext cx="900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>
                <a:solidFill>
                  <a:srgbClr val="010000"/>
                </a:solidFill>
              </a:rPr>
              <a:t>This is a minimum allocation. The prefix-length may be less if it can be justified.</a:t>
            </a:r>
            <a:endParaRPr lang="en-US" dirty="0">
              <a:solidFill>
                <a:srgbClr val="010000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838" y="2645566"/>
            <a:ext cx="3261908" cy="843774"/>
          </a:xfrm>
          <a:prstGeom prst="rect">
            <a:avLst/>
          </a:prstGeom>
        </p:spPr>
      </p:pic>
      <p:sp>
        <p:nvSpPr>
          <p:cNvPr id="4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5640" y="1522108"/>
            <a:ext cx="7321780" cy="34105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</a:t>
            </a:r>
            <a:endParaRPr lang="en-US" sz="1800" dirty="0">
              <a:latin typeface="Courier"/>
              <a:cs typeface="Couri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670" y="324642"/>
            <a:ext cx="402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Routing Prefix Sizes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133965" y="1811288"/>
            <a:ext cx="251739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1364" y="1811288"/>
            <a:ext cx="1020568" cy="425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71932" y="1811288"/>
            <a:ext cx="3537968" cy="425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92498" y="98927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1363" y="989270"/>
            <a:ext cx="10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49478" y="1010672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97459" y="1534289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/48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77381" y="1534289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/32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69572" y="15348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/23</a:t>
            </a:r>
            <a:endParaRPr lang="en-US" dirty="0"/>
          </a:p>
        </p:txBody>
      </p:sp>
      <p:sp>
        <p:nvSpPr>
          <p:cNvPr id="27" name="Left Brace 26"/>
          <p:cNvSpPr/>
          <p:nvPr/>
        </p:nvSpPr>
        <p:spPr>
          <a:xfrm rot="5400000">
            <a:off x="2265036" y="147962"/>
            <a:ext cx="268020" cy="25046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5400000">
            <a:off x="4039479" y="899556"/>
            <a:ext cx="222182" cy="9984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5400000">
            <a:off x="6266966" y="-350921"/>
            <a:ext cx="303590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9297" y="2381388"/>
            <a:ext cx="60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*RIR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19297" y="279693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*ISP Prefix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19297" y="322586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*Site Prefix</a:t>
            </a:r>
            <a:endParaRPr lang="en-US" dirty="0"/>
          </a:p>
        </p:txBody>
      </p:sp>
      <p:cxnSp>
        <p:nvCxnSpPr>
          <p:cNvPr id="38" name="Straight Connector 37"/>
          <p:cNvCxnSpPr>
            <a:stCxn id="25" idx="2"/>
          </p:cNvCxnSpPr>
          <p:nvPr/>
        </p:nvCxnSpPr>
        <p:spPr>
          <a:xfrm rot="5400000">
            <a:off x="2385860" y="2437763"/>
            <a:ext cx="1079569" cy="1128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044015" y="2188967"/>
            <a:ext cx="754172" cy="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3054682" y="2833223"/>
            <a:ext cx="1193365" cy="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154078" y="2566054"/>
            <a:ext cx="1210795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823994" y="2980012"/>
            <a:ext cx="10124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823994" y="3431097"/>
            <a:ext cx="1706774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4331" y="4563349"/>
            <a:ext cx="900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>
                <a:solidFill>
                  <a:srgbClr val="010000"/>
                </a:solidFill>
              </a:rPr>
              <a:t>This is a minimum allocation. The prefix-length may be less if it can be justified.</a:t>
            </a:r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4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971" y="3166266"/>
            <a:ext cx="1668029" cy="13357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840" y="2381388"/>
            <a:ext cx="2822047" cy="187164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651363" y="2948867"/>
            <a:ext cx="140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16-bit Subnet 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5640" y="1522108"/>
            <a:ext cx="7321780" cy="34105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</a:t>
            </a:r>
            <a:endParaRPr lang="en-US" sz="1800" dirty="0">
              <a:latin typeface="Courier"/>
              <a:cs typeface="Couri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670" y="324642"/>
            <a:ext cx="402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Routing Prefix Sizes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133965" y="1811288"/>
            <a:ext cx="251739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1364" y="1811288"/>
            <a:ext cx="1020568" cy="425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71932" y="1811288"/>
            <a:ext cx="3537968" cy="425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92498" y="98927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1363" y="989270"/>
            <a:ext cx="10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49478" y="1010672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97459" y="1534289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/48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77381" y="1534289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/32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69572" y="15348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/23</a:t>
            </a:r>
            <a:endParaRPr lang="en-US" dirty="0"/>
          </a:p>
        </p:txBody>
      </p:sp>
      <p:sp>
        <p:nvSpPr>
          <p:cNvPr id="27" name="Left Brace 26"/>
          <p:cNvSpPr/>
          <p:nvPr/>
        </p:nvSpPr>
        <p:spPr>
          <a:xfrm rot="5400000">
            <a:off x="2265036" y="147962"/>
            <a:ext cx="268020" cy="25046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5400000">
            <a:off x="4039479" y="899556"/>
            <a:ext cx="222182" cy="9984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5400000">
            <a:off x="6266966" y="-350921"/>
            <a:ext cx="303590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9297" y="2381388"/>
            <a:ext cx="60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*RIR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19297" y="279693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*ISP Prefix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19297" y="322586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*Site Prefix</a:t>
            </a:r>
            <a:endParaRPr lang="en-US" dirty="0"/>
          </a:p>
        </p:txBody>
      </p:sp>
      <p:cxnSp>
        <p:nvCxnSpPr>
          <p:cNvPr id="38" name="Straight Connector 37"/>
          <p:cNvCxnSpPr>
            <a:stCxn id="25" idx="2"/>
          </p:cNvCxnSpPr>
          <p:nvPr/>
        </p:nvCxnSpPr>
        <p:spPr>
          <a:xfrm rot="5400000">
            <a:off x="2385860" y="2437763"/>
            <a:ext cx="1079569" cy="1128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044015" y="2188967"/>
            <a:ext cx="754172" cy="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3054682" y="2833223"/>
            <a:ext cx="1193365" cy="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154078" y="2566054"/>
            <a:ext cx="1210795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823994" y="2980012"/>
            <a:ext cx="10124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823994" y="3431097"/>
            <a:ext cx="1706774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4331" y="4563349"/>
            <a:ext cx="900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>
                <a:solidFill>
                  <a:srgbClr val="010000"/>
                </a:solidFill>
              </a:rPr>
              <a:t>This is a minimum allocation. The prefix-length may be less if it can be justified.</a:t>
            </a:r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47183" y="152914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/56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3145526" y="2812670"/>
            <a:ext cx="1991765" cy="1128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9297" y="3628336"/>
            <a:ext cx="307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Home Site Prefix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397459" y="3816974"/>
            <a:ext cx="68446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380" y="2284316"/>
            <a:ext cx="2406790" cy="1925432"/>
          </a:xfrm>
          <a:prstGeom prst="rect">
            <a:avLst/>
          </a:prstGeom>
        </p:spPr>
      </p:pic>
      <p:sp>
        <p:nvSpPr>
          <p:cNvPr id="40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36" name="TextBox 35"/>
          <p:cNvSpPr txBox="1"/>
          <p:nvPr/>
        </p:nvSpPr>
        <p:spPr>
          <a:xfrm>
            <a:off x="4153766" y="3367343"/>
            <a:ext cx="1329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8-bit Subnet 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5640" y="1522108"/>
            <a:ext cx="7321780" cy="34105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</a:t>
            </a:r>
            <a:endParaRPr lang="en-US" sz="1800" dirty="0">
              <a:latin typeface="Courier"/>
              <a:cs typeface="Couri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670" y="324642"/>
            <a:ext cx="402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Routing Prefix Sizes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133965" y="1811288"/>
            <a:ext cx="251739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1364" y="1811288"/>
            <a:ext cx="1020568" cy="425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71932" y="1811288"/>
            <a:ext cx="3537968" cy="425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92498" y="98927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1363" y="989270"/>
            <a:ext cx="10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49478" y="1010672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97459" y="1534289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/48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18028" y="1534289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/64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77381" y="1534289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/32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69572" y="15348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/23</a:t>
            </a:r>
            <a:endParaRPr lang="en-US" dirty="0"/>
          </a:p>
        </p:txBody>
      </p:sp>
      <p:sp>
        <p:nvSpPr>
          <p:cNvPr id="27" name="Left Brace 26"/>
          <p:cNvSpPr/>
          <p:nvPr/>
        </p:nvSpPr>
        <p:spPr>
          <a:xfrm rot="5400000">
            <a:off x="2265036" y="147962"/>
            <a:ext cx="268020" cy="25046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5400000">
            <a:off x="4039479" y="899556"/>
            <a:ext cx="222182" cy="9984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5400000">
            <a:off x="6266966" y="-350921"/>
            <a:ext cx="303590" cy="353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9297" y="2381388"/>
            <a:ext cx="60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*RIR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19297" y="279693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*ISP Prefix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19297" y="322586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*Site Prefix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9297" y="3964530"/>
            <a:ext cx="142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Prefix</a:t>
            </a:r>
            <a:endParaRPr lang="en-US" dirty="0"/>
          </a:p>
        </p:txBody>
      </p:sp>
      <p:cxnSp>
        <p:nvCxnSpPr>
          <p:cNvPr id="38" name="Straight Connector 37"/>
          <p:cNvCxnSpPr>
            <a:stCxn id="25" idx="2"/>
          </p:cNvCxnSpPr>
          <p:nvPr/>
        </p:nvCxnSpPr>
        <p:spPr>
          <a:xfrm rot="5400000">
            <a:off x="2385860" y="2437763"/>
            <a:ext cx="1079569" cy="1128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044015" y="2188967"/>
            <a:ext cx="754172" cy="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3054682" y="2833223"/>
            <a:ext cx="1193365" cy="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715068" y="3205206"/>
            <a:ext cx="1936136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154078" y="2566054"/>
            <a:ext cx="1210795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823994" y="2980012"/>
            <a:ext cx="10124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823994" y="3431097"/>
            <a:ext cx="1706774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169572" y="4171684"/>
            <a:ext cx="24802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4331" y="4563349"/>
            <a:ext cx="900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>
                <a:solidFill>
                  <a:srgbClr val="010000"/>
                </a:solidFill>
              </a:rPr>
              <a:t>This is a minimum allocation. The prefix-length may be less if it can be justified.</a:t>
            </a:r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47183" y="152914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/56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3145526" y="2812670"/>
            <a:ext cx="1991765" cy="1128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9297" y="3628336"/>
            <a:ext cx="307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Home Site Prefix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397459" y="3816974"/>
            <a:ext cx="68446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837" y="2298935"/>
            <a:ext cx="3079648" cy="2057205"/>
          </a:xfrm>
          <a:prstGeom prst="rect">
            <a:avLst/>
          </a:prstGeom>
        </p:spPr>
      </p:pic>
      <p:sp>
        <p:nvSpPr>
          <p:cNvPr id="48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5927"/>
            <a:ext cx="2861508" cy="62865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ern="0" spc="0" dirty="0" smtClean="0">
                <a:latin typeface="Arial" pitchFamily="34" charset="0"/>
                <a:cs typeface="Arial" pitchFamily="34" charset="0"/>
              </a:rPr>
              <a:t>Subnetting IPv6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438" y="2038901"/>
            <a:ext cx="8375650" cy="2977203"/>
          </a:xfrm>
        </p:spPr>
        <p:txBody>
          <a:bodyPr rtlCol="0">
            <a:norm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4 specific subnets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could be</a:t>
            </a:r>
            <a:r>
              <a:rPr sz="2000" kern="0" dirty="0" smtClean="0"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124937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508" y="466728"/>
            <a:ext cx="6282492" cy="1328139"/>
          </a:xfrm>
          <a:prstGeom prst="rect">
            <a:avLst/>
          </a:prstGeom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109083" y="740252"/>
            <a:ext cx="873218" cy="385697"/>
          </a:xfrm>
          <a:prstGeom prst="rect">
            <a:avLst/>
          </a:prstGeom>
          <a:noFill/>
          <a:ln w="25400">
            <a:solidFill>
              <a:srgbClr val="360FDB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918598" y="740252"/>
            <a:ext cx="2159000" cy="38569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14" name="TextBox 13"/>
          <p:cNvSpPr txBox="1"/>
          <p:nvPr/>
        </p:nvSpPr>
        <p:spPr>
          <a:xfrm>
            <a:off x="501346" y="1610201"/>
            <a:ext cx="281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0" dirty="0" smtClean="0">
                <a:solidFill>
                  <a:srgbClr val="FF0000"/>
                </a:solidFill>
                <a:latin typeface="Courier"/>
                <a:cs typeface="Courier"/>
              </a:rPr>
              <a:t>2340:1111:AAAA::/48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5927"/>
            <a:ext cx="2861508" cy="62865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ern="0" spc="0" dirty="0" smtClean="0">
                <a:latin typeface="Arial" pitchFamily="34" charset="0"/>
                <a:cs typeface="Arial" pitchFamily="34" charset="0"/>
              </a:rPr>
              <a:t>Subnetting IPv6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438" y="2038901"/>
            <a:ext cx="8375650" cy="2977203"/>
          </a:xfrm>
        </p:spPr>
        <p:txBody>
          <a:bodyPr rtlCol="0">
            <a:normAutofit fontScale="92500" lnSpcReduction="20000"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4 specific subnets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could be</a:t>
            </a:r>
            <a:r>
              <a:rPr sz="2000" kern="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404813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defRPr/>
            </a:pPr>
            <a:r>
              <a:rPr sz="2000" kern="0" dirty="0" smtClean="0">
                <a:solidFill>
                  <a:srgbClr val="FF0000"/>
                </a:solidFill>
                <a:latin typeface="Courier"/>
                <a:cs typeface="Courier"/>
              </a:rPr>
              <a:t>2340:1111:AAAA:</a:t>
            </a: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000</a:t>
            </a:r>
            <a:r>
              <a:rPr lang="en-US"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0</a:t>
            </a:r>
            <a:r>
              <a:rPr sz="2000" kern="0" dirty="0" smtClean="0">
                <a:latin typeface="Courier"/>
                <a:cs typeface="Courier"/>
              </a:rPr>
              <a:t>::/64</a:t>
            </a:r>
          </a:p>
          <a:p>
            <a:pPr marL="404813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defRPr/>
            </a:pPr>
            <a:r>
              <a:rPr sz="2000" kern="0" dirty="0" smtClean="0">
                <a:solidFill>
                  <a:srgbClr val="FF0000"/>
                </a:solidFill>
                <a:latin typeface="Courier"/>
                <a:cs typeface="Courier"/>
              </a:rPr>
              <a:t>2340:1111:AAAA:</a:t>
            </a: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000</a:t>
            </a:r>
            <a:r>
              <a:rPr lang="en-US"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1</a:t>
            </a:r>
            <a:r>
              <a:rPr sz="2000" kern="0" dirty="0" smtClean="0">
                <a:latin typeface="Courier"/>
                <a:cs typeface="Courier"/>
              </a:rPr>
              <a:t>::/64</a:t>
            </a:r>
          </a:p>
          <a:p>
            <a:pPr marL="404813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defRPr/>
            </a:pPr>
            <a:r>
              <a:rPr sz="2000" kern="0" dirty="0" smtClean="0">
                <a:solidFill>
                  <a:srgbClr val="FF0000"/>
                </a:solidFill>
                <a:latin typeface="Courier"/>
                <a:cs typeface="Courier"/>
              </a:rPr>
              <a:t>2340:1111:AAAA:</a:t>
            </a: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000</a:t>
            </a:r>
            <a:r>
              <a:rPr lang="en-US"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2</a:t>
            </a:r>
            <a:r>
              <a:rPr sz="2000" kern="0" dirty="0" smtClean="0">
                <a:latin typeface="Courier"/>
                <a:cs typeface="Courier"/>
              </a:rPr>
              <a:t>::/64</a:t>
            </a:r>
          </a:p>
          <a:p>
            <a:pPr marL="404813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defRPr/>
            </a:pPr>
            <a:r>
              <a:rPr sz="2000" kern="0" dirty="0" smtClean="0">
                <a:solidFill>
                  <a:srgbClr val="FF0000"/>
                </a:solidFill>
                <a:latin typeface="Courier"/>
                <a:cs typeface="Courier"/>
              </a:rPr>
              <a:t>2340:1111:AAAA:</a:t>
            </a: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000</a:t>
            </a:r>
            <a:r>
              <a:rPr lang="en-US"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A</a:t>
            </a:r>
            <a:r>
              <a:rPr sz="2000" kern="0" dirty="0" smtClean="0">
                <a:latin typeface="Courier"/>
                <a:cs typeface="Courier"/>
              </a:rPr>
              <a:t>::/64</a:t>
            </a:r>
          </a:p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cs typeface="Arial" pitchFamily="34" charset="0"/>
              </a:rPr>
              <a:t>Note: A valid abbreviation is to remove the 3 leading 0’s from the first shown quartet.</a:t>
            </a:r>
          </a:p>
          <a:p>
            <a:pPr marL="404813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defRPr/>
            </a:pPr>
            <a:r>
              <a:rPr sz="2000" kern="0" dirty="0" smtClean="0">
                <a:solidFill>
                  <a:srgbClr val="FF0000"/>
                </a:solidFill>
                <a:latin typeface="Courier"/>
                <a:cs typeface="Courier"/>
              </a:rPr>
              <a:t>2340:1111:AAAA:</a:t>
            </a:r>
            <a:r>
              <a:rPr sz="2000" kern="0" dirty="0" smtClean="0">
                <a:solidFill>
                  <a:srgbClr val="360FDB"/>
                </a:solidFill>
                <a:latin typeface="Courier"/>
                <a:cs typeface="Courier"/>
              </a:rPr>
              <a:t>1</a:t>
            </a:r>
            <a:r>
              <a:rPr sz="2000" kern="0" dirty="0" smtClean="0">
                <a:latin typeface="Courier"/>
                <a:cs typeface="Courier"/>
              </a:rPr>
              <a:t>::/64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508" y="466728"/>
            <a:ext cx="6282492" cy="1328139"/>
          </a:xfrm>
          <a:prstGeom prst="rect">
            <a:avLst/>
          </a:prstGeom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109083" y="740252"/>
            <a:ext cx="873218" cy="385697"/>
          </a:xfrm>
          <a:prstGeom prst="rect">
            <a:avLst/>
          </a:prstGeom>
          <a:noFill/>
          <a:ln w="25400">
            <a:solidFill>
              <a:srgbClr val="360FDB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918598" y="740252"/>
            <a:ext cx="2159000" cy="38569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14" name="TextBox 13"/>
          <p:cNvSpPr txBox="1"/>
          <p:nvPr/>
        </p:nvSpPr>
        <p:spPr>
          <a:xfrm>
            <a:off x="501346" y="1610201"/>
            <a:ext cx="281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0" dirty="0" smtClean="0">
                <a:solidFill>
                  <a:srgbClr val="FF0000"/>
                </a:solidFill>
                <a:latin typeface="Courier"/>
                <a:cs typeface="Courier"/>
              </a:rPr>
              <a:t>2340:1111:AAAA::/48</a:t>
            </a:r>
            <a:endParaRPr lang="en-US" dirty="0"/>
          </a:p>
        </p:txBody>
      </p: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8966200" y="501968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4603750" y="2603500"/>
            <a:ext cx="286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increment by 1 in hex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2360" y="1337414"/>
            <a:ext cx="2622437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74797" y="1337414"/>
            <a:ext cx="3840341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15138" y="1339337"/>
            <a:ext cx="703877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18827" y="212017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89960" y="1388444"/>
            <a:ext cx="10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Subnet ID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3519" y="1322333"/>
            <a:ext cx="236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Global Routing Prefix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876" y="290685"/>
            <a:ext cx="6075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Subnetting</a:t>
            </a:r>
            <a:r>
              <a:rPr lang="en-US" sz="2800" dirty="0" smtClean="0"/>
              <a:t> into the Interface ID</a:t>
            </a:r>
            <a:endParaRPr lang="en-US" sz="2800" dirty="0"/>
          </a:p>
        </p:txBody>
      </p:sp>
      <p:sp>
        <p:nvSpPr>
          <p:cNvPr id="14" name="Left Brace 13"/>
          <p:cNvSpPr/>
          <p:nvPr/>
        </p:nvSpPr>
        <p:spPr>
          <a:xfrm rot="5400000" flipH="1">
            <a:off x="3941361" y="-1270767"/>
            <a:ext cx="301937" cy="647994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61717" y="210901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Prefix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22211" y="110658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64 bits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40425" y="110658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48 bits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420493" y="1091500"/>
            <a:ext cx="632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16bits</a:t>
            </a:r>
            <a:endParaRPr lang="en-US" sz="1400" dirty="0"/>
          </a:p>
        </p:txBody>
      </p:sp>
      <p:sp>
        <p:nvSpPr>
          <p:cNvPr id="31" name="Left Brace 30"/>
          <p:cNvSpPr/>
          <p:nvPr/>
        </p:nvSpPr>
        <p:spPr>
          <a:xfrm rot="5400000" flipH="1">
            <a:off x="7530881" y="1663215"/>
            <a:ext cx="301937" cy="5896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21684" y="829582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/48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rot="5400000">
            <a:off x="3392888" y="1280823"/>
            <a:ext cx="164610" cy="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02735" y="813905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/112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>
          <a:xfrm rot="16200000" flipH="1">
            <a:off x="7224993" y="1273380"/>
            <a:ext cx="18028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Left Brace 37"/>
          <p:cNvSpPr/>
          <p:nvPr/>
        </p:nvSpPr>
        <p:spPr>
          <a:xfrm rot="5400000">
            <a:off x="3810802" y="-565243"/>
            <a:ext cx="301200" cy="638665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4"/>
          <p:cNvSpPr txBox="1">
            <a:spLocks/>
          </p:cNvSpPr>
          <p:nvPr/>
        </p:nvSpPr>
        <p:spPr>
          <a:xfrm>
            <a:off x="720566" y="3284265"/>
            <a:ext cx="8423434" cy="1792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62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 : 0DB8 : AAAA : </a:t>
            </a:r>
            <a:r>
              <a:rPr kumimoji="0" lang="en-US" sz="2162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0000 : 0000 : 0000 : 0000 </a:t>
            </a:r>
            <a:r>
              <a:rPr kumimoji="0" lang="en-US" sz="2162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: 0000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162" dirty="0" smtClean="0">
                <a:solidFill>
                  <a:srgbClr val="FF0000"/>
                </a:solidFill>
                <a:latin typeface="Courier"/>
                <a:cs typeface="Courier"/>
              </a:rPr>
              <a:t>2001 : 0DB8 : AAAA : </a:t>
            </a:r>
            <a:r>
              <a:rPr lang="en-US" sz="2162" dirty="0" smtClean="0">
                <a:solidFill>
                  <a:srgbClr val="0000FF"/>
                </a:solidFill>
                <a:latin typeface="Courier"/>
                <a:cs typeface="Courier"/>
              </a:rPr>
              <a:t>0000 : 0000 : 0000 : 0001 </a:t>
            </a:r>
            <a:r>
              <a:rPr lang="en-US" sz="2162" dirty="0" smtClean="0">
                <a:solidFill>
                  <a:srgbClr val="010000"/>
                </a:solidFill>
                <a:latin typeface="Courier"/>
                <a:cs typeface="Courier"/>
              </a:rPr>
              <a:t>: 0000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162" dirty="0" smtClean="0">
                <a:solidFill>
                  <a:srgbClr val="FF0000"/>
                </a:solidFill>
                <a:latin typeface="Courier"/>
                <a:cs typeface="Courier"/>
              </a:rPr>
              <a:t>2001 : 0DB8 : AAAA : </a:t>
            </a:r>
            <a:r>
              <a:rPr lang="en-US" sz="2162" dirty="0" smtClean="0">
                <a:solidFill>
                  <a:srgbClr val="0000FF"/>
                </a:solidFill>
                <a:latin typeface="Courier"/>
                <a:cs typeface="Courier"/>
              </a:rPr>
              <a:t>0000 : 0000 : 0000 : 0002 </a:t>
            </a:r>
            <a:r>
              <a:rPr lang="en-US" sz="2162" dirty="0" smtClean="0">
                <a:solidFill>
                  <a:srgbClr val="010000"/>
                </a:solidFill>
                <a:latin typeface="Courier"/>
                <a:cs typeface="Courier"/>
              </a:rPr>
              <a:t>: 0000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162" dirty="0" smtClean="0">
                <a:latin typeface="Courier"/>
                <a:cs typeface="Courier"/>
              </a:rPr>
              <a:t>                  </a:t>
            </a:r>
            <a:r>
              <a:rPr lang="en-US" sz="2162" dirty="0" smtClean="0">
                <a:solidFill>
                  <a:srgbClr val="010000"/>
                </a:solidFill>
                <a:latin typeface="Courier"/>
                <a:cs typeface="Courier"/>
              </a:rPr>
              <a:t>thru</a:t>
            </a:r>
          </a:p>
          <a:p>
            <a:pPr marL="342900" indent="-342900">
              <a:spcBef>
                <a:spcPct val="20000"/>
              </a:spcBef>
            </a:pPr>
            <a:r>
              <a:rPr lang="en-US" sz="2162" dirty="0" smtClean="0">
                <a:solidFill>
                  <a:srgbClr val="FF0000"/>
                </a:solidFill>
                <a:latin typeface="Courier"/>
                <a:cs typeface="Courier"/>
              </a:rPr>
              <a:t>2001 : 0DB8 : AAAA : </a:t>
            </a:r>
            <a:r>
              <a:rPr lang="en-US" sz="2162" dirty="0" smtClean="0">
                <a:solidFill>
                  <a:srgbClr val="0000FF"/>
                </a:solidFill>
                <a:latin typeface="Courier"/>
                <a:cs typeface="Courier"/>
              </a:rPr>
              <a:t>FFFF : FFFF : FFFF : FFFE </a:t>
            </a:r>
            <a:r>
              <a:rPr lang="en-US" sz="2162" dirty="0" smtClean="0">
                <a:solidFill>
                  <a:srgbClr val="010000"/>
                </a:solidFill>
                <a:latin typeface="Courier"/>
                <a:cs typeface="Courier"/>
              </a:rPr>
              <a:t>: 0000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162" dirty="0" smtClean="0">
                <a:solidFill>
                  <a:srgbClr val="FF0000"/>
                </a:solidFill>
                <a:latin typeface="Courier"/>
                <a:cs typeface="Courier"/>
              </a:rPr>
              <a:t>2001 : 0DB8 : AAAA :</a:t>
            </a:r>
            <a:r>
              <a:rPr lang="en-US" sz="2162" dirty="0" smtClean="0">
                <a:solidFill>
                  <a:srgbClr val="010000"/>
                </a:solidFill>
                <a:latin typeface="Courier"/>
                <a:cs typeface="Courier"/>
              </a:rPr>
              <a:t> </a:t>
            </a:r>
            <a:r>
              <a:rPr lang="en-US" sz="2162" dirty="0" smtClean="0">
                <a:solidFill>
                  <a:srgbClr val="0000FF"/>
                </a:solidFill>
                <a:latin typeface="Courier"/>
                <a:cs typeface="Courier"/>
              </a:rPr>
              <a:t>FFFF : FFFF : FFFF : FFFF </a:t>
            </a:r>
            <a:r>
              <a:rPr lang="en-US" sz="2162" dirty="0" smtClean="0">
                <a:solidFill>
                  <a:srgbClr val="010000"/>
                </a:solidFill>
                <a:latin typeface="Courier"/>
                <a:cs typeface="Courier"/>
              </a:rPr>
              <a:t>: 0000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6225" y="2778681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Routing Prefix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893732" y="2754482"/>
            <a:ext cx="110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Subnet-ID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154727" y="275448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44" name="Left Brace 43"/>
          <p:cNvSpPr/>
          <p:nvPr/>
        </p:nvSpPr>
        <p:spPr>
          <a:xfrm rot="5400000">
            <a:off x="1975660" y="1887188"/>
            <a:ext cx="189491" cy="260466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e 44"/>
          <p:cNvSpPr/>
          <p:nvPr/>
        </p:nvSpPr>
        <p:spPr>
          <a:xfrm rot="5400000">
            <a:off x="5296334" y="1425870"/>
            <a:ext cx="189493" cy="352729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/>
          <p:cNvSpPr/>
          <p:nvPr/>
        </p:nvSpPr>
        <p:spPr>
          <a:xfrm rot="5400000">
            <a:off x="7769273" y="2749761"/>
            <a:ext cx="189491" cy="87950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23"/>
          <p:cNvSpPr>
            <a:spLocks noChangeArrowheads="1"/>
          </p:cNvSpPr>
          <p:nvPr/>
        </p:nvSpPr>
        <p:spPr bwMode="auto">
          <a:xfrm>
            <a:off x="8966200" y="4952851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48" name="Oval 24"/>
          <p:cNvSpPr>
            <a:spLocks noChangeArrowheads="1"/>
          </p:cNvSpPr>
          <p:nvPr/>
        </p:nvSpPr>
        <p:spPr bwMode="auto">
          <a:xfrm>
            <a:off x="8966200" y="4952851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64" y="314325"/>
            <a:ext cx="3986950" cy="445464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ern="0" spc="0" dirty="0" smtClean="0">
                <a:latin typeface="Arial" pitchFamily="34" charset="0"/>
                <a:cs typeface="Arial" pitchFamily="34" charset="0"/>
              </a:rPr>
              <a:t>IPv6 Address Notation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439" y="3248526"/>
            <a:ext cx="8415337" cy="1894974"/>
          </a:xfrm>
        </p:spPr>
        <p:txBody>
          <a:bodyPr rtlCol="0">
            <a:no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+mn-lt"/>
                <a:cs typeface="Courier"/>
              </a:rPr>
              <a:t>IPv6 addresses are 128-bit addresses represented in: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984" y="1"/>
            <a:ext cx="4787281" cy="152480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1520151" y="1117042"/>
            <a:ext cx="2937746" cy="34624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</a:rPr>
              <a:t>One Hex digit = 4 bits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820732" y="1723081"/>
            <a:ext cx="7501629" cy="16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2001:0DB8:AAAA:1111:0000:0000:0000:0100/64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5231" y="346069"/>
            <a:ext cx="495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Subnetting</a:t>
            </a:r>
            <a:r>
              <a:rPr lang="en-US" sz="2800" dirty="0" smtClean="0"/>
              <a:t> on a nibble boundary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133965" y="1369976"/>
            <a:ext cx="251739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651364" y="1369976"/>
            <a:ext cx="117932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30693" y="1369976"/>
            <a:ext cx="3379207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92498" y="144652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51364" y="1421006"/>
            <a:ext cx="10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ID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95124" y="1430873"/>
            <a:ext cx="236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Global Routing Prefix</a:t>
            </a:r>
          </a:p>
        </p:txBody>
      </p:sp>
      <p:sp>
        <p:nvSpPr>
          <p:cNvPr id="21" name="Left Brace 20"/>
          <p:cNvSpPr/>
          <p:nvPr/>
        </p:nvSpPr>
        <p:spPr>
          <a:xfrm rot="5400000" flipH="1">
            <a:off x="2837345" y="160180"/>
            <a:ext cx="301937" cy="368317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78374" y="2152736"/>
            <a:ext cx="1826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Subnet Prefix</a:t>
            </a:r>
          </a:p>
          <a:p>
            <a:pPr algn="ctr"/>
            <a:r>
              <a:rPr lang="en-US" dirty="0" smtClean="0"/>
              <a:t>/68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76947" y="1088309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60 bits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22030" y="1139143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48 bits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905268" y="1139143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bits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397459" y="86214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/48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2"/>
          </p:cNvCxnSpPr>
          <p:nvPr/>
        </p:nvCxnSpPr>
        <p:spPr>
          <a:xfrm rot="5400000">
            <a:off x="3568663" y="1313385"/>
            <a:ext cx="164610" cy="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6788" y="8464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/68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rot="5400000">
            <a:off x="4747992" y="1297708"/>
            <a:ext cx="164610" cy="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/>
          <p:cNvSpPr txBox="1">
            <a:spLocks/>
          </p:cNvSpPr>
          <p:nvPr/>
        </p:nvSpPr>
        <p:spPr bwMode="auto">
          <a:xfrm>
            <a:off x="331619" y="2799067"/>
            <a:ext cx="8341544" cy="234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04813" marR="0" lvl="1" indent="-236538" algn="l" defTabSz="8143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Subnetting</a:t>
            </a: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on a nibble (4 bit) boundary makes </a:t>
            </a:r>
            <a:r>
              <a:rPr lang="en-US" sz="7200" kern="0" dirty="0" smtClean="0">
                <a:solidFill>
                  <a:srgbClr val="010000"/>
                </a:solidFill>
                <a:latin typeface="Arial"/>
                <a:ea typeface="ＭＳ Ｐゴシック" charset="-128"/>
                <a:cs typeface="Arial"/>
              </a:rPr>
              <a:t>it easier to list the subnets: </a:t>
            </a:r>
          </a:p>
          <a:p>
            <a:pPr marL="404813" marR="0" lvl="1" indent="-236538" algn="l" defTabSz="8143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lang="en-US" sz="7200" kern="0" dirty="0" smtClean="0">
                <a:solidFill>
                  <a:srgbClr val="010000"/>
                </a:solidFill>
                <a:latin typeface="Arial"/>
                <a:ea typeface="ＭＳ Ｐゴシック" charset="-128"/>
                <a:cs typeface="Arial"/>
              </a:rPr>
              <a:t>/</a:t>
            </a: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64, /68,</a:t>
            </a:r>
            <a:r>
              <a:rPr kumimoji="0" lang="en-US" sz="7200" b="0" i="0" u="none" strike="noStrike" kern="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/</a:t>
            </a: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72,</a:t>
            </a:r>
            <a:r>
              <a:rPr kumimoji="0" lang="en-US" sz="7200" b="0" i="0" u="none" strike="noStrike" kern="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etc.</a:t>
            </a:r>
          </a:p>
          <a:p>
            <a:pPr marL="404813" marR="0" lvl="1" indent="-236538" algn="l" defTabSz="8143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2001:0DB8:AAAA:</a:t>
            </a: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0000:0</a:t>
            </a: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000::</a:t>
            </a:r>
            <a:r>
              <a:rPr kumimoji="0" lang="en-US" sz="7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/68</a:t>
            </a:r>
          </a:p>
          <a:p>
            <a:pPr marL="404813" lvl="1" indent="-236538" defTabSz="814388" eaLnBrk="0" fontAlgn="base" hangingPunct="0">
              <a:spcAft>
                <a:spcPts val="1200"/>
              </a:spcAft>
              <a:buClr>
                <a:srgbClr val="00B050"/>
              </a:buClr>
              <a:defRPr/>
            </a:pPr>
            <a:r>
              <a:rPr lang="en-US" sz="7200" kern="0" dirty="0" smtClean="0">
                <a:solidFill>
                  <a:srgbClr val="010000"/>
                </a:solidFill>
                <a:latin typeface="Courier"/>
                <a:ea typeface="ＭＳ Ｐゴシック" charset="-128"/>
                <a:cs typeface="Courier"/>
              </a:rPr>
              <a:t>2001:0DB8:</a:t>
            </a: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AAAA:</a:t>
            </a: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0000:1</a:t>
            </a: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000::</a:t>
            </a:r>
            <a:r>
              <a:rPr kumimoji="0" lang="en-US" sz="7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/68</a:t>
            </a:r>
          </a:p>
          <a:p>
            <a:pPr marL="404813" lvl="1" indent="-236538" defTabSz="814388" eaLnBrk="0" fontAlgn="base" hangingPunct="0">
              <a:spcAft>
                <a:spcPts val="1200"/>
              </a:spcAft>
              <a:buClr>
                <a:srgbClr val="00B050"/>
              </a:buClr>
              <a:defRPr/>
            </a:pPr>
            <a:r>
              <a:rPr lang="en-US" sz="7200" kern="0" dirty="0" smtClean="0">
                <a:solidFill>
                  <a:srgbClr val="010000"/>
                </a:solidFill>
                <a:latin typeface="Courier"/>
                <a:ea typeface="ＭＳ Ｐゴシック" charset="-128"/>
                <a:cs typeface="Courier"/>
              </a:rPr>
              <a:t>2001:0DB8:</a:t>
            </a: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AAAA:</a:t>
            </a: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0000:2</a:t>
            </a: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000::</a:t>
            </a:r>
            <a:r>
              <a:rPr kumimoji="0" lang="en-US" sz="7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/68</a:t>
            </a:r>
            <a:r>
              <a:rPr lang="en-US" sz="7200" kern="0" dirty="0" smtClean="0">
                <a:solidFill>
                  <a:srgbClr val="FF0000"/>
                </a:solidFill>
                <a:latin typeface="Courier"/>
                <a:ea typeface="ＭＳ Ｐゴシック" charset="-128"/>
                <a:cs typeface="Courier"/>
              </a:rPr>
              <a:t>  </a:t>
            </a:r>
            <a:r>
              <a:rPr lang="en-US" sz="7200" kern="0" dirty="0" smtClean="0">
                <a:solidFill>
                  <a:srgbClr val="010000"/>
                </a:solidFill>
                <a:latin typeface="Courier"/>
                <a:ea typeface="ＭＳ Ｐゴシック" charset="-128"/>
                <a:cs typeface="Courier"/>
              </a:rPr>
              <a:t>through</a:t>
            </a:r>
          </a:p>
          <a:p>
            <a:pPr marL="404813" lvl="1" indent="-236538" defTabSz="814388" eaLnBrk="0" fontAlgn="base" hangingPunct="0">
              <a:spcAft>
                <a:spcPts val="1200"/>
              </a:spcAft>
              <a:buClr>
                <a:srgbClr val="00B050"/>
              </a:buClr>
              <a:defRPr/>
            </a:pPr>
            <a:r>
              <a:rPr lang="en-US" sz="7200" kern="0" dirty="0" smtClean="0">
                <a:solidFill>
                  <a:srgbClr val="010000"/>
                </a:solidFill>
                <a:latin typeface="Courier"/>
                <a:ea typeface="ＭＳ Ｐゴシック" charset="-128"/>
                <a:cs typeface="Courier"/>
              </a:rPr>
              <a:t>2001:0DB8:AAAA:</a:t>
            </a:r>
            <a:r>
              <a:rPr lang="en-US" sz="7200" b="1" kern="0" dirty="0" smtClean="0">
                <a:solidFill>
                  <a:srgbClr val="010000"/>
                </a:solidFill>
                <a:latin typeface="Courier"/>
                <a:ea typeface="ＭＳ Ｐゴシック" charset="-128"/>
                <a:cs typeface="Courier"/>
              </a:rPr>
              <a:t>FFFF:F</a:t>
            </a:r>
            <a:r>
              <a:rPr lang="en-US" sz="7200" kern="0" dirty="0" smtClean="0">
                <a:solidFill>
                  <a:srgbClr val="010000"/>
                </a:solidFill>
                <a:latin typeface="Courier"/>
                <a:ea typeface="ＭＳ Ｐゴシック" charset="-128"/>
                <a:cs typeface="Courier"/>
              </a:rPr>
              <a:t>000::</a:t>
            </a:r>
            <a:r>
              <a:rPr lang="en-US" sz="7200" kern="0" dirty="0" smtClean="0">
                <a:solidFill>
                  <a:srgbClr val="FF0000"/>
                </a:solidFill>
                <a:latin typeface="Courier"/>
                <a:ea typeface="ＭＳ Ｐゴシック" charset="-128"/>
                <a:cs typeface="Courier"/>
              </a:rPr>
              <a:t>/68</a:t>
            </a:r>
          </a:p>
          <a:p>
            <a:pPr marL="404813" lvl="1" indent="-236538" defTabSz="814388" eaLnBrk="0" fontAlgn="base" hangingPunct="0">
              <a:spcAft>
                <a:spcPts val="1200"/>
              </a:spcAft>
              <a:buClr>
                <a:srgbClr val="00B050"/>
              </a:buClr>
              <a:defRPr/>
            </a:pPr>
            <a:endParaRPr kumimoji="0" lang="en-US" sz="2571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"/>
              <a:ea typeface="ＭＳ Ｐゴシック" charset="-128"/>
              <a:cs typeface="Courier"/>
            </a:endParaRPr>
          </a:p>
          <a:p>
            <a:pPr marL="404813" marR="0" lvl="1" indent="-236538" algn="l" defTabSz="8143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endParaRPr kumimoji="0" lang="en-US" sz="2571" b="0" i="0" u="none" strike="noStrike" kern="0" cap="none" spc="0" normalizeH="0" baseline="0" noProof="0" dirty="0" smtClean="0">
              <a:ln>
                <a:noFill/>
              </a:ln>
              <a:solidFill>
                <a:srgbClr val="435153"/>
              </a:solidFill>
              <a:effectLst/>
              <a:uLnTx/>
              <a:uFillTx/>
              <a:latin typeface="Courier"/>
              <a:ea typeface="ＭＳ Ｐゴシック" charset="-128"/>
              <a:cs typeface="Courier"/>
            </a:endParaRPr>
          </a:p>
          <a:p>
            <a:pPr marL="404813" marR="0" lvl="1" indent="-236538" algn="l" defTabSz="8143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endParaRPr kumimoji="0" lang="en-US" sz="2571" b="0" i="0" u="none" strike="noStrike" kern="0" cap="none" spc="0" normalizeH="0" baseline="0" noProof="0" dirty="0" smtClean="0">
              <a:ln>
                <a:noFill/>
              </a:ln>
              <a:solidFill>
                <a:srgbClr val="435153"/>
              </a:solidFill>
              <a:effectLst/>
              <a:uLnTx/>
              <a:uFillTx/>
              <a:latin typeface="Courier"/>
              <a:ea typeface="ＭＳ Ｐゴシック" charset="-128"/>
              <a:cs typeface="Courier"/>
            </a:endParaRPr>
          </a:p>
          <a:p>
            <a:pPr marL="404813" marR="0" lvl="1" indent="-236538" algn="l" defTabSz="8143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endParaRPr kumimoji="0" lang="en-US" sz="2571" b="0" i="0" u="none" strike="noStrike" kern="0" cap="none" spc="0" normalizeH="0" baseline="0" noProof="0" dirty="0" smtClean="0">
              <a:ln>
                <a:noFill/>
              </a:ln>
              <a:solidFill>
                <a:srgbClr val="435153"/>
              </a:solidFill>
              <a:effectLst/>
              <a:uLnTx/>
              <a:uFillTx/>
              <a:latin typeface="Courier"/>
              <a:ea typeface="ＭＳ Ｐゴシック" charset="-128"/>
              <a:cs typeface="Courier"/>
            </a:endParaRPr>
          </a:p>
          <a:p>
            <a:pPr marL="404813" marR="0" lvl="1" indent="-236538" algn="l" defTabSz="8143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endParaRPr kumimoji="0" lang="en-US" sz="2571" b="0" i="0" u="none" strike="noStrike" kern="0" cap="none" spc="0" normalizeH="0" baseline="0" noProof="0" dirty="0" smtClean="0">
              <a:ln>
                <a:noFill/>
              </a:ln>
              <a:solidFill>
                <a:srgbClr val="435153"/>
              </a:solidFill>
              <a:effectLst/>
              <a:uLnTx/>
              <a:uFillTx/>
              <a:latin typeface="Courier"/>
              <a:ea typeface="ＭＳ Ｐゴシック" charset="-128"/>
              <a:cs typeface="Courier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783" y="3311565"/>
            <a:ext cx="1476234" cy="1231928"/>
          </a:xfrm>
          <a:prstGeom prst="rect">
            <a:avLst/>
          </a:prstGeom>
        </p:spPr>
      </p:pic>
      <p:sp>
        <p:nvSpPr>
          <p:cNvPr id="34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35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3234568" y="3389590"/>
            <a:ext cx="478344" cy="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84597" y="3471333"/>
            <a:ext cx="236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increment by 1 in hex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5231" y="295083"/>
            <a:ext cx="4003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Subnetting</a:t>
            </a:r>
            <a:r>
              <a:rPr lang="en-US" sz="2800" dirty="0" smtClean="0"/>
              <a:t> within a nibble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133965" y="1261436"/>
            <a:ext cx="2517399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651364" y="1261436"/>
            <a:ext cx="1325956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78114" y="1261436"/>
            <a:ext cx="3231786" cy="4252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92498" y="133798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ID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51364" y="1312466"/>
            <a:ext cx="10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ID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95124" y="1300625"/>
            <a:ext cx="236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Global Routing Prefix</a:t>
            </a:r>
          </a:p>
        </p:txBody>
      </p:sp>
      <p:sp>
        <p:nvSpPr>
          <p:cNvPr id="21" name="Left Brace 20"/>
          <p:cNvSpPr/>
          <p:nvPr/>
        </p:nvSpPr>
        <p:spPr>
          <a:xfrm rot="5400000" flipH="1">
            <a:off x="2911055" y="-22070"/>
            <a:ext cx="301937" cy="3830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22029" y="2044196"/>
            <a:ext cx="177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Subnet Prefix</a:t>
            </a:r>
          </a:p>
          <a:p>
            <a:pPr algn="ctr"/>
            <a:r>
              <a:rPr lang="en-US" dirty="0" smtClean="0"/>
              <a:t>/70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76947" y="1027363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58 bits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22030" y="1030603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48 bits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995988" y="1030603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22 bits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397459" y="75360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/48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2"/>
          </p:cNvCxnSpPr>
          <p:nvPr/>
        </p:nvCxnSpPr>
        <p:spPr>
          <a:xfrm rot="5400000">
            <a:off x="3568663" y="1204845"/>
            <a:ext cx="164610" cy="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24207" y="73792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/70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rot="5400000">
            <a:off x="4895412" y="1189169"/>
            <a:ext cx="164611" cy="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/>
          <p:cNvSpPr txBox="1">
            <a:spLocks/>
          </p:cNvSpPr>
          <p:nvPr/>
        </p:nvSpPr>
        <p:spPr bwMode="auto">
          <a:xfrm>
            <a:off x="331618" y="2952323"/>
            <a:ext cx="5645329" cy="174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404813" lvl="1" indent="-236538" defTabSz="814388" eaLnBrk="0" fontAlgn="base" hangingPunct="0">
              <a:spcAft>
                <a:spcPts val="1200"/>
              </a:spcAft>
              <a:buClr>
                <a:srgbClr val="00B050"/>
              </a:buClr>
              <a:defRPr/>
            </a:pPr>
            <a:r>
              <a:rPr kumimoji="0" lang="en-US" sz="3789" b="0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2001:0DB8:AAAA:</a:t>
            </a:r>
            <a:r>
              <a:rPr kumimoji="0" lang="en-US" sz="3789" b="1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0000:00</a:t>
            </a:r>
            <a:r>
              <a:rPr kumimoji="0" lang="en-US" sz="3789" b="0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00::</a:t>
            </a:r>
            <a:r>
              <a:rPr kumimoji="0" lang="en-US" sz="3789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/70</a:t>
            </a:r>
            <a:r>
              <a:rPr kumimoji="0" lang="en-US" sz="3789" b="0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	</a:t>
            </a:r>
            <a:r>
              <a:rPr lang="en-US" sz="3789" b="1" kern="0" noProof="0" dirty="0" smtClean="0">
                <a:solidFill>
                  <a:srgbClr val="FF0000"/>
                </a:solidFill>
                <a:latin typeface="Courier"/>
                <a:cs typeface="Courier"/>
              </a:rPr>
              <a:t>00</a:t>
            </a:r>
            <a:r>
              <a:rPr lang="en-US" sz="3789" b="1" kern="0" dirty="0" smtClean="0">
                <a:solidFill>
                  <a:srgbClr val="0000FF"/>
                </a:solidFill>
                <a:latin typeface="Courier"/>
                <a:cs typeface="Courier"/>
              </a:rPr>
              <a:t>00</a:t>
            </a:r>
            <a:endParaRPr kumimoji="0" lang="en-US" sz="3789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urier"/>
              <a:ea typeface="ＭＳ Ｐゴシック" charset="-128"/>
              <a:cs typeface="Courier"/>
            </a:endParaRPr>
          </a:p>
          <a:p>
            <a:pPr marL="404813" lvl="1" indent="-236538" defTabSz="814388" eaLnBrk="0" fontAlgn="base" hangingPunct="0">
              <a:spcAft>
                <a:spcPts val="1200"/>
              </a:spcAft>
              <a:buClr>
                <a:srgbClr val="00B050"/>
              </a:buClr>
              <a:defRPr/>
            </a:pPr>
            <a:r>
              <a:rPr lang="en-US" sz="3789" kern="0" dirty="0" smtClean="0">
                <a:solidFill>
                  <a:srgbClr val="010000"/>
                </a:solidFill>
                <a:latin typeface="Courier"/>
                <a:ea typeface="ＭＳ Ｐゴシック" charset="-128"/>
                <a:cs typeface="Courier"/>
              </a:rPr>
              <a:t>2001:0DB8:</a:t>
            </a:r>
            <a:r>
              <a:rPr kumimoji="0" lang="en-US" sz="3789" b="0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AAAA:</a:t>
            </a:r>
            <a:r>
              <a:rPr kumimoji="0" lang="en-US" sz="3789" b="1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0000:04</a:t>
            </a:r>
            <a:r>
              <a:rPr kumimoji="0" lang="en-US" sz="3789" b="0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00::</a:t>
            </a:r>
            <a:r>
              <a:rPr kumimoji="0" lang="en-US" sz="3789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/70</a:t>
            </a:r>
            <a:r>
              <a:rPr kumimoji="0" lang="en-US" sz="3789" b="0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	</a:t>
            </a:r>
            <a:r>
              <a:rPr lang="en-US" sz="3789" b="1" kern="0" dirty="0" smtClean="0">
                <a:solidFill>
                  <a:srgbClr val="FF0000"/>
                </a:solidFill>
                <a:latin typeface="Courier"/>
                <a:cs typeface="Courier"/>
              </a:rPr>
              <a:t>01</a:t>
            </a:r>
            <a:r>
              <a:rPr lang="en-US" sz="3789" b="1" kern="0" dirty="0" smtClean="0">
                <a:solidFill>
                  <a:srgbClr val="0000FF"/>
                </a:solidFill>
                <a:latin typeface="Courier"/>
                <a:cs typeface="Courier"/>
              </a:rPr>
              <a:t>00</a:t>
            </a:r>
            <a:endParaRPr kumimoji="0" lang="en-US" sz="3789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urier"/>
              <a:ea typeface="ＭＳ Ｐゴシック" charset="-128"/>
              <a:cs typeface="Courier"/>
            </a:endParaRPr>
          </a:p>
          <a:p>
            <a:pPr marL="404813" lvl="1" indent="-236538" defTabSz="814388" eaLnBrk="0" fontAlgn="base" hangingPunct="0">
              <a:spcAft>
                <a:spcPts val="1200"/>
              </a:spcAft>
              <a:buClr>
                <a:srgbClr val="00B050"/>
              </a:buClr>
              <a:defRPr/>
            </a:pPr>
            <a:r>
              <a:rPr lang="en-US" sz="3789" kern="0" dirty="0" smtClean="0">
                <a:solidFill>
                  <a:srgbClr val="010000"/>
                </a:solidFill>
                <a:latin typeface="Courier"/>
                <a:ea typeface="ＭＳ Ｐゴシック" charset="-128"/>
                <a:cs typeface="Courier"/>
              </a:rPr>
              <a:t>2001:0DB8:</a:t>
            </a:r>
            <a:r>
              <a:rPr kumimoji="0" lang="en-US" sz="3789" b="0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AAAA:</a:t>
            </a:r>
            <a:r>
              <a:rPr kumimoji="0" lang="en-US" sz="3789" b="1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0000:08</a:t>
            </a:r>
            <a:r>
              <a:rPr kumimoji="0" lang="en-US" sz="3789" b="0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00::</a:t>
            </a:r>
            <a:r>
              <a:rPr kumimoji="0" lang="en-US" sz="3789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/70</a:t>
            </a:r>
            <a:r>
              <a:rPr kumimoji="0" lang="en-US" sz="3789" b="0" i="0" u="none" strike="noStrike" kern="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	</a:t>
            </a:r>
            <a:r>
              <a:rPr kumimoji="0" lang="en-US" sz="3789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1</a:t>
            </a:r>
            <a:r>
              <a:rPr lang="en-US" sz="3789" b="1" kern="0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sz="3789" b="1" kern="0" dirty="0" smtClean="0">
                <a:solidFill>
                  <a:srgbClr val="0000FF"/>
                </a:solidFill>
                <a:latin typeface="Courier"/>
                <a:cs typeface="Courier"/>
              </a:rPr>
              <a:t>00</a:t>
            </a:r>
            <a:endParaRPr kumimoji="0" lang="en-US" sz="3789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urier"/>
              <a:ea typeface="ＭＳ Ｐゴシック" charset="-128"/>
              <a:cs typeface="Courier"/>
            </a:endParaRPr>
          </a:p>
          <a:p>
            <a:pPr marL="404813" lvl="1" indent="-236538" defTabSz="814388" eaLnBrk="0" fontAlgn="base" hangingPunct="0">
              <a:spcAft>
                <a:spcPts val="1200"/>
              </a:spcAft>
              <a:buClr>
                <a:srgbClr val="00B050"/>
              </a:buClr>
              <a:defRPr/>
            </a:pPr>
            <a:r>
              <a:rPr lang="en-US" sz="3789" kern="0" dirty="0" smtClean="0">
                <a:solidFill>
                  <a:srgbClr val="010000"/>
                </a:solidFill>
                <a:latin typeface="Courier"/>
                <a:ea typeface="ＭＳ Ｐゴシック" charset="-128"/>
                <a:cs typeface="Courier"/>
              </a:rPr>
              <a:t>2001:0DB8:AAAA:</a:t>
            </a:r>
            <a:r>
              <a:rPr lang="en-US" sz="3789" b="1" kern="0" dirty="0" smtClean="0">
                <a:solidFill>
                  <a:srgbClr val="010000"/>
                </a:solidFill>
                <a:latin typeface="Courier"/>
                <a:ea typeface="ＭＳ Ｐゴシック" charset="-128"/>
                <a:cs typeface="Courier"/>
              </a:rPr>
              <a:t>0000:0C</a:t>
            </a:r>
            <a:r>
              <a:rPr lang="en-US" sz="3789" kern="0" dirty="0" smtClean="0">
                <a:solidFill>
                  <a:srgbClr val="010000"/>
                </a:solidFill>
                <a:latin typeface="Courier"/>
                <a:ea typeface="ＭＳ Ｐゴシック" charset="-128"/>
                <a:cs typeface="Courier"/>
              </a:rPr>
              <a:t>00::</a:t>
            </a:r>
            <a:r>
              <a:rPr lang="en-US" sz="3789" kern="0" dirty="0" smtClean="0">
                <a:solidFill>
                  <a:srgbClr val="FF0000"/>
                </a:solidFill>
                <a:latin typeface="Courier"/>
                <a:ea typeface="ＭＳ Ｐゴシック" charset="-128"/>
                <a:cs typeface="Courier"/>
              </a:rPr>
              <a:t>/70</a:t>
            </a:r>
            <a:r>
              <a:rPr lang="en-US" sz="3789" kern="0" dirty="0" smtClean="0">
                <a:latin typeface="Courier"/>
                <a:ea typeface="ＭＳ Ｐゴシック" charset="-128"/>
                <a:cs typeface="Courier"/>
              </a:rPr>
              <a:t>	</a:t>
            </a:r>
            <a:r>
              <a:rPr lang="en-US" sz="3789" b="1" kern="0" dirty="0" smtClean="0">
                <a:solidFill>
                  <a:srgbClr val="FF0000"/>
                </a:solidFill>
                <a:latin typeface="Courier"/>
                <a:cs typeface="Courier"/>
              </a:rPr>
              <a:t>11</a:t>
            </a:r>
            <a:r>
              <a:rPr lang="en-US" sz="3789" b="1" kern="0" dirty="0" smtClean="0">
                <a:solidFill>
                  <a:srgbClr val="0000FF"/>
                </a:solidFill>
                <a:latin typeface="Courier"/>
                <a:cs typeface="Courier"/>
              </a:rPr>
              <a:t>00</a:t>
            </a:r>
            <a:endParaRPr lang="en-US" sz="3789" b="1" kern="0" dirty="0" smtClean="0">
              <a:solidFill>
                <a:srgbClr val="0000FF"/>
              </a:solidFill>
              <a:latin typeface="Courier"/>
              <a:ea typeface="ＭＳ Ｐゴシック" charset="-128"/>
              <a:cs typeface="Courier"/>
            </a:endParaRPr>
          </a:p>
          <a:p>
            <a:pPr marL="404813" lvl="1" indent="-236538" defTabSz="814388" eaLnBrk="0" fontAlgn="base" hangingPunct="0">
              <a:spcAft>
                <a:spcPts val="1200"/>
              </a:spcAft>
              <a:buClr>
                <a:srgbClr val="00B050"/>
              </a:buClr>
              <a:defRPr/>
            </a:pPr>
            <a:endParaRPr kumimoji="0" lang="en-US" sz="2571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"/>
              <a:ea typeface="ＭＳ Ｐゴシック" charset="-128"/>
              <a:cs typeface="Courier"/>
            </a:endParaRPr>
          </a:p>
          <a:p>
            <a:pPr marL="404813" marR="0" lvl="1" indent="-236538" algn="l" defTabSz="8143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endParaRPr kumimoji="0" lang="en-US" sz="2571" b="0" i="0" u="none" strike="noStrike" kern="0" cap="none" spc="0" normalizeH="0" baseline="0" noProof="0" dirty="0" smtClean="0">
              <a:ln>
                <a:noFill/>
              </a:ln>
              <a:solidFill>
                <a:srgbClr val="435153"/>
              </a:solidFill>
              <a:effectLst/>
              <a:uLnTx/>
              <a:uFillTx/>
              <a:latin typeface="Courier"/>
              <a:ea typeface="ＭＳ Ｐゴシック" charset="-128"/>
              <a:cs typeface="Courier"/>
            </a:endParaRPr>
          </a:p>
          <a:p>
            <a:pPr marL="404813" marR="0" lvl="1" indent="-236538" algn="l" defTabSz="8143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endParaRPr kumimoji="0" lang="en-US" sz="2571" b="0" i="0" u="none" strike="noStrike" kern="0" cap="none" spc="0" normalizeH="0" baseline="0" noProof="0" dirty="0" smtClean="0">
              <a:ln>
                <a:noFill/>
              </a:ln>
              <a:solidFill>
                <a:srgbClr val="435153"/>
              </a:solidFill>
              <a:effectLst/>
              <a:uLnTx/>
              <a:uFillTx/>
              <a:latin typeface="Courier"/>
              <a:ea typeface="ＭＳ Ｐゴシック" charset="-128"/>
              <a:cs typeface="Courier"/>
            </a:endParaRPr>
          </a:p>
          <a:p>
            <a:pPr marL="404813" marR="0" lvl="1" indent="-236538" algn="l" defTabSz="8143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endParaRPr kumimoji="0" lang="en-US" sz="2571" b="0" i="0" u="none" strike="noStrike" kern="0" cap="none" spc="0" normalizeH="0" baseline="0" noProof="0" dirty="0" smtClean="0">
              <a:ln>
                <a:noFill/>
              </a:ln>
              <a:solidFill>
                <a:srgbClr val="435153"/>
              </a:solidFill>
              <a:effectLst/>
              <a:uLnTx/>
              <a:uFillTx/>
              <a:latin typeface="Courier"/>
              <a:ea typeface="ＭＳ Ｐゴシック" charset="-128"/>
              <a:cs typeface="Courier"/>
            </a:endParaRPr>
          </a:p>
          <a:p>
            <a:pPr marL="404813" marR="0" lvl="1" indent="-236538" algn="l" defTabSz="8143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endParaRPr kumimoji="0" lang="en-US" sz="2571" b="0" i="0" u="none" strike="noStrike" kern="0" cap="none" spc="0" normalizeH="0" baseline="0" noProof="0" dirty="0" smtClean="0">
              <a:ln>
                <a:noFill/>
              </a:ln>
              <a:solidFill>
                <a:srgbClr val="435153"/>
              </a:solidFill>
              <a:effectLst/>
              <a:uLnTx/>
              <a:uFillTx/>
              <a:latin typeface="Courier"/>
              <a:ea typeface="ＭＳ Ｐゴシック" charset="-128"/>
              <a:cs typeface="Courier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49401" y="2995739"/>
            <a:ext cx="201171" cy="1443599"/>
          </a:xfrm>
          <a:prstGeom prst="rect">
            <a:avLst/>
          </a:prstGeom>
          <a:solidFill>
            <a:srgbClr val="0096D6">
              <a:alpha val="12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800" dirty="0"/>
          </a:p>
        </p:txBody>
      </p:sp>
      <p:sp>
        <p:nvSpPr>
          <p:cNvPr id="32" name="Arc 31"/>
          <p:cNvSpPr/>
          <p:nvPr/>
        </p:nvSpPr>
        <p:spPr>
          <a:xfrm rot="16200000">
            <a:off x="4188025" y="1708377"/>
            <a:ext cx="767953" cy="2060575"/>
          </a:xfrm>
          <a:prstGeom prst="arc">
            <a:avLst>
              <a:gd name="adj1" fmla="val 16200000"/>
              <a:gd name="adj2" fmla="val 523866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800"/>
          </a:p>
        </p:txBody>
      </p:sp>
      <p:sp>
        <p:nvSpPr>
          <p:cNvPr id="33" name="Rectangle 32"/>
          <p:cNvSpPr/>
          <p:nvPr/>
        </p:nvSpPr>
        <p:spPr>
          <a:xfrm>
            <a:off x="5228506" y="2966599"/>
            <a:ext cx="744930" cy="1472739"/>
          </a:xfrm>
          <a:prstGeom prst="rect">
            <a:avLst/>
          </a:prstGeom>
          <a:solidFill>
            <a:srgbClr val="0096D6">
              <a:alpha val="12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6246095" y="2767716"/>
            <a:ext cx="272010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Four Bits: The two leftmost bits are part of the </a:t>
            </a:r>
            <a:r>
              <a:rPr lang="en-US" dirty="0" smtClean="0">
                <a:solidFill>
                  <a:srgbClr val="FF0000"/>
                </a:solidFill>
              </a:rPr>
              <a:t>Subnet-ID</a:t>
            </a:r>
            <a:r>
              <a:rPr lang="en-US" dirty="0" smtClean="0">
                <a:solidFill>
                  <a:srgbClr val="010000"/>
                </a:solidFill>
              </a:rPr>
              <a:t>, whereas the two rightmost bits belong to the </a:t>
            </a:r>
            <a:r>
              <a:rPr lang="en-US" dirty="0" smtClean="0">
                <a:solidFill>
                  <a:srgbClr val="0000FF"/>
                </a:solidFill>
              </a:rPr>
              <a:t>Interface ID</a:t>
            </a:r>
            <a:r>
              <a:rPr lang="en-US" dirty="0" smtClean="0">
                <a:solidFill>
                  <a:srgbClr val="010000"/>
                </a:solidFill>
              </a:rPr>
              <a:t>.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871" y="1577065"/>
            <a:ext cx="1540057" cy="1095041"/>
          </a:xfrm>
          <a:prstGeom prst="rect">
            <a:avLst/>
          </a:prstGeom>
        </p:spPr>
      </p:pic>
      <p:sp>
        <p:nvSpPr>
          <p:cNvPr id="39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40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5460433" y="2929821"/>
            <a:ext cx="23870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330351" y="4439338"/>
            <a:ext cx="5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bits</a:t>
            </a:r>
            <a:endParaRPr lang="en-US" dirty="0">
              <a:solidFill>
                <a:srgbClr val="01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7725" y="863149"/>
            <a:ext cx="1725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IPv6 Addressing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924" y="274980"/>
            <a:ext cx="824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IPv6 Address Types: Global </a:t>
            </a:r>
            <a:r>
              <a:rPr lang="en-US" sz="2800" dirty="0" err="1" smtClean="0"/>
              <a:t>Unicast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633337" y="798200"/>
            <a:ext cx="3701563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6182" y="1701925"/>
            <a:ext cx="2127155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37341" y="1701925"/>
            <a:ext cx="2127155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34900" y="1701925"/>
            <a:ext cx="2127155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57429" y="2522607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20361" y="2522607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260" y="3638046"/>
            <a:ext cx="1436868" cy="39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49513" y="3638046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07132" y="3637348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90320" y="3638046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20236" y="3638046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027637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Multicast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5271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Courier"/>
              </a:rPr>
              <a:t>Unicast</a:t>
            </a:r>
            <a:endParaRPr lang="en-US" sz="1600" dirty="0" smtClean="0">
              <a:cs typeface="Courier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2744" y="1765531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cs typeface="Courier"/>
              </a:rPr>
              <a:t>Anycast</a:t>
            </a:r>
            <a:endParaRPr lang="en-US" sz="1600" dirty="0" smtClean="0">
              <a:cs typeface="Courie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90320" y="2574853"/>
            <a:ext cx="1147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Assigned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20362" y="2577631"/>
            <a:ext cx="143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Solicited Node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401" y="3693510"/>
            <a:ext cx="143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Global </a:t>
            </a:r>
            <a:r>
              <a:rPr lang="en-US" sz="1400" dirty="0" err="1" smtClean="0">
                <a:cs typeface="Courier"/>
              </a:rPr>
              <a:t>Unicast</a:t>
            </a:r>
            <a:endParaRPr lang="en-US" sz="1400" dirty="0" smtClean="0">
              <a:cs typeface="Courie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0236" y="3638046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Unspecified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90320" y="3693510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Loopback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07132" y="3610695"/>
            <a:ext cx="143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"/>
              </a:rPr>
              <a:t>Embedded IPv4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49513" y="3693510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Link-Local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04576" y="3637348"/>
            <a:ext cx="143686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204576" y="3692812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Unique Local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903918" y="2733200"/>
            <a:ext cx="1286072" cy="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7" idx="0"/>
          </p:cNvCxnSpPr>
          <p:nvPr/>
        </p:nvCxnSpPr>
        <p:spPr>
          <a:xfrm rot="16200000" flipH="1">
            <a:off x="4241897" y="1442903"/>
            <a:ext cx="512926" cy="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407237" y="2195409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63611" y="2294915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9700" y="3378795"/>
            <a:ext cx="7658242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568970" y="35166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2079739" y="348996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3689042" y="35007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5217939" y="351661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6787219" y="351661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8227212" y="3500717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3342880" y="24018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5470035" y="24018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49513" y="1414493"/>
            <a:ext cx="5872974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1430372" y="15364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7301757" y="15364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236587" y="2913407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FF00::/8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646705" y="2923832"/>
            <a:ext cx="1835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FF02::1:FF00:0000/104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99395" y="4028846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::/128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353060" y="4028846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::1/128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5013" y="4028846"/>
            <a:ext cx="8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2000::/3</a:t>
            </a:r>
          </a:p>
          <a:p>
            <a:pPr algn="ctr"/>
            <a:r>
              <a:rPr lang="en-US" sz="1200" dirty="0" smtClean="0">
                <a:cs typeface="Courier"/>
              </a:rPr>
              <a:t>3FFF::/3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670509" y="4039271"/>
            <a:ext cx="106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FE80::/10</a:t>
            </a:r>
          </a:p>
          <a:p>
            <a:pPr algn="ctr"/>
            <a:r>
              <a:rPr lang="en-US" sz="1200" dirty="0" smtClean="0">
                <a:cs typeface="Courier"/>
              </a:rPr>
              <a:t>FEBF::/10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01403" y="4028148"/>
            <a:ext cx="82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FC00::/7</a:t>
            </a:r>
          </a:p>
          <a:p>
            <a:pPr algn="ctr"/>
            <a:r>
              <a:rPr lang="en-US" sz="1200" dirty="0" smtClean="0">
                <a:cs typeface="Courier"/>
              </a:rPr>
              <a:t>FDFF::/7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51512" y="4038574"/>
            <a:ext cx="82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urier"/>
              </a:rPr>
              <a:t>::/80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61128" y="4651846"/>
            <a:ext cx="509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There are no broadcast addresses in IPv6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5923" y="1295101"/>
            <a:ext cx="1900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cs typeface="Courier"/>
              </a:rPr>
              <a:t>Global </a:t>
            </a:r>
            <a:r>
              <a:rPr lang="en-US" sz="1600" b="1" dirty="0" err="1" smtClean="0">
                <a:cs typeface="Courier"/>
              </a:rPr>
              <a:t>Unicast</a:t>
            </a:r>
            <a:endParaRPr lang="en-US" sz="1600" b="1" dirty="0" smtClean="0">
              <a:cs typeface="Couri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664" y="261610"/>
            <a:ext cx="473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Static 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Addresses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149184" y="1230151"/>
            <a:ext cx="2947229" cy="39080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049659" y="2114924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Dynamic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27671" y="2819970"/>
            <a:ext cx="14368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IPv6 Unnumbered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4510050" y="1733699"/>
            <a:ext cx="22549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2362576" y="2579603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418950" y="2679110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1298219" y="2786071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3425374" y="2786071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482528" y="1847636"/>
            <a:ext cx="3979369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2361798" y="196955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6341165" y="1967176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622798" y="2908590"/>
            <a:ext cx="173021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557220" y="2800050"/>
            <a:ext cx="17957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Stateless </a:t>
            </a:r>
            <a:r>
              <a:rPr lang="en-US" sz="1600" dirty="0" err="1" smtClean="0">
                <a:cs typeface="Courier"/>
              </a:rPr>
              <a:t>Autoconfiguration</a:t>
            </a:r>
            <a:endParaRPr lang="en-US" sz="1600" dirty="0" smtClean="0">
              <a:cs typeface="Courier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79081" y="2963614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DHCPv6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6365956" y="2581392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422330" y="2680898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5301599" y="2787859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7428754" y="2787859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582052" y="2908590"/>
            <a:ext cx="173021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675700" y="2906802"/>
            <a:ext cx="173021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53842" y="2906801"/>
            <a:ext cx="173021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598762" y="2062678"/>
            <a:ext cx="173021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596786" y="2087907"/>
            <a:ext cx="173021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6997" y="3732444"/>
            <a:ext cx="1048691" cy="39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78981" y="3732444"/>
            <a:ext cx="1048691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1299001" y="3397308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4665" y="3498602"/>
            <a:ext cx="1744972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483934" y="360377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228906" y="3619333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8692" y="3783755"/>
            <a:ext cx="941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Static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55606" y="3806050"/>
            <a:ext cx="941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EUI-64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98762" y="2114924"/>
            <a:ext cx="1730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Manual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4729" y="2963614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IPv6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142" y="4367804"/>
            <a:ext cx="680664" cy="49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5399264" y="250701"/>
            <a:ext cx="3263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Rick’s Café Network Topology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14371" y="4431105"/>
            <a:ext cx="593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10000"/>
                </a:solidFill>
              </a:rPr>
              <a:t>PC-1</a:t>
            </a:r>
            <a:endParaRPr lang="en-US" sz="1400" dirty="0">
              <a:solidFill>
                <a:srgbClr val="010000"/>
              </a:solidFill>
            </a:endParaRPr>
          </a:p>
        </p:txBody>
      </p:sp>
      <p:pic>
        <p:nvPicPr>
          <p:cNvPr id="45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1223" y="1372450"/>
            <a:ext cx="680664" cy="49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Box 46"/>
          <p:cNvSpPr txBox="1"/>
          <p:nvPr/>
        </p:nvSpPr>
        <p:spPr>
          <a:xfrm>
            <a:off x="3063452" y="1435752"/>
            <a:ext cx="593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10000"/>
                </a:solidFill>
              </a:rPr>
              <a:t>PC-2</a:t>
            </a:r>
            <a:endParaRPr lang="en-US" sz="1400" dirty="0">
              <a:solidFill>
                <a:srgbClr val="010000"/>
              </a:solidFill>
            </a:endParaRPr>
          </a:p>
        </p:txBody>
      </p:sp>
      <p:pic>
        <p:nvPicPr>
          <p:cNvPr id="59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600" y="4394202"/>
            <a:ext cx="680664" cy="49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TextBox 61"/>
          <p:cNvSpPr txBox="1"/>
          <p:nvPr/>
        </p:nvSpPr>
        <p:spPr>
          <a:xfrm>
            <a:off x="4720829" y="4457503"/>
            <a:ext cx="593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10000"/>
                </a:solidFill>
              </a:rPr>
              <a:t>PC-3</a:t>
            </a:r>
            <a:endParaRPr lang="en-US" sz="1400" dirty="0">
              <a:solidFill>
                <a:srgbClr val="010000"/>
              </a:solidFill>
            </a:endParaRPr>
          </a:p>
        </p:txBody>
      </p:sp>
      <p:pic>
        <p:nvPicPr>
          <p:cNvPr id="68" name="Picture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1771" y="4359799"/>
            <a:ext cx="680664" cy="49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TextBox 68"/>
          <p:cNvSpPr txBox="1"/>
          <p:nvPr/>
        </p:nvSpPr>
        <p:spPr>
          <a:xfrm>
            <a:off x="7523999" y="4423100"/>
            <a:ext cx="678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10000"/>
                </a:solidFill>
              </a:rPr>
              <a:t>PC-4</a:t>
            </a:r>
            <a:endParaRPr lang="en-US" sz="1400" dirty="0">
              <a:solidFill>
                <a:srgbClr val="010000"/>
              </a:solidFill>
            </a:endParaRPr>
          </a:p>
        </p:txBody>
      </p:sp>
      <p:sp>
        <p:nvSpPr>
          <p:cNvPr id="71" name="Freeform 9"/>
          <p:cNvSpPr>
            <a:spLocks/>
          </p:cNvSpPr>
          <p:nvPr/>
        </p:nvSpPr>
        <p:spPr bwMode="auto">
          <a:xfrm rot="18467150">
            <a:off x="1681212" y="2929989"/>
            <a:ext cx="1504811" cy="191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9"/>
          <p:cNvSpPr>
            <a:spLocks/>
          </p:cNvSpPr>
          <p:nvPr/>
        </p:nvSpPr>
        <p:spPr bwMode="auto">
          <a:xfrm rot="2986743">
            <a:off x="3539686" y="3042398"/>
            <a:ext cx="1504811" cy="191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9"/>
          <p:cNvSpPr>
            <a:spLocks/>
          </p:cNvSpPr>
          <p:nvPr/>
        </p:nvSpPr>
        <p:spPr bwMode="auto">
          <a:xfrm>
            <a:off x="2008927" y="3759073"/>
            <a:ext cx="2695637" cy="10264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9"/>
          <p:cNvSpPr>
            <a:spLocks/>
          </p:cNvSpPr>
          <p:nvPr/>
        </p:nvSpPr>
        <p:spPr bwMode="auto">
          <a:xfrm>
            <a:off x="5261516" y="3810394"/>
            <a:ext cx="2262484" cy="10264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0"/>
              </a:cxn>
              <a:cxn ang="0">
                <a:pos x="912" y="96"/>
              </a:cxn>
              <a:cxn ang="0">
                <a:pos x="2016" y="96"/>
              </a:cxn>
            </a:cxnLst>
            <a:rect l="0" t="0" r="r" b="b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9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1223" y="2232271"/>
            <a:ext cx="69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Box 79"/>
          <p:cNvSpPr txBox="1"/>
          <p:nvPr/>
        </p:nvSpPr>
        <p:spPr>
          <a:xfrm>
            <a:off x="3194123" y="2400372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R2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1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564" y="3620663"/>
            <a:ext cx="69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Box 81"/>
          <p:cNvSpPr txBox="1"/>
          <p:nvPr/>
        </p:nvSpPr>
        <p:spPr>
          <a:xfrm>
            <a:off x="4884489" y="378988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R3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3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7735" y="3664416"/>
            <a:ext cx="69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Box 83"/>
          <p:cNvSpPr txBox="1"/>
          <p:nvPr/>
        </p:nvSpPr>
        <p:spPr>
          <a:xfrm>
            <a:off x="7687661" y="3833634"/>
            <a:ext cx="405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ISP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5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227" y="3589856"/>
            <a:ext cx="69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TextBox 85"/>
          <p:cNvSpPr txBox="1"/>
          <p:nvPr/>
        </p:nvSpPr>
        <p:spPr>
          <a:xfrm>
            <a:off x="1441525" y="3759073"/>
            <a:ext cx="373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R1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88" name="Straight Connector 87"/>
          <p:cNvCxnSpPr>
            <a:stCxn id="79" idx="0"/>
          </p:cNvCxnSpPr>
          <p:nvPr/>
        </p:nvCxnSpPr>
        <p:spPr>
          <a:xfrm rot="16200000" flipV="1">
            <a:off x="3274797" y="2098494"/>
            <a:ext cx="260537" cy="7018"/>
          </a:xfrm>
          <a:prstGeom prst="line">
            <a:avLst/>
          </a:prstGeom>
          <a:ln>
            <a:solidFill>
              <a:srgbClr val="01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10602" y="4121460"/>
            <a:ext cx="2017316" cy="1191"/>
          </a:xfrm>
          <a:prstGeom prst="line">
            <a:avLst/>
          </a:prstGeom>
          <a:ln>
            <a:solidFill>
              <a:srgbClr val="01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 flipH="1" flipV="1">
            <a:off x="4945187" y="4088563"/>
            <a:ext cx="135695" cy="1"/>
          </a:xfrm>
          <a:prstGeom prst="line">
            <a:avLst/>
          </a:prstGeom>
          <a:ln>
            <a:solidFill>
              <a:srgbClr val="01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 flipH="1" flipV="1">
            <a:off x="7797611" y="4121121"/>
            <a:ext cx="113703" cy="1588"/>
          </a:xfrm>
          <a:prstGeom prst="line">
            <a:avLst/>
          </a:prstGeom>
          <a:ln>
            <a:solidFill>
              <a:srgbClr val="01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1546450" y="4056278"/>
            <a:ext cx="132746" cy="2"/>
          </a:xfrm>
          <a:prstGeom prst="line">
            <a:avLst/>
          </a:prstGeom>
          <a:ln>
            <a:solidFill>
              <a:srgbClr val="01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004374" y="4155219"/>
            <a:ext cx="2017316" cy="1191"/>
          </a:xfrm>
          <a:prstGeom prst="line">
            <a:avLst/>
          </a:prstGeom>
          <a:ln>
            <a:solidFill>
              <a:srgbClr val="01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845010" y="4177575"/>
            <a:ext cx="2017316" cy="1191"/>
          </a:xfrm>
          <a:prstGeom prst="line">
            <a:avLst/>
          </a:prstGeom>
          <a:ln>
            <a:solidFill>
              <a:srgbClr val="01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399916" y="1970543"/>
            <a:ext cx="2017316" cy="1191"/>
          </a:xfrm>
          <a:prstGeom prst="line">
            <a:avLst/>
          </a:prstGeom>
          <a:ln>
            <a:solidFill>
              <a:srgbClr val="01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072316" y="3241853"/>
            <a:ext cx="765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010000"/>
                </a:solidFill>
              </a:rPr>
              <a:t>Ser 0/0/0</a:t>
            </a:r>
          </a:p>
          <a:p>
            <a:pPr algn="r"/>
            <a:r>
              <a:rPr lang="en-US" sz="1100" b="1" dirty="0" smtClean="0">
                <a:solidFill>
                  <a:srgbClr val="010000"/>
                </a:solidFill>
              </a:rPr>
              <a:t>.1</a:t>
            </a:r>
            <a:endParaRPr lang="en-US" sz="1100" b="1" dirty="0">
              <a:solidFill>
                <a:srgbClr val="01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288141" y="2339419"/>
            <a:ext cx="765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010000"/>
                </a:solidFill>
              </a:rPr>
              <a:t>Ser 0/0/0</a:t>
            </a:r>
          </a:p>
          <a:p>
            <a:pPr algn="r"/>
            <a:r>
              <a:rPr lang="en-US" sz="1100" b="1" dirty="0" smtClean="0">
                <a:solidFill>
                  <a:srgbClr val="010000"/>
                </a:solidFill>
              </a:rPr>
              <a:t>.2</a:t>
            </a:r>
            <a:endParaRPr lang="en-US" sz="1100" b="1" dirty="0">
              <a:solidFill>
                <a:srgbClr val="01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55787" y="3665509"/>
            <a:ext cx="765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010000"/>
                </a:solidFill>
              </a:rPr>
              <a:t>Ser 0/0/0</a:t>
            </a:r>
          </a:p>
          <a:p>
            <a:pPr algn="r"/>
            <a:r>
              <a:rPr lang="en-US" sz="1100" b="1" dirty="0" smtClean="0">
                <a:solidFill>
                  <a:srgbClr val="010000"/>
                </a:solidFill>
              </a:rPr>
              <a:t>.2</a:t>
            </a:r>
            <a:endParaRPr lang="en-US" sz="1100" b="1" dirty="0">
              <a:solidFill>
                <a:srgbClr val="01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742694" y="3691783"/>
            <a:ext cx="765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010000"/>
                </a:solidFill>
              </a:rPr>
              <a:t>Ser 0/0/0</a:t>
            </a:r>
          </a:p>
          <a:p>
            <a:pPr algn="r"/>
            <a:r>
              <a:rPr lang="en-US" sz="1100" b="1" dirty="0" smtClean="0">
                <a:solidFill>
                  <a:srgbClr val="010000"/>
                </a:solidFill>
              </a:rPr>
              <a:t>.2</a:t>
            </a:r>
            <a:endParaRPr lang="en-US" sz="1100" b="1" dirty="0">
              <a:solidFill>
                <a:srgbClr val="01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726720" y="2274295"/>
            <a:ext cx="765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10000"/>
                </a:solidFill>
              </a:rPr>
              <a:t>Ser 0/0/1</a:t>
            </a:r>
          </a:p>
          <a:p>
            <a:r>
              <a:rPr lang="en-US" sz="1100" b="1" dirty="0" smtClean="0">
                <a:solidFill>
                  <a:srgbClr val="010000"/>
                </a:solidFill>
              </a:rPr>
              <a:t>.1</a:t>
            </a:r>
            <a:endParaRPr lang="en-US" sz="1100" b="1" dirty="0">
              <a:solidFill>
                <a:srgbClr val="01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599560" y="3341251"/>
            <a:ext cx="765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10000"/>
                </a:solidFill>
              </a:rPr>
              <a:t>Ser 0/0/1</a:t>
            </a:r>
          </a:p>
          <a:p>
            <a:r>
              <a:rPr lang="en-US" sz="1100" b="1" dirty="0" smtClean="0">
                <a:solidFill>
                  <a:srgbClr val="010000"/>
                </a:solidFill>
              </a:rPr>
              <a:t>.2</a:t>
            </a:r>
            <a:endParaRPr lang="en-US" sz="1100" b="1" dirty="0">
              <a:solidFill>
                <a:srgbClr val="01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39666" y="3590416"/>
            <a:ext cx="686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10000"/>
                </a:solidFill>
              </a:rPr>
              <a:t>Ser 0/0/</a:t>
            </a:r>
          </a:p>
          <a:p>
            <a:r>
              <a:rPr lang="en-US" sz="1100" b="1" dirty="0" smtClean="0">
                <a:solidFill>
                  <a:srgbClr val="010000"/>
                </a:solidFill>
              </a:rPr>
              <a:t>.1</a:t>
            </a:r>
            <a:endParaRPr lang="en-US" sz="1100" b="1" dirty="0">
              <a:solidFill>
                <a:srgbClr val="01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011155" y="3551127"/>
            <a:ext cx="765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10000"/>
                </a:solidFill>
              </a:rPr>
              <a:t>Ser 0/0/1</a:t>
            </a:r>
          </a:p>
          <a:p>
            <a:r>
              <a:rPr lang="en-US" sz="1100" b="1" dirty="0" smtClean="0">
                <a:solidFill>
                  <a:srgbClr val="010000"/>
                </a:solidFill>
              </a:rPr>
              <a:t>.1</a:t>
            </a:r>
            <a:endParaRPr lang="en-US" sz="1100" b="1" dirty="0">
              <a:solidFill>
                <a:srgbClr val="01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97252" y="3926445"/>
            <a:ext cx="584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rgbClr val="010000"/>
                </a:solidFill>
              </a:rPr>
              <a:t>Fa</a:t>
            </a:r>
            <a:r>
              <a:rPr lang="en-US" sz="1100" b="1" dirty="0" smtClean="0">
                <a:solidFill>
                  <a:srgbClr val="010000"/>
                </a:solidFill>
              </a:rPr>
              <a:t> 0/0</a:t>
            </a:r>
            <a:endParaRPr lang="en-US" sz="1100" b="1" dirty="0">
              <a:solidFill>
                <a:srgbClr val="01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502616" y="3933029"/>
            <a:ext cx="584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rgbClr val="010000"/>
                </a:solidFill>
              </a:rPr>
              <a:t>Fa</a:t>
            </a:r>
            <a:r>
              <a:rPr lang="en-US" sz="1100" b="1" dirty="0" smtClean="0">
                <a:solidFill>
                  <a:srgbClr val="010000"/>
                </a:solidFill>
              </a:rPr>
              <a:t> 0/0</a:t>
            </a:r>
            <a:endParaRPr lang="en-US" sz="1100" b="1" dirty="0">
              <a:solidFill>
                <a:srgbClr val="01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304568" y="3991865"/>
            <a:ext cx="584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rgbClr val="010000"/>
                </a:solidFill>
              </a:rPr>
              <a:t>Fa</a:t>
            </a:r>
            <a:r>
              <a:rPr lang="en-US" sz="1100" b="1" dirty="0" smtClean="0">
                <a:solidFill>
                  <a:srgbClr val="010000"/>
                </a:solidFill>
              </a:rPr>
              <a:t> 0/0</a:t>
            </a:r>
            <a:endParaRPr lang="en-US" sz="1100" b="1" dirty="0">
              <a:solidFill>
                <a:srgbClr val="01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823997" y="1970543"/>
            <a:ext cx="584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rgbClr val="010000"/>
                </a:solidFill>
              </a:rPr>
              <a:t>Fa</a:t>
            </a:r>
            <a:r>
              <a:rPr lang="en-US" sz="1100" b="1" dirty="0" smtClean="0">
                <a:solidFill>
                  <a:srgbClr val="010000"/>
                </a:solidFill>
              </a:rPr>
              <a:t> 0/0</a:t>
            </a:r>
            <a:endParaRPr lang="en-US" sz="1100" b="1" dirty="0">
              <a:solidFill>
                <a:srgbClr val="01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037510" y="1666585"/>
            <a:ext cx="2092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10000"/>
                </a:solidFill>
              </a:rPr>
              <a:t>2001:</a:t>
            </a:r>
            <a:r>
              <a:rPr lang="en-US" sz="1200" dirty="0" smtClean="0">
                <a:solidFill>
                  <a:srgbClr val="010000"/>
                </a:solidFill>
              </a:rPr>
              <a:t>0DB8:CAFE:0002::/64</a:t>
            </a:r>
            <a:endParaRPr lang="en-US" sz="1200" dirty="0">
              <a:solidFill>
                <a:srgbClr val="01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11763" y="912420"/>
            <a:ext cx="24595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Rick’s Cafe</a:t>
            </a:r>
          </a:p>
          <a:p>
            <a:r>
              <a:rPr lang="en-US" sz="1600" dirty="0" smtClean="0">
                <a:solidFill>
                  <a:srgbClr val="010000"/>
                </a:solidFill>
              </a:rPr>
              <a:t>2001</a:t>
            </a:r>
            <a:r>
              <a:rPr lang="en-US" sz="1600" dirty="0">
                <a:solidFill>
                  <a:srgbClr val="010000"/>
                </a:solidFill>
              </a:rPr>
              <a:t>:</a:t>
            </a:r>
            <a:r>
              <a:rPr lang="en-US" sz="1600" dirty="0" smtClean="0">
                <a:solidFill>
                  <a:srgbClr val="010000"/>
                </a:solidFill>
              </a:rPr>
              <a:t>0DB8:CAFE::/48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02610" y="4122653"/>
            <a:ext cx="2092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10000"/>
                </a:solidFill>
              </a:rPr>
              <a:t>2001:</a:t>
            </a:r>
            <a:r>
              <a:rPr lang="en-US" sz="1200" dirty="0" smtClean="0">
                <a:solidFill>
                  <a:srgbClr val="010000"/>
                </a:solidFill>
              </a:rPr>
              <a:t>0DB8:CAFE:0001::/64</a:t>
            </a:r>
            <a:endParaRPr lang="en-US" sz="1200" dirty="0">
              <a:solidFill>
                <a:srgbClr val="01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140422" y="4160056"/>
            <a:ext cx="2092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10000"/>
                </a:solidFill>
              </a:rPr>
              <a:t>2001:</a:t>
            </a:r>
            <a:r>
              <a:rPr lang="en-US" sz="1200" dirty="0" smtClean="0">
                <a:solidFill>
                  <a:srgbClr val="010000"/>
                </a:solidFill>
              </a:rPr>
              <a:t>0DB8:CAFE:0003::/64</a:t>
            </a:r>
            <a:endParaRPr lang="en-US" sz="1200" dirty="0">
              <a:solidFill>
                <a:srgbClr val="0100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38270" y="2780329"/>
            <a:ext cx="2109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10000"/>
                </a:solidFill>
              </a:rPr>
              <a:t>2001:</a:t>
            </a:r>
            <a:r>
              <a:rPr lang="en-US" sz="1200" dirty="0" smtClean="0">
                <a:solidFill>
                  <a:srgbClr val="010000"/>
                </a:solidFill>
              </a:rPr>
              <a:t>0DB8:CAFE:A001::/64</a:t>
            </a:r>
            <a:endParaRPr lang="en-US" sz="1200" dirty="0">
              <a:solidFill>
                <a:srgbClr val="01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293776" y="2780329"/>
            <a:ext cx="2109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10000"/>
                </a:solidFill>
              </a:rPr>
              <a:t>2001:</a:t>
            </a:r>
            <a:r>
              <a:rPr lang="en-US" sz="1200" dirty="0" smtClean="0">
                <a:solidFill>
                  <a:srgbClr val="010000"/>
                </a:solidFill>
              </a:rPr>
              <a:t>0DB8:CAFE:A002::/64</a:t>
            </a:r>
            <a:endParaRPr lang="en-US" sz="1200" dirty="0">
              <a:solidFill>
                <a:srgbClr val="01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319539" y="3359655"/>
            <a:ext cx="2109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10000"/>
                </a:solidFill>
              </a:rPr>
              <a:t>2001:</a:t>
            </a:r>
            <a:r>
              <a:rPr lang="en-US" sz="1200" dirty="0" smtClean="0">
                <a:solidFill>
                  <a:srgbClr val="010000"/>
                </a:solidFill>
              </a:rPr>
              <a:t>0DB8:CAFE:A003::/64</a:t>
            </a:r>
            <a:endParaRPr lang="en-US" sz="1200" dirty="0">
              <a:solidFill>
                <a:srgbClr val="01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898852" y="3274415"/>
            <a:ext cx="2092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10000"/>
                </a:solidFill>
              </a:rPr>
              <a:t>2001:</a:t>
            </a:r>
            <a:r>
              <a:rPr lang="en-US" sz="1200" dirty="0" smtClean="0">
                <a:solidFill>
                  <a:srgbClr val="010000"/>
                </a:solidFill>
              </a:rPr>
              <a:t>0DB8:FEED:0001::/64</a:t>
            </a:r>
          </a:p>
          <a:p>
            <a:r>
              <a:rPr lang="en-US" sz="1200" dirty="0" smtClean="0">
                <a:solidFill>
                  <a:srgbClr val="010000"/>
                </a:solidFill>
              </a:rPr>
              <a:t>Link to ISP</a:t>
            </a:r>
            <a:endParaRPr lang="en-US" sz="1200" dirty="0">
              <a:solidFill>
                <a:srgbClr val="01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81058" y="4178767"/>
            <a:ext cx="2152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10000"/>
                </a:solidFill>
              </a:rPr>
              <a:t>2001:0DB8:FACE:C0DE::/64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629" y="1161845"/>
            <a:ext cx="1640242" cy="1633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7410" y="1022158"/>
            <a:ext cx="7704840" cy="2440309"/>
          </a:xfrm>
          <a:ln>
            <a:solidFill>
              <a:srgbClr val="010000"/>
            </a:solidFill>
          </a:ln>
        </p:spPr>
        <p:txBody>
          <a:bodyPr wrap="square">
            <a:no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conf </a:t>
            </a:r>
            <a:r>
              <a:rPr lang="en-US" sz="1800" b="1" dirty="0" err="1" smtClean="0">
                <a:solidFill>
                  <a:srgbClr val="010000"/>
                </a:solidFill>
                <a:latin typeface="Courier"/>
                <a:cs typeface="Courier"/>
              </a:rPr>
              <a:t>t</a:t>
            </a:r>
            <a:endParaRPr lang="en-US" sz="1800" b="1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sz="1800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670" y="372177"/>
            <a:ext cx="6433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Configuring a Static 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</a:t>
            </a:r>
            <a:endParaRPr lang="en-US" sz="28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7669" y="3636133"/>
            <a:ext cx="8229600" cy="1458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Exactly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same as an IPv4 address only different.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7410" y="1022158"/>
            <a:ext cx="7704840" cy="2440309"/>
          </a:xfrm>
          <a:ln>
            <a:solidFill>
              <a:srgbClr val="010000"/>
            </a:solidFill>
          </a:ln>
        </p:spPr>
        <p:txBody>
          <a:bodyPr wrap="square">
            <a:no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conf </a:t>
            </a:r>
            <a:r>
              <a:rPr lang="en-US" sz="1800" b="1" dirty="0" err="1" smtClean="0">
                <a:solidFill>
                  <a:srgbClr val="010000"/>
                </a:solidFill>
                <a:latin typeface="Courier"/>
                <a:cs typeface="Courier"/>
              </a:rPr>
              <a:t>t</a:t>
            </a:r>
            <a:endParaRPr lang="en-US" sz="1800" b="1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sz="1800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2001:0db8:cafe:0001::1/64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670" y="372177"/>
            <a:ext cx="6433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Configuring a Static 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</a:t>
            </a:r>
            <a:endParaRPr lang="en-US" sz="28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7669" y="3636133"/>
            <a:ext cx="8229600" cy="1458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Exactly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same as an IPv4 address only different.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space between IPv6 address and Prefix-length.</a:t>
            </a: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7339205" y="2312326"/>
            <a:ext cx="368245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3404" y="2496450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space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7410" y="1022158"/>
            <a:ext cx="7704840" cy="2440309"/>
          </a:xfrm>
          <a:ln>
            <a:solidFill>
              <a:srgbClr val="010000"/>
            </a:solidFill>
          </a:ln>
        </p:spPr>
        <p:txBody>
          <a:bodyPr wrap="square">
            <a:no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conf </a:t>
            </a:r>
            <a:r>
              <a:rPr lang="en-US" sz="1800" b="1" dirty="0" err="1" smtClean="0">
                <a:solidFill>
                  <a:srgbClr val="010000"/>
                </a:solidFill>
                <a:latin typeface="Courier"/>
                <a:cs typeface="Courier"/>
              </a:rPr>
              <a:t>t</a:t>
            </a:r>
            <a:endParaRPr lang="en-US" sz="1800" b="1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sz="1800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2001:0db8:cafe:0001::1/64</a:t>
            </a:r>
          </a:p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no shutdown</a:t>
            </a:r>
          </a:p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exit</a:t>
            </a:r>
          </a:p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R1(config)#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670" y="372177"/>
            <a:ext cx="6433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Configuring a Static 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</a:t>
            </a:r>
            <a:endParaRPr lang="en-US" sz="28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7669" y="3636133"/>
            <a:ext cx="8229600" cy="1458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Exactly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same as an IPv4 address only different.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space between IPv6 address and Prefix-length.</a:t>
            </a: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7339205" y="2312326"/>
            <a:ext cx="368245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3404" y="2496450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space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7410" y="1022158"/>
            <a:ext cx="7704840" cy="2440309"/>
          </a:xfrm>
          <a:ln>
            <a:solidFill>
              <a:srgbClr val="010000"/>
            </a:solidFill>
          </a:ln>
        </p:spPr>
        <p:txBody>
          <a:bodyPr wrap="square">
            <a:no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conf </a:t>
            </a:r>
            <a:r>
              <a:rPr lang="en-US" sz="1800" b="1" dirty="0" err="1" smtClean="0">
                <a:solidFill>
                  <a:srgbClr val="010000"/>
                </a:solidFill>
                <a:latin typeface="Courier"/>
                <a:cs typeface="Courier"/>
              </a:rPr>
              <a:t>t</a:t>
            </a:r>
            <a:endParaRPr lang="en-US" sz="1800" b="1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sz="1800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2001:0db8:cafe:0001::1/64</a:t>
            </a:r>
          </a:p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no shutdown</a:t>
            </a:r>
          </a:p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exit</a:t>
            </a:r>
          </a:p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R1(config)#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670" y="372177"/>
            <a:ext cx="6433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Configuring a Static 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</a:t>
            </a:r>
            <a:endParaRPr lang="en-US" sz="28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7669" y="3636133"/>
            <a:ext cx="8229600" cy="1458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Exactly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same as an IPv4 address only different.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space between IPv6 address and Prefix-length.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IOS commands for IPv6 are very similar to their IPv4 counterpart.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7339205" y="2312326"/>
            <a:ext cx="368245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3404" y="2496450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space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7410" y="1022158"/>
            <a:ext cx="7704840" cy="2440309"/>
          </a:xfrm>
          <a:ln>
            <a:solidFill>
              <a:srgbClr val="010000"/>
            </a:solidFill>
          </a:ln>
        </p:spPr>
        <p:txBody>
          <a:bodyPr wrap="square">
            <a:no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conf </a:t>
            </a:r>
            <a:r>
              <a:rPr lang="en-US" sz="1800" b="1" dirty="0" err="1" smtClean="0">
                <a:solidFill>
                  <a:srgbClr val="010000"/>
                </a:solidFill>
                <a:latin typeface="Courier"/>
                <a:cs typeface="Courier"/>
              </a:rPr>
              <a:t>t</a:t>
            </a:r>
            <a:endParaRPr lang="en-US" sz="1800" b="1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sz="1800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2001:0db8:cafe:0001::1/64</a:t>
            </a:r>
          </a:p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no shutdown</a:t>
            </a:r>
          </a:p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1800" b="1" dirty="0" smtClean="0">
                <a:solidFill>
                  <a:srgbClr val="010000"/>
                </a:solidFill>
                <a:latin typeface="Courier"/>
                <a:cs typeface="Courier"/>
              </a:rPr>
              <a:t>exit</a:t>
            </a:r>
          </a:p>
          <a:p>
            <a:pPr>
              <a:buNone/>
            </a:pPr>
            <a:r>
              <a:rPr lang="en-US" sz="1800" dirty="0" smtClean="0">
                <a:solidFill>
                  <a:srgbClr val="010000"/>
                </a:solidFill>
                <a:latin typeface="Courier"/>
                <a:cs typeface="Courier"/>
              </a:rPr>
              <a:t>R1(config)#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670" y="372177"/>
            <a:ext cx="6433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Configuring a Static 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</a:t>
            </a:r>
            <a:endParaRPr lang="en-US" sz="28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7669" y="3636133"/>
            <a:ext cx="8229600" cy="14582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Exactly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same as an IPv4 address only different.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space between IPv6 address and Prefix-length.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IOS commands for IPv6 are very similar to their IPv4 counterpart.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b="1" i="1" baseline="0" dirty="0" smtClean="0">
                <a:solidFill>
                  <a:srgbClr val="010000"/>
                </a:solidFill>
              </a:rPr>
              <a:t>All</a:t>
            </a:r>
            <a:r>
              <a:rPr lang="en-US" sz="2000" b="1" i="1" dirty="0" smtClean="0">
                <a:solidFill>
                  <a:srgbClr val="010000"/>
                </a:solidFill>
              </a:rPr>
              <a:t> 0’s and all 1’s are valid IPv6 host IPv6 addresses.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7339205" y="2312326"/>
            <a:ext cx="368245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3404" y="2496450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space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64" y="314325"/>
            <a:ext cx="3986950" cy="445464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ern="0" spc="0" dirty="0" smtClean="0">
                <a:latin typeface="Arial" pitchFamily="34" charset="0"/>
                <a:cs typeface="Arial" pitchFamily="34" charset="0"/>
              </a:rPr>
              <a:t>IPv6 Address Notation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439" y="3248526"/>
            <a:ext cx="8415337" cy="1894974"/>
          </a:xfrm>
        </p:spPr>
        <p:txBody>
          <a:bodyPr rtlCol="0">
            <a:no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+mn-lt"/>
                <a:cs typeface="Courier"/>
              </a:rPr>
              <a:t>IPv6 addresses are 128-bit addresses represented in:</a:t>
            </a:r>
          </a:p>
          <a:p>
            <a:pPr marL="636588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+mn-lt"/>
                <a:cs typeface="Courier"/>
              </a:rPr>
              <a:t>Eight 16-bit segments or “</a:t>
            </a:r>
            <a:r>
              <a:rPr lang="en-US" sz="2000" kern="0" dirty="0" err="1" smtClean="0">
                <a:latin typeface="+mn-lt"/>
                <a:cs typeface="Courier"/>
              </a:rPr>
              <a:t>hextets</a:t>
            </a:r>
            <a:r>
              <a:rPr lang="en-US" sz="2000" kern="0" dirty="0" smtClean="0">
                <a:latin typeface="+mn-lt"/>
                <a:cs typeface="Courier"/>
              </a:rPr>
              <a:t>” (not a formal term)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984" y="1"/>
            <a:ext cx="4787281" cy="152480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1520151" y="1117042"/>
            <a:ext cx="2937746" cy="34624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</a:rPr>
              <a:t>One Hex digit = 4 bits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820732" y="1723081"/>
            <a:ext cx="7501629" cy="16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2001:0DB8:AAAA:1111:0000:0000:0000:0100/64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 : 0DB8 : AAAA : 1111 : 0000 : 0000 : 0000 : 0100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41201" y="2727748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0732" y="2759352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14152" y="2722978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3683" y="2754582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40372" y="2719223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19903" y="275082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13323" y="2714453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92854" y="274605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695702" y="2714391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75233" y="2745996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668653" y="2709621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48184" y="2741226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594873" y="2705866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74404" y="2737470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567824" y="2701096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47355" y="2732700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1058333" y="2080167"/>
            <a:ext cx="726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1             2             3              4            5             6             7              8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5640" y="842008"/>
            <a:ext cx="7321780" cy="34105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</a:t>
            </a:r>
            <a:endParaRPr lang="en-US" sz="1800" dirty="0">
              <a:latin typeface="Courier"/>
              <a:cs typeface="Couri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669" y="318788"/>
            <a:ext cx="6688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show running-</a:t>
            </a:r>
            <a:r>
              <a:rPr lang="en-US" sz="2800" b="1" dirty="0" err="1" smtClean="0"/>
              <a:t>config</a:t>
            </a:r>
            <a:r>
              <a:rPr lang="en-US" sz="2800" dirty="0" smtClean="0"/>
              <a:t> command on router R1</a:t>
            </a:r>
            <a:endParaRPr lang="en-US" sz="28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849133" y="1117974"/>
            <a:ext cx="7501629" cy="3384925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sz="2000" b="1" dirty="0" smtClean="0">
                <a:solidFill>
                  <a:srgbClr val="010000"/>
                </a:solidFill>
                <a:latin typeface="Courier"/>
                <a:cs typeface="Courier"/>
              </a:rPr>
              <a:t>show running-</a:t>
            </a:r>
            <a:r>
              <a:rPr lang="en-US" sz="2000" b="1" dirty="0" err="1" smtClean="0">
                <a:solidFill>
                  <a:srgbClr val="010000"/>
                </a:solidFill>
                <a:latin typeface="Courier"/>
                <a:cs typeface="Courier"/>
              </a:rPr>
              <a:t>config</a:t>
            </a:r>
            <a:endParaRPr lang="en-US" sz="2000" b="1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&lt;output omitted for brevity&gt;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interface FastEthernet0/0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 no </a:t>
            </a:r>
            <a:r>
              <a:rPr lang="en-US" sz="2000" dirty="0" err="1" smtClean="0">
                <a:solidFill>
                  <a:srgbClr val="010000"/>
                </a:solidFill>
                <a:latin typeface="Courier"/>
                <a:cs typeface="Courier"/>
              </a:rPr>
              <a:t>ip</a:t>
            </a: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 address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 duplex auto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 speed auto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 ipv6 address 2001:DB8:CAFE:1::1/64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!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000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6060" y="3364780"/>
            <a:ext cx="6003720" cy="35424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6060" y="2268513"/>
            <a:ext cx="2399852" cy="35424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84880" y="261610"/>
            <a:ext cx="7335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show ipv6 interface brief </a:t>
            </a:r>
            <a:r>
              <a:rPr lang="en-US" sz="2800" dirty="0" smtClean="0"/>
              <a:t>command on router R1</a:t>
            </a:r>
            <a:endParaRPr lang="en-US" sz="28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61218" y="1130073"/>
            <a:ext cx="8140167" cy="2082750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brief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84880" y="261610"/>
            <a:ext cx="7335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show ipv6 interface brief </a:t>
            </a:r>
            <a:r>
              <a:rPr lang="en-US" sz="2800" dirty="0" smtClean="0"/>
              <a:t>command on router R1</a:t>
            </a:r>
            <a:endParaRPr lang="en-US" sz="28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61218" y="1130073"/>
            <a:ext cx="8140167" cy="2082750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brief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FastEthernet0/0            [up/up]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FE80::203:6BFF:FEE9:D480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2001:DB8:CAFE:1::1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2265" y="2158145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Global </a:t>
            </a:r>
            <a:r>
              <a:rPr lang="en-US" b="1" dirty="0" err="1" smtClean="0"/>
              <a:t>unicast</a:t>
            </a:r>
            <a:r>
              <a:rPr lang="en-US" b="1" dirty="0" smtClean="0"/>
              <a:t> address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8" idx="1"/>
          </p:cNvCxnSpPr>
          <p:nvPr/>
        </p:nvCxnSpPr>
        <p:spPr>
          <a:xfrm rot="10800000">
            <a:off x="3540705" y="2342811"/>
            <a:ext cx="15515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84880" y="261610"/>
            <a:ext cx="7335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show ipv6 interface brief </a:t>
            </a:r>
            <a:r>
              <a:rPr lang="en-US" sz="2800" dirty="0" smtClean="0"/>
              <a:t>command on router R1</a:t>
            </a:r>
            <a:endParaRPr lang="en-US" sz="28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61218" y="1130073"/>
            <a:ext cx="8140167" cy="2082750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brief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FastEthernet0/0            [up/up]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FE80::203:6BFF:FEE9:D480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2001:DB8:CAFE:1::1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2265" y="2158145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Global </a:t>
            </a:r>
            <a:r>
              <a:rPr lang="en-US" b="1" dirty="0" err="1" smtClean="0"/>
              <a:t>unicast</a:t>
            </a:r>
            <a:r>
              <a:rPr lang="en-US" b="1" dirty="0" smtClean="0"/>
              <a:t> address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92265" y="1788813"/>
            <a:ext cx="261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Link-local </a:t>
            </a:r>
            <a:r>
              <a:rPr lang="en-US" b="1" dirty="0" err="1" smtClean="0"/>
              <a:t>unicast</a:t>
            </a:r>
            <a:r>
              <a:rPr lang="en-US" b="1" dirty="0" smtClean="0"/>
              <a:t> address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314851" y="2006186"/>
            <a:ext cx="77741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rot="10800000">
            <a:off x="3540705" y="2342811"/>
            <a:ext cx="15515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4"/>
          <p:cNvSpPr txBox="1">
            <a:spLocks/>
          </p:cNvSpPr>
          <p:nvPr/>
        </p:nvSpPr>
        <p:spPr>
          <a:xfrm>
            <a:off x="477669" y="3493563"/>
            <a:ext cx="8229600" cy="127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Link-</a:t>
            </a:r>
            <a:r>
              <a:rPr lang="en-US" sz="2000" dirty="0" smtClean="0">
                <a:solidFill>
                  <a:srgbClr val="010000"/>
                </a:solidFill>
              </a:rPr>
              <a:t>local address automatically created when (before) the global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 is.</a:t>
            </a:r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84880" y="261610"/>
            <a:ext cx="7335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show ipv6 interface brief </a:t>
            </a:r>
            <a:r>
              <a:rPr lang="en-US" sz="2800" dirty="0" smtClean="0"/>
              <a:t>command on router R1</a:t>
            </a:r>
            <a:endParaRPr lang="en-US" sz="28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61218" y="1130073"/>
            <a:ext cx="8140167" cy="2082750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brief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FastEthernet0/0            [up/up]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FE80::203:6BFF:FEE9:D480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2001:DB8:CAFE:1::1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2265" y="2158145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Global </a:t>
            </a:r>
            <a:r>
              <a:rPr lang="en-US" b="1" dirty="0" err="1" smtClean="0"/>
              <a:t>unicast</a:t>
            </a:r>
            <a:r>
              <a:rPr lang="en-US" b="1" dirty="0" smtClean="0"/>
              <a:t> address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92265" y="1788813"/>
            <a:ext cx="261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Link-local </a:t>
            </a:r>
            <a:r>
              <a:rPr lang="en-US" b="1" dirty="0" err="1" smtClean="0"/>
              <a:t>unicast</a:t>
            </a:r>
            <a:r>
              <a:rPr lang="en-US" b="1" dirty="0" smtClean="0"/>
              <a:t> address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314851" y="2006186"/>
            <a:ext cx="77741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rot="10800000">
            <a:off x="3540705" y="2342811"/>
            <a:ext cx="15515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4"/>
          <p:cNvSpPr txBox="1">
            <a:spLocks/>
          </p:cNvSpPr>
          <p:nvPr/>
        </p:nvSpPr>
        <p:spPr>
          <a:xfrm>
            <a:off x="477669" y="3493563"/>
            <a:ext cx="8229600" cy="127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Link-</a:t>
            </a:r>
            <a:r>
              <a:rPr lang="en-US" sz="2000" dirty="0" smtClean="0">
                <a:solidFill>
                  <a:srgbClr val="010000"/>
                </a:solidFill>
              </a:rPr>
              <a:t>local address automatically created when (before) the global </a:t>
            </a:r>
            <a:r>
              <a:rPr lang="en-US" sz="2000" dirty="0" err="1" smtClean="0">
                <a:solidFill>
                  <a:srgbClr val="010000"/>
                </a:solidFill>
              </a:rPr>
              <a:t>unicast</a:t>
            </a:r>
            <a:r>
              <a:rPr lang="en-US" sz="2000" dirty="0" smtClean="0">
                <a:solidFill>
                  <a:srgbClr val="010000"/>
                </a:solidFill>
              </a:rPr>
              <a:t> address is.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will discuss link-local addresses next.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26161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show ipv6 interface </a:t>
            </a:r>
            <a:r>
              <a:rPr lang="en-US" sz="2800" b="1" dirty="0" err="1" smtClean="0"/>
              <a:t>fastethernet</a:t>
            </a:r>
            <a:r>
              <a:rPr lang="en-US" sz="2800" b="1" dirty="0" smtClean="0"/>
              <a:t> 0/0 </a:t>
            </a:r>
            <a:r>
              <a:rPr lang="en-US" sz="2800" dirty="0" smtClean="0"/>
              <a:t>command on R1</a:t>
            </a:r>
            <a:endParaRPr lang="en-US" sz="28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47364" y="784830"/>
            <a:ext cx="8080057" cy="42570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sz="2118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</a:t>
            </a:r>
            <a:r>
              <a:rPr lang="en-US" sz="2118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sz="2118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FastEthernet0/0 is up, line protocol is up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  IPv6 is enabled, link-local address is </a:t>
            </a:r>
            <a:r>
              <a:rPr lang="en-US" sz="2000" dirty="0" smtClean="0">
                <a:solidFill>
                  <a:srgbClr val="010000"/>
                </a:solidFill>
                <a:latin typeface="Courier"/>
                <a:cs typeface="Courier"/>
              </a:rPr>
              <a:t>FE80::203:6BFF:FEE9:D480</a:t>
            </a:r>
            <a:endParaRPr lang="en-US" sz="2118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  Global </a:t>
            </a:r>
            <a:r>
              <a:rPr lang="en-US" sz="2118" dirty="0" err="1" smtClean="0">
                <a:solidFill>
                  <a:srgbClr val="010000"/>
                </a:solidFill>
                <a:latin typeface="Courier"/>
                <a:cs typeface="Courier"/>
              </a:rPr>
              <a:t>unicast</a:t>
            </a: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 </a:t>
            </a:r>
            <a:r>
              <a:rPr lang="en-US" sz="2118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    2001:DB8:CAFE:1::1, subnet is 2001:DB8:CAFE:1::/64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  Joined group </a:t>
            </a:r>
            <a:r>
              <a:rPr lang="en-US" sz="2118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    FF02::1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    FF02::2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    FF02::1:FF00:1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    FF02::1:FFC2:828D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  MTU is 1500 bytes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  &lt;output omitted for brevity&gt;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118" dirty="0" smtClean="0">
                <a:solidFill>
                  <a:srgbClr val="010000"/>
                </a:solidFill>
                <a:latin typeface="Courier"/>
                <a:cs typeface="Courier"/>
              </a:rPr>
              <a:t>R1#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130" y="1980591"/>
            <a:ext cx="7298732" cy="646107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solidFill>
              <a:schemeClr val="accent1">
                <a:shade val="95000"/>
                <a:satMod val="105000"/>
                <a:alpha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61610"/>
            <a:ext cx="662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PC-1: Static 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</a:t>
            </a:r>
            <a:endParaRPr lang="en-US" sz="28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77" y="1201927"/>
            <a:ext cx="7664068" cy="356533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717" y="3437475"/>
            <a:ext cx="4690005" cy="1329788"/>
          </a:xfrm>
          <a:prstGeom prst="rect">
            <a:avLst/>
          </a:prstGeom>
        </p:spPr>
      </p:pic>
      <p:sp>
        <p:nvSpPr>
          <p:cNvPr id="44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61610"/>
            <a:ext cx="662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PC-1: Static 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</a:t>
            </a:r>
            <a:endParaRPr lang="en-US" sz="28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77" y="1201927"/>
            <a:ext cx="7664068" cy="3565336"/>
          </a:xfrm>
          <a:prstGeom prst="rect">
            <a:avLst/>
          </a:prstGeom>
        </p:spPr>
      </p:pic>
      <p:sp>
        <p:nvSpPr>
          <p:cNvPr id="44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46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811" y="1389328"/>
            <a:ext cx="8727389" cy="2811219"/>
          </a:xfrm>
          <a:ln>
            <a:solidFill>
              <a:srgbClr val="01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PC1&gt; </a:t>
            </a:r>
            <a:r>
              <a:rPr lang="en-US" sz="1600" b="1" dirty="0" err="1" smtClean="0">
                <a:solidFill>
                  <a:srgbClr val="010000"/>
                </a:solidFill>
                <a:latin typeface="Lucida Console"/>
                <a:cs typeface="Lucida Console"/>
              </a:rPr>
              <a:t>ipconfig</a:t>
            </a:r>
            <a:endParaRPr lang="en-US" sz="1600" dirty="0" smtClean="0">
              <a:solidFill>
                <a:srgbClr val="010000"/>
              </a:solidFill>
              <a:latin typeface="Lucida Console"/>
              <a:cs typeface="Lucida Console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Windows IP Configuration</a:t>
            </a:r>
          </a:p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Ethernet adapter Local Area Connection: </a:t>
            </a:r>
          </a:p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   Connection-specific DNS Suffix  . :</a:t>
            </a:r>
          </a:p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   IPv6 Address. . . . . . . . . . . : 2001:db8:cafe:1::100</a:t>
            </a:r>
          </a:p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	 Link-local IPv6 Address . . . . . : fe80::50a5:8a35:a5bb:66e1%11</a:t>
            </a:r>
          </a:p>
          <a:p>
            <a:pPr>
              <a:buNone/>
            </a:pPr>
            <a:r>
              <a:rPr lang="en-US" sz="1600" dirty="0" smtClean="0">
                <a:solidFill>
                  <a:srgbClr val="010000"/>
                </a:solidFill>
                <a:latin typeface="Lucida Console"/>
                <a:cs typeface="Lucida Console"/>
              </a:rPr>
              <a:t>	 Default Gateway . . . . . . . . . : 2001:db8:cafe:1::1</a:t>
            </a:r>
          </a:p>
          <a:p>
            <a:pPr>
              <a:buNone/>
            </a:pPr>
            <a:endParaRPr lang="en-US" sz="1800" dirty="0">
              <a:solidFill>
                <a:srgbClr val="010000"/>
              </a:solidFill>
              <a:latin typeface="Lucida Console"/>
              <a:cs typeface="Lucida Consol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737" y="2898052"/>
            <a:ext cx="7044909" cy="32009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261610"/>
            <a:ext cx="662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PC-1: Static Global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Address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4808" y="503452"/>
            <a:ext cx="187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Global </a:t>
            </a:r>
            <a:r>
              <a:rPr lang="en-US" sz="1600" dirty="0" err="1" smtClean="0">
                <a:cs typeface="Courier"/>
              </a:rPr>
              <a:t>Unicast</a:t>
            </a:r>
            <a:endParaRPr lang="en-US" sz="1600" dirty="0" smtClean="0">
              <a:cs typeface="Courie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3500" y="451207"/>
            <a:ext cx="2947229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209781" y="1335979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Dynamic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41117" y="2017427"/>
            <a:ext cx="17302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IPv6 Unnumbered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4851" y="2184668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IPv6 Address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4670172" y="954753"/>
            <a:ext cx="22549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2522698" y="1800658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579072" y="1900165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1458341" y="2007125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3585496" y="2007125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642650" y="1068691"/>
            <a:ext cx="3979369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2521920" y="1190613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6501287" y="1188231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841117" y="2127856"/>
            <a:ext cx="173021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571335" y="2030258"/>
            <a:ext cx="20506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Stateless </a:t>
            </a:r>
            <a:r>
              <a:rPr lang="en-US" sz="1600" dirty="0" err="1" smtClean="0">
                <a:cs typeface="Courier"/>
              </a:rPr>
              <a:t>Autoconfiguration</a:t>
            </a:r>
            <a:endParaRPr lang="en-US" sz="1600" dirty="0" smtClean="0">
              <a:cs typeface="Courier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39203" y="2184668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DHCPv6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6526078" y="1802446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582452" y="1901953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5461721" y="20089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7588876" y="20089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742174" y="2129644"/>
            <a:ext cx="173021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13962" y="2129644"/>
            <a:ext cx="173021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717342" y="2129644"/>
            <a:ext cx="1730218" cy="390800"/>
          </a:xfrm>
          <a:prstGeom prst="rect">
            <a:avLst/>
          </a:prstGeom>
          <a:noFill/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777543" y="1283733"/>
            <a:ext cx="173021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756908" y="1308961"/>
            <a:ext cx="173021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87119" y="2953498"/>
            <a:ext cx="1048691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39103" y="2953498"/>
            <a:ext cx="1048691" cy="3908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1459123" y="2618362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64787" y="2719657"/>
            <a:ext cx="1744972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644056" y="2824829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389028" y="284038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8814" y="3004810"/>
            <a:ext cx="941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Static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15728" y="3027105"/>
            <a:ext cx="941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EUI-64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7120" y="3785368"/>
            <a:ext cx="798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Modified EUI-64 Format: Creates a 64-bit Interface ID from a 48-bit MAC address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1758884" y="1335979"/>
            <a:ext cx="1730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Manual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64" y="314325"/>
            <a:ext cx="3986950" cy="445464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kern="0" spc="0" dirty="0" smtClean="0">
                <a:latin typeface="Arial" pitchFamily="34" charset="0"/>
                <a:cs typeface="Arial" pitchFamily="34" charset="0"/>
              </a:rPr>
              <a:t>IPv6 Address Notation</a:t>
            </a:r>
            <a:endParaRPr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439" y="3248526"/>
            <a:ext cx="8415337" cy="1894974"/>
          </a:xfrm>
        </p:spPr>
        <p:txBody>
          <a:bodyPr rtlCol="0">
            <a:no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+mn-lt"/>
                <a:cs typeface="Courier"/>
              </a:rPr>
              <a:t>IPv6 addresses are 128-bit addresses represented in:</a:t>
            </a:r>
          </a:p>
          <a:p>
            <a:pPr marL="636588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+mn-lt"/>
                <a:cs typeface="Courier"/>
              </a:rPr>
              <a:t>Eight 16-bit segments or “</a:t>
            </a:r>
            <a:r>
              <a:rPr lang="en-US" sz="2000" kern="0" dirty="0" err="1" smtClean="0">
                <a:latin typeface="+mn-lt"/>
                <a:cs typeface="Courier"/>
              </a:rPr>
              <a:t>hextets</a:t>
            </a:r>
            <a:r>
              <a:rPr lang="en-US" sz="2000" kern="0" dirty="0" smtClean="0">
                <a:latin typeface="+mn-lt"/>
                <a:cs typeface="Courier"/>
              </a:rPr>
              <a:t>” (not a formal term)</a:t>
            </a:r>
          </a:p>
          <a:p>
            <a:pPr marL="636588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+mn-lt"/>
                <a:cs typeface="Courier"/>
              </a:rPr>
              <a:t>Hexadecimal (non-case sensitive) between 0000 and FFFF</a:t>
            </a:r>
          </a:p>
          <a:p>
            <a:pPr marL="636588" lvl="1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+mn-lt"/>
                <a:cs typeface="Courier"/>
              </a:rPr>
              <a:t>Separated by colons 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984" y="1"/>
            <a:ext cx="4787281" cy="152480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1520151" y="1117042"/>
            <a:ext cx="2937746" cy="34624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</a:rPr>
              <a:t>One Hex digit = 4 bits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820732" y="1723081"/>
            <a:ext cx="7501629" cy="16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2001:0DB8:AAAA:1111:0000:0000:0000:0100/64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 : 0DB8 : AAAA : 1111 : 0000 : 0000 : 0000 : 0100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41201" y="2727748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0732" y="2759352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14152" y="2722978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3683" y="2754582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40372" y="2719223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19903" y="275082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13323" y="2714453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92854" y="2746057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695702" y="2714391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75233" y="2745996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668653" y="2709621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48184" y="2741226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594873" y="2705866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74404" y="2737470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567824" y="2701096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47355" y="2732700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1058333" y="2080167"/>
            <a:ext cx="726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1             2             3              4            5             6             7              8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77670" y="551424"/>
            <a:ext cx="8390591" cy="2164029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615079" y="2759828"/>
            <a:ext cx="3528921" cy="2383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Router’s global </a:t>
            </a:r>
            <a:r>
              <a:rPr lang="en-US" sz="2000" noProof="0" dirty="0" err="1" smtClean="0">
                <a:solidFill>
                  <a:srgbClr val="010000"/>
                </a:solidFill>
              </a:rPr>
              <a:t>unicast</a:t>
            </a:r>
            <a:r>
              <a:rPr lang="en-US" sz="2000" noProof="0" dirty="0" smtClean="0">
                <a:solidFill>
                  <a:srgbClr val="010000"/>
                </a:solidFill>
              </a:rPr>
              <a:t> address can be configured with: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Statically configured prefix and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137" y="4463497"/>
            <a:ext cx="237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0DB8:CAFE:1::/64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4484" y="3390672"/>
            <a:ext cx="65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Fa0/0 </a:t>
            </a:r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322" y="271545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16200000" flipH="1">
            <a:off x="4181124" y="3871580"/>
            <a:ext cx="991898" cy="72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602" y="4382497"/>
            <a:ext cx="1718102" cy="55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427234" y="3102266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137" y="3102266"/>
            <a:ext cx="3379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10000"/>
                </a:solidFill>
              </a:rPr>
              <a:t>Global </a:t>
            </a:r>
            <a:r>
              <a:rPr lang="en-US" b="1" dirty="0" err="1" smtClean="0">
                <a:solidFill>
                  <a:srgbClr val="010000"/>
                </a:solidFill>
              </a:rPr>
              <a:t>Unicast</a:t>
            </a:r>
            <a:r>
              <a:rPr lang="en-US" b="1" dirty="0" smtClean="0">
                <a:solidFill>
                  <a:srgbClr val="01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Prefix: 2001</a:t>
            </a:r>
            <a:r>
              <a:rPr lang="en-US" dirty="0">
                <a:solidFill>
                  <a:srgbClr val="010000"/>
                </a:solidFill>
              </a:rPr>
              <a:t>:</a:t>
            </a:r>
            <a:r>
              <a:rPr lang="en-US" dirty="0" smtClean="0">
                <a:solidFill>
                  <a:srgbClr val="010000"/>
                </a:solidFill>
              </a:rPr>
              <a:t>0DB8:AAAA:1::/64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Interface ID: EUI-64</a:t>
            </a:r>
            <a:endParaRPr lang="en-US" dirty="0">
              <a:solidFill>
                <a:srgbClr val="01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99170" y="3379265"/>
            <a:ext cx="928064" cy="23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77670" y="551424"/>
            <a:ext cx="8390591" cy="2164029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615079" y="2759828"/>
            <a:ext cx="3528921" cy="2383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Router’s global </a:t>
            </a:r>
            <a:r>
              <a:rPr lang="en-US" sz="2000" noProof="0" dirty="0" err="1" smtClean="0">
                <a:solidFill>
                  <a:srgbClr val="010000"/>
                </a:solidFill>
              </a:rPr>
              <a:t>unicast</a:t>
            </a:r>
            <a:r>
              <a:rPr lang="en-US" sz="2000" noProof="0" dirty="0" smtClean="0">
                <a:solidFill>
                  <a:srgbClr val="010000"/>
                </a:solidFill>
              </a:rPr>
              <a:t> address can be configured with: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Statically configured prefix and …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EUI-64 generated Interface 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137" y="4463497"/>
            <a:ext cx="237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0DB8:CAFE:1::/64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4484" y="3390672"/>
            <a:ext cx="65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Fa0/0 </a:t>
            </a:r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322" y="271545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16200000" flipH="1">
            <a:off x="4181124" y="3871580"/>
            <a:ext cx="991898" cy="72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602" y="4382497"/>
            <a:ext cx="1718102" cy="55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427234" y="3102266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137" y="3102266"/>
            <a:ext cx="3379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10000"/>
                </a:solidFill>
              </a:rPr>
              <a:t>Global </a:t>
            </a:r>
            <a:r>
              <a:rPr lang="en-US" b="1" dirty="0" err="1" smtClean="0">
                <a:solidFill>
                  <a:srgbClr val="010000"/>
                </a:solidFill>
              </a:rPr>
              <a:t>Unicast</a:t>
            </a:r>
            <a:r>
              <a:rPr lang="en-US" b="1" dirty="0" smtClean="0">
                <a:solidFill>
                  <a:srgbClr val="01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Prefix: 2001</a:t>
            </a:r>
            <a:r>
              <a:rPr lang="en-US" dirty="0">
                <a:solidFill>
                  <a:srgbClr val="010000"/>
                </a:solidFill>
              </a:rPr>
              <a:t>:</a:t>
            </a:r>
            <a:r>
              <a:rPr lang="en-US" dirty="0" smtClean="0">
                <a:solidFill>
                  <a:srgbClr val="010000"/>
                </a:solidFill>
              </a:rPr>
              <a:t>0DB8:AAAA:1::/64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Interface ID: EUI-64</a:t>
            </a:r>
            <a:endParaRPr lang="en-US" dirty="0">
              <a:solidFill>
                <a:srgbClr val="01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99170" y="3379265"/>
            <a:ext cx="928064" cy="23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77670" y="551424"/>
            <a:ext cx="8390591" cy="2164029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2001:0db8:cafe:0001::/64 ?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615079" y="2759828"/>
            <a:ext cx="3528921" cy="2383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Router’s global </a:t>
            </a:r>
            <a:r>
              <a:rPr lang="en-US" sz="2000" noProof="0" dirty="0" err="1" smtClean="0">
                <a:solidFill>
                  <a:srgbClr val="010000"/>
                </a:solidFill>
              </a:rPr>
              <a:t>unicast</a:t>
            </a:r>
            <a:r>
              <a:rPr lang="en-US" sz="2000" noProof="0" dirty="0" smtClean="0">
                <a:solidFill>
                  <a:srgbClr val="010000"/>
                </a:solidFill>
              </a:rPr>
              <a:t> address can be configured with: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Statically configured prefix and …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EUI-64 generated Interface 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137" y="4463497"/>
            <a:ext cx="237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0DB8:CAFE:1::/64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4484" y="3390672"/>
            <a:ext cx="65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Fa0/0 </a:t>
            </a:r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322" y="271545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16200000" flipH="1">
            <a:off x="4181124" y="3871580"/>
            <a:ext cx="991898" cy="72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602" y="4382497"/>
            <a:ext cx="1718102" cy="55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427234" y="3102266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137" y="3102266"/>
            <a:ext cx="3379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10000"/>
                </a:solidFill>
              </a:rPr>
              <a:t>Global </a:t>
            </a:r>
            <a:r>
              <a:rPr lang="en-US" b="1" dirty="0" err="1" smtClean="0">
                <a:solidFill>
                  <a:srgbClr val="010000"/>
                </a:solidFill>
              </a:rPr>
              <a:t>Unicast</a:t>
            </a:r>
            <a:r>
              <a:rPr lang="en-US" b="1" dirty="0" smtClean="0">
                <a:solidFill>
                  <a:srgbClr val="01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Prefix: 2001</a:t>
            </a:r>
            <a:r>
              <a:rPr lang="en-US" dirty="0">
                <a:solidFill>
                  <a:srgbClr val="010000"/>
                </a:solidFill>
              </a:rPr>
              <a:t>:</a:t>
            </a:r>
            <a:r>
              <a:rPr lang="en-US" dirty="0" smtClean="0">
                <a:solidFill>
                  <a:srgbClr val="010000"/>
                </a:solidFill>
              </a:rPr>
              <a:t>0DB8:AAAA:1::/64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Interface ID: EUI-64</a:t>
            </a:r>
            <a:endParaRPr lang="en-US" dirty="0">
              <a:solidFill>
                <a:srgbClr val="01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99170" y="3379265"/>
            <a:ext cx="928064" cy="23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77670" y="551424"/>
            <a:ext cx="8390591" cy="2164029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2001:0db8:cafe:0001::/64 ?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eui-64  Use eui-64 interface identifier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&lt;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cr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&gt;  </a:t>
            </a:r>
            <a:r>
              <a:rPr lang="en-US" i="1" dirty="0" smtClean="0">
                <a:latin typeface="Courier"/>
                <a:cs typeface="Courier"/>
              </a:rPr>
              <a:t>&lt;&lt;&lt; All0’s address is okay!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615079" y="2759828"/>
            <a:ext cx="3528921" cy="2383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Router’s global </a:t>
            </a:r>
            <a:r>
              <a:rPr lang="en-US" sz="2000" noProof="0" dirty="0" err="1" smtClean="0">
                <a:solidFill>
                  <a:srgbClr val="010000"/>
                </a:solidFill>
              </a:rPr>
              <a:t>unicast</a:t>
            </a:r>
            <a:r>
              <a:rPr lang="en-US" sz="2000" noProof="0" dirty="0" smtClean="0">
                <a:solidFill>
                  <a:srgbClr val="010000"/>
                </a:solidFill>
              </a:rPr>
              <a:t> address can be configured with: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Statically configured prefix and …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EUI-64 generated Interface 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137" y="4463497"/>
            <a:ext cx="237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0DB8:CAFE:1::/64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4484" y="3390672"/>
            <a:ext cx="65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Fa0/0 </a:t>
            </a:r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322" y="271545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16200000" flipH="1">
            <a:off x="4181124" y="3871580"/>
            <a:ext cx="991898" cy="72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602" y="4382497"/>
            <a:ext cx="1718102" cy="55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427234" y="3102266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137" y="3102266"/>
            <a:ext cx="3379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10000"/>
                </a:solidFill>
              </a:rPr>
              <a:t>Global </a:t>
            </a:r>
            <a:r>
              <a:rPr lang="en-US" b="1" dirty="0" err="1" smtClean="0">
                <a:solidFill>
                  <a:srgbClr val="010000"/>
                </a:solidFill>
              </a:rPr>
              <a:t>Unicast</a:t>
            </a:r>
            <a:r>
              <a:rPr lang="en-US" b="1" dirty="0" smtClean="0">
                <a:solidFill>
                  <a:srgbClr val="01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Prefix: 2001</a:t>
            </a:r>
            <a:r>
              <a:rPr lang="en-US" dirty="0">
                <a:solidFill>
                  <a:srgbClr val="010000"/>
                </a:solidFill>
              </a:rPr>
              <a:t>:</a:t>
            </a:r>
            <a:r>
              <a:rPr lang="en-US" dirty="0" smtClean="0">
                <a:solidFill>
                  <a:srgbClr val="010000"/>
                </a:solidFill>
              </a:rPr>
              <a:t>0DB8:AAAA:1::/64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Interface ID: EUI-64</a:t>
            </a:r>
            <a:endParaRPr lang="en-US" dirty="0">
              <a:solidFill>
                <a:srgbClr val="01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99170" y="3379265"/>
            <a:ext cx="928064" cy="23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77670" y="551424"/>
            <a:ext cx="8390591" cy="2164029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sz="1946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sz="1946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sz="1946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1946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2001:0db8:cafe:0001::/64 ?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  eui-64  Use eui-64 interface identifier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  &lt;</a:t>
            </a:r>
            <a:r>
              <a:rPr lang="en-US" sz="1946" dirty="0" err="1" smtClean="0">
                <a:solidFill>
                  <a:srgbClr val="010000"/>
                </a:solidFill>
                <a:latin typeface="Courier"/>
                <a:cs typeface="Courier"/>
              </a:rPr>
              <a:t>cr</a:t>
            </a: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&gt;  </a:t>
            </a:r>
            <a:r>
              <a:rPr lang="en-US" sz="1946" i="1" dirty="0" smtClean="0">
                <a:latin typeface="Courier"/>
                <a:cs typeface="Courier"/>
              </a:rPr>
              <a:t>&lt;&lt;&lt; All0’s address is okay!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1946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1946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2001:0db8:cafe:0001::/64 eui-64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solidFill>
                  <a:srgbClr val="010000"/>
                </a:solidFill>
                <a:latin typeface="Courier"/>
                <a:cs typeface="Courier"/>
              </a:rPr>
              <a:t>R1(config-if)#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615079" y="2759828"/>
            <a:ext cx="3528921" cy="2383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noProof="0" dirty="0" smtClean="0">
                <a:solidFill>
                  <a:srgbClr val="010000"/>
                </a:solidFill>
              </a:rPr>
              <a:t>Router’s global </a:t>
            </a:r>
            <a:r>
              <a:rPr lang="en-US" sz="2000" noProof="0" dirty="0" err="1" smtClean="0">
                <a:solidFill>
                  <a:srgbClr val="010000"/>
                </a:solidFill>
              </a:rPr>
              <a:t>unicast</a:t>
            </a:r>
            <a:r>
              <a:rPr lang="en-US" sz="2000" noProof="0" dirty="0" smtClean="0">
                <a:solidFill>
                  <a:srgbClr val="010000"/>
                </a:solidFill>
              </a:rPr>
              <a:t> address can be configured with: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Statically configured prefix and …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10000"/>
                </a:solidFill>
              </a:rPr>
              <a:t>EUI-64 generated Interface 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137" y="4463497"/>
            <a:ext cx="237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</a:t>
            </a:r>
            <a:r>
              <a:rPr lang="en-US" dirty="0" smtClean="0"/>
              <a:t>0DB8:CAFE:1::/64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4484" y="3390672"/>
            <a:ext cx="65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Fa0/0 </a:t>
            </a:r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322" y="2715454"/>
            <a:ext cx="1038694" cy="6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16200000" flipH="1">
            <a:off x="4181124" y="3871580"/>
            <a:ext cx="991898" cy="72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602" y="4382497"/>
            <a:ext cx="1718102" cy="55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427234" y="3102266"/>
            <a:ext cx="45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137" y="3102266"/>
            <a:ext cx="3379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10000"/>
                </a:solidFill>
              </a:rPr>
              <a:t>Global </a:t>
            </a:r>
            <a:r>
              <a:rPr lang="en-US" b="1" dirty="0" err="1" smtClean="0">
                <a:solidFill>
                  <a:srgbClr val="010000"/>
                </a:solidFill>
              </a:rPr>
              <a:t>Unicast</a:t>
            </a:r>
            <a:r>
              <a:rPr lang="en-US" b="1" dirty="0" smtClean="0">
                <a:solidFill>
                  <a:srgbClr val="01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Prefix: 2001</a:t>
            </a:r>
            <a:r>
              <a:rPr lang="en-US" dirty="0">
                <a:solidFill>
                  <a:srgbClr val="010000"/>
                </a:solidFill>
              </a:rPr>
              <a:t>:</a:t>
            </a:r>
            <a:r>
              <a:rPr lang="en-US" dirty="0" smtClean="0">
                <a:solidFill>
                  <a:srgbClr val="010000"/>
                </a:solidFill>
              </a:rPr>
              <a:t>0DB8:AAAA:1::/64</a:t>
            </a:r>
          </a:p>
          <a:p>
            <a:r>
              <a:rPr lang="en-US" dirty="0" smtClean="0">
                <a:solidFill>
                  <a:srgbClr val="010000"/>
                </a:solidFill>
              </a:rPr>
              <a:t>Interface ID: EUI-64</a:t>
            </a:r>
            <a:endParaRPr lang="en-US" dirty="0">
              <a:solidFill>
                <a:srgbClr val="01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99170" y="3379265"/>
            <a:ext cx="928064" cy="23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254000" y="787100"/>
            <a:ext cx="8712200" cy="178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FastEthernet0/0 is up, line protocol is up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Hardware is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AmdFE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, address is 0003.6be9.d480 (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bia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0003.6be9.d480)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&lt;output omitted for brevity&gt;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1" name="Rectangle 20"/>
          <p:cNvSpPr/>
          <p:nvPr/>
        </p:nvSpPr>
        <p:spPr>
          <a:xfrm>
            <a:off x="4643374" y="1421585"/>
            <a:ext cx="2115235" cy="320261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43374" y="1741846"/>
            <a:ext cx="251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 MAC address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2357" y="261610"/>
            <a:ext cx="5817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R1’s MAC Address for </a:t>
            </a:r>
            <a:r>
              <a:rPr lang="en-US" sz="2800" dirty="0" err="1" smtClean="0"/>
              <a:t>FastEthernet</a:t>
            </a:r>
            <a:r>
              <a:rPr lang="en-US" sz="2800" dirty="0" smtClean="0"/>
              <a:t> 0/0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254000" y="787100"/>
            <a:ext cx="8712200" cy="178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FastEthernet0/0 is up, line protocol is up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Hardware is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AmdFE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, address is 0003.6be9.d480 (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bia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0003.6be9.d480)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&lt;output omitted for brevity&gt;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1" name="Rectangle 20"/>
          <p:cNvSpPr/>
          <p:nvPr/>
        </p:nvSpPr>
        <p:spPr>
          <a:xfrm>
            <a:off x="4643374" y="1421585"/>
            <a:ext cx="2115235" cy="320261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43374" y="1741846"/>
            <a:ext cx="251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 MAC address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2357" y="261610"/>
            <a:ext cx="5817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R1’s MAC Address for </a:t>
            </a:r>
            <a:r>
              <a:rPr lang="en-US" sz="2800" dirty="0" err="1" smtClean="0"/>
              <a:t>FastEthernet</a:t>
            </a:r>
            <a:r>
              <a:rPr lang="en-US" sz="2800" dirty="0" smtClean="0"/>
              <a:t> 0/0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9592" y="3740952"/>
            <a:ext cx="131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Hexadecimal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19830" y="3651500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44182" y="2843286"/>
            <a:ext cx="96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OUI</a:t>
            </a:r>
          </a:p>
          <a:p>
            <a:pPr algn="ctr"/>
            <a:r>
              <a:rPr lang="en-US" sz="1400" dirty="0" smtClean="0"/>
              <a:t>24 bits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18342" y="2831718"/>
            <a:ext cx="269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Device Identifier</a:t>
            </a:r>
          </a:p>
          <a:p>
            <a:pPr algn="ctr"/>
            <a:r>
              <a:rPr lang="en-US" sz="1400" dirty="0" smtClean="0"/>
              <a:t>24 bits</a:t>
            </a:r>
            <a:endParaRPr lang="en-US" sz="1400" dirty="0"/>
          </a:p>
        </p:txBody>
      </p:sp>
      <p:sp>
        <p:nvSpPr>
          <p:cNvPr id="16" name="Left Brace 15"/>
          <p:cNvSpPr/>
          <p:nvPr/>
        </p:nvSpPr>
        <p:spPr>
          <a:xfrm rot="5400000">
            <a:off x="3211458" y="2174877"/>
            <a:ext cx="268020" cy="26512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rot="5400000">
            <a:off x="5957206" y="2163309"/>
            <a:ext cx="268020" cy="26512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673766" y="3875198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3586382" y="3875198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19829" y="3740951"/>
            <a:ext cx="8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44182" y="3740951"/>
            <a:ext cx="96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767652" y="3740951"/>
            <a:ext cx="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6B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718343" y="3652691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5372279" y="3876389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284895" y="3876389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18342" y="3742142"/>
            <a:ext cx="8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E9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542695" y="3742142"/>
            <a:ext cx="96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D4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466165" y="3742142"/>
            <a:ext cx="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9592" y="4603953"/>
            <a:ext cx="131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Binary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019830" y="4514501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2673766" y="4738199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3586382" y="4738199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76974" y="4603953"/>
            <a:ext cx="95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0000 0000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2844182" y="4603953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0000 0011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767652" y="4603953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0110 1011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4718343" y="4515692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5372279" y="473939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284895" y="473939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18342" y="4605144"/>
            <a:ext cx="87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1110 1001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5542695" y="4605144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1101 0100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6466165" y="4605144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1000 0000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8587" y="1042035"/>
            <a:ext cx="131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Hexadecimal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2839" y="284949"/>
            <a:ext cx="289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OUI</a:t>
            </a:r>
          </a:p>
          <a:p>
            <a:pPr algn="ctr"/>
            <a:r>
              <a:rPr lang="en-US" sz="1400" dirty="0" smtClean="0"/>
              <a:t>24 bits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22553" y="284949"/>
            <a:ext cx="269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Device Identifier</a:t>
            </a:r>
          </a:p>
          <a:p>
            <a:pPr algn="ctr"/>
            <a:r>
              <a:rPr lang="en-US" sz="1400" dirty="0" smtClean="0"/>
              <a:t>24 bits</a:t>
            </a:r>
            <a:endParaRPr lang="en-US" sz="1400" dirty="0"/>
          </a:p>
        </p:txBody>
      </p:sp>
      <p:sp>
        <p:nvSpPr>
          <p:cNvPr id="14" name="Left Brace 13"/>
          <p:cNvSpPr/>
          <p:nvPr/>
        </p:nvSpPr>
        <p:spPr>
          <a:xfrm rot="5400000">
            <a:off x="3960453" y="-524040"/>
            <a:ext cx="268020" cy="26512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5400000">
            <a:off x="6706201" y="-519324"/>
            <a:ext cx="268020" cy="26512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92950" y="1914335"/>
            <a:ext cx="74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Binary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107" y="1524802"/>
            <a:ext cx="2330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1: Split the MAC address</a:t>
            </a:r>
            <a:endParaRPr lang="en-US" sz="1400" dirty="0"/>
          </a:p>
        </p:txBody>
      </p:sp>
      <p:cxnSp>
        <p:nvCxnSpPr>
          <p:cNvPr id="114" name="Straight Connector 113"/>
          <p:cNvCxnSpPr/>
          <p:nvPr/>
        </p:nvCxnSpPr>
        <p:spPr>
          <a:xfrm rot="10800000" flipV="1">
            <a:off x="1845243" y="1402162"/>
            <a:ext cx="923583" cy="39844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0800000" flipV="1">
            <a:off x="4541475" y="1403353"/>
            <a:ext cx="923583" cy="39844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467338" y="1400376"/>
            <a:ext cx="911085" cy="40142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160501" y="1403353"/>
            <a:ext cx="911085" cy="40142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2775000" y="953774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3428936" y="1177472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4341552" y="1177472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774999" y="1043225"/>
            <a:ext cx="8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3599352" y="1043225"/>
            <a:ext cx="96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4522822" y="1043225"/>
            <a:ext cx="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6B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5473513" y="954965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 rot="5400000">
            <a:off x="6127449" y="1178663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7040065" y="1178663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473512" y="1044416"/>
            <a:ext cx="8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E9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6297865" y="1044416"/>
            <a:ext cx="96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D4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7221335" y="1044416"/>
            <a:ext cx="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1821709" y="1789092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2475645" y="201279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388261" y="201279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1752600" y="1878544"/>
            <a:ext cx="947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0000 0000</a:t>
            </a:r>
            <a:endParaRPr lang="en-US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646061" y="1878544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0000 0011</a:t>
            </a:r>
            <a:endParaRPr 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3569531" y="1878544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0110 1011</a:t>
            </a:r>
            <a:endParaRPr lang="en-US" sz="1200" dirty="0"/>
          </a:p>
        </p:txBody>
      </p:sp>
      <p:sp>
        <p:nvSpPr>
          <p:cNvPr id="137" name="Rectangle 136"/>
          <p:cNvSpPr/>
          <p:nvPr/>
        </p:nvSpPr>
        <p:spPr>
          <a:xfrm>
            <a:off x="6352140" y="1801802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/>
        </p:nvCxnSpPr>
        <p:spPr>
          <a:xfrm rot="5400000">
            <a:off x="7006076" y="2025499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7918692" y="2025499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352139" y="1891253"/>
            <a:ext cx="87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1110 1001</a:t>
            </a:r>
            <a:endParaRPr lang="en-US" sz="1200" dirty="0"/>
          </a:p>
        </p:txBody>
      </p:sp>
      <p:sp>
        <p:nvSpPr>
          <p:cNvPr id="141" name="TextBox 140"/>
          <p:cNvSpPr txBox="1"/>
          <p:nvPr/>
        </p:nvSpPr>
        <p:spPr>
          <a:xfrm>
            <a:off x="7176492" y="1891253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1101 0100</a:t>
            </a:r>
            <a:endParaRPr lang="en-US" sz="1200" dirty="0"/>
          </a:p>
        </p:txBody>
      </p:sp>
      <p:sp>
        <p:nvSpPr>
          <p:cNvPr id="142" name="TextBox 141"/>
          <p:cNvSpPr txBox="1"/>
          <p:nvPr/>
        </p:nvSpPr>
        <p:spPr>
          <a:xfrm>
            <a:off x="8099962" y="1891253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1000 0000</a:t>
            </a:r>
            <a:endParaRPr lang="en-US" sz="1200" dirty="0"/>
          </a:p>
        </p:txBody>
      </p:sp>
      <p:sp>
        <p:nvSpPr>
          <p:cNvPr id="167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170" name="TextBox 169"/>
          <p:cNvSpPr txBox="1"/>
          <p:nvPr/>
        </p:nvSpPr>
        <p:spPr>
          <a:xfrm>
            <a:off x="27107" y="430696"/>
            <a:ext cx="263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EUI-64 Format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8587" y="1042035"/>
            <a:ext cx="131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Hexadecimal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2839" y="284949"/>
            <a:ext cx="289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OUI</a:t>
            </a:r>
          </a:p>
          <a:p>
            <a:pPr algn="ctr"/>
            <a:r>
              <a:rPr lang="en-US" sz="1400" dirty="0" smtClean="0"/>
              <a:t>24 bits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22553" y="284949"/>
            <a:ext cx="269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Device Identifier</a:t>
            </a:r>
          </a:p>
          <a:p>
            <a:pPr algn="ctr"/>
            <a:r>
              <a:rPr lang="en-US" sz="1400" dirty="0" smtClean="0"/>
              <a:t>24 bits</a:t>
            </a:r>
            <a:endParaRPr lang="en-US" sz="1400" dirty="0"/>
          </a:p>
        </p:txBody>
      </p:sp>
      <p:sp>
        <p:nvSpPr>
          <p:cNvPr id="14" name="Left Brace 13"/>
          <p:cNvSpPr/>
          <p:nvPr/>
        </p:nvSpPr>
        <p:spPr>
          <a:xfrm rot="5400000">
            <a:off x="3960453" y="-524040"/>
            <a:ext cx="268020" cy="26512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5400000">
            <a:off x="6706201" y="-519324"/>
            <a:ext cx="268020" cy="26512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92950" y="1914335"/>
            <a:ext cx="74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Binary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107" y="1524802"/>
            <a:ext cx="2330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1: Split the MAC address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1092950" y="2798997"/>
            <a:ext cx="74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Binary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107" y="2363893"/>
            <a:ext cx="1526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2: Insert FFFE</a:t>
            </a:r>
            <a:endParaRPr lang="en-US" sz="1400" dirty="0"/>
          </a:p>
        </p:txBody>
      </p:sp>
      <p:sp>
        <p:nvSpPr>
          <p:cNvPr id="91" name="Rectangle 90"/>
          <p:cNvSpPr/>
          <p:nvPr/>
        </p:nvSpPr>
        <p:spPr>
          <a:xfrm>
            <a:off x="4543754" y="2686463"/>
            <a:ext cx="1829318" cy="447792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5242647" y="2909565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516647" y="2774723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1111 1111</a:t>
            </a:r>
            <a:endParaRPr 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5427732" y="2782713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1111 1110</a:t>
            </a:r>
            <a:endParaRPr lang="en-US" sz="1200" dirty="0"/>
          </a:p>
        </p:txBody>
      </p:sp>
      <p:cxnSp>
        <p:nvCxnSpPr>
          <p:cNvPr id="114" name="Straight Connector 113"/>
          <p:cNvCxnSpPr/>
          <p:nvPr/>
        </p:nvCxnSpPr>
        <p:spPr>
          <a:xfrm rot="10800000" flipV="1">
            <a:off x="1845243" y="1402162"/>
            <a:ext cx="923583" cy="39844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0800000" flipV="1">
            <a:off x="4541475" y="1403353"/>
            <a:ext cx="923583" cy="39844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467338" y="1400376"/>
            <a:ext cx="911085" cy="40142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160501" y="1403353"/>
            <a:ext cx="911085" cy="40142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1620551" y="2460582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>
            <a:off x="8848483" y="2460582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2775000" y="953774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3428936" y="1177472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4341552" y="1177472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774999" y="1043225"/>
            <a:ext cx="8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3599352" y="1043225"/>
            <a:ext cx="96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4522822" y="1043225"/>
            <a:ext cx="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6B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5473513" y="954965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 rot="5400000">
            <a:off x="6127449" y="1178663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7040065" y="1178663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473512" y="1044416"/>
            <a:ext cx="8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E9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6297865" y="1044416"/>
            <a:ext cx="96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D4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7221335" y="1044416"/>
            <a:ext cx="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1821709" y="1789092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2475645" y="201279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388261" y="201279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1752600" y="1878544"/>
            <a:ext cx="947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0000 0000</a:t>
            </a:r>
            <a:endParaRPr lang="en-US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646061" y="1878544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0000 0011</a:t>
            </a:r>
            <a:endParaRPr 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3569531" y="1878544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0110 1011</a:t>
            </a:r>
            <a:endParaRPr lang="en-US" sz="1200" dirty="0"/>
          </a:p>
        </p:txBody>
      </p:sp>
      <p:sp>
        <p:nvSpPr>
          <p:cNvPr id="137" name="Rectangle 136"/>
          <p:cNvSpPr/>
          <p:nvPr/>
        </p:nvSpPr>
        <p:spPr>
          <a:xfrm>
            <a:off x="6352140" y="1801802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/>
        </p:nvCxnSpPr>
        <p:spPr>
          <a:xfrm rot="5400000">
            <a:off x="7006076" y="2025499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7918692" y="2025499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352139" y="1891253"/>
            <a:ext cx="87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1110 1001</a:t>
            </a:r>
            <a:endParaRPr lang="en-US" sz="1200" dirty="0"/>
          </a:p>
        </p:txBody>
      </p:sp>
      <p:sp>
        <p:nvSpPr>
          <p:cNvPr id="141" name="TextBox 140"/>
          <p:cNvSpPr txBox="1"/>
          <p:nvPr/>
        </p:nvSpPr>
        <p:spPr>
          <a:xfrm>
            <a:off x="7176492" y="1891253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1101 0100</a:t>
            </a:r>
            <a:endParaRPr lang="en-US" sz="1200" dirty="0"/>
          </a:p>
        </p:txBody>
      </p:sp>
      <p:sp>
        <p:nvSpPr>
          <p:cNvPr id="142" name="TextBox 141"/>
          <p:cNvSpPr txBox="1"/>
          <p:nvPr/>
        </p:nvSpPr>
        <p:spPr>
          <a:xfrm>
            <a:off x="8099962" y="1891253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1000 0000</a:t>
            </a:r>
            <a:endParaRPr lang="en-US" sz="1200" dirty="0"/>
          </a:p>
        </p:txBody>
      </p:sp>
      <p:sp>
        <p:nvSpPr>
          <p:cNvPr id="143" name="Rectangle 142"/>
          <p:cNvSpPr/>
          <p:nvPr/>
        </p:nvSpPr>
        <p:spPr>
          <a:xfrm>
            <a:off x="6378423" y="2684676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 rot="5400000">
            <a:off x="7032359" y="2908374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7944975" y="2908374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378422" y="2774128"/>
            <a:ext cx="87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1110 1001</a:t>
            </a:r>
            <a:endParaRPr lang="en-US" sz="1200" dirty="0"/>
          </a:p>
        </p:txBody>
      </p:sp>
      <p:sp>
        <p:nvSpPr>
          <p:cNvPr id="147" name="TextBox 146"/>
          <p:cNvSpPr txBox="1"/>
          <p:nvPr/>
        </p:nvSpPr>
        <p:spPr>
          <a:xfrm>
            <a:off x="7202775" y="2774128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1101 0100</a:t>
            </a:r>
            <a:endParaRPr lang="en-US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8126245" y="2774128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1000 0000</a:t>
            </a:r>
            <a:endParaRPr lang="en-US" sz="1200" dirty="0"/>
          </a:p>
        </p:txBody>
      </p:sp>
      <p:sp>
        <p:nvSpPr>
          <p:cNvPr id="155" name="Rectangle 154"/>
          <p:cNvSpPr/>
          <p:nvPr/>
        </p:nvSpPr>
        <p:spPr>
          <a:xfrm>
            <a:off x="1846564" y="2686463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/>
          <p:nvPr/>
        </p:nvCxnSpPr>
        <p:spPr>
          <a:xfrm rot="5400000">
            <a:off x="2500500" y="291016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3413116" y="291016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809698" y="2775914"/>
            <a:ext cx="915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</a:t>
            </a:r>
            <a:r>
              <a:rPr lang="en-US" sz="1200" b="1" dirty="0" smtClean="0"/>
              <a:t>0</a:t>
            </a: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2670916" y="2775914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0000 0011</a:t>
            </a:r>
            <a:endParaRPr lang="en-US" sz="1200" dirty="0"/>
          </a:p>
        </p:txBody>
      </p:sp>
      <p:sp>
        <p:nvSpPr>
          <p:cNvPr id="160" name="TextBox 159"/>
          <p:cNvSpPr txBox="1"/>
          <p:nvPr/>
        </p:nvSpPr>
        <p:spPr>
          <a:xfrm>
            <a:off x="3594386" y="2775914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0110 1011</a:t>
            </a:r>
            <a:endParaRPr lang="en-US" sz="1200" dirty="0"/>
          </a:p>
        </p:txBody>
      </p:sp>
      <p:sp>
        <p:nvSpPr>
          <p:cNvPr id="167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170" name="TextBox 169"/>
          <p:cNvSpPr txBox="1"/>
          <p:nvPr/>
        </p:nvSpPr>
        <p:spPr>
          <a:xfrm>
            <a:off x="27107" y="430696"/>
            <a:ext cx="263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EUI-64 Format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656669" y="2317726"/>
            <a:ext cx="164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   F      F   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8587" y="1042035"/>
            <a:ext cx="131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Hexadecimal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2839" y="284949"/>
            <a:ext cx="289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OUI</a:t>
            </a:r>
          </a:p>
          <a:p>
            <a:pPr algn="ctr"/>
            <a:r>
              <a:rPr lang="en-US" sz="1400" dirty="0" smtClean="0"/>
              <a:t>24 bits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22553" y="284949"/>
            <a:ext cx="269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Device Identifier</a:t>
            </a:r>
          </a:p>
          <a:p>
            <a:pPr algn="ctr"/>
            <a:r>
              <a:rPr lang="en-US" sz="1400" dirty="0" smtClean="0"/>
              <a:t>24 bits</a:t>
            </a:r>
            <a:endParaRPr lang="en-US" sz="1400" dirty="0"/>
          </a:p>
        </p:txBody>
      </p:sp>
      <p:sp>
        <p:nvSpPr>
          <p:cNvPr id="14" name="Left Brace 13"/>
          <p:cNvSpPr/>
          <p:nvPr/>
        </p:nvSpPr>
        <p:spPr>
          <a:xfrm rot="5400000">
            <a:off x="3960453" y="-524040"/>
            <a:ext cx="268020" cy="26512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5400000">
            <a:off x="6706201" y="-519324"/>
            <a:ext cx="268020" cy="26512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92950" y="1914335"/>
            <a:ext cx="74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Binary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107" y="1524802"/>
            <a:ext cx="2330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1: Split the MAC address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1092950" y="2798997"/>
            <a:ext cx="74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Binary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107" y="2363893"/>
            <a:ext cx="1526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2: Insert FFFE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1065843" y="3636897"/>
            <a:ext cx="74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Binary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0" y="3247364"/>
            <a:ext cx="1809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3: Flip the U/L bit</a:t>
            </a:r>
            <a:endParaRPr lang="en-US" sz="1400" dirty="0"/>
          </a:p>
        </p:txBody>
      </p:sp>
      <p:sp>
        <p:nvSpPr>
          <p:cNvPr id="91" name="Rectangle 90"/>
          <p:cNvSpPr/>
          <p:nvPr/>
        </p:nvSpPr>
        <p:spPr>
          <a:xfrm>
            <a:off x="4543754" y="2686463"/>
            <a:ext cx="1829318" cy="447792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5242647" y="2909565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516647" y="2774723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1111 1111</a:t>
            </a:r>
            <a:endParaRPr 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5427732" y="2782713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1111 1110</a:t>
            </a:r>
            <a:endParaRPr lang="en-US" sz="1200" dirty="0"/>
          </a:p>
        </p:txBody>
      </p:sp>
      <p:sp>
        <p:nvSpPr>
          <p:cNvPr id="95" name="Rectangle 94"/>
          <p:cNvSpPr/>
          <p:nvPr/>
        </p:nvSpPr>
        <p:spPr>
          <a:xfrm>
            <a:off x="4511297" y="3523171"/>
            <a:ext cx="1829318" cy="447792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 rot="5400000">
            <a:off x="5210190" y="3746273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484190" y="3611432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1111 1111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5395275" y="3619423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1111 1110</a:t>
            </a:r>
            <a:endParaRPr lang="en-US" sz="1200" dirty="0"/>
          </a:p>
        </p:txBody>
      </p:sp>
      <p:cxnSp>
        <p:nvCxnSpPr>
          <p:cNvPr id="112" name="Straight Arrow Connector 111"/>
          <p:cNvCxnSpPr/>
          <p:nvPr/>
        </p:nvCxnSpPr>
        <p:spPr>
          <a:xfrm rot="5400000">
            <a:off x="2157101" y="3313679"/>
            <a:ext cx="646433" cy="2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0800000" flipV="1">
            <a:off x="1845243" y="1402162"/>
            <a:ext cx="923583" cy="39844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0800000" flipV="1">
            <a:off x="4541475" y="1403353"/>
            <a:ext cx="923583" cy="39844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467338" y="1400376"/>
            <a:ext cx="911085" cy="40142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160501" y="1403353"/>
            <a:ext cx="911085" cy="40142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1620551" y="2460582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>
            <a:off x="8848483" y="2460582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1650981" y="3327324"/>
            <a:ext cx="390108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8843280" y="3327324"/>
            <a:ext cx="390108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2775000" y="953774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3428936" y="1177472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4341552" y="1177472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774999" y="1043225"/>
            <a:ext cx="8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3599352" y="1043225"/>
            <a:ext cx="96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4522822" y="1043225"/>
            <a:ext cx="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6B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5473513" y="954965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 rot="5400000">
            <a:off x="6127449" y="1178663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7040065" y="1178663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473512" y="1044416"/>
            <a:ext cx="8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E9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6297865" y="1044416"/>
            <a:ext cx="96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D4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7221335" y="1044416"/>
            <a:ext cx="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1821709" y="1789092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2475645" y="201279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388261" y="201279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1752600" y="1878544"/>
            <a:ext cx="947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0000 0000</a:t>
            </a:r>
            <a:endParaRPr lang="en-US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646061" y="1878544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0000 0011</a:t>
            </a:r>
            <a:endParaRPr 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3569531" y="1878544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0110 1011</a:t>
            </a:r>
            <a:endParaRPr lang="en-US" sz="1200" dirty="0"/>
          </a:p>
        </p:txBody>
      </p:sp>
      <p:sp>
        <p:nvSpPr>
          <p:cNvPr id="137" name="Rectangle 136"/>
          <p:cNvSpPr/>
          <p:nvPr/>
        </p:nvSpPr>
        <p:spPr>
          <a:xfrm>
            <a:off x="6352140" y="1801802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/>
        </p:nvCxnSpPr>
        <p:spPr>
          <a:xfrm rot="5400000">
            <a:off x="7006076" y="2025499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7918692" y="2025499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352139" y="1891253"/>
            <a:ext cx="87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1110 1001</a:t>
            </a:r>
            <a:endParaRPr lang="en-US" sz="1200" dirty="0"/>
          </a:p>
        </p:txBody>
      </p:sp>
      <p:sp>
        <p:nvSpPr>
          <p:cNvPr id="141" name="TextBox 140"/>
          <p:cNvSpPr txBox="1"/>
          <p:nvPr/>
        </p:nvSpPr>
        <p:spPr>
          <a:xfrm>
            <a:off x="7176492" y="1891253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1101 0100</a:t>
            </a:r>
            <a:endParaRPr lang="en-US" sz="1200" dirty="0"/>
          </a:p>
        </p:txBody>
      </p:sp>
      <p:sp>
        <p:nvSpPr>
          <p:cNvPr id="142" name="TextBox 141"/>
          <p:cNvSpPr txBox="1"/>
          <p:nvPr/>
        </p:nvSpPr>
        <p:spPr>
          <a:xfrm>
            <a:off x="8099962" y="1891253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1000 0000</a:t>
            </a:r>
            <a:endParaRPr lang="en-US" sz="1200" dirty="0"/>
          </a:p>
        </p:txBody>
      </p:sp>
      <p:sp>
        <p:nvSpPr>
          <p:cNvPr id="143" name="Rectangle 142"/>
          <p:cNvSpPr/>
          <p:nvPr/>
        </p:nvSpPr>
        <p:spPr>
          <a:xfrm>
            <a:off x="6378423" y="2684676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 rot="5400000">
            <a:off x="7032359" y="2908374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7944975" y="2908374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378422" y="2774128"/>
            <a:ext cx="87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1110 1001</a:t>
            </a:r>
            <a:endParaRPr lang="en-US" sz="1200" dirty="0"/>
          </a:p>
        </p:txBody>
      </p:sp>
      <p:sp>
        <p:nvSpPr>
          <p:cNvPr id="147" name="TextBox 146"/>
          <p:cNvSpPr txBox="1"/>
          <p:nvPr/>
        </p:nvSpPr>
        <p:spPr>
          <a:xfrm>
            <a:off x="7202775" y="2774128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1101 0100</a:t>
            </a:r>
            <a:endParaRPr lang="en-US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8126245" y="2774128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1000 0000</a:t>
            </a:r>
            <a:endParaRPr lang="en-US" sz="1200" dirty="0"/>
          </a:p>
        </p:txBody>
      </p:sp>
      <p:sp>
        <p:nvSpPr>
          <p:cNvPr id="149" name="Rectangle 148"/>
          <p:cNvSpPr/>
          <p:nvPr/>
        </p:nvSpPr>
        <p:spPr>
          <a:xfrm>
            <a:off x="6332718" y="3522576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 rot="5400000">
            <a:off x="6986654" y="3746273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7899270" y="3746273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6332717" y="3612028"/>
            <a:ext cx="87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1110 1001</a:t>
            </a:r>
            <a:endParaRPr lang="en-US" sz="1200" dirty="0"/>
          </a:p>
        </p:txBody>
      </p:sp>
      <p:sp>
        <p:nvSpPr>
          <p:cNvPr id="153" name="TextBox 152"/>
          <p:cNvSpPr txBox="1"/>
          <p:nvPr/>
        </p:nvSpPr>
        <p:spPr>
          <a:xfrm>
            <a:off x="7157070" y="3612028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1101 0100</a:t>
            </a:r>
            <a:endParaRPr lang="en-US" sz="1200" dirty="0"/>
          </a:p>
        </p:txBody>
      </p:sp>
      <p:sp>
        <p:nvSpPr>
          <p:cNvPr id="154" name="TextBox 153"/>
          <p:cNvSpPr txBox="1"/>
          <p:nvPr/>
        </p:nvSpPr>
        <p:spPr>
          <a:xfrm>
            <a:off x="8080540" y="3612028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1000 0000</a:t>
            </a:r>
            <a:endParaRPr lang="en-US" sz="1200" dirty="0"/>
          </a:p>
        </p:txBody>
      </p:sp>
      <p:sp>
        <p:nvSpPr>
          <p:cNvPr id="155" name="Rectangle 154"/>
          <p:cNvSpPr/>
          <p:nvPr/>
        </p:nvSpPr>
        <p:spPr>
          <a:xfrm>
            <a:off x="1846564" y="2686463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/>
          <p:nvPr/>
        </p:nvCxnSpPr>
        <p:spPr>
          <a:xfrm rot="5400000">
            <a:off x="2500500" y="291016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3413116" y="291016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809698" y="2775914"/>
            <a:ext cx="915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</a:t>
            </a:r>
            <a:r>
              <a:rPr lang="en-US" sz="1200" b="1" dirty="0" smtClean="0"/>
              <a:t>0</a:t>
            </a: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2670916" y="2775914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0000 0011</a:t>
            </a:r>
            <a:endParaRPr lang="en-US" sz="1200" dirty="0"/>
          </a:p>
        </p:txBody>
      </p:sp>
      <p:sp>
        <p:nvSpPr>
          <p:cNvPr id="160" name="TextBox 159"/>
          <p:cNvSpPr txBox="1"/>
          <p:nvPr/>
        </p:nvSpPr>
        <p:spPr>
          <a:xfrm>
            <a:off x="3594386" y="2775914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0110 1011</a:t>
            </a:r>
            <a:endParaRPr lang="en-US" sz="1200" dirty="0"/>
          </a:p>
        </p:txBody>
      </p:sp>
      <p:sp>
        <p:nvSpPr>
          <p:cNvPr id="161" name="Rectangle 160"/>
          <p:cNvSpPr/>
          <p:nvPr/>
        </p:nvSpPr>
        <p:spPr>
          <a:xfrm>
            <a:off x="1809699" y="3521981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/>
          <p:cNvCxnSpPr/>
          <p:nvPr/>
        </p:nvCxnSpPr>
        <p:spPr>
          <a:xfrm rot="5400000">
            <a:off x="2463635" y="3745678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>
            <a:off x="3376251" y="3745678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1752600" y="3611432"/>
            <a:ext cx="9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</a:t>
            </a:r>
            <a:r>
              <a:rPr lang="en-US" sz="1200" b="1" dirty="0" smtClean="0"/>
              <a:t>1</a:t>
            </a: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2634051" y="3611432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0000 0011</a:t>
            </a:r>
            <a:endParaRPr lang="en-US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3557521" y="3611432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0110 1011</a:t>
            </a:r>
            <a:endParaRPr lang="en-US" sz="1200" dirty="0"/>
          </a:p>
        </p:txBody>
      </p:sp>
      <p:sp>
        <p:nvSpPr>
          <p:cNvPr id="167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170" name="TextBox 169"/>
          <p:cNvSpPr txBox="1"/>
          <p:nvPr/>
        </p:nvSpPr>
        <p:spPr>
          <a:xfrm>
            <a:off x="27107" y="430696"/>
            <a:ext cx="263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EUI-64 Format</a:t>
            </a:r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2393836" y="3611432"/>
            <a:ext cx="139945" cy="27699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9" name="Oval 168"/>
          <p:cNvSpPr/>
          <p:nvPr/>
        </p:nvSpPr>
        <p:spPr>
          <a:xfrm>
            <a:off x="2434826" y="2794739"/>
            <a:ext cx="139945" cy="27699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82" name="TextBox 81"/>
          <p:cNvSpPr txBox="1"/>
          <p:nvPr/>
        </p:nvSpPr>
        <p:spPr>
          <a:xfrm>
            <a:off x="4656669" y="2317726"/>
            <a:ext cx="164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   F      F   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293" y="1658373"/>
            <a:ext cx="8415337" cy="3485127"/>
          </a:xfrm>
        </p:spPr>
        <p:txBody>
          <a:bodyPr rtlCol="0">
            <a:noAutofit/>
          </a:bodyPr>
          <a:lstStyle/>
          <a:p>
            <a:pPr marL="236538" indent="-236538" defTabSz="8143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cs typeface="Courier"/>
              </a:rPr>
              <a:t>How many addresses does 128 bits give us?</a:t>
            </a:r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045346" y="314325"/>
            <a:ext cx="7501629" cy="16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2001:0DB8:AAAA:1111:0000:0000:0000:0100/64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2001 : 0DB8 : AAAA : 1111 : 0000 : 0000 : 0000 : 0100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65815" y="1318992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5346" y="1350596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38766" y="1314222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297" y="1345826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64986" y="1310467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44517" y="134207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37937" y="1305697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17468" y="1337301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20316" y="1305635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99847" y="1337240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893267" y="1300865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72798" y="1332470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819487" y="1297110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99018" y="1328714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792438" y="1292340"/>
            <a:ext cx="67895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71969" y="1323944"/>
            <a:ext cx="67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bits</a:t>
            </a:r>
            <a:endParaRPr lang="en-US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8587" y="1042035"/>
            <a:ext cx="131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Hexadecimal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2839" y="284949"/>
            <a:ext cx="289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OUI</a:t>
            </a:r>
          </a:p>
          <a:p>
            <a:pPr algn="ctr"/>
            <a:r>
              <a:rPr lang="en-US" sz="1400" dirty="0" smtClean="0"/>
              <a:t>24 bits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22553" y="284949"/>
            <a:ext cx="269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Device Identifier</a:t>
            </a:r>
          </a:p>
          <a:p>
            <a:pPr algn="ctr"/>
            <a:r>
              <a:rPr lang="en-US" sz="1400" dirty="0" smtClean="0"/>
              <a:t>24 bits</a:t>
            </a:r>
            <a:endParaRPr lang="en-US" sz="1400" dirty="0"/>
          </a:p>
        </p:txBody>
      </p:sp>
      <p:sp>
        <p:nvSpPr>
          <p:cNvPr id="14" name="Left Brace 13"/>
          <p:cNvSpPr/>
          <p:nvPr/>
        </p:nvSpPr>
        <p:spPr>
          <a:xfrm rot="5400000">
            <a:off x="3960453" y="-524040"/>
            <a:ext cx="268020" cy="26512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5400000">
            <a:off x="6706201" y="-519324"/>
            <a:ext cx="268020" cy="26512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92950" y="1914335"/>
            <a:ext cx="74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Binary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107" y="1524802"/>
            <a:ext cx="2330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1: Split the MAC address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1092950" y="2798997"/>
            <a:ext cx="74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Binary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107" y="2363893"/>
            <a:ext cx="1526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2: Insert FFFE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1065843" y="3636897"/>
            <a:ext cx="74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Binary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0" y="3247364"/>
            <a:ext cx="1809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3: Flip the U/L bit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1065843" y="4521559"/>
            <a:ext cx="748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cs typeface="Courier"/>
              </a:rPr>
              <a:t>Binary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818135" y="4408429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 rot="5400000">
            <a:off x="2472071" y="4632126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3384687" y="4632126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345966" y="4407833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 rot="5400000">
            <a:off x="6999902" y="4631531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7912518" y="4631531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" y="4086455"/>
            <a:ext cx="469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10000"/>
                </a:solidFill>
              </a:rPr>
              <a:t>Modified EUI-64 Interface ID in Hexadecimal Notation</a:t>
            </a:r>
            <a:endParaRPr lang="en-US" sz="1400" b="1" dirty="0">
              <a:solidFill>
                <a:srgbClr val="01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543754" y="2686463"/>
            <a:ext cx="1829318" cy="447792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5242647" y="2909565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516647" y="2774723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1111 1111</a:t>
            </a:r>
            <a:endParaRPr 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5427732" y="2782713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1111 1110</a:t>
            </a:r>
            <a:endParaRPr lang="en-US" sz="1200" dirty="0"/>
          </a:p>
        </p:txBody>
      </p:sp>
      <p:sp>
        <p:nvSpPr>
          <p:cNvPr id="95" name="Rectangle 94"/>
          <p:cNvSpPr/>
          <p:nvPr/>
        </p:nvSpPr>
        <p:spPr>
          <a:xfrm>
            <a:off x="4511297" y="3523171"/>
            <a:ext cx="1829318" cy="447792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 rot="5400000">
            <a:off x="5210190" y="3746273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484190" y="3611432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1111 1111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5395275" y="3619423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1111 1110</a:t>
            </a:r>
            <a:endParaRPr lang="en-US" sz="1200" dirty="0"/>
          </a:p>
        </p:txBody>
      </p:sp>
      <p:sp>
        <p:nvSpPr>
          <p:cNvPr id="99" name="Rectangle 98"/>
          <p:cNvSpPr/>
          <p:nvPr/>
        </p:nvSpPr>
        <p:spPr>
          <a:xfrm>
            <a:off x="4520221" y="4407833"/>
            <a:ext cx="1829318" cy="447792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5219114" y="4630935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814211" y="4475393"/>
            <a:ext cx="8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2638564" y="4475393"/>
            <a:ext cx="96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562034" y="4475393"/>
            <a:ext cx="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6B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6340615" y="4475393"/>
            <a:ext cx="8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E9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7164968" y="4475393"/>
            <a:ext cx="96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D4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8088438" y="4475393"/>
            <a:ext cx="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4541474" y="4472707"/>
            <a:ext cx="8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FF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5365827" y="4472707"/>
            <a:ext cx="96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</a:t>
            </a:r>
            <a:endParaRPr lang="en-US" dirty="0"/>
          </a:p>
        </p:txBody>
      </p:sp>
      <p:cxnSp>
        <p:nvCxnSpPr>
          <p:cNvPr id="112" name="Straight Arrow Connector 111"/>
          <p:cNvCxnSpPr/>
          <p:nvPr/>
        </p:nvCxnSpPr>
        <p:spPr>
          <a:xfrm rot="5400000">
            <a:off x="2157101" y="3313679"/>
            <a:ext cx="646433" cy="2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0800000" flipV="1">
            <a:off x="1845243" y="1402162"/>
            <a:ext cx="923583" cy="39844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0800000" flipV="1">
            <a:off x="4541475" y="1403353"/>
            <a:ext cx="923583" cy="39844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467338" y="1400376"/>
            <a:ext cx="911085" cy="40142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160501" y="1403353"/>
            <a:ext cx="911085" cy="40142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1620551" y="2460582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>
            <a:off x="8848483" y="2460582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1650981" y="3327324"/>
            <a:ext cx="390108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8843280" y="3327324"/>
            <a:ext cx="390108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2775000" y="953774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3428936" y="1177472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4341552" y="1177472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774999" y="1043225"/>
            <a:ext cx="8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3599352" y="1043225"/>
            <a:ext cx="96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4522822" y="1043225"/>
            <a:ext cx="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6B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5473513" y="954965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 rot="5400000">
            <a:off x="6127449" y="1178663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7040065" y="1178663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473512" y="1044416"/>
            <a:ext cx="8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E9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6297865" y="1044416"/>
            <a:ext cx="96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D4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7221335" y="1044416"/>
            <a:ext cx="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1821709" y="1789092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2475645" y="201279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388261" y="201279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1752600" y="1878544"/>
            <a:ext cx="947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0000 0000</a:t>
            </a:r>
            <a:endParaRPr lang="en-US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646061" y="1878544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0000 0011</a:t>
            </a:r>
            <a:endParaRPr 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3569531" y="1878544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0110 1011</a:t>
            </a:r>
            <a:endParaRPr lang="en-US" sz="1200" dirty="0"/>
          </a:p>
        </p:txBody>
      </p:sp>
      <p:sp>
        <p:nvSpPr>
          <p:cNvPr id="137" name="Rectangle 136"/>
          <p:cNvSpPr/>
          <p:nvPr/>
        </p:nvSpPr>
        <p:spPr>
          <a:xfrm>
            <a:off x="6352140" y="1801802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/>
        </p:nvCxnSpPr>
        <p:spPr>
          <a:xfrm rot="5400000">
            <a:off x="7006076" y="2025499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7918692" y="2025499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352139" y="1891253"/>
            <a:ext cx="87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1110 1001</a:t>
            </a:r>
            <a:endParaRPr lang="en-US" sz="1200" dirty="0"/>
          </a:p>
        </p:txBody>
      </p:sp>
      <p:sp>
        <p:nvSpPr>
          <p:cNvPr id="141" name="TextBox 140"/>
          <p:cNvSpPr txBox="1"/>
          <p:nvPr/>
        </p:nvSpPr>
        <p:spPr>
          <a:xfrm>
            <a:off x="7176492" y="1891253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1101 0100</a:t>
            </a:r>
            <a:endParaRPr lang="en-US" sz="1200" dirty="0"/>
          </a:p>
        </p:txBody>
      </p:sp>
      <p:sp>
        <p:nvSpPr>
          <p:cNvPr id="142" name="TextBox 141"/>
          <p:cNvSpPr txBox="1"/>
          <p:nvPr/>
        </p:nvSpPr>
        <p:spPr>
          <a:xfrm>
            <a:off x="8099962" y="1891253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1000 0000</a:t>
            </a:r>
            <a:endParaRPr lang="en-US" sz="1200" dirty="0"/>
          </a:p>
        </p:txBody>
      </p:sp>
      <p:sp>
        <p:nvSpPr>
          <p:cNvPr id="143" name="Rectangle 142"/>
          <p:cNvSpPr/>
          <p:nvPr/>
        </p:nvSpPr>
        <p:spPr>
          <a:xfrm>
            <a:off x="6378423" y="2684676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 rot="5400000">
            <a:off x="7032359" y="2908374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7944975" y="2908374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378422" y="2774128"/>
            <a:ext cx="87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1110 1001</a:t>
            </a:r>
            <a:endParaRPr lang="en-US" sz="1200" dirty="0"/>
          </a:p>
        </p:txBody>
      </p:sp>
      <p:sp>
        <p:nvSpPr>
          <p:cNvPr id="147" name="TextBox 146"/>
          <p:cNvSpPr txBox="1"/>
          <p:nvPr/>
        </p:nvSpPr>
        <p:spPr>
          <a:xfrm>
            <a:off x="7202775" y="2774128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1101 0100</a:t>
            </a:r>
            <a:endParaRPr lang="en-US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8126245" y="2774128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1000 0000</a:t>
            </a:r>
            <a:endParaRPr lang="en-US" sz="1200" dirty="0"/>
          </a:p>
        </p:txBody>
      </p:sp>
      <p:sp>
        <p:nvSpPr>
          <p:cNvPr id="149" name="Rectangle 148"/>
          <p:cNvSpPr/>
          <p:nvPr/>
        </p:nvSpPr>
        <p:spPr>
          <a:xfrm>
            <a:off x="6332718" y="3522576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 rot="5400000">
            <a:off x="6986654" y="3746273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7899270" y="3746273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6332717" y="3612028"/>
            <a:ext cx="87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1110 1001</a:t>
            </a:r>
            <a:endParaRPr lang="en-US" sz="1200" dirty="0"/>
          </a:p>
        </p:txBody>
      </p:sp>
      <p:sp>
        <p:nvSpPr>
          <p:cNvPr id="153" name="TextBox 152"/>
          <p:cNvSpPr txBox="1"/>
          <p:nvPr/>
        </p:nvSpPr>
        <p:spPr>
          <a:xfrm>
            <a:off x="7157070" y="3612028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1101 0100</a:t>
            </a:r>
            <a:endParaRPr lang="en-US" sz="1200" dirty="0"/>
          </a:p>
        </p:txBody>
      </p:sp>
      <p:sp>
        <p:nvSpPr>
          <p:cNvPr id="154" name="TextBox 153"/>
          <p:cNvSpPr txBox="1"/>
          <p:nvPr/>
        </p:nvSpPr>
        <p:spPr>
          <a:xfrm>
            <a:off x="8080540" y="3612028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1000 0000</a:t>
            </a:r>
            <a:endParaRPr lang="en-US" sz="1200" dirty="0"/>
          </a:p>
        </p:txBody>
      </p:sp>
      <p:sp>
        <p:nvSpPr>
          <p:cNvPr id="155" name="Rectangle 154"/>
          <p:cNvSpPr/>
          <p:nvPr/>
        </p:nvSpPr>
        <p:spPr>
          <a:xfrm>
            <a:off x="1846564" y="2686463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/>
          <p:nvPr/>
        </p:nvCxnSpPr>
        <p:spPr>
          <a:xfrm rot="5400000">
            <a:off x="2500500" y="291016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3413116" y="2910160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809698" y="2775914"/>
            <a:ext cx="915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</a:t>
            </a:r>
            <a:r>
              <a:rPr lang="en-US" sz="1200" b="1" dirty="0" smtClean="0"/>
              <a:t>0</a:t>
            </a: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2670916" y="2775914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0000 0011</a:t>
            </a:r>
            <a:endParaRPr lang="en-US" sz="1200" dirty="0"/>
          </a:p>
        </p:txBody>
      </p:sp>
      <p:sp>
        <p:nvSpPr>
          <p:cNvPr id="160" name="TextBox 159"/>
          <p:cNvSpPr txBox="1"/>
          <p:nvPr/>
        </p:nvSpPr>
        <p:spPr>
          <a:xfrm>
            <a:off x="3594386" y="2775914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0110 1011</a:t>
            </a:r>
            <a:endParaRPr lang="en-US" sz="1200" dirty="0"/>
          </a:p>
        </p:txBody>
      </p:sp>
      <p:sp>
        <p:nvSpPr>
          <p:cNvPr id="161" name="Rectangle 160"/>
          <p:cNvSpPr/>
          <p:nvPr/>
        </p:nvSpPr>
        <p:spPr>
          <a:xfrm>
            <a:off x="1809699" y="3521981"/>
            <a:ext cx="2698513" cy="4477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/>
          <p:cNvCxnSpPr/>
          <p:nvPr/>
        </p:nvCxnSpPr>
        <p:spPr>
          <a:xfrm rot="5400000">
            <a:off x="2463635" y="3745678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>
            <a:off x="3376251" y="3745678"/>
            <a:ext cx="447792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1752600" y="3611432"/>
            <a:ext cx="9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</a:t>
            </a:r>
            <a:r>
              <a:rPr lang="en-US" sz="1200" b="1" dirty="0" smtClean="0"/>
              <a:t>1</a:t>
            </a: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2634051" y="3611432"/>
            <a:ext cx="9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0000 0011</a:t>
            </a:r>
            <a:endParaRPr lang="en-US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3557521" y="3611432"/>
            <a:ext cx="95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0110 1011</a:t>
            </a:r>
            <a:endParaRPr lang="en-US" sz="1200" dirty="0"/>
          </a:p>
        </p:txBody>
      </p:sp>
      <p:sp>
        <p:nvSpPr>
          <p:cNvPr id="167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168" name="Oval 24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170" name="TextBox 169"/>
          <p:cNvSpPr txBox="1"/>
          <p:nvPr/>
        </p:nvSpPr>
        <p:spPr>
          <a:xfrm>
            <a:off x="27107" y="430696"/>
            <a:ext cx="263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EUI-64 Format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4656669" y="2317726"/>
            <a:ext cx="164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   F      F   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4"/>
          <p:cNvSpPr txBox="1">
            <a:spLocks/>
          </p:cNvSpPr>
          <p:nvPr/>
        </p:nvSpPr>
        <p:spPr>
          <a:xfrm>
            <a:off x="247688" y="4104153"/>
            <a:ext cx="8390591" cy="790319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sz="1600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sz="1600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sz="1600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1600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2001:0db8:aaaa:0001::/64 eui-64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27107" y="430696"/>
            <a:ext cx="593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Configuring IPv6 address on </a:t>
            </a:r>
            <a:r>
              <a:rPr lang="en-US" dirty="0" err="1" smtClean="0"/>
              <a:t>Fa</a:t>
            </a:r>
            <a:r>
              <a:rPr lang="en-US" dirty="0" smtClean="0"/>
              <a:t> 0/0 using EUI-64 format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4202" y="394202"/>
            <a:ext cx="8861451" cy="192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Configuring IPv6 address on </a:t>
            </a:r>
            <a:r>
              <a:rPr lang="en-US" dirty="0" err="1" smtClean="0"/>
              <a:t>Fa</a:t>
            </a:r>
            <a:r>
              <a:rPr lang="en-US" dirty="0" smtClean="0"/>
              <a:t> 0/0 using EUI-64 format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1" charset="2"/>
              <a:buNone/>
            </a:pPr>
            <a:endParaRPr lang="en-US" sz="1600" b="1" dirty="0" smtClean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1" charset="2"/>
              <a:buNone/>
            </a:pPr>
            <a:r>
              <a:rPr lang="en-US" sz="1400" b="1" dirty="0">
                <a:latin typeface="Courier New" pitchFamily="1" charset="0"/>
              </a:rPr>
              <a:t>           </a:t>
            </a:r>
            <a:r>
              <a:rPr lang="en-US" sz="1400" dirty="0">
                <a:latin typeface="Courier New" pitchFamily="1" charset="0"/>
              </a:rPr>
              <a:t>0    0    0    3   .  6    </a:t>
            </a:r>
            <a:r>
              <a:rPr lang="en-US" sz="1400" dirty="0" err="1">
                <a:latin typeface="Courier New" pitchFamily="1" charset="0"/>
              </a:rPr>
              <a:t>b</a:t>
            </a:r>
            <a:r>
              <a:rPr lang="en-US" sz="1400" dirty="0">
                <a:latin typeface="Courier New" pitchFamily="1" charset="0"/>
              </a:rPr>
              <a:t>    </a:t>
            </a:r>
            <a:r>
              <a:rPr lang="en-US" sz="1400" dirty="0" err="1">
                <a:latin typeface="Courier New" pitchFamily="1" charset="0"/>
              </a:rPr>
              <a:t>e</a:t>
            </a:r>
            <a:r>
              <a:rPr lang="en-US" sz="1400" dirty="0">
                <a:latin typeface="Courier New" pitchFamily="1" charset="0"/>
              </a:rPr>
              <a:t>    9   .  D    4    8    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1" charset="2"/>
              <a:buNone/>
            </a:pPr>
            <a:r>
              <a:rPr lang="en-US" sz="1400" dirty="0">
                <a:latin typeface="Courier New" pitchFamily="1" charset="0"/>
              </a:rPr>
              <a:t>          0000 0000 0000 0011 . 0110 1011 1110 1001 . 0111 0100 1000 </a:t>
            </a:r>
            <a:r>
              <a:rPr lang="en-US" sz="1400" dirty="0" smtClean="0">
                <a:latin typeface="Courier New" pitchFamily="1" charset="0"/>
              </a:rPr>
              <a:t>0000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1" charset="2"/>
              <a:buNone/>
            </a:pPr>
            <a:r>
              <a:rPr lang="en-US" sz="1400" dirty="0" smtClean="0">
                <a:latin typeface="Courier New" pitchFamily="1" charset="0"/>
              </a:rPr>
              <a:t>0000 0000 0000 0011 . 0110 1011                   1110 1001 . 0111 0100 1000 0000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1400" dirty="0">
                <a:latin typeface="Courier New" pitchFamily="1" charset="0"/>
              </a:rPr>
              <a:t>0000 0000 0000 0011 . 0110 1011 </a:t>
            </a:r>
            <a:r>
              <a:rPr lang="en-US" sz="1400" b="1" dirty="0">
                <a:latin typeface="Courier New" pitchFamily="1" charset="0"/>
              </a:rPr>
              <a:t>11111111 11111110 </a:t>
            </a:r>
            <a:r>
              <a:rPr lang="en-US" sz="1400" dirty="0">
                <a:latin typeface="Courier New" pitchFamily="1" charset="0"/>
              </a:rPr>
              <a:t>1110 1001 . 0111 0100 1000 0000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1400" dirty="0">
                <a:latin typeface="Courier New" pitchFamily="1" charset="0"/>
              </a:rPr>
              <a:t>0000 00</a:t>
            </a:r>
            <a:r>
              <a:rPr lang="en-US" sz="1400" b="1" dirty="0">
                <a:latin typeface="Courier New" pitchFamily="1" charset="0"/>
              </a:rPr>
              <a:t>1</a:t>
            </a:r>
            <a:r>
              <a:rPr lang="en-US" sz="1400" dirty="0">
                <a:latin typeface="Courier New" pitchFamily="1" charset="0"/>
              </a:rPr>
              <a:t>0 0000 0011 . 0110 1011 </a:t>
            </a:r>
            <a:r>
              <a:rPr lang="en-US" sz="1400" b="1" dirty="0">
                <a:latin typeface="Courier New" pitchFamily="1" charset="0"/>
              </a:rPr>
              <a:t>11111111 11111110 </a:t>
            </a:r>
            <a:r>
              <a:rPr lang="en-US" sz="1400" dirty="0">
                <a:latin typeface="Courier New" pitchFamily="1" charset="0"/>
              </a:rPr>
              <a:t>1110 1001 . 0111 0100 1000 0000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1400" b="1" dirty="0">
                <a:latin typeface="Courier New" pitchFamily="1" charset="0"/>
              </a:rPr>
              <a:t> 0    2    0    3   .  6    </a:t>
            </a:r>
            <a:r>
              <a:rPr lang="en-US" sz="1400" b="1" dirty="0" err="1">
                <a:latin typeface="Courier New" pitchFamily="1" charset="0"/>
              </a:rPr>
              <a:t>b</a:t>
            </a:r>
            <a:r>
              <a:rPr lang="en-US" sz="1400" b="1" dirty="0">
                <a:latin typeface="Courier New" pitchFamily="1" charset="0"/>
              </a:rPr>
              <a:t>    F   F    F  E     </a:t>
            </a:r>
            <a:r>
              <a:rPr lang="en-US" sz="1400" b="1" dirty="0" err="1">
                <a:latin typeface="Courier New" pitchFamily="1" charset="0"/>
              </a:rPr>
              <a:t>e</a:t>
            </a:r>
            <a:r>
              <a:rPr lang="en-US" sz="1400" b="1" dirty="0">
                <a:latin typeface="Courier New" pitchFamily="1" charset="0"/>
              </a:rPr>
              <a:t>    9   .  D    4    8    0 </a:t>
            </a:r>
            <a:endParaRPr lang="en-US" sz="1400" b="1" dirty="0" smtClean="0">
              <a:latin typeface="Courier New" pitchFamily="1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endParaRPr lang="en-US" sz="1400" b="1" dirty="0" smtClean="0">
              <a:latin typeface="Courier New" pitchFamily="1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58" y="127635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67277" y="1276350"/>
            <a:ext cx="293183" cy="28368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247688" y="4104153"/>
            <a:ext cx="8390591" cy="790319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sz="1600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sz="1600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sz="1600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1600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2001:0db8:aaaa:0001::/64 eui-64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7" name="TextBox 26"/>
          <p:cNvSpPr txBox="1"/>
          <p:nvPr/>
        </p:nvSpPr>
        <p:spPr>
          <a:xfrm>
            <a:off x="64056" y="150605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8" name="Oval 27"/>
          <p:cNvSpPr/>
          <p:nvPr/>
        </p:nvSpPr>
        <p:spPr>
          <a:xfrm>
            <a:off x="65075" y="1506051"/>
            <a:ext cx="293183" cy="28368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2897" y="173575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0" name="Oval 29"/>
          <p:cNvSpPr/>
          <p:nvPr/>
        </p:nvSpPr>
        <p:spPr>
          <a:xfrm>
            <a:off x="73916" y="1735752"/>
            <a:ext cx="293183" cy="28368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4202" y="394202"/>
            <a:ext cx="8861451" cy="192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Configuring IPv6 address on </a:t>
            </a:r>
            <a:r>
              <a:rPr lang="en-US" dirty="0" err="1" smtClean="0"/>
              <a:t>Fa</a:t>
            </a:r>
            <a:r>
              <a:rPr lang="en-US" dirty="0" smtClean="0"/>
              <a:t> 0/0 using EUI-64 format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1" charset="2"/>
              <a:buNone/>
            </a:pPr>
            <a:endParaRPr lang="en-US" sz="1600" b="1" dirty="0" smtClean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1" charset="2"/>
              <a:buNone/>
            </a:pPr>
            <a:r>
              <a:rPr lang="en-US" sz="1400" b="1" dirty="0">
                <a:latin typeface="Courier New" pitchFamily="1" charset="0"/>
              </a:rPr>
              <a:t>           </a:t>
            </a:r>
            <a:r>
              <a:rPr lang="en-US" sz="1400" dirty="0">
                <a:latin typeface="Courier New" pitchFamily="1" charset="0"/>
              </a:rPr>
              <a:t>0    0    0    3   .  6    </a:t>
            </a:r>
            <a:r>
              <a:rPr lang="en-US" sz="1400" dirty="0" err="1">
                <a:latin typeface="Courier New" pitchFamily="1" charset="0"/>
              </a:rPr>
              <a:t>b</a:t>
            </a:r>
            <a:r>
              <a:rPr lang="en-US" sz="1400" dirty="0">
                <a:latin typeface="Courier New" pitchFamily="1" charset="0"/>
              </a:rPr>
              <a:t>    </a:t>
            </a:r>
            <a:r>
              <a:rPr lang="en-US" sz="1400" dirty="0" err="1">
                <a:latin typeface="Courier New" pitchFamily="1" charset="0"/>
              </a:rPr>
              <a:t>e</a:t>
            </a:r>
            <a:r>
              <a:rPr lang="en-US" sz="1400" dirty="0">
                <a:latin typeface="Courier New" pitchFamily="1" charset="0"/>
              </a:rPr>
              <a:t>    9   .  D    4    8    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1" charset="2"/>
              <a:buNone/>
            </a:pPr>
            <a:r>
              <a:rPr lang="en-US" sz="1400" dirty="0">
                <a:latin typeface="Courier New" pitchFamily="1" charset="0"/>
              </a:rPr>
              <a:t>          0000 0000 0000 0011 . 0110 1011 1110 1001 . 0111 0100 1000 </a:t>
            </a:r>
            <a:r>
              <a:rPr lang="en-US" sz="1400" dirty="0" smtClean="0">
                <a:latin typeface="Courier New" pitchFamily="1" charset="0"/>
              </a:rPr>
              <a:t>0000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1" charset="2"/>
              <a:buNone/>
            </a:pPr>
            <a:r>
              <a:rPr lang="en-US" sz="1400" dirty="0" smtClean="0">
                <a:latin typeface="Courier New" pitchFamily="1" charset="0"/>
              </a:rPr>
              <a:t>0000 0000 0000 0011 . 0110 1011                   1110 1001 . 0111 0100 1000 0000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1400" dirty="0">
                <a:latin typeface="Courier New" pitchFamily="1" charset="0"/>
              </a:rPr>
              <a:t>0000 0000 0000 0011 . 0110 1011 </a:t>
            </a:r>
            <a:r>
              <a:rPr lang="en-US" sz="1400" b="1" dirty="0">
                <a:latin typeface="Courier New" pitchFamily="1" charset="0"/>
              </a:rPr>
              <a:t>11111111 11111110 </a:t>
            </a:r>
            <a:r>
              <a:rPr lang="en-US" sz="1400" dirty="0">
                <a:latin typeface="Courier New" pitchFamily="1" charset="0"/>
              </a:rPr>
              <a:t>1110 1001 . 0111 0100 1000 0000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1400" dirty="0">
                <a:latin typeface="Courier New" pitchFamily="1" charset="0"/>
              </a:rPr>
              <a:t>0000 00</a:t>
            </a:r>
            <a:r>
              <a:rPr lang="en-US" sz="1400" b="1" dirty="0">
                <a:latin typeface="Courier New" pitchFamily="1" charset="0"/>
              </a:rPr>
              <a:t>1</a:t>
            </a:r>
            <a:r>
              <a:rPr lang="en-US" sz="1400" dirty="0">
                <a:latin typeface="Courier New" pitchFamily="1" charset="0"/>
              </a:rPr>
              <a:t>0 0000 0011 . 0110 1011 </a:t>
            </a:r>
            <a:r>
              <a:rPr lang="en-US" sz="1400" b="1" dirty="0">
                <a:latin typeface="Courier New" pitchFamily="1" charset="0"/>
              </a:rPr>
              <a:t>11111111 11111110 </a:t>
            </a:r>
            <a:r>
              <a:rPr lang="en-US" sz="1400" dirty="0">
                <a:latin typeface="Courier New" pitchFamily="1" charset="0"/>
              </a:rPr>
              <a:t>1110 1001 . 0111 0100 1000 0000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1400" b="1" dirty="0">
                <a:latin typeface="Courier New" pitchFamily="1" charset="0"/>
              </a:rPr>
              <a:t> 0    2    0    3   .  6    </a:t>
            </a:r>
            <a:r>
              <a:rPr lang="en-US" sz="1400" b="1" dirty="0" err="1">
                <a:latin typeface="Courier New" pitchFamily="1" charset="0"/>
              </a:rPr>
              <a:t>b</a:t>
            </a:r>
            <a:r>
              <a:rPr lang="en-US" sz="1400" b="1" dirty="0">
                <a:latin typeface="Courier New" pitchFamily="1" charset="0"/>
              </a:rPr>
              <a:t>    F   F    F  E     </a:t>
            </a:r>
            <a:r>
              <a:rPr lang="en-US" sz="1400" b="1" dirty="0" err="1">
                <a:latin typeface="Courier New" pitchFamily="1" charset="0"/>
              </a:rPr>
              <a:t>e</a:t>
            </a:r>
            <a:r>
              <a:rPr lang="en-US" sz="1400" b="1" dirty="0">
                <a:latin typeface="Courier New" pitchFamily="1" charset="0"/>
              </a:rPr>
              <a:t>    9   .  D    4    8    0 </a:t>
            </a:r>
            <a:endParaRPr lang="en-US" sz="1400" b="1" dirty="0" smtClean="0">
              <a:latin typeface="Courier New" pitchFamily="1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endParaRPr lang="en-US" sz="1400" b="1" dirty="0" smtClean="0">
              <a:latin typeface="Courier New" pitchFamily="1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58" y="127635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67277" y="1276350"/>
            <a:ext cx="293183" cy="28368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47688" y="2645961"/>
            <a:ext cx="819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Global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    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2001:0DB8:AAAA:0001:0203:6BFF:FEE9:D480</a:t>
            </a:r>
            <a:endParaRPr lang="en-US" b="1" dirty="0" smtClean="0">
              <a:solidFill>
                <a:srgbClr val="010000"/>
              </a:solidFill>
              <a:latin typeface="Courier"/>
              <a:cs typeface="Courier"/>
            </a:endParaRPr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247688" y="4104153"/>
            <a:ext cx="8390591" cy="790319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sz="1600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sz="1600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sz="1600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1600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2001:0db8:aaaa:0001::/64 eui-64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7" name="TextBox 26"/>
          <p:cNvSpPr txBox="1"/>
          <p:nvPr/>
        </p:nvSpPr>
        <p:spPr>
          <a:xfrm>
            <a:off x="64056" y="150605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8" name="Oval 27"/>
          <p:cNvSpPr/>
          <p:nvPr/>
        </p:nvSpPr>
        <p:spPr>
          <a:xfrm>
            <a:off x="65075" y="1506051"/>
            <a:ext cx="293183" cy="28368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2897" y="173575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0" name="Oval 29"/>
          <p:cNvSpPr/>
          <p:nvPr/>
        </p:nvSpPr>
        <p:spPr>
          <a:xfrm>
            <a:off x="73916" y="1735752"/>
            <a:ext cx="293183" cy="28368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4202" y="394202"/>
            <a:ext cx="8861451" cy="192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Configuring IPv6 address on </a:t>
            </a:r>
            <a:r>
              <a:rPr lang="en-US" dirty="0" err="1" smtClean="0"/>
              <a:t>Fa</a:t>
            </a:r>
            <a:r>
              <a:rPr lang="en-US" dirty="0" smtClean="0"/>
              <a:t> 0/0 using EUI-64 format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1" charset="2"/>
              <a:buNone/>
            </a:pPr>
            <a:endParaRPr lang="en-US" sz="1600" b="1" dirty="0" smtClean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1" charset="2"/>
              <a:buNone/>
            </a:pPr>
            <a:r>
              <a:rPr lang="en-US" sz="1400" b="1" dirty="0">
                <a:latin typeface="Courier New" pitchFamily="1" charset="0"/>
              </a:rPr>
              <a:t>           </a:t>
            </a:r>
            <a:r>
              <a:rPr lang="en-US" sz="1400" dirty="0">
                <a:latin typeface="Courier New" pitchFamily="1" charset="0"/>
              </a:rPr>
              <a:t>0    0    0    3   .  6    </a:t>
            </a:r>
            <a:r>
              <a:rPr lang="en-US" sz="1400" dirty="0" err="1">
                <a:latin typeface="Courier New" pitchFamily="1" charset="0"/>
              </a:rPr>
              <a:t>b</a:t>
            </a:r>
            <a:r>
              <a:rPr lang="en-US" sz="1400" dirty="0">
                <a:latin typeface="Courier New" pitchFamily="1" charset="0"/>
              </a:rPr>
              <a:t>    </a:t>
            </a:r>
            <a:r>
              <a:rPr lang="en-US" sz="1400" dirty="0" err="1">
                <a:latin typeface="Courier New" pitchFamily="1" charset="0"/>
              </a:rPr>
              <a:t>e</a:t>
            </a:r>
            <a:r>
              <a:rPr lang="en-US" sz="1400" dirty="0">
                <a:latin typeface="Courier New" pitchFamily="1" charset="0"/>
              </a:rPr>
              <a:t>    9   .  D    4    8    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1" charset="2"/>
              <a:buNone/>
            </a:pPr>
            <a:r>
              <a:rPr lang="en-US" sz="1400" dirty="0">
                <a:latin typeface="Courier New" pitchFamily="1" charset="0"/>
              </a:rPr>
              <a:t>          0000 0000 0000 0011 . 0110 1011 1110 1001 . 0111 0100 1000 </a:t>
            </a:r>
            <a:r>
              <a:rPr lang="en-US" sz="1400" dirty="0" smtClean="0">
                <a:latin typeface="Courier New" pitchFamily="1" charset="0"/>
              </a:rPr>
              <a:t>0000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1" charset="2"/>
              <a:buNone/>
            </a:pPr>
            <a:r>
              <a:rPr lang="en-US" sz="1400" dirty="0" smtClean="0">
                <a:latin typeface="Courier New" pitchFamily="1" charset="0"/>
              </a:rPr>
              <a:t>0000 0000 0000 0011 . 0110 1011                   1110 1001 . 0111 0100 1000 0000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1400" dirty="0">
                <a:latin typeface="Courier New" pitchFamily="1" charset="0"/>
              </a:rPr>
              <a:t>0000 0000 0000 0011 . 0110 1011 </a:t>
            </a:r>
            <a:r>
              <a:rPr lang="en-US" sz="1400" b="1" dirty="0">
                <a:latin typeface="Courier New" pitchFamily="1" charset="0"/>
              </a:rPr>
              <a:t>11111111 11111110 </a:t>
            </a:r>
            <a:r>
              <a:rPr lang="en-US" sz="1400" dirty="0">
                <a:latin typeface="Courier New" pitchFamily="1" charset="0"/>
              </a:rPr>
              <a:t>1110 1001 . 0111 0100 1000 0000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1400" dirty="0">
                <a:latin typeface="Courier New" pitchFamily="1" charset="0"/>
              </a:rPr>
              <a:t>0000 00</a:t>
            </a:r>
            <a:r>
              <a:rPr lang="en-US" sz="1400" b="1" dirty="0">
                <a:latin typeface="Courier New" pitchFamily="1" charset="0"/>
              </a:rPr>
              <a:t>1</a:t>
            </a:r>
            <a:r>
              <a:rPr lang="en-US" sz="1400" dirty="0">
                <a:latin typeface="Courier New" pitchFamily="1" charset="0"/>
              </a:rPr>
              <a:t>0 0000 0011 . 0110 1011 </a:t>
            </a:r>
            <a:r>
              <a:rPr lang="en-US" sz="1400" b="1" dirty="0">
                <a:latin typeface="Courier New" pitchFamily="1" charset="0"/>
              </a:rPr>
              <a:t>11111111 11111110 </a:t>
            </a:r>
            <a:r>
              <a:rPr lang="en-US" sz="1400" dirty="0">
                <a:latin typeface="Courier New" pitchFamily="1" charset="0"/>
              </a:rPr>
              <a:t>1110 1001 . 0111 0100 1000 0000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1400" b="1" dirty="0">
                <a:latin typeface="Courier New" pitchFamily="1" charset="0"/>
              </a:rPr>
              <a:t> 0    2    0    3   .  6    </a:t>
            </a:r>
            <a:r>
              <a:rPr lang="en-US" sz="1400" b="1" dirty="0" err="1">
                <a:latin typeface="Courier New" pitchFamily="1" charset="0"/>
              </a:rPr>
              <a:t>b</a:t>
            </a:r>
            <a:r>
              <a:rPr lang="en-US" sz="1400" b="1" dirty="0">
                <a:latin typeface="Courier New" pitchFamily="1" charset="0"/>
              </a:rPr>
              <a:t>    F   F    F  E     </a:t>
            </a:r>
            <a:r>
              <a:rPr lang="en-US" sz="1400" b="1" dirty="0" err="1">
                <a:latin typeface="Courier New" pitchFamily="1" charset="0"/>
              </a:rPr>
              <a:t>e</a:t>
            </a:r>
            <a:r>
              <a:rPr lang="en-US" sz="1400" b="1" dirty="0">
                <a:latin typeface="Courier New" pitchFamily="1" charset="0"/>
              </a:rPr>
              <a:t>    9   .  D    4    8    0 </a:t>
            </a:r>
            <a:endParaRPr lang="en-US" sz="1400" b="1" dirty="0" smtClean="0">
              <a:latin typeface="Courier New" pitchFamily="1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endParaRPr lang="en-US" sz="1400" b="1" dirty="0" smtClean="0">
              <a:latin typeface="Courier New" pitchFamily="1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58" y="127635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67277" y="1276350"/>
            <a:ext cx="293183" cy="28368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rot="5400000" flipH="1">
            <a:off x="6893966" y="1766989"/>
            <a:ext cx="262146" cy="264632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51826" y="3221223"/>
            <a:ext cx="188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Interface ID (EUI-64 format)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7688" y="2645961"/>
            <a:ext cx="819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Global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    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2001:0DB8:AAAA:0001:0203:6BFF:FEE9:D480</a:t>
            </a:r>
            <a:endParaRPr lang="en-US" b="1" dirty="0" smtClean="0">
              <a:solidFill>
                <a:srgbClr val="010000"/>
              </a:solidFill>
              <a:latin typeface="Courier"/>
              <a:cs typeface="Courier"/>
            </a:endParaRPr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247688" y="4104153"/>
            <a:ext cx="8390591" cy="790319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sz="1600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sz="1600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sz="1600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1600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2001:0db8:aaaa:0001::/64 eui-64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966200" y="5019675"/>
            <a:ext cx="177800" cy="123825"/>
          </a:xfrm>
          <a:prstGeom prst="ellipse">
            <a:avLst/>
          </a:prstGeom>
          <a:solidFill>
            <a:srgbClr val="00CC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  <p:sp>
        <p:nvSpPr>
          <p:cNvPr id="27" name="TextBox 26"/>
          <p:cNvSpPr txBox="1"/>
          <p:nvPr/>
        </p:nvSpPr>
        <p:spPr>
          <a:xfrm>
            <a:off x="64056" y="150605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8" name="Oval 27"/>
          <p:cNvSpPr/>
          <p:nvPr/>
        </p:nvSpPr>
        <p:spPr>
          <a:xfrm>
            <a:off x="65075" y="1506051"/>
            <a:ext cx="293183" cy="28368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2897" y="173575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0" name="Oval 29"/>
          <p:cNvSpPr/>
          <p:nvPr/>
        </p:nvSpPr>
        <p:spPr>
          <a:xfrm>
            <a:off x="73916" y="1735752"/>
            <a:ext cx="293183" cy="28368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>
            <a:off x="6733570" y="4073675"/>
            <a:ext cx="643800" cy="231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6092836" y="2394965"/>
            <a:ext cx="463526" cy="178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4202" y="394202"/>
            <a:ext cx="8861451" cy="192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Configuring IPv6 address on </a:t>
            </a:r>
            <a:r>
              <a:rPr lang="en-US" dirty="0" err="1" smtClean="0"/>
              <a:t>Fa</a:t>
            </a:r>
            <a:r>
              <a:rPr lang="en-US" dirty="0" smtClean="0"/>
              <a:t> 0/0 using EUI-64 format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1" charset="2"/>
              <a:buNone/>
            </a:pPr>
            <a:endParaRPr lang="en-US" sz="1600" b="1" dirty="0" smtClean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1" charset="2"/>
              <a:buNone/>
            </a:pPr>
            <a:r>
              <a:rPr lang="en-US" sz="1400" b="1" dirty="0">
                <a:latin typeface="Courier New" pitchFamily="1" charset="0"/>
              </a:rPr>
              <a:t>           </a:t>
            </a:r>
            <a:r>
              <a:rPr lang="en-US" sz="1400" dirty="0">
                <a:latin typeface="Courier New" pitchFamily="1" charset="0"/>
              </a:rPr>
              <a:t>0    0    0    3   .  6    </a:t>
            </a:r>
            <a:r>
              <a:rPr lang="en-US" sz="1400" dirty="0" err="1">
                <a:latin typeface="Courier New" pitchFamily="1" charset="0"/>
              </a:rPr>
              <a:t>b</a:t>
            </a:r>
            <a:r>
              <a:rPr lang="en-US" sz="1400" dirty="0">
                <a:latin typeface="Courier New" pitchFamily="1" charset="0"/>
              </a:rPr>
              <a:t>    </a:t>
            </a:r>
            <a:r>
              <a:rPr lang="en-US" sz="1400" dirty="0" err="1">
                <a:latin typeface="Courier New" pitchFamily="1" charset="0"/>
              </a:rPr>
              <a:t>e</a:t>
            </a:r>
            <a:r>
              <a:rPr lang="en-US" sz="1400" dirty="0">
                <a:latin typeface="Courier New" pitchFamily="1" charset="0"/>
              </a:rPr>
              <a:t>    9   .  D    4    8    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1" charset="2"/>
              <a:buNone/>
            </a:pPr>
            <a:r>
              <a:rPr lang="en-US" sz="1400" dirty="0">
                <a:latin typeface="Courier New" pitchFamily="1" charset="0"/>
              </a:rPr>
              <a:t>          0000 0000 0000 0011 . 0110 1011 1110 1001 . 0111 0100 1000 </a:t>
            </a:r>
            <a:r>
              <a:rPr lang="en-US" sz="1400" dirty="0" smtClean="0">
                <a:latin typeface="Courier New" pitchFamily="1" charset="0"/>
              </a:rPr>
              <a:t>0000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1" charset="2"/>
              <a:buNone/>
            </a:pPr>
            <a:r>
              <a:rPr lang="en-US" sz="1400" dirty="0" smtClean="0">
                <a:latin typeface="Courier New" pitchFamily="1" charset="0"/>
              </a:rPr>
              <a:t>0000 0000 0000 0011 . 0110 1011                   1110 1001 . 0111 0100 1000 0000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1400" dirty="0">
                <a:latin typeface="Courier New" pitchFamily="1" charset="0"/>
              </a:rPr>
              <a:t>0000 0000 0000 0011 . 0110 1011 </a:t>
            </a:r>
            <a:r>
              <a:rPr lang="en-US" sz="1400" b="1" dirty="0">
                <a:latin typeface="Courier New" pitchFamily="1" charset="0"/>
              </a:rPr>
              <a:t>11111111 11111110 </a:t>
            </a:r>
            <a:r>
              <a:rPr lang="en-US" sz="1400" dirty="0">
                <a:latin typeface="Courier New" pitchFamily="1" charset="0"/>
              </a:rPr>
              <a:t>1110 1001 . 0111 0100 1000 0000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1400" dirty="0">
                <a:latin typeface="Courier New" pitchFamily="1" charset="0"/>
              </a:rPr>
              <a:t>0000 00</a:t>
            </a:r>
            <a:r>
              <a:rPr lang="en-US" sz="1400" b="1" dirty="0">
                <a:latin typeface="Courier New" pitchFamily="1" charset="0"/>
              </a:rPr>
              <a:t>1</a:t>
            </a:r>
            <a:r>
              <a:rPr lang="en-US" sz="1400" dirty="0">
                <a:latin typeface="Courier New" pitchFamily="1" charset="0"/>
              </a:rPr>
              <a:t>0 0000 0011 . 0110 1011 </a:t>
            </a:r>
            <a:r>
              <a:rPr lang="en-US" sz="1400" b="1" dirty="0">
                <a:latin typeface="Courier New" pitchFamily="1" charset="0"/>
              </a:rPr>
              <a:t>11111111 11111110 </a:t>
            </a:r>
            <a:r>
              <a:rPr lang="en-US" sz="1400" dirty="0">
                <a:latin typeface="Courier New" pitchFamily="1" charset="0"/>
              </a:rPr>
              <a:t>1110 1001 . 0111 0100 1000 0000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1400" b="1" dirty="0">
                <a:latin typeface="Courier New" pitchFamily="1" charset="0"/>
              </a:rPr>
              <a:t> 0    2    0    3   .  6    </a:t>
            </a:r>
            <a:r>
              <a:rPr lang="en-US" sz="1400" b="1" dirty="0" err="1">
                <a:latin typeface="Courier New" pitchFamily="1" charset="0"/>
              </a:rPr>
              <a:t>b</a:t>
            </a:r>
            <a:r>
              <a:rPr lang="en-US" sz="1400" b="1" dirty="0">
                <a:latin typeface="Courier New" pitchFamily="1" charset="0"/>
              </a:rPr>
              <a:t>    F   F    F  E     </a:t>
            </a:r>
            <a:r>
              <a:rPr lang="en-US" sz="1400" b="1" dirty="0" err="1">
                <a:latin typeface="Courier New" pitchFamily="1" charset="0"/>
              </a:rPr>
              <a:t>e</a:t>
            </a:r>
            <a:r>
              <a:rPr lang="en-US" sz="1400" b="1" dirty="0">
                <a:latin typeface="Courier New" pitchFamily="1" charset="0"/>
              </a:rPr>
              <a:t>    9   .  D    4    8    0 </a:t>
            </a:r>
            <a:endParaRPr lang="en-US" sz="1400" b="1" dirty="0" smtClean="0">
              <a:latin typeface="Courier New" pitchFamily="1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endParaRPr lang="en-US" sz="1400" b="1" dirty="0" smtClean="0">
              <a:latin typeface="Courier New" pitchFamily="1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58" y="127635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67277" y="1276350"/>
            <a:ext cx="293183" cy="28368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rot="5400000" flipH="1">
            <a:off x="6893966" y="1766989"/>
            <a:ext cx="262146" cy="264632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51826" y="3221223"/>
            <a:ext cx="188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Interface ID (EUI-64 format)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34595" y="3221223"/>
            <a:ext cx="238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Subnet Prefix (Manually configured)</a:t>
            </a:r>
            <a:endParaRPr lang="en-US" dirty="0"/>
          </a:p>
        </p:txBody>
      </p:sp>
      <p:sp>
        <p:nvSpPr>
          <p:cNvPr id="21" name="Left Brace 20"/>
          <p:cNvSpPr/>
          <p:nvPr/>
        </p:nvSpPr>
        <p:spPr>
          <a:xfrm rot="5400000" flipH="1">
            <a:off x="4167777" y="1825895"/>
            <a:ext cx="262146" cy="25285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47688" y="2645961"/>
            <a:ext cx="819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Global </a:t>
            </a:r>
            <a:r>
              <a:rPr lang="en-US" dirty="0" err="1" smtClean="0">
                <a:solidFill>
                  <a:srgbClr val="010000"/>
                </a:solidFill>
              </a:rPr>
              <a:t>unicast</a:t>
            </a:r>
            <a:r>
              <a:rPr lang="en-US" dirty="0" smtClean="0">
                <a:solidFill>
                  <a:srgbClr val="010000"/>
                </a:solidFill>
              </a:rPr>
              <a:t> address:    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2001:0DB8:AAAA:0001:0203:6BFF:FEE9:D480</a:t>
            </a:r>
            <a:endParaRPr lang="en-US" b="1" dirty="0" smtClean="0">
              <a:solidFill>
                <a:srgbClr val="010000"/>
              </a:solidFill>
              <a:latin typeface="Courier"/>
              <a:cs typeface="Courier"/>
            </a:endParaRPr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247688" y="4104153"/>
            <a:ext cx="8390591" cy="790319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sz="1600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sz="1600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sz="1600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sz="1600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2001:0db8:aaaa:0001::/64 eui-64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56" y="150605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8" name="Oval 27"/>
          <p:cNvSpPr/>
          <p:nvPr/>
        </p:nvSpPr>
        <p:spPr>
          <a:xfrm>
            <a:off x="65075" y="1506051"/>
            <a:ext cx="293183" cy="28368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2897" y="173575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0" name="Oval 29"/>
          <p:cNvSpPr/>
          <p:nvPr/>
        </p:nvSpPr>
        <p:spPr>
          <a:xfrm>
            <a:off x="73916" y="1735752"/>
            <a:ext cx="293183" cy="28368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4985599" y="4073674"/>
            <a:ext cx="643800" cy="231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6733570" y="4073675"/>
            <a:ext cx="643800" cy="231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6092836" y="2394965"/>
            <a:ext cx="463526" cy="178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8940800" y="5019675"/>
            <a:ext cx="177800" cy="123825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0" y="530087"/>
            <a:ext cx="9143999" cy="4237176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R1(config-if)#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ipv6 address 2001:0db8:aaaa:0001::/64 eui-64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R1# 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show ipv6 interface </a:t>
            </a:r>
            <a:r>
              <a:rPr lang="en-US" b="1" dirty="0" err="1" smtClean="0">
                <a:solidFill>
                  <a:srgbClr val="010000"/>
                </a:solidFill>
                <a:latin typeface="Courier"/>
                <a:cs typeface="Courier"/>
              </a:rPr>
              <a:t>fastethernet</a:t>
            </a:r>
            <a:r>
              <a:rPr lang="en-US" b="1" dirty="0" smtClean="0">
                <a:solidFill>
                  <a:srgbClr val="010000"/>
                </a:solidFill>
                <a:latin typeface="Courier"/>
                <a:cs typeface="Courier"/>
              </a:rPr>
              <a:t> 0/0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FastEthernet0/0 is up, line protocol is up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IPv6 is enabled, link-local address is FE80::203:6BFF:FEE9:D480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Global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unicast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10000"/>
                </a:solidFill>
                <a:latin typeface="Courier"/>
                <a:cs typeface="Courier"/>
              </a:rPr>
              <a:t>address(es</a:t>
            </a: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):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2001:DB8:CAFE:1:203:6BFF:FEE9:D480,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    subnet is 2001:DB8:CAFE:1::/64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10000"/>
                </a:solidFill>
                <a:latin typeface="Courier"/>
                <a:cs typeface="Courier"/>
              </a:rPr>
              <a:t>&lt;output omitted for brevity&gt;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 smtClean="0">
              <a:solidFill>
                <a:srgbClr val="010000"/>
              </a:solidFill>
              <a:latin typeface="Courier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174" y="2911213"/>
            <a:ext cx="4834989" cy="298174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87163" y="3259689"/>
            <a:ext cx="335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Address using EUI-64 format 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146261" y="3259689"/>
            <a:ext cx="240902" cy="172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template-section-grad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73" y="1194371"/>
            <a:ext cx="9154274" cy="2920425"/>
          </a:xfrm>
          <a:prstGeom prst="rect">
            <a:avLst/>
          </a:prstGeom>
        </p:spPr>
      </p:pic>
      <p:sp>
        <p:nvSpPr>
          <p:cNvPr id="13316" name="Rectangle 20"/>
          <p:cNvSpPr>
            <a:spLocks noChangeArrowheads="1"/>
          </p:cNvSpPr>
          <p:nvPr/>
        </p:nvSpPr>
        <p:spPr bwMode="auto">
          <a:xfrm>
            <a:off x="639763" y="2295112"/>
            <a:ext cx="5616575" cy="62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601" tIns="30800" rIns="61601" bIns="30800" anchor="ctr"/>
          <a:lstStyle/>
          <a:p>
            <a:pPr defTabSz="610872"/>
            <a:r>
              <a:rPr lang="en-US" sz="23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Dynamic Global </a:t>
            </a:r>
            <a:r>
              <a:rPr lang="en-US" sz="2300" kern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Unicast</a:t>
            </a:r>
            <a:r>
              <a:rPr lang="en-US" sz="23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Addresses</a:t>
            </a:r>
            <a:endParaRPr lang="en-US" sz="2300" kern="0" dirty="0">
              <a:solidFill>
                <a:srgbClr val="FFFFFF"/>
              </a:solidFill>
              <a:latin typeface="CiscoSans" pitchFamily="34" charset="0"/>
            </a:endParaRPr>
          </a:p>
        </p:txBody>
      </p:sp>
      <p:sp>
        <p:nvSpPr>
          <p:cNvPr id="13317" name="Rectangle 21"/>
          <p:cNvSpPr>
            <a:spLocks noChangeArrowheads="1"/>
          </p:cNvSpPr>
          <p:nvPr/>
        </p:nvSpPr>
        <p:spPr bwMode="auto">
          <a:xfrm>
            <a:off x="639764" y="3751661"/>
            <a:ext cx="7940675" cy="850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601" tIns="30800" rIns="61601" bIns="30800"/>
          <a:lstStyle/>
          <a:p>
            <a:pPr marL="177427" indent="-177427" defTabSz="610872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</a:pPr>
            <a:endParaRPr lang="en-US" sz="1500" dirty="0"/>
          </a:p>
        </p:txBody>
      </p:sp>
      <p:pic>
        <p:nvPicPr>
          <p:cNvPr id="6" name="Picture 5" descr="MAD03517-flip-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7026" y="1427399"/>
            <a:ext cx="1977476" cy="1838325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207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3518" y="516156"/>
            <a:ext cx="163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Global </a:t>
            </a:r>
            <a:r>
              <a:rPr lang="en-US" sz="1600" dirty="0" err="1" smtClean="0">
                <a:cs typeface="Courier"/>
              </a:rPr>
              <a:t>Unicast</a:t>
            </a:r>
            <a:endParaRPr lang="en-US" sz="1600" dirty="0" smtClean="0">
              <a:cs typeface="Courie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86382" y="451207"/>
            <a:ext cx="2947229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71766" y="1335979"/>
            <a:ext cx="1730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Manual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00675" y="2017427"/>
            <a:ext cx="14368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IPv6 Unnumbered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7733" y="2184668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IPv6 Address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4383054" y="954753"/>
            <a:ext cx="22549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2235580" y="1800658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291954" y="1900165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1171223" y="2007125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3298378" y="2007125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355532" y="1068691"/>
            <a:ext cx="3979369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2234802" y="1190613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6214169" y="1188231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553999" y="2127856"/>
            <a:ext cx="173021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495801" y="2030258"/>
            <a:ext cx="18390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Stateless </a:t>
            </a:r>
            <a:r>
              <a:rPr lang="en-US" sz="1600" dirty="0" err="1" smtClean="0">
                <a:cs typeface="Courier"/>
              </a:rPr>
              <a:t>Autoconfiguration</a:t>
            </a:r>
            <a:endParaRPr lang="en-US" sz="1600" dirty="0" smtClean="0">
              <a:cs typeface="Courier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52085" y="2184668"/>
            <a:ext cx="143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DHCPv6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6238960" y="1802446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295334" y="1901953"/>
            <a:ext cx="2127155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5174603" y="20089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7301758" y="2008914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455056" y="2129644"/>
            <a:ext cx="173021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26844" y="2129644"/>
            <a:ext cx="173021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495802" y="2138899"/>
            <a:ext cx="1730218" cy="390800"/>
          </a:xfrm>
          <a:prstGeom prst="rect">
            <a:avLst/>
          </a:prstGeom>
          <a:solidFill>
            <a:schemeClr val="accent1">
              <a:alpha val="13000"/>
            </a:schemeClr>
          </a:solidFill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471765" y="1308961"/>
            <a:ext cx="1730218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469790" y="1308961"/>
            <a:ext cx="1730218" cy="390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" y="2953498"/>
            <a:ext cx="1048691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51985" y="2953498"/>
            <a:ext cx="1048691" cy="3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1172005" y="2618362"/>
            <a:ext cx="201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77669" y="2719657"/>
            <a:ext cx="1744972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356938" y="2824829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101910" y="2840388"/>
            <a:ext cx="241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696" y="3004810"/>
            <a:ext cx="941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Static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28610" y="3027105"/>
            <a:ext cx="941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"/>
              </a:rPr>
              <a:t>EUI-64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68387F-A112-E344-8D81-A94091E28511}" type="slidenum">
              <a:rPr lang="en-US" smtClean="0"/>
              <a:pPr/>
              <a:t>98</a:t>
            </a:fld>
            <a:endParaRPr lang="en-US"/>
          </a:p>
        </p:txBody>
      </p:sp>
      <p:pic>
        <p:nvPicPr>
          <p:cNvPr id="43" name="Picture 42" descr="im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336" y="2806636"/>
            <a:ext cx="3747127" cy="2336864"/>
          </a:xfrm>
          <a:prstGeom prst="rect">
            <a:avLst/>
          </a:prstGeom>
        </p:spPr>
      </p:pic>
      <p:pic>
        <p:nvPicPr>
          <p:cNvPr id="44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108" y="2853773"/>
            <a:ext cx="1015676" cy="8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5922663" y="1335979"/>
            <a:ext cx="118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ourier"/>
              </a:rPr>
              <a:t>Dynamic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Stateless Address </a:t>
            </a:r>
            <a:r>
              <a:rPr lang="en-US" sz="3200" dirty="0" err="1" smtClean="0"/>
              <a:t>Autoconfiguration</a:t>
            </a:r>
            <a:r>
              <a:rPr lang="en-US" sz="3200" dirty="0" smtClean="0"/>
              <a:t> (SLAAC)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13" y="2550864"/>
            <a:ext cx="8578850" cy="2592636"/>
          </a:xfrm>
        </p:spPr>
        <p:txBody>
          <a:bodyPr>
            <a:noAutofit/>
          </a:bodyPr>
          <a:lstStyle/>
          <a:p>
            <a:r>
              <a:rPr lang="en-US" sz="2000" dirty="0" smtClean="0"/>
              <a:t>Stateless Address </a:t>
            </a:r>
            <a:r>
              <a:rPr lang="en-US" sz="2000" dirty="0" err="1" smtClean="0"/>
              <a:t>Autoconfiguration</a:t>
            </a:r>
            <a:r>
              <a:rPr lang="en-US" sz="2000" dirty="0" smtClean="0"/>
              <a:t> (SLAAC) is an automatic method for assigning global </a:t>
            </a:r>
            <a:r>
              <a:rPr lang="en-US" sz="2000" dirty="0" err="1" smtClean="0"/>
              <a:t>unicast</a:t>
            </a:r>
            <a:r>
              <a:rPr lang="en-US" sz="2000" dirty="0" smtClean="0"/>
              <a:t> addresses to interfaces. </a:t>
            </a:r>
          </a:p>
          <a:p>
            <a:r>
              <a:rPr lang="en-US" sz="2000" dirty="0" smtClean="0"/>
              <a:t>No need for DHCPv6 server</a:t>
            </a:r>
            <a:endParaRPr lang="en-US" sz="2000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280" y="1229810"/>
            <a:ext cx="90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645742" y="1423881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107487" y="1447694"/>
            <a:ext cx="0" cy="3964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718791" y="1499745"/>
            <a:ext cx="1943640" cy="5396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Solicitation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580656" y="1134058"/>
            <a:ext cx="233945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ipv6 </a:t>
            </a:r>
            <a:r>
              <a:rPr lang="en-US" sz="1400" dirty="0" err="1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unicast</a:t>
            </a:r>
            <a:r>
              <a:rPr lang="en-US" sz="1400" dirty="0">
                <a:solidFill>
                  <a:srgbClr val="000000"/>
                </a:solidFill>
                <a:latin typeface="Courier" pitchFamily="1" charset="0"/>
                <a:ea typeface="Courier" pitchFamily="1" charset="0"/>
                <a:cs typeface="Courier" pitchFamily="1" charset="0"/>
              </a:rPr>
              <a:t>-routing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32438" y="2163931"/>
            <a:ext cx="3349250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080273" y="1789067"/>
            <a:ext cx="163852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432" y="1753853"/>
            <a:ext cx="897765" cy="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443131" y="148806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33736" y="189229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4476260" y="1523020"/>
            <a:ext cx="259245" cy="2728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51149" y="1938925"/>
            <a:ext cx="258248" cy="22619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94280" y="1423881"/>
            <a:ext cx="2017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MAC: </a:t>
            </a:r>
            <a:r>
              <a:rPr lang="en-US" sz="1400" dirty="0" smtClean="0">
                <a:solidFill>
                  <a:srgbClr val="0000FF"/>
                </a:solidFill>
              </a:rPr>
              <a:t>00-19-D2-8C-E0-4C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281" y="952811"/>
            <a:ext cx="95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21712" y="20079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EUI-64</a:t>
            </a:r>
            <a:endParaRPr lang="en-US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16562" y="2007960"/>
            <a:ext cx="2815876" cy="318036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NDP Router Advertisement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_Cisco Sans">
  <a:themeElements>
    <a:clrScheme name="Cisco Reboot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-CiscoSans">
      <a:majorFont>
        <a:latin typeface="CiscoSans ExtraLight"/>
        <a:ea typeface=""/>
        <a:cs typeface=""/>
      </a:majorFont>
      <a:minorFont>
        <a:latin typeface="Cisco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2012-AcadConf-16x9-for-live-broadcast.potx</Template>
  <TotalTime>43200</TotalTime>
  <Words>12996</Words>
  <Application>Microsoft Office PowerPoint</Application>
  <PresentationFormat>On-screen Show (16:9)</PresentationFormat>
  <Paragraphs>3349</Paragraphs>
  <Slides>229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229</vt:i4>
      </vt:variant>
    </vt:vector>
  </HeadingPairs>
  <TitlesOfParts>
    <vt:vector size="230" baseType="lpstr">
      <vt:lpstr>Cisco_Cisco Sans</vt:lpstr>
      <vt:lpstr>PowerPoint Presentation</vt:lpstr>
      <vt:lpstr>Topics (1/3): IPv6 Address Notation, Structure and Subnetting</vt:lpstr>
      <vt:lpstr>Topics (2/3): IPv6 Address Types</vt:lpstr>
      <vt:lpstr>Topics (3/3): Global Unicast Address Configurations</vt:lpstr>
      <vt:lpstr>PowerPoint Presentation</vt:lpstr>
      <vt:lpstr>IPv6 Address Notation</vt:lpstr>
      <vt:lpstr>IPv6 Address Notation</vt:lpstr>
      <vt:lpstr>IPv6 Address Notation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Rule 1:  Leading 0’s</vt:lpstr>
      <vt:lpstr>Rule 1:  Leading 0’s</vt:lpstr>
      <vt:lpstr>Rule 1:  Leading 0’s</vt:lpstr>
      <vt:lpstr>Rule 1:  Leading 0’s</vt:lpstr>
      <vt:lpstr>Rule 1:  Leading 0’s</vt:lpstr>
      <vt:lpstr>Rule 2:  Double colon :: equals 0000…0000</vt:lpstr>
      <vt:lpstr>Rule 2:  Double colon :: equals 0000…0000</vt:lpstr>
      <vt:lpstr>Rule 2:  Double colon :: equals 0000…0000</vt:lpstr>
      <vt:lpstr>Rule 2:  Double colon :: equals 0000…0000</vt:lpstr>
      <vt:lpstr>Rule 2:  Double colon :: equals 0000…0000</vt:lpstr>
      <vt:lpstr>Rule 2:  Double colon :: equals 0000…0000</vt:lpstr>
      <vt:lpstr>Rule 2:  Double colon :: equals 0000…0000</vt:lpstr>
      <vt:lpstr>Rule 2:  Double colon :: equals 0000…0000</vt:lpstr>
      <vt:lpstr>Network Prefixes</vt:lpstr>
      <vt:lpstr>Network Prefixes</vt:lpstr>
      <vt:lpstr>Network Prefixes</vt:lpstr>
      <vt:lpstr>Network Prefixes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Subnetting IPv6</vt:lpstr>
      <vt:lpstr>Subnetting IPv6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Stateless Address Autoconfiguration (SLAAC)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</vt:lpstr>
      <vt:lpstr>For more information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default</dc:creator>
  <cp:lastModifiedBy>zota@ase.ro</cp:lastModifiedBy>
  <cp:revision>899</cp:revision>
  <cp:lastPrinted>2012-02-04T01:30:41Z</cp:lastPrinted>
  <dcterms:created xsi:type="dcterms:W3CDTF">2012-06-11T19:41:18Z</dcterms:created>
  <dcterms:modified xsi:type="dcterms:W3CDTF">2017-12-18T16:53:56Z</dcterms:modified>
</cp:coreProperties>
</file>