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8" r:id="rId3"/>
    <p:sldId id="297" r:id="rId4"/>
    <p:sldId id="262" r:id="rId5"/>
    <p:sldId id="270" r:id="rId6"/>
    <p:sldId id="290" r:id="rId7"/>
    <p:sldId id="292" r:id="rId8"/>
    <p:sldId id="293" r:id="rId9"/>
    <p:sldId id="296" r:id="rId10"/>
    <p:sldId id="291" r:id="rId11"/>
    <p:sldId id="271" r:id="rId12"/>
    <p:sldId id="294" r:id="rId13"/>
    <p:sldId id="298" r:id="rId14"/>
    <p:sldId id="289" r:id="rId15"/>
    <p:sldId id="299" r:id="rId16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CC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71" autoAdjust="0"/>
    <p:restoredTop sz="83181" autoAdjust="0"/>
  </p:normalViewPr>
  <p:slideViewPr>
    <p:cSldViewPr>
      <p:cViewPr varScale="1">
        <p:scale>
          <a:sx n="73" d="100"/>
          <a:sy n="73" d="100"/>
        </p:scale>
        <p:origin x="164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1625" y="0"/>
            <a:ext cx="31623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 smtClean="0"/>
            </a:lvl1pPr>
          </a:lstStyle>
          <a:p>
            <a:pPr>
              <a:defRPr/>
            </a:pPr>
            <a:fld id="{7D0C6243-B025-4798-A96D-9D079B61A1E3}" type="datetime1">
              <a:rPr lang="en-US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32888"/>
            <a:ext cx="3163888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1625" y="9132888"/>
            <a:ext cx="31623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 smtClean="0"/>
            </a:lvl1pPr>
          </a:lstStyle>
          <a:p>
            <a:pPr>
              <a:defRPr/>
            </a:pPr>
            <a:fld id="{8B49E464-A0BD-4D5C-BB7B-5B099A124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08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249D48CC-1F62-4189-A9EE-63DAEA1FA6B3}" type="datetime1">
              <a:rPr lang="en-US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3CDD9D71-D658-47CA-9757-F5187E5C8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7538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9DDB244-A3C3-46A0-995A-4392D74AC4D0}" type="datetime1">
              <a:rPr lang="en-US" altLang="en-US" sz="1200"/>
              <a:pPr/>
              <a:t>10/24/2023</a:t>
            </a:fld>
            <a:endParaRPr lang="en-US" altLang="en-US" sz="1200"/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778903-B90C-4E10-8C85-3C2A7CC5C8BC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203ECEA-4EAD-463F-A998-D2CEC5771E03}" type="datetime1">
              <a:rPr lang="en-US" altLang="en-US" sz="1200"/>
              <a:pPr/>
              <a:t>10/24/2023</a:t>
            </a:fld>
            <a:endParaRPr lang="en-US" altLang="en-US" sz="1200"/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4BB8BA9-BABB-46B1-A354-EDCDFED50C36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E952C6-6B49-4552-AE68-0B2C031FCB8A}" type="datetime1">
              <a:rPr lang="en-US" altLang="en-US" sz="1200"/>
              <a:pPr/>
              <a:t>10/24/2023</a:t>
            </a:fld>
            <a:endParaRPr lang="en-US" altLang="en-US" sz="120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AE0DFBC-55B7-4104-BD88-894E4D5A1865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Gray code:</a:t>
            </a:r>
          </a:p>
          <a:p>
            <a:r>
              <a:rPr lang="en-US" spc="0" baseline="0" dirty="0"/>
              <a:t>a</a:t>
            </a:r>
            <a:r>
              <a:rPr lang="en-US" spc="10" baseline="-25000" dirty="0"/>
              <a:t>8</a:t>
            </a:r>
            <a:r>
              <a:rPr lang="en-US" dirty="0"/>
              <a:t>a</a:t>
            </a:r>
            <a:r>
              <a:rPr lang="en-US" baseline="-25000" dirty="0"/>
              <a:t>4</a:t>
            </a:r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a</a:t>
            </a:r>
            <a:r>
              <a:rPr lang="en-US" baseline="-25000" dirty="0"/>
              <a:t>1       </a:t>
            </a:r>
          </a:p>
          <a:p>
            <a:endParaRPr lang="en-US" baseline="-250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pc="0" baseline="0" dirty="0"/>
              <a:t>g</a:t>
            </a:r>
            <a:r>
              <a:rPr lang="en-US" spc="10" baseline="-25000" dirty="0"/>
              <a:t>8</a:t>
            </a:r>
            <a:r>
              <a:rPr lang="en-US" spc="0" baseline="0" dirty="0"/>
              <a:t>g</a:t>
            </a:r>
            <a:r>
              <a:rPr lang="en-US" baseline="-25000" dirty="0"/>
              <a:t>4</a:t>
            </a:r>
            <a:r>
              <a:rPr lang="en-US" baseline="0" dirty="0"/>
              <a:t>g</a:t>
            </a:r>
            <a:r>
              <a:rPr lang="en-US" baseline="-25000" dirty="0"/>
              <a:t>2</a:t>
            </a:r>
            <a:r>
              <a:rPr lang="en-US" baseline="0" dirty="0"/>
              <a:t>g</a:t>
            </a:r>
            <a:r>
              <a:rPr lang="en-US" baseline="-25000" dirty="0"/>
              <a:t>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-250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pc="0" baseline="0" dirty="0"/>
              <a:t>g</a:t>
            </a:r>
            <a:r>
              <a:rPr lang="en-US" spc="10" baseline="-25000" dirty="0"/>
              <a:t>8=</a:t>
            </a:r>
            <a:r>
              <a:rPr lang="en-US" spc="0" baseline="0" dirty="0"/>
              <a:t>a</a:t>
            </a:r>
            <a:r>
              <a:rPr lang="en-US" spc="10" baseline="-25000" dirty="0"/>
              <a:t>8</a:t>
            </a:r>
            <a:endParaRPr lang="en-US" baseline="-25000" dirty="0"/>
          </a:p>
          <a:p>
            <a:endParaRPr lang="en-US" b="1" baseline="-25000" dirty="0"/>
          </a:p>
          <a:p>
            <a:r>
              <a:rPr lang="en-US" sz="2200" b="1" baseline="-25000" dirty="0"/>
              <a:t>6=0110</a:t>
            </a:r>
          </a:p>
          <a:p>
            <a:r>
              <a:rPr lang="en-US" dirty="0"/>
              <a:t>0101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49D48CC-1F62-4189-A9EE-63DAEA1FA6B3}" type="datetime1">
              <a:rPr lang="en-US" smtClean="0"/>
              <a:pPr>
                <a:defRPr/>
              </a:pPr>
              <a:t>10/24/2023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DD9D71-D658-47CA-9757-F5187E5C8E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59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66666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6667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E3E302-753A-4867-9D55-D6CBC70867E0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28729F-FE6F-40E8-AFFC-86E731A99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668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98533-5F9C-475A-B6E7-B71A87F2AEDA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8199A-F052-48B2-9E1D-7DBA62421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7549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A6D64-1B69-4B25-9977-6D5D4DE3D6E2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25B9D-2B50-45D9-8D6C-C20FF7C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013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102CB-FB43-43B8-9D0F-E6844A48758F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28F88-E8C0-40A2-8570-4A40BE331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1817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6CD68-920F-469E-9BA2-3B794D5291C1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1FBAC-7147-4D3E-81AE-52A08888E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7006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1F39E-9275-44F4-90F6-D0A1351BFB28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2DD5D-D6F6-4A53-9DFD-071C14DD5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8287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B9040-160A-4583-8FA5-E392296B8272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18163-BB45-4F0A-A0AA-9985E90F3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6671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FC862-970D-417A-AFBA-E4330E8DFC0A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F4008-B7C0-48FC-BCDD-D00CFD544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1381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30772-8C37-4E65-8F41-CC372147A1F7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CFE7C-6AB6-4B71-A047-133E7441C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786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BD6FC-9FC0-4ECF-83CE-815448507A72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3A614-0FA8-4E3C-A41B-93B3733E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888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5395D-4664-4717-BD43-895AEB201E61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1A35D-8D7B-4EF3-99CF-6C2B9260E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3221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038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3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034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5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6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7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1027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5644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E4475B1A-27BD-4E59-AC39-9D3BEE30DCF1}" type="datetime5">
              <a:rPr lang="en-US"/>
              <a:pPr>
                <a:defRPr/>
              </a:pPr>
              <a:t>24-Oct-23</a:t>
            </a:fld>
            <a:endParaRPr lang="en-US"/>
          </a:p>
        </p:txBody>
      </p:sp>
      <p:sp>
        <p:nvSpPr>
          <p:cNvPr id="65645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646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97B3CEF-0D58-4428-AE7B-9907036D3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/>
  <p:hf sldNum="0" hdr="0" ftr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ota@ase.r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code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ronweb.super-nova.co.jp/characcodehist.html" TargetMode="External"/><Relationship Id="rId2" Type="http://schemas.openxmlformats.org/officeDocument/2006/relationships/hyperlink" Target="http://www.jimprice.com/jim-asc.s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BBB3812-A2F2-4EE6-8564-84704CC22508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 dirty="0">
              <a:solidFill>
                <a:schemeClr val="folHlink"/>
              </a:solidFill>
            </a:endParaRP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3200" dirty="0"/>
            </a:br>
            <a:r>
              <a:rPr lang="en-US" altLang="en-US" sz="3200" dirty="0"/>
              <a:t>IT Basics</a:t>
            </a:r>
            <a:br>
              <a:rPr lang="en-US" altLang="en-US" sz="3200" dirty="0"/>
            </a:br>
            <a:r>
              <a:rPr lang="en-US" altLang="en-US" sz="3200" dirty="0"/>
              <a:t>4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3200400"/>
            <a:ext cx="7958138" cy="1138238"/>
          </a:xfrm>
        </p:spPr>
        <p:txBody>
          <a:bodyPr/>
          <a:lstStyle/>
          <a:p>
            <a:pPr algn="ctr">
              <a:buNone/>
            </a:pPr>
            <a:endParaRPr lang="en-US" altLang="en-US" sz="1800" dirty="0"/>
          </a:p>
          <a:p>
            <a:pPr algn="ctr">
              <a:buNone/>
            </a:pPr>
            <a:r>
              <a:rPr lang="en-US" altLang="en-US" sz="1800" dirty="0"/>
              <a:t>Faculty of Cybernetics</a:t>
            </a:r>
            <a:r>
              <a:rPr lang="ro-RO" altLang="en-US" sz="1800" dirty="0"/>
              <a:t>, </a:t>
            </a:r>
            <a:r>
              <a:rPr lang="en-US" altLang="en-US" sz="1800" dirty="0"/>
              <a:t>S</a:t>
            </a:r>
            <a:r>
              <a:rPr lang="ro-RO" altLang="en-US" sz="1800" dirty="0"/>
              <a:t>tatistic</a:t>
            </a:r>
            <a:r>
              <a:rPr lang="en-US" altLang="en-US" sz="1800" dirty="0"/>
              <a:t>s</a:t>
            </a:r>
            <a:r>
              <a:rPr lang="ro-RO" altLang="en-US" sz="1800" dirty="0"/>
              <a:t> </a:t>
            </a:r>
            <a:r>
              <a:rPr lang="en-US" altLang="en-US" sz="1800" dirty="0"/>
              <a:t>and</a:t>
            </a:r>
            <a:r>
              <a:rPr lang="ro-RO" altLang="en-US" sz="1800" dirty="0"/>
              <a:t> </a:t>
            </a:r>
            <a:r>
              <a:rPr lang="en-US" altLang="en-US" sz="1800" dirty="0"/>
              <a:t>Economic I</a:t>
            </a:r>
            <a:r>
              <a:rPr lang="ro-RO" altLang="en-US" sz="1800" dirty="0"/>
              <a:t>nformatic</a:t>
            </a:r>
            <a:r>
              <a:rPr lang="en-US" altLang="en-US" sz="1800" dirty="0"/>
              <a:t>s – </a:t>
            </a:r>
          </a:p>
          <a:p>
            <a:pPr algn="ctr">
              <a:buNone/>
            </a:pPr>
            <a:r>
              <a:rPr lang="en-US" altLang="en-US" sz="1800" dirty="0"/>
              <a:t>BUES</a:t>
            </a:r>
          </a:p>
          <a:p>
            <a:pPr algn="ctr">
              <a:buNone/>
            </a:pPr>
            <a:endParaRPr lang="en-US" altLang="en-US" sz="1800" dirty="0"/>
          </a:p>
          <a:p>
            <a:pPr algn="ctr">
              <a:buNone/>
            </a:pPr>
            <a:endParaRPr lang="en-US" altLang="en-US" sz="1800" dirty="0"/>
          </a:p>
          <a:p>
            <a:pPr algn="ctr">
              <a:buNone/>
            </a:pPr>
            <a:endParaRPr lang="en-US" altLang="en-US" sz="1800" dirty="0"/>
          </a:p>
          <a:p>
            <a:pPr algn="ctr">
              <a:buNone/>
            </a:pPr>
            <a:r>
              <a:rPr lang="en-US" altLang="en-US" sz="1800" dirty="0"/>
              <a:t>Prof. R</a:t>
            </a:r>
            <a:r>
              <a:rPr lang="ro-RO" altLang="en-US" sz="1800" dirty="0"/>
              <a:t>ăzvan Z</a:t>
            </a:r>
            <a:r>
              <a:rPr lang="en-US" altLang="en-US" sz="1800" dirty="0"/>
              <a:t>OTA, Ph.D.</a:t>
            </a:r>
            <a:endParaRPr lang="ro-RO" altLang="en-US" sz="1800" dirty="0"/>
          </a:p>
          <a:p>
            <a:pPr algn="ctr">
              <a:buNone/>
            </a:pPr>
            <a:r>
              <a:rPr lang="en-US" altLang="en-US" sz="1800" dirty="0">
                <a:hlinkClick r:id="rId3"/>
              </a:rPr>
              <a:t>zota@ase.ro</a:t>
            </a:r>
            <a:endParaRPr lang="en-US" altLang="en-US" sz="1800" dirty="0"/>
          </a:p>
          <a:p>
            <a:pPr algn="ctr">
              <a:buNone/>
            </a:pPr>
            <a:r>
              <a:rPr lang="en-US" altLang="en-US" sz="1800" dirty="0"/>
              <a:t>https://</a:t>
            </a:r>
            <a:r>
              <a:rPr lang="ro-RO" altLang="en-US" sz="1800" dirty="0"/>
              <a:t>zota</a:t>
            </a:r>
            <a:r>
              <a:rPr lang="en-US" altLang="en-US" sz="1800" dirty="0"/>
              <a:t>.ase.ro/</a:t>
            </a:r>
            <a:r>
              <a:rPr lang="en-US" altLang="en-US" sz="1800" dirty="0" err="1"/>
              <a:t>itb</a:t>
            </a:r>
            <a:endParaRPr lang="ro-RO" altLang="en-US" sz="1800" dirty="0"/>
          </a:p>
          <a:p>
            <a:pPr algn="ctr">
              <a:buNone/>
            </a:pPr>
            <a:endParaRPr lang="ro-RO" altLang="en-US" sz="1800" dirty="0"/>
          </a:p>
          <a:p>
            <a:pPr algn="ctr">
              <a:buNone/>
            </a:pPr>
            <a:endParaRPr lang="en-US" altLang="en-US" sz="1800" dirty="0"/>
          </a:p>
          <a:p>
            <a:pPr algn="ctr">
              <a:buNone/>
            </a:pPr>
            <a:endParaRPr lang="en-US" altLang="en-US" sz="1800" dirty="0"/>
          </a:p>
          <a:p>
            <a:pPr algn="ctr">
              <a:lnSpc>
                <a:spcPct val="90000"/>
              </a:lnSpc>
              <a:buNone/>
            </a:pPr>
            <a:endParaRPr lang="en-US" altLang="en-US" sz="1800" dirty="0"/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endParaRPr lang="en-US" altLang="en-US" sz="1800" dirty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800" dirty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8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0A613CE-03EA-406A-BD76-E10CC4EC9C5A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3315" name="Rectangle 121"/>
          <p:cNvSpPr>
            <a:spLocks noChangeArrowheads="1"/>
          </p:cNvSpPr>
          <p:nvPr/>
        </p:nvSpPr>
        <p:spPr bwMode="auto">
          <a:xfrm>
            <a:off x="1308100" y="6858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endParaRPr lang="en-US" altLang="en-US" sz="3700" dirty="0">
              <a:solidFill>
                <a:schemeClr val="tx2"/>
              </a:solidFill>
            </a:endParaRPr>
          </a:p>
        </p:txBody>
      </p:sp>
      <p:graphicFrame>
        <p:nvGraphicFramePr>
          <p:cNvPr id="70778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095658"/>
              </p:ext>
            </p:extLst>
          </p:nvPr>
        </p:nvGraphicFramePr>
        <p:xfrm>
          <a:off x="2286000" y="1981200"/>
          <a:ext cx="4432300" cy="4653107"/>
        </p:xfrm>
        <a:graphic>
          <a:graphicData uri="http://schemas.openxmlformats.org/drawingml/2006/table">
            <a:tbl>
              <a:tblPr/>
              <a:tblGrid>
                <a:gridCol w="105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9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Decimal digit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Exces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3 code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Gray code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of 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(74 210)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11 000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00 011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00 101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00 110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01 001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01 010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01 100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10 001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10 010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0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10 100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0" y="1026467"/>
            <a:ext cx="4876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300" dirty="0"/>
              <a:t>Non-weighted codes</a:t>
            </a:r>
            <a:endParaRPr lang="en-US" sz="33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FBADEB-70BF-4415-A95C-0711C28090EA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300" dirty="0"/>
              <a:t>Non-weighted codes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o-RO" altLang="en-US" sz="2600" b="1" dirty="0"/>
              <a:t>Exce</a:t>
            </a:r>
            <a:r>
              <a:rPr lang="en-US" altLang="en-US" sz="2600" b="1" dirty="0"/>
              <a:t>s</a:t>
            </a:r>
            <a:r>
              <a:rPr lang="ro-RO" altLang="en-US" sz="2600" b="1" dirty="0"/>
              <a:t>s</a:t>
            </a:r>
            <a:r>
              <a:rPr lang="en-US" altLang="en-US" sz="2600" b="1" dirty="0"/>
              <a:t> 3</a:t>
            </a:r>
            <a:r>
              <a:rPr lang="en-US" altLang="en-US" sz="2600" dirty="0"/>
              <a:t> </a:t>
            </a:r>
            <a:r>
              <a:rPr lang="en-US" altLang="en-US" sz="2600" b="1" dirty="0"/>
              <a:t>code</a:t>
            </a:r>
            <a:r>
              <a:rPr lang="en-US" altLang="en-US" sz="2600" dirty="0"/>
              <a:t> – self-complementary</a:t>
            </a:r>
          </a:p>
          <a:p>
            <a:pPr eaLnBrk="1" hangingPunct="1"/>
            <a:r>
              <a:rPr lang="en-US" altLang="en-US" sz="2600" b="1" dirty="0"/>
              <a:t>Gray code – </a:t>
            </a:r>
            <a:r>
              <a:rPr lang="en-US" altLang="en-US" sz="2600" dirty="0"/>
              <a:t>two consecutive code sequences differ by a single bit position</a:t>
            </a:r>
          </a:p>
          <a:p>
            <a:pPr eaLnBrk="1" hangingPunct="1"/>
            <a:r>
              <a:rPr lang="en-US" altLang="en-US" sz="2600" b="1" dirty="0"/>
              <a:t>2 of 5 code</a:t>
            </a:r>
            <a:r>
              <a:rPr lang="en-US" altLang="en-US" sz="2600" dirty="0"/>
              <a:t> – </a:t>
            </a:r>
            <a:r>
              <a:rPr lang="en-US" altLang="en-US" sz="2600" b="1" dirty="0"/>
              <a:t>pseudo-weighted code</a:t>
            </a:r>
            <a:r>
              <a:rPr lang="en-US" altLang="en-US" sz="2600" dirty="0"/>
              <a:t>; the code sequences for decimal digits 1</a:t>
            </a:r>
            <a:r>
              <a:rPr lang="en-US" altLang="en-US" sz="2600" dirty="0">
                <a:sym typeface="Symbol" pitchFamily="18" charset="2"/>
              </a:rPr>
              <a:t>9 have associated the weights 74210 except digit 0. Only 2 from the 5 binary digits are significant (have the value of 1).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600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66B49E-7E8C-42AD-B83F-CA61EE1937B8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5363" name="Rectangle 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300" dirty="0"/>
              <a:t>Barcodes </a:t>
            </a:r>
            <a:r>
              <a:rPr lang="ro-RO" altLang="en-US" sz="3300" dirty="0"/>
              <a:t>– </a:t>
            </a:r>
            <a:r>
              <a:rPr lang="en-US" altLang="en-US" sz="3300" dirty="0"/>
              <a:t>an example</a:t>
            </a:r>
          </a:p>
        </p:txBody>
      </p:sp>
      <p:sp>
        <p:nvSpPr>
          <p:cNvPr id="1536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838200" y="1985963"/>
            <a:ext cx="7958138" cy="38814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sz="2600" dirty="0">
              <a:latin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n-US" altLang="en-US" sz="2600" b="1" dirty="0">
                <a:latin typeface="Times New Roman" panose="02020603050405020304" pitchFamily="18" charset="0"/>
              </a:rPr>
              <a:t>Barcode 2 of 5</a:t>
            </a:r>
            <a:r>
              <a:rPr lang="en-US" altLang="en-US" sz="2600" dirty="0">
                <a:latin typeface="Times New Roman" panose="02020603050405020304" pitchFamily="18" charset="0"/>
              </a:rPr>
              <a:t>– two lines are wide and three are narrow. </a:t>
            </a:r>
          </a:p>
          <a:p>
            <a:pPr eaLnBrk="1" hangingPunct="1">
              <a:buNone/>
            </a:pPr>
            <a:r>
              <a:rPr lang="en-US" altLang="en-US" sz="2600" dirty="0">
                <a:latin typeface="Times New Roman" panose="02020603050405020304" pitchFamily="18" charset="0"/>
              </a:rPr>
              <a:t>The print rate between wide line/narrow line is 2:1 or 3:1. </a:t>
            </a:r>
          </a:p>
          <a:p>
            <a:pPr eaLnBrk="1" hangingPunct="1">
              <a:buNone/>
            </a:pPr>
            <a:r>
              <a:rPr lang="en-US" altLang="en-US" sz="2600" dirty="0">
                <a:latin typeface="Times New Roman" panose="02020603050405020304" pitchFamily="18" charset="0"/>
              </a:rPr>
              <a:t>The spaces do not contain information; for </a:t>
            </a:r>
            <a:r>
              <a:rPr lang="en-US" sz="2600" dirty="0">
                <a:latin typeface="Times New Roman" panose="02020603050405020304" pitchFamily="18" charset="0"/>
              </a:rPr>
              <a:t>ITF code (Interleaved Two of Five)</a:t>
            </a:r>
            <a:r>
              <a:rPr lang="en-US" altLang="en-US" sz="2600" dirty="0">
                <a:latin typeface="Times New Roman" panose="02020603050405020304" pitchFamily="18" charset="0"/>
              </a:rPr>
              <a:t> the information density is bigger because the spaces are containing information also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1E4CD8A-565A-4234-93D9-D2B8F8814713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300" dirty="0"/>
              <a:t>Barcodes</a:t>
            </a:r>
            <a:r>
              <a:rPr lang="ro-RO" altLang="en-US" sz="3300" dirty="0"/>
              <a:t> - ex</a:t>
            </a:r>
            <a:r>
              <a:rPr lang="en-US" altLang="en-US" sz="3300" dirty="0"/>
              <a:t>ample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985451"/>
              </p:ext>
            </p:extLst>
          </p:nvPr>
        </p:nvGraphicFramePr>
        <p:xfrm>
          <a:off x="1752600" y="1981200"/>
          <a:ext cx="6477000" cy="415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6" name="Worksheet" r:id="rId3" imgW="3962349" imgH="2543352" progId="Excel.Sheet.8">
                  <p:embed/>
                </p:oleObj>
              </mc:Choice>
              <mc:Fallback>
                <p:oleObj name="Worksheet" r:id="rId3" imgW="3962349" imgH="2543352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981200"/>
                        <a:ext cx="6477000" cy="415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926910D-6BE3-437B-A71B-554F1F2BA13A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7411" name="Rectangle 3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300" dirty="0"/>
              <a:t>Barcodes</a:t>
            </a:r>
            <a:r>
              <a:rPr lang="ro-RO" altLang="en-US" sz="3300" dirty="0"/>
              <a:t> - ex</a:t>
            </a:r>
            <a:r>
              <a:rPr lang="en-US" altLang="en-US" sz="3300" dirty="0"/>
              <a:t>ample</a:t>
            </a:r>
          </a:p>
        </p:txBody>
      </p:sp>
      <p:sp>
        <p:nvSpPr>
          <p:cNvPr id="17412" name="Rectangle 34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7620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200" dirty="0"/>
              <a:t>Example: number 10 representation with 2 of 5 barcode</a:t>
            </a:r>
          </a:p>
          <a:p>
            <a:pPr eaLnBrk="1" hangingPunct="1"/>
            <a:endParaRPr lang="en-US" altLang="en-US" sz="2200" dirty="0"/>
          </a:p>
          <a:p>
            <a:pPr eaLnBrk="1" hangingPunct="1">
              <a:buFont typeface="Wingdings" pitchFamily="2" charset="2"/>
              <a:buNone/>
            </a:pPr>
            <a:endParaRPr lang="en-US" altLang="en-US" sz="2200" dirty="0"/>
          </a:p>
        </p:txBody>
      </p:sp>
      <p:sp>
        <p:nvSpPr>
          <p:cNvPr id="17413" name="Line 35"/>
          <p:cNvSpPr>
            <a:spLocks noChangeShapeType="1"/>
          </p:cNvSpPr>
          <p:nvPr/>
        </p:nvSpPr>
        <p:spPr bwMode="auto">
          <a:xfrm>
            <a:off x="2667000" y="33528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4" name="Line 36"/>
          <p:cNvSpPr>
            <a:spLocks noChangeShapeType="1"/>
          </p:cNvSpPr>
          <p:nvPr/>
        </p:nvSpPr>
        <p:spPr bwMode="auto">
          <a:xfrm>
            <a:off x="2819400" y="33528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5" name="Line 37"/>
          <p:cNvSpPr>
            <a:spLocks noChangeShapeType="1"/>
          </p:cNvSpPr>
          <p:nvPr/>
        </p:nvSpPr>
        <p:spPr bwMode="auto">
          <a:xfrm>
            <a:off x="2971800" y="33528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6" name="Line 38"/>
          <p:cNvSpPr>
            <a:spLocks noChangeShapeType="1"/>
          </p:cNvSpPr>
          <p:nvPr/>
        </p:nvSpPr>
        <p:spPr bwMode="auto">
          <a:xfrm>
            <a:off x="3124200" y="33528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7" name="Line 39"/>
          <p:cNvSpPr>
            <a:spLocks noChangeShapeType="1"/>
          </p:cNvSpPr>
          <p:nvPr/>
        </p:nvSpPr>
        <p:spPr bwMode="auto">
          <a:xfrm>
            <a:off x="3429000" y="33528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8" name="Line 40"/>
          <p:cNvSpPr>
            <a:spLocks noChangeShapeType="1"/>
          </p:cNvSpPr>
          <p:nvPr/>
        </p:nvSpPr>
        <p:spPr bwMode="auto">
          <a:xfrm>
            <a:off x="3276600" y="33528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9" name="Line 41"/>
          <p:cNvSpPr>
            <a:spLocks noChangeShapeType="1"/>
          </p:cNvSpPr>
          <p:nvPr/>
        </p:nvSpPr>
        <p:spPr bwMode="auto">
          <a:xfrm>
            <a:off x="3581400" y="33528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0" name="Line 42"/>
          <p:cNvSpPr>
            <a:spLocks noChangeShapeType="1"/>
          </p:cNvSpPr>
          <p:nvPr/>
        </p:nvSpPr>
        <p:spPr bwMode="auto">
          <a:xfrm>
            <a:off x="3733800" y="33528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1" name="Line 43"/>
          <p:cNvSpPr>
            <a:spLocks noChangeShapeType="1"/>
          </p:cNvSpPr>
          <p:nvPr/>
        </p:nvSpPr>
        <p:spPr bwMode="auto">
          <a:xfrm>
            <a:off x="4191000" y="33528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2" name="Line 44"/>
          <p:cNvSpPr>
            <a:spLocks noChangeShapeType="1"/>
          </p:cNvSpPr>
          <p:nvPr/>
        </p:nvSpPr>
        <p:spPr bwMode="auto">
          <a:xfrm>
            <a:off x="3886200" y="33528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3" name="Line 45"/>
          <p:cNvSpPr>
            <a:spLocks noChangeShapeType="1"/>
          </p:cNvSpPr>
          <p:nvPr/>
        </p:nvSpPr>
        <p:spPr bwMode="auto">
          <a:xfrm>
            <a:off x="4038600" y="33528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4" name="Line 46"/>
          <p:cNvSpPr>
            <a:spLocks noChangeShapeType="1"/>
          </p:cNvSpPr>
          <p:nvPr/>
        </p:nvSpPr>
        <p:spPr bwMode="auto">
          <a:xfrm>
            <a:off x="4495800" y="33528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5" name="Line 47"/>
          <p:cNvSpPr>
            <a:spLocks noChangeShapeType="1"/>
          </p:cNvSpPr>
          <p:nvPr/>
        </p:nvSpPr>
        <p:spPr bwMode="auto">
          <a:xfrm>
            <a:off x="4343400" y="33528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6" name="Line 48"/>
          <p:cNvSpPr>
            <a:spLocks noChangeShapeType="1"/>
          </p:cNvSpPr>
          <p:nvPr/>
        </p:nvSpPr>
        <p:spPr bwMode="auto">
          <a:xfrm>
            <a:off x="4648200" y="33528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7" name="Line 49"/>
          <p:cNvSpPr>
            <a:spLocks noChangeShapeType="1"/>
          </p:cNvSpPr>
          <p:nvPr/>
        </p:nvSpPr>
        <p:spPr bwMode="auto">
          <a:xfrm>
            <a:off x="4800600" y="33528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8" name="Line 50"/>
          <p:cNvSpPr>
            <a:spLocks noChangeShapeType="1"/>
          </p:cNvSpPr>
          <p:nvPr/>
        </p:nvSpPr>
        <p:spPr bwMode="auto">
          <a:xfrm>
            <a:off x="4953000" y="3352800"/>
            <a:ext cx="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9" name="AutoShape 51"/>
          <p:cNvSpPr>
            <a:spLocks/>
          </p:cNvSpPr>
          <p:nvPr/>
        </p:nvSpPr>
        <p:spPr bwMode="auto">
          <a:xfrm rot="5400000">
            <a:off x="2781300" y="4762500"/>
            <a:ext cx="76200" cy="304800"/>
          </a:xfrm>
          <a:prstGeom prst="rightBrace">
            <a:avLst>
              <a:gd name="adj1" fmla="val 33333"/>
              <a:gd name="adj2" fmla="val 5034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0" name="Text Box 52"/>
          <p:cNvSpPr txBox="1">
            <a:spLocks noChangeArrowheads="1"/>
          </p:cNvSpPr>
          <p:nvPr/>
        </p:nvSpPr>
        <p:spPr bwMode="auto">
          <a:xfrm>
            <a:off x="2590800" y="5105400"/>
            <a:ext cx="5334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START</a:t>
            </a:r>
          </a:p>
        </p:txBody>
      </p:sp>
      <p:sp>
        <p:nvSpPr>
          <p:cNvPr id="17431" name="Text Box 53"/>
          <p:cNvSpPr txBox="1">
            <a:spLocks noChangeArrowheads="1"/>
          </p:cNvSpPr>
          <p:nvPr/>
        </p:nvSpPr>
        <p:spPr bwMode="auto">
          <a:xfrm>
            <a:off x="3200400" y="5105400"/>
            <a:ext cx="5334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/>
              <a:t>1</a:t>
            </a:r>
          </a:p>
        </p:txBody>
      </p:sp>
      <p:sp>
        <p:nvSpPr>
          <p:cNvPr id="17432" name="AutoShape 54"/>
          <p:cNvSpPr>
            <a:spLocks/>
          </p:cNvSpPr>
          <p:nvPr/>
        </p:nvSpPr>
        <p:spPr bwMode="auto">
          <a:xfrm rot="5400000">
            <a:off x="3390900" y="4610100"/>
            <a:ext cx="76200" cy="609600"/>
          </a:xfrm>
          <a:prstGeom prst="rightBrace">
            <a:avLst>
              <a:gd name="adj1" fmla="val 66667"/>
              <a:gd name="adj2" fmla="val 5034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3" name="Text Box 55"/>
          <p:cNvSpPr txBox="1">
            <a:spLocks noChangeArrowheads="1"/>
          </p:cNvSpPr>
          <p:nvPr/>
        </p:nvSpPr>
        <p:spPr bwMode="auto">
          <a:xfrm>
            <a:off x="3962400" y="5105400"/>
            <a:ext cx="5334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/>
              <a:t>0</a:t>
            </a:r>
          </a:p>
        </p:txBody>
      </p:sp>
      <p:sp>
        <p:nvSpPr>
          <p:cNvPr id="17434" name="AutoShape 56"/>
          <p:cNvSpPr>
            <a:spLocks/>
          </p:cNvSpPr>
          <p:nvPr/>
        </p:nvSpPr>
        <p:spPr bwMode="auto">
          <a:xfrm rot="5400000">
            <a:off x="4152900" y="4610100"/>
            <a:ext cx="76200" cy="609600"/>
          </a:xfrm>
          <a:prstGeom prst="rightBrace">
            <a:avLst>
              <a:gd name="adj1" fmla="val 66667"/>
              <a:gd name="adj2" fmla="val 5034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5" name="AutoShape 57"/>
          <p:cNvSpPr>
            <a:spLocks/>
          </p:cNvSpPr>
          <p:nvPr/>
        </p:nvSpPr>
        <p:spPr bwMode="auto">
          <a:xfrm rot="5400000">
            <a:off x="4762500" y="4762500"/>
            <a:ext cx="76200" cy="304800"/>
          </a:xfrm>
          <a:prstGeom prst="rightBrace">
            <a:avLst>
              <a:gd name="adj1" fmla="val 33333"/>
              <a:gd name="adj2" fmla="val 5034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6" name="Text Box 58"/>
          <p:cNvSpPr txBox="1">
            <a:spLocks noChangeArrowheads="1"/>
          </p:cNvSpPr>
          <p:nvPr/>
        </p:nvSpPr>
        <p:spPr bwMode="auto">
          <a:xfrm>
            <a:off x="4572000" y="5105400"/>
            <a:ext cx="5334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200"/>
              <a:t>STOP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926910D-6BE3-437B-A71B-554F1F2BA13A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7411" name="Rectangle 3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300" dirty="0"/>
              <a:t>QR (Quick Response) code</a:t>
            </a:r>
          </a:p>
        </p:txBody>
      </p:sp>
      <p:sp>
        <p:nvSpPr>
          <p:cNvPr id="17412" name="Rectangle 34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7620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200" dirty="0"/>
              <a:t>Represents a matrix (bi-dimensional) barcode</a:t>
            </a:r>
          </a:p>
          <a:p>
            <a:pPr marL="0" indent="0" eaLnBrk="1" hangingPunct="1">
              <a:buNone/>
            </a:pPr>
            <a:r>
              <a:rPr lang="en-US" altLang="en-US" sz="2200"/>
              <a:t>Example:</a:t>
            </a:r>
            <a:endParaRPr lang="en-US" altLang="en-US" sz="2200" dirty="0"/>
          </a:p>
          <a:p>
            <a:pPr marL="0" indent="0" eaLnBrk="1" hangingPunct="1">
              <a:buNone/>
            </a:pPr>
            <a:endParaRPr lang="en-US" altLang="en-US" sz="2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00" y="3048000"/>
            <a:ext cx="2057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61626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1447800" y="914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3300" dirty="0">
                <a:solidFill>
                  <a:schemeClr val="tx2"/>
                </a:solidFill>
              </a:rPr>
              <a:t>Alphanumeric codes</a:t>
            </a:r>
          </a:p>
        </p:txBody>
      </p:sp>
      <p:sp>
        <p:nvSpPr>
          <p:cNvPr id="5123" name="Rectangle 7"/>
          <p:cNvSpPr>
            <a:spLocks noChangeArrowheads="1"/>
          </p:cNvSpPr>
          <p:nvPr/>
        </p:nvSpPr>
        <p:spPr bwMode="auto">
          <a:xfrm>
            <a:off x="1130300" y="1856631"/>
            <a:ext cx="8013700" cy="5001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sym typeface="Symbol" pitchFamily="18" charset="2"/>
              </a:rPr>
              <a:t>Examples:</a:t>
            </a:r>
            <a:endParaRPr lang="en-US" altLang="en-US" sz="2200" b="1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200" b="1" dirty="0">
                <a:sym typeface="Symbol" pitchFamily="18" charset="2"/>
              </a:rPr>
              <a:t>EBCDIC</a:t>
            </a:r>
            <a:r>
              <a:rPr lang="en-US" altLang="en-US" sz="2200" dirty="0">
                <a:sym typeface="Symbol" pitchFamily="18" charset="2"/>
              </a:rPr>
              <a:t> (Extended Binary Coded Decimal Information Interchange)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200" b="1" dirty="0">
                <a:sym typeface="Symbol" pitchFamily="18" charset="2"/>
              </a:rPr>
              <a:t>ASCII </a:t>
            </a:r>
            <a:r>
              <a:rPr lang="en-US" altLang="en-US" sz="2200" dirty="0">
                <a:sym typeface="Symbol" pitchFamily="18" charset="2"/>
              </a:rPr>
              <a:t>(American Standard Code for Information Interchange)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200" b="1" dirty="0">
                <a:sym typeface="Symbol" pitchFamily="18" charset="2"/>
              </a:rPr>
              <a:t>Unicode</a:t>
            </a:r>
            <a:r>
              <a:rPr lang="en-US" altLang="en-US" sz="2200" dirty="0">
                <a:sym typeface="Symbol" pitchFamily="18" charset="2"/>
              </a:rPr>
              <a:t> – supports electronic data exchanges, text processing and displaying in several international languages. It has been adopted by great international companies, like: Apple, HP, IBM, Microsoft, Oracle, Sun, Unisys, </a:t>
            </a:r>
            <a:r>
              <a:rPr lang="en-US" altLang="en-US" sz="2200" dirty="0" err="1">
                <a:sym typeface="Symbol" pitchFamily="18" charset="2"/>
              </a:rPr>
              <a:t>etc</a:t>
            </a:r>
            <a:r>
              <a:rPr lang="ro-RO" altLang="en-US" sz="2200" dirty="0">
                <a:sym typeface="Symbol" pitchFamily="18" charset="2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sym typeface="Symbol" pitchFamily="18" charset="2"/>
              </a:rPr>
              <a:t>Latest versions </a:t>
            </a:r>
            <a:r>
              <a:rPr lang="ro-RO" altLang="en-US" sz="2200" dirty="0">
                <a:sym typeface="Symbol" pitchFamily="18" charset="2"/>
              </a:rPr>
              <a:t>– </a:t>
            </a:r>
            <a:r>
              <a:rPr lang="en-US" altLang="en-US" sz="2200" dirty="0">
                <a:sym typeface="Symbol" pitchFamily="18" charset="2"/>
              </a:rPr>
              <a:t>Sept 2022 and </a:t>
            </a:r>
            <a:r>
              <a:rPr lang="ro-RO" altLang="en-US" sz="2200" dirty="0">
                <a:sym typeface="Symbol" pitchFamily="18" charset="2"/>
              </a:rPr>
              <a:t>20</a:t>
            </a:r>
            <a:r>
              <a:rPr lang="en-US" altLang="en-US" sz="2200" dirty="0">
                <a:sym typeface="Symbol" pitchFamily="18" charset="2"/>
              </a:rPr>
              <a:t>23</a:t>
            </a:r>
            <a:r>
              <a:rPr lang="ro-RO" altLang="en-US" sz="2200" dirty="0">
                <a:sym typeface="Symbol" pitchFamily="18" charset="2"/>
              </a:rPr>
              <a:t> – v</a:t>
            </a:r>
            <a:r>
              <a:rPr lang="en-US" altLang="en-US" sz="2200" dirty="0">
                <a:sym typeface="Symbol" pitchFamily="18" charset="2"/>
              </a:rPr>
              <a:t>15</a:t>
            </a:r>
            <a:r>
              <a:rPr lang="ro-RO" altLang="en-US" sz="2200" dirty="0">
                <a:sym typeface="Symbol" pitchFamily="18" charset="2"/>
              </a:rPr>
              <a:t>.</a:t>
            </a:r>
            <a:r>
              <a:rPr lang="en-US" altLang="en-US" sz="2200" dirty="0">
                <a:sym typeface="Symbol" pitchFamily="18" charset="2"/>
              </a:rPr>
              <a:t>0 and v15.1</a:t>
            </a:r>
            <a:r>
              <a:rPr lang="ro-RO" altLang="en-US" sz="2200" dirty="0">
                <a:sym typeface="Symbol" pitchFamily="18" charset="2"/>
              </a:rPr>
              <a:t> (sup</a:t>
            </a:r>
            <a:r>
              <a:rPr lang="en-US" altLang="en-US" sz="2200" dirty="0">
                <a:sym typeface="Symbol" pitchFamily="18" charset="2"/>
              </a:rPr>
              <a:t>p</a:t>
            </a:r>
            <a:r>
              <a:rPr lang="ro-RO" altLang="en-US" sz="2200" dirty="0">
                <a:sym typeface="Symbol" pitchFamily="18" charset="2"/>
              </a:rPr>
              <a:t>ort </a:t>
            </a:r>
            <a:r>
              <a:rPr lang="en-US" altLang="en-US" sz="2200" dirty="0">
                <a:sym typeface="Symbol" pitchFamily="18" charset="2"/>
              </a:rPr>
              <a:t>for</a:t>
            </a:r>
            <a:r>
              <a:rPr lang="ro-RO" altLang="en-US" sz="2200" dirty="0">
                <a:sym typeface="Symbol" pitchFamily="18" charset="2"/>
              </a:rPr>
              <a:t> </a:t>
            </a:r>
            <a:r>
              <a:rPr lang="en-US" altLang="en-US" sz="2200" dirty="0">
                <a:sym typeface="Symbol" pitchFamily="18" charset="2"/>
              </a:rPr>
              <a:t>1</a:t>
            </a:r>
            <a:r>
              <a:rPr lang="ro-RO" altLang="en-US" sz="2200" dirty="0">
                <a:sym typeface="Symbol" pitchFamily="18" charset="2"/>
              </a:rPr>
              <a:t>4</a:t>
            </a:r>
            <a:r>
              <a:rPr lang="en-US" altLang="en-US" sz="2200" dirty="0">
                <a:sym typeface="Symbol" pitchFamily="18" charset="2"/>
              </a:rPr>
              <a:t>9.</a:t>
            </a:r>
            <a:r>
              <a:rPr lang="ro-RO" altLang="en-US" sz="2200" dirty="0">
                <a:sym typeface="Symbol" pitchFamily="18" charset="2"/>
              </a:rPr>
              <a:t>8</a:t>
            </a:r>
            <a:r>
              <a:rPr lang="en-US" altLang="en-US" sz="2200" dirty="0">
                <a:sym typeface="Symbol" pitchFamily="18" charset="2"/>
              </a:rPr>
              <a:t>13 characters with 20 new emojis and</a:t>
            </a:r>
            <a:r>
              <a:rPr lang="en-US" sz="2200" dirty="0"/>
              <a:t> 4,193 CJK (Chinese, Japanese, and Korean) ideographs</a:t>
            </a:r>
            <a:r>
              <a:rPr lang="ro-RO" altLang="en-US" sz="2200" dirty="0">
                <a:sym typeface="Symbol" pitchFamily="18" charset="2"/>
              </a:rPr>
              <a:t>)</a:t>
            </a:r>
            <a:endParaRPr lang="en-US" altLang="en-US" sz="2200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sym typeface="Symbol" pitchFamily="18" charset="2"/>
              </a:rPr>
              <a:t>For more info see: </a:t>
            </a:r>
            <a:r>
              <a:rPr lang="en-US" altLang="en-US" sz="2200" dirty="0">
                <a:sym typeface="Symbol" pitchFamily="18" charset="2"/>
                <a:hlinkClick r:id="rId3"/>
              </a:rPr>
              <a:t>www.unicode.org</a:t>
            </a:r>
            <a:r>
              <a:rPr lang="en-US" altLang="en-US" sz="2200" dirty="0"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800px-ASCII_Code_Chart-Quick_ref_c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0"/>
            <a:ext cx="8001000" cy="581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5E97FD7-9166-4938-ADD0-E3142152BEC2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7171" name="Rectangle 13"/>
          <p:cNvSpPr>
            <a:spLocks noChangeArrowheads="1"/>
          </p:cNvSpPr>
          <p:nvPr/>
        </p:nvSpPr>
        <p:spPr bwMode="auto">
          <a:xfrm>
            <a:off x="1371600" y="914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3300" dirty="0">
                <a:solidFill>
                  <a:schemeClr val="tx2"/>
                </a:solidFill>
              </a:rPr>
              <a:t>Alphanumeric codes (cont.)</a:t>
            </a:r>
          </a:p>
        </p:txBody>
      </p:sp>
      <p:sp>
        <p:nvSpPr>
          <p:cNvPr id="7172" name="Rectangle 15"/>
          <p:cNvSpPr>
            <a:spLocks noChangeArrowheads="1"/>
          </p:cNvSpPr>
          <p:nvPr/>
        </p:nvSpPr>
        <p:spPr bwMode="auto">
          <a:xfrm>
            <a:off x="990600" y="2514600"/>
            <a:ext cx="7924800" cy="167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altLang="en-US" sz="2600"/>
          </a:p>
          <a:p>
            <a:pPr eaLnBrk="1" hangingPunct="1">
              <a:buFontTx/>
              <a:buChar char="•"/>
            </a:pPr>
            <a:r>
              <a:rPr lang="en-US" altLang="en-US" sz="2600">
                <a:hlinkClick r:id="rId2"/>
              </a:rPr>
              <a:t>http://www.jimprice.com/jim-asc.shtml</a:t>
            </a:r>
            <a:endParaRPr lang="ro-RO" altLang="en-US" sz="2600"/>
          </a:p>
          <a:p>
            <a:pPr eaLnBrk="1" hangingPunct="1">
              <a:buFontTx/>
              <a:buChar char="•"/>
            </a:pPr>
            <a:endParaRPr lang="en-US" altLang="en-US" sz="2600"/>
          </a:p>
          <a:p>
            <a:pPr eaLnBrk="1" hangingPunct="1">
              <a:buFontTx/>
              <a:buChar char="•"/>
            </a:pPr>
            <a:r>
              <a:rPr lang="en-US" altLang="en-US" sz="2600">
                <a:hlinkClick r:id="rId3"/>
              </a:rPr>
              <a:t>http://tronweb.super-nova.co.jp/characcodehist.html</a:t>
            </a:r>
            <a:endParaRPr lang="ro-RO" altLang="en-US" sz="2600"/>
          </a:p>
          <a:p>
            <a:pPr eaLnBrk="1" hangingPunct="1">
              <a:buFontTx/>
              <a:buChar char="•"/>
            </a:pPr>
            <a:endParaRPr lang="en-US" altLang="en-US" sz="2600"/>
          </a:p>
          <a:p>
            <a:pPr eaLnBrk="1" hangingPunct="1">
              <a:buFontTx/>
              <a:buChar char="•"/>
            </a:pPr>
            <a:endParaRPr lang="en-US" altLang="en-US" sz="2600"/>
          </a:p>
          <a:p>
            <a:pPr eaLnBrk="1" hangingPunct="1">
              <a:buFontTx/>
              <a:buChar char="•"/>
            </a:pPr>
            <a:endParaRPr lang="en-US" altLang="en-US" sz="260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161F755-39C9-4504-AB0A-C2F5A047A331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5030788" y="457200"/>
          <a:ext cx="3638550" cy="608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5" name="Worksheet" r:id="rId3" imgW="3181807" imgH="4705807" progId="Excel.Sheet.8">
                  <p:embed/>
                </p:oleObj>
              </mc:Choice>
              <mc:Fallback>
                <p:oleObj name="Worksheet" r:id="rId3" imgW="3181807" imgH="4705807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0788" y="457200"/>
                        <a:ext cx="3638550" cy="608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838200" y="914400"/>
            <a:ext cx="464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3300" dirty="0">
                <a:solidFill>
                  <a:schemeClr val="tx2"/>
                </a:solidFill>
              </a:rPr>
              <a:t>Alphanumeric codes (cont.)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9719A03-BBDC-4045-AA98-2B66654DFE1F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1371600" y="914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3300" dirty="0">
                <a:solidFill>
                  <a:schemeClr val="tx2"/>
                </a:solidFill>
              </a:rPr>
              <a:t>Numeric codes</a:t>
            </a: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762000" y="1981200"/>
            <a:ext cx="7696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altLang="en-US" sz="2000" dirty="0"/>
              <a:t>Weighted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altLang="en-US" sz="2000" dirty="0"/>
              <a:t>Non-weighted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altLang="en-US" sz="2000" dirty="0"/>
              <a:t>Weighted codes (</a:t>
            </a:r>
            <a:r>
              <a:rPr lang="en-US" altLang="en-US" sz="2000" dirty="0" err="1"/>
              <a:t>z</a:t>
            </a:r>
            <a:r>
              <a:rPr lang="en-US" altLang="en-US" sz="2000" baseline="-25000" dirty="0" err="1"/>
              <a:t>i</a:t>
            </a:r>
            <a:r>
              <a:rPr lang="en-US" altLang="en-US" sz="2000" baseline="-25000" dirty="0"/>
              <a:t> </a:t>
            </a:r>
            <a:r>
              <a:rPr lang="en-US" altLang="en-US" sz="2000" dirty="0"/>
              <a:t>are the binary digits from 0 to 9) have the following characteristic: for each code digit it is associated a weight and the value of the decimal number is computed by multiplying the code digit with the (associated) weight and summing the values:</a:t>
            </a:r>
            <a:endParaRPr lang="ro-RO" altLang="en-US" sz="2000" dirty="0"/>
          </a:p>
        </p:txBody>
      </p:sp>
      <p:grpSp>
        <p:nvGrpSpPr>
          <p:cNvPr id="9221" name="Group 8"/>
          <p:cNvGrpSpPr>
            <a:grpSpLocks/>
          </p:cNvGrpSpPr>
          <p:nvPr/>
        </p:nvGrpSpPr>
        <p:grpSpPr bwMode="auto">
          <a:xfrm>
            <a:off x="1600200" y="4572000"/>
            <a:ext cx="6172200" cy="1524000"/>
            <a:chOff x="768" y="2448"/>
            <a:chExt cx="4416" cy="1288"/>
          </a:xfrm>
        </p:grpSpPr>
        <p:pic>
          <p:nvPicPr>
            <p:cNvPr id="9222" name="Picture 9" descr="Image4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2448"/>
              <a:ext cx="4416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10" descr="Image4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2880"/>
              <a:ext cx="1344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4" name="Picture 11" descr="Image4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504"/>
              <a:ext cx="1680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10A9CF6-B992-4563-8CDE-C8BEB06B19EF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0243" name="Rectangle 36"/>
          <p:cNvSpPr>
            <a:spLocks noChangeArrowheads="1"/>
          </p:cNvSpPr>
          <p:nvPr/>
        </p:nvSpPr>
        <p:spPr bwMode="auto">
          <a:xfrm>
            <a:off x="1371600" y="6858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3300" dirty="0">
                <a:solidFill>
                  <a:schemeClr val="tx2"/>
                </a:solidFill>
              </a:rPr>
              <a:t>Weighted codes</a:t>
            </a:r>
          </a:p>
        </p:txBody>
      </p:sp>
      <p:graphicFrame>
        <p:nvGraphicFramePr>
          <p:cNvPr id="71717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096045"/>
              </p:ext>
            </p:extLst>
          </p:nvPr>
        </p:nvGraphicFramePr>
        <p:xfrm>
          <a:off x="1981200" y="2008188"/>
          <a:ext cx="5562600" cy="4627560"/>
        </p:xfrm>
        <a:graphic>
          <a:graphicData uri="http://schemas.openxmlformats.org/drawingml/2006/table">
            <a:tbl>
              <a:tblPr/>
              <a:tblGrid>
                <a:gridCol w="105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9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Decimal digit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8421 code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2421 code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8421 code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50 43210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01 00001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01 00010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01 00100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01 01000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01 10000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10 00001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10 00010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10 00100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10 01000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10 10000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318" name="Line 112"/>
          <p:cNvSpPr>
            <a:spLocks noChangeShapeType="1"/>
          </p:cNvSpPr>
          <p:nvPr/>
        </p:nvSpPr>
        <p:spPr bwMode="auto">
          <a:xfrm>
            <a:off x="5838825" y="2057400"/>
            <a:ext cx="114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319" name="Line 112"/>
          <p:cNvSpPr>
            <a:spLocks noChangeShapeType="1"/>
          </p:cNvSpPr>
          <p:nvPr/>
        </p:nvSpPr>
        <p:spPr bwMode="auto">
          <a:xfrm>
            <a:off x="5991225" y="2057400"/>
            <a:ext cx="114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2D34EBB-8286-4A0A-969D-2154BA2C2311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1267" name="Rectangle 60"/>
          <p:cNvSpPr>
            <a:spLocks noChangeArrowheads="1"/>
          </p:cNvSpPr>
          <p:nvPr/>
        </p:nvSpPr>
        <p:spPr bwMode="auto">
          <a:xfrm>
            <a:off x="1371600" y="6858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3300" dirty="0">
                <a:solidFill>
                  <a:schemeClr val="tx2"/>
                </a:solidFill>
              </a:rPr>
              <a:t>Weighted codes (cont.)</a:t>
            </a:r>
          </a:p>
        </p:txBody>
      </p:sp>
      <p:graphicFrame>
        <p:nvGraphicFramePr>
          <p:cNvPr id="72765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768236"/>
              </p:ext>
            </p:extLst>
          </p:nvPr>
        </p:nvGraphicFramePr>
        <p:xfrm>
          <a:off x="1981200" y="1981200"/>
          <a:ext cx="5562600" cy="4724400"/>
        </p:xfrm>
        <a:graphic>
          <a:graphicData uri="http://schemas.openxmlformats.org/drawingml/2006/table">
            <a:tbl>
              <a:tblPr/>
              <a:tblGrid>
                <a:gridCol w="105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Decimal digit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4221 code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5421 code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7421 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6421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342" name="Line 135"/>
          <p:cNvSpPr>
            <a:spLocks noChangeShapeType="1"/>
          </p:cNvSpPr>
          <p:nvPr/>
        </p:nvSpPr>
        <p:spPr bwMode="auto">
          <a:xfrm>
            <a:off x="7086600" y="2362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1FD6008-30C7-4329-9235-091409FC5F17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24-Oct-23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1371600" y="6858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altLang="en-US" sz="3300" dirty="0">
                <a:solidFill>
                  <a:schemeClr val="tx2"/>
                </a:solidFill>
              </a:rPr>
              <a:t>Weighted codes (cont.)</a:t>
            </a:r>
          </a:p>
        </p:txBody>
      </p:sp>
      <p:sp>
        <p:nvSpPr>
          <p:cNvPr id="12292" name="Rectangle 79"/>
          <p:cNvSpPr>
            <a:spLocks noGrp="1" noChangeArrowheads="1"/>
          </p:cNvSpPr>
          <p:nvPr>
            <p:ph type="body" idx="1"/>
          </p:nvPr>
        </p:nvSpPr>
        <p:spPr>
          <a:xfrm>
            <a:off x="809624" y="2362200"/>
            <a:ext cx="8181975" cy="3733800"/>
          </a:xfrm>
          <a:noFill/>
        </p:spPr>
        <p:txBody>
          <a:bodyPr/>
          <a:lstStyle/>
          <a:p>
            <a:pPr eaLnBrk="1" hangingPunct="1"/>
            <a:r>
              <a:rPr lang="en-US" altLang="en-US" sz="2800" dirty="0"/>
              <a:t>8421 code </a:t>
            </a:r>
            <a:r>
              <a:rPr lang="en-US" altLang="en-US" sz="2800" dirty="0">
                <a:sym typeface="Wingdings" pitchFamily="2" charset="2"/>
              </a:rPr>
              <a:t> Binary-decimal natural code, with weights powers of 2</a:t>
            </a:r>
          </a:p>
          <a:p>
            <a:pPr eaLnBrk="1" hangingPunct="1"/>
            <a:r>
              <a:rPr lang="en-US" altLang="en-US" sz="2800" dirty="0">
                <a:sym typeface="Wingdings" pitchFamily="2" charset="2"/>
              </a:rPr>
              <a:t>2421 code (Aiken) – self-complementary code</a:t>
            </a:r>
          </a:p>
          <a:p>
            <a:pPr eaLnBrk="1" hangingPunct="1"/>
            <a:r>
              <a:rPr lang="en-US" altLang="en-US" sz="2800" dirty="0">
                <a:sym typeface="Wingdings" pitchFamily="2" charset="2"/>
              </a:rPr>
              <a:t>8421 code – the last two weights are negative, self-complementary code</a:t>
            </a:r>
          </a:p>
          <a:p>
            <a:pPr eaLnBrk="1" hangingPunct="1"/>
            <a:r>
              <a:rPr lang="ro-RO" altLang="en-US" sz="2800" dirty="0">
                <a:sym typeface="Wingdings" pitchFamily="2" charset="2"/>
              </a:rPr>
              <a:t>(50 43210)</a:t>
            </a:r>
            <a:r>
              <a:rPr lang="en-US" altLang="en-US" sz="2800" dirty="0">
                <a:sym typeface="Wingdings" pitchFamily="2" charset="2"/>
              </a:rPr>
              <a:t> code – sequences of 7 binary symbols divided into two groups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828800" y="3886200"/>
            <a:ext cx="1524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 bwMode="auto">
          <a:xfrm>
            <a:off x="1600200" y="3886200"/>
            <a:ext cx="1524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3580</TotalTime>
  <Words>703</Words>
  <Application>Microsoft Office PowerPoint</Application>
  <PresentationFormat>On-screen Show (4:3)</PresentationFormat>
  <Paragraphs>247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Symbol</vt:lpstr>
      <vt:lpstr>Times New Roman</vt:lpstr>
      <vt:lpstr>Wingdings</vt:lpstr>
      <vt:lpstr>Straight Edge</vt:lpstr>
      <vt:lpstr>Worksheet</vt:lpstr>
      <vt:lpstr> IT Basics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Non-weighted codes</vt:lpstr>
      <vt:lpstr>Barcodes – an example</vt:lpstr>
      <vt:lpstr>Barcodes - example</vt:lpstr>
      <vt:lpstr>Barcodes - example</vt:lpstr>
      <vt:lpstr>QR (Quick Response) code</vt:lpstr>
    </vt:vector>
  </TitlesOfParts>
  <Company>Coordinated Science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Basics | Lecture 4</dc:title>
  <dc:creator>rzv</dc:creator>
  <cp:lastModifiedBy>Administrator</cp:lastModifiedBy>
  <cp:revision>189</cp:revision>
  <cp:lastPrinted>1999-08-25T13:17:36Z</cp:lastPrinted>
  <dcterms:created xsi:type="dcterms:W3CDTF">1999-08-25T01:21:32Z</dcterms:created>
  <dcterms:modified xsi:type="dcterms:W3CDTF">2023-10-24T14:27:35Z</dcterms:modified>
</cp:coreProperties>
</file>