
<file path=[Content_Types].xml><?xml version="1.0" encoding="utf-8"?>
<Types xmlns="http://schemas.openxmlformats.org/package/2006/content-types">
  <Default Extension="bin" ContentType="application/vnd.openxmlformats-officedocument.oleObject"/>
  <Default Extension="tmp" ContentType="image/png"/>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3" r:id="rId1"/>
  </p:sldMasterIdLst>
  <p:notesMasterIdLst>
    <p:notesMasterId r:id="rId30"/>
  </p:notesMasterIdLst>
  <p:handoutMasterIdLst>
    <p:handoutMasterId r:id="rId31"/>
  </p:handoutMasterIdLst>
  <p:sldIdLst>
    <p:sldId id="256" r:id="rId2"/>
    <p:sldId id="297" r:id="rId3"/>
    <p:sldId id="306" r:id="rId4"/>
    <p:sldId id="298" r:id="rId5"/>
    <p:sldId id="299" r:id="rId6"/>
    <p:sldId id="300" r:id="rId7"/>
    <p:sldId id="301" r:id="rId8"/>
    <p:sldId id="295" r:id="rId9"/>
    <p:sldId id="288" r:id="rId10"/>
    <p:sldId id="262" r:id="rId11"/>
    <p:sldId id="270" r:id="rId12"/>
    <p:sldId id="290" r:id="rId13"/>
    <p:sldId id="296" r:id="rId14"/>
    <p:sldId id="292" r:id="rId15"/>
    <p:sldId id="293" r:id="rId16"/>
    <p:sldId id="291" r:id="rId17"/>
    <p:sldId id="271" r:id="rId18"/>
    <p:sldId id="294" r:id="rId19"/>
    <p:sldId id="289" r:id="rId20"/>
    <p:sldId id="272" r:id="rId21"/>
    <p:sldId id="273" r:id="rId22"/>
    <p:sldId id="274" r:id="rId23"/>
    <p:sldId id="275" r:id="rId24"/>
    <p:sldId id="307" r:id="rId25"/>
    <p:sldId id="308" r:id="rId26"/>
    <p:sldId id="309" r:id="rId27"/>
    <p:sldId id="311" r:id="rId28"/>
    <p:sldId id="310" r:id="rId29"/>
  </p:sldIdLst>
  <p:sldSz cx="9144000" cy="6858000" type="screen4x3"/>
  <p:notesSz cx="7302500" cy="95885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CC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41" autoAdjust="0"/>
    <p:restoredTop sz="72712" autoAdjust="0"/>
  </p:normalViewPr>
  <p:slideViewPr>
    <p:cSldViewPr>
      <p:cViewPr varScale="1">
        <p:scale>
          <a:sx n="64" d="100"/>
          <a:sy n="64" d="100"/>
        </p:scale>
        <p:origin x="1421"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16388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42" tIns="47471" rIns="94942" bIns="47471" numCol="1" anchor="t" anchorCtr="0" compatLnSpc="1">
            <a:prstTxWarp prst="textNoShape">
              <a:avLst/>
            </a:prstTxWarp>
          </a:bodyPr>
          <a:lstStyle>
            <a:lvl1pPr defTabSz="949325" eaLnBrk="0" hangingPunct="0">
              <a:defRPr sz="1200"/>
            </a:lvl1pPr>
          </a:lstStyle>
          <a:p>
            <a:endParaRPr lang="en-US" altLang="en-US"/>
          </a:p>
        </p:txBody>
      </p:sp>
      <p:sp>
        <p:nvSpPr>
          <p:cNvPr id="38915" name="Rectangle 3"/>
          <p:cNvSpPr>
            <a:spLocks noGrp="1" noChangeArrowheads="1"/>
          </p:cNvSpPr>
          <p:nvPr>
            <p:ph type="dt" sz="quarter" idx="1"/>
          </p:nvPr>
        </p:nvSpPr>
        <p:spPr bwMode="auto">
          <a:xfrm>
            <a:off x="4111625" y="0"/>
            <a:ext cx="31623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42" tIns="47471" rIns="94942" bIns="47471" numCol="1" anchor="t" anchorCtr="0" compatLnSpc="1">
            <a:prstTxWarp prst="textNoShape">
              <a:avLst/>
            </a:prstTxWarp>
          </a:bodyPr>
          <a:lstStyle>
            <a:lvl1pPr algn="r" defTabSz="949325" eaLnBrk="0" hangingPunct="0">
              <a:defRPr sz="1200"/>
            </a:lvl1pPr>
          </a:lstStyle>
          <a:p>
            <a:fld id="{AF8A60F7-9874-4DDF-B920-0B7149BD7A94}" type="datetime1">
              <a:rPr lang="en-US" altLang="en-US"/>
              <a:pPr/>
              <a:t>10/11/2023</a:t>
            </a:fld>
            <a:endParaRPr lang="en-US" altLang="en-US"/>
          </a:p>
        </p:txBody>
      </p:sp>
      <p:sp>
        <p:nvSpPr>
          <p:cNvPr id="38916" name="Rectangle 4"/>
          <p:cNvSpPr>
            <a:spLocks noGrp="1" noChangeArrowheads="1"/>
          </p:cNvSpPr>
          <p:nvPr>
            <p:ph type="ftr" sz="quarter" idx="2"/>
          </p:nvPr>
        </p:nvSpPr>
        <p:spPr bwMode="auto">
          <a:xfrm>
            <a:off x="0" y="9132888"/>
            <a:ext cx="3163888"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42" tIns="47471" rIns="94942" bIns="47471" numCol="1" anchor="b" anchorCtr="0" compatLnSpc="1">
            <a:prstTxWarp prst="textNoShape">
              <a:avLst/>
            </a:prstTxWarp>
          </a:bodyPr>
          <a:lstStyle>
            <a:lvl1pPr defTabSz="949325" eaLnBrk="0" hangingPunct="0">
              <a:defRPr sz="1200"/>
            </a:lvl1pPr>
          </a:lstStyle>
          <a:p>
            <a:endParaRPr lang="en-US" altLang="en-US"/>
          </a:p>
        </p:txBody>
      </p:sp>
      <p:sp>
        <p:nvSpPr>
          <p:cNvPr id="38917" name="Rectangle 5"/>
          <p:cNvSpPr>
            <a:spLocks noGrp="1" noChangeArrowheads="1"/>
          </p:cNvSpPr>
          <p:nvPr>
            <p:ph type="sldNum" sz="quarter" idx="3"/>
          </p:nvPr>
        </p:nvSpPr>
        <p:spPr bwMode="auto">
          <a:xfrm>
            <a:off x="4111625" y="9132888"/>
            <a:ext cx="3162300"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942" tIns="47471" rIns="94942" bIns="47471" numCol="1" anchor="b" anchorCtr="0" compatLnSpc="1">
            <a:prstTxWarp prst="textNoShape">
              <a:avLst/>
            </a:prstTxWarp>
          </a:bodyPr>
          <a:lstStyle>
            <a:lvl1pPr algn="r" defTabSz="949325" eaLnBrk="0" hangingPunct="0">
              <a:defRPr sz="1200"/>
            </a:lvl1pPr>
          </a:lstStyle>
          <a:p>
            <a:fld id="{A4E01D97-F421-4860-8CDF-077C18038AD2}" type="slidenum">
              <a:rPr lang="en-US" altLang="en-US"/>
              <a:pPr/>
              <a:t>‹#›</a:t>
            </a:fld>
            <a:endParaRPr lang="en-US" altLang="en-US"/>
          </a:p>
        </p:txBody>
      </p:sp>
    </p:spTree>
    <p:extLst>
      <p:ext uri="{BB962C8B-B14F-4D97-AF65-F5344CB8AC3E}">
        <p14:creationId xmlns:p14="http://schemas.microsoft.com/office/powerpoint/2010/main" val="3564528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63491" name="Rectangle 3"/>
          <p:cNvSpPr>
            <a:spLocks noGrp="1" noChangeArrowheads="1"/>
          </p:cNvSpPr>
          <p:nvPr>
            <p:ph type="dt" idx="1"/>
          </p:nvPr>
        </p:nvSpPr>
        <p:spPr bwMode="auto">
          <a:xfrm>
            <a:off x="4114800" y="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83057A4C-AF07-42BB-8DB6-C3A427A237E3}" type="datetime1">
              <a:rPr lang="en-US" altLang="en-US"/>
              <a:pPr/>
              <a:t>10/11/2023</a:t>
            </a:fld>
            <a:endParaRPr lang="en-US" altLang="en-US"/>
          </a:p>
        </p:txBody>
      </p:sp>
      <p:sp>
        <p:nvSpPr>
          <p:cNvPr id="63492"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990600" y="4572000"/>
            <a:ext cx="5334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3494" name="Rectangle 6"/>
          <p:cNvSpPr>
            <a:spLocks noGrp="1" noChangeArrowheads="1"/>
          </p:cNvSpPr>
          <p:nvPr>
            <p:ph type="ftr" sz="quarter" idx="4"/>
          </p:nvPr>
        </p:nvSpPr>
        <p:spPr bwMode="auto">
          <a:xfrm>
            <a:off x="0" y="91440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63495" name="Rectangle 7"/>
          <p:cNvSpPr>
            <a:spLocks noGrp="1" noChangeArrowheads="1"/>
          </p:cNvSpPr>
          <p:nvPr>
            <p:ph type="sldNum" sz="quarter" idx="5"/>
          </p:nvPr>
        </p:nvSpPr>
        <p:spPr bwMode="auto">
          <a:xfrm>
            <a:off x="4114800" y="91440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AF3B1989-D75C-4A82-A7D1-607BC0A640D8}" type="slidenum">
              <a:rPr lang="en-US" altLang="en-US"/>
              <a:pPr/>
              <a:t>‹#›</a:t>
            </a:fld>
            <a:endParaRPr lang="en-US" altLang="en-US"/>
          </a:p>
        </p:txBody>
      </p:sp>
    </p:spTree>
    <p:extLst>
      <p:ext uri="{BB962C8B-B14F-4D97-AF65-F5344CB8AC3E}">
        <p14:creationId xmlns:p14="http://schemas.microsoft.com/office/powerpoint/2010/main" val="100395238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9C047F3-EA27-4A9F-BC17-65D60C92DC99}" type="datetime1">
              <a:rPr lang="en-US" altLang="en-US"/>
              <a:pPr/>
              <a:t>10/11/2023</a:t>
            </a:fld>
            <a:endParaRPr lang="en-US" altLang="en-US"/>
          </a:p>
        </p:txBody>
      </p:sp>
      <p:sp>
        <p:nvSpPr>
          <p:cNvPr id="6" name="Rectangle 7"/>
          <p:cNvSpPr>
            <a:spLocks noGrp="1" noChangeArrowheads="1"/>
          </p:cNvSpPr>
          <p:nvPr>
            <p:ph type="sldNum" sz="quarter" idx="5"/>
          </p:nvPr>
        </p:nvSpPr>
        <p:spPr>
          <a:ln/>
        </p:spPr>
        <p:txBody>
          <a:bodyPr/>
          <a:lstStyle/>
          <a:p>
            <a:fld id="{61064A8B-E2FC-4799-8446-2A4BF21A2CB2}" type="slidenum">
              <a:rPr lang="en-US" altLang="en-US"/>
              <a:pPr/>
              <a:t>1</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.625*2=1.25</a:t>
            </a:r>
          </a:p>
          <a:p>
            <a:r>
              <a:rPr lang="en-US" dirty="0"/>
              <a:t>.25*2=0.50</a:t>
            </a:r>
          </a:p>
          <a:p>
            <a:r>
              <a:rPr lang="en-US" dirty="0"/>
              <a:t>0.5*2=1.0</a:t>
            </a:r>
          </a:p>
        </p:txBody>
      </p:sp>
      <p:sp>
        <p:nvSpPr>
          <p:cNvPr id="4" name="Date Placeholder 3"/>
          <p:cNvSpPr>
            <a:spLocks noGrp="1"/>
          </p:cNvSpPr>
          <p:nvPr>
            <p:ph type="dt" idx="10"/>
          </p:nvPr>
        </p:nvSpPr>
        <p:spPr/>
        <p:txBody>
          <a:bodyPr/>
          <a:lstStyle/>
          <a:p>
            <a:fld id="{83057A4C-AF07-42BB-8DB6-C3A427A237E3}" type="datetime1">
              <a:rPr lang="en-US" altLang="en-US" smtClean="0"/>
              <a:pPr/>
              <a:t>10/11/2023</a:t>
            </a:fld>
            <a:endParaRPr lang="en-US" altLang="en-US"/>
          </a:p>
        </p:txBody>
      </p:sp>
      <p:sp>
        <p:nvSpPr>
          <p:cNvPr id="5" name="Slide Number Placeholder 4"/>
          <p:cNvSpPr>
            <a:spLocks noGrp="1"/>
          </p:cNvSpPr>
          <p:nvPr>
            <p:ph type="sldNum" sz="quarter" idx="11"/>
          </p:nvPr>
        </p:nvSpPr>
        <p:spPr/>
        <p:txBody>
          <a:bodyPr/>
          <a:lstStyle/>
          <a:p>
            <a:fld id="{AF3B1989-D75C-4A82-A7D1-607BC0A640D8}" type="slidenum">
              <a:rPr lang="en-US" altLang="en-US" smtClean="0"/>
              <a:pPr/>
              <a:t>23</a:t>
            </a:fld>
            <a:endParaRPr lang="en-US" altLang="en-US"/>
          </a:p>
        </p:txBody>
      </p:sp>
    </p:spTree>
    <p:extLst>
      <p:ext uri="{BB962C8B-B14F-4D97-AF65-F5344CB8AC3E}">
        <p14:creationId xmlns:p14="http://schemas.microsoft.com/office/powerpoint/2010/main" val="1145908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963</a:t>
            </a:r>
          </a:p>
          <a:p>
            <a:endParaRPr lang="en-US" dirty="0"/>
          </a:p>
          <a:p>
            <a:r>
              <a:rPr lang="en-US" dirty="0"/>
              <a:t>0</a:t>
            </a:r>
            <a:r>
              <a:rPr lang="en-US" baseline="0" dirty="0"/>
              <a:t> </a:t>
            </a:r>
            <a:r>
              <a:rPr lang="en-US" baseline="0" dirty="0" err="1"/>
              <a:t>xxxxxxx</a:t>
            </a:r>
            <a:r>
              <a:rPr lang="en-US" baseline="0" dirty="0"/>
              <a:t> 0000000000..00000</a:t>
            </a:r>
            <a:r>
              <a:rPr lang="en-US" dirty="0"/>
              <a:t>1001 0110 0011</a:t>
            </a:r>
          </a:p>
        </p:txBody>
      </p:sp>
      <p:sp>
        <p:nvSpPr>
          <p:cNvPr id="4" name="Date Placeholder 3"/>
          <p:cNvSpPr>
            <a:spLocks noGrp="1"/>
          </p:cNvSpPr>
          <p:nvPr>
            <p:ph type="dt" idx="10"/>
          </p:nvPr>
        </p:nvSpPr>
        <p:spPr/>
        <p:txBody>
          <a:bodyPr/>
          <a:lstStyle/>
          <a:p>
            <a:fld id="{83057A4C-AF07-42BB-8DB6-C3A427A237E3}" type="datetime1">
              <a:rPr lang="en-US" altLang="en-US" smtClean="0"/>
              <a:pPr/>
              <a:t>10/11/2023</a:t>
            </a:fld>
            <a:endParaRPr lang="en-US" altLang="en-US"/>
          </a:p>
        </p:txBody>
      </p:sp>
      <p:sp>
        <p:nvSpPr>
          <p:cNvPr id="5" name="Slide Number Placeholder 4"/>
          <p:cNvSpPr>
            <a:spLocks noGrp="1"/>
          </p:cNvSpPr>
          <p:nvPr>
            <p:ph type="sldNum" sz="quarter" idx="11"/>
          </p:nvPr>
        </p:nvSpPr>
        <p:spPr/>
        <p:txBody>
          <a:bodyPr/>
          <a:lstStyle/>
          <a:p>
            <a:fld id="{AF3B1989-D75C-4A82-A7D1-607BC0A640D8}" type="slidenum">
              <a:rPr lang="en-US" altLang="en-US" smtClean="0"/>
              <a:pPr/>
              <a:t>25</a:t>
            </a:fld>
            <a:endParaRPr lang="en-US" altLang="en-US"/>
          </a:p>
        </p:txBody>
      </p:sp>
    </p:spTree>
    <p:extLst>
      <p:ext uri="{BB962C8B-B14F-4D97-AF65-F5344CB8AC3E}">
        <p14:creationId xmlns:p14="http://schemas.microsoft.com/office/powerpoint/2010/main" val="320507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10011-</a:t>
            </a:r>
          </a:p>
          <a:p>
            <a:r>
              <a:rPr lang="en-US" dirty="0"/>
              <a:t>  0100</a:t>
            </a:r>
          </a:p>
          <a:p>
            <a:r>
              <a:rPr lang="en-US" dirty="0"/>
              <a:t>====</a:t>
            </a:r>
          </a:p>
          <a:p>
            <a:r>
              <a:rPr lang="en-US" dirty="0"/>
              <a:t>1 1 1 1-</a:t>
            </a:r>
          </a:p>
          <a:p>
            <a:r>
              <a:rPr lang="en-US" dirty="0"/>
              <a:t>0 1 1 0</a:t>
            </a:r>
          </a:p>
          <a:p>
            <a:r>
              <a:rPr lang="en-US" dirty="0"/>
              <a:t>====</a:t>
            </a:r>
          </a:p>
          <a:p>
            <a:r>
              <a:rPr lang="en-US" dirty="0"/>
              <a:t>1 0 0 1</a:t>
            </a:r>
          </a:p>
        </p:txBody>
      </p:sp>
      <p:sp>
        <p:nvSpPr>
          <p:cNvPr id="4" name="Date Placeholder 3"/>
          <p:cNvSpPr>
            <a:spLocks noGrp="1"/>
          </p:cNvSpPr>
          <p:nvPr>
            <p:ph type="dt" idx="10"/>
          </p:nvPr>
        </p:nvSpPr>
        <p:spPr/>
        <p:txBody>
          <a:bodyPr/>
          <a:lstStyle/>
          <a:p>
            <a:fld id="{83057A4C-AF07-42BB-8DB6-C3A427A237E3}" type="datetime1">
              <a:rPr lang="en-US" altLang="en-US" smtClean="0"/>
              <a:pPr/>
              <a:t>10/11/2023</a:t>
            </a:fld>
            <a:endParaRPr lang="en-US" altLang="en-US"/>
          </a:p>
        </p:txBody>
      </p:sp>
      <p:sp>
        <p:nvSpPr>
          <p:cNvPr id="5" name="Slide Number Placeholder 4"/>
          <p:cNvSpPr>
            <a:spLocks noGrp="1"/>
          </p:cNvSpPr>
          <p:nvPr>
            <p:ph type="sldNum" sz="quarter" idx="11"/>
          </p:nvPr>
        </p:nvSpPr>
        <p:spPr/>
        <p:txBody>
          <a:bodyPr/>
          <a:lstStyle/>
          <a:p>
            <a:fld id="{AF3B1989-D75C-4A82-A7D1-607BC0A640D8}" type="slidenum">
              <a:rPr lang="en-US" altLang="en-US" smtClean="0"/>
              <a:pPr/>
              <a:t>27</a:t>
            </a:fld>
            <a:endParaRPr lang="en-US" altLang="en-US"/>
          </a:p>
        </p:txBody>
      </p:sp>
    </p:spTree>
    <p:extLst>
      <p:ext uri="{BB962C8B-B14F-4D97-AF65-F5344CB8AC3E}">
        <p14:creationId xmlns:p14="http://schemas.microsoft.com/office/powerpoint/2010/main" val="377211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decimal=1010 nibble</a:t>
            </a:r>
          </a:p>
          <a:p>
            <a:r>
              <a:rPr lang="en-US" dirty="0"/>
              <a:t>Byte: </a:t>
            </a:r>
            <a:r>
              <a:rPr lang="en-US" b="1" dirty="0"/>
              <a:t>0</a:t>
            </a:r>
            <a:r>
              <a:rPr lang="en-US" dirty="0"/>
              <a:t>0001010</a:t>
            </a:r>
          </a:p>
          <a:p>
            <a:r>
              <a:rPr lang="en-US" dirty="0"/>
              <a:t>[-128;127] signed numbers</a:t>
            </a:r>
          </a:p>
          <a:p>
            <a:r>
              <a:rPr lang="en-US" dirty="0"/>
              <a:t>Unsigned numbers: [0;255] (256 values)</a:t>
            </a:r>
          </a:p>
        </p:txBody>
      </p:sp>
      <p:sp>
        <p:nvSpPr>
          <p:cNvPr id="4" name="Date Placeholder 3"/>
          <p:cNvSpPr>
            <a:spLocks noGrp="1"/>
          </p:cNvSpPr>
          <p:nvPr>
            <p:ph type="dt" idx="10"/>
          </p:nvPr>
        </p:nvSpPr>
        <p:spPr/>
        <p:txBody>
          <a:bodyPr/>
          <a:lstStyle/>
          <a:p>
            <a:fld id="{83057A4C-AF07-42BB-8DB6-C3A427A237E3}" type="datetime1">
              <a:rPr lang="en-US" altLang="en-US" smtClean="0"/>
              <a:pPr/>
              <a:t>10/11/2023</a:t>
            </a:fld>
            <a:endParaRPr lang="en-US" altLang="en-US"/>
          </a:p>
        </p:txBody>
      </p:sp>
      <p:sp>
        <p:nvSpPr>
          <p:cNvPr id="5" name="Slide Number Placeholder 4"/>
          <p:cNvSpPr>
            <a:spLocks noGrp="1"/>
          </p:cNvSpPr>
          <p:nvPr>
            <p:ph type="sldNum" sz="quarter" idx="11"/>
          </p:nvPr>
        </p:nvSpPr>
        <p:spPr/>
        <p:txBody>
          <a:bodyPr/>
          <a:lstStyle/>
          <a:p>
            <a:fld id="{AF3B1989-D75C-4A82-A7D1-607BC0A640D8}" type="slidenum">
              <a:rPr lang="en-US" altLang="en-US" smtClean="0"/>
              <a:pPr/>
              <a:t>4</a:t>
            </a:fld>
            <a:endParaRPr lang="en-US" altLang="en-US"/>
          </a:p>
        </p:txBody>
      </p:sp>
    </p:spTree>
    <p:extLst>
      <p:ext uri="{BB962C8B-B14F-4D97-AF65-F5344CB8AC3E}">
        <p14:creationId xmlns:p14="http://schemas.microsoft.com/office/powerpoint/2010/main" val="3881233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a:t>
            </a:r>
            <a:r>
              <a:rPr lang="en-US" b="1" dirty="0"/>
              <a:t>1</a:t>
            </a:r>
            <a:r>
              <a:rPr lang="en-US" dirty="0"/>
              <a:t>1110100</a:t>
            </a:r>
          </a:p>
          <a:p>
            <a:r>
              <a:rPr lang="en-US" dirty="0"/>
              <a:t>  11=</a:t>
            </a:r>
            <a:r>
              <a:rPr lang="en-US" b="1" dirty="0"/>
              <a:t>0</a:t>
            </a:r>
            <a:r>
              <a:rPr lang="en-US" dirty="0"/>
              <a:t>0001011</a:t>
            </a:r>
          </a:p>
          <a:p>
            <a:endParaRPr lang="en-US" dirty="0"/>
          </a:p>
          <a:p>
            <a:r>
              <a:rPr lang="en-US" dirty="0"/>
              <a:t>100000000-</a:t>
            </a:r>
          </a:p>
          <a:p>
            <a:r>
              <a:rPr lang="en-US" dirty="0"/>
              <a:t>  00001011-</a:t>
            </a:r>
          </a:p>
          <a:p>
            <a:r>
              <a:rPr lang="en-US" dirty="0"/>
              <a:t>               1</a:t>
            </a:r>
          </a:p>
          <a:p>
            <a:r>
              <a:rPr lang="en-US" dirty="0"/>
              <a:t>---------------</a:t>
            </a:r>
          </a:p>
          <a:p>
            <a:endParaRPr lang="en-US" dirty="0"/>
          </a:p>
        </p:txBody>
      </p:sp>
      <p:sp>
        <p:nvSpPr>
          <p:cNvPr id="4" name="Date Placeholder 3"/>
          <p:cNvSpPr>
            <a:spLocks noGrp="1"/>
          </p:cNvSpPr>
          <p:nvPr>
            <p:ph type="dt" idx="10"/>
          </p:nvPr>
        </p:nvSpPr>
        <p:spPr/>
        <p:txBody>
          <a:bodyPr/>
          <a:lstStyle/>
          <a:p>
            <a:fld id="{83057A4C-AF07-42BB-8DB6-C3A427A237E3}" type="datetime1">
              <a:rPr lang="en-US" altLang="en-US" smtClean="0"/>
              <a:pPr/>
              <a:t>10/11/2023</a:t>
            </a:fld>
            <a:endParaRPr lang="en-US" altLang="en-US"/>
          </a:p>
        </p:txBody>
      </p:sp>
      <p:sp>
        <p:nvSpPr>
          <p:cNvPr id="5" name="Slide Number Placeholder 4"/>
          <p:cNvSpPr>
            <a:spLocks noGrp="1"/>
          </p:cNvSpPr>
          <p:nvPr>
            <p:ph type="sldNum" sz="quarter" idx="11"/>
          </p:nvPr>
        </p:nvSpPr>
        <p:spPr/>
        <p:txBody>
          <a:bodyPr/>
          <a:lstStyle/>
          <a:p>
            <a:fld id="{AF3B1989-D75C-4A82-A7D1-607BC0A640D8}" type="slidenum">
              <a:rPr lang="en-US" altLang="en-US" smtClean="0"/>
              <a:pPr/>
              <a:t>5</a:t>
            </a:fld>
            <a:endParaRPr lang="en-US" altLang="en-US"/>
          </a:p>
        </p:txBody>
      </p:sp>
    </p:spTree>
    <p:extLst>
      <p:ext uri="{BB962C8B-B14F-4D97-AF65-F5344CB8AC3E}">
        <p14:creationId xmlns:p14="http://schemas.microsoft.com/office/powerpoint/2010/main" val="231928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-11=(CC)=</a:t>
            </a:r>
          </a:p>
        </p:txBody>
      </p:sp>
      <p:sp>
        <p:nvSpPr>
          <p:cNvPr id="4" name="Date Placeholder 3"/>
          <p:cNvSpPr>
            <a:spLocks noGrp="1"/>
          </p:cNvSpPr>
          <p:nvPr>
            <p:ph type="dt" idx="10"/>
          </p:nvPr>
        </p:nvSpPr>
        <p:spPr/>
        <p:txBody>
          <a:bodyPr/>
          <a:lstStyle/>
          <a:p>
            <a:fld id="{83057A4C-AF07-42BB-8DB6-C3A427A237E3}" type="datetime1">
              <a:rPr lang="en-US" altLang="en-US" smtClean="0"/>
              <a:pPr/>
              <a:t>10/11/2023</a:t>
            </a:fld>
            <a:endParaRPr lang="en-US" altLang="en-US"/>
          </a:p>
        </p:txBody>
      </p:sp>
      <p:sp>
        <p:nvSpPr>
          <p:cNvPr id="5" name="Slide Number Placeholder 4"/>
          <p:cNvSpPr>
            <a:spLocks noGrp="1"/>
          </p:cNvSpPr>
          <p:nvPr>
            <p:ph type="sldNum" sz="quarter" idx="11"/>
          </p:nvPr>
        </p:nvSpPr>
        <p:spPr/>
        <p:txBody>
          <a:bodyPr/>
          <a:lstStyle/>
          <a:p>
            <a:fld id="{AF3B1989-D75C-4A82-A7D1-607BC0A640D8}" type="slidenum">
              <a:rPr lang="en-US" altLang="en-US" smtClean="0"/>
              <a:pPr/>
              <a:t>6</a:t>
            </a:fld>
            <a:endParaRPr lang="en-US" altLang="en-US"/>
          </a:p>
        </p:txBody>
      </p:sp>
    </p:spTree>
    <p:extLst>
      <p:ext uri="{BB962C8B-B14F-4D97-AF65-F5344CB8AC3E}">
        <p14:creationId xmlns:p14="http://schemas.microsoft.com/office/powerpoint/2010/main" val="949645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3057A4C-AF07-42BB-8DB6-C3A427A237E3}" type="datetime1">
              <a:rPr lang="en-US" altLang="en-US" smtClean="0"/>
              <a:pPr/>
              <a:t>10/11/2023</a:t>
            </a:fld>
            <a:endParaRPr lang="en-US" altLang="en-US"/>
          </a:p>
        </p:txBody>
      </p:sp>
      <p:sp>
        <p:nvSpPr>
          <p:cNvPr id="5" name="Slide Number Placeholder 4"/>
          <p:cNvSpPr>
            <a:spLocks noGrp="1"/>
          </p:cNvSpPr>
          <p:nvPr>
            <p:ph type="sldNum" sz="quarter" idx="11"/>
          </p:nvPr>
        </p:nvSpPr>
        <p:spPr/>
        <p:txBody>
          <a:bodyPr/>
          <a:lstStyle/>
          <a:p>
            <a:fld id="{AF3B1989-D75C-4A82-A7D1-607BC0A640D8}" type="slidenum">
              <a:rPr lang="en-US" altLang="en-US" smtClean="0"/>
              <a:pPr/>
              <a:t>7</a:t>
            </a:fld>
            <a:endParaRPr lang="en-US" altLang="en-US"/>
          </a:p>
        </p:txBody>
      </p:sp>
    </p:spTree>
    <p:extLst>
      <p:ext uri="{BB962C8B-B14F-4D97-AF65-F5344CB8AC3E}">
        <p14:creationId xmlns:p14="http://schemas.microsoft.com/office/powerpoint/2010/main" val="2911964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19B2DD2-3205-4EB3-A2FA-DAA789DBECF8}" type="datetime1">
              <a:rPr lang="en-US" altLang="en-US"/>
              <a:pPr/>
              <a:t>10/11/2023</a:t>
            </a:fld>
            <a:endParaRPr lang="en-US" altLang="en-US"/>
          </a:p>
        </p:txBody>
      </p:sp>
      <p:sp>
        <p:nvSpPr>
          <p:cNvPr id="6" name="Rectangle 7"/>
          <p:cNvSpPr>
            <a:spLocks noGrp="1" noChangeArrowheads="1"/>
          </p:cNvSpPr>
          <p:nvPr>
            <p:ph type="sldNum" sz="quarter" idx="5"/>
          </p:nvPr>
        </p:nvSpPr>
        <p:spPr>
          <a:ln/>
        </p:spPr>
        <p:txBody>
          <a:bodyPr/>
          <a:lstStyle/>
          <a:p>
            <a:fld id="{1FFF0E82-AB5D-44E7-810A-230D1AA55680}" type="slidenum">
              <a:rPr lang="en-US" altLang="en-US"/>
              <a:pPr/>
              <a:t>9</a:t>
            </a:fld>
            <a:endParaRPr lang="en-US" alt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3057A4C-AF07-42BB-8DB6-C3A427A237E3}" type="datetime1">
              <a:rPr lang="en-US" altLang="en-US" smtClean="0"/>
              <a:pPr/>
              <a:t>10/11/2023</a:t>
            </a:fld>
            <a:endParaRPr lang="en-US" altLang="en-US"/>
          </a:p>
        </p:txBody>
      </p:sp>
      <p:sp>
        <p:nvSpPr>
          <p:cNvPr id="5" name="Slide Number Placeholder 4"/>
          <p:cNvSpPr>
            <a:spLocks noGrp="1"/>
          </p:cNvSpPr>
          <p:nvPr>
            <p:ph type="sldNum" sz="quarter" idx="11"/>
          </p:nvPr>
        </p:nvSpPr>
        <p:spPr/>
        <p:txBody>
          <a:bodyPr/>
          <a:lstStyle/>
          <a:p>
            <a:fld id="{AF3B1989-D75C-4A82-A7D1-607BC0A640D8}" type="slidenum">
              <a:rPr lang="en-US" altLang="en-US" smtClean="0"/>
              <a:pPr/>
              <a:t>12</a:t>
            </a:fld>
            <a:endParaRPr lang="en-US" altLang="en-US"/>
          </a:p>
        </p:txBody>
      </p:sp>
    </p:spTree>
    <p:extLst>
      <p:ext uri="{BB962C8B-B14F-4D97-AF65-F5344CB8AC3E}">
        <p14:creationId xmlns:p14="http://schemas.microsoft.com/office/powerpoint/2010/main" val="3378328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3057A4C-AF07-42BB-8DB6-C3A427A237E3}" type="datetime1">
              <a:rPr lang="en-US" altLang="en-US" smtClean="0"/>
              <a:pPr/>
              <a:t>10/11/2023</a:t>
            </a:fld>
            <a:endParaRPr lang="en-US" altLang="en-US"/>
          </a:p>
        </p:txBody>
      </p:sp>
      <p:sp>
        <p:nvSpPr>
          <p:cNvPr id="5" name="Slide Number Placeholder 4"/>
          <p:cNvSpPr>
            <a:spLocks noGrp="1"/>
          </p:cNvSpPr>
          <p:nvPr>
            <p:ph type="sldNum" sz="quarter" idx="11"/>
          </p:nvPr>
        </p:nvSpPr>
        <p:spPr/>
        <p:txBody>
          <a:bodyPr/>
          <a:lstStyle/>
          <a:p>
            <a:fld id="{AF3B1989-D75C-4A82-A7D1-607BC0A640D8}" type="slidenum">
              <a:rPr lang="en-US" altLang="en-US" smtClean="0"/>
              <a:pPr/>
              <a:t>13</a:t>
            </a:fld>
            <a:endParaRPr lang="en-US" altLang="en-US"/>
          </a:p>
        </p:txBody>
      </p:sp>
    </p:spTree>
    <p:extLst>
      <p:ext uri="{BB962C8B-B14F-4D97-AF65-F5344CB8AC3E}">
        <p14:creationId xmlns:p14="http://schemas.microsoft.com/office/powerpoint/2010/main" val="3378328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1.fffff</a:t>
            </a:r>
          </a:p>
          <a:p>
            <a:r>
              <a:rPr lang="en-US" dirty="0"/>
              <a:t>0.fffffff</a:t>
            </a:r>
          </a:p>
        </p:txBody>
      </p:sp>
      <p:sp>
        <p:nvSpPr>
          <p:cNvPr id="4" name="Date Placeholder 3"/>
          <p:cNvSpPr>
            <a:spLocks noGrp="1"/>
          </p:cNvSpPr>
          <p:nvPr>
            <p:ph type="dt" idx="10"/>
          </p:nvPr>
        </p:nvSpPr>
        <p:spPr/>
        <p:txBody>
          <a:bodyPr/>
          <a:lstStyle/>
          <a:p>
            <a:fld id="{83057A4C-AF07-42BB-8DB6-C3A427A237E3}" type="datetime1">
              <a:rPr lang="en-US" altLang="en-US" smtClean="0"/>
              <a:pPr/>
              <a:t>10/11/2023</a:t>
            </a:fld>
            <a:endParaRPr lang="en-US" altLang="en-US"/>
          </a:p>
        </p:txBody>
      </p:sp>
      <p:sp>
        <p:nvSpPr>
          <p:cNvPr id="5" name="Slide Number Placeholder 4"/>
          <p:cNvSpPr>
            <a:spLocks noGrp="1"/>
          </p:cNvSpPr>
          <p:nvPr>
            <p:ph type="sldNum" sz="quarter" idx="11"/>
          </p:nvPr>
        </p:nvSpPr>
        <p:spPr/>
        <p:txBody>
          <a:bodyPr/>
          <a:lstStyle/>
          <a:p>
            <a:fld id="{AF3B1989-D75C-4A82-A7D1-607BC0A640D8}" type="slidenum">
              <a:rPr lang="en-US" altLang="en-US" smtClean="0"/>
              <a:pPr/>
              <a:t>20</a:t>
            </a:fld>
            <a:endParaRPr lang="en-US" altLang="en-US"/>
          </a:p>
        </p:txBody>
      </p:sp>
    </p:spTree>
    <p:extLst>
      <p:ext uri="{BB962C8B-B14F-4D97-AF65-F5344CB8AC3E}">
        <p14:creationId xmlns:p14="http://schemas.microsoft.com/office/powerpoint/2010/main" val="342930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6562" name="Group 2"/>
          <p:cNvGrpSpPr>
            <a:grpSpLocks/>
          </p:cNvGrpSpPr>
          <p:nvPr/>
        </p:nvGrpSpPr>
        <p:grpSpPr bwMode="auto">
          <a:xfrm>
            <a:off x="0" y="68263"/>
            <a:ext cx="8678863" cy="6713537"/>
            <a:chOff x="0" y="43"/>
            <a:chExt cx="5467" cy="4229"/>
          </a:xfrm>
        </p:grpSpPr>
        <p:sp>
          <p:nvSpPr>
            <p:cNvPr id="66563" name="Rectangle 3"/>
            <p:cNvSpPr>
              <a:spLocks noChangeArrowheads="1"/>
            </p:cNvSpPr>
            <p:nvPr userDrawn="1"/>
          </p:nvSpPr>
          <p:spPr bwMode="auto">
            <a:xfrm>
              <a:off x="692" y="494"/>
              <a:ext cx="4775" cy="93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6564" name="Group 4"/>
            <p:cNvGrpSpPr>
              <a:grpSpLocks/>
            </p:cNvGrpSpPr>
            <p:nvPr userDrawn="1"/>
          </p:nvGrpSpPr>
          <p:grpSpPr bwMode="auto">
            <a:xfrm>
              <a:off x="0" y="43"/>
              <a:ext cx="624" cy="4229"/>
              <a:chOff x="0" y="43"/>
              <a:chExt cx="624" cy="4229"/>
            </a:xfrm>
          </p:grpSpPr>
          <p:sp>
            <p:nvSpPr>
              <p:cNvPr id="66565" name="Line 5"/>
              <p:cNvSpPr>
                <a:spLocks noChangeShapeType="1"/>
              </p:cNvSpPr>
              <p:nvPr userDrawn="1"/>
            </p:nvSpPr>
            <p:spPr bwMode="auto">
              <a:xfrm>
                <a:off x="0" y="420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6" name="Line 6"/>
              <p:cNvSpPr>
                <a:spLocks noChangeShapeType="1"/>
              </p:cNvSpPr>
              <p:nvPr userDrawn="1"/>
            </p:nvSpPr>
            <p:spPr bwMode="auto">
              <a:xfrm>
                <a:off x="0" y="42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7" name="Line 7"/>
              <p:cNvSpPr>
                <a:spLocks noChangeShapeType="1"/>
              </p:cNvSpPr>
              <p:nvPr userDrawn="1"/>
            </p:nvSpPr>
            <p:spPr bwMode="auto">
              <a:xfrm>
                <a:off x="0" y="427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8" name="Line 8"/>
              <p:cNvSpPr>
                <a:spLocks noChangeShapeType="1"/>
              </p:cNvSpPr>
              <p:nvPr userDrawn="1"/>
            </p:nvSpPr>
            <p:spPr bwMode="auto">
              <a:xfrm>
                <a:off x="0" y="4113"/>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9" name="Line 9"/>
              <p:cNvSpPr>
                <a:spLocks noChangeShapeType="1"/>
              </p:cNvSpPr>
              <p:nvPr userDrawn="1"/>
            </p:nvSpPr>
            <p:spPr bwMode="auto">
              <a:xfrm>
                <a:off x="0" y="406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0" name="Line 10"/>
              <p:cNvSpPr>
                <a:spLocks noChangeShapeType="1"/>
              </p:cNvSpPr>
              <p:nvPr userDrawn="1"/>
            </p:nvSpPr>
            <p:spPr bwMode="auto">
              <a:xfrm>
                <a:off x="0" y="41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1" name="Line 11"/>
              <p:cNvSpPr>
                <a:spLocks noChangeShapeType="1"/>
              </p:cNvSpPr>
              <p:nvPr userDrawn="1"/>
            </p:nvSpPr>
            <p:spPr bwMode="auto">
              <a:xfrm>
                <a:off x="0" y="366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2" name="Line 12"/>
              <p:cNvSpPr>
                <a:spLocks noChangeShapeType="1"/>
              </p:cNvSpPr>
              <p:nvPr userDrawn="1"/>
            </p:nvSpPr>
            <p:spPr bwMode="auto">
              <a:xfrm>
                <a:off x="0" y="36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3" name="Line 13"/>
              <p:cNvSpPr>
                <a:spLocks noChangeShapeType="1"/>
              </p:cNvSpPr>
              <p:nvPr userDrawn="1"/>
            </p:nvSpPr>
            <p:spPr bwMode="auto">
              <a:xfrm>
                <a:off x="0" y="402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4" name="Line 14"/>
              <p:cNvSpPr>
                <a:spLocks noChangeShapeType="1"/>
              </p:cNvSpPr>
              <p:nvPr userDrawn="1"/>
            </p:nvSpPr>
            <p:spPr bwMode="auto">
              <a:xfrm>
                <a:off x="0" y="389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5" name="Line 15"/>
              <p:cNvSpPr>
                <a:spLocks noChangeShapeType="1"/>
              </p:cNvSpPr>
              <p:nvPr userDrawn="1"/>
            </p:nvSpPr>
            <p:spPr bwMode="auto">
              <a:xfrm>
                <a:off x="0" y="381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6" name="Line 16"/>
              <p:cNvSpPr>
                <a:spLocks noChangeShapeType="1"/>
              </p:cNvSpPr>
              <p:nvPr userDrawn="1"/>
            </p:nvSpPr>
            <p:spPr bwMode="auto">
              <a:xfrm>
                <a:off x="0" y="399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7" name="Line 17"/>
              <p:cNvSpPr>
                <a:spLocks noChangeShapeType="1"/>
              </p:cNvSpPr>
              <p:nvPr userDrawn="1"/>
            </p:nvSpPr>
            <p:spPr bwMode="auto">
              <a:xfrm>
                <a:off x="0" y="368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8" name="Line 18"/>
              <p:cNvSpPr>
                <a:spLocks noChangeShapeType="1"/>
              </p:cNvSpPr>
              <p:nvPr userDrawn="1"/>
            </p:nvSpPr>
            <p:spPr bwMode="auto">
              <a:xfrm>
                <a:off x="0" y="374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9" name="Line 19"/>
              <p:cNvSpPr>
                <a:spLocks noChangeShapeType="1"/>
              </p:cNvSpPr>
              <p:nvPr userDrawn="1"/>
            </p:nvSpPr>
            <p:spPr bwMode="auto">
              <a:xfrm>
                <a:off x="0" y="39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0" name="Line 20"/>
              <p:cNvSpPr>
                <a:spLocks noChangeShapeType="1"/>
              </p:cNvSpPr>
              <p:nvPr userDrawn="1"/>
            </p:nvSpPr>
            <p:spPr bwMode="auto">
              <a:xfrm>
                <a:off x="0" y="39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1" name="Line 21"/>
              <p:cNvSpPr>
                <a:spLocks noChangeShapeType="1"/>
              </p:cNvSpPr>
              <p:nvPr userDrawn="1"/>
            </p:nvSpPr>
            <p:spPr bwMode="auto">
              <a:xfrm>
                <a:off x="0" y="351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2" name="Line 22"/>
              <p:cNvSpPr>
                <a:spLocks noChangeShapeType="1"/>
              </p:cNvSpPr>
              <p:nvPr userDrawn="1"/>
            </p:nvSpPr>
            <p:spPr bwMode="auto">
              <a:xfrm>
                <a:off x="0" y="35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3" name="Line 23"/>
              <p:cNvSpPr>
                <a:spLocks noChangeShapeType="1"/>
              </p:cNvSpPr>
              <p:nvPr userDrawn="1"/>
            </p:nvSpPr>
            <p:spPr bwMode="auto">
              <a:xfrm>
                <a:off x="0" y="357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4" name="Line 24"/>
              <p:cNvSpPr>
                <a:spLocks noChangeShapeType="1"/>
              </p:cNvSpPr>
              <p:nvPr userDrawn="1"/>
            </p:nvSpPr>
            <p:spPr bwMode="auto">
              <a:xfrm>
                <a:off x="0" y="342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5" name="Line 25"/>
              <p:cNvSpPr>
                <a:spLocks noChangeShapeType="1"/>
              </p:cNvSpPr>
              <p:nvPr userDrawn="1"/>
            </p:nvSpPr>
            <p:spPr bwMode="auto">
              <a:xfrm>
                <a:off x="0" y="337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6" name="Line 26"/>
              <p:cNvSpPr>
                <a:spLocks noChangeShapeType="1"/>
              </p:cNvSpPr>
              <p:nvPr userDrawn="1"/>
            </p:nvSpPr>
            <p:spPr bwMode="auto">
              <a:xfrm>
                <a:off x="0" y="346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7" name="Line 27"/>
              <p:cNvSpPr>
                <a:spLocks noChangeShapeType="1"/>
              </p:cNvSpPr>
              <p:nvPr userDrawn="1"/>
            </p:nvSpPr>
            <p:spPr bwMode="auto">
              <a:xfrm>
                <a:off x="0" y="297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8" name="Line 28"/>
              <p:cNvSpPr>
                <a:spLocks noChangeShapeType="1"/>
              </p:cNvSpPr>
              <p:nvPr userDrawn="1"/>
            </p:nvSpPr>
            <p:spPr bwMode="auto">
              <a:xfrm>
                <a:off x="0" y="29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9" name="Line 29"/>
              <p:cNvSpPr>
                <a:spLocks noChangeShapeType="1"/>
              </p:cNvSpPr>
              <p:nvPr userDrawn="1"/>
            </p:nvSpPr>
            <p:spPr bwMode="auto">
              <a:xfrm>
                <a:off x="0" y="332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0" name="Line 30"/>
              <p:cNvSpPr>
                <a:spLocks noChangeShapeType="1"/>
              </p:cNvSpPr>
              <p:nvPr userDrawn="1"/>
            </p:nvSpPr>
            <p:spPr bwMode="auto">
              <a:xfrm>
                <a:off x="0" y="320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1" name="Line 31"/>
              <p:cNvSpPr>
                <a:spLocks noChangeShapeType="1"/>
              </p:cNvSpPr>
              <p:nvPr userDrawn="1"/>
            </p:nvSpPr>
            <p:spPr bwMode="auto">
              <a:xfrm>
                <a:off x="0" y="312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2" name="Line 32"/>
              <p:cNvSpPr>
                <a:spLocks noChangeShapeType="1"/>
              </p:cNvSpPr>
              <p:nvPr userDrawn="1"/>
            </p:nvSpPr>
            <p:spPr bwMode="auto">
              <a:xfrm>
                <a:off x="0" y="330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3" name="Line 33"/>
              <p:cNvSpPr>
                <a:spLocks noChangeShapeType="1"/>
              </p:cNvSpPr>
              <p:nvPr userDrawn="1"/>
            </p:nvSpPr>
            <p:spPr bwMode="auto">
              <a:xfrm>
                <a:off x="0" y="299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4" name="Line 34"/>
              <p:cNvSpPr>
                <a:spLocks noChangeShapeType="1"/>
              </p:cNvSpPr>
              <p:nvPr userDrawn="1"/>
            </p:nvSpPr>
            <p:spPr bwMode="auto">
              <a:xfrm>
                <a:off x="0" y="304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5" name="Line 35"/>
              <p:cNvSpPr>
                <a:spLocks noChangeShapeType="1"/>
              </p:cNvSpPr>
              <p:nvPr userDrawn="1"/>
            </p:nvSpPr>
            <p:spPr bwMode="auto">
              <a:xfrm>
                <a:off x="0" y="324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6" name="Line 36"/>
              <p:cNvSpPr>
                <a:spLocks noChangeShapeType="1"/>
              </p:cNvSpPr>
              <p:nvPr userDrawn="1"/>
            </p:nvSpPr>
            <p:spPr bwMode="auto">
              <a:xfrm>
                <a:off x="0" y="322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7" name="Line 37"/>
              <p:cNvSpPr>
                <a:spLocks noChangeShapeType="1"/>
              </p:cNvSpPr>
              <p:nvPr userDrawn="1"/>
            </p:nvSpPr>
            <p:spPr bwMode="auto">
              <a:xfrm>
                <a:off x="0" y="283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8" name="Line 38"/>
              <p:cNvSpPr>
                <a:spLocks noChangeShapeType="1"/>
              </p:cNvSpPr>
              <p:nvPr userDrawn="1"/>
            </p:nvSpPr>
            <p:spPr bwMode="auto">
              <a:xfrm>
                <a:off x="0" y="275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9" name="Line 39"/>
              <p:cNvSpPr>
                <a:spLocks noChangeShapeType="1"/>
              </p:cNvSpPr>
              <p:nvPr userDrawn="1"/>
            </p:nvSpPr>
            <p:spPr bwMode="auto">
              <a:xfrm>
                <a:off x="0" y="267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0" name="Line 40"/>
              <p:cNvSpPr>
                <a:spLocks noChangeShapeType="1"/>
              </p:cNvSpPr>
              <p:nvPr userDrawn="1"/>
            </p:nvSpPr>
            <p:spPr bwMode="auto">
              <a:xfrm>
                <a:off x="0" y="287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1" name="Line 41"/>
              <p:cNvSpPr>
                <a:spLocks noChangeShapeType="1"/>
              </p:cNvSpPr>
              <p:nvPr userDrawn="1"/>
            </p:nvSpPr>
            <p:spPr bwMode="auto">
              <a:xfrm>
                <a:off x="0" y="285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2" name="Line 42"/>
              <p:cNvSpPr>
                <a:spLocks noChangeShapeType="1"/>
              </p:cNvSpPr>
              <p:nvPr userDrawn="1"/>
            </p:nvSpPr>
            <p:spPr bwMode="auto">
              <a:xfrm>
                <a:off x="0" y="2554"/>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3" name="Line 43"/>
              <p:cNvSpPr>
                <a:spLocks noChangeShapeType="1"/>
              </p:cNvSpPr>
              <p:nvPr userDrawn="1"/>
            </p:nvSpPr>
            <p:spPr bwMode="auto">
              <a:xfrm>
                <a:off x="0" y="2590"/>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4" name="Line 44"/>
              <p:cNvSpPr>
                <a:spLocks noChangeShapeType="1"/>
              </p:cNvSpPr>
              <p:nvPr userDrawn="1"/>
            </p:nvSpPr>
            <p:spPr bwMode="auto">
              <a:xfrm>
                <a:off x="0" y="2623"/>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5" name="Line 45"/>
              <p:cNvSpPr>
                <a:spLocks noChangeShapeType="1"/>
              </p:cNvSpPr>
              <p:nvPr userDrawn="1"/>
            </p:nvSpPr>
            <p:spPr bwMode="auto">
              <a:xfrm>
                <a:off x="0" y="246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6" name="Line 46"/>
              <p:cNvSpPr>
                <a:spLocks noChangeShapeType="1"/>
              </p:cNvSpPr>
              <p:nvPr userDrawn="1"/>
            </p:nvSpPr>
            <p:spPr bwMode="auto">
              <a:xfrm>
                <a:off x="0" y="241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7" name="Line 47"/>
              <p:cNvSpPr>
                <a:spLocks noChangeShapeType="1"/>
              </p:cNvSpPr>
              <p:nvPr userDrawn="1"/>
            </p:nvSpPr>
            <p:spPr bwMode="auto">
              <a:xfrm>
                <a:off x="0" y="250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8" name="Line 48"/>
              <p:cNvSpPr>
                <a:spLocks noChangeShapeType="1"/>
              </p:cNvSpPr>
              <p:nvPr userDrawn="1"/>
            </p:nvSpPr>
            <p:spPr bwMode="auto">
              <a:xfrm>
                <a:off x="0" y="237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9" name="Line 49"/>
              <p:cNvSpPr>
                <a:spLocks noChangeShapeType="1"/>
              </p:cNvSpPr>
              <p:nvPr userDrawn="1"/>
            </p:nvSpPr>
            <p:spPr bwMode="auto">
              <a:xfrm>
                <a:off x="0" y="2245"/>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0" name="Line 50"/>
              <p:cNvSpPr>
                <a:spLocks noChangeShapeType="1"/>
              </p:cNvSpPr>
              <p:nvPr userDrawn="1"/>
            </p:nvSpPr>
            <p:spPr bwMode="auto">
              <a:xfrm>
                <a:off x="0" y="235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1" name="Line 51"/>
              <p:cNvSpPr>
                <a:spLocks noChangeShapeType="1"/>
              </p:cNvSpPr>
              <p:nvPr userDrawn="1"/>
            </p:nvSpPr>
            <p:spPr bwMode="auto">
              <a:xfrm>
                <a:off x="0" y="229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2" name="Line 52"/>
              <p:cNvSpPr>
                <a:spLocks noChangeShapeType="1"/>
              </p:cNvSpPr>
              <p:nvPr userDrawn="1"/>
            </p:nvSpPr>
            <p:spPr bwMode="auto">
              <a:xfrm>
                <a:off x="0" y="226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3" name="Line 53"/>
              <p:cNvSpPr>
                <a:spLocks noChangeShapeType="1"/>
              </p:cNvSpPr>
              <p:nvPr userDrawn="1"/>
            </p:nvSpPr>
            <p:spPr bwMode="auto">
              <a:xfrm>
                <a:off x="0" y="213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4" name="Line 54"/>
              <p:cNvSpPr>
                <a:spLocks noChangeShapeType="1"/>
              </p:cNvSpPr>
              <p:nvPr userDrawn="1"/>
            </p:nvSpPr>
            <p:spPr bwMode="auto">
              <a:xfrm>
                <a:off x="0" y="21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5" name="Line 55"/>
              <p:cNvSpPr>
                <a:spLocks noChangeShapeType="1"/>
              </p:cNvSpPr>
              <p:nvPr userDrawn="1"/>
            </p:nvSpPr>
            <p:spPr bwMode="auto">
              <a:xfrm>
                <a:off x="0" y="219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6" name="Line 56"/>
              <p:cNvSpPr>
                <a:spLocks noChangeShapeType="1"/>
              </p:cNvSpPr>
              <p:nvPr userDrawn="1"/>
            </p:nvSpPr>
            <p:spPr bwMode="auto">
              <a:xfrm>
                <a:off x="0" y="204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7" name="Line 57"/>
              <p:cNvSpPr>
                <a:spLocks noChangeShapeType="1"/>
              </p:cNvSpPr>
              <p:nvPr userDrawn="1"/>
            </p:nvSpPr>
            <p:spPr bwMode="auto">
              <a:xfrm>
                <a:off x="0" y="199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8" name="Line 58"/>
              <p:cNvSpPr>
                <a:spLocks noChangeShapeType="1"/>
              </p:cNvSpPr>
              <p:nvPr userDrawn="1"/>
            </p:nvSpPr>
            <p:spPr bwMode="auto">
              <a:xfrm>
                <a:off x="0" y="208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9" name="Line 59"/>
              <p:cNvSpPr>
                <a:spLocks noChangeShapeType="1"/>
              </p:cNvSpPr>
              <p:nvPr userDrawn="1"/>
            </p:nvSpPr>
            <p:spPr bwMode="auto">
              <a:xfrm>
                <a:off x="0" y="159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0" name="Line 60"/>
              <p:cNvSpPr>
                <a:spLocks noChangeShapeType="1"/>
              </p:cNvSpPr>
              <p:nvPr userDrawn="1"/>
            </p:nvSpPr>
            <p:spPr bwMode="auto">
              <a:xfrm>
                <a:off x="0" y="15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1" name="Line 61"/>
              <p:cNvSpPr>
                <a:spLocks noChangeShapeType="1"/>
              </p:cNvSpPr>
              <p:nvPr userDrawn="1"/>
            </p:nvSpPr>
            <p:spPr bwMode="auto">
              <a:xfrm>
                <a:off x="0" y="194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2" name="Line 62"/>
              <p:cNvSpPr>
                <a:spLocks noChangeShapeType="1"/>
              </p:cNvSpPr>
              <p:nvPr userDrawn="1"/>
            </p:nvSpPr>
            <p:spPr bwMode="auto">
              <a:xfrm>
                <a:off x="0" y="182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3" name="Line 63"/>
              <p:cNvSpPr>
                <a:spLocks noChangeShapeType="1"/>
              </p:cNvSpPr>
              <p:nvPr userDrawn="1"/>
            </p:nvSpPr>
            <p:spPr bwMode="auto">
              <a:xfrm>
                <a:off x="0" y="174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4" name="Line 64"/>
              <p:cNvSpPr>
                <a:spLocks noChangeShapeType="1"/>
              </p:cNvSpPr>
              <p:nvPr userDrawn="1"/>
            </p:nvSpPr>
            <p:spPr bwMode="auto">
              <a:xfrm>
                <a:off x="0" y="192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5" name="Line 65"/>
              <p:cNvSpPr>
                <a:spLocks noChangeShapeType="1"/>
              </p:cNvSpPr>
              <p:nvPr userDrawn="1"/>
            </p:nvSpPr>
            <p:spPr bwMode="auto">
              <a:xfrm>
                <a:off x="0" y="161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6" name="Line 66"/>
              <p:cNvSpPr>
                <a:spLocks noChangeShapeType="1"/>
              </p:cNvSpPr>
              <p:nvPr userDrawn="1"/>
            </p:nvSpPr>
            <p:spPr bwMode="auto">
              <a:xfrm>
                <a:off x="0" y="166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7" name="Line 67"/>
              <p:cNvSpPr>
                <a:spLocks noChangeShapeType="1"/>
              </p:cNvSpPr>
              <p:nvPr userDrawn="1"/>
            </p:nvSpPr>
            <p:spPr bwMode="auto">
              <a:xfrm>
                <a:off x="0" y="186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8" name="Line 68"/>
              <p:cNvSpPr>
                <a:spLocks noChangeShapeType="1"/>
              </p:cNvSpPr>
              <p:nvPr userDrawn="1"/>
            </p:nvSpPr>
            <p:spPr bwMode="auto">
              <a:xfrm>
                <a:off x="0" y="184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9" name="Line 69"/>
              <p:cNvSpPr>
                <a:spLocks noChangeShapeType="1"/>
              </p:cNvSpPr>
              <p:nvPr userDrawn="1"/>
            </p:nvSpPr>
            <p:spPr bwMode="auto">
              <a:xfrm>
                <a:off x="0" y="1437"/>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0" name="Line 70"/>
              <p:cNvSpPr>
                <a:spLocks noChangeShapeType="1"/>
              </p:cNvSpPr>
              <p:nvPr userDrawn="1"/>
            </p:nvSpPr>
            <p:spPr bwMode="auto">
              <a:xfrm>
                <a:off x="0" y="147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1" name="Line 71"/>
              <p:cNvSpPr>
                <a:spLocks noChangeShapeType="1"/>
              </p:cNvSpPr>
              <p:nvPr userDrawn="1"/>
            </p:nvSpPr>
            <p:spPr bwMode="auto">
              <a:xfrm>
                <a:off x="0" y="150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2" name="Line 72"/>
              <p:cNvSpPr>
                <a:spLocks noChangeShapeType="1"/>
              </p:cNvSpPr>
              <p:nvPr userDrawn="1"/>
            </p:nvSpPr>
            <p:spPr bwMode="auto">
              <a:xfrm>
                <a:off x="0" y="1347"/>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3" name="Line 73"/>
              <p:cNvSpPr>
                <a:spLocks noChangeShapeType="1"/>
              </p:cNvSpPr>
              <p:nvPr userDrawn="1"/>
            </p:nvSpPr>
            <p:spPr bwMode="auto">
              <a:xfrm>
                <a:off x="0" y="139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4" name="Line 74"/>
              <p:cNvSpPr>
                <a:spLocks noChangeShapeType="1"/>
              </p:cNvSpPr>
              <p:nvPr userDrawn="1"/>
            </p:nvSpPr>
            <p:spPr bwMode="auto">
              <a:xfrm>
                <a:off x="0" y="101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5" name="Line 75"/>
              <p:cNvSpPr>
                <a:spLocks noChangeShapeType="1"/>
              </p:cNvSpPr>
              <p:nvPr userDrawn="1"/>
            </p:nvSpPr>
            <p:spPr bwMode="auto">
              <a:xfrm>
                <a:off x="0" y="98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6" name="Line 76"/>
              <p:cNvSpPr>
                <a:spLocks noChangeShapeType="1"/>
              </p:cNvSpPr>
              <p:nvPr userDrawn="1"/>
            </p:nvSpPr>
            <p:spPr bwMode="auto">
              <a:xfrm>
                <a:off x="0" y="124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7" name="Line 77"/>
              <p:cNvSpPr>
                <a:spLocks noChangeShapeType="1"/>
              </p:cNvSpPr>
              <p:nvPr userDrawn="1"/>
            </p:nvSpPr>
            <p:spPr bwMode="auto">
              <a:xfrm>
                <a:off x="0" y="116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8" name="Line 78"/>
              <p:cNvSpPr>
                <a:spLocks noChangeShapeType="1"/>
              </p:cNvSpPr>
              <p:nvPr userDrawn="1"/>
            </p:nvSpPr>
            <p:spPr bwMode="auto">
              <a:xfrm>
                <a:off x="0" y="103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9" name="Line 79"/>
              <p:cNvSpPr>
                <a:spLocks noChangeShapeType="1"/>
              </p:cNvSpPr>
              <p:nvPr userDrawn="1"/>
            </p:nvSpPr>
            <p:spPr bwMode="auto">
              <a:xfrm>
                <a:off x="0" y="10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40" name="Line 80"/>
              <p:cNvSpPr>
                <a:spLocks noChangeShapeType="1"/>
              </p:cNvSpPr>
              <p:nvPr userDrawn="1"/>
            </p:nvSpPr>
            <p:spPr bwMode="auto">
              <a:xfrm>
                <a:off x="0" y="128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41" name="Line 81"/>
              <p:cNvSpPr>
                <a:spLocks noChangeShapeType="1"/>
              </p:cNvSpPr>
              <p:nvPr userDrawn="1"/>
            </p:nvSpPr>
            <p:spPr bwMode="auto">
              <a:xfrm>
                <a:off x="0" y="126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42" name="Line 82"/>
              <p:cNvSpPr>
                <a:spLocks noChangeShapeType="1"/>
              </p:cNvSpPr>
              <p:nvPr userDrawn="1"/>
            </p:nvSpPr>
            <p:spPr bwMode="auto">
              <a:xfrm>
                <a:off x="0" y="86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43" name="Line 83"/>
              <p:cNvSpPr>
                <a:spLocks noChangeShapeType="1"/>
              </p:cNvSpPr>
              <p:nvPr userDrawn="1"/>
            </p:nvSpPr>
            <p:spPr bwMode="auto">
              <a:xfrm>
                <a:off x="0" y="89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44" name="Line 84"/>
              <p:cNvSpPr>
                <a:spLocks noChangeShapeType="1"/>
              </p:cNvSpPr>
              <p:nvPr userDrawn="1"/>
            </p:nvSpPr>
            <p:spPr bwMode="auto">
              <a:xfrm>
                <a:off x="0" y="92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45" name="Line 85"/>
              <p:cNvSpPr>
                <a:spLocks noChangeShapeType="1"/>
              </p:cNvSpPr>
              <p:nvPr userDrawn="1"/>
            </p:nvSpPr>
            <p:spPr bwMode="auto">
              <a:xfrm>
                <a:off x="0" y="77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46" name="Line 86"/>
              <p:cNvSpPr>
                <a:spLocks noChangeShapeType="1"/>
              </p:cNvSpPr>
              <p:nvPr userDrawn="1"/>
            </p:nvSpPr>
            <p:spPr bwMode="auto">
              <a:xfrm>
                <a:off x="0" y="81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47" name="Line 87"/>
              <p:cNvSpPr>
                <a:spLocks noChangeShapeType="1"/>
              </p:cNvSpPr>
              <p:nvPr userDrawn="1"/>
            </p:nvSpPr>
            <p:spPr bwMode="auto">
              <a:xfrm>
                <a:off x="0" y="71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48" name="Line 88"/>
              <p:cNvSpPr>
                <a:spLocks noChangeShapeType="1"/>
              </p:cNvSpPr>
              <p:nvPr userDrawn="1"/>
            </p:nvSpPr>
            <p:spPr bwMode="auto">
              <a:xfrm>
                <a:off x="0" y="64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49" name="Line 89"/>
              <p:cNvSpPr>
                <a:spLocks noChangeShapeType="1"/>
              </p:cNvSpPr>
              <p:nvPr userDrawn="1"/>
            </p:nvSpPr>
            <p:spPr bwMode="auto">
              <a:xfrm>
                <a:off x="0" y="522"/>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50" name="Line 90"/>
              <p:cNvSpPr>
                <a:spLocks noChangeShapeType="1"/>
              </p:cNvSpPr>
              <p:nvPr userDrawn="1"/>
            </p:nvSpPr>
            <p:spPr bwMode="auto">
              <a:xfrm>
                <a:off x="0" y="558"/>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51" name="Line 91"/>
              <p:cNvSpPr>
                <a:spLocks noChangeShapeType="1"/>
              </p:cNvSpPr>
              <p:nvPr userDrawn="1"/>
            </p:nvSpPr>
            <p:spPr bwMode="auto">
              <a:xfrm>
                <a:off x="0" y="59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52" name="Line 92"/>
              <p:cNvSpPr>
                <a:spLocks noChangeShapeType="1"/>
              </p:cNvSpPr>
              <p:nvPr userDrawn="1"/>
            </p:nvSpPr>
            <p:spPr bwMode="auto">
              <a:xfrm>
                <a:off x="0" y="432"/>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53" name="Line 93"/>
              <p:cNvSpPr>
                <a:spLocks noChangeShapeType="1"/>
              </p:cNvSpPr>
              <p:nvPr userDrawn="1"/>
            </p:nvSpPr>
            <p:spPr bwMode="auto">
              <a:xfrm>
                <a:off x="0" y="38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54" name="Line 94"/>
              <p:cNvSpPr>
                <a:spLocks noChangeShapeType="1"/>
              </p:cNvSpPr>
              <p:nvPr userDrawn="1"/>
            </p:nvSpPr>
            <p:spPr bwMode="auto">
              <a:xfrm>
                <a:off x="0" y="47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55" name="Line 95"/>
              <p:cNvSpPr>
                <a:spLocks noChangeShapeType="1"/>
              </p:cNvSpPr>
              <p:nvPr userDrawn="1"/>
            </p:nvSpPr>
            <p:spPr bwMode="auto">
              <a:xfrm>
                <a:off x="0" y="3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56" name="Line 96"/>
              <p:cNvSpPr>
                <a:spLocks noChangeShapeType="1"/>
              </p:cNvSpPr>
              <p:nvPr userDrawn="1"/>
            </p:nvSpPr>
            <p:spPr bwMode="auto">
              <a:xfrm>
                <a:off x="0" y="3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57" name="Line 97"/>
              <p:cNvSpPr>
                <a:spLocks noChangeShapeType="1"/>
              </p:cNvSpPr>
              <p:nvPr userDrawn="1"/>
            </p:nvSpPr>
            <p:spPr bwMode="auto">
              <a:xfrm>
                <a:off x="0" y="2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58" name="Line 98"/>
              <p:cNvSpPr>
                <a:spLocks noChangeShapeType="1"/>
              </p:cNvSpPr>
              <p:nvPr userDrawn="1"/>
            </p:nvSpPr>
            <p:spPr bwMode="auto">
              <a:xfrm>
                <a:off x="0" y="7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59" name="Line 99"/>
              <p:cNvSpPr>
                <a:spLocks noChangeShapeType="1"/>
              </p:cNvSpPr>
              <p:nvPr userDrawn="1"/>
            </p:nvSpPr>
            <p:spPr bwMode="auto">
              <a:xfrm>
                <a:off x="0" y="4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60" name="Line 100"/>
              <p:cNvSpPr>
                <a:spLocks noChangeShapeType="1"/>
              </p:cNvSpPr>
              <p:nvPr userDrawn="1"/>
            </p:nvSpPr>
            <p:spPr bwMode="auto">
              <a:xfrm>
                <a:off x="0" y="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61" name="Line 101"/>
              <p:cNvSpPr>
                <a:spLocks noChangeShapeType="1"/>
              </p:cNvSpPr>
              <p:nvPr userDrawn="1"/>
            </p:nvSpPr>
            <p:spPr bwMode="auto">
              <a:xfrm>
                <a:off x="0" y="14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62" name="Line 102"/>
              <p:cNvSpPr>
                <a:spLocks noChangeShapeType="1"/>
              </p:cNvSpPr>
              <p:nvPr userDrawn="1"/>
            </p:nvSpPr>
            <p:spPr bwMode="auto">
              <a:xfrm>
                <a:off x="0" y="202"/>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66663" name="Rectangle 103"/>
          <p:cNvSpPr>
            <a:spLocks noGrp="1" noChangeArrowheads="1"/>
          </p:cNvSpPr>
          <p:nvPr>
            <p:ph type="dt" sz="half" idx="2"/>
          </p:nvPr>
        </p:nvSpPr>
        <p:spPr>
          <a:xfrm>
            <a:off x="1387475" y="6357938"/>
            <a:ext cx="1905000" cy="457200"/>
          </a:xfrm>
          <a:extLst>
            <a:ext uri="{909E8E84-426E-40DD-AFC4-6F175D3DCCD1}">
              <a14:hiddenFill xmlns:a14="http://schemas.microsoft.com/office/drawing/2010/main">
                <a:solidFill>
                  <a:schemeClr val="accent1"/>
                </a:solidFill>
              </a14:hiddenFill>
            </a:ext>
          </a:extLst>
        </p:spPr>
        <p:txBody>
          <a:bodyPr/>
          <a:lstStyle>
            <a:lvl1pPr>
              <a:defRPr/>
            </a:lvl1pPr>
          </a:lstStyle>
          <a:p>
            <a:fld id="{319A6B71-E7A8-4B44-A266-530F636CA08F}" type="datetime5">
              <a:rPr lang="en-US" altLang="en-US"/>
              <a:pPr/>
              <a:t>11-Oct-23</a:t>
            </a:fld>
            <a:endParaRPr lang="en-US" altLang="en-US"/>
          </a:p>
        </p:txBody>
      </p:sp>
      <p:sp>
        <p:nvSpPr>
          <p:cNvPr id="66664" name="Rectangle 104"/>
          <p:cNvSpPr>
            <a:spLocks noGrp="1" noChangeArrowheads="1"/>
          </p:cNvSpPr>
          <p:nvPr>
            <p:ph type="ftr" sz="quarter" idx="3"/>
          </p:nvPr>
        </p:nvSpPr>
        <p:spPr>
          <a:xfrm>
            <a:off x="3722688" y="6357938"/>
            <a:ext cx="2271712" cy="457200"/>
          </a:xfrm>
        </p:spPr>
        <p:txBody>
          <a:bodyPr/>
          <a:lstStyle>
            <a:lvl1pPr>
              <a:defRPr/>
            </a:lvl1pPr>
          </a:lstStyle>
          <a:p>
            <a:endParaRPr lang="en-US" altLang="en-US"/>
          </a:p>
        </p:txBody>
      </p:sp>
      <p:sp>
        <p:nvSpPr>
          <p:cNvPr id="66665" name="Rectangle 105"/>
          <p:cNvSpPr>
            <a:spLocks noGrp="1" noChangeArrowheads="1"/>
          </p:cNvSpPr>
          <p:nvPr>
            <p:ph type="sldNum" sz="quarter" idx="4"/>
          </p:nvPr>
        </p:nvSpPr>
        <p:spPr>
          <a:xfrm>
            <a:off x="6464300" y="6361113"/>
            <a:ext cx="1906588" cy="457200"/>
          </a:xfrm>
        </p:spPr>
        <p:txBody>
          <a:bodyPr/>
          <a:lstStyle>
            <a:lvl1pPr>
              <a:defRPr/>
            </a:lvl1pPr>
          </a:lstStyle>
          <a:p>
            <a:fld id="{5E3FCEEF-467F-40E7-9789-0A8A7036E2A9}" type="slidenum">
              <a:rPr lang="en-US" altLang="en-US"/>
              <a:pPr/>
              <a:t>‹#›</a:t>
            </a:fld>
            <a:endParaRPr lang="en-US" altLang="en-US"/>
          </a:p>
        </p:txBody>
      </p:sp>
      <p:sp>
        <p:nvSpPr>
          <p:cNvPr id="66666" name="Rectangle 106"/>
          <p:cNvSpPr>
            <a:spLocks noGrp="1" noChangeArrowheads="1"/>
          </p:cNvSpPr>
          <p:nvPr>
            <p:ph type="ctrTitle"/>
          </p:nvPr>
        </p:nvSpPr>
        <p:spPr>
          <a:xfrm>
            <a:off x="1169988" y="1046163"/>
            <a:ext cx="7380287" cy="1012825"/>
          </a:xfrm>
        </p:spPr>
        <p:txBody>
          <a:bodyPr/>
          <a:lstStyle>
            <a:lvl1pPr>
              <a:defRPr sz="4000"/>
            </a:lvl1pPr>
          </a:lstStyle>
          <a:p>
            <a:pPr lvl="0"/>
            <a:r>
              <a:rPr lang="en-US" altLang="en-US" noProof="0"/>
              <a:t>Click to edit Master title style</a:t>
            </a:r>
          </a:p>
        </p:txBody>
      </p:sp>
      <p:sp>
        <p:nvSpPr>
          <p:cNvPr id="66667"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66668" name="Rectangle 108"/>
          <p:cNvSpPr>
            <a:spLocks noChangeArrowheads="1"/>
          </p:cNvSpPr>
          <p:nvPr/>
        </p:nvSpPr>
        <p:spPr bwMode="auto">
          <a:xfrm>
            <a:off x="3017838" y="2120900"/>
            <a:ext cx="5662612" cy="777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66669" name="Rectangle 109"/>
          <p:cNvSpPr>
            <a:spLocks noChangeArrowheads="1"/>
          </p:cNvSpPr>
          <p:nvPr/>
        </p:nvSpPr>
        <p:spPr bwMode="auto">
          <a:xfrm>
            <a:off x="1098550" y="862013"/>
            <a:ext cx="5662613" cy="77787"/>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66669"/>
                                        </p:tgtEl>
                                        <p:attrNameLst>
                                          <p:attrName>style.visibility</p:attrName>
                                        </p:attrNameLst>
                                      </p:cBhvr>
                                      <p:to>
                                        <p:strVal val="visible"/>
                                      </p:to>
                                    </p:set>
                                    <p:animEffect transition="in" filter="slide(fromLeft)">
                                      <p:cBhvr>
                                        <p:cTn id="7" dur="500"/>
                                        <p:tgtEl>
                                          <p:spTgt spid="66669"/>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66668"/>
                                        </p:tgtEl>
                                        <p:attrNameLst>
                                          <p:attrName>style.visibility</p:attrName>
                                        </p:attrNameLst>
                                      </p:cBhvr>
                                      <p:to>
                                        <p:strVal val="visible"/>
                                      </p:to>
                                    </p:set>
                                    <p:animEffect transition="in" filter="slide(fromRight)">
                                      <p:cBhvr>
                                        <p:cTn id="11" dur="500"/>
                                        <p:tgtEl>
                                          <p:spTgt spid="666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8" grpId="0" animBg="1" autoUpdateAnimBg="0"/>
      <p:bldP spid="66669"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7642709-4C72-400E-895B-9D6A6FE460CF}" type="datetime5">
              <a:rPr lang="en-US" altLang="en-US"/>
              <a:pPr/>
              <a:t>11-Oct-23</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9BFC517-E2CC-408B-B374-3D406793A364}" type="slidenum">
              <a:rPr lang="en-US" altLang="en-US"/>
              <a:pPr/>
              <a:t>‹#›</a:t>
            </a:fld>
            <a:endParaRPr lang="en-US" altLang="en-US"/>
          </a:p>
        </p:txBody>
      </p:sp>
    </p:spTree>
    <p:extLst>
      <p:ext uri="{BB962C8B-B14F-4D97-AF65-F5344CB8AC3E}">
        <p14:creationId xmlns:p14="http://schemas.microsoft.com/office/powerpoint/2010/main" val="419620340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9625" y="609600"/>
            <a:ext cx="5816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4425BC6-2DB0-4EE5-ADCC-E3BDCC96C119}" type="datetime5">
              <a:rPr lang="en-US" altLang="en-US"/>
              <a:pPr/>
              <a:t>11-Oct-23</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F411EF9-B82F-418A-BC7E-DFFB102B73ED}" type="slidenum">
              <a:rPr lang="en-US" altLang="en-US"/>
              <a:pPr/>
              <a:t>‹#›</a:t>
            </a:fld>
            <a:endParaRPr lang="en-US" altLang="en-US"/>
          </a:p>
        </p:txBody>
      </p:sp>
    </p:spTree>
    <p:extLst>
      <p:ext uri="{BB962C8B-B14F-4D97-AF65-F5344CB8AC3E}">
        <p14:creationId xmlns:p14="http://schemas.microsoft.com/office/powerpoint/2010/main" val="187144725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B4E5B01-CBF4-4533-B28E-0CE83E4E29CA}" type="datetime5">
              <a:rPr lang="en-US" altLang="en-US"/>
              <a:pPr/>
              <a:t>11-Oct-23</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3EB2E4A-B1C1-4AED-89DE-74378981A3FB}" type="slidenum">
              <a:rPr lang="en-US" altLang="en-US"/>
              <a:pPr/>
              <a:t>‹#›</a:t>
            </a:fld>
            <a:endParaRPr lang="en-US" altLang="en-US"/>
          </a:p>
        </p:txBody>
      </p:sp>
    </p:spTree>
    <p:extLst>
      <p:ext uri="{BB962C8B-B14F-4D97-AF65-F5344CB8AC3E}">
        <p14:creationId xmlns:p14="http://schemas.microsoft.com/office/powerpoint/2010/main" val="426936517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94242975-F03F-4DF6-9C36-D049CA2A873E}" type="datetime5">
              <a:rPr lang="en-US" altLang="en-US"/>
              <a:pPr/>
              <a:t>11-Oct-23</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1B20E81-3E43-4952-8339-F38801A57DD7}" type="slidenum">
              <a:rPr lang="en-US" altLang="en-US"/>
              <a:pPr/>
              <a:t>‹#›</a:t>
            </a:fld>
            <a:endParaRPr lang="en-US" altLang="en-US"/>
          </a:p>
        </p:txBody>
      </p:sp>
    </p:spTree>
    <p:extLst>
      <p:ext uri="{BB962C8B-B14F-4D97-AF65-F5344CB8AC3E}">
        <p14:creationId xmlns:p14="http://schemas.microsoft.com/office/powerpoint/2010/main" val="69669902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B1FACBC1-7F74-45FC-8051-B6E2290C166F}" type="datetime5">
              <a:rPr lang="en-US" altLang="en-US"/>
              <a:pPr/>
              <a:t>11-Oct-23</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1FC0F52-AC56-419E-9BA8-6094CDAC3E2C}" type="slidenum">
              <a:rPr lang="en-US" altLang="en-US"/>
              <a:pPr/>
              <a:t>‹#›</a:t>
            </a:fld>
            <a:endParaRPr lang="en-US" altLang="en-US"/>
          </a:p>
        </p:txBody>
      </p:sp>
    </p:spTree>
    <p:extLst>
      <p:ext uri="{BB962C8B-B14F-4D97-AF65-F5344CB8AC3E}">
        <p14:creationId xmlns:p14="http://schemas.microsoft.com/office/powerpoint/2010/main" val="327844010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33348406-E176-4AD2-A8DC-B4243D71FF64}" type="datetime5">
              <a:rPr lang="en-US" altLang="en-US"/>
              <a:pPr/>
              <a:t>11-Oct-23</a:t>
            </a:fld>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8D3A0D8-8BEA-4864-8E2D-4BEAC8CA262E}" type="slidenum">
              <a:rPr lang="en-US" altLang="en-US"/>
              <a:pPr/>
              <a:t>‹#›</a:t>
            </a:fld>
            <a:endParaRPr lang="en-US" altLang="en-US"/>
          </a:p>
        </p:txBody>
      </p:sp>
    </p:spTree>
    <p:extLst>
      <p:ext uri="{BB962C8B-B14F-4D97-AF65-F5344CB8AC3E}">
        <p14:creationId xmlns:p14="http://schemas.microsoft.com/office/powerpoint/2010/main" val="169399151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E047A323-8791-48FB-9D55-23ECD820EF78}" type="datetime5">
              <a:rPr lang="en-US" altLang="en-US"/>
              <a:pPr/>
              <a:t>11-Oct-23</a:t>
            </a:fld>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D98A930-666F-43DC-9EDB-86C2425759F7}" type="slidenum">
              <a:rPr lang="en-US" altLang="en-US"/>
              <a:pPr/>
              <a:t>‹#›</a:t>
            </a:fld>
            <a:endParaRPr lang="en-US" altLang="en-US"/>
          </a:p>
        </p:txBody>
      </p:sp>
    </p:spTree>
    <p:extLst>
      <p:ext uri="{BB962C8B-B14F-4D97-AF65-F5344CB8AC3E}">
        <p14:creationId xmlns:p14="http://schemas.microsoft.com/office/powerpoint/2010/main" val="313926218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A7FB9B4-6DF9-426D-83BE-568C7205B20E}" type="datetime5">
              <a:rPr lang="en-US" altLang="en-US"/>
              <a:pPr/>
              <a:t>11-Oct-23</a:t>
            </a:fld>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6EBD86A-694A-441B-B732-88FE54959CD0}" type="slidenum">
              <a:rPr lang="en-US" altLang="en-US"/>
              <a:pPr/>
              <a:t>‹#›</a:t>
            </a:fld>
            <a:endParaRPr lang="en-US" altLang="en-US"/>
          </a:p>
        </p:txBody>
      </p:sp>
    </p:spTree>
    <p:extLst>
      <p:ext uri="{BB962C8B-B14F-4D97-AF65-F5344CB8AC3E}">
        <p14:creationId xmlns:p14="http://schemas.microsoft.com/office/powerpoint/2010/main" val="27084776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70C1957A-7698-42C9-B6E4-729AED09933B}" type="datetime5">
              <a:rPr lang="en-US" altLang="en-US"/>
              <a:pPr/>
              <a:t>11-Oct-23</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DCC57CB-2FAA-4501-8191-A8CFCAC617E2}" type="slidenum">
              <a:rPr lang="en-US" altLang="en-US"/>
              <a:pPr/>
              <a:t>‹#›</a:t>
            </a:fld>
            <a:endParaRPr lang="en-US" altLang="en-US"/>
          </a:p>
        </p:txBody>
      </p:sp>
    </p:spTree>
    <p:extLst>
      <p:ext uri="{BB962C8B-B14F-4D97-AF65-F5344CB8AC3E}">
        <p14:creationId xmlns:p14="http://schemas.microsoft.com/office/powerpoint/2010/main" val="33757426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4527AD3-8395-4377-AFE1-304EC3E4386A}" type="datetime5">
              <a:rPr lang="en-US" altLang="en-US"/>
              <a:pPr/>
              <a:t>11-Oct-23</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6A7631-8813-46D9-A81E-F3198D688C93}" type="slidenum">
              <a:rPr lang="en-US" altLang="en-US"/>
              <a:pPr/>
              <a:t>‹#›</a:t>
            </a:fld>
            <a:endParaRPr lang="en-US" altLang="en-US"/>
          </a:p>
        </p:txBody>
      </p:sp>
    </p:spTree>
    <p:extLst>
      <p:ext uri="{BB962C8B-B14F-4D97-AF65-F5344CB8AC3E}">
        <p14:creationId xmlns:p14="http://schemas.microsoft.com/office/powerpoint/2010/main" val="313741564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5538" name="Group 2"/>
          <p:cNvGrpSpPr>
            <a:grpSpLocks/>
          </p:cNvGrpSpPr>
          <p:nvPr/>
        </p:nvGrpSpPr>
        <p:grpSpPr bwMode="auto">
          <a:xfrm>
            <a:off x="0" y="68263"/>
            <a:ext cx="8915400" cy="6713537"/>
            <a:chOff x="0" y="43"/>
            <a:chExt cx="5616" cy="4229"/>
          </a:xfrm>
        </p:grpSpPr>
        <p:grpSp>
          <p:nvGrpSpPr>
            <p:cNvPr id="65539" name="Group 3"/>
            <p:cNvGrpSpPr>
              <a:grpSpLocks/>
            </p:cNvGrpSpPr>
            <p:nvPr userDrawn="1"/>
          </p:nvGrpSpPr>
          <p:grpSpPr bwMode="auto">
            <a:xfrm>
              <a:off x="0" y="43"/>
              <a:ext cx="408" cy="4229"/>
              <a:chOff x="0" y="43"/>
              <a:chExt cx="5760" cy="4229"/>
            </a:xfrm>
          </p:grpSpPr>
          <p:sp>
            <p:nvSpPr>
              <p:cNvPr id="65540" name="Line 4"/>
              <p:cNvSpPr>
                <a:spLocks noChangeShapeType="1"/>
              </p:cNvSpPr>
              <p:nvPr userDrawn="1"/>
            </p:nvSpPr>
            <p:spPr bwMode="auto">
              <a:xfrm>
                <a:off x="0" y="420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1" name="Line 5"/>
              <p:cNvSpPr>
                <a:spLocks noChangeShapeType="1"/>
              </p:cNvSpPr>
              <p:nvPr userDrawn="1"/>
            </p:nvSpPr>
            <p:spPr bwMode="auto">
              <a:xfrm>
                <a:off x="0" y="42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2" name="Line 6"/>
              <p:cNvSpPr>
                <a:spLocks noChangeShapeType="1"/>
              </p:cNvSpPr>
              <p:nvPr userDrawn="1"/>
            </p:nvSpPr>
            <p:spPr bwMode="auto">
              <a:xfrm>
                <a:off x="0" y="427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3" name="Line 7"/>
              <p:cNvSpPr>
                <a:spLocks noChangeShapeType="1"/>
              </p:cNvSpPr>
              <p:nvPr userDrawn="1"/>
            </p:nvSpPr>
            <p:spPr bwMode="auto">
              <a:xfrm>
                <a:off x="0" y="4113"/>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4" name="Line 8"/>
              <p:cNvSpPr>
                <a:spLocks noChangeShapeType="1"/>
              </p:cNvSpPr>
              <p:nvPr userDrawn="1"/>
            </p:nvSpPr>
            <p:spPr bwMode="auto">
              <a:xfrm>
                <a:off x="0" y="406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5" name="Line 9"/>
              <p:cNvSpPr>
                <a:spLocks noChangeShapeType="1"/>
              </p:cNvSpPr>
              <p:nvPr userDrawn="1"/>
            </p:nvSpPr>
            <p:spPr bwMode="auto">
              <a:xfrm>
                <a:off x="0" y="41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6" name="Line 10"/>
              <p:cNvSpPr>
                <a:spLocks noChangeShapeType="1"/>
              </p:cNvSpPr>
              <p:nvPr userDrawn="1"/>
            </p:nvSpPr>
            <p:spPr bwMode="auto">
              <a:xfrm>
                <a:off x="0" y="366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7" name="Line 11"/>
              <p:cNvSpPr>
                <a:spLocks noChangeShapeType="1"/>
              </p:cNvSpPr>
              <p:nvPr userDrawn="1"/>
            </p:nvSpPr>
            <p:spPr bwMode="auto">
              <a:xfrm>
                <a:off x="0" y="36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8" name="Line 12"/>
              <p:cNvSpPr>
                <a:spLocks noChangeShapeType="1"/>
              </p:cNvSpPr>
              <p:nvPr userDrawn="1"/>
            </p:nvSpPr>
            <p:spPr bwMode="auto">
              <a:xfrm>
                <a:off x="0" y="402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9" name="Line 13"/>
              <p:cNvSpPr>
                <a:spLocks noChangeShapeType="1"/>
              </p:cNvSpPr>
              <p:nvPr userDrawn="1"/>
            </p:nvSpPr>
            <p:spPr bwMode="auto">
              <a:xfrm>
                <a:off x="0" y="389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0" name="Line 14"/>
              <p:cNvSpPr>
                <a:spLocks noChangeShapeType="1"/>
              </p:cNvSpPr>
              <p:nvPr userDrawn="1"/>
            </p:nvSpPr>
            <p:spPr bwMode="auto">
              <a:xfrm>
                <a:off x="0" y="381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1" name="Line 15"/>
              <p:cNvSpPr>
                <a:spLocks noChangeShapeType="1"/>
              </p:cNvSpPr>
              <p:nvPr userDrawn="1"/>
            </p:nvSpPr>
            <p:spPr bwMode="auto">
              <a:xfrm>
                <a:off x="0" y="399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2" name="Line 16"/>
              <p:cNvSpPr>
                <a:spLocks noChangeShapeType="1"/>
              </p:cNvSpPr>
              <p:nvPr userDrawn="1"/>
            </p:nvSpPr>
            <p:spPr bwMode="auto">
              <a:xfrm>
                <a:off x="0" y="368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3" name="Line 17"/>
              <p:cNvSpPr>
                <a:spLocks noChangeShapeType="1"/>
              </p:cNvSpPr>
              <p:nvPr userDrawn="1"/>
            </p:nvSpPr>
            <p:spPr bwMode="auto">
              <a:xfrm>
                <a:off x="0" y="374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4" name="Line 18"/>
              <p:cNvSpPr>
                <a:spLocks noChangeShapeType="1"/>
              </p:cNvSpPr>
              <p:nvPr userDrawn="1"/>
            </p:nvSpPr>
            <p:spPr bwMode="auto">
              <a:xfrm>
                <a:off x="0" y="39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5" name="Line 19"/>
              <p:cNvSpPr>
                <a:spLocks noChangeShapeType="1"/>
              </p:cNvSpPr>
              <p:nvPr userDrawn="1"/>
            </p:nvSpPr>
            <p:spPr bwMode="auto">
              <a:xfrm>
                <a:off x="0" y="39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6" name="Line 20"/>
              <p:cNvSpPr>
                <a:spLocks noChangeShapeType="1"/>
              </p:cNvSpPr>
              <p:nvPr userDrawn="1"/>
            </p:nvSpPr>
            <p:spPr bwMode="auto">
              <a:xfrm>
                <a:off x="0" y="351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7" name="Line 21"/>
              <p:cNvSpPr>
                <a:spLocks noChangeShapeType="1"/>
              </p:cNvSpPr>
              <p:nvPr userDrawn="1"/>
            </p:nvSpPr>
            <p:spPr bwMode="auto">
              <a:xfrm>
                <a:off x="0" y="35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8" name="Line 22"/>
              <p:cNvSpPr>
                <a:spLocks noChangeShapeType="1"/>
              </p:cNvSpPr>
              <p:nvPr userDrawn="1"/>
            </p:nvSpPr>
            <p:spPr bwMode="auto">
              <a:xfrm>
                <a:off x="0" y="357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9" name="Line 23"/>
              <p:cNvSpPr>
                <a:spLocks noChangeShapeType="1"/>
              </p:cNvSpPr>
              <p:nvPr userDrawn="1"/>
            </p:nvSpPr>
            <p:spPr bwMode="auto">
              <a:xfrm>
                <a:off x="0" y="342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0" name="Line 24"/>
              <p:cNvSpPr>
                <a:spLocks noChangeShapeType="1"/>
              </p:cNvSpPr>
              <p:nvPr userDrawn="1"/>
            </p:nvSpPr>
            <p:spPr bwMode="auto">
              <a:xfrm>
                <a:off x="0" y="337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1" name="Line 25"/>
              <p:cNvSpPr>
                <a:spLocks noChangeShapeType="1"/>
              </p:cNvSpPr>
              <p:nvPr userDrawn="1"/>
            </p:nvSpPr>
            <p:spPr bwMode="auto">
              <a:xfrm>
                <a:off x="0" y="346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2" name="Line 26"/>
              <p:cNvSpPr>
                <a:spLocks noChangeShapeType="1"/>
              </p:cNvSpPr>
              <p:nvPr userDrawn="1"/>
            </p:nvSpPr>
            <p:spPr bwMode="auto">
              <a:xfrm>
                <a:off x="0" y="297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3" name="Line 27"/>
              <p:cNvSpPr>
                <a:spLocks noChangeShapeType="1"/>
              </p:cNvSpPr>
              <p:nvPr userDrawn="1"/>
            </p:nvSpPr>
            <p:spPr bwMode="auto">
              <a:xfrm>
                <a:off x="0" y="29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4" name="Line 28"/>
              <p:cNvSpPr>
                <a:spLocks noChangeShapeType="1"/>
              </p:cNvSpPr>
              <p:nvPr userDrawn="1"/>
            </p:nvSpPr>
            <p:spPr bwMode="auto">
              <a:xfrm>
                <a:off x="0" y="332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5" name="Line 29"/>
              <p:cNvSpPr>
                <a:spLocks noChangeShapeType="1"/>
              </p:cNvSpPr>
              <p:nvPr userDrawn="1"/>
            </p:nvSpPr>
            <p:spPr bwMode="auto">
              <a:xfrm>
                <a:off x="0" y="320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6" name="Line 30"/>
              <p:cNvSpPr>
                <a:spLocks noChangeShapeType="1"/>
              </p:cNvSpPr>
              <p:nvPr userDrawn="1"/>
            </p:nvSpPr>
            <p:spPr bwMode="auto">
              <a:xfrm>
                <a:off x="0" y="312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7" name="Line 31"/>
              <p:cNvSpPr>
                <a:spLocks noChangeShapeType="1"/>
              </p:cNvSpPr>
              <p:nvPr userDrawn="1"/>
            </p:nvSpPr>
            <p:spPr bwMode="auto">
              <a:xfrm>
                <a:off x="0" y="330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8" name="Line 32"/>
              <p:cNvSpPr>
                <a:spLocks noChangeShapeType="1"/>
              </p:cNvSpPr>
              <p:nvPr userDrawn="1"/>
            </p:nvSpPr>
            <p:spPr bwMode="auto">
              <a:xfrm>
                <a:off x="0" y="299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9" name="Line 33"/>
              <p:cNvSpPr>
                <a:spLocks noChangeShapeType="1"/>
              </p:cNvSpPr>
              <p:nvPr userDrawn="1"/>
            </p:nvSpPr>
            <p:spPr bwMode="auto">
              <a:xfrm>
                <a:off x="0" y="304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0" name="Line 34"/>
              <p:cNvSpPr>
                <a:spLocks noChangeShapeType="1"/>
              </p:cNvSpPr>
              <p:nvPr userDrawn="1"/>
            </p:nvSpPr>
            <p:spPr bwMode="auto">
              <a:xfrm>
                <a:off x="0" y="324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1" name="Line 35"/>
              <p:cNvSpPr>
                <a:spLocks noChangeShapeType="1"/>
              </p:cNvSpPr>
              <p:nvPr userDrawn="1"/>
            </p:nvSpPr>
            <p:spPr bwMode="auto">
              <a:xfrm>
                <a:off x="0" y="322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2" name="Line 36"/>
              <p:cNvSpPr>
                <a:spLocks noChangeShapeType="1"/>
              </p:cNvSpPr>
              <p:nvPr userDrawn="1"/>
            </p:nvSpPr>
            <p:spPr bwMode="auto">
              <a:xfrm>
                <a:off x="0" y="283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3" name="Line 37"/>
              <p:cNvSpPr>
                <a:spLocks noChangeShapeType="1"/>
              </p:cNvSpPr>
              <p:nvPr userDrawn="1"/>
            </p:nvSpPr>
            <p:spPr bwMode="auto">
              <a:xfrm>
                <a:off x="0" y="275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4" name="Line 38"/>
              <p:cNvSpPr>
                <a:spLocks noChangeShapeType="1"/>
              </p:cNvSpPr>
              <p:nvPr userDrawn="1"/>
            </p:nvSpPr>
            <p:spPr bwMode="auto">
              <a:xfrm>
                <a:off x="0" y="267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5" name="Line 39"/>
              <p:cNvSpPr>
                <a:spLocks noChangeShapeType="1"/>
              </p:cNvSpPr>
              <p:nvPr userDrawn="1"/>
            </p:nvSpPr>
            <p:spPr bwMode="auto">
              <a:xfrm>
                <a:off x="0" y="287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6" name="Line 40"/>
              <p:cNvSpPr>
                <a:spLocks noChangeShapeType="1"/>
              </p:cNvSpPr>
              <p:nvPr userDrawn="1"/>
            </p:nvSpPr>
            <p:spPr bwMode="auto">
              <a:xfrm>
                <a:off x="0" y="285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7" name="Line 41"/>
              <p:cNvSpPr>
                <a:spLocks noChangeShapeType="1"/>
              </p:cNvSpPr>
              <p:nvPr userDrawn="1"/>
            </p:nvSpPr>
            <p:spPr bwMode="auto">
              <a:xfrm>
                <a:off x="0" y="2554"/>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8" name="Line 42"/>
              <p:cNvSpPr>
                <a:spLocks noChangeShapeType="1"/>
              </p:cNvSpPr>
              <p:nvPr userDrawn="1"/>
            </p:nvSpPr>
            <p:spPr bwMode="auto">
              <a:xfrm>
                <a:off x="0" y="2590"/>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9" name="Line 43"/>
              <p:cNvSpPr>
                <a:spLocks noChangeShapeType="1"/>
              </p:cNvSpPr>
              <p:nvPr userDrawn="1"/>
            </p:nvSpPr>
            <p:spPr bwMode="auto">
              <a:xfrm>
                <a:off x="0" y="2623"/>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80" name="Line 44"/>
              <p:cNvSpPr>
                <a:spLocks noChangeShapeType="1"/>
              </p:cNvSpPr>
              <p:nvPr userDrawn="1"/>
            </p:nvSpPr>
            <p:spPr bwMode="auto">
              <a:xfrm>
                <a:off x="0" y="246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81" name="Line 45"/>
              <p:cNvSpPr>
                <a:spLocks noChangeShapeType="1"/>
              </p:cNvSpPr>
              <p:nvPr userDrawn="1"/>
            </p:nvSpPr>
            <p:spPr bwMode="auto">
              <a:xfrm>
                <a:off x="0" y="241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82" name="Line 46"/>
              <p:cNvSpPr>
                <a:spLocks noChangeShapeType="1"/>
              </p:cNvSpPr>
              <p:nvPr userDrawn="1"/>
            </p:nvSpPr>
            <p:spPr bwMode="auto">
              <a:xfrm>
                <a:off x="0" y="250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83" name="Line 47"/>
              <p:cNvSpPr>
                <a:spLocks noChangeShapeType="1"/>
              </p:cNvSpPr>
              <p:nvPr userDrawn="1"/>
            </p:nvSpPr>
            <p:spPr bwMode="auto">
              <a:xfrm>
                <a:off x="0" y="237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84" name="Line 48"/>
              <p:cNvSpPr>
                <a:spLocks noChangeShapeType="1"/>
              </p:cNvSpPr>
              <p:nvPr userDrawn="1"/>
            </p:nvSpPr>
            <p:spPr bwMode="auto">
              <a:xfrm>
                <a:off x="0" y="2245"/>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85" name="Line 49"/>
              <p:cNvSpPr>
                <a:spLocks noChangeShapeType="1"/>
              </p:cNvSpPr>
              <p:nvPr userDrawn="1"/>
            </p:nvSpPr>
            <p:spPr bwMode="auto">
              <a:xfrm>
                <a:off x="0" y="235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86" name="Line 50"/>
              <p:cNvSpPr>
                <a:spLocks noChangeShapeType="1"/>
              </p:cNvSpPr>
              <p:nvPr userDrawn="1"/>
            </p:nvSpPr>
            <p:spPr bwMode="auto">
              <a:xfrm>
                <a:off x="0" y="229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87" name="Line 51"/>
              <p:cNvSpPr>
                <a:spLocks noChangeShapeType="1"/>
              </p:cNvSpPr>
              <p:nvPr userDrawn="1"/>
            </p:nvSpPr>
            <p:spPr bwMode="auto">
              <a:xfrm>
                <a:off x="0" y="226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88" name="Line 52"/>
              <p:cNvSpPr>
                <a:spLocks noChangeShapeType="1"/>
              </p:cNvSpPr>
              <p:nvPr userDrawn="1"/>
            </p:nvSpPr>
            <p:spPr bwMode="auto">
              <a:xfrm>
                <a:off x="0" y="213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89" name="Line 53"/>
              <p:cNvSpPr>
                <a:spLocks noChangeShapeType="1"/>
              </p:cNvSpPr>
              <p:nvPr userDrawn="1"/>
            </p:nvSpPr>
            <p:spPr bwMode="auto">
              <a:xfrm>
                <a:off x="0" y="21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90" name="Line 54"/>
              <p:cNvSpPr>
                <a:spLocks noChangeShapeType="1"/>
              </p:cNvSpPr>
              <p:nvPr userDrawn="1"/>
            </p:nvSpPr>
            <p:spPr bwMode="auto">
              <a:xfrm>
                <a:off x="0" y="219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91" name="Line 55"/>
              <p:cNvSpPr>
                <a:spLocks noChangeShapeType="1"/>
              </p:cNvSpPr>
              <p:nvPr userDrawn="1"/>
            </p:nvSpPr>
            <p:spPr bwMode="auto">
              <a:xfrm>
                <a:off x="0" y="204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92" name="Line 56"/>
              <p:cNvSpPr>
                <a:spLocks noChangeShapeType="1"/>
              </p:cNvSpPr>
              <p:nvPr userDrawn="1"/>
            </p:nvSpPr>
            <p:spPr bwMode="auto">
              <a:xfrm>
                <a:off x="0" y="199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93" name="Line 57"/>
              <p:cNvSpPr>
                <a:spLocks noChangeShapeType="1"/>
              </p:cNvSpPr>
              <p:nvPr userDrawn="1"/>
            </p:nvSpPr>
            <p:spPr bwMode="auto">
              <a:xfrm>
                <a:off x="0" y="208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94" name="Line 58"/>
              <p:cNvSpPr>
                <a:spLocks noChangeShapeType="1"/>
              </p:cNvSpPr>
              <p:nvPr userDrawn="1"/>
            </p:nvSpPr>
            <p:spPr bwMode="auto">
              <a:xfrm>
                <a:off x="0" y="159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95" name="Line 59"/>
              <p:cNvSpPr>
                <a:spLocks noChangeShapeType="1"/>
              </p:cNvSpPr>
              <p:nvPr userDrawn="1"/>
            </p:nvSpPr>
            <p:spPr bwMode="auto">
              <a:xfrm>
                <a:off x="0" y="15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96" name="Line 60"/>
              <p:cNvSpPr>
                <a:spLocks noChangeShapeType="1"/>
              </p:cNvSpPr>
              <p:nvPr userDrawn="1"/>
            </p:nvSpPr>
            <p:spPr bwMode="auto">
              <a:xfrm>
                <a:off x="0" y="194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97" name="Line 61"/>
              <p:cNvSpPr>
                <a:spLocks noChangeShapeType="1"/>
              </p:cNvSpPr>
              <p:nvPr userDrawn="1"/>
            </p:nvSpPr>
            <p:spPr bwMode="auto">
              <a:xfrm>
                <a:off x="0" y="182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98" name="Line 62"/>
              <p:cNvSpPr>
                <a:spLocks noChangeShapeType="1"/>
              </p:cNvSpPr>
              <p:nvPr userDrawn="1"/>
            </p:nvSpPr>
            <p:spPr bwMode="auto">
              <a:xfrm>
                <a:off x="0" y="174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99" name="Line 63"/>
              <p:cNvSpPr>
                <a:spLocks noChangeShapeType="1"/>
              </p:cNvSpPr>
              <p:nvPr userDrawn="1"/>
            </p:nvSpPr>
            <p:spPr bwMode="auto">
              <a:xfrm>
                <a:off x="0" y="192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00" name="Line 64"/>
              <p:cNvSpPr>
                <a:spLocks noChangeShapeType="1"/>
              </p:cNvSpPr>
              <p:nvPr userDrawn="1"/>
            </p:nvSpPr>
            <p:spPr bwMode="auto">
              <a:xfrm>
                <a:off x="0" y="161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01" name="Line 65"/>
              <p:cNvSpPr>
                <a:spLocks noChangeShapeType="1"/>
              </p:cNvSpPr>
              <p:nvPr userDrawn="1"/>
            </p:nvSpPr>
            <p:spPr bwMode="auto">
              <a:xfrm>
                <a:off x="0" y="166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02" name="Line 66"/>
              <p:cNvSpPr>
                <a:spLocks noChangeShapeType="1"/>
              </p:cNvSpPr>
              <p:nvPr userDrawn="1"/>
            </p:nvSpPr>
            <p:spPr bwMode="auto">
              <a:xfrm>
                <a:off x="0" y="186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03" name="Line 67"/>
              <p:cNvSpPr>
                <a:spLocks noChangeShapeType="1"/>
              </p:cNvSpPr>
              <p:nvPr userDrawn="1"/>
            </p:nvSpPr>
            <p:spPr bwMode="auto">
              <a:xfrm>
                <a:off x="0" y="184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04" name="Line 68"/>
              <p:cNvSpPr>
                <a:spLocks noChangeShapeType="1"/>
              </p:cNvSpPr>
              <p:nvPr userDrawn="1"/>
            </p:nvSpPr>
            <p:spPr bwMode="auto">
              <a:xfrm>
                <a:off x="0" y="1437"/>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05" name="Line 69"/>
              <p:cNvSpPr>
                <a:spLocks noChangeShapeType="1"/>
              </p:cNvSpPr>
              <p:nvPr userDrawn="1"/>
            </p:nvSpPr>
            <p:spPr bwMode="auto">
              <a:xfrm>
                <a:off x="0" y="147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06" name="Line 70"/>
              <p:cNvSpPr>
                <a:spLocks noChangeShapeType="1"/>
              </p:cNvSpPr>
              <p:nvPr userDrawn="1"/>
            </p:nvSpPr>
            <p:spPr bwMode="auto">
              <a:xfrm>
                <a:off x="0" y="150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07" name="Line 71"/>
              <p:cNvSpPr>
                <a:spLocks noChangeShapeType="1"/>
              </p:cNvSpPr>
              <p:nvPr userDrawn="1"/>
            </p:nvSpPr>
            <p:spPr bwMode="auto">
              <a:xfrm>
                <a:off x="0" y="1347"/>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08" name="Line 72"/>
              <p:cNvSpPr>
                <a:spLocks noChangeShapeType="1"/>
              </p:cNvSpPr>
              <p:nvPr userDrawn="1"/>
            </p:nvSpPr>
            <p:spPr bwMode="auto">
              <a:xfrm>
                <a:off x="0" y="139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09" name="Line 73"/>
              <p:cNvSpPr>
                <a:spLocks noChangeShapeType="1"/>
              </p:cNvSpPr>
              <p:nvPr userDrawn="1"/>
            </p:nvSpPr>
            <p:spPr bwMode="auto">
              <a:xfrm>
                <a:off x="0" y="101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10" name="Line 74"/>
              <p:cNvSpPr>
                <a:spLocks noChangeShapeType="1"/>
              </p:cNvSpPr>
              <p:nvPr userDrawn="1"/>
            </p:nvSpPr>
            <p:spPr bwMode="auto">
              <a:xfrm>
                <a:off x="0" y="98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11" name="Line 75"/>
              <p:cNvSpPr>
                <a:spLocks noChangeShapeType="1"/>
              </p:cNvSpPr>
              <p:nvPr userDrawn="1"/>
            </p:nvSpPr>
            <p:spPr bwMode="auto">
              <a:xfrm>
                <a:off x="0" y="124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12" name="Line 76"/>
              <p:cNvSpPr>
                <a:spLocks noChangeShapeType="1"/>
              </p:cNvSpPr>
              <p:nvPr userDrawn="1"/>
            </p:nvSpPr>
            <p:spPr bwMode="auto">
              <a:xfrm>
                <a:off x="0" y="116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13" name="Line 77"/>
              <p:cNvSpPr>
                <a:spLocks noChangeShapeType="1"/>
              </p:cNvSpPr>
              <p:nvPr userDrawn="1"/>
            </p:nvSpPr>
            <p:spPr bwMode="auto">
              <a:xfrm>
                <a:off x="0" y="103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14" name="Line 78"/>
              <p:cNvSpPr>
                <a:spLocks noChangeShapeType="1"/>
              </p:cNvSpPr>
              <p:nvPr userDrawn="1"/>
            </p:nvSpPr>
            <p:spPr bwMode="auto">
              <a:xfrm>
                <a:off x="0" y="10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15" name="Line 79"/>
              <p:cNvSpPr>
                <a:spLocks noChangeShapeType="1"/>
              </p:cNvSpPr>
              <p:nvPr userDrawn="1"/>
            </p:nvSpPr>
            <p:spPr bwMode="auto">
              <a:xfrm>
                <a:off x="0" y="128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16" name="Line 80"/>
              <p:cNvSpPr>
                <a:spLocks noChangeShapeType="1"/>
              </p:cNvSpPr>
              <p:nvPr userDrawn="1"/>
            </p:nvSpPr>
            <p:spPr bwMode="auto">
              <a:xfrm>
                <a:off x="0" y="126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17" name="Line 81"/>
              <p:cNvSpPr>
                <a:spLocks noChangeShapeType="1"/>
              </p:cNvSpPr>
              <p:nvPr userDrawn="1"/>
            </p:nvSpPr>
            <p:spPr bwMode="auto">
              <a:xfrm>
                <a:off x="0" y="86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18" name="Line 82"/>
              <p:cNvSpPr>
                <a:spLocks noChangeShapeType="1"/>
              </p:cNvSpPr>
              <p:nvPr userDrawn="1"/>
            </p:nvSpPr>
            <p:spPr bwMode="auto">
              <a:xfrm>
                <a:off x="0" y="89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19" name="Line 83"/>
              <p:cNvSpPr>
                <a:spLocks noChangeShapeType="1"/>
              </p:cNvSpPr>
              <p:nvPr userDrawn="1"/>
            </p:nvSpPr>
            <p:spPr bwMode="auto">
              <a:xfrm>
                <a:off x="0" y="92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20" name="Line 84"/>
              <p:cNvSpPr>
                <a:spLocks noChangeShapeType="1"/>
              </p:cNvSpPr>
              <p:nvPr userDrawn="1"/>
            </p:nvSpPr>
            <p:spPr bwMode="auto">
              <a:xfrm>
                <a:off x="0" y="77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21" name="Line 85"/>
              <p:cNvSpPr>
                <a:spLocks noChangeShapeType="1"/>
              </p:cNvSpPr>
              <p:nvPr userDrawn="1"/>
            </p:nvSpPr>
            <p:spPr bwMode="auto">
              <a:xfrm>
                <a:off x="0" y="81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22" name="Line 86"/>
              <p:cNvSpPr>
                <a:spLocks noChangeShapeType="1"/>
              </p:cNvSpPr>
              <p:nvPr userDrawn="1"/>
            </p:nvSpPr>
            <p:spPr bwMode="auto">
              <a:xfrm>
                <a:off x="0" y="71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23" name="Line 87"/>
              <p:cNvSpPr>
                <a:spLocks noChangeShapeType="1"/>
              </p:cNvSpPr>
              <p:nvPr userDrawn="1"/>
            </p:nvSpPr>
            <p:spPr bwMode="auto">
              <a:xfrm>
                <a:off x="0" y="64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24" name="Line 88"/>
              <p:cNvSpPr>
                <a:spLocks noChangeShapeType="1"/>
              </p:cNvSpPr>
              <p:nvPr userDrawn="1"/>
            </p:nvSpPr>
            <p:spPr bwMode="auto">
              <a:xfrm>
                <a:off x="0" y="522"/>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25" name="Line 89"/>
              <p:cNvSpPr>
                <a:spLocks noChangeShapeType="1"/>
              </p:cNvSpPr>
              <p:nvPr userDrawn="1"/>
            </p:nvSpPr>
            <p:spPr bwMode="auto">
              <a:xfrm>
                <a:off x="0" y="558"/>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26" name="Line 90"/>
              <p:cNvSpPr>
                <a:spLocks noChangeShapeType="1"/>
              </p:cNvSpPr>
              <p:nvPr userDrawn="1"/>
            </p:nvSpPr>
            <p:spPr bwMode="auto">
              <a:xfrm>
                <a:off x="0" y="59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27" name="Line 91"/>
              <p:cNvSpPr>
                <a:spLocks noChangeShapeType="1"/>
              </p:cNvSpPr>
              <p:nvPr userDrawn="1"/>
            </p:nvSpPr>
            <p:spPr bwMode="auto">
              <a:xfrm>
                <a:off x="0" y="432"/>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28" name="Line 92"/>
              <p:cNvSpPr>
                <a:spLocks noChangeShapeType="1"/>
              </p:cNvSpPr>
              <p:nvPr userDrawn="1"/>
            </p:nvSpPr>
            <p:spPr bwMode="auto">
              <a:xfrm>
                <a:off x="0" y="38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29" name="Line 93"/>
              <p:cNvSpPr>
                <a:spLocks noChangeShapeType="1"/>
              </p:cNvSpPr>
              <p:nvPr userDrawn="1"/>
            </p:nvSpPr>
            <p:spPr bwMode="auto">
              <a:xfrm>
                <a:off x="0" y="47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30" name="Line 94"/>
              <p:cNvSpPr>
                <a:spLocks noChangeShapeType="1"/>
              </p:cNvSpPr>
              <p:nvPr userDrawn="1"/>
            </p:nvSpPr>
            <p:spPr bwMode="auto">
              <a:xfrm>
                <a:off x="0" y="3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31" name="Line 95"/>
              <p:cNvSpPr>
                <a:spLocks noChangeShapeType="1"/>
              </p:cNvSpPr>
              <p:nvPr userDrawn="1"/>
            </p:nvSpPr>
            <p:spPr bwMode="auto">
              <a:xfrm>
                <a:off x="0" y="3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32" name="Line 96"/>
              <p:cNvSpPr>
                <a:spLocks noChangeShapeType="1"/>
              </p:cNvSpPr>
              <p:nvPr userDrawn="1"/>
            </p:nvSpPr>
            <p:spPr bwMode="auto">
              <a:xfrm>
                <a:off x="0" y="2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33" name="Line 97"/>
              <p:cNvSpPr>
                <a:spLocks noChangeShapeType="1"/>
              </p:cNvSpPr>
              <p:nvPr userDrawn="1"/>
            </p:nvSpPr>
            <p:spPr bwMode="auto">
              <a:xfrm>
                <a:off x="0" y="7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34" name="Line 98"/>
              <p:cNvSpPr>
                <a:spLocks noChangeShapeType="1"/>
              </p:cNvSpPr>
              <p:nvPr userDrawn="1"/>
            </p:nvSpPr>
            <p:spPr bwMode="auto">
              <a:xfrm>
                <a:off x="0" y="4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35" name="Line 99"/>
              <p:cNvSpPr>
                <a:spLocks noChangeShapeType="1"/>
              </p:cNvSpPr>
              <p:nvPr userDrawn="1"/>
            </p:nvSpPr>
            <p:spPr bwMode="auto">
              <a:xfrm>
                <a:off x="0" y="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36" name="Line 100"/>
              <p:cNvSpPr>
                <a:spLocks noChangeShapeType="1"/>
              </p:cNvSpPr>
              <p:nvPr userDrawn="1"/>
            </p:nvSpPr>
            <p:spPr bwMode="auto">
              <a:xfrm>
                <a:off x="0" y="14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37" name="Line 101"/>
              <p:cNvSpPr>
                <a:spLocks noChangeShapeType="1"/>
              </p:cNvSpPr>
              <p:nvPr userDrawn="1"/>
            </p:nvSpPr>
            <p:spPr bwMode="auto">
              <a:xfrm>
                <a:off x="0" y="202"/>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638" name="Group 102"/>
            <p:cNvGrpSpPr>
              <a:grpSpLocks/>
            </p:cNvGrpSpPr>
            <p:nvPr userDrawn="1"/>
          </p:nvGrpSpPr>
          <p:grpSpPr bwMode="auto">
            <a:xfrm>
              <a:off x="400" y="205"/>
              <a:ext cx="5216" cy="1123"/>
              <a:chOff x="400" y="205"/>
              <a:chExt cx="5216" cy="1123"/>
            </a:xfrm>
          </p:grpSpPr>
          <p:sp>
            <p:nvSpPr>
              <p:cNvPr id="65639" name="Rectangle 103"/>
              <p:cNvSpPr>
                <a:spLocks noChangeArrowheads="1"/>
              </p:cNvSpPr>
              <p:nvPr userDrawn="1"/>
            </p:nvSpPr>
            <p:spPr bwMode="auto">
              <a:xfrm>
                <a:off x="557" y="205"/>
                <a:ext cx="313" cy="91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40" name="Rectangle 104"/>
              <p:cNvSpPr>
                <a:spLocks noChangeArrowheads="1"/>
              </p:cNvSpPr>
              <p:nvPr userDrawn="1"/>
            </p:nvSpPr>
            <p:spPr bwMode="auto">
              <a:xfrm>
                <a:off x="400" y="288"/>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41" name="Rectangle 105"/>
              <p:cNvSpPr>
                <a:spLocks noChangeArrowheads="1"/>
              </p:cNvSpPr>
              <p:nvPr userDrawn="1"/>
            </p:nvSpPr>
            <p:spPr bwMode="auto">
              <a:xfrm>
                <a:off x="4599" y="1115"/>
                <a:ext cx="929" cy="2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42" name="Rectangle 106"/>
              <p:cNvSpPr>
                <a:spLocks noChangeArrowheads="1"/>
              </p:cNvSpPr>
              <p:nvPr userDrawn="1"/>
            </p:nvSpPr>
            <p:spPr bwMode="auto">
              <a:xfrm>
                <a:off x="2049" y="1211"/>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65643" name="Rectangle 107"/>
          <p:cNvSpPr>
            <a:spLocks noGrp="1" noChangeArrowheads="1"/>
          </p:cNvSpPr>
          <p:nvPr>
            <p:ph type="body" idx="1"/>
          </p:nvPr>
        </p:nvSpPr>
        <p:spPr bwMode="auto">
          <a:xfrm>
            <a:off x="809625" y="2214563"/>
            <a:ext cx="7958138" cy="388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5644" name="Rectangle 108"/>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fld id="{D86C21F7-08E3-43D5-9BD4-18491A99FCA2}" type="datetime5">
              <a:rPr lang="en-US" altLang="en-US"/>
              <a:pPr/>
              <a:t>11-Oct-23</a:t>
            </a:fld>
            <a:endParaRPr lang="en-US" altLang="en-US"/>
          </a:p>
        </p:txBody>
      </p:sp>
      <p:sp>
        <p:nvSpPr>
          <p:cNvPr id="65645" name="Rectangle 109"/>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endParaRPr lang="en-US" altLang="en-US"/>
          </a:p>
        </p:txBody>
      </p:sp>
      <p:sp>
        <p:nvSpPr>
          <p:cNvPr id="65646" name="Rectangle 110"/>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fld id="{530240F4-4928-4B36-A60D-C1427D729A9F}" type="slidenum">
              <a:rPr lang="en-US" altLang="en-US"/>
              <a:pPr/>
              <a:t>‹#›</a:t>
            </a:fld>
            <a:endParaRPr lang="en-US" altLang="en-US"/>
          </a:p>
        </p:txBody>
      </p:sp>
      <p:sp>
        <p:nvSpPr>
          <p:cNvPr id="65647" name="Rectangle 111"/>
          <p:cNvSpPr>
            <a:spLocks noGrp="1" noChangeArrowheads="1"/>
          </p:cNvSpPr>
          <p:nvPr>
            <p:ph type="title"/>
          </p:nvPr>
        </p:nvSpPr>
        <p:spPr bwMode="auto">
          <a:xfrm>
            <a:off x="1371600" y="609600"/>
            <a:ext cx="7378700" cy="1143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sldNum="0" hdr="0" ftr="0"/>
  <p:txStyles>
    <p:titleStyle>
      <a:lvl1pPr algn="ctr" rtl="0" fontAlgn="base">
        <a:lnSpc>
          <a:spcPct val="85000"/>
        </a:lnSpc>
        <a:spcBef>
          <a:spcPct val="0"/>
        </a:spcBef>
        <a:spcAft>
          <a:spcPct val="0"/>
        </a:spcAft>
        <a:defRPr sz="4400">
          <a:solidFill>
            <a:schemeClr val="tx2"/>
          </a:solidFill>
          <a:latin typeface="+mj-lt"/>
          <a:ea typeface="+mj-ea"/>
          <a:cs typeface="+mj-cs"/>
        </a:defRPr>
      </a:lvl1pPr>
      <a:lvl2pPr algn="ctr" rtl="0" fontAlgn="base">
        <a:lnSpc>
          <a:spcPct val="85000"/>
        </a:lnSpc>
        <a:spcBef>
          <a:spcPct val="0"/>
        </a:spcBef>
        <a:spcAft>
          <a:spcPct val="0"/>
        </a:spcAft>
        <a:defRPr sz="4400">
          <a:solidFill>
            <a:schemeClr val="tx2"/>
          </a:solidFill>
          <a:latin typeface="Times New Roman" pitchFamily="18" charset="0"/>
        </a:defRPr>
      </a:lvl2pPr>
      <a:lvl3pPr algn="ctr" rtl="0" fontAlgn="base">
        <a:lnSpc>
          <a:spcPct val="85000"/>
        </a:lnSpc>
        <a:spcBef>
          <a:spcPct val="0"/>
        </a:spcBef>
        <a:spcAft>
          <a:spcPct val="0"/>
        </a:spcAft>
        <a:defRPr sz="4400">
          <a:solidFill>
            <a:schemeClr val="tx2"/>
          </a:solidFill>
          <a:latin typeface="Times New Roman" pitchFamily="18" charset="0"/>
        </a:defRPr>
      </a:lvl3pPr>
      <a:lvl4pPr algn="ctr" rtl="0" fontAlgn="base">
        <a:lnSpc>
          <a:spcPct val="85000"/>
        </a:lnSpc>
        <a:spcBef>
          <a:spcPct val="0"/>
        </a:spcBef>
        <a:spcAft>
          <a:spcPct val="0"/>
        </a:spcAft>
        <a:defRPr sz="4400">
          <a:solidFill>
            <a:schemeClr val="tx2"/>
          </a:solidFill>
          <a:latin typeface="Times New Roman" pitchFamily="18" charset="0"/>
        </a:defRPr>
      </a:lvl4pPr>
      <a:lvl5pPr algn="ctr" rtl="0" fontAlgn="base">
        <a:lnSpc>
          <a:spcPct val="85000"/>
        </a:lnSpc>
        <a:spcBef>
          <a:spcPct val="0"/>
        </a:spcBef>
        <a:spcAft>
          <a:spcPct val="0"/>
        </a:spcAft>
        <a:defRPr sz="4400">
          <a:solidFill>
            <a:schemeClr val="tx2"/>
          </a:solidFill>
          <a:latin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55000"/>
        <a:buFont typeface="Wingdings" pitchFamily="2" charset="2"/>
        <a:buChar char="n"/>
        <a:defRPr sz="2800">
          <a:solidFill>
            <a:schemeClr val="tx1"/>
          </a:solidFill>
          <a:latin typeface="+mn-lt"/>
        </a:defRPr>
      </a:lvl2pPr>
      <a:lvl3pPr marL="1085850" indent="-228600" algn="l" rtl="0" fontAlgn="base">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428750" indent="-228600" algn="l" rtl="0" fontAlgn="base">
        <a:spcBef>
          <a:spcPct val="20000"/>
        </a:spcBef>
        <a:spcAft>
          <a:spcPct val="0"/>
        </a:spcAft>
        <a:buClr>
          <a:schemeClr val="accent2"/>
        </a:buClr>
        <a:buSzPct val="85000"/>
        <a:buFont typeface="Wingdings" pitchFamily="2" charset="2"/>
        <a:buChar char="w"/>
        <a:defRPr sz="2000">
          <a:solidFill>
            <a:schemeClr val="tx1"/>
          </a:solidFill>
          <a:latin typeface="+mn-lt"/>
        </a:defRPr>
      </a:lvl4pPr>
      <a:lvl5pPr marL="17716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zota@ase.r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BB2FE8-407F-41CA-AD44-511B70071ED7}" type="datetime5">
              <a:rPr lang="en-US" altLang="en-US"/>
              <a:pPr/>
              <a:t>11-Oct-23</a:t>
            </a:fld>
            <a:endParaRPr lang="en-US" altLang="en-US"/>
          </a:p>
        </p:txBody>
      </p:sp>
      <p:sp>
        <p:nvSpPr>
          <p:cNvPr id="2052" name="Rectangle 4"/>
          <p:cNvSpPr>
            <a:spLocks noGrp="1" noChangeArrowheads="1"/>
          </p:cNvSpPr>
          <p:nvPr>
            <p:ph type="title"/>
          </p:nvPr>
        </p:nvSpPr>
        <p:spPr/>
        <p:txBody>
          <a:bodyPr/>
          <a:lstStyle/>
          <a:p>
            <a:br>
              <a:rPr lang="en-US" altLang="en-US" sz="3200" dirty="0"/>
            </a:br>
            <a:r>
              <a:rPr lang="en-US" altLang="en-US" sz="3200" dirty="0"/>
              <a:t>IT Basics</a:t>
            </a:r>
            <a:br>
              <a:rPr lang="en-US" altLang="en-US" sz="3200" dirty="0"/>
            </a:br>
            <a:r>
              <a:rPr lang="en-US" altLang="en-US" sz="3200" dirty="0"/>
              <a:t>3</a:t>
            </a:r>
          </a:p>
        </p:txBody>
      </p:sp>
      <p:sp>
        <p:nvSpPr>
          <p:cNvPr id="2053" name="Rectangle 5"/>
          <p:cNvSpPr>
            <a:spLocks noGrp="1" noChangeArrowheads="1"/>
          </p:cNvSpPr>
          <p:nvPr>
            <p:ph type="body" idx="1"/>
          </p:nvPr>
        </p:nvSpPr>
        <p:spPr>
          <a:xfrm>
            <a:off x="838200" y="2514600"/>
            <a:ext cx="7958138" cy="1138238"/>
          </a:xfrm>
        </p:spPr>
        <p:txBody>
          <a:bodyPr/>
          <a:lstStyle/>
          <a:p>
            <a:pPr algn="ctr">
              <a:buNone/>
            </a:pPr>
            <a:endParaRPr lang="en-US" altLang="en-US" sz="1800" dirty="0"/>
          </a:p>
          <a:p>
            <a:pPr algn="ctr">
              <a:buNone/>
            </a:pPr>
            <a:r>
              <a:rPr lang="en-US" altLang="en-US" sz="1800" dirty="0"/>
              <a:t>Faculty of Cybernetics</a:t>
            </a:r>
            <a:r>
              <a:rPr lang="ro-RO" altLang="en-US" sz="1800" dirty="0"/>
              <a:t>, </a:t>
            </a:r>
            <a:r>
              <a:rPr lang="en-US" altLang="en-US" sz="1800" dirty="0"/>
              <a:t>S</a:t>
            </a:r>
            <a:r>
              <a:rPr lang="ro-RO" altLang="en-US" sz="1800" dirty="0"/>
              <a:t>tatistic</a:t>
            </a:r>
            <a:r>
              <a:rPr lang="en-US" altLang="en-US" sz="1800" dirty="0"/>
              <a:t>s</a:t>
            </a:r>
            <a:r>
              <a:rPr lang="ro-RO" altLang="en-US" sz="1800" dirty="0"/>
              <a:t> </a:t>
            </a:r>
            <a:r>
              <a:rPr lang="en-US" altLang="en-US" sz="1800" dirty="0"/>
              <a:t>and</a:t>
            </a:r>
            <a:r>
              <a:rPr lang="ro-RO" altLang="en-US" sz="1800" dirty="0"/>
              <a:t> </a:t>
            </a:r>
            <a:r>
              <a:rPr lang="en-US" altLang="en-US" sz="1800" dirty="0"/>
              <a:t>Economic I</a:t>
            </a:r>
            <a:r>
              <a:rPr lang="ro-RO" altLang="en-US" sz="1800" dirty="0"/>
              <a:t>nformatic</a:t>
            </a:r>
            <a:r>
              <a:rPr lang="en-US" altLang="en-US" sz="1800" dirty="0"/>
              <a:t>s – </a:t>
            </a:r>
          </a:p>
          <a:p>
            <a:pPr algn="ctr">
              <a:buNone/>
            </a:pPr>
            <a:r>
              <a:rPr lang="en-US" altLang="en-US" sz="1800" dirty="0"/>
              <a:t>BUES</a:t>
            </a:r>
          </a:p>
          <a:p>
            <a:pPr algn="ctr">
              <a:buNone/>
            </a:pPr>
            <a:endParaRPr lang="en-US" altLang="en-US" sz="1800" dirty="0"/>
          </a:p>
          <a:p>
            <a:pPr algn="ctr">
              <a:buNone/>
            </a:pPr>
            <a:endParaRPr lang="en-US" altLang="en-US" sz="1800" dirty="0"/>
          </a:p>
          <a:p>
            <a:pPr algn="ctr">
              <a:buNone/>
            </a:pPr>
            <a:endParaRPr lang="en-US" altLang="en-US" sz="1800" dirty="0"/>
          </a:p>
          <a:p>
            <a:pPr algn="ctr">
              <a:buNone/>
            </a:pPr>
            <a:r>
              <a:rPr lang="en-US" altLang="en-US" sz="1800" dirty="0"/>
              <a:t>Prof. R</a:t>
            </a:r>
            <a:r>
              <a:rPr lang="ro-RO" altLang="en-US" sz="1800" dirty="0"/>
              <a:t>ăzvan Z</a:t>
            </a:r>
            <a:r>
              <a:rPr lang="en-US" altLang="en-US" sz="1800" dirty="0"/>
              <a:t>OTA, Ph.D.</a:t>
            </a:r>
            <a:endParaRPr lang="ro-RO" altLang="en-US" sz="1800" dirty="0"/>
          </a:p>
          <a:p>
            <a:pPr algn="ctr">
              <a:buNone/>
            </a:pPr>
            <a:r>
              <a:rPr lang="en-US" altLang="en-US" sz="1800" dirty="0">
                <a:hlinkClick r:id="rId3"/>
              </a:rPr>
              <a:t>zota@ase.ro</a:t>
            </a:r>
            <a:endParaRPr lang="en-US" altLang="en-US" sz="1800" dirty="0"/>
          </a:p>
          <a:p>
            <a:pPr algn="ctr">
              <a:buNone/>
            </a:pPr>
            <a:r>
              <a:rPr lang="en-US" altLang="en-US" sz="1800"/>
              <a:t>https://</a:t>
            </a:r>
            <a:r>
              <a:rPr lang="ro-RO" altLang="en-US" sz="1800" dirty="0"/>
              <a:t>zota</a:t>
            </a:r>
            <a:r>
              <a:rPr lang="en-US" altLang="en-US" sz="1800" dirty="0"/>
              <a:t>.ase.ro/</a:t>
            </a:r>
            <a:r>
              <a:rPr lang="en-US" altLang="en-US" sz="1800" dirty="0" err="1"/>
              <a:t>itb</a:t>
            </a:r>
            <a:endParaRPr lang="ro-RO" altLang="en-US" sz="1800" dirty="0"/>
          </a:p>
          <a:p>
            <a:pPr algn="ctr">
              <a:buNone/>
            </a:pPr>
            <a:endParaRPr lang="ro-RO" altLang="en-US" sz="1800" dirty="0"/>
          </a:p>
          <a:p>
            <a:pPr algn="ctr">
              <a:buNone/>
            </a:pPr>
            <a:endParaRPr lang="en-US" altLang="en-US" sz="1800" dirty="0"/>
          </a:p>
          <a:p>
            <a:pPr algn="ctr">
              <a:buNone/>
            </a:pPr>
            <a:endParaRPr lang="en-US" altLang="en-US" sz="1800" dirty="0"/>
          </a:p>
          <a:p>
            <a:pPr algn="ctr">
              <a:lnSpc>
                <a:spcPct val="90000"/>
              </a:lnSpc>
              <a:buFont typeface="Wingdings" pitchFamily="2" charset="2"/>
              <a:buNone/>
            </a:pPr>
            <a:endParaRPr lang="en-US" altLang="en-US" sz="18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fld id="{126A1C62-36C7-4E68-8A5A-80D066B29726}" type="datetime5">
              <a:rPr lang="en-US" altLang="en-US"/>
              <a:pPr/>
              <a:t>11-Oct-23</a:t>
            </a:fld>
            <a:endParaRPr lang="en-US" altLang="en-US"/>
          </a:p>
        </p:txBody>
      </p:sp>
      <p:sp>
        <p:nvSpPr>
          <p:cNvPr id="10242" name="Rectangle 2"/>
          <p:cNvSpPr>
            <a:spLocks noGrp="1" noChangeArrowheads="1"/>
          </p:cNvSpPr>
          <p:nvPr>
            <p:ph type="title"/>
          </p:nvPr>
        </p:nvSpPr>
        <p:spPr/>
        <p:txBody>
          <a:bodyPr/>
          <a:lstStyle/>
          <a:p>
            <a:r>
              <a:rPr lang="ro-RO" altLang="en-US" sz="3200" dirty="0"/>
              <a:t>Normali</a:t>
            </a:r>
            <a:r>
              <a:rPr lang="en-US" altLang="en-US" sz="3200" dirty="0"/>
              <a:t>zed Numbers</a:t>
            </a:r>
          </a:p>
        </p:txBody>
      </p:sp>
      <p:sp>
        <p:nvSpPr>
          <p:cNvPr id="10243" name="Rectangle 3"/>
          <p:cNvSpPr>
            <a:spLocks noGrp="1" noChangeArrowheads="1"/>
          </p:cNvSpPr>
          <p:nvPr>
            <p:ph type="body" idx="1"/>
          </p:nvPr>
        </p:nvSpPr>
        <p:spPr>
          <a:xfrm>
            <a:off x="809625" y="2214563"/>
            <a:ext cx="7953375" cy="4186237"/>
          </a:xfrm>
        </p:spPr>
        <p:txBody>
          <a:bodyPr/>
          <a:lstStyle/>
          <a:p>
            <a:r>
              <a:rPr lang="en-US" altLang="en-US" sz="2200" dirty="0"/>
              <a:t>In most of the cases, the numbers are represented in </a:t>
            </a:r>
            <a:r>
              <a:rPr lang="en-US" altLang="en-US" sz="2200" i="1" dirty="0"/>
              <a:t>normalized form. </a:t>
            </a:r>
            <a:r>
              <a:rPr lang="en-US" altLang="en-US" sz="2200" dirty="0"/>
              <a:t>Except for zero, the significand is always made of an integer of 1 and the following fraction: 1.fffffff</a:t>
            </a:r>
          </a:p>
          <a:p>
            <a:r>
              <a:rPr lang="en-US" altLang="en-US" sz="2200" dirty="0"/>
              <a:t>Numbers are represented as:</a:t>
            </a:r>
          </a:p>
          <a:p>
            <a:pPr>
              <a:buFont typeface="Wingdings" pitchFamily="2" charset="2"/>
              <a:buNone/>
            </a:pPr>
            <a:r>
              <a:rPr lang="en-US" altLang="en-US" sz="2200" dirty="0"/>
              <a:t>			+/- 1.fff…</a:t>
            </a:r>
            <a:r>
              <a:rPr lang="en-US" altLang="en-US" sz="2200" dirty="0" err="1"/>
              <a:t>fff</a:t>
            </a:r>
            <a:r>
              <a:rPr lang="en-US" altLang="en-US" sz="2200" dirty="0"/>
              <a:t> *2</a:t>
            </a:r>
            <a:r>
              <a:rPr lang="en-US" altLang="en-US" sz="2200" baseline="30000" dirty="0"/>
              <a:t>exp</a:t>
            </a:r>
          </a:p>
          <a:p>
            <a:pPr>
              <a:buFont typeface="Wingdings" pitchFamily="2" charset="2"/>
              <a:buNone/>
            </a:pPr>
            <a:endParaRPr lang="en-US" altLang="en-US" sz="2200" baseline="30000" dirty="0"/>
          </a:p>
          <a:p>
            <a:pPr>
              <a:buFont typeface="Wingdings" pitchFamily="2" charset="2"/>
              <a:buNone/>
            </a:pPr>
            <a:r>
              <a:rPr lang="en-US" altLang="en-US" sz="2200" baseline="30000" dirty="0"/>
              <a:t>		</a:t>
            </a:r>
            <a:r>
              <a:rPr lang="en-US" altLang="en-US" sz="2200" dirty="0"/>
              <a:t>S=0 or S=1</a:t>
            </a:r>
          </a:p>
          <a:p>
            <a:pPr>
              <a:buFont typeface="Wingdings" pitchFamily="2" charset="2"/>
              <a:buNone/>
            </a:pPr>
            <a:r>
              <a:rPr lang="en-US" altLang="en-US" sz="2200" dirty="0"/>
              <a:t>		CAR = </a:t>
            </a:r>
            <a:r>
              <a:rPr lang="en-US" altLang="en-US" sz="2200" dirty="0" err="1"/>
              <a:t>exp</a:t>
            </a:r>
            <a:r>
              <a:rPr lang="en-US" altLang="en-US" sz="2200" dirty="0"/>
              <a:t> + K (K= biasing constant)</a:t>
            </a:r>
          </a:p>
          <a:p>
            <a:pPr>
              <a:buFont typeface="Wingdings" pitchFamily="2" charset="2"/>
              <a:buNone/>
            </a:pPr>
            <a:r>
              <a:rPr lang="en-US" altLang="en-US" sz="2200" dirty="0"/>
              <a:t>		Fraction = </a:t>
            </a:r>
            <a:r>
              <a:rPr lang="en-US" altLang="en-US" sz="2200" dirty="0" err="1"/>
              <a:t>fff</a:t>
            </a:r>
            <a:r>
              <a:rPr lang="en-US" altLang="en-US" sz="2200" dirty="0"/>
              <a:t>…</a:t>
            </a:r>
            <a:r>
              <a:rPr lang="en-US" altLang="en-US" sz="2200" dirty="0" err="1"/>
              <a:t>fff</a:t>
            </a:r>
            <a:endParaRPr lang="en-US" altLang="en-US" sz="2200" dirty="0"/>
          </a:p>
        </p:txBody>
      </p:sp>
      <p:grpSp>
        <p:nvGrpSpPr>
          <p:cNvPr id="10250" name="Group 10"/>
          <p:cNvGrpSpPr>
            <a:grpSpLocks/>
          </p:cNvGrpSpPr>
          <p:nvPr/>
        </p:nvGrpSpPr>
        <p:grpSpPr bwMode="auto">
          <a:xfrm>
            <a:off x="1912937" y="5700714"/>
            <a:ext cx="5410200" cy="471488"/>
            <a:chOff x="1104" y="3607"/>
            <a:chExt cx="3408" cy="297"/>
          </a:xfrm>
        </p:grpSpPr>
        <p:sp>
          <p:nvSpPr>
            <p:cNvPr id="10245" name="Text Box 5"/>
            <p:cNvSpPr txBox="1">
              <a:spLocks noChangeArrowheads="1"/>
            </p:cNvSpPr>
            <p:nvPr/>
          </p:nvSpPr>
          <p:spPr bwMode="auto">
            <a:xfrm>
              <a:off x="1104" y="3608"/>
              <a:ext cx="336"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dirty="0"/>
                <a:t>S</a:t>
              </a:r>
            </a:p>
          </p:txBody>
        </p:sp>
        <p:sp>
          <p:nvSpPr>
            <p:cNvPr id="10247" name="Text Box 7"/>
            <p:cNvSpPr txBox="1">
              <a:spLocks noChangeArrowheads="1"/>
            </p:cNvSpPr>
            <p:nvPr/>
          </p:nvSpPr>
          <p:spPr bwMode="auto">
            <a:xfrm>
              <a:off x="1440" y="3607"/>
              <a:ext cx="768"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CAR</a:t>
              </a:r>
            </a:p>
          </p:txBody>
        </p:sp>
        <p:sp>
          <p:nvSpPr>
            <p:cNvPr id="10248" name="Text Box 8"/>
            <p:cNvSpPr txBox="1">
              <a:spLocks noChangeArrowheads="1"/>
            </p:cNvSpPr>
            <p:nvPr/>
          </p:nvSpPr>
          <p:spPr bwMode="auto">
            <a:xfrm>
              <a:off x="2208" y="3607"/>
              <a:ext cx="2304"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Fraction</a:t>
              </a:r>
            </a:p>
          </p:txBody>
        </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FD66914-9196-481D-8635-C2667D0A5353}" type="datetime5">
              <a:rPr lang="en-US" altLang="en-US"/>
              <a:pPr/>
              <a:t>11-Oct-23</a:t>
            </a:fld>
            <a:endParaRPr lang="en-US" altLang="en-US"/>
          </a:p>
        </p:txBody>
      </p:sp>
      <p:sp>
        <p:nvSpPr>
          <p:cNvPr id="18434" name="Rectangle 2"/>
          <p:cNvSpPr>
            <a:spLocks noGrp="1" noChangeArrowheads="1"/>
          </p:cNvSpPr>
          <p:nvPr>
            <p:ph type="title"/>
          </p:nvPr>
        </p:nvSpPr>
        <p:spPr/>
        <p:txBody>
          <a:bodyPr/>
          <a:lstStyle/>
          <a:p>
            <a:r>
              <a:rPr lang="en-US" altLang="en-US" sz="3200" dirty="0"/>
              <a:t>Numbers and special values</a:t>
            </a:r>
          </a:p>
        </p:txBody>
      </p:sp>
      <p:sp>
        <p:nvSpPr>
          <p:cNvPr id="18435" name="Rectangle 3"/>
          <p:cNvSpPr>
            <a:spLocks noGrp="1" noChangeArrowheads="1"/>
          </p:cNvSpPr>
          <p:nvPr>
            <p:ph type="body" idx="1"/>
          </p:nvPr>
        </p:nvSpPr>
        <p:spPr>
          <a:xfrm>
            <a:off x="809625" y="1981200"/>
            <a:ext cx="7958138" cy="3881437"/>
          </a:xfrm>
        </p:spPr>
        <p:txBody>
          <a:bodyPr/>
          <a:lstStyle/>
          <a:p>
            <a:r>
              <a:rPr lang="en-US" altLang="en-US" sz="2100" b="1" dirty="0"/>
              <a:t>Signed Zeros</a:t>
            </a:r>
            <a:r>
              <a:rPr lang="en-US" altLang="en-US" sz="2100" dirty="0"/>
              <a:t> – Zero value can be represented as +0 or –0 depending on the sign bit. Both representations are equal as value. The sign of a zero result depends on the operation being performed and the rounding process being used. </a:t>
            </a:r>
          </a:p>
          <a:p>
            <a:r>
              <a:rPr lang="en-US" altLang="en-US" sz="2100" b="1" dirty="0"/>
              <a:t>Finite numbers - normalized and denormalized</a:t>
            </a:r>
            <a:r>
              <a:rPr lang="en-US" altLang="en-US" sz="2100" dirty="0"/>
              <a:t>.</a:t>
            </a:r>
          </a:p>
          <a:p>
            <a:r>
              <a:rPr lang="en-US" altLang="en-US" sz="2100" b="1" dirty="0">
                <a:sym typeface="Symbol" pitchFamily="18" charset="2"/>
              </a:rPr>
              <a:t>+, -</a:t>
            </a:r>
            <a:r>
              <a:rPr lang="en-US" altLang="en-US" sz="2100" dirty="0">
                <a:sym typeface="Symbol" pitchFamily="18" charset="2"/>
              </a:rPr>
              <a:t> are representing the maximum/minimum positive/negative value for real numbers for floating point representation. Infinite value is always represented by a fraction of zero</a:t>
            </a:r>
            <a:r>
              <a:rPr lang="en-US" altLang="en-US" sz="2100" i="1" dirty="0">
                <a:sym typeface="Symbol" pitchFamily="18" charset="2"/>
              </a:rPr>
              <a:t> </a:t>
            </a:r>
            <a:r>
              <a:rPr lang="en-US" altLang="en-US" sz="2100" dirty="0">
                <a:sym typeface="Symbol" pitchFamily="18" charset="2"/>
              </a:rPr>
              <a:t>and the maximum exponent for that format (255 for example, in single precision format). Exceptions are generated when an infinite value is used as a source operand and leads to an invalid operation.</a:t>
            </a:r>
          </a:p>
          <a:p>
            <a:r>
              <a:rPr lang="en-US" altLang="en-US" sz="2100" b="1" dirty="0" err="1">
                <a:sym typeface="Symbol" pitchFamily="18" charset="2"/>
              </a:rPr>
              <a:t>NaN</a:t>
            </a:r>
            <a:r>
              <a:rPr lang="en-US" altLang="en-US" sz="2100" b="1" dirty="0">
                <a:sym typeface="Symbol" pitchFamily="18" charset="2"/>
              </a:rPr>
              <a:t> values</a:t>
            </a:r>
            <a:r>
              <a:rPr lang="en-US" altLang="en-US" sz="2100" dirty="0">
                <a:sym typeface="Symbol" pitchFamily="18" charset="2"/>
              </a:rPr>
              <a:t> (Not a Number) – these are not real numbers. Their representation is made by using a maximum accepted exponent and a non-zero fraction; the sign bit is ignored.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63A3B1-DC9F-4D09-9B28-56E485BBAF51}" type="datetime5">
              <a:rPr lang="en-US" altLang="en-US"/>
              <a:pPr/>
              <a:t>11-Oct-23</a:t>
            </a:fld>
            <a:endParaRPr lang="en-US" altLang="en-US"/>
          </a:p>
        </p:txBody>
      </p:sp>
      <p:sp>
        <p:nvSpPr>
          <p:cNvPr id="69634" name="Rectangle 2"/>
          <p:cNvSpPr>
            <a:spLocks noGrp="1" noChangeArrowheads="1"/>
          </p:cNvSpPr>
          <p:nvPr>
            <p:ph type="title"/>
          </p:nvPr>
        </p:nvSpPr>
        <p:spPr/>
        <p:txBody>
          <a:bodyPr/>
          <a:lstStyle/>
          <a:p>
            <a:r>
              <a:rPr lang="en-US" altLang="en-US" sz="3200" dirty="0"/>
              <a:t>Normalized and denormalized numbers</a:t>
            </a:r>
          </a:p>
        </p:txBody>
      </p:sp>
      <p:sp>
        <p:nvSpPr>
          <p:cNvPr id="69635" name="Rectangle 3"/>
          <p:cNvSpPr>
            <a:spLocks noGrp="1" noChangeArrowheads="1"/>
          </p:cNvSpPr>
          <p:nvPr>
            <p:ph type="body" idx="1"/>
          </p:nvPr>
        </p:nvSpPr>
        <p:spPr>
          <a:xfrm>
            <a:off x="809625" y="1985963"/>
            <a:ext cx="8105775" cy="4567237"/>
          </a:xfrm>
        </p:spPr>
        <p:txBody>
          <a:bodyPr/>
          <a:lstStyle/>
          <a:p>
            <a:r>
              <a:rPr lang="en-US" altLang="en-US" sz="2300" dirty="0">
                <a:sym typeface="Symbol" pitchFamily="18" charset="2"/>
              </a:rPr>
              <a:t>Non-zero, finite numbers are divided into two classes: </a:t>
            </a:r>
            <a:r>
              <a:rPr lang="en-US" altLang="en-US" sz="2300" i="1" dirty="0">
                <a:sym typeface="Symbol" pitchFamily="18" charset="2"/>
              </a:rPr>
              <a:t>normalized </a:t>
            </a:r>
            <a:r>
              <a:rPr lang="en-US" altLang="en-US" sz="2300" dirty="0">
                <a:sym typeface="Symbol" pitchFamily="18" charset="2"/>
              </a:rPr>
              <a:t>and </a:t>
            </a:r>
            <a:r>
              <a:rPr lang="en-US" altLang="en-US" sz="2300" i="1" dirty="0">
                <a:sym typeface="Symbol" pitchFamily="18" charset="2"/>
              </a:rPr>
              <a:t>denormalized</a:t>
            </a:r>
            <a:r>
              <a:rPr lang="en-US" altLang="en-US" sz="2300" dirty="0">
                <a:sym typeface="Symbol" pitchFamily="18" charset="2"/>
              </a:rPr>
              <a:t>. The normalized finite numbers are all the non-zero finite values that can be encoded in a normalized real number format between 0 and . This group includes all the numbers with biased exponents between 1 and 254 (unbiased, the exponent range is between –126 and 127)</a:t>
            </a:r>
          </a:p>
          <a:p>
            <a:pPr marL="0" indent="0">
              <a:buNone/>
            </a:pPr>
            <a:endParaRPr lang="en-US" altLang="en-US" sz="2300" dirty="0">
              <a:sym typeface="Symbol" pitchFamily="18" charset="2"/>
            </a:endParaRPr>
          </a:p>
          <a:p>
            <a:r>
              <a:rPr lang="en-US" altLang="en-US" sz="2300" dirty="0">
                <a:sym typeface="Symbol" pitchFamily="18" charset="2"/>
              </a:rPr>
              <a:t>In the case when floating point numbers become very close to zero, the normalized number format cannot be used to represent the numbers, because the range of the exponent is not large enough to compensate for shifting the binary point to the right to eliminate leading zeros.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63A3B1-DC9F-4D09-9B28-56E485BBAF51}" type="datetime5">
              <a:rPr lang="en-US" altLang="en-US"/>
              <a:pPr/>
              <a:t>11-Oct-23</a:t>
            </a:fld>
            <a:endParaRPr lang="en-US" altLang="en-US"/>
          </a:p>
        </p:txBody>
      </p:sp>
      <p:sp>
        <p:nvSpPr>
          <p:cNvPr id="69634" name="Rectangle 2"/>
          <p:cNvSpPr>
            <a:spLocks noGrp="1" noChangeArrowheads="1"/>
          </p:cNvSpPr>
          <p:nvPr>
            <p:ph type="title"/>
          </p:nvPr>
        </p:nvSpPr>
        <p:spPr/>
        <p:txBody>
          <a:bodyPr/>
          <a:lstStyle/>
          <a:p>
            <a:r>
              <a:rPr lang="en-US" altLang="en-US" sz="3200" dirty="0"/>
              <a:t>Normalized and denormalized numbers</a:t>
            </a:r>
          </a:p>
        </p:txBody>
      </p:sp>
      <p:sp>
        <p:nvSpPr>
          <p:cNvPr id="69635" name="Rectangle 3"/>
          <p:cNvSpPr>
            <a:spLocks noGrp="1" noChangeArrowheads="1"/>
          </p:cNvSpPr>
          <p:nvPr>
            <p:ph type="body" idx="1"/>
          </p:nvPr>
        </p:nvSpPr>
        <p:spPr>
          <a:xfrm>
            <a:off x="809625" y="1985963"/>
            <a:ext cx="8105775" cy="4567237"/>
          </a:xfrm>
        </p:spPr>
        <p:txBody>
          <a:bodyPr/>
          <a:lstStyle/>
          <a:p>
            <a:r>
              <a:rPr lang="en-US" altLang="en-US" sz="2300" dirty="0">
                <a:sym typeface="Symbol" pitchFamily="18" charset="2"/>
              </a:rPr>
              <a:t>When the biased exponent is 0, smaller numbers can be represented by making the integer bit of the significand </a:t>
            </a:r>
            <a:r>
              <a:rPr lang="en-US" altLang="en-US" sz="2300" i="1" dirty="0">
                <a:sym typeface="Symbol" pitchFamily="18" charset="2"/>
              </a:rPr>
              <a:t>zero</a:t>
            </a:r>
            <a:r>
              <a:rPr lang="en-US" altLang="en-US" sz="2300" dirty="0">
                <a:sym typeface="Symbol" pitchFamily="18" charset="2"/>
              </a:rPr>
              <a:t>. The numbers from this range are called denormalized (</a:t>
            </a:r>
            <a:r>
              <a:rPr lang="en-US" altLang="en-US" sz="2300" i="1" dirty="0">
                <a:sym typeface="Symbol" pitchFamily="18" charset="2"/>
              </a:rPr>
              <a:t>tiny</a:t>
            </a:r>
            <a:r>
              <a:rPr lang="en-US" altLang="en-US" sz="2300" dirty="0">
                <a:sym typeface="Symbol" pitchFamily="18" charset="2"/>
              </a:rPr>
              <a:t>) numbers. This </a:t>
            </a:r>
            <a:r>
              <a:rPr lang="en-US" altLang="en-US" sz="2300" dirty="0" err="1">
                <a:sym typeface="Symbol" pitchFamily="18" charset="2"/>
              </a:rPr>
              <a:t>denormalization</a:t>
            </a:r>
            <a:r>
              <a:rPr lang="en-US" altLang="en-US" sz="2300" dirty="0">
                <a:sym typeface="Symbol" pitchFamily="18" charset="2"/>
              </a:rPr>
              <a:t> process leads to the loss of precision (the number of significand bits in the fraction is reduced by the leading zeros). </a:t>
            </a:r>
          </a:p>
          <a:p>
            <a:pPr marL="0" indent="0">
              <a:buNone/>
            </a:pPr>
            <a:endParaRPr lang="en-US" altLang="en-US" sz="2300" dirty="0">
              <a:sym typeface="Symbol" pitchFamily="18" charset="2"/>
            </a:endParaRPr>
          </a:p>
          <a:p>
            <a:r>
              <a:rPr lang="en-US" altLang="en-US" sz="2300" dirty="0">
                <a:sym typeface="Symbol" pitchFamily="18" charset="2"/>
              </a:rPr>
              <a:t>When the normalized floating-points calculations are made, the IA-32 processor normally operates on normalized numbers and produces normalized results. Denormalized numbers are representing an </a:t>
            </a:r>
            <a:r>
              <a:rPr lang="en-US" altLang="en-US" sz="2300" i="1" dirty="0">
                <a:sym typeface="Symbol" pitchFamily="18" charset="2"/>
              </a:rPr>
              <a:t>underflow </a:t>
            </a:r>
            <a:r>
              <a:rPr lang="en-US" altLang="en-US" sz="2300" dirty="0">
                <a:sym typeface="Symbol" pitchFamily="18" charset="2"/>
              </a:rPr>
              <a:t>condition. A denormalized number is computed by a technique called </a:t>
            </a:r>
            <a:r>
              <a:rPr lang="en-US" altLang="en-US" sz="2300" i="1" dirty="0">
                <a:sym typeface="Symbol" pitchFamily="18" charset="2"/>
              </a:rPr>
              <a:t>gradual underflow</a:t>
            </a:r>
            <a:r>
              <a:rPr lang="en-US" altLang="en-US" sz="2300" dirty="0">
                <a:sym typeface="Symbol" pitchFamily="18" charset="2"/>
              </a:rPr>
              <a:t>.  </a:t>
            </a:r>
          </a:p>
        </p:txBody>
      </p:sp>
    </p:spTree>
    <p:extLst>
      <p:ext uri="{BB962C8B-B14F-4D97-AF65-F5344CB8AC3E}">
        <p14:creationId xmlns:p14="http://schemas.microsoft.com/office/powerpoint/2010/main" val="372715902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fld id="{209CF199-2716-4BBA-BA9D-A566A4A14E45}" type="datetime5">
              <a:rPr lang="en-US" altLang="en-US"/>
              <a:pPr/>
              <a:t>11-Oct-23</a:t>
            </a:fld>
            <a:endParaRPr lang="en-US" altLang="en-US"/>
          </a:p>
        </p:txBody>
      </p:sp>
      <p:sp>
        <p:nvSpPr>
          <p:cNvPr id="71682" name="Rectangle 2"/>
          <p:cNvSpPr>
            <a:spLocks noGrp="1" noChangeArrowheads="1"/>
          </p:cNvSpPr>
          <p:nvPr>
            <p:ph type="title"/>
          </p:nvPr>
        </p:nvSpPr>
        <p:spPr/>
        <p:txBody>
          <a:bodyPr/>
          <a:lstStyle/>
          <a:p>
            <a:r>
              <a:rPr lang="en-US" altLang="en-US" sz="3200" dirty="0"/>
              <a:t>Real Numbers and </a:t>
            </a:r>
            <a:r>
              <a:rPr lang="en-US" altLang="en-US" sz="3200" dirty="0" err="1"/>
              <a:t>NaN</a:t>
            </a:r>
            <a:endParaRPr lang="en-US" altLang="en-US" sz="3200" dirty="0"/>
          </a:p>
        </p:txBody>
      </p:sp>
      <p:grpSp>
        <p:nvGrpSpPr>
          <p:cNvPr id="71685" name="Group 5"/>
          <p:cNvGrpSpPr>
            <a:grpSpLocks/>
          </p:cNvGrpSpPr>
          <p:nvPr/>
        </p:nvGrpSpPr>
        <p:grpSpPr bwMode="auto">
          <a:xfrm>
            <a:off x="3489325" y="2209800"/>
            <a:ext cx="5197475" cy="471488"/>
            <a:chOff x="1862" y="2544"/>
            <a:chExt cx="3274" cy="297"/>
          </a:xfrm>
        </p:grpSpPr>
        <p:sp>
          <p:nvSpPr>
            <p:cNvPr id="71686" name="Text Box 6"/>
            <p:cNvSpPr txBox="1">
              <a:spLocks noChangeArrowheads="1"/>
            </p:cNvSpPr>
            <p:nvPr/>
          </p:nvSpPr>
          <p:spPr bwMode="auto">
            <a:xfrm>
              <a:off x="1862" y="2544"/>
              <a:ext cx="202"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1</a:t>
              </a:r>
            </a:p>
          </p:txBody>
        </p:sp>
        <p:sp>
          <p:nvSpPr>
            <p:cNvPr id="71687" name="Text Box 7"/>
            <p:cNvSpPr txBox="1">
              <a:spLocks noChangeArrowheads="1"/>
            </p:cNvSpPr>
            <p:nvPr/>
          </p:nvSpPr>
          <p:spPr bwMode="auto">
            <a:xfrm>
              <a:off x="2064" y="2545"/>
              <a:ext cx="768"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0</a:t>
              </a:r>
            </a:p>
          </p:txBody>
        </p:sp>
        <p:sp>
          <p:nvSpPr>
            <p:cNvPr id="71688" name="Text Box 8"/>
            <p:cNvSpPr txBox="1">
              <a:spLocks noChangeArrowheads="1"/>
            </p:cNvSpPr>
            <p:nvPr/>
          </p:nvSpPr>
          <p:spPr bwMode="auto">
            <a:xfrm>
              <a:off x="2832" y="2544"/>
              <a:ext cx="2304"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0</a:t>
              </a:r>
            </a:p>
          </p:txBody>
        </p:sp>
      </p:grpSp>
      <p:grpSp>
        <p:nvGrpSpPr>
          <p:cNvPr id="71689" name="Group 9"/>
          <p:cNvGrpSpPr>
            <a:grpSpLocks/>
          </p:cNvGrpSpPr>
          <p:nvPr/>
        </p:nvGrpSpPr>
        <p:grpSpPr bwMode="auto">
          <a:xfrm>
            <a:off x="3489325" y="2743200"/>
            <a:ext cx="5197475" cy="471488"/>
            <a:chOff x="1862" y="2544"/>
            <a:chExt cx="3274" cy="297"/>
          </a:xfrm>
        </p:grpSpPr>
        <p:sp>
          <p:nvSpPr>
            <p:cNvPr id="71690" name="Text Box 10"/>
            <p:cNvSpPr txBox="1">
              <a:spLocks noChangeArrowheads="1"/>
            </p:cNvSpPr>
            <p:nvPr/>
          </p:nvSpPr>
          <p:spPr bwMode="auto">
            <a:xfrm>
              <a:off x="1862" y="2544"/>
              <a:ext cx="202"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0</a:t>
              </a:r>
            </a:p>
          </p:txBody>
        </p:sp>
        <p:sp>
          <p:nvSpPr>
            <p:cNvPr id="71691" name="Text Box 11"/>
            <p:cNvSpPr txBox="1">
              <a:spLocks noChangeArrowheads="1"/>
            </p:cNvSpPr>
            <p:nvPr/>
          </p:nvSpPr>
          <p:spPr bwMode="auto">
            <a:xfrm>
              <a:off x="2064" y="2545"/>
              <a:ext cx="768"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0</a:t>
              </a:r>
            </a:p>
          </p:txBody>
        </p:sp>
        <p:sp>
          <p:nvSpPr>
            <p:cNvPr id="71692" name="Text Box 12"/>
            <p:cNvSpPr txBox="1">
              <a:spLocks noChangeArrowheads="1"/>
            </p:cNvSpPr>
            <p:nvPr/>
          </p:nvSpPr>
          <p:spPr bwMode="auto">
            <a:xfrm>
              <a:off x="2832" y="2544"/>
              <a:ext cx="2304"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0</a:t>
              </a:r>
            </a:p>
          </p:txBody>
        </p:sp>
      </p:grpSp>
      <p:sp>
        <p:nvSpPr>
          <p:cNvPr id="71693" name="Text Box 13"/>
          <p:cNvSpPr txBox="1">
            <a:spLocks noChangeArrowheads="1"/>
          </p:cNvSpPr>
          <p:nvPr/>
        </p:nvSpPr>
        <p:spPr bwMode="auto">
          <a:xfrm>
            <a:off x="1219200" y="22098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-0</a:t>
            </a:r>
          </a:p>
        </p:txBody>
      </p:sp>
      <p:sp>
        <p:nvSpPr>
          <p:cNvPr id="71694" name="Text Box 14"/>
          <p:cNvSpPr txBox="1">
            <a:spLocks noChangeArrowheads="1"/>
          </p:cNvSpPr>
          <p:nvPr/>
        </p:nvSpPr>
        <p:spPr bwMode="auto">
          <a:xfrm>
            <a:off x="1219200" y="2757488"/>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+0</a:t>
            </a:r>
          </a:p>
        </p:txBody>
      </p:sp>
      <p:sp>
        <p:nvSpPr>
          <p:cNvPr id="71696" name="Text Box 16"/>
          <p:cNvSpPr txBox="1">
            <a:spLocks noChangeArrowheads="1"/>
          </p:cNvSpPr>
          <p:nvPr/>
        </p:nvSpPr>
        <p:spPr bwMode="auto">
          <a:xfrm>
            <a:off x="3489325" y="3643313"/>
            <a:ext cx="320675"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1</a:t>
            </a:r>
          </a:p>
        </p:txBody>
      </p:sp>
      <p:sp>
        <p:nvSpPr>
          <p:cNvPr id="71697" name="Text Box 17"/>
          <p:cNvSpPr txBox="1">
            <a:spLocks noChangeArrowheads="1"/>
          </p:cNvSpPr>
          <p:nvPr/>
        </p:nvSpPr>
        <p:spPr bwMode="auto">
          <a:xfrm>
            <a:off x="3810000" y="3632200"/>
            <a:ext cx="12192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0</a:t>
            </a:r>
          </a:p>
        </p:txBody>
      </p:sp>
      <p:sp>
        <p:nvSpPr>
          <p:cNvPr id="71698" name="Text Box 18"/>
          <p:cNvSpPr txBox="1">
            <a:spLocks noChangeArrowheads="1"/>
          </p:cNvSpPr>
          <p:nvPr/>
        </p:nvSpPr>
        <p:spPr bwMode="auto">
          <a:xfrm>
            <a:off x="5029200" y="3643313"/>
            <a:ext cx="36576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0.fff</a:t>
            </a:r>
          </a:p>
        </p:txBody>
      </p:sp>
      <p:sp>
        <p:nvSpPr>
          <p:cNvPr id="71699" name="Text Box 19"/>
          <p:cNvSpPr txBox="1">
            <a:spLocks noChangeArrowheads="1"/>
          </p:cNvSpPr>
          <p:nvPr/>
        </p:nvSpPr>
        <p:spPr bwMode="auto">
          <a:xfrm>
            <a:off x="1219200" y="3657600"/>
            <a:ext cx="2057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dirty="0"/>
              <a:t>- Denormalized finite</a:t>
            </a:r>
          </a:p>
        </p:txBody>
      </p:sp>
      <p:grpSp>
        <p:nvGrpSpPr>
          <p:cNvPr id="71700" name="Group 20"/>
          <p:cNvGrpSpPr>
            <a:grpSpLocks/>
          </p:cNvGrpSpPr>
          <p:nvPr/>
        </p:nvGrpSpPr>
        <p:grpSpPr bwMode="auto">
          <a:xfrm>
            <a:off x="3489325" y="4191000"/>
            <a:ext cx="5197475" cy="471488"/>
            <a:chOff x="1862" y="2544"/>
            <a:chExt cx="3274" cy="297"/>
          </a:xfrm>
        </p:grpSpPr>
        <p:sp>
          <p:nvSpPr>
            <p:cNvPr id="71701" name="Text Box 21"/>
            <p:cNvSpPr txBox="1">
              <a:spLocks noChangeArrowheads="1"/>
            </p:cNvSpPr>
            <p:nvPr/>
          </p:nvSpPr>
          <p:spPr bwMode="auto">
            <a:xfrm>
              <a:off x="1862" y="2544"/>
              <a:ext cx="202"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0</a:t>
              </a:r>
            </a:p>
          </p:txBody>
        </p:sp>
        <p:sp>
          <p:nvSpPr>
            <p:cNvPr id="71702" name="Text Box 22"/>
            <p:cNvSpPr txBox="1">
              <a:spLocks noChangeArrowheads="1"/>
            </p:cNvSpPr>
            <p:nvPr/>
          </p:nvSpPr>
          <p:spPr bwMode="auto">
            <a:xfrm>
              <a:off x="2064" y="2545"/>
              <a:ext cx="768"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0</a:t>
              </a:r>
            </a:p>
          </p:txBody>
        </p:sp>
        <p:sp>
          <p:nvSpPr>
            <p:cNvPr id="71703" name="Text Box 23"/>
            <p:cNvSpPr txBox="1">
              <a:spLocks noChangeArrowheads="1"/>
            </p:cNvSpPr>
            <p:nvPr/>
          </p:nvSpPr>
          <p:spPr bwMode="auto">
            <a:xfrm>
              <a:off x="2832" y="2544"/>
              <a:ext cx="2304"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0.fff</a:t>
              </a:r>
            </a:p>
          </p:txBody>
        </p:sp>
      </p:grpSp>
      <p:sp>
        <p:nvSpPr>
          <p:cNvPr id="71704" name="Text Box 24"/>
          <p:cNvSpPr txBox="1">
            <a:spLocks noChangeArrowheads="1"/>
          </p:cNvSpPr>
          <p:nvPr/>
        </p:nvSpPr>
        <p:spPr bwMode="auto">
          <a:xfrm>
            <a:off x="1219200" y="4205288"/>
            <a:ext cx="2057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dirty="0"/>
              <a:t>+ Denormalized finite</a:t>
            </a:r>
          </a:p>
        </p:txBody>
      </p:sp>
      <p:sp>
        <p:nvSpPr>
          <p:cNvPr id="71706" name="Text Box 26"/>
          <p:cNvSpPr txBox="1">
            <a:spLocks noChangeArrowheads="1"/>
          </p:cNvSpPr>
          <p:nvPr/>
        </p:nvSpPr>
        <p:spPr bwMode="auto">
          <a:xfrm>
            <a:off x="3489325" y="5014913"/>
            <a:ext cx="320675"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1</a:t>
            </a:r>
          </a:p>
        </p:txBody>
      </p:sp>
      <p:sp>
        <p:nvSpPr>
          <p:cNvPr id="71707" name="Text Box 27"/>
          <p:cNvSpPr txBox="1">
            <a:spLocks noChangeArrowheads="1"/>
          </p:cNvSpPr>
          <p:nvPr/>
        </p:nvSpPr>
        <p:spPr bwMode="auto">
          <a:xfrm>
            <a:off x="3810000" y="5003800"/>
            <a:ext cx="12192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1…254</a:t>
            </a:r>
          </a:p>
        </p:txBody>
      </p:sp>
      <p:sp>
        <p:nvSpPr>
          <p:cNvPr id="71708" name="Text Box 28"/>
          <p:cNvSpPr txBox="1">
            <a:spLocks noChangeArrowheads="1"/>
          </p:cNvSpPr>
          <p:nvPr/>
        </p:nvSpPr>
        <p:spPr bwMode="auto">
          <a:xfrm>
            <a:off x="5029200" y="5014913"/>
            <a:ext cx="36576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Any value</a:t>
            </a:r>
          </a:p>
        </p:txBody>
      </p:sp>
      <p:sp>
        <p:nvSpPr>
          <p:cNvPr id="71709" name="Text Box 29"/>
          <p:cNvSpPr txBox="1">
            <a:spLocks noChangeArrowheads="1"/>
          </p:cNvSpPr>
          <p:nvPr/>
        </p:nvSpPr>
        <p:spPr bwMode="auto">
          <a:xfrm>
            <a:off x="1219200" y="5029200"/>
            <a:ext cx="2057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dirty="0"/>
              <a:t>- Normalized finite</a:t>
            </a:r>
          </a:p>
        </p:txBody>
      </p:sp>
      <p:sp>
        <p:nvSpPr>
          <p:cNvPr id="71711" name="Text Box 31"/>
          <p:cNvSpPr txBox="1">
            <a:spLocks noChangeArrowheads="1"/>
          </p:cNvSpPr>
          <p:nvPr/>
        </p:nvSpPr>
        <p:spPr bwMode="auto">
          <a:xfrm>
            <a:off x="3489325" y="5548313"/>
            <a:ext cx="320675"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0</a:t>
            </a:r>
          </a:p>
        </p:txBody>
      </p:sp>
      <p:sp>
        <p:nvSpPr>
          <p:cNvPr id="71712" name="Text Box 32"/>
          <p:cNvSpPr txBox="1">
            <a:spLocks noChangeArrowheads="1"/>
          </p:cNvSpPr>
          <p:nvPr/>
        </p:nvSpPr>
        <p:spPr bwMode="auto">
          <a:xfrm>
            <a:off x="3810000" y="5537200"/>
            <a:ext cx="12192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1…254</a:t>
            </a:r>
          </a:p>
        </p:txBody>
      </p:sp>
      <p:sp>
        <p:nvSpPr>
          <p:cNvPr id="71713" name="Text Box 33"/>
          <p:cNvSpPr txBox="1">
            <a:spLocks noChangeArrowheads="1"/>
          </p:cNvSpPr>
          <p:nvPr/>
        </p:nvSpPr>
        <p:spPr bwMode="auto">
          <a:xfrm>
            <a:off x="5029200" y="5548313"/>
            <a:ext cx="36576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Any value</a:t>
            </a:r>
          </a:p>
        </p:txBody>
      </p:sp>
      <p:sp>
        <p:nvSpPr>
          <p:cNvPr id="71714" name="Text Box 34"/>
          <p:cNvSpPr txBox="1">
            <a:spLocks noChangeArrowheads="1"/>
          </p:cNvSpPr>
          <p:nvPr/>
        </p:nvSpPr>
        <p:spPr bwMode="auto">
          <a:xfrm>
            <a:off x="1219200" y="5562600"/>
            <a:ext cx="2057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dirty="0"/>
              <a:t>+ Normalized finite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3"/>
          <p:cNvSpPr>
            <a:spLocks noGrp="1"/>
          </p:cNvSpPr>
          <p:nvPr>
            <p:ph type="dt" sz="half" idx="10"/>
          </p:nvPr>
        </p:nvSpPr>
        <p:spPr/>
        <p:txBody>
          <a:bodyPr/>
          <a:lstStyle/>
          <a:p>
            <a:fld id="{4825FAFC-94CC-4776-8D6A-1F26A149288C}" type="datetime5">
              <a:rPr lang="en-US" altLang="en-US"/>
              <a:pPr/>
              <a:t>11-Oct-23</a:t>
            </a:fld>
            <a:endParaRPr lang="en-US" altLang="en-US"/>
          </a:p>
        </p:txBody>
      </p:sp>
      <p:sp>
        <p:nvSpPr>
          <p:cNvPr id="72708" name="Rectangle 4"/>
          <p:cNvSpPr>
            <a:spLocks noChangeArrowheads="1"/>
          </p:cNvSpPr>
          <p:nvPr/>
        </p:nvSpPr>
        <p:spPr bwMode="auto">
          <a:xfrm>
            <a:off x="1371600" y="609600"/>
            <a:ext cx="7378700" cy="1143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eaLnBrk="0" hangingPunct="0">
              <a:defRPr sz="2400">
                <a:solidFill>
                  <a:schemeClr val="tx1"/>
                </a:solidFill>
                <a:latin typeface="Times New Roman" pitchFamily="18" charset="0"/>
              </a:defRPr>
            </a:lvl3pPr>
            <a:lvl4pPr eaLnBrk="0" hangingPunct="0">
              <a:defRPr sz="2400">
                <a:solidFill>
                  <a:schemeClr val="tx1"/>
                </a:solidFill>
                <a:latin typeface="Times New Roman" pitchFamily="18" charset="0"/>
              </a:defRPr>
            </a:lvl4pPr>
            <a:lvl5pPr eaLnBrk="0" hangingPunct="0">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5000"/>
              </a:lnSpc>
            </a:pPr>
            <a:r>
              <a:rPr lang="en-US" altLang="en-US" sz="3200" dirty="0"/>
              <a:t>Real Numbers and </a:t>
            </a:r>
            <a:r>
              <a:rPr lang="en-US" altLang="en-US" sz="3200" dirty="0" err="1"/>
              <a:t>NaN</a:t>
            </a:r>
            <a:r>
              <a:rPr lang="en-US" altLang="en-US" sz="3200" dirty="0">
                <a:solidFill>
                  <a:schemeClr val="tx2"/>
                </a:solidFill>
              </a:rPr>
              <a:t> (cont.)</a:t>
            </a:r>
          </a:p>
        </p:txBody>
      </p:sp>
      <p:grpSp>
        <p:nvGrpSpPr>
          <p:cNvPr id="72719" name="Group 15"/>
          <p:cNvGrpSpPr>
            <a:grpSpLocks/>
          </p:cNvGrpSpPr>
          <p:nvPr/>
        </p:nvGrpSpPr>
        <p:grpSpPr bwMode="auto">
          <a:xfrm>
            <a:off x="3489325" y="2362200"/>
            <a:ext cx="5197475" cy="471488"/>
            <a:chOff x="1862" y="2544"/>
            <a:chExt cx="3274" cy="297"/>
          </a:xfrm>
        </p:grpSpPr>
        <p:sp>
          <p:nvSpPr>
            <p:cNvPr id="72720" name="Text Box 16"/>
            <p:cNvSpPr txBox="1">
              <a:spLocks noChangeArrowheads="1"/>
            </p:cNvSpPr>
            <p:nvPr/>
          </p:nvSpPr>
          <p:spPr bwMode="auto">
            <a:xfrm>
              <a:off x="1862" y="2544"/>
              <a:ext cx="202"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1</a:t>
              </a:r>
            </a:p>
          </p:txBody>
        </p:sp>
        <p:sp>
          <p:nvSpPr>
            <p:cNvPr id="72721" name="Text Box 17"/>
            <p:cNvSpPr txBox="1">
              <a:spLocks noChangeArrowheads="1"/>
            </p:cNvSpPr>
            <p:nvPr/>
          </p:nvSpPr>
          <p:spPr bwMode="auto">
            <a:xfrm>
              <a:off x="2064" y="2545"/>
              <a:ext cx="768"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255</a:t>
              </a:r>
            </a:p>
          </p:txBody>
        </p:sp>
        <p:sp>
          <p:nvSpPr>
            <p:cNvPr id="72722" name="Text Box 18"/>
            <p:cNvSpPr txBox="1">
              <a:spLocks noChangeArrowheads="1"/>
            </p:cNvSpPr>
            <p:nvPr/>
          </p:nvSpPr>
          <p:spPr bwMode="auto">
            <a:xfrm>
              <a:off x="2832" y="2544"/>
              <a:ext cx="2304" cy="29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0</a:t>
              </a:r>
            </a:p>
          </p:txBody>
        </p:sp>
      </p:grpSp>
      <p:sp>
        <p:nvSpPr>
          <p:cNvPr id="72723" name="Text Box 19"/>
          <p:cNvSpPr txBox="1">
            <a:spLocks noChangeArrowheads="1"/>
          </p:cNvSpPr>
          <p:nvPr/>
        </p:nvSpPr>
        <p:spPr bwMode="auto">
          <a:xfrm>
            <a:off x="1219200" y="2376488"/>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 </a:t>
            </a:r>
            <a:r>
              <a:rPr lang="en-US" altLang="en-US">
                <a:sym typeface="Symbol" pitchFamily="18" charset="2"/>
              </a:rPr>
              <a:t></a:t>
            </a:r>
            <a:endParaRPr lang="en-US" altLang="en-US"/>
          </a:p>
        </p:txBody>
      </p:sp>
      <p:sp>
        <p:nvSpPr>
          <p:cNvPr id="72740" name="Text Box 36"/>
          <p:cNvSpPr txBox="1">
            <a:spLocks noChangeArrowheads="1"/>
          </p:cNvSpPr>
          <p:nvPr/>
        </p:nvSpPr>
        <p:spPr bwMode="auto">
          <a:xfrm>
            <a:off x="3489325" y="2881313"/>
            <a:ext cx="320675"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0</a:t>
            </a:r>
          </a:p>
        </p:txBody>
      </p:sp>
      <p:sp>
        <p:nvSpPr>
          <p:cNvPr id="72741" name="Text Box 37"/>
          <p:cNvSpPr txBox="1">
            <a:spLocks noChangeArrowheads="1"/>
          </p:cNvSpPr>
          <p:nvPr/>
        </p:nvSpPr>
        <p:spPr bwMode="auto">
          <a:xfrm>
            <a:off x="3810000" y="2870200"/>
            <a:ext cx="12192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255</a:t>
            </a:r>
          </a:p>
        </p:txBody>
      </p:sp>
      <p:sp>
        <p:nvSpPr>
          <p:cNvPr id="72742" name="Text Box 38"/>
          <p:cNvSpPr txBox="1">
            <a:spLocks noChangeArrowheads="1"/>
          </p:cNvSpPr>
          <p:nvPr/>
        </p:nvSpPr>
        <p:spPr bwMode="auto">
          <a:xfrm>
            <a:off x="5029200" y="2881313"/>
            <a:ext cx="36576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0</a:t>
            </a:r>
          </a:p>
        </p:txBody>
      </p:sp>
      <p:sp>
        <p:nvSpPr>
          <p:cNvPr id="72743" name="Text Box 39"/>
          <p:cNvSpPr txBox="1">
            <a:spLocks noChangeArrowheads="1"/>
          </p:cNvSpPr>
          <p:nvPr/>
        </p:nvSpPr>
        <p:spPr bwMode="auto">
          <a:xfrm>
            <a:off x="1219200" y="28956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 </a:t>
            </a:r>
            <a:r>
              <a:rPr lang="en-US" altLang="en-US">
                <a:sym typeface="Symbol" pitchFamily="18" charset="2"/>
              </a:rPr>
              <a:t></a:t>
            </a:r>
            <a:endParaRPr lang="en-US" altLang="en-US"/>
          </a:p>
        </p:txBody>
      </p:sp>
      <p:sp>
        <p:nvSpPr>
          <p:cNvPr id="72745" name="Text Box 41"/>
          <p:cNvSpPr txBox="1">
            <a:spLocks noChangeArrowheads="1"/>
          </p:cNvSpPr>
          <p:nvPr/>
        </p:nvSpPr>
        <p:spPr bwMode="auto">
          <a:xfrm>
            <a:off x="3489325" y="3567113"/>
            <a:ext cx="320675"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x</a:t>
            </a:r>
          </a:p>
        </p:txBody>
      </p:sp>
      <p:sp>
        <p:nvSpPr>
          <p:cNvPr id="72746" name="Text Box 42"/>
          <p:cNvSpPr txBox="1">
            <a:spLocks noChangeArrowheads="1"/>
          </p:cNvSpPr>
          <p:nvPr/>
        </p:nvSpPr>
        <p:spPr bwMode="auto">
          <a:xfrm>
            <a:off x="3810000" y="3556000"/>
            <a:ext cx="12192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255</a:t>
            </a:r>
          </a:p>
        </p:txBody>
      </p:sp>
      <p:sp>
        <p:nvSpPr>
          <p:cNvPr id="72747" name="Text Box 43"/>
          <p:cNvSpPr txBox="1">
            <a:spLocks noChangeArrowheads="1"/>
          </p:cNvSpPr>
          <p:nvPr/>
        </p:nvSpPr>
        <p:spPr bwMode="auto">
          <a:xfrm>
            <a:off x="5029200" y="3567113"/>
            <a:ext cx="36576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1.0ff</a:t>
            </a:r>
          </a:p>
        </p:txBody>
      </p:sp>
      <p:sp>
        <p:nvSpPr>
          <p:cNvPr id="72748" name="Text Box 44"/>
          <p:cNvSpPr txBox="1">
            <a:spLocks noChangeArrowheads="1"/>
          </p:cNvSpPr>
          <p:nvPr/>
        </p:nvSpPr>
        <p:spPr bwMode="auto">
          <a:xfrm>
            <a:off x="1219200" y="35814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 SNaN</a:t>
            </a:r>
          </a:p>
        </p:txBody>
      </p:sp>
      <p:sp>
        <p:nvSpPr>
          <p:cNvPr id="72750" name="Text Box 46"/>
          <p:cNvSpPr txBox="1">
            <a:spLocks noChangeArrowheads="1"/>
          </p:cNvSpPr>
          <p:nvPr/>
        </p:nvSpPr>
        <p:spPr bwMode="auto">
          <a:xfrm>
            <a:off x="3489325" y="4100513"/>
            <a:ext cx="320675"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x</a:t>
            </a:r>
          </a:p>
        </p:txBody>
      </p:sp>
      <p:sp>
        <p:nvSpPr>
          <p:cNvPr id="72751" name="Text Box 47"/>
          <p:cNvSpPr txBox="1">
            <a:spLocks noChangeArrowheads="1"/>
          </p:cNvSpPr>
          <p:nvPr/>
        </p:nvSpPr>
        <p:spPr bwMode="auto">
          <a:xfrm>
            <a:off x="3810000" y="4089400"/>
            <a:ext cx="12192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255</a:t>
            </a:r>
          </a:p>
        </p:txBody>
      </p:sp>
      <p:sp>
        <p:nvSpPr>
          <p:cNvPr id="72752" name="Text Box 48"/>
          <p:cNvSpPr txBox="1">
            <a:spLocks noChangeArrowheads="1"/>
          </p:cNvSpPr>
          <p:nvPr/>
        </p:nvSpPr>
        <p:spPr bwMode="auto">
          <a:xfrm>
            <a:off x="5029200" y="4100513"/>
            <a:ext cx="36576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1.0ff</a:t>
            </a:r>
          </a:p>
        </p:txBody>
      </p:sp>
      <p:sp>
        <p:nvSpPr>
          <p:cNvPr id="72753" name="Text Box 49"/>
          <p:cNvSpPr txBox="1">
            <a:spLocks noChangeArrowheads="1"/>
          </p:cNvSpPr>
          <p:nvPr/>
        </p:nvSpPr>
        <p:spPr bwMode="auto">
          <a:xfrm>
            <a:off x="1219200" y="41148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 SNaN</a:t>
            </a:r>
          </a:p>
        </p:txBody>
      </p:sp>
      <p:sp>
        <p:nvSpPr>
          <p:cNvPr id="72755" name="Text Box 51"/>
          <p:cNvSpPr txBox="1">
            <a:spLocks noChangeArrowheads="1"/>
          </p:cNvSpPr>
          <p:nvPr/>
        </p:nvSpPr>
        <p:spPr bwMode="auto">
          <a:xfrm>
            <a:off x="3489325" y="4862513"/>
            <a:ext cx="320675"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x</a:t>
            </a:r>
          </a:p>
        </p:txBody>
      </p:sp>
      <p:sp>
        <p:nvSpPr>
          <p:cNvPr id="72756" name="Text Box 52"/>
          <p:cNvSpPr txBox="1">
            <a:spLocks noChangeArrowheads="1"/>
          </p:cNvSpPr>
          <p:nvPr/>
        </p:nvSpPr>
        <p:spPr bwMode="auto">
          <a:xfrm>
            <a:off x="3810000" y="4851400"/>
            <a:ext cx="12192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255</a:t>
            </a:r>
          </a:p>
        </p:txBody>
      </p:sp>
      <p:sp>
        <p:nvSpPr>
          <p:cNvPr id="72757" name="Text Box 53"/>
          <p:cNvSpPr txBox="1">
            <a:spLocks noChangeArrowheads="1"/>
          </p:cNvSpPr>
          <p:nvPr/>
        </p:nvSpPr>
        <p:spPr bwMode="auto">
          <a:xfrm>
            <a:off x="5029200" y="4862513"/>
            <a:ext cx="36576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1.1ff</a:t>
            </a:r>
          </a:p>
        </p:txBody>
      </p:sp>
      <p:sp>
        <p:nvSpPr>
          <p:cNvPr id="72758" name="Text Box 54"/>
          <p:cNvSpPr txBox="1">
            <a:spLocks noChangeArrowheads="1"/>
          </p:cNvSpPr>
          <p:nvPr/>
        </p:nvSpPr>
        <p:spPr bwMode="auto">
          <a:xfrm>
            <a:off x="1219200" y="48768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 QNaN</a:t>
            </a:r>
          </a:p>
        </p:txBody>
      </p:sp>
      <p:sp>
        <p:nvSpPr>
          <p:cNvPr id="72760" name="Text Box 56"/>
          <p:cNvSpPr txBox="1">
            <a:spLocks noChangeArrowheads="1"/>
          </p:cNvSpPr>
          <p:nvPr/>
        </p:nvSpPr>
        <p:spPr bwMode="auto">
          <a:xfrm>
            <a:off x="3489325" y="5395913"/>
            <a:ext cx="320675"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x</a:t>
            </a:r>
          </a:p>
        </p:txBody>
      </p:sp>
      <p:sp>
        <p:nvSpPr>
          <p:cNvPr id="72761" name="Text Box 57"/>
          <p:cNvSpPr txBox="1">
            <a:spLocks noChangeArrowheads="1"/>
          </p:cNvSpPr>
          <p:nvPr/>
        </p:nvSpPr>
        <p:spPr bwMode="auto">
          <a:xfrm>
            <a:off x="3810000" y="5384800"/>
            <a:ext cx="12192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255</a:t>
            </a:r>
          </a:p>
        </p:txBody>
      </p:sp>
      <p:sp>
        <p:nvSpPr>
          <p:cNvPr id="72762" name="Text Box 58"/>
          <p:cNvSpPr txBox="1">
            <a:spLocks noChangeArrowheads="1"/>
          </p:cNvSpPr>
          <p:nvPr/>
        </p:nvSpPr>
        <p:spPr bwMode="auto">
          <a:xfrm>
            <a:off x="5029200" y="5395913"/>
            <a:ext cx="365760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1.1ff</a:t>
            </a:r>
          </a:p>
        </p:txBody>
      </p:sp>
      <p:sp>
        <p:nvSpPr>
          <p:cNvPr id="72763" name="Text Box 59"/>
          <p:cNvSpPr txBox="1">
            <a:spLocks noChangeArrowheads="1"/>
          </p:cNvSpPr>
          <p:nvPr/>
        </p:nvSpPr>
        <p:spPr bwMode="auto">
          <a:xfrm>
            <a:off x="1219200" y="54102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 QNaN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Date Placeholder 3"/>
          <p:cNvSpPr>
            <a:spLocks noGrp="1"/>
          </p:cNvSpPr>
          <p:nvPr>
            <p:ph type="dt" sz="half" idx="10"/>
          </p:nvPr>
        </p:nvSpPr>
        <p:spPr/>
        <p:txBody>
          <a:bodyPr/>
          <a:lstStyle/>
          <a:p>
            <a:fld id="{54C6C977-ED99-4EB1-8D80-2071F798F03A}" type="datetime5">
              <a:rPr lang="en-US" altLang="en-US"/>
              <a:pPr/>
              <a:t>11-Oct-23</a:t>
            </a:fld>
            <a:endParaRPr lang="en-US" altLang="en-US"/>
          </a:p>
        </p:txBody>
      </p:sp>
      <p:sp>
        <p:nvSpPr>
          <p:cNvPr id="70658" name="Rectangle 2"/>
          <p:cNvSpPr>
            <a:spLocks noGrp="1" noChangeArrowheads="1"/>
          </p:cNvSpPr>
          <p:nvPr>
            <p:ph type="title"/>
          </p:nvPr>
        </p:nvSpPr>
        <p:spPr>
          <a:xfrm>
            <a:off x="873125" y="609600"/>
            <a:ext cx="7877175" cy="1143000"/>
          </a:xfrm>
        </p:spPr>
        <p:txBody>
          <a:bodyPr/>
          <a:lstStyle/>
          <a:p>
            <a:r>
              <a:rPr lang="en-US" altLang="en-US" sz="3200" dirty="0"/>
              <a:t>Denormalization process</a:t>
            </a:r>
          </a:p>
        </p:txBody>
      </p:sp>
      <p:grpSp>
        <p:nvGrpSpPr>
          <p:cNvPr id="70775" name="Group 119"/>
          <p:cNvGrpSpPr>
            <a:grpSpLocks/>
          </p:cNvGrpSpPr>
          <p:nvPr/>
        </p:nvGrpSpPr>
        <p:grpSpPr bwMode="auto">
          <a:xfrm>
            <a:off x="1047665" y="1984540"/>
            <a:ext cx="7543800" cy="4191000"/>
            <a:chOff x="-3" y="-3"/>
            <a:chExt cx="3548" cy="2616"/>
          </a:xfrm>
        </p:grpSpPr>
        <p:grpSp>
          <p:nvGrpSpPr>
            <p:cNvPr id="70773" name="Group 117"/>
            <p:cNvGrpSpPr>
              <a:grpSpLocks/>
            </p:cNvGrpSpPr>
            <p:nvPr/>
          </p:nvGrpSpPr>
          <p:grpSpPr bwMode="auto">
            <a:xfrm>
              <a:off x="0" y="0"/>
              <a:ext cx="3542" cy="2610"/>
              <a:chOff x="0" y="0"/>
              <a:chExt cx="3542" cy="2610"/>
            </a:xfrm>
          </p:grpSpPr>
          <p:grpSp>
            <p:nvGrpSpPr>
              <p:cNvPr id="70726" name="Group 70"/>
              <p:cNvGrpSpPr>
                <a:grpSpLocks/>
              </p:cNvGrpSpPr>
              <p:nvPr/>
            </p:nvGrpSpPr>
            <p:grpSpPr bwMode="auto">
              <a:xfrm>
                <a:off x="0" y="0"/>
                <a:ext cx="878" cy="480"/>
                <a:chOff x="0" y="0"/>
                <a:chExt cx="878" cy="480"/>
              </a:xfrm>
            </p:grpSpPr>
            <p:sp>
              <p:nvSpPr>
                <p:cNvPr id="70701" name="Rectangle 45"/>
                <p:cNvSpPr>
                  <a:spLocks noChangeArrowheads="1"/>
                </p:cNvSpPr>
                <p:nvPr/>
              </p:nvSpPr>
              <p:spPr bwMode="auto">
                <a:xfrm>
                  <a:off x="43" y="0"/>
                  <a:ext cx="79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altLang="en-US" sz="1800" b="1" dirty="0">
                      <a:solidFill>
                        <a:srgbClr val="000080"/>
                      </a:solidFill>
                      <a:cs typeface="Times New Roman" pitchFamily="18" charset="0"/>
                    </a:rPr>
                    <a:t>Operation	</a:t>
                  </a:r>
                  <a:endParaRPr lang="en-US" altLang="en-US" sz="1800" dirty="0">
                    <a:cs typeface="Times New Roman" pitchFamily="18" charset="0"/>
                  </a:endParaRPr>
                </a:p>
                <a:p>
                  <a:pPr algn="ctr" eaLnBrk="0" hangingPunct="0"/>
                  <a:endParaRPr lang="en-US" altLang="en-US" sz="1800" dirty="0"/>
                </a:p>
              </p:txBody>
            </p:sp>
            <p:sp>
              <p:nvSpPr>
                <p:cNvPr id="70725" name="Rectangle 69"/>
                <p:cNvSpPr>
                  <a:spLocks noChangeArrowheads="1"/>
                </p:cNvSpPr>
                <p:nvPr/>
              </p:nvSpPr>
              <p:spPr bwMode="auto">
                <a:xfrm>
                  <a:off x="0" y="0"/>
                  <a:ext cx="878" cy="48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28" name="Group 72"/>
              <p:cNvGrpSpPr>
                <a:grpSpLocks/>
              </p:cNvGrpSpPr>
              <p:nvPr/>
            </p:nvGrpSpPr>
            <p:grpSpPr bwMode="auto">
              <a:xfrm>
                <a:off x="878" y="0"/>
                <a:ext cx="507" cy="480"/>
                <a:chOff x="878" y="0"/>
                <a:chExt cx="507" cy="480"/>
              </a:xfrm>
            </p:grpSpPr>
            <p:sp>
              <p:nvSpPr>
                <p:cNvPr id="70702" name="Rectangle 46"/>
                <p:cNvSpPr>
                  <a:spLocks noChangeArrowheads="1"/>
                </p:cNvSpPr>
                <p:nvPr/>
              </p:nvSpPr>
              <p:spPr bwMode="auto">
                <a:xfrm>
                  <a:off x="921" y="0"/>
                  <a:ext cx="421"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altLang="en-US" sz="1800" b="1" dirty="0">
                      <a:solidFill>
                        <a:srgbClr val="000080"/>
                      </a:solidFill>
                      <a:cs typeface="Times New Roman" pitchFamily="18" charset="0"/>
                    </a:rPr>
                    <a:t>Sign</a:t>
                  </a:r>
                  <a:endParaRPr lang="en-US" altLang="en-US" sz="1800" dirty="0">
                    <a:cs typeface="Times New Roman" pitchFamily="18" charset="0"/>
                  </a:endParaRPr>
                </a:p>
                <a:p>
                  <a:pPr algn="ctr" eaLnBrk="0" hangingPunct="0"/>
                  <a:endParaRPr lang="en-US" altLang="en-US" sz="1800" dirty="0"/>
                </a:p>
              </p:txBody>
            </p:sp>
            <p:sp>
              <p:nvSpPr>
                <p:cNvPr id="70727" name="Rectangle 71"/>
                <p:cNvSpPr>
                  <a:spLocks noChangeArrowheads="1"/>
                </p:cNvSpPr>
                <p:nvPr/>
              </p:nvSpPr>
              <p:spPr bwMode="auto">
                <a:xfrm>
                  <a:off x="878" y="0"/>
                  <a:ext cx="507" cy="48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30" name="Group 74"/>
              <p:cNvGrpSpPr>
                <a:grpSpLocks/>
              </p:cNvGrpSpPr>
              <p:nvPr/>
            </p:nvGrpSpPr>
            <p:grpSpPr bwMode="auto">
              <a:xfrm>
                <a:off x="1385" y="0"/>
                <a:ext cx="754" cy="480"/>
                <a:chOff x="1385" y="0"/>
                <a:chExt cx="754" cy="480"/>
              </a:xfrm>
            </p:grpSpPr>
            <p:sp>
              <p:nvSpPr>
                <p:cNvPr id="70703" name="Rectangle 47"/>
                <p:cNvSpPr>
                  <a:spLocks noChangeArrowheads="1"/>
                </p:cNvSpPr>
                <p:nvPr/>
              </p:nvSpPr>
              <p:spPr bwMode="auto">
                <a:xfrm>
                  <a:off x="1428" y="0"/>
                  <a:ext cx="66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ro-RO" altLang="en-US" sz="1800" b="1">
                      <a:solidFill>
                        <a:srgbClr val="000080"/>
                      </a:solidFill>
                      <a:cs typeface="Times New Roman" pitchFamily="18" charset="0"/>
                    </a:rPr>
                    <a:t>Exponent</a:t>
                  </a:r>
                  <a:endParaRPr lang="en-US" altLang="en-US" sz="1800">
                    <a:cs typeface="Times New Roman" pitchFamily="18" charset="0"/>
                  </a:endParaRPr>
                </a:p>
                <a:p>
                  <a:pPr algn="ctr" eaLnBrk="0" hangingPunct="0"/>
                  <a:endParaRPr lang="en-US" altLang="en-US" sz="1800"/>
                </a:p>
              </p:txBody>
            </p:sp>
            <p:sp>
              <p:nvSpPr>
                <p:cNvPr id="70729" name="Rectangle 73"/>
                <p:cNvSpPr>
                  <a:spLocks noChangeArrowheads="1"/>
                </p:cNvSpPr>
                <p:nvPr/>
              </p:nvSpPr>
              <p:spPr bwMode="auto">
                <a:xfrm>
                  <a:off x="1385" y="0"/>
                  <a:ext cx="754" cy="48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32" name="Group 76"/>
              <p:cNvGrpSpPr>
                <a:grpSpLocks/>
              </p:cNvGrpSpPr>
              <p:nvPr/>
            </p:nvGrpSpPr>
            <p:grpSpPr bwMode="auto">
              <a:xfrm>
                <a:off x="2139" y="0"/>
                <a:ext cx="1403" cy="520"/>
                <a:chOff x="2139" y="0"/>
                <a:chExt cx="1403" cy="520"/>
              </a:xfrm>
            </p:grpSpPr>
            <p:sp>
              <p:nvSpPr>
                <p:cNvPr id="70704" name="Rectangle 48"/>
                <p:cNvSpPr>
                  <a:spLocks noChangeArrowheads="1"/>
                </p:cNvSpPr>
                <p:nvPr/>
              </p:nvSpPr>
              <p:spPr bwMode="auto">
                <a:xfrm>
                  <a:off x="2182" y="40"/>
                  <a:ext cx="1317"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r>
                    <a:rPr lang="en-US" altLang="en-US" sz="1800" b="1" dirty="0">
                      <a:solidFill>
                        <a:srgbClr val="000080"/>
                      </a:solidFill>
                      <a:cs typeface="Times New Roman" pitchFamily="18" charset="0"/>
                    </a:rPr>
                    <a:t>Significand</a:t>
                  </a:r>
                </a:p>
                <a:p>
                  <a:pPr eaLnBrk="0" hangingPunct="0"/>
                  <a:endParaRPr lang="en-US" altLang="en-US" sz="1800" dirty="0"/>
                </a:p>
              </p:txBody>
            </p:sp>
            <p:sp>
              <p:nvSpPr>
                <p:cNvPr id="70731" name="Rectangle 75"/>
                <p:cNvSpPr>
                  <a:spLocks noChangeArrowheads="1"/>
                </p:cNvSpPr>
                <p:nvPr/>
              </p:nvSpPr>
              <p:spPr bwMode="auto">
                <a:xfrm>
                  <a:off x="2139" y="0"/>
                  <a:ext cx="1403" cy="48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34" name="Group 78"/>
              <p:cNvGrpSpPr>
                <a:grpSpLocks/>
              </p:cNvGrpSpPr>
              <p:nvPr/>
            </p:nvGrpSpPr>
            <p:grpSpPr bwMode="auto">
              <a:xfrm>
                <a:off x="0" y="480"/>
                <a:ext cx="878" cy="403"/>
                <a:chOff x="0" y="480"/>
                <a:chExt cx="878" cy="403"/>
              </a:xfrm>
            </p:grpSpPr>
            <p:sp>
              <p:nvSpPr>
                <p:cNvPr id="70705" name="Rectangle 49"/>
                <p:cNvSpPr>
                  <a:spLocks noChangeArrowheads="1"/>
                </p:cNvSpPr>
                <p:nvPr/>
              </p:nvSpPr>
              <p:spPr bwMode="auto">
                <a:xfrm>
                  <a:off x="43" y="480"/>
                  <a:ext cx="79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1800" dirty="0">
                      <a:cs typeface="Times New Roman" pitchFamily="18" charset="0"/>
                    </a:rPr>
                    <a:t>True result</a:t>
                  </a:r>
                </a:p>
                <a:p>
                  <a:pPr eaLnBrk="0" hangingPunct="0"/>
                  <a:endParaRPr lang="en-US" altLang="en-US" sz="1800" dirty="0"/>
                </a:p>
              </p:txBody>
            </p:sp>
            <p:sp>
              <p:nvSpPr>
                <p:cNvPr id="70733" name="Rectangle 77"/>
                <p:cNvSpPr>
                  <a:spLocks noChangeArrowheads="1"/>
                </p:cNvSpPr>
                <p:nvPr/>
              </p:nvSpPr>
              <p:spPr bwMode="auto">
                <a:xfrm>
                  <a:off x="0" y="480"/>
                  <a:ext cx="878"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36" name="Group 80"/>
              <p:cNvGrpSpPr>
                <a:grpSpLocks/>
              </p:cNvGrpSpPr>
              <p:nvPr/>
            </p:nvGrpSpPr>
            <p:grpSpPr bwMode="auto">
              <a:xfrm>
                <a:off x="878" y="480"/>
                <a:ext cx="507" cy="403"/>
                <a:chOff x="878" y="480"/>
                <a:chExt cx="507" cy="403"/>
              </a:xfrm>
            </p:grpSpPr>
            <p:sp>
              <p:nvSpPr>
                <p:cNvPr id="70706" name="Rectangle 50"/>
                <p:cNvSpPr>
                  <a:spLocks noChangeArrowheads="1"/>
                </p:cNvSpPr>
                <p:nvPr/>
              </p:nvSpPr>
              <p:spPr bwMode="auto">
                <a:xfrm>
                  <a:off x="921" y="480"/>
                  <a:ext cx="42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altLang="en-US" sz="1800">
                      <a:cs typeface="Times New Roman" pitchFamily="18" charset="0"/>
                    </a:rPr>
                    <a:t>0</a:t>
                  </a:r>
                </a:p>
                <a:p>
                  <a:pPr algn="ctr" eaLnBrk="0" hangingPunct="0"/>
                  <a:endParaRPr lang="en-US" altLang="en-US" sz="1800"/>
                </a:p>
              </p:txBody>
            </p:sp>
            <p:sp>
              <p:nvSpPr>
                <p:cNvPr id="70735" name="Rectangle 79"/>
                <p:cNvSpPr>
                  <a:spLocks noChangeArrowheads="1"/>
                </p:cNvSpPr>
                <p:nvPr/>
              </p:nvSpPr>
              <p:spPr bwMode="auto">
                <a:xfrm>
                  <a:off x="878" y="480"/>
                  <a:ext cx="507"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38" name="Group 82"/>
              <p:cNvGrpSpPr>
                <a:grpSpLocks/>
              </p:cNvGrpSpPr>
              <p:nvPr/>
            </p:nvGrpSpPr>
            <p:grpSpPr bwMode="auto">
              <a:xfrm>
                <a:off x="1385" y="480"/>
                <a:ext cx="754" cy="403"/>
                <a:chOff x="1385" y="480"/>
                <a:chExt cx="754" cy="403"/>
              </a:xfrm>
            </p:grpSpPr>
            <p:sp>
              <p:nvSpPr>
                <p:cNvPr id="70707" name="Rectangle 51"/>
                <p:cNvSpPr>
                  <a:spLocks noChangeArrowheads="1"/>
                </p:cNvSpPr>
                <p:nvPr/>
              </p:nvSpPr>
              <p:spPr bwMode="auto">
                <a:xfrm>
                  <a:off x="1428" y="480"/>
                  <a:ext cx="668"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altLang="en-US" sz="1800" dirty="0">
                      <a:cs typeface="Times New Roman" pitchFamily="18" charset="0"/>
                    </a:rPr>
                    <a:t>-129</a:t>
                  </a:r>
                </a:p>
                <a:p>
                  <a:pPr algn="ctr" eaLnBrk="0" hangingPunct="0"/>
                  <a:endParaRPr lang="en-US" altLang="en-US" sz="1800" dirty="0"/>
                </a:p>
              </p:txBody>
            </p:sp>
            <p:sp>
              <p:nvSpPr>
                <p:cNvPr id="70737" name="Rectangle 81"/>
                <p:cNvSpPr>
                  <a:spLocks noChangeArrowheads="1"/>
                </p:cNvSpPr>
                <p:nvPr/>
              </p:nvSpPr>
              <p:spPr bwMode="auto">
                <a:xfrm>
                  <a:off x="1385" y="480"/>
                  <a:ext cx="754"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40" name="Group 84"/>
              <p:cNvGrpSpPr>
                <a:grpSpLocks/>
              </p:cNvGrpSpPr>
              <p:nvPr/>
            </p:nvGrpSpPr>
            <p:grpSpPr bwMode="auto">
              <a:xfrm>
                <a:off x="2139" y="480"/>
                <a:ext cx="1403" cy="403"/>
                <a:chOff x="2139" y="480"/>
                <a:chExt cx="1403" cy="403"/>
              </a:xfrm>
            </p:grpSpPr>
            <p:sp>
              <p:nvSpPr>
                <p:cNvPr id="70708" name="Rectangle 52"/>
                <p:cNvSpPr>
                  <a:spLocks noChangeArrowheads="1"/>
                </p:cNvSpPr>
                <p:nvPr/>
              </p:nvSpPr>
              <p:spPr bwMode="auto">
                <a:xfrm>
                  <a:off x="2182" y="480"/>
                  <a:ext cx="131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1800" dirty="0">
                      <a:cs typeface="Times New Roman" pitchFamily="18" charset="0"/>
                    </a:rPr>
                    <a:t>1.010111000...000</a:t>
                  </a:r>
                </a:p>
                <a:p>
                  <a:pPr eaLnBrk="0" hangingPunct="0"/>
                  <a:endParaRPr lang="en-US" altLang="en-US" sz="1800" dirty="0"/>
                </a:p>
              </p:txBody>
            </p:sp>
            <p:sp>
              <p:nvSpPr>
                <p:cNvPr id="70739" name="Rectangle 83"/>
                <p:cNvSpPr>
                  <a:spLocks noChangeArrowheads="1"/>
                </p:cNvSpPr>
                <p:nvPr/>
              </p:nvSpPr>
              <p:spPr bwMode="auto">
                <a:xfrm>
                  <a:off x="2139" y="480"/>
                  <a:ext cx="1403"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42" name="Group 86"/>
              <p:cNvGrpSpPr>
                <a:grpSpLocks/>
              </p:cNvGrpSpPr>
              <p:nvPr/>
            </p:nvGrpSpPr>
            <p:grpSpPr bwMode="auto">
              <a:xfrm>
                <a:off x="0" y="883"/>
                <a:ext cx="878" cy="403"/>
                <a:chOff x="0" y="883"/>
                <a:chExt cx="878" cy="403"/>
              </a:xfrm>
            </p:grpSpPr>
            <p:sp>
              <p:nvSpPr>
                <p:cNvPr id="70709" name="Rectangle 53"/>
                <p:cNvSpPr>
                  <a:spLocks noChangeArrowheads="1"/>
                </p:cNvSpPr>
                <p:nvPr/>
              </p:nvSpPr>
              <p:spPr bwMode="auto">
                <a:xfrm>
                  <a:off x="43" y="883"/>
                  <a:ext cx="79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1800" dirty="0" err="1">
                      <a:cs typeface="Times New Roman" pitchFamily="18" charset="0"/>
                    </a:rPr>
                    <a:t>Denormalize</a:t>
                  </a:r>
                  <a:endParaRPr lang="en-US" altLang="en-US" sz="1800" dirty="0">
                    <a:cs typeface="Times New Roman" pitchFamily="18" charset="0"/>
                  </a:endParaRPr>
                </a:p>
                <a:p>
                  <a:pPr eaLnBrk="0" hangingPunct="0"/>
                  <a:endParaRPr lang="en-US" altLang="en-US" sz="1800" dirty="0"/>
                </a:p>
              </p:txBody>
            </p:sp>
            <p:sp>
              <p:nvSpPr>
                <p:cNvPr id="70741" name="Rectangle 85"/>
                <p:cNvSpPr>
                  <a:spLocks noChangeArrowheads="1"/>
                </p:cNvSpPr>
                <p:nvPr/>
              </p:nvSpPr>
              <p:spPr bwMode="auto">
                <a:xfrm>
                  <a:off x="0" y="883"/>
                  <a:ext cx="878"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44" name="Group 88"/>
              <p:cNvGrpSpPr>
                <a:grpSpLocks/>
              </p:cNvGrpSpPr>
              <p:nvPr/>
            </p:nvGrpSpPr>
            <p:grpSpPr bwMode="auto">
              <a:xfrm>
                <a:off x="878" y="883"/>
                <a:ext cx="507" cy="403"/>
                <a:chOff x="878" y="883"/>
                <a:chExt cx="507" cy="403"/>
              </a:xfrm>
            </p:grpSpPr>
            <p:sp>
              <p:nvSpPr>
                <p:cNvPr id="70710" name="Rectangle 54"/>
                <p:cNvSpPr>
                  <a:spLocks noChangeArrowheads="1"/>
                </p:cNvSpPr>
                <p:nvPr/>
              </p:nvSpPr>
              <p:spPr bwMode="auto">
                <a:xfrm>
                  <a:off x="921" y="883"/>
                  <a:ext cx="42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altLang="en-US" sz="1800">
                      <a:cs typeface="Times New Roman" pitchFamily="18" charset="0"/>
                    </a:rPr>
                    <a:t>0</a:t>
                  </a:r>
                </a:p>
                <a:p>
                  <a:pPr algn="ctr" eaLnBrk="0" hangingPunct="0"/>
                  <a:endParaRPr lang="en-US" altLang="en-US" sz="1800"/>
                </a:p>
              </p:txBody>
            </p:sp>
            <p:sp>
              <p:nvSpPr>
                <p:cNvPr id="70743" name="Rectangle 87"/>
                <p:cNvSpPr>
                  <a:spLocks noChangeArrowheads="1"/>
                </p:cNvSpPr>
                <p:nvPr/>
              </p:nvSpPr>
              <p:spPr bwMode="auto">
                <a:xfrm>
                  <a:off x="878" y="883"/>
                  <a:ext cx="507"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46" name="Group 90"/>
              <p:cNvGrpSpPr>
                <a:grpSpLocks/>
              </p:cNvGrpSpPr>
              <p:nvPr/>
            </p:nvGrpSpPr>
            <p:grpSpPr bwMode="auto">
              <a:xfrm>
                <a:off x="1385" y="883"/>
                <a:ext cx="754" cy="403"/>
                <a:chOff x="1385" y="883"/>
                <a:chExt cx="754" cy="403"/>
              </a:xfrm>
            </p:grpSpPr>
            <p:sp>
              <p:nvSpPr>
                <p:cNvPr id="70711" name="Rectangle 55"/>
                <p:cNvSpPr>
                  <a:spLocks noChangeArrowheads="1"/>
                </p:cNvSpPr>
                <p:nvPr/>
              </p:nvSpPr>
              <p:spPr bwMode="auto">
                <a:xfrm>
                  <a:off x="1428" y="883"/>
                  <a:ext cx="668"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altLang="en-US" sz="1800">
                      <a:cs typeface="Times New Roman" pitchFamily="18" charset="0"/>
                    </a:rPr>
                    <a:t>-128</a:t>
                  </a:r>
                </a:p>
                <a:p>
                  <a:pPr algn="ctr" eaLnBrk="0" hangingPunct="0"/>
                  <a:endParaRPr lang="en-US" altLang="en-US" sz="1800"/>
                </a:p>
              </p:txBody>
            </p:sp>
            <p:sp>
              <p:nvSpPr>
                <p:cNvPr id="70745" name="Rectangle 89"/>
                <p:cNvSpPr>
                  <a:spLocks noChangeArrowheads="1"/>
                </p:cNvSpPr>
                <p:nvPr/>
              </p:nvSpPr>
              <p:spPr bwMode="auto">
                <a:xfrm>
                  <a:off x="1385" y="883"/>
                  <a:ext cx="754"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48" name="Group 92"/>
              <p:cNvGrpSpPr>
                <a:grpSpLocks/>
              </p:cNvGrpSpPr>
              <p:nvPr/>
            </p:nvGrpSpPr>
            <p:grpSpPr bwMode="auto">
              <a:xfrm>
                <a:off x="2139" y="883"/>
                <a:ext cx="1403" cy="403"/>
                <a:chOff x="2139" y="883"/>
                <a:chExt cx="1403" cy="403"/>
              </a:xfrm>
            </p:grpSpPr>
            <p:sp>
              <p:nvSpPr>
                <p:cNvPr id="70712" name="Rectangle 56"/>
                <p:cNvSpPr>
                  <a:spLocks noChangeArrowheads="1"/>
                </p:cNvSpPr>
                <p:nvPr/>
              </p:nvSpPr>
              <p:spPr bwMode="auto">
                <a:xfrm>
                  <a:off x="2182" y="883"/>
                  <a:ext cx="131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1800" dirty="0">
                      <a:cs typeface="Times New Roman" pitchFamily="18" charset="0"/>
                    </a:rPr>
                    <a:t>0.1010111000...000</a:t>
                  </a:r>
                </a:p>
                <a:p>
                  <a:pPr eaLnBrk="0" hangingPunct="0"/>
                  <a:endParaRPr lang="en-US" altLang="en-US" sz="1800" dirty="0"/>
                </a:p>
              </p:txBody>
            </p:sp>
            <p:sp>
              <p:nvSpPr>
                <p:cNvPr id="70747" name="Rectangle 91"/>
                <p:cNvSpPr>
                  <a:spLocks noChangeArrowheads="1"/>
                </p:cNvSpPr>
                <p:nvPr/>
              </p:nvSpPr>
              <p:spPr bwMode="auto">
                <a:xfrm>
                  <a:off x="2139" y="883"/>
                  <a:ext cx="1403"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50" name="Group 94"/>
              <p:cNvGrpSpPr>
                <a:grpSpLocks/>
              </p:cNvGrpSpPr>
              <p:nvPr/>
            </p:nvGrpSpPr>
            <p:grpSpPr bwMode="auto">
              <a:xfrm>
                <a:off x="0" y="1286"/>
                <a:ext cx="878" cy="403"/>
                <a:chOff x="0" y="1286"/>
                <a:chExt cx="878" cy="403"/>
              </a:xfrm>
            </p:grpSpPr>
            <p:sp>
              <p:nvSpPr>
                <p:cNvPr id="70713" name="Rectangle 57"/>
                <p:cNvSpPr>
                  <a:spLocks noChangeArrowheads="1"/>
                </p:cNvSpPr>
                <p:nvPr/>
              </p:nvSpPr>
              <p:spPr bwMode="auto">
                <a:xfrm>
                  <a:off x="43" y="1286"/>
                  <a:ext cx="79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1800" dirty="0" err="1">
                      <a:cs typeface="Times New Roman" pitchFamily="18" charset="0"/>
                    </a:rPr>
                    <a:t>Denormalize</a:t>
                  </a:r>
                  <a:endParaRPr lang="en-US" altLang="en-US" sz="1800" dirty="0">
                    <a:cs typeface="Times New Roman" pitchFamily="18" charset="0"/>
                  </a:endParaRPr>
                </a:p>
                <a:p>
                  <a:pPr eaLnBrk="0" hangingPunct="0"/>
                  <a:endParaRPr lang="en-US" altLang="en-US" sz="1800" dirty="0"/>
                </a:p>
              </p:txBody>
            </p:sp>
            <p:sp>
              <p:nvSpPr>
                <p:cNvPr id="70749" name="Rectangle 93"/>
                <p:cNvSpPr>
                  <a:spLocks noChangeArrowheads="1"/>
                </p:cNvSpPr>
                <p:nvPr/>
              </p:nvSpPr>
              <p:spPr bwMode="auto">
                <a:xfrm>
                  <a:off x="0" y="1286"/>
                  <a:ext cx="878"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52" name="Group 96"/>
              <p:cNvGrpSpPr>
                <a:grpSpLocks/>
              </p:cNvGrpSpPr>
              <p:nvPr/>
            </p:nvGrpSpPr>
            <p:grpSpPr bwMode="auto">
              <a:xfrm>
                <a:off x="878" y="1286"/>
                <a:ext cx="507" cy="403"/>
                <a:chOff x="878" y="1286"/>
                <a:chExt cx="507" cy="403"/>
              </a:xfrm>
            </p:grpSpPr>
            <p:sp>
              <p:nvSpPr>
                <p:cNvPr id="70714" name="Rectangle 58"/>
                <p:cNvSpPr>
                  <a:spLocks noChangeArrowheads="1"/>
                </p:cNvSpPr>
                <p:nvPr/>
              </p:nvSpPr>
              <p:spPr bwMode="auto">
                <a:xfrm>
                  <a:off x="921" y="1286"/>
                  <a:ext cx="42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altLang="en-US" sz="1800">
                      <a:cs typeface="Times New Roman" pitchFamily="18" charset="0"/>
                    </a:rPr>
                    <a:t>0</a:t>
                  </a:r>
                </a:p>
                <a:p>
                  <a:pPr algn="ctr" eaLnBrk="0" hangingPunct="0"/>
                  <a:endParaRPr lang="en-US" altLang="en-US" sz="1800"/>
                </a:p>
              </p:txBody>
            </p:sp>
            <p:sp>
              <p:nvSpPr>
                <p:cNvPr id="70751" name="Rectangle 95"/>
                <p:cNvSpPr>
                  <a:spLocks noChangeArrowheads="1"/>
                </p:cNvSpPr>
                <p:nvPr/>
              </p:nvSpPr>
              <p:spPr bwMode="auto">
                <a:xfrm>
                  <a:off x="878" y="1286"/>
                  <a:ext cx="507"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54" name="Group 98"/>
              <p:cNvGrpSpPr>
                <a:grpSpLocks/>
              </p:cNvGrpSpPr>
              <p:nvPr/>
            </p:nvGrpSpPr>
            <p:grpSpPr bwMode="auto">
              <a:xfrm>
                <a:off x="1385" y="1286"/>
                <a:ext cx="754" cy="403"/>
                <a:chOff x="1385" y="1286"/>
                <a:chExt cx="754" cy="403"/>
              </a:xfrm>
            </p:grpSpPr>
            <p:sp>
              <p:nvSpPr>
                <p:cNvPr id="70715" name="Rectangle 59"/>
                <p:cNvSpPr>
                  <a:spLocks noChangeArrowheads="1"/>
                </p:cNvSpPr>
                <p:nvPr/>
              </p:nvSpPr>
              <p:spPr bwMode="auto">
                <a:xfrm>
                  <a:off x="1428" y="1286"/>
                  <a:ext cx="668"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altLang="en-US" sz="1800">
                      <a:cs typeface="Times New Roman" pitchFamily="18" charset="0"/>
                    </a:rPr>
                    <a:t>-127</a:t>
                  </a:r>
                </a:p>
                <a:p>
                  <a:pPr algn="ctr" eaLnBrk="0" hangingPunct="0"/>
                  <a:endParaRPr lang="en-US" altLang="en-US" sz="1800"/>
                </a:p>
              </p:txBody>
            </p:sp>
            <p:sp>
              <p:nvSpPr>
                <p:cNvPr id="70753" name="Rectangle 97"/>
                <p:cNvSpPr>
                  <a:spLocks noChangeArrowheads="1"/>
                </p:cNvSpPr>
                <p:nvPr/>
              </p:nvSpPr>
              <p:spPr bwMode="auto">
                <a:xfrm>
                  <a:off x="1385" y="1286"/>
                  <a:ext cx="754"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56" name="Group 100"/>
              <p:cNvGrpSpPr>
                <a:grpSpLocks/>
              </p:cNvGrpSpPr>
              <p:nvPr/>
            </p:nvGrpSpPr>
            <p:grpSpPr bwMode="auto">
              <a:xfrm>
                <a:off x="2139" y="1286"/>
                <a:ext cx="1403" cy="403"/>
                <a:chOff x="2139" y="1286"/>
                <a:chExt cx="1403" cy="403"/>
              </a:xfrm>
            </p:grpSpPr>
            <p:sp>
              <p:nvSpPr>
                <p:cNvPr id="70716" name="Rectangle 60"/>
                <p:cNvSpPr>
                  <a:spLocks noChangeArrowheads="1"/>
                </p:cNvSpPr>
                <p:nvPr/>
              </p:nvSpPr>
              <p:spPr bwMode="auto">
                <a:xfrm>
                  <a:off x="2182" y="1286"/>
                  <a:ext cx="131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1800" dirty="0">
                      <a:cs typeface="Times New Roman" pitchFamily="18" charset="0"/>
                    </a:rPr>
                    <a:t>0.01010111000...000</a:t>
                  </a:r>
                </a:p>
                <a:p>
                  <a:pPr eaLnBrk="0" hangingPunct="0"/>
                  <a:endParaRPr lang="en-US" altLang="en-US" sz="1800" dirty="0"/>
                </a:p>
              </p:txBody>
            </p:sp>
            <p:sp>
              <p:nvSpPr>
                <p:cNvPr id="70755" name="Rectangle 99"/>
                <p:cNvSpPr>
                  <a:spLocks noChangeArrowheads="1"/>
                </p:cNvSpPr>
                <p:nvPr/>
              </p:nvSpPr>
              <p:spPr bwMode="auto">
                <a:xfrm>
                  <a:off x="2139" y="1286"/>
                  <a:ext cx="1403"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58" name="Group 102"/>
              <p:cNvGrpSpPr>
                <a:grpSpLocks/>
              </p:cNvGrpSpPr>
              <p:nvPr/>
            </p:nvGrpSpPr>
            <p:grpSpPr bwMode="auto">
              <a:xfrm>
                <a:off x="0" y="1689"/>
                <a:ext cx="878" cy="403"/>
                <a:chOff x="0" y="1689"/>
                <a:chExt cx="878" cy="403"/>
              </a:xfrm>
            </p:grpSpPr>
            <p:sp>
              <p:nvSpPr>
                <p:cNvPr id="70717" name="Rectangle 61"/>
                <p:cNvSpPr>
                  <a:spLocks noChangeArrowheads="1"/>
                </p:cNvSpPr>
                <p:nvPr/>
              </p:nvSpPr>
              <p:spPr bwMode="auto">
                <a:xfrm>
                  <a:off x="43" y="1689"/>
                  <a:ext cx="79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1800" dirty="0" err="1">
                      <a:cs typeface="Times New Roman" pitchFamily="18" charset="0"/>
                    </a:rPr>
                    <a:t>Denormalize</a:t>
                  </a:r>
                  <a:endParaRPr lang="en-US" altLang="en-US" sz="1800" dirty="0">
                    <a:cs typeface="Times New Roman" pitchFamily="18" charset="0"/>
                  </a:endParaRPr>
                </a:p>
                <a:p>
                  <a:pPr eaLnBrk="0" hangingPunct="0"/>
                  <a:endParaRPr lang="en-US" altLang="en-US" sz="1800" dirty="0"/>
                </a:p>
              </p:txBody>
            </p:sp>
            <p:sp>
              <p:nvSpPr>
                <p:cNvPr id="70757" name="Rectangle 101"/>
                <p:cNvSpPr>
                  <a:spLocks noChangeArrowheads="1"/>
                </p:cNvSpPr>
                <p:nvPr/>
              </p:nvSpPr>
              <p:spPr bwMode="auto">
                <a:xfrm>
                  <a:off x="0" y="1689"/>
                  <a:ext cx="878"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60" name="Group 104"/>
              <p:cNvGrpSpPr>
                <a:grpSpLocks/>
              </p:cNvGrpSpPr>
              <p:nvPr/>
            </p:nvGrpSpPr>
            <p:grpSpPr bwMode="auto">
              <a:xfrm>
                <a:off x="878" y="1689"/>
                <a:ext cx="507" cy="403"/>
                <a:chOff x="878" y="1689"/>
                <a:chExt cx="507" cy="403"/>
              </a:xfrm>
            </p:grpSpPr>
            <p:sp>
              <p:nvSpPr>
                <p:cNvPr id="70718" name="Rectangle 62"/>
                <p:cNvSpPr>
                  <a:spLocks noChangeArrowheads="1"/>
                </p:cNvSpPr>
                <p:nvPr/>
              </p:nvSpPr>
              <p:spPr bwMode="auto">
                <a:xfrm>
                  <a:off x="921" y="1689"/>
                  <a:ext cx="42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altLang="en-US" sz="1800">
                      <a:cs typeface="Times New Roman" pitchFamily="18" charset="0"/>
                    </a:rPr>
                    <a:t>0</a:t>
                  </a:r>
                </a:p>
                <a:p>
                  <a:pPr algn="ctr" eaLnBrk="0" hangingPunct="0"/>
                  <a:endParaRPr lang="en-US" altLang="en-US" sz="1800"/>
                </a:p>
              </p:txBody>
            </p:sp>
            <p:sp>
              <p:nvSpPr>
                <p:cNvPr id="70759" name="Rectangle 103"/>
                <p:cNvSpPr>
                  <a:spLocks noChangeArrowheads="1"/>
                </p:cNvSpPr>
                <p:nvPr/>
              </p:nvSpPr>
              <p:spPr bwMode="auto">
                <a:xfrm>
                  <a:off x="878" y="1689"/>
                  <a:ext cx="507"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62" name="Group 106"/>
              <p:cNvGrpSpPr>
                <a:grpSpLocks/>
              </p:cNvGrpSpPr>
              <p:nvPr/>
            </p:nvGrpSpPr>
            <p:grpSpPr bwMode="auto">
              <a:xfrm>
                <a:off x="1385" y="1689"/>
                <a:ext cx="754" cy="403"/>
                <a:chOff x="1385" y="1689"/>
                <a:chExt cx="754" cy="403"/>
              </a:xfrm>
            </p:grpSpPr>
            <p:sp>
              <p:nvSpPr>
                <p:cNvPr id="70719" name="Rectangle 63"/>
                <p:cNvSpPr>
                  <a:spLocks noChangeArrowheads="1"/>
                </p:cNvSpPr>
                <p:nvPr/>
              </p:nvSpPr>
              <p:spPr bwMode="auto">
                <a:xfrm>
                  <a:off x="1428" y="1689"/>
                  <a:ext cx="668"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altLang="en-US" sz="1800">
                      <a:cs typeface="Times New Roman" pitchFamily="18" charset="0"/>
                    </a:rPr>
                    <a:t>-126</a:t>
                  </a:r>
                </a:p>
                <a:p>
                  <a:pPr algn="ctr" eaLnBrk="0" hangingPunct="0"/>
                  <a:endParaRPr lang="en-US" altLang="en-US" sz="1800"/>
                </a:p>
              </p:txBody>
            </p:sp>
            <p:sp>
              <p:nvSpPr>
                <p:cNvPr id="70761" name="Rectangle 105"/>
                <p:cNvSpPr>
                  <a:spLocks noChangeArrowheads="1"/>
                </p:cNvSpPr>
                <p:nvPr/>
              </p:nvSpPr>
              <p:spPr bwMode="auto">
                <a:xfrm>
                  <a:off x="1385" y="1689"/>
                  <a:ext cx="754"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64" name="Group 108"/>
              <p:cNvGrpSpPr>
                <a:grpSpLocks/>
              </p:cNvGrpSpPr>
              <p:nvPr/>
            </p:nvGrpSpPr>
            <p:grpSpPr bwMode="auto">
              <a:xfrm>
                <a:off x="2139" y="1689"/>
                <a:ext cx="1403" cy="403"/>
                <a:chOff x="2139" y="1689"/>
                <a:chExt cx="1403" cy="403"/>
              </a:xfrm>
            </p:grpSpPr>
            <p:sp>
              <p:nvSpPr>
                <p:cNvPr id="70720" name="Rectangle 64"/>
                <p:cNvSpPr>
                  <a:spLocks noChangeArrowheads="1"/>
                </p:cNvSpPr>
                <p:nvPr/>
              </p:nvSpPr>
              <p:spPr bwMode="auto">
                <a:xfrm>
                  <a:off x="2182" y="1689"/>
                  <a:ext cx="1317"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1800" dirty="0">
                      <a:cs typeface="Times New Roman" pitchFamily="18" charset="0"/>
                    </a:rPr>
                    <a:t>0.001010111000...000</a:t>
                  </a:r>
                </a:p>
                <a:p>
                  <a:pPr eaLnBrk="0" hangingPunct="0"/>
                  <a:endParaRPr lang="en-US" altLang="en-US" sz="1800" dirty="0"/>
                </a:p>
              </p:txBody>
            </p:sp>
            <p:sp>
              <p:nvSpPr>
                <p:cNvPr id="70763" name="Rectangle 107"/>
                <p:cNvSpPr>
                  <a:spLocks noChangeArrowheads="1"/>
                </p:cNvSpPr>
                <p:nvPr/>
              </p:nvSpPr>
              <p:spPr bwMode="auto">
                <a:xfrm>
                  <a:off x="2139" y="1689"/>
                  <a:ext cx="1403" cy="403"/>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66" name="Group 110"/>
              <p:cNvGrpSpPr>
                <a:grpSpLocks/>
              </p:cNvGrpSpPr>
              <p:nvPr/>
            </p:nvGrpSpPr>
            <p:grpSpPr bwMode="auto">
              <a:xfrm>
                <a:off x="0" y="2092"/>
                <a:ext cx="878" cy="518"/>
                <a:chOff x="0" y="2092"/>
                <a:chExt cx="878" cy="518"/>
              </a:xfrm>
            </p:grpSpPr>
            <p:sp>
              <p:nvSpPr>
                <p:cNvPr id="70721" name="Rectangle 65"/>
                <p:cNvSpPr>
                  <a:spLocks noChangeArrowheads="1"/>
                </p:cNvSpPr>
                <p:nvPr/>
              </p:nvSpPr>
              <p:spPr bwMode="auto">
                <a:xfrm>
                  <a:off x="43" y="2092"/>
                  <a:ext cx="7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1800" b="1" dirty="0">
                      <a:cs typeface="Times New Roman" pitchFamily="18" charset="0"/>
                    </a:rPr>
                    <a:t>Result in denormalized format</a:t>
                  </a:r>
                  <a:endParaRPr lang="en-US" altLang="en-US" sz="1800" dirty="0"/>
                </a:p>
              </p:txBody>
            </p:sp>
            <p:sp>
              <p:nvSpPr>
                <p:cNvPr id="70765" name="Rectangle 109"/>
                <p:cNvSpPr>
                  <a:spLocks noChangeArrowheads="1"/>
                </p:cNvSpPr>
                <p:nvPr/>
              </p:nvSpPr>
              <p:spPr bwMode="auto">
                <a:xfrm>
                  <a:off x="0" y="2092"/>
                  <a:ext cx="878" cy="518"/>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68" name="Group 112"/>
              <p:cNvGrpSpPr>
                <a:grpSpLocks/>
              </p:cNvGrpSpPr>
              <p:nvPr/>
            </p:nvGrpSpPr>
            <p:grpSpPr bwMode="auto">
              <a:xfrm>
                <a:off x="878" y="2092"/>
                <a:ext cx="507" cy="518"/>
                <a:chOff x="878" y="2092"/>
                <a:chExt cx="507" cy="518"/>
              </a:xfrm>
            </p:grpSpPr>
            <p:sp>
              <p:nvSpPr>
                <p:cNvPr id="70722" name="Rectangle 66"/>
                <p:cNvSpPr>
                  <a:spLocks noChangeArrowheads="1"/>
                </p:cNvSpPr>
                <p:nvPr/>
              </p:nvSpPr>
              <p:spPr bwMode="auto">
                <a:xfrm>
                  <a:off x="921" y="2092"/>
                  <a:ext cx="42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altLang="en-US" sz="1800" b="1">
                      <a:cs typeface="Times New Roman" pitchFamily="18" charset="0"/>
                    </a:rPr>
                    <a:t>0</a:t>
                  </a:r>
                  <a:endParaRPr lang="en-US" altLang="en-US" sz="1800">
                    <a:cs typeface="Times New Roman" pitchFamily="18" charset="0"/>
                  </a:endParaRPr>
                </a:p>
                <a:p>
                  <a:pPr algn="ctr" eaLnBrk="0" hangingPunct="0"/>
                  <a:endParaRPr lang="en-US" altLang="en-US" sz="1800"/>
                </a:p>
              </p:txBody>
            </p:sp>
            <p:sp>
              <p:nvSpPr>
                <p:cNvPr id="70767" name="Rectangle 111"/>
                <p:cNvSpPr>
                  <a:spLocks noChangeArrowheads="1"/>
                </p:cNvSpPr>
                <p:nvPr/>
              </p:nvSpPr>
              <p:spPr bwMode="auto">
                <a:xfrm>
                  <a:off x="878" y="2092"/>
                  <a:ext cx="507" cy="518"/>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70" name="Group 114"/>
              <p:cNvGrpSpPr>
                <a:grpSpLocks/>
              </p:cNvGrpSpPr>
              <p:nvPr/>
            </p:nvGrpSpPr>
            <p:grpSpPr bwMode="auto">
              <a:xfrm>
                <a:off x="1385" y="2092"/>
                <a:ext cx="754" cy="518"/>
                <a:chOff x="1385" y="2092"/>
                <a:chExt cx="754" cy="518"/>
              </a:xfrm>
            </p:grpSpPr>
            <p:sp>
              <p:nvSpPr>
                <p:cNvPr id="70723" name="Rectangle 67"/>
                <p:cNvSpPr>
                  <a:spLocks noChangeArrowheads="1"/>
                </p:cNvSpPr>
                <p:nvPr/>
              </p:nvSpPr>
              <p:spPr bwMode="auto">
                <a:xfrm>
                  <a:off x="1428" y="2092"/>
                  <a:ext cx="66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altLang="en-US" sz="1800" b="1">
                      <a:cs typeface="Times New Roman" pitchFamily="18" charset="0"/>
                    </a:rPr>
                    <a:t>-126</a:t>
                  </a:r>
                  <a:endParaRPr lang="en-US" altLang="en-US" sz="1800">
                    <a:cs typeface="Times New Roman" pitchFamily="18" charset="0"/>
                  </a:endParaRPr>
                </a:p>
                <a:p>
                  <a:pPr algn="ctr" eaLnBrk="0" hangingPunct="0"/>
                  <a:endParaRPr lang="en-US" altLang="en-US" sz="1800"/>
                </a:p>
              </p:txBody>
            </p:sp>
            <p:sp>
              <p:nvSpPr>
                <p:cNvPr id="70769" name="Rectangle 113"/>
                <p:cNvSpPr>
                  <a:spLocks noChangeArrowheads="1"/>
                </p:cNvSpPr>
                <p:nvPr/>
              </p:nvSpPr>
              <p:spPr bwMode="auto">
                <a:xfrm>
                  <a:off x="1385" y="2092"/>
                  <a:ext cx="754" cy="518"/>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nvGrpSpPr>
              <p:cNvPr id="70772" name="Group 116"/>
              <p:cNvGrpSpPr>
                <a:grpSpLocks/>
              </p:cNvGrpSpPr>
              <p:nvPr/>
            </p:nvGrpSpPr>
            <p:grpSpPr bwMode="auto">
              <a:xfrm>
                <a:off x="2139" y="2092"/>
                <a:ext cx="1403" cy="518"/>
                <a:chOff x="2139" y="2092"/>
                <a:chExt cx="1403" cy="518"/>
              </a:xfrm>
            </p:grpSpPr>
            <p:sp>
              <p:nvSpPr>
                <p:cNvPr id="70724" name="Rectangle 68"/>
                <p:cNvSpPr>
                  <a:spLocks noChangeArrowheads="1"/>
                </p:cNvSpPr>
                <p:nvPr/>
              </p:nvSpPr>
              <p:spPr bwMode="auto">
                <a:xfrm>
                  <a:off x="2182" y="2092"/>
                  <a:ext cx="131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altLang="en-US" sz="1800" b="1" dirty="0">
                      <a:cs typeface="Times New Roman" pitchFamily="18" charset="0"/>
                    </a:rPr>
                    <a:t>0.001010111000...000</a:t>
                  </a:r>
                  <a:endParaRPr lang="en-US" altLang="en-US" sz="1800" dirty="0">
                    <a:cs typeface="Times New Roman" pitchFamily="18" charset="0"/>
                  </a:endParaRPr>
                </a:p>
                <a:p>
                  <a:pPr eaLnBrk="0" hangingPunct="0"/>
                  <a:endParaRPr lang="en-US" altLang="en-US" sz="1800" dirty="0"/>
                </a:p>
              </p:txBody>
            </p:sp>
            <p:sp>
              <p:nvSpPr>
                <p:cNvPr id="70771" name="Rectangle 115"/>
                <p:cNvSpPr>
                  <a:spLocks noChangeArrowheads="1"/>
                </p:cNvSpPr>
                <p:nvPr/>
              </p:nvSpPr>
              <p:spPr bwMode="auto">
                <a:xfrm>
                  <a:off x="2139" y="2092"/>
                  <a:ext cx="1403" cy="518"/>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grpSp>
        <p:sp>
          <p:nvSpPr>
            <p:cNvPr id="70774" name="Rectangle 118"/>
            <p:cNvSpPr>
              <a:spLocks noChangeArrowheads="1"/>
            </p:cNvSpPr>
            <p:nvPr/>
          </p:nvSpPr>
          <p:spPr bwMode="auto">
            <a:xfrm>
              <a:off x="-3" y="-3"/>
              <a:ext cx="3548" cy="2616"/>
            </a:xfrm>
            <a:prstGeom prst="rect">
              <a:avLst/>
            </a:prstGeom>
            <a:noFill/>
            <a:ln w="9525">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59EF4F-D951-4FB1-9673-6BC7D1492672}" type="datetime5">
              <a:rPr lang="en-US" altLang="en-US"/>
              <a:pPr/>
              <a:t>11-Oct-23</a:t>
            </a:fld>
            <a:endParaRPr lang="en-US" altLang="en-US"/>
          </a:p>
        </p:txBody>
      </p:sp>
      <p:sp>
        <p:nvSpPr>
          <p:cNvPr id="19458" name="Rectangle 2"/>
          <p:cNvSpPr>
            <a:spLocks noGrp="1" noChangeArrowheads="1"/>
          </p:cNvSpPr>
          <p:nvPr>
            <p:ph type="title"/>
          </p:nvPr>
        </p:nvSpPr>
        <p:spPr/>
        <p:txBody>
          <a:bodyPr/>
          <a:lstStyle/>
          <a:p>
            <a:r>
              <a:rPr lang="en-US" altLang="en-US" sz="3200" dirty="0" err="1"/>
              <a:t>NaN</a:t>
            </a:r>
            <a:r>
              <a:rPr lang="en-US" altLang="en-US" sz="3200" dirty="0"/>
              <a:t> values</a:t>
            </a:r>
          </a:p>
        </p:txBody>
      </p:sp>
      <p:sp>
        <p:nvSpPr>
          <p:cNvPr id="19459" name="Rectangle 3"/>
          <p:cNvSpPr>
            <a:spLocks noGrp="1" noChangeArrowheads="1"/>
          </p:cNvSpPr>
          <p:nvPr>
            <p:ph type="body" idx="1"/>
          </p:nvPr>
        </p:nvSpPr>
        <p:spPr>
          <a:xfrm>
            <a:off x="1066800" y="2514600"/>
            <a:ext cx="7696200" cy="2819400"/>
          </a:xfrm>
        </p:spPr>
        <p:txBody>
          <a:bodyPr/>
          <a:lstStyle/>
          <a:p>
            <a:r>
              <a:rPr lang="en-US" altLang="en-US" sz="2300" dirty="0"/>
              <a:t>The IEEE standard defines two classes of </a:t>
            </a:r>
            <a:r>
              <a:rPr lang="en-US" altLang="en-US" sz="2300" dirty="0" err="1"/>
              <a:t>NaNs</a:t>
            </a:r>
            <a:r>
              <a:rPr lang="en-US" altLang="en-US" sz="2300" dirty="0"/>
              <a:t>:</a:t>
            </a:r>
          </a:p>
          <a:p>
            <a:pPr lvl="1"/>
            <a:r>
              <a:rPr lang="en-US" altLang="en-US" sz="2300" dirty="0" err="1"/>
              <a:t>QNaN</a:t>
            </a:r>
            <a:r>
              <a:rPr lang="en-US" altLang="en-US" sz="2300" dirty="0"/>
              <a:t> (quiet </a:t>
            </a:r>
            <a:r>
              <a:rPr lang="en-US" altLang="en-US" sz="2300" dirty="0" err="1"/>
              <a:t>NaN</a:t>
            </a:r>
            <a:r>
              <a:rPr lang="en-US" altLang="en-US" sz="2300" dirty="0"/>
              <a:t>) – the MSB is set</a:t>
            </a:r>
          </a:p>
          <a:p>
            <a:pPr lvl="1"/>
            <a:r>
              <a:rPr lang="en-US" altLang="en-US" sz="2300" dirty="0" err="1"/>
              <a:t>SNaN</a:t>
            </a:r>
            <a:r>
              <a:rPr lang="en-US" altLang="en-US" sz="2300" dirty="0"/>
              <a:t> (signaling </a:t>
            </a:r>
            <a:r>
              <a:rPr lang="en-US" altLang="en-US" sz="2300" dirty="0" err="1"/>
              <a:t>NaN</a:t>
            </a:r>
            <a:r>
              <a:rPr lang="en-US" altLang="en-US" sz="2300" dirty="0"/>
              <a:t>) – the MSB is zero.</a:t>
            </a:r>
          </a:p>
          <a:p>
            <a:r>
              <a:rPr lang="en-US" altLang="en-US" sz="2300" dirty="0" err="1"/>
              <a:t>QNaNs</a:t>
            </a:r>
            <a:r>
              <a:rPr lang="en-US" altLang="en-US" sz="2300" dirty="0"/>
              <a:t> are propagating through the arithmetic operations without indicating an exception</a:t>
            </a:r>
          </a:p>
          <a:p>
            <a:r>
              <a:rPr lang="en-US" altLang="en-US" sz="2300" dirty="0" err="1"/>
              <a:t>SNaNs</a:t>
            </a:r>
            <a:r>
              <a:rPr lang="en-US" altLang="en-US" sz="2300" dirty="0"/>
              <a:t> are signaling an exception (non-valid operation) when they are operand in arithmetic operations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fld id="{1D8EA69F-0C53-4A15-9BB1-5314D32C0B9B}" type="datetime5">
              <a:rPr lang="en-US" altLang="en-US"/>
              <a:pPr/>
              <a:t>11-Oct-23</a:t>
            </a:fld>
            <a:endParaRPr lang="en-US" altLang="en-US"/>
          </a:p>
        </p:txBody>
      </p:sp>
      <p:sp>
        <p:nvSpPr>
          <p:cNvPr id="73730" name="Rectangle 2"/>
          <p:cNvSpPr>
            <a:spLocks noGrp="1" noChangeArrowheads="1"/>
          </p:cNvSpPr>
          <p:nvPr>
            <p:ph type="title"/>
          </p:nvPr>
        </p:nvSpPr>
        <p:spPr/>
        <p:txBody>
          <a:bodyPr/>
          <a:lstStyle/>
          <a:p>
            <a:r>
              <a:rPr lang="en-US" altLang="en-US" sz="2800" dirty="0"/>
              <a:t>Special operations</a:t>
            </a:r>
          </a:p>
        </p:txBody>
      </p:sp>
      <p:sp>
        <p:nvSpPr>
          <p:cNvPr id="73732" name="Rectangle 4"/>
          <p:cNvSpPr>
            <a:spLocks noChangeArrowheads="1"/>
          </p:cNvSpPr>
          <p:nvPr/>
        </p:nvSpPr>
        <p:spPr bwMode="auto">
          <a:xfrm>
            <a:off x="1905000" y="2057400"/>
            <a:ext cx="5257800" cy="451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spcAft>
                <a:spcPts val="500"/>
              </a:spcAft>
            </a:pPr>
            <a:r>
              <a:rPr lang="en-US" altLang="en-US" sz="1800" b="1" dirty="0"/>
              <a:t>Operation 	Result 	</a:t>
            </a:r>
          </a:p>
          <a:p>
            <a:pPr>
              <a:spcBef>
                <a:spcPct val="50000"/>
              </a:spcBef>
              <a:spcAft>
                <a:spcPts val="100"/>
              </a:spcAft>
            </a:pPr>
            <a:r>
              <a:rPr lang="en-US" altLang="en-US" sz="1800" dirty="0"/>
              <a:t>n / ±</a:t>
            </a:r>
            <a:r>
              <a:rPr lang="en-US" altLang="en-US" sz="1800" dirty="0">
                <a:sym typeface="Symbol" pitchFamily="18" charset="2"/>
              </a:rPr>
              <a:t></a:t>
            </a:r>
            <a:r>
              <a:rPr lang="en-US" altLang="en-US" sz="1800" dirty="0"/>
              <a:t> 		0 	</a:t>
            </a:r>
          </a:p>
          <a:p>
            <a:pPr>
              <a:spcBef>
                <a:spcPct val="50000"/>
              </a:spcBef>
              <a:spcAft>
                <a:spcPts val="100"/>
              </a:spcAft>
            </a:pPr>
            <a:r>
              <a:rPr lang="en-US" altLang="en-US" sz="1800" dirty="0"/>
              <a:t>± </a:t>
            </a:r>
            <a:r>
              <a:rPr lang="en-US" altLang="en-US" sz="1800" dirty="0">
                <a:sym typeface="Symbol" pitchFamily="18" charset="2"/>
              </a:rPr>
              <a:t></a:t>
            </a:r>
            <a:r>
              <a:rPr lang="en-US" altLang="en-US" sz="1800" dirty="0"/>
              <a:t> * ± </a:t>
            </a:r>
            <a:r>
              <a:rPr lang="en-US" altLang="en-US" sz="1800" dirty="0">
                <a:sym typeface="Symbol" pitchFamily="18" charset="2"/>
              </a:rPr>
              <a:t></a:t>
            </a:r>
            <a:r>
              <a:rPr lang="en-US" altLang="en-US" sz="1800" dirty="0"/>
              <a:t> 	± </a:t>
            </a:r>
            <a:r>
              <a:rPr lang="en-US" altLang="en-US" sz="1800" dirty="0">
                <a:sym typeface="Symbol" pitchFamily="18" charset="2"/>
              </a:rPr>
              <a:t></a:t>
            </a:r>
            <a:endParaRPr lang="en-US" altLang="en-US" sz="1800" dirty="0"/>
          </a:p>
          <a:p>
            <a:pPr>
              <a:spcBef>
                <a:spcPct val="50000"/>
              </a:spcBef>
              <a:spcAft>
                <a:spcPts val="100"/>
              </a:spcAft>
            </a:pPr>
            <a:r>
              <a:rPr lang="en-US" altLang="en-US" sz="1800" dirty="0"/>
              <a:t>±Non-zero </a:t>
            </a:r>
            <a:r>
              <a:rPr lang="en-US" altLang="en-US" sz="1800" dirty="0" err="1"/>
              <a:t>val</a:t>
            </a:r>
            <a:r>
              <a:rPr lang="en-US" altLang="en-US" sz="1800" dirty="0"/>
              <a:t> / 0 	± </a:t>
            </a:r>
            <a:r>
              <a:rPr lang="en-US" altLang="en-US" sz="1800" dirty="0">
                <a:sym typeface="Symbol" pitchFamily="18" charset="2"/>
              </a:rPr>
              <a:t></a:t>
            </a:r>
            <a:r>
              <a:rPr lang="en-US" altLang="en-US" sz="1800" dirty="0"/>
              <a:t> 	</a:t>
            </a:r>
          </a:p>
          <a:p>
            <a:pPr>
              <a:spcBef>
                <a:spcPct val="50000"/>
              </a:spcBef>
              <a:spcAft>
                <a:spcPts val="100"/>
              </a:spcAft>
            </a:pPr>
            <a:r>
              <a:rPr lang="en-US" altLang="en-US" sz="1800" dirty="0">
                <a:sym typeface="Symbol" pitchFamily="18" charset="2"/>
              </a:rPr>
              <a:t></a:t>
            </a:r>
            <a:r>
              <a:rPr lang="en-US" altLang="en-US" sz="1800" dirty="0"/>
              <a:t> + </a:t>
            </a:r>
            <a:r>
              <a:rPr lang="en-US" altLang="en-US" sz="1800" dirty="0">
                <a:sym typeface="Symbol" pitchFamily="18" charset="2"/>
              </a:rPr>
              <a:t></a:t>
            </a:r>
            <a:r>
              <a:rPr lang="en-US" altLang="en-US" sz="1800" dirty="0"/>
              <a:t> 	 	</a:t>
            </a:r>
            <a:r>
              <a:rPr lang="en-US" altLang="en-US" sz="1800" dirty="0">
                <a:sym typeface="Symbol" pitchFamily="18" charset="2"/>
              </a:rPr>
              <a:t></a:t>
            </a:r>
            <a:r>
              <a:rPr lang="en-US" altLang="en-US" sz="1800" dirty="0"/>
              <a:t> 	</a:t>
            </a:r>
          </a:p>
          <a:p>
            <a:pPr>
              <a:spcBef>
                <a:spcPct val="50000"/>
              </a:spcBef>
              <a:spcAft>
                <a:spcPts val="100"/>
              </a:spcAft>
            </a:pPr>
            <a:r>
              <a:rPr lang="en-US" altLang="en-US" sz="1800" dirty="0"/>
              <a:t>±0 / ±0 		</a:t>
            </a:r>
            <a:r>
              <a:rPr lang="en-US" altLang="en-US" sz="1800" i="1" dirty="0" err="1"/>
              <a:t>NaN</a:t>
            </a:r>
            <a:r>
              <a:rPr lang="en-US" altLang="en-US" sz="1800" dirty="0"/>
              <a:t> 	</a:t>
            </a:r>
          </a:p>
          <a:p>
            <a:pPr>
              <a:spcBef>
                <a:spcPct val="50000"/>
              </a:spcBef>
              <a:spcAft>
                <a:spcPts val="100"/>
              </a:spcAft>
            </a:pPr>
            <a:r>
              <a:rPr lang="en-US" altLang="en-US" sz="1800" dirty="0">
                <a:sym typeface="Symbol" pitchFamily="18" charset="2"/>
              </a:rPr>
              <a:t></a:t>
            </a:r>
            <a:r>
              <a:rPr lang="en-US" altLang="en-US" sz="1800" dirty="0"/>
              <a:t> - </a:t>
            </a:r>
            <a:r>
              <a:rPr lang="en-US" altLang="en-US" sz="1800" dirty="0">
                <a:sym typeface="Symbol" pitchFamily="18" charset="2"/>
              </a:rPr>
              <a:t>	</a:t>
            </a:r>
            <a:r>
              <a:rPr lang="en-US" altLang="en-US" sz="1800" dirty="0"/>
              <a:t> 	</a:t>
            </a:r>
            <a:r>
              <a:rPr lang="en-US" altLang="en-US" sz="1800" i="1" dirty="0" err="1"/>
              <a:t>NaN</a:t>
            </a:r>
            <a:r>
              <a:rPr lang="en-US" altLang="en-US" sz="1800" dirty="0"/>
              <a:t> 	</a:t>
            </a:r>
          </a:p>
          <a:p>
            <a:pPr>
              <a:spcBef>
                <a:spcPct val="50000"/>
              </a:spcBef>
              <a:spcAft>
                <a:spcPts val="100"/>
              </a:spcAft>
            </a:pPr>
            <a:r>
              <a:rPr lang="en-US" altLang="en-US" sz="1800" dirty="0"/>
              <a:t>± </a:t>
            </a:r>
            <a:r>
              <a:rPr lang="en-US" altLang="en-US" sz="1800" dirty="0">
                <a:sym typeface="Symbol" pitchFamily="18" charset="2"/>
              </a:rPr>
              <a:t></a:t>
            </a:r>
            <a:r>
              <a:rPr lang="en-US" altLang="en-US" sz="1800" dirty="0"/>
              <a:t> / ± </a:t>
            </a:r>
            <a:r>
              <a:rPr lang="en-US" altLang="en-US" sz="1800" dirty="0">
                <a:sym typeface="Symbol" pitchFamily="18" charset="2"/>
              </a:rPr>
              <a:t></a:t>
            </a:r>
            <a:r>
              <a:rPr lang="en-US" altLang="en-US" sz="1800" dirty="0"/>
              <a:t> 	</a:t>
            </a:r>
            <a:r>
              <a:rPr lang="en-US" altLang="en-US" sz="1800" i="1" dirty="0" err="1"/>
              <a:t>NaN</a:t>
            </a:r>
            <a:r>
              <a:rPr lang="en-US" altLang="en-US" sz="1800" dirty="0"/>
              <a:t> 	</a:t>
            </a:r>
          </a:p>
          <a:p>
            <a:pPr>
              <a:spcBef>
                <a:spcPct val="50000"/>
              </a:spcBef>
              <a:spcAft>
                <a:spcPts val="100"/>
              </a:spcAft>
            </a:pPr>
            <a:r>
              <a:rPr lang="en-US" altLang="en-US" sz="1800" dirty="0"/>
              <a:t>± </a:t>
            </a:r>
            <a:r>
              <a:rPr lang="en-US" altLang="en-US" sz="1800" dirty="0">
                <a:sym typeface="Symbol" pitchFamily="18" charset="2"/>
              </a:rPr>
              <a:t></a:t>
            </a:r>
            <a:r>
              <a:rPr lang="en-US" altLang="en-US" sz="1800" dirty="0"/>
              <a:t> * 0	 	</a:t>
            </a:r>
            <a:r>
              <a:rPr lang="en-US" altLang="en-US" sz="1800" i="1" dirty="0" err="1"/>
              <a:t>NaN</a:t>
            </a:r>
            <a:r>
              <a:rPr lang="en-US" altLang="en-US" dirty="0"/>
              <a:t> 	</a:t>
            </a:r>
          </a:p>
          <a:p>
            <a:pPr>
              <a:spcBef>
                <a:spcPct val="50000"/>
              </a:spcBef>
              <a:spcAft>
                <a:spcPts val="500"/>
              </a:spcAft>
            </a:pPr>
            <a:endParaRPr lang="en-US" altLang="en-US" dirty="0"/>
          </a:p>
        </p:txBody>
      </p:sp>
      <p:sp>
        <p:nvSpPr>
          <p:cNvPr id="73733" name="Line 5"/>
          <p:cNvSpPr>
            <a:spLocks noChangeShapeType="1"/>
          </p:cNvSpPr>
          <p:nvPr/>
        </p:nvSpPr>
        <p:spPr bwMode="auto">
          <a:xfrm>
            <a:off x="1905000" y="2362200"/>
            <a:ext cx="2819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3734" name="Line 6"/>
          <p:cNvSpPr>
            <a:spLocks noChangeShapeType="1"/>
          </p:cNvSpPr>
          <p:nvPr/>
        </p:nvSpPr>
        <p:spPr bwMode="auto">
          <a:xfrm>
            <a:off x="1905000" y="4191000"/>
            <a:ext cx="2819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3735" name="Line 7"/>
          <p:cNvSpPr>
            <a:spLocks noChangeShapeType="1"/>
          </p:cNvSpPr>
          <p:nvPr/>
        </p:nvSpPr>
        <p:spPr bwMode="auto">
          <a:xfrm>
            <a:off x="1905000" y="6019800"/>
            <a:ext cx="2819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fld id="{1127C469-E926-412D-838B-5D72D1598EDC}" type="datetime5">
              <a:rPr lang="en-US" altLang="en-US"/>
              <a:pPr/>
              <a:t>11-Oct-23</a:t>
            </a:fld>
            <a:endParaRPr lang="en-US" altLang="en-US"/>
          </a:p>
        </p:txBody>
      </p:sp>
      <p:sp>
        <p:nvSpPr>
          <p:cNvPr id="68610" name="Rectangle 2"/>
          <p:cNvSpPr>
            <a:spLocks noGrp="1" noChangeArrowheads="1"/>
          </p:cNvSpPr>
          <p:nvPr>
            <p:ph type="title"/>
          </p:nvPr>
        </p:nvSpPr>
        <p:spPr/>
        <p:txBody>
          <a:bodyPr/>
          <a:lstStyle/>
          <a:p>
            <a:r>
              <a:rPr lang="en-US" altLang="en-US" sz="3200" dirty="0"/>
              <a:t>Real Data Types</a:t>
            </a:r>
          </a:p>
        </p:txBody>
      </p:sp>
      <p:grpSp>
        <p:nvGrpSpPr>
          <p:cNvPr id="68628" name="Group 20"/>
          <p:cNvGrpSpPr>
            <a:grpSpLocks/>
          </p:cNvGrpSpPr>
          <p:nvPr/>
        </p:nvGrpSpPr>
        <p:grpSpPr bwMode="auto">
          <a:xfrm>
            <a:off x="1981200" y="5195888"/>
            <a:ext cx="6781800" cy="900112"/>
            <a:chOff x="1248" y="1728"/>
            <a:chExt cx="4272" cy="567"/>
          </a:xfrm>
        </p:grpSpPr>
        <p:grpSp>
          <p:nvGrpSpPr>
            <p:cNvPr id="68629" name="Group 21"/>
            <p:cNvGrpSpPr>
              <a:grpSpLocks/>
            </p:cNvGrpSpPr>
            <p:nvPr/>
          </p:nvGrpSpPr>
          <p:grpSpPr bwMode="auto">
            <a:xfrm>
              <a:off x="1248" y="1728"/>
              <a:ext cx="3792" cy="297"/>
              <a:chOff x="1862" y="2544"/>
              <a:chExt cx="3274" cy="306"/>
            </a:xfrm>
          </p:grpSpPr>
          <p:sp>
            <p:nvSpPr>
              <p:cNvPr id="68630" name="Text Box 22"/>
              <p:cNvSpPr txBox="1">
                <a:spLocks noChangeArrowheads="1"/>
              </p:cNvSpPr>
              <p:nvPr/>
            </p:nvSpPr>
            <p:spPr bwMode="auto">
              <a:xfrm>
                <a:off x="1862" y="2544"/>
                <a:ext cx="202" cy="30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S</a:t>
                </a:r>
              </a:p>
            </p:txBody>
          </p:sp>
          <p:sp>
            <p:nvSpPr>
              <p:cNvPr id="68631" name="Text Box 23"/>
              <p:cNvSpPr txBox="1">
                <a:spLocks noChangeArrowheads="1"/>
              </p:cNvSpPr>
              <p:nvPr/>
            </p:nvSpPr>
            <p:spPr bwMode="auto">
              <a:xfrm>
                <a:off x="2064" y="2545"/>
                <a:ext cx="768" cy="30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CAR</a:t>
                </a:r>
              </a:p>
            </p:txBody>
          </p:sp>
          <p:sp>
            <p:nvSpPr>
              <p:cNvPr id="68632" name="Text Box 24"/>
              <p:cNvSpPr txBox="1">
                <a:spLocks noChangeArrowheads="1"/>
              </p:cNvSpPr>
              <p:nvPr/>
            </p:nvSpPr>
            <p:spPr bwMode="auto">
              <a:xfrm>
                <a:off x="2832" y="2544"/>
                <a:ext cx="2304" cy="30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Fraction</a:t>
                </a:r>
              </a:p>
            </p:txBody>
          </p:sp>
        </p:grpSp>
        <p:sp>
          <p:nvSpPr>
            <p:cNvPr id="68633" name="Text Box 25"/>
            <p:cNvSpPr txBox="1">
              <a:spLocks noChangeArrowheads="1"/>
            </p:cNvSpPr>
            <p:nvPr/>
          </p:nvSpPr>
          <p:spPr bwMode="auto">
            <a:xfrm>
              <a:off x="1248" y="206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t>63 62</a:t>
              </a:r>
            </a:p>
          </p:txBody>
        </p:sp>
        <p:sp>
          <p:nvSpPr>
            <p:cNvPr id="68634" name="Text Box 26"/>
            <p:cNvSpPr txBox="1">
              <a:spLocks noChangeArrowheads="1"/>
            </p:cNvSpPr>
            <p:nvPr/>
          </p:nvSpPr>
          <p:spPr bwMode="auto">
            <a:xfrm>
              <a:off x="2160" y="206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t>52 51</a:t>
              </a:r>
            </a:p>
          </p:txBody>
        </p:sp>
        <p:sp>
          <p:nvSpPr>
            <p:cNvPr id="68635" name="Text Box 27"/>
            <p:cNvSpPr txBox="1">
              <a:spLocks noChangeArrowheads="1"/>
            </p:cNvSpPr>
            <p:nvPr/>
          </p:nvSpPr>
          <p:spPr bwMode="auto">
            <a:xfrm>
              <a:off x="4944" y="206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t>0</a:t>
              </a:r>
            </a:p>
          </p:txBody>
        </p:sp>
      </p:grpSp>
      <p:sp>
        <p:nvSpPr>
          <p:cNvPr id="68636" name="Rectangle 28"/>
          <p:cNvSpPr>
            <a:spLocks noChangeArrowheads="1"/>
          </p:cNvSpPr>
          <p:nvPr/>
        </p:nvSpPr>
        <p:spPr bwMode="auto">
          <a:xfrm>
            <a:off x="1295400" y="4495800"/>
            <a:ext cx="23928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t>Double precision</a:t>
            </a:r>
          </a:p>
        </p:txBody>
      </p:sp>
      <p:grpSp>
        <p:nvGrpSpPr>
          <p:cNvPr id="68639" name="Group 31"/>
          <p:cNvGrpSpPr>
            <a:grpSpLocks/>
          </p:cNvGrpSpPr>
          <p:nvPr/>
        </p:nvGrpSpPr>
        <p:grpSpPr bwMode="auto">
          <a:xfrm>
            <a:off x="1295400" y="2133600"/>
            <a:ext cx="7467600" cy="1887538"/>
            <a:chOff x="816" y="1344"/>
            <a:chExt cx="4704" cy="1189"/>
          </a:xfrm>
        </p:grpSpPr>
        <p:sp>
          <p:nvSpPr>
            <p:cNvPr id="68619" name="Rectangle 11"/>
            <p:cNvSpPr>
              <a:spLocks noChangeArrowheads="1"/>
            </p:cNvSpPr>
            <p:nvPr/>
          </p:nvSpPr>
          <p:spPr bwMode="auto">
            <a:xfrm>
              <a:off x="816" y="1344"/>
              <a:ext cx="142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t>Single precision</a:t>
              </a:r>
            </a:p>
          </p:txBody>
        </p:sp>
        <p:grpSp>
          <p:nvGrpSpPr>
            <p:cNvPr id="68627" name="Group 19"/>
            <p:cNvGrpSpPr>
              <a:grpSpLocks/>
            </p:cNvGrpSpPr>
            <p:nvPr/>
          </p:nvGrpSpPr>
          <p:grpSpPr bwMode="auto">
            <a:xfrm>
              <a:off x="1248" y="1728"/>
              <a:ext cx="4272" cy="567"/>
              <a:chOff x="1248" y="1728"/>
              <a:chExt cx="4272" cy="567"/>
            </a:xfrm>
          </p:grpSpPr>
          <p:grpSp>
            <p:nvGrpSpPr>
              <p:cNvPr id="68620" name="Group 12"/>
              <p:cNvGrpSpPr>
                <a:grpSpLocks/>
              </p:cNvGrpSpPr>
              <p:nvPr/>
            </p:nvGrpSpPr>
            <p:grpSpPr bwMode="auto">
              <a:xfrm>
                <a:off x="1248" y="1728"/>
                <a:ext cx="3792" cy="297"/>
                <a:chOff x="1862" y="2544"/>
                <a:chExt cx="3274" cy="306"/>
              </a:xfrm>
            </p:grpSpPr>
            <p:sp>
              <p:nvSpPr>
                <p:cNvPr id="68621" name="Text Box 13"/>
                <p:cNvSpPr txBox="1">
                  <a:spLocks noChangeArrowheads="1"/>
                </p:cNvSpPr>
                <p:nvPr/>
              </p:nvSpPr>
              <p:spPr bwMode="auto">
                <a:xfrm>
                  <a:off x="1862" y="2544"/>
                  <a:ext cx="202" cy="30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S</a:t>
                  </a:r>
                </a:p>
              </p:txBody>
            </p:sp>
            <p:sp>
              <p:nvSpPr>
                <p:cNvPr id="68622" name="Text Box 14"/>
                <p:cNvSpPr txBox="1">
                  <a:spLocks noChangeArrowheads="1"/>
                </p:cNvSpPr>
                <p:nvPr/>
              </p:nvSpPr>
              <p:spPr bwMode="auto">
                <a:xfrm>
                  <a:off x="2064" y="2545"/>
                  <a:ext cx="768" cy="30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CAR</a:t>
                  </a:r>
                </a:p>
              </p:txBody>
            </p:sp>
            <p:sp>
              <p:nvSpPr>
                <p:cNvPr id="68623" name="Text Box 15"/>
                <p:cNvSpPr txBox="1">
                  <a:spLocks noChangeArrowheads="1"/>
                </p:cNvSpPr>
                <p:nvPr/>
              </p:nvSpPr>
              <p:spPr bwMode="auto">
                <a:xfrm>
                  <a:off x="2832" y="2544"/>
                  <a:ext cx="2304" cy="30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Fraction</a:t>
                  </a:r>
                </a:p>
              </p:txBody>
            </p:sp>
          </p:grpSp>
          <p:sp>
            <p:nvSpPr>
              <p:cNvPr id="68624" name="Text Box 16"/>
              <p:cNvSpPr txBox="1">
                <a:spLocks noChangeArrowheads="1"/>
              </p:cNvSpPr>
              <p:nvPr/>
            </p:nvSpPr>
            <p:spPr bwMode="auto">
              <a:xfrm>
                <a:off x="1248" y="206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t>31 30</a:t>
                </a:r>
              </a:p>
            </p:txBody>
          </p:sp>
          <p:sp>
            <p:nvSpPr>
              <p:cNvPr id="68625" name="Text Box 17"/>
              <p:cNvSpPr txBox="1">
                <a:spLocks noChangeArrowheads="1"/>
              </p:cNvSpPr>
              <p:nvPr/>
            </p:nvSpPr>
            <p:spPr bwMode="auto">
              <a:xfrm>
                <a:off x="2160" y="206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t>23 22</a:t>
                </a:r>
              </a:p>
            </p:txBody>
          </p:sp>
          <p:sp>
            <p:nvSpPr>
              <p:cNvPr id="68626" name="Text Box 18"/>
              <p:cNvSpPr txBox="1">
                <a:spLocks noChangeArrowheads="1"/>
              </p:cNvSpPr>
              <p:nvPr/>
            </p:nvSpPr>
            <p:spPr bwMode="auto">
              <a:xfrm>
                <a:off x="4944" y="206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t>0</a:t>
                </a:r>
              </a:p>
            </p:txBody>
          </p:sp>
        </p:grpSp>
        <p:sp>
          <p:nvSpPr>
            <p:cNvPr id="68637" name="Rectangle 29"/>
            <p:cNvSpPr>
              <a:spLocks noChangeArrowheads="1"/>
            </p:cNvSpPr>
            <p:nvPr/>
          </p:nvSpPr>
          <p:spPr bwMode="auto">
            <a:xfrm>
              <a:off x="1977" y="2302"/>
              <a:ext cx="11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dirty="0"/>
                <a:t>CAR = </a:t>
              </a:r>
              <a:r>
                <a:rPr lang="en-US" altLang="en-US" sz="1800" b="1" dirty="0" err="1"/>
                <a:t>exp</a:t>
              </a:r>
              <a:r>
                <a:rPr lang="en-US" altLang="en-US" sz="1800" b="1" dirty="0"/>
                <a:t> + 127</a:t>
              </a:r>
            </a:p>
          </p:txBody>
        </p:sp>
      </p:grpSp>
      <p:sp>
        <p:nvSpPr>
          <p:cNvPr id="68638" name="Rectangle 30"/>
          <p:cNvSpPr>
            <a:spLocks noChangeArrowheads="1"/>
          </p:cNvSpPr>
          <p:nvPr/>
        </p:nvSpPr>
        <p:spPr bwMode="auto">
          <a:xfrm>
            <a:off x="3175000" y="6110288"/>
            <a:ext cx="2159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b="1" dirty="0"/>
              <a:t>CAR = </a:t>
            </a:r>
            <a:r>
              <a:rPr lang="en-US" altLang="en-US" sz="1800" b="1" dirty="0" err="1"/>
              <a:t>exp</a:t>
            </a:r>
            <a:r>
              <a:rPr lang="en-US" altLang="en-US" sz="1800" b="1" dirty="0"/>
              <a:t> + 1023</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23D73F-A880-4E22-A351-B68A228A2E3E}" type="datetime5">
              <a:rPr lang="en-US" altLang="en-US"/>
              <a:pPr/>
              <a:t>11-Oct-23</a:t>
            </a:fld>
            <a:endParaRPr lang="en-US" altLang="en-US"/>
          </a:p>
        </p:txBody>
      </p:sp>
      <p:sp>
        <p:nvSpPr>
          <p:cNvPr id="10243" name="Rectangle 3"/>
          <p:cNvSpPr>
            <a:spLocks noGrp="1" noChangeArrowheads="1"/>
          </p:cNvSpPr>
          <p:nvPr>
            <p:ph type="body" idx="1"/>
          </p:nvPr>
        </p:nvSpPr>
        <p:spPr>
          <a:xfrm>
            <a:off x="1219200" y="1981200"/>
            <a:ext cx="7548563" cy="4114800"/>
          </a:xfrm>
        </p:spPr>
        <p:txBody>
          <a:bodyPr/>
          <a:lstStyle/>
          <a:p>
            <a:pPr>
              <a:buFont typeface="Wingdings" pitchFamily="2" charset="2"/>
              <a:buNone/>
            </a:pPr>
            <a:r>
              <a:rPr lang="en-US" altLang="en-US" sz="2400" b="1" dirty="0"/>
              <a:t>Fixed point representation</a:t>
            </a:r>
          </a:p>
          <a:p>
            <a:pPr lvl="1"/>
            <a:r>
              <a:rPr lang="en-US" altLang="en-US" sz="2400" dirty="0"/>
              <a:t>direct code (binary)</a:t>
            </a:r>
          </a:p>
          <a:p>
            <a:pPr lvl="1"/>
            <a:r>
              <a:rPr lang="en-US" altLang="en-US" sz="2400" dirty="0"/>
              <a:t>inverse code (one’s complement)</a:t>
            </a:r>
          </a:p>
          <a:p>
            <a:pPr lvl="1"/>
            <a:r>
              <a:rPr lang="en-US" altLang="en-US" sz="2400" dirty="0"/>
              <a:t>complement code (two’s complement)</a:t>
            </a:r>
          </a:p>
          <a:p>
            <a:pPr marL="0" lvl="1" indent="0">
              <a:buNone/>
            </a:pPr>
            <a:r>
              <a:rPr lang="en-US" altLang="en-US" sz="2400" b="1" dirty="0"/>
              <a:t>Floating point representation</a:t>
            </a:r>
          </a:p>
          <a:p>
            <a:pPr lvl="1"/>
            <a:r>
              <a:rPr lang="en-US" altLang="en-US" sz="2400" dirty="0"/>
              <a:t>Single precision (32 bits used)</a:t>
            </a:r>
          </a:p>
          <a:p>
            <a:pPr lvl="1"/>
            <a:r>
              <a:rPr lang="en-US" altLang="en-US" sz="2400" dirty="0"/>
              <a:t>Double precision (64 bits used)</a:t>
            </a:r>
          </a:p>
          <a:p>
            <a:pPr lvl="1"/>
            <a:r>
              <a:rPr lang="en-US" altLang="en-US" sz="2400" dirty="0"/>
              <a:t>Extended format (80 bits used)</a:t>
            </a:r>
          </a:p>
          <a:p>
            <a:pPr marL="0" lvl="1" indent="0">
              <a:buNone/>
            </a:pPr>
            <a:endParaRPr lang="en-US" altLang="en-US" sz="2400" b="1" dirty="0"/>
          </a:p>
        </p:txBody>
      </p:sp>
      <p:sp>
        <p:nvSpPr>
          <p:cNvPr id="10244" name="Text Box 4"/>
          <p:cNvSpPr txBox="1">
            <a:spLocks noChangeArrowheads="1"/>
          </p:cNvSpPr>
          <p:nvPr/>
        </p:nvSpPr>
        <p:spPr bwMode="auto">
          <a:xfrm>
            <a:off x="1752600" y="838200"/>
            <a:ext cx="65838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t>Numbers’ representation in a computer</a:t>
            </a:r>
          </a:p>
        </p:txBody>
      </p:sp>
    </p:spTree>
    <p:extLst>
      <p:ext uri="{BB962C8B-B14F-4D97-AF65-F5344CB8AC3E}">
        <p14:creationId xmlns:p14="http://schemas.microsoft.com/office/powerpoint/2010/main" val="15572933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0-#ppt_w/2"/>
                                          </p:val>
                                        </p:tav>
                                        <p:tav tm="100000">
                                          <p:val>
                                            <p:strVal val="#ppt_x"/>
                                          </p:val>
                                        </p:tav>
                                      </p:tavLst>
                                    </p:anim>
                                    <p:anim calcmode="lin" valueType="num">
                                      <p:cBhvr additive="base">
                                        <p:cTn id="8"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 calcmode="lin" valueType="num">
                                      <p:cBhvr additive="base">
                                        <p:cTn id="17"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 calcmode="lin" valueType="num">
                                      <p:cBhvr additive="base">
                                        <p:cTn id="21"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0243">
                                            <p:txEl>
                                              <p:pRg st="4" end="4"/>
                                            </p:txEl>
                                          </p:spTgt>
                                        </p:tgtEl>
                                        <p:attrNameLst>
                                          <p:attrName>style.visibility</p:attrName>
                                        </p:attrNameLst>
                                      </p:cBhvr>
                                      <p:to>
                                        <p:strVal val="visible"/>
                                      </p:to>
                                    </p:set>
                                    <p:anim calcmode="lin" valueType="num">
                                      <p:cBhvr additive="base">
                                        <p:cTn id="29"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24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0243">
                                            <p:txEl>
                                              <p:pRg st="5" end="5"/>
                                            </p:txEl>
                                          </p:spTgt>
                                        </p:tgtEl>
                                        <p:attrNameLst>
                                          <p:attrName>style.visibility</p:attrName>
                                        </p:attrNameLst>
                                      </p:cBhvr>
                                      <p:to>
                                        <p:strVal val="visible"/>
                                      </p:to>
                                    </p:set>
                                    <p:anim calcmode="lin" valueType="num">
                                      <p:cBhvr additive="base">
                                        <p:cTn id="33"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024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0243">
                                            <p:txEl>
                                              <p:pRg st="6" end="6"/>
                                            </p:txEl>
                                          </p:spTgt>
                                        </p:tgtEl>
                                        <p:attrNameLst>
                                          <p:attrName>style.visibility</p:attrName>
                                        </p:attrNameLst>
                                      </p:cBhvr>
                                      <p:to>
                                        <p:strVal val="visible"/>
                                      </p:to>
                                    </p:set>
                                    <p:anim calcmode="lin" valueType="num">
                                      <p:cBhvr additive="base">
                                        <p:cTn id="37"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0243">
                                            <p:txEl>
                                              <p:pRg st="7" end="7"/>
                                            </p:txEl>
                                          </p:spTgt>
                                        </p:tgtEl>
                                        <p:attrNameLst>
                                          <p:attrName>style.visibility</p:attrName>
                                        </p:attrNameLst>
                                      </p:cBhvr>
                                      <p:to>
                                        <p:strVal val="visible"/>
                                      </p:to>
                                    </p:set>
                                    <p:anim calcmode="lin" valueType="num">
                                      <p:cBhvr additive="base">
                                        <p:cTn id="41"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fld id="{20450887-A027-4798-8819-D0032EFB810E}" type="datetime5">
              <a:rPr lang="en-US" altLang="en-US"/>
              <a:pPr/>
              <a:t>11-Oct-23</a:t>
            </a:fld>
            <a:endParaRPr lang="en-US" altLang="en-US"/>
          </a:p>
        </p:txBody>
      </p:sp>
      <p:sp>
        <p:nvSpPr>
          <p:cNvPr id="20482" name="Rectangle 2"/>
          <p:cNvSpPr>
            <a:spLocks noGrp="1" noChangeArrowheads="1"/>
          </p:cNvSpPr>
          <p:nvPr>
            <p:ph type="title"/>
          </p:nvPr>
        </p:nvSpPr>
        <p:spPr/>
        <p:txBody>
          <a:bodyPr/>
          <a:lstStyle/>
          <a:p>
            <a:r>
              <a:rPr lang="en-US" altLang="en-US" sz="3200" dirty="0"/>
              <a:t>Real Data Types (cont.)</a:t>
            </a:r>
          </a:p>
        </p:txBody>
      </p:sp>
      <p:sp>
        <p:nvSpPr>
          <p:cNvPr id="20485" name="Text Box 5"/>
          <p:cNvSpPr txBox="1">
            <a:spLocks noChangeArrowheads="1"/>
          </p:cNvSpPr>
          <p:nvPr/>
        </p:nvSpPr>
        <p:spPr bwMode="auto">
          <a:xfrm>
            <a:off x="1066800" y="23622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endParaRPr lang="ro-RO" altLang="en-US" b="1"/>
          </a:p>
        </p:txBody>
      </p:sp>
      <p:sp>
        <p:nvSpPr>
          <p:cNvPr id="20487" name="Rectangle 7"/>
          <p:cNvSpPr>
            <a:spLocks noChangeArrowheads="1"/>
          </p:cNvSpPr>
          <p:nvPr/>
        </p:nvSpPr>
        <p:spPr bwMode="auto">
          <a:xfrm>
            <a:off x="1295400" y="2133600"/>
            <a:ext cx="299877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t>Extended real format</a:t>
            </a:r>
          </a:p>
        </p:txBody>
      </p:sp>
      <p:grpSp>
        <p:nvGrpSpPr>
          <p:cNvPr id="20489" name="Group 9"/>
          <p:cNvGrpSpPr>
            <a:grpSpLocks/>
          </p:cNvGrpSpPr>
          <p:nvPr/>
        </p:nvGrpSpPr>
        <p:grpSpPr bwMode="auto">
          <a:xfrm>
            <a:off x="1981200" y="2743200"/>
            <a:ext cx="6019800" cy="471488"/>
            <a:chOff x="1862" y="2544"/>
            <a:chExt cx="3274" cy="306"/>
          </a:xfrm>
        </p:grpSpPr>
        <p:sp>
          <p:nvSpPr>
            <p:cNvPr id="20490" name="Text Box 10"/>
            <p:cNvSpPr txBox="1">
              <a:spLocks noChangeArrowheads="1"/>
            </p:cNvSpPr>
            <p:nvPr/>
          </p:nvSpPr>
          <p:spPr bwMode="auto">
            <a:xfrm>
              <a:off x="1862" y="2544"/>
              <a:ext cx="202" cy="30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S</a:t>
              </a:r>
            </a:p>
          </p:txBody>
        </p:sp>
        <p:sp>
          <p:nvSpPr>
            <p:cNvPr id="20491" name="Text Box 11"/>
            <p:cNvSpPr txBox="1">
              <a:spLocks noChangeArrowheads="1"/>
            </p:cNvSpPr>
            <p:nvPr/>
          </p:nvSpPr>
          <p:spPr bwMode="auto">
            <a:xfrm>
              <a:off x="2064" y="2545"/>
              <a:ext cx="768" cy="30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CAR</a:t>
              </a:r>
            </a:p>
          </p:txBody>
        </p:sp>
        <p:sp>
          <p:nvSpPr>
            <p:cNvPr id="20492" name="Text Box 12"/>
            <p:cNvSpPr txBox="1">
              <a:spLocks noChangeArrowheads="1"/>
            </p:cNvSpPr>
            <p:nvPr/>
          </p:nvSpPr>
          <p:spPr bwMode="auto">
            <a:xfrm>
              <a:off x="2832" y="2544"/>
              <a:ext cx="2304" cy="30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Fraction</a:t>
              </a:r>
            </a:p>
          </p:txBody>
        </p:sp>
      </p:grpSp>
      <p:sp>
        <p:nvSpPr>
          <p:cNvPr id="20493" name="Text Box 13"/>
          <p:cNvSpPr txBox="1">
            <a:spLocks noChangeArrowheads="1"/>
          </p:cNvSpPr>
          <p:nvPr/>
        </p:nvSpPr>
        <p:spPr bwMode="auto">
          <a:xfrm>
            <a:off x="1981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t>79 78</a:t>
            </a:r>
          </a:p>
        </p:txBody>
      </p:sp>
      <p:sp>
        <p:nvSpPr>
          <p:cNvPr id="20494" name="Text Box 14"/>
          <p:cNvSpPr txBox="1">
            <a:spLocks noChangeArrowheads="1"/>
          </p:cNvSpPr>
          <p:nvPr/>
        </p:nvSpPr>
        <p:spPr bwMode="auto">
          <a:xfrm>
            <a:off x="3429000" y="32766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dirty="0"/>
              <a:t>64 63 62</a:t>
            </a:r>
          </a:p>
        </p:txBody>
      </p:sp>
      <p:sp>
        <p:nvSpPr>
          <p:cNvPr id="20495" name="Text Box 15"/>
          <p:cNvSpPr txBox="1">
            <a:spLocks noChangeArrowheads="1"/>
          </p:cNvSpPr>
          <p:nvPr/>
        </p:nvSpPr>
        <p:spPr bwMode="auto">
          <a:xfrm>
            <a:off x="78486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t>0</a:t>
            </a:r>
          </a:p>
        </p:txBody>
      </p:sp>
      <p:sp>
        <p:nvSpPr>
          <p:cNvPr id="20496" name="Rectangle 16"/>
          <p:cNvSpPr>
            <a:spLocks noChangeArrowheads="1"/>
          </p:cNvSpPr>
          <p:nvPr/>
        </p:nvSpPr>
        <p:spPr bwMode="auto">
          <a:xfrm>
            <a:off x="3138488" y="3654425"/>
            <a:ext cx="208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a:t>CAR = exp + 16383</a:t>
            </a:r>
          </a:p>
        </p:txBody>
      </p:sp>
      <p:sp>
        <p:nvSpPr>
          <p:cNvPr id="20497" name="Line 17"/>
          <p:cNvSpPr>
            <a:spLocks noChangeShapeType="1"/>
          </p:cNvSpPr>
          <p:nvPr/>
        </p:nvSpPr>
        <p:spPr bwMode="auto">
          <a:xfrm>
            <a:off x="4038600" y="27432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498" name="Line 18"/>
          <p:cNvSpPr>
            <a:spLocks noChangeShapeType="1"/>
          </p:cNvSpPr>
          <p:nvPr/>
        </p:nvSpPr>
        <p:spPr bwMode="auto">
          <a:xfrm flipV="1">
            <a:off x="2667000" y="3048000"/>
            <a:ext cx="1219200" cy="9144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499" name="Text Box 19"/>
          <p:cNvSpPr txBox="1">
            <a:spLocks noChangeArrowheads="1"/>
          </p:cNvSpPr>
          <p:nvPr/>
        </p:nvSpPr>
        <p:spPr bwMode="auto">
          <a:xfrm>
            <a:off x="1905000" y="3962400"/>
            <a:ext cx="99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800" dirty="0"/>
              <a:t>integer</a:t>
            </a:r>
          </a:p>
        </p:txBody>
      </p:sp>
      <p:sp>
        <p:nvSpPr>
          <p:cNvPr id="20500" name="Rectangle 20"/>
          <p:cNvSpPr>
            <a:spLocks noChangeArrowheads="1"/>
          </p:cNvSpPr>
          <p:nvPr/>
        </p:nvSpPr>
        <p:spPr bwMode="auto">
          <a:xfrm>
            <a:off x="1644650" y="4967288"/>
            <a:ext cx="62801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If </a:t>
            </a:r>
            <a:r>
              <a:rPr lang="en-US" altLang="en-US" sz="1800" i="1" dirty="0"/>
              <a:t>n </a:t>
            </a:r>
            <a:r>
              <a:rPr lang="en-US" altLang="en-US" sz="1800" dirty="0"/>
              <a:t>represents the number of bits for the characteristic the we may use the formula:</a:t>
            </a:r>
          </a:p>
          <a:p>
            <a:endParaRPr lang="en-US" altLang="en-US" sz="1800" b="1" dirty="0"/>
          </a:p>
          <a:p>
            <a:r>
              <a:rPr lang="en-US" altLang="en-US" sz="1800" b="1" dirty="0"/>
              <a:t>CAR = </a:t>
            </a:r>
            <a:r>
              <a:rPr lang="en-US" altLang="en-US" sz="1800" b="1" dirty="0" err="1"/>
              <a:t>exp</a:t>
            </a:r>
            <a:r>
              <a:rPr lang="en-US" altLang="en-US" sz="1800" b="1" dirty="0"/>
              <a:t> + 2</a:t>
            </a:r>
            <a:r>
              <a:rPr lang="en-US" altLang="en-US" sz="1800" b="1" baseline="30000" dirty="0"/>
              <a:t>n-1 </a:t>
            </a:r>
            <a:r>
              <a:rPr lang="en-US" altLang="en-US" sz="1800" b="1" dirty="0"/>
              <a:t>- 1</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Date Placeholder 3"/>
          <p:cNvSpPr>
            <a:spLocks noGrp="1"/>
          </p:cNvSpPr>
          <p:nvPr>
            <p:ph type="dt" sz="half" idx="10"/>
          </p:nvPr>
        </p:nvSpPr>
        <p:spPr/>
        <p:txBody>
          <a:bodyPr/>
          <a:lstStyle/>
          <a:p>
            <a:fld id="{05122349-4575-439B-8B75-E27CF17A4ADE}" type="datetime5">
              <a:rPr lang="en-US" altLang="en-US"/>
              <a:pPr/>
              <a:t>11-Oct-23</a:t>
            </a:fld>
            <a:endParaRPr lang="en-US" altLang="en-US"/>
          </a:p>
        </p:txBody>
      </p:sp>
      <p:sp>
        <p:nvSpPr>
          <p:cNvPr id="21506" name="Rectangle 2"/>
          <p:cNvSpPr>
            <a:spLocks noGrp="1" noChangeArrowheads="1"/>
          </p:cNvSpPr>
          <p:nvPr>
            <p:ph type="title"/>
          </p:nvPr>
        </p:nvSpPr>
        <p:spPr/>
        <p:txBody>
          <a:bodyPr/>
          <a:lstStyle/>
          <a:p>
            <a:r>
              <a:rPr lang="en-US" altLang="en-US" sz="2400" dirty="0"/>
              <a:t>Length, precision and range for real numbers</a:t>
            </a:r>
          </a:p>
        </p:txBody>
      </p:sp>
      <p:graphicFrame>
        <p:nvGraphicFramePr>
          <p:cNvPr id="21621" name="Group 117"/>
          <p:cNvGraphicFramePr>
            <a:graphicFrameLocks noGrp="1"/>
          </p:cNvGraphicFramePr>
          <p:nvPr>
            <p:extLst>
              <p:ext uri="{D42A27DB-BD31-4B8C-83A1-F6EECF244321}">
                <p14:modId xmlns:p14="http://schemas.microsoft.com/office/powerpoint/2010/main" val="3935698275"/>
              </p:ext>
            </p:extLst>
          </p:nvPr>
        </p:nvGraphicFramePr>
        <p:xfrm>
          <a:off x="1219200" y="2209800"/>
          <a:ext cx="7696200" cy="3402330"/>
        </p:xfrm>
        <a:graphic>
          <a:graphicData uri="http://schemas.openxmlformats.org/drawingml/2006/table">
            <a:tbl>
              <a:tblPr/>
              <a:tblGrid>
                <a:gridCol w="1066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2819400">
                  <a:extLst>
                    <a:ext uri="{9D8B030D-6E8A-4147-A177-3AD203B41FA5}">
                      <a16:colId xmlns:a16="http://schemas.microsoft.com/office/drawing/2014/main" val="20004"/>
                    </a:ext>
                  </a:extLst>
                </a:gridCol>
              </a:tblGrid>
              <a:tr h="685800">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1" i="0" u="none" strike="noStrike" cap="none" normalizeH="0" baseline="0" dirty="0">
                          <a:ln>
                            <a:noFill/>
                          </a:ln>
                          <a:solidFill>
                            <a:schemeClr val="tx1"/>
                          </a:solidFill>
                          <a:effectLst/>
                          <a:latin typeface="Times New Roman" pitchFamily="18" charset="0"/>
                        </a:rPr>
                        <a:t>Type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1" i="0" u="none" strike="noStrike" cap="none" normalizeH="0" baseline="0" dirty="0">
                          <a:ln>
                            <a:noFill/>
                          </a:ln>
                          <a:solidFill>
                            <a:schemeClr val="tx1"/>
                          </a:solidFill>
                          <a:effectLst/>
                          <a:latin typeface="Times New Roman" pitchFamily="18" charset="0"/>
                        </a:rPr>
                        <a:t>Length</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1" i="0" u="none" strike="noStrike" cap="none" normalizeH="0" baseline="0" dirty="0">
                          <a:ln>
                            <a:noFill/>
                          </a:ln>
                          <a:solidFill>
                            <a:schemeClr val="tx1"/>
                          </a:solidFill>
                          <a:effectLst/>
                          <a:latin typeface="Times New Roman" pitchFamily="18" charset="0"/>
                        </a:rPr>
                        <a:t>Precision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1" i="0" u="none" strike="noStrike" cap="none" normalizeH="0" baseline="0" dirty="0">
                          <a:ln>
                            <a:noFill/>
                          </a:ln>
                          <a:solidFill>
                            <a:schemeClr val="tx1"/>
                          </a:solidFill>
                          <a:effectLst/>
                          <a:latin typeface="Times New Roman" pitchFamily="18" charset="0"/>
                        </a:rPr>
                        <a:t>Value range (binary)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1" i="0" u="none" strike="noStrike" cap="none" normalizeH="0" baseline="0" dirty="0">
                          <a:ln>
                            <a:noFill/>
                          </a:ln>
                          <a:solidFill>
                            <a:schemeClr val="tx1"/>
                          </a:solidFill>
                          <a:effectLst/>
                          <a:latin typeface="Times New Roman" pitchFamily="18" charset="0"/>
                        </a:rPr>
                        <a:t>Value range (decimal)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522288">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Single precision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32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24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2</a:t>
                      </a:r>
                      <a:r>
                        <a:rPr kumimoji="0" lang="en-US" altLang="en-US" sz="1800" b="0" i="0" u="none" strike="noStrike" cap="none" normalizeH="0" baseline="30000">
                          <a:ln>
                            <a:noFill/>
                          </a:ln>
                          <a:solidFill>
                            <a:schemeClr val="tx1"/>
                          </a:solidFill>
                          <a:effectLst/>
                          <a:latin typeface="Times New Roman" pitchFamily="18" charset="0"/>
                        </a:rPr>
                        <a:t>-126</a:t>
                      </a:r>
                      <a:r>
                        <a:rPr kumimoji="0" lang="en-US" altLang="en-US" sz="1800" b="0" i="0" u="none" strike="noStrike" cap="none" normalizeH="0" baseline="0">
                          <a:ln>
                            <a:noFill/>
                          </a:ln>
                          <a:solidFill>
                            <a:schemeClr val="tx1"/>
                          </a:solidFill>
                          <a:effectLst/>
                          <a:latin typeface="Times New Roman" pitchFamily="18" charset="0"/>
                        </a:rPr>
                        <a:t> - 2</a:t>
                      </a:r>
                      <a:r>
                        <a:rPr kumimoji="0" lang="en-US" altLang="en-US" sz="1800" b="0" i="0" u="none" strike="noStrike" cap="none" normalizeH="0" baseline="30000">
                          <a:ln>
                            <a:noFill/>
                          </a:ln>
                          <a:solidFill>
                            <a:schemeClr val="tx1"/>
                          </a:solidFill>
                          <a:effectLst/>
                          <a:latin typeface="Times New Roman" pitchFamily="18" charset="0"/>
                        </a:rPr>
                        <a:t>127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1.18*10</a:t>
                      </a:r>
                      <a:r>
                        <a:rPr kumimoji="0" lang="en-US" altLang="en-US" sz="1800" b="0" i="0" u="none" strike="noStrike" cap="none" normalizeH="0" baseline="30000">
                          <a:ln>
                            <a:noFill/>
                          </a:ln>
                          <a:solidFill>
                            <a:schemeClr val="tx1"/>
                          </a:solidFill>
                          <a:effectLst/>
                          <a:latin typeface="Times New Roman" pitchFamily="18" charset="0"/>
                        </a:rPr>
                        <a:t>-38</a:t>
                      </a:r>
                      <a:r>
                        <a:rPr kumimoji="0" lang="en-US" altLang="en-US" sz="1800" b="0" i="0" u="none" strike="noStrike" cap="none" normalizeH="0" baseline="0">
                          <a:ln>
                            <a:noFill/>
                          </a:ln>
                          <a:solidFill>
                            <a:schemeClr val="tx1"/>
                          </a:solidFill>
                          <a:effectLst/>
                          <a:latin typeface="Times New Roman" pitchFamily="18" charset="0"/>
                        </a:rPr>
                        <a:t> – 3.40*10</a:t>
                      </a:r>
                      <a:r>
                        <a:rPr kumimoji="0" lang="en-US" altLang="en-US" sz="1800" b="0" i="0" u="none" strike="noStrike" cap="none" normalizeH="0" baseline="30000">
                          <a:ln>
                            <a:noFill/>
                          </a:ln>
                          <a:solidFill>
                            <a:schemeClr val="tx1"/>
                          </a:solidFill>
                          <a:effectLst/>
                          <a:latin typeface="Times New Roman" pitchFamily="18" charset="0"/>
                        </a:rPr>
                        <a:t>38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038225">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Double precision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64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53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2</a:t>
                      </a:r>
                      <a:r>
                        <a:rPr kumimoji="0" lang="en-US" altLang="en-US" sz="1800" b="0" i="0" u="none" strike="noStrike" cap="none" normalizeH="0" baseline="30000">
                          <a:ln>
                            <a:noFill/>
                          </a:ln>
                          <a:solidFill>
                            <a:schemeClr val="tx1"/>
                          </a:solidFill>
                          <a:effectLst/>
                          <a:latin typeface="Times New Roman" pitchFamily="18" charset="0"/>
                        </a:rPr>
                        <a:t>-1022</a:t>
                      </a:r>
                      <a:r>
                        <a:rPr kumimoji="0" lang="en-US" altLang="en-US" sz="1800" b="0" i="0" u="none" strike="noStrike" cap="none" normalizeH="0" baseline="0">
                          <a:ln>
                            <a:noFill/>
                          </a:ln>
                          <a:solidFill>
                            <a:schemeClr val="tx1"/>
                          </a:solidFill>
                          <a:effectLst/>
                          <a:latin typeface="Times New Roman" pitchFamily="18" charset="0"/>
                        </a:rPr>
                        <a:t> - 2</a:t>
                      </a:r>
                      <a:r>
                        <a:rPr kumimoji="0" lang="en-US" altLang="en-US" sz="1800" b="0" i="0" u="none" strike="noStrike" cap="none" normalizeH="0" baseline="30000">
                          <a:ln>
                            <a:noFill/>
                          </a:ln>
                          <a:solidFill>
                            <a:schemeClr val="tx1"/>
                          </a:solidFill>
                          <a:effectLst/>
                          <a:latin typeface="Times New Roman" pitchFamily="18" charset="0"/>
                        </a:rPr>
                        <a:t>1023</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2.23*10</a:t>
                      </a:r>
                      <a:r>
                        <a:rPr kumimoji="0" lang="en-US" altLang="en-US" sz="1800" b="0" i="0" u="none" strike="noStrike" cap="none" normalizeH="0" baseline="30000" dirty="0">
                          <a:ln>
                            <a:noFill/>
                          </a:ln>
                          <a:solidFill>
                            <a:schemeClr val="tx1"/>
                          </a:solidFill>
                          <a:effectLst/>
                          <a:latin typeface="Times New Roman" pitchFamily="18" charset="0"/>
                        </a:rPr>
                        <a:t>-308</a:t>
                      </a:r>
                      <a:r>
                        <a:rPr kumimoji="0" lang="en-US" altLang="en-US" sz="1800" b="0" i="0" u="none" strike="noStrike" cap="none" normalizeH="0" baseline="0" dirty="0">
                          <a:ln>
                            <a:noFill/>
                          </a:ln>
                          <a:solidFill>
                            <a:schemeClr val="tx1"/>
                          </a:solidFill>
                          <a:effectLst/>
                          <a:latin typeface="Times New Roman" pitchFamily="18" charset="0"/>
                        </a:rPr>
                        <a:t> – 1.79*10</a:t>
                      </a:r>
                      <a:r>
                        <a:rPr kumimoji="0" lang="en-US" altLang="en-US" sz="1800" b="0" i="0" u="none" strike="noStrike" cap="none" normalizeH="0" baseline="30000" dirty="0">
                          <a:ln>
                            <a:noFill/>
                          </a:ln>
                          <a:solidFill>
                            <a:schemeClr val="tx1"/>
                          </a:solidFill>
                          <a:effectLst/>
                          <a:latin typeface="Times New Roman" pitchFamily="18" charset="0"/>
                        </a:rPr>
                        <a:t>308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038225">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Extended real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80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64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2</a:t>
                      </a:r>
                      <a:r>
                        <a:rPr kumimoji="0" lang="en-US" altLang="en-US" sz="1800" b="0" i="0" u="none" strike="noStrike" cap="none" normalizeH="0" baseline="30000">
                          <a:ln>
                            <a:noFill/>
                          </a:ln>
                          <a:solidFill>
                            <a:schemeClr val="tx1"/>
                          </a:solidFill>
                          <a:effectLst/>
                          <a:latin typeface="Times New Roman" pitchFamily="18" charset="0"/>
                        </a:rPr>
                        <a:t>-16382</a:t>
                      </a:r>
                      <a:r>
                        <a:rPr kumimoji="0" lang="en-US" altLang="en-US" sz="1800" b="0" i="0" u="none" strike="noStrike" cap="none" normalizeH="0" baseline="0">
                          <a:ln>
                            <a:noFill/>
                          </a:ln>
                          <a:solidFill>
                            <a:schemeClr val="tx1"/>
                          </a:solidFill>
                          <a:effectLst/>
                          <a:latin typeface="Times New Roman" pitchFamily="18" charset="0"/>
                        </a:rPr>
                        <a:t> - 2</a:t>
                      </a:r>
                      <a:r>
                        <a:rPr kumimoji="0" lang="en-US" altLang="en-US" sz="1800" b="0" i="0" u="none" strike="noStrike" cap="none" normalizeH="0" baseline="30000">
                          <a:ln>
                            <a:noFill/>
                          </a:ln>
                          <a:solidFill>
                            <a:schemeClr val="tx1"/>
                          </a:solidFill>
                          <a:effectLst/>
                          <a:latin typeface="Times New Roman" pitchFamily="18" charset="0"/>
                        </a:rPr>
                        <a:t>16383</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3.37*10</a:t>
                      </a:r>
                      <a:r>
                        <a:rPr kumimoji="0" lang="en-US" altLang="en-US" sz="1800" b="0" i="0" u="none" strike="noStrike" cap="none" normalizeH="0" baseline="30000" dirty="0">
                          <a:ln>
                            <a:noFill/>
                          </a:ln>
                          <a:solidFill>
                            <a:schemeClr val="tx1"/>
                          </a:solidFill>
                          <a:effectLst/>
                          <a:latin typeface="Times New Roman" pitchFamily="18" charset="0"/>
                        </a:rPr>
                        <a:t>-4932</a:t>
                      </a:r>
                      <a:r>
                        <a:rPr kumimoji="0" lang="en-US" altLang="en-US" sz="1800" b="0" i="0" u="none" strike="noStrike" cap="none" normalizeH="0" baseline="0" dirty="0">
                          <a:ln>
                            <a:noFill/>
                          </a:ln>
                          <a:solidFill>
                            <a:schemeClr val="tx1"/>
                          </a:solidFill>
                          <a:effectLst/>
                          <a:latin typeface="Times New Roman" pitchFamily="18" charset="0"/>
                        </a:rPr>
                        <a:t> – 1.18*10</a:t>
                      </a:r>
                      <a:r>
                        <a:rPr kumimoji="0" lang="en-US" altLang="en-US" sz="1800" b="0" i="0" u="none" strike="noStrike" cap="none" normalizeH="0" baseline="30000" dirty="0">
                          <a:ln>
                            <a:noFill/>
                          </a:ln>
                          <a:solidFill>
                            <a:schemeClr val="tx1"/>
                          </a:solidFill>
                          <a:effectLst/>
                          <a:latin typeface="Times New Roman" pitchFamily="18" charset="0"/>
                        </a:rPr>
                        <a:t>4932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66933"/>
            <a:ext cx="1905000" cy="457200"/>
          </a:xfrm>
        </p:spPr>
        <p:txBody>
          <a:bodyPr/>
          <a:lstStyle/>
          <a:p>
            <a:fld id="{D2EEFAC3-F94E-4DE1-94C8-4029A1CDCD0F}" type="datetime5">
              <a:rPr lang="en-US" altLang="en-US"/>
              <a:pPr/>
              <a:t>11-Oct-23</a:t>
            </a:fld>
            <a:endParaRPr lang="en-US" altLang="en-US"/>
          </a:p>
        </p:txBody>
      </p:sp>
      <p:sp>
        <p:nvSpPr>
          <p:cNvPr id="22530" name="Rectangle 1026"/>
          <p:cNvSpPr>
            <a:spLocks noGrp="1" noChangeArrowheads="1"/>
          </p:cNvSpPr>
          <p:nvPr>
            <p:ph type="title"/>
          </p:nvPr>
        </p:nvSpPr>
        <p:spPr/>
        <p:txBody>
          <a:bodyPr/>
          <a:lstStyle/>
          <a:p>
            <a:r>
              <a:rPr lang="en-US" altLang="en-US" sz="3200" dirty="0"/>
              <a:t>Examples</a:t>
            </a:r>
          </a:p>
        </p:txBody>
      </p:sp>
      <p:sp>
        <p:nvSpPr>
          <p:cNvPr id="22531" name="Rectangle 1027"/>
          <p:cNvSpPr>
            <a:spLocks noGrp="1" noChangeArrowheads="1"/>
          </p:cNvSpPr>
          <p:nvPr>
            <p:ph type="body" idx="1"/>
          </p:nvPr>
        </p:nvSpPr>
        <p:spPr/>
        <p:txBody>
          <a:bodyPr/>
          <a:lstStyle/>
          <a:p>
            <a:pPr>
              <a:buFont typeface="Wingdings" pitchFamily="2" charset="2"/>
              <a:buNone/>
            </a:pPr>
            <a:r>
              <a:rPr lang="en-US" altLang="en-US" sz="2300" dirty="0"/>
              <a:t>1. Which is the decimal value for the number (represented in single precision format):</a:t>
            </a:r>
          </a:p>
          <a:p>
            <a:pPr>
              <a:buFont typeface="Wingdings" pitchFamily="2" charset="2"/>
              <a:buNone/>
            </a:pPr>
            <a:r>
              <a:rPr lang="en-US" altLang="en-US" sz="2300" dirty="0"/>
              <a:t>1 10000001 01000000000000000000000</a:t>
            </a:r>
          </a:p>
          <a:p>
            <a:pPr>
              <a:buFont typeface="Wingdings" pitchFamily="2" charset="2"/>
              <a:buNone/>
            </a:pPr>
            <a:endParaRPr lang="en-US" altLang="en-US" sz="2300" dirty="0"/>
          </a:p>
          <a:p>
            <a:pPr>
              <a:buFont typeface="Wingdings" pitchFamily="2" charset="2"/>
              <a:buNone/>
            </a:pPr>
            <a:r>
              <a:rPr lang="en-US" altLang="en-US" sz="2300" dirty="0"/>
              <a:t>The characteristic is 129, so the real exponent is 129 – 127 = 2</a:t>
            </a:r>
          </a:p>
          <a:p>
            <a:pPr>
              <a:buFont typeface="Wingdings" pitchFamily="2" charset="2"/>
              <a:buNone/>
            </a:pPr>
            <a:r>
              <a:rPr lang="en-US" altLang="en-US" sz="2300" dirty="0"/>
              <a:t>Fraction is .01</a:t>
            </a:r>
            <a:r>
              <a:rPr lang="en-US" altLang="en-US" sz="2300" baseline="-25000" dirty="0"/>
              <a:t>2</a:t>
            </a:r>
            <a:r>
              <a:rPr lang="en-US" altLang="en-US" sz="2300" dirty="0"/>
              <a:t> = .25, so will have the value of 1.25.</a:t>
            </a:r>
          </a:p>
          <a:p>
            <a:pPr>
              <a:buFont typeface="Wingdings" pitchFamily="2" charset="2"/>
              <a:buNone/>
            </a:pPr>
            <a:r>
              <a:rPr lang="en-US" altLang="en-US" sz="2300" dirty="0"/>
              <a:t>The number is negative (the sign bit is 1)</a:t>
            </a:r>
          </a:p>
          <a:p>
            <a:pPr>
              <a:buFont typeface="Wingdings" pitchFamily="2" charset="2"/>
              <a:buNone/>
            </a:pPr>
            <a:r>
              <a:rPr lang="en-US" altLang="en-US" sz="2300" dirty="0"/>
              <a:t>The result: -1.25 x 2</a:t>
            </a:r>
            <a:r>
              <a:rPr lang="en-US" altLang="en-US" sz="2300" baseline="30000" dirty="0"/>
              <a:t>2 </a:t>
            </a:r>
            <a:r>
              <a:rPr lang="en-US" altLang="en-US" sz="2300" dirty="0"/>
              <a:t>= -5</a:t>
            </a:r>
          </a:p>
          <a:p>
            <a:pPr>
              <a:buFont typeface="Wingdings" pitchFamily="2" charset="2"/>
              <a:buNone/>
            </a:pPr>
            <a:endParaRPr lang="en-US" altLang="en-US" sz="23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115EF2-8E0B-4695-B666-94B33FB4502C}" type="datetime5">
              <a:rPr lang="en-US" altLang="en-US"/>
              <a:pPr/>
              <a:t>11-Oct-23</a:t>
            </a:fld>
            <a:endParaRPr lang="en-US" altLang="en-US"/>
          </a:p>
        </p:txBody>
      </p:sp>
      <p:sp>
        <p:nvSpPr>
          <p:cNvPr id="23554" name="Rectangle 1026"/>
          <p:cNvSpPr>
            <a:spLocks noGrp="1" noChangeArrowheads="1"/>
          </p:cNvSpPr>
          <p:nvPr>
            <p:ph type="title"/>
          </p:nvPr>
        </p:nvSpPr>
        <p:spPr/>
        <p:txBody>
          <a:bodyPr/>
          <a:lstStyle/>
          <a:p>
            <a:r>
              <a:rPr lang="en-US" altLang="en-US" sz="3200" dirty="0"/>
              <a:t>Examples</a:t>
            </a:r>
          </a:p>
        </p:txBody>
      </p:sp>
      <p:sp>
        <p:nvSpPr>
          <p:cNvPr id="23555" name="Rectangle 1027"/>
          <p:cNvSpPr>
            <a:spLocks noGrp="1" noChangeArrowheads="1"/>
          </p:cNvSpPr>
          <p:nvPr>
            <p:ph type="body" idx="1"/>
          </p:nvPr>
        </p:nvSpPr>
        <p:spPr>
          <a:xfrm>
            <a:off x="914400" y="2057400"/>
            <a:ext cx="8229600" cy="3881437"/>
          </a:xfrm>
        </p:spPr>
        <p:txBody>
          <a:bodyPr/>
          <a:lstStyle/>
          <a:p>
            <a:pPr marL="609600" indent="-609600">
              <a:buFont typeface="Wingdings" pitchFamily="2" charset="2"/>
              <a:buNone/>
            </a:pPr>
            <a:r>
              <a:rPr lang="en-US" altLang="en-US" sz="2300" dirty="0"/>
              <a:t>2. Which is the representation of 16.625 in single precision format ?</a:t>
            </a:r>
          </a:p>
          <a:p>
            <a:pPr marL="609600" indent="-609600">
              <a:buFont typeface="Wingdings" pitchFamily="2" charset="2"/>
              <a:buNone/>
            </a:pPr>
            <a:r>
              <a:rPr lang="en-US" altLang="en-US" sz="2300" dirty="0"/>
              <a:t>We represent the number in normalized format:</a:t>
            </a:r>
          </a:p>
          <a:p>
            <a:pPr marL="609600" indent="-609600">
              <a:buFont typeface="Wingdings" pitchFamily="2" charset="2"/>
              <a:buNone/>
            </a:pPr>
            <a:r>
              <a:rPr lang="en-US" altLang="en-US" sz="2300" dirty="0"/>
              <a:t>16 = 10000</a:t>
            </a:r>
            <a:r>
              <a:rPr lang="en-US" altLang="en-US" sz="2300" baseline="-25000" dirty="0"/>
              <a:t>2</a:t>
            </a:r>
          </a:p>
          <a:p>
            <a:pPr marL="609600" indent="-609600">
              <a:buFont typeface="Wingdings" pitchFamily="2" charset="2"/>
              <a:buNone/>
            </a:pPr>
            <a:r>
              <a:rPr lang="en-US" altLang="en-US" sz="2300" dirty="0"/>
              <a:t>.625 = .101</a:t>
            </a:r>
            <a:r>
              <a:rPr lang="en-US" altLang="en-US" sz="2300" baseline="-25000" dirty="0"/>
              <a:t>2</a:t>
            </a:r>
          </a:p>
          <a:p>
            <a:pPr marL="609600" indent="-609600">
              <a:buFont typeface="Wingdings" pitchFamily="2" charset="2"/>
              <a:buNone/>
            </a:pPr>
            <a:r>
              <a:rPr lang="en-US" altLang="en-US" sz="2300" dirty="0"/>
              <a:t>16.625 = 10000.101= 1.0000101 * 2</a:t>
            </a:r>
            <a:r>
              <a:rPr lang="en-US" altLang="en-US" sz="2300" baseline="30000" dirty="0"/>
              <a:t>4</a:t>
            </a:r>
          </a:p>
          <a:p>
            <a:pPr marL="609600" indent="-609600">
              <a:buFont typeface="Wingdings" pitchFamily="2" charset="2"/>
              <a:buNone/>
            </a:pPr>
            <a:endParaRPr lang="en-US" altLang="en-US" sz="2300" dirty="0"/>
          </a:p>
          <a:p>
            <a:pPr marL="609600" indent="-609600">
              <a:buFont typeface="Wingdings" pitchFamily="2" charset="2"/>
              <a:buNone/>
            </a:pPr>
            <a:r>
              <a:rPr lang="en-US" altLang="en-US" sz="2300" dirty="0"/>
              <a:t>CAR = 4 + 127 = 131</a:t>
            </a:r>
          </a:p>
          <a:p>
            <a:pPr marL="609600" indent="-609600">
              <a:buFont typeface="Wingdings" pitchFamily="2" charset="2"/>
              <a:buNone/>
            </a:pPr>
            <a:r>
              <a:rPr lang="en-US" altLang="en-US" sz="2300" dirty="0"/>
              <a:t>In conclusion, the representation is the following:</a:t>
            </a:r>
          </a:p>
          <a:p>
            <a:pPr marL="609600" indent="-609600">
              <a:buFont typeface="Wingdings" pitchFamily="2" charset="2"/>
              <a:buNone/>
            </a:pPr>
            <a:r>
              <a:rPr lang="en-US" altLang="en-US" sz="2300" b="1" dirty="0"/>
              <a:t>0 10000011 00001010000000000000000</a:t>
            </a:r>
          </a:p>
          <a:p>
            <a:pPr marL="609600" indent="-609600">
              <a:buFont typeface="Wingdings" pitchFamily="2" charset="2"/>
              <a:buNone/>
            </a:pPr>
            <a:endParaRPr lang="en-US" altLang="en-US" sz="2300" dirty="0"/>
          </a:p>
          <a:p>
            <a:pPr marL="609600" indent="-609600">
              <a:buFont typeface="Wingdings" pitchFamily="2" charset="2"/>
              <a:buNone/>
            </a:pPr>
            <a:endParaRPr lang="en-US" altLang="en-US" sz="230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fld id="{B90621F4-A462-4E62-BCC8-B1DA16284D36}" type="datetime5">
              <a:rPr lang="en-US" altLang="en-US"/>
              <a:pPr/>
              <a:t>11-Oct-23</a:t>
            </a:fld>
            <a:endParaRPr lang="en-US" altLang="en-US"/>
          </a:p>
        </p:txBody>
      </p:sp>
      <p:sp>
        <p:nvSpPr>
          <p:cNvPr id="70661" name="Rectangle 5"/>
          <p:cNvSpPr>
            <a:spLocks noGrp="1" noChangeArrowheads="1"/>
          </p:cNvSpPr>
          <p:nvPr>
            <p:ph type="title"/>
          </p:nvPr>
        </p:nvSpPr>
        <p:spPr>
          <a:noFill/>
          <a:ln/>
        </p:spPr>
        <p:txBody>
          <a:bodyPr/>
          <a:lstStyle/>
          <a:p>
            <a:r>
              <a:rPr lang="en-US" altLang="en-US" sz="2800" b="1" dirty="0"/>
              <a:t>BCD format representation</a:t>
            </a:r>
          </a:p>
        </p:txBody>
      </p:sp>
      <p:sp>
        <p:nvSpPr>
          <p:cNvPr id="70662" name="Text Box 6"/>
          <p:cNvSpPr txBox="1">
            <a:spLocks noChangeArrowheads="1"/>
          </p:cNvSpPr>
          <p:nvPr/>
        </p:nvSpPr>
        <p:spPr bwMode="auto">
          <a:xfrm>
            <a:off x="1143000" y="2185987"/>
            <a:ext cx="76200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b="1" dirty="0"/>
              <a:t>BCD</a:t>
            </a:r>
            <a:r>
              <a:rPr lang="en-US" altLang="en-US" sz="2200" dirty="0"/>
              <a:t> (Binary Coded Decimal) Format: </a:t>
            </a:r>
          </a:p>
          <a:p>
            <a:pPr>
              <a:buFontTx/>
              <a:buChar char="•"/>
            </a:pPr>
            <a:r>
              <a:rPr lang="en-US" altLang="en-US" sz="2200" dirty="0"/>
              <a:t> Packed BCD</a:t>
            </a:r>
          </a:p>
          <a:p>
            <a:pPr>
              <a:buFontTx/>
              <a:buChar char="•"/>
            </a:pPr>
            <a:r>
              <a:rPr lang="en-US" altLang="en-US" sz="2200" dirty="0"/>
              <a:t> Unpacked BCD</a:t>
            </a:r>
          </a:p>
          <a:p>
            <a:r>
              <a:rPr lang="en-US" altLang="en-US" sz="2200" dirty="0"/>
              <a:t>In packed BCD there are representing two decimal digits using a byte (the LSD on 0-3 bits and the MSD on 4-7 bits):</a:t>
            </a:r>
          </a:p>
          <a:p>
            <a:endParaRPr lang="en-US" altLang="en-US" sz="2200" dirty="0"/>
          </a:p>
          <a:p>
            <a:endParaRPr lang="en-US" altLang="en-US" sz="2200" dirty="0"/>
          </a:p>
        </p:txBody>
      </p:sp>
      <p:grpSp>
        <p:nvGrpSpPr>
          <p:cNvPr id="70663" name="Group 7"/>
          <p:cNvGrpSpPr>
            <a:grpSpLocks/>
          </p:cNvGrpSpPr>
          <p:nvPr/>
        </p:nvGrpSpPr>
        <p:grpSpPr bwMode="auto">
          <a:xfrm>
            <a:off x="3886200" y="4114800"/>
            <a:ext cx="2057400" cy="750888"/>
            <a:chOff x="2448" y="2880"/>
            <a:chExt cx="1296" cy="473"/>
          </a:xfrm>
        </p:grpSpPr>
        <p:sp>
          <p:nvSpPr>
            <p:cNvPr id="70664" name="Text Box 8"/>
            <p:cNvSpPr txBox="1">
              <a:spLocks noChangeArrowheads="1"/>
            </p:cNvSpPr>
            <p:nvPr/>
          </p:nvSpPr>
          <p:spPr bwMode="auto">
            <a:xfrm>
              <a:off x="2448" y="2880"/>
              <a:ext cx="1296" cy="29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dirty="0"/>
                <a:t>1 0 0 1 0 1 1 0</a:t>
              </a:r>
            </a:p>
          </p:txBody>
        </p:sp>
        <p:sp>
          <p:nvSpPr>
            <p:cNvPr id="70665" name="Text Box 9"/>
            <p:cNvSpPr txBox="1">
              <a:spLocks noChangeArrowheads="1"/>
            </p:cNvSpPr>
            <p:nvPr/>
          </p:nvSpPr>
          <p:spPr bwMode="auto">
            <a:xfrm>
              <a:off x="2496" y="3120"/>
              <a:ext cx="124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800" dirty="0"/>
                <a:t>7          4  3           0</a:t>
              </a:r>
            </a:p>
          </p:txBody>
        </p:sp>
      </p:grpSp>
      <p:sp>
        <p:nvSpPr>
          <p:cNvPr id="70666" name="Rectangle 10"/>
          <p:cNvSpPr>
            <a:spLocks noChangeArrowheads="1"/>
          </p:cNvSpPr>
          <p:nvPr/>
        </p:nvSpPr>
        <p:spPr bwMode="auto">
          <a:xfrm>
            <a:off x="1219200" y="4724400"/>
            <a:ext cx="673258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dirty="0"/>
              <a:t>In unpacked BCD a digit is represented using a byte in bits 0-3, and the bits 4-7 are containing the value </a:t>
            </a:r>
            <a:r>
              <a:rPr lang="en-US" altLang="en-US" sz="2200" dirty="0" err="1"/>
              <a:t>F</a:t>
            </a:r>
            <a:r>
              <a:rPr lang="en-US" altLang="en-US" sz="2200" baseline="-30000" dirty="0" err="1"/>
              <a:t>h</a:t>
            </a:r>
            <a:r>
              <a:rPr lang="en-US" altLang="en-US" sz="2200" dirty="0"/>
              <a:t>:</a:t>
            </a:r>
          </a:p>
        </p:txBody>
      </p:sp>
      <p:grpSp>
        <p:nvGrpSpPr>
          <p:cNvPr id="70667" name="Group 11"/>
          <p:cNvGrpSpPr>
            <a:grpSpLocks/>
          </p:cNvGrpSpPr>
          <p:nvPr/>
        </p:nvGrpSpPr>
        <p:grpSpPr bwMode="auto">
          <a:xfrm>
            <a:off x="3886200" y="5576888"/>
            <a:ext cx="2057400" cy="747712"/>
            <a:chOff x="2448" y="2880"/>
            <a:chExt cx="1152" cy="471"/>
          </a:xfrm>
        </p:grpSpPr>
        <p:sp>
          <p:nvSpPr>
            <p:cNvPr id="70668" name="Text Box 12"/>
            <p:cNvSpPr txBox="1">
              <a:spLocks noChangeArrowheads="1"/>
            </p:cNvSpPr>
            <p:nvPr/>
          </p:nvSpPr>
          <p:spPr bwMode="auto">
            <a:xfrm>
              <a:off x="2448" y="2880"/>
              <a:ext cx="1152" cy="25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1 1 1 1 0 1 1 0</a:t>
              </a:r>
            </a:p>
          </p:txBody>
        </p:sp>
        <p:sp>
          <p:nvSpPr>
            <p:cNvPr id="70669" name="Text Box 13"/>
            <p:cNvSpPr txBox="1">
              <a:spLocks noChangeArrowheads="1"/>
            </p:cNvSpPr>
            <p:nvPr/>
          </p:nvSpPr>
          <p:spPr bwMode="auto">
            <a:xfrm>
              <a:off x="2496" y="3120"/>
              <a:ext cx="11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dirty="0"/>
                <a:t>7          4  3          0</a:t>
              </a:r>
            </a:p>
          </p:txBody>
        </p:sp>
      </p:grpSp>
      <p:sp>
        <p:nvSpPr>
          <p:cNvPr id="70670" name="Text Box 14"/>
          <p:cNvSpPr txBox="1">
            <a:spLocks noChangeArrowheads="1"/>
          </p:cNvSpPr>
          <p:nvPr/>
        </p:nvSpPr>
        <p:spPr bwMode="auto">
          <a:xfrm>
            <a:off x="3200400" y="4114800"/>
            <a:ext cx="76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96 =</a:t>
            </a:r>
          </a:p>
        </p:txBody>
      </p:sp>
      <p:sp>
        <p:nvSpPr>
          <p:cNvPr id="70671" name="Text Box 15"/>
          <p:cNvSpPr txBox="1">
            <a:spLocks noChangeArrowheads="1"/>
          </p:cNvSpPr>
          <p:nvPr/>
        </p:nvSpPr>
        <p:spPr bwMode="auto">
          <a:xfrm>
            <a:off x="3276600" y="556260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6 =</a:t>
            </a:r>
          </a:p>
        </p:txBody>
      </p:sp>
    </p:spTree>
    <p:extLst>
      <p:ext uri="{BB962C8B-B14F-4D97-AF65-F5344CB8AC3E}">
        <p14:creationId xmlns:p14="http://schemas.microsoft.com/office/powerpoint/2010/main" val="117392376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3"/>
          <p:cNvSpPr>
            <a:spLocks noGrp="1"/>
          </p:cNvSpPr>
          <p:nvPr>
            <p:ph type="dt" sz="half" idx="10"/>
          </p:nvPr>
        </p:nvSpPr>
        <p:spPr/>
        <p:txBody>
          <a:bodyPr/>
          <a:lstStyle/>
          <a:p>
            <a:fld id="{256D5280-B1B7-48F2-AA1C-E3690ADCE687}" type="datetime5">
              <a:rPr lang="en-US" altLang="en-US"/>
              <a:pPr/>
              <a:t>11-Oct-23</a:t>
            </a:fld>
            <a:endParaRPr lang="en-US" altLang="en-US"/>
          </a:p>
        </p:txBody>
      </p:sp>
      <p:sp>
        <p:nvSpPr>
          <p:cNvPr id="93198" name="Rectangle 14"/>
          <p:cNvSpPr>
            <a:spLocks noChangeArrowheads="1"/>
          </p:cNvSpPr>
          <p:nvPr/>
        </p:nvSpPr>
        <p:spPr bwMode="auto">
          <a:xfrm>
            <a:off x="838200" y="381000"/>
            <a:ext cx="7772400" cy="1676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lnSpc>
                <a:spcPct val="85000"/>
              </a:lnSpc>
              <a:defRPr sz="4000">
                <a:solidFill>
                  <a:schemeClr val="tx2"/>
                </a:solidFill>
                <a:latin typeface="Times New Roman" pitchFamily="18" charset="0"/>
              </a:defRPr>
            </a:lvl1pPr>
            <a:lvl2pPr algn="ctr">
              <a:lnSpc>
                <a:spcPct val="85000"/>
              </a:lnSpc>
              <a:defRPr sz="4000">
                <a:solidFill>
                  <a:schemeClr val="tx2"/>
                </a:solidFill>
                <a:latin typeface="Times New Roman" pitchFamily="18" charset="0"/>
              </a:defRPr>
            </a:lvl2pPr>
            <a:lvl3pPr algn="ctr">
              <a:lnSpc>
                <a:spcPct val="85000"/>
              </a:lnSpc>
              <a:defRPr sz="4000">
                <a:solidFill>
                  <a:schemeClr val="tx2"/>
                </a:solidFill>
                <a:latin typeface="Times New Roman" pitchFamily="18" charset="0"/>
              </a:defRPr>
            </a:lvl3pPr>
            <a:lvl4pPr algn="ctr">
              <a:lnSpc>
                <a:spcPct val="85000"/>
              </a:lnSpc>
              <a:defRPr sz="4000">
                <a:solidFill>
                  <a:schemeClr val="tx2"/>
                </a:solidFill>
                <a:latin typeface="Times New Roman" pitchFamily="18" charset="0"/>
              </a:defRPr>
            </a:lvl4pPr>
            <a:lvl5pPr algn="ctr">
              <a:lnSpc>
                <a:spcPct val="85000"/>
              </a:lnSpc>
              <a:defRPr sz="4000">
                <a:solidFill>
                  <a:schemeClr val="tx2"/>
                </a:solidFill>
                <a:latin typeface="Times New Roman" pitchFamily="18" charset="0"/>
              </a:defRPr>
            </a:lvl5pPr>
            <a:lvl6pPr marL="457200" algn="ctr" fontAlgn="base">
              <a:lnSpc>
                <a:spcPct val="85000"/>
              </a:lnSpc>
              <a:spcBef>
                <a:spcPct val="0"/>
              </a:spcBef>
              <a:spcAft>
                <a:spcPct val="0"/>
              </a:spcAft>
              <a:defRPr sz="4000">
                <a:solidFill>
                  <a:schemeClr val="tx2"/>
                </a:solidFill>
                <a:latin typeface="Times New Roman" pitchFamily="18" charset="0"/>
              </a:defRPr>
            </a:lvl6pPr>
            <a:lvl7pPr marL="914400" algn="ctr" fontAlgn="base">
              <a:lnSpc>
                <a:spcPct val="85000"/>
              </a:lnSpc>
              <a:spcBef>
                <a:spcPct val="0"/>
              </a:spcBef>
              <a:spcAft>
                <a:spcPct val="0"/>
              </a:spcAft>
              <a:defRPr sz="4000">
                <a:solidFill>
                  <a:schemeClr val="tx2"/>
                </a:solidFill>
                <a:latin typeface="Times New Roman" pitchFamily="18" charset="0"/>
              </a:defRPr>
            </a:lvl7pPr>
            <a:lvl8pPr marL="1371600" algn="ctr" fontAlgn="base">
              <a:lnSpc>
                <a:spcPct val="85000"/>
              </a:lnSpc>
              <a:spcBef>
                <a:spcPct val="0"/>
              </a:spcBef>
              <a:spcAft>
                <a:spcPct val="0"/>
              </a:spcAft>
              <a:defRPr sz="4000">
                <a:solidFill>
                  <a:schemeClr val="tx2"/>
                </a:solidFill>
                <a:latin typeface="Times New Roman" pitchFamily="18" charset="0"/>
              </a:defRPr>
            </a:lvl8pPr>
            <a:lvl9pPr marL="1828800" algn="ctr" fontAlgn="base">
              <a:lnSpc>
                <a:spcPct val="85000"/>
              </a:lnSpc>
              <a:spcBef>
                <a:spcPct val="0"/>
              </a:spcBef>
              <a:spcAft>
                <a:spcPct val="0"/>
              </a:spcAft>
              <a:defRPr sz="4000">
                <a:solidFill>
                  <a:schemeClr val="tx2"/>
                </a:solidFill>
                <a:latin typeface="Times New Roman" pitchFamily="18" charset="0"/>
              </a:defRPr>
            </a:lvl9pPr>
          </a:lstStyle>
          <a:p>
            <a:r>
              <a:rPr lang="en-US" altLang="en-US" sz="2400" dirty="0"/>
              <a:t>BCD representation for Intel</a:t>
            </a:r>
          </a:p>
        </p:txBody>
      </p:sp>
      <p:graphicFrame>
        <p:nvGraphicFramePr>
          <p:cNvPr id="93199" name="Group 15"/>
          <p:cNvGraphicFramePr>
            <a:graphicFrameLocks noGrp="1"/>
          </p:cNvGraphicFramePr>
          <p:nvPr>
            <p:extLst>
              <p:ext uri="{D42A27DB-BD31-4B8C-83A1-F6EECF244321}">
                <p14:modId xmlns:p14="http://schemas.microsoft.com/office/powerpoint/2010/main" val="3116913239"/>
              </p:ext>
            </p:extLst>
          </p:nvPr>
        </p:nvGraphicFramePr>
        <p:xfrm>
          <a:off x="1676400" y="2438400"/>
          <a:ext cx="6224588" cy="1697038"/>
        </p:xfrm>
        <a:graphic>
          <a:graphicData uri="http://schemas.openxmlformats.org/drawingml/2006/table">
            <a:tbl>
              <a:tblPr/>
              <a:tblGrid>
                <a:gridCol w="12954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2566988">
                  <a:extLst>
                    <a:ext uri="{9D8B030D-6E8A-4147-A177-3AD203B41FA5}">
                      <a16:colId xmlns:a16="http://schemas.microsoft.com/office/drawing/2014/main" val="20003"/>
                    </a:ext>
                  </a:extLst>
                </a:gridCol>
              </a:tblGrid>
              <a:tr h="782638">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Type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Length</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Precision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Value domain (decimal)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730250">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Packed BCD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80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18 (decimal digits)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(-10</a:t>
                      </a:r>
                      <a:r>
                        <a:rPr kumimoji="0" lang="en-US" altLang="en-US" sz="1800" b="0" i="0" u="none" strike="noStrike" cap="none" normalizeH="0" baseline="30000" dirty="0">
                          <a:ln>
                            <a:noFill/>
                          </a:ln>
                          <a:solidFill>
                            <a:schemeClr val="tx1"/>
                          </a:solidFill>
                          <a:effectLst/>
                          <a:latin typeface="Times New Roman" pitchFamily="18" charset="0"/>
                        </a:rPr>
                        <a:t>18</a:t>
                      </a:r>
                      <a:r>
                        <a:rPr kumimoji="0" lang="en-US" altLang="en-US" sz="1800" b="0" i="0" u="none" strike="noStrike" cap="none" normalizeH="0" baseline="0" dirty="0">
                          <a:ln>
                            <a:noFill/>
                          </a:ln>
                          <a:solidFill>
                            <a:schemeClr val="tx1"/>
                          </a:solidFill>
                          <a:effectLst/>
                          <a:latin typeface="Times New Roman" pitchFamily="18" charset="0"/>
                        </a:rPr>
                        <a:t>+1) – (10</a:t>
                      </a:r>
                      <a:r>
                        <a:rPr kumimoji="0" lang="en-US" altLang="en-US" sz="1800" b="0" i="0" u="none" strike="noStrike" cap="none" normalizeH="0" baseline="30000" dirty="0">
                          <a:ln>
                            <a:noFill/>
                          </a:ln>
                          <a:solidFill>
                            <a:schemeClr val="tx1"/>
                          </a:solidFill>
                          <a:effectLst/>
                          <a:latin typeface="Times New Roman" pitchFamily="18" charset="0"/>
                        </a:rPr>
                        <a:t>18</a:t>
                      </a:r>
                      <a:r>
                        <a:rPr kumimoji="0" lang="en-US" altLang="en-US" sz="1800" b="0" i="0" u="none" strike="noStrike" cap="none" normalizeH="0" baseline="0" dirty="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3218" name="Text Box 34"/>
          <p:cNvSpPr txBox="1">
            <a:spLocks noChangeArrowheads="1"/>
          </p:cNvSpPr>
          <p:nvPr/>
        </p:nvSpPr>
        <p:spPr bwMode="auto">
          <a:xfrm>
            <a:off x="1676400" y="4510088"/>
            <a:ext cx="390525"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S</a:t>
            </a:r>
          </a:p>
        </p:txBody>
      </p:sp>
      <p:sp>
        <p:nvSpPr>
          <p:cNvPr id="93219" name="Text Box 35"/>
          <p:cNvSpPr txBox="1">
            <a:spLocks noChangeArrowheads="1"/>
          </p:cNvSpPr>
          <p:nvPr/>
        </p:nvSpPr>
        <p:spPr bwMode="auto">
          <a:xfrm>
            <a:off x="2066925" y="4510088"/>
            <a:ext cx="1482725"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t>x</a:t>
            </a:r>
          </a:p>
        </p:txBody>
      </p:sp>
      <p:sp>
        <p:nvSpPr>
          <p:cNvPr id="93220" name="Text Box 36"/>
          <p:cNvSpPr txBox="1">
            <a:spLocks noChangeArrowheads="1"/>
          </p:cNvSpPr>
          <p:nvPr/>
        </p:nvSpPr>
        <p:spPr bwMode="auto">
          <a:xfrm>
            <a:off x="3549650" y="4510088"/>
            <a:ext cx="445135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altLang="en-US" sz="2400"/>
          </a:p>
        </p:txBody>
      </p:sp>
      <p:sp>
        <p:nvSpPr>
          <p:cNvPr id="93221" name="Text Box 37"/>
          <p:cNvSpPr txBox="1">
            <a:spLocks noChangeArrowheads="1"/>
          </p:cNvSpPr>
          <p:nvPr/>
        </p:nvSpPr>
        <p:spPr bwMode="auto">
          <a:xfrm>
            <a:off x="1676400" y="5043488"/>
            <a:ext cx="914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t>79 78</a:t>
            </a:r>
          </a:p>
        </p:txBody>
      </p:sp>
      <p:sp>
        <p:nvSpPr>
          <p:cNvPr id="93222" name="Text Box 38"/>
          <p:cNvSpPr txBox="1">
            <a:spLocks noChangeArrowheads="1"/>
          </p:cNvSpPr>
          <p:nvPr/>
        </p:nvSpPr>
        <p:spPr bwMode="auto">
          <a:xfrm>
            <a:off x="3124200" y="5043488"/>
            <a:ext cx="1143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t>  72 71</a:t>
            </a:r>
          </a:p>
        </p:txBody>
      </p:sp>
      <p:sp>
        <p:nvSpPr>
          <p:cNvPr id="93223" name="Text Box 39"/>
          <p:cNvSpPr txBox="1">
            <a:spLocks noChangeArrowheads="1"/>
          </p:cNvSpPr>
          <p:nvPr/>
        </p:nvSpPr>
        <p:spPr bwMode="auto">
          <a:xfrm>
            <a:off x="7543800" y="5043488"/>
            <a:ext cx="914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t>    0</a:t>
            </a:r>
          </a:p>
        </p:txBody>
      </p:sp>
      <p:sp>
        <p:nvSpPr>
          <p:cNvPr id="93224" name="Text Box 40"/>
          <p:cNvSpPr txBox="1">
            <a:spLocks noChangeArrowheads="1"/>
          </p:cNvSpPr>
          <p:nvPr/>
        </p:nvSpPr>
        <p:spPr bwMode="auto">
          <a:xfrm>
            <a:off x="3581400" y="4589463"/>
            <a:ext cx="457200" cy="28733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US" altLang="en-US" sz="1800"/>
              <a:t>D17</a:t>
            </a:r>
          </a:p>
        </p:txBody>
      </p:sp>
      <p:sp>
        <p:nvSpPr>
          <p:cNvPr id="93225" name="Text Box 41"/>
          <p:cNvSpPr txBox="1">
            <a:spLocks noChangeArrowheads="1"/>
          </p:cNvSpPr>
          <p:nvPr/>
        </p:nvSpPr>
        <p:spPr bwMode="auto">
          <a:xfrm>
            <a:off x="4038600" y="4589463"/>
            <a:ext cx="457200" cy="28733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US" altLang="en-US" sz="1800"/>
              <a:t>D16</a:t>
            </a:r>
          </a:p>
        </p:txBody>
      </p:sp>
      <p:sp>
        <p:nvSpPr>
          <p:cNvPr id="93226" name="Text Box 42"/>
          <p:cNvSpPr txBox="1">
            <a:spLocks noChangeArrowheads="1"/>
          </p:cNvSpPr>
          <p:nvPr/>
        </p:nvSpPr>
        <p:spPr bwMode="auto">
          <a:xfrm>
            <a:off x="7543800" y="4589463"/>
            <a:ext cx="457200" cy="28733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en-US" sz="1800" dirty="0"/>
              <a:t>D0</a:t>
            </a:r>
          </a:p>
        </p:txBody>
      </p:sp>
      <p:sp>
        <p:nvSpPr>
          <p:cNvPr id="93227" name="Text Box 43"/>
          <p:cNvSpPr txBox="1">
            <a:spLocks noChangeArrowheads="1"/>
          </p:cNvSpPr>
          <p:nvPr/>
        </p:nvSpPr>
        <p:spPr bwMode="auto">
          <a:xfrm>
            <a:off x="7086600" y="4589463"/>
            <a:ext cx="457200" cy="28733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US" altLang="en-US" sz="1800"/>
              <a:t>D1</a:t>
            </a:r>
          </a:p>
        </p:txBody>
      </p:sp>
      <p:sp>
        <p:nvSpPr>
          <p:cNvPr id="93228" name="Text Box 44"/>
          <p:cNvSpPr txBox="1">
            <a:spLocks noChangeArrowheads="1"/>
          </p:cNvSpPr>
          <p:nvPr/>
        </p:nvSpPr>
        <p:spPr bwMode="auto">
          <a:xfrm>
            <a:off x="4495800" y="4589463"/>
            <a:ext cx="457200" cy="28733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US" altLang="en-US" sz="1800"/>
              <a:t>D15</a:t>
            </a:r>
          </a:p>
        </p:txBody>
      </p:sp>
    </p:spTree>
    <p:extLst>
      <p:ext uri="{BB962C8B-B14F-4D97-AF65-F5344CB8AC3E}">
        <p14:creationId xmlns:p14="http://schemas.microsoft.com/office/powerpoint/2010/main" val="204640321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264303-2120-428E-87EE-3898EB207B43}" type="datetime5">
              <a:rPr lang="en-US" altLang="en-US"/>
              <a:pPr/>
              <a:t>11-Oct-23</a:t>
            </a:fld>
            <a:endParaRPr lang="en-US" altLang="en-US"/>
          </a:p>
        </p:txBody>
      </p:sp>
      <p:sp>
        <p:nvSpPr>
          <p:cNvPr id="92162" name="Rectangle 2"/>
          <p:cNvSpPr>
            <a:spLocks noGrp="1" noChangeArrowheads="1"/>
          </p:cNvSpPr>
          <p:nvPr>
            <p:ph type="body" idx="1"/>
          </p:nvPr>
        </p:nvSpPr>
        <p:spPr>
          <a:xfrm>
            <a:off x="723900" y="2133600"/>
            <a:ext cx="7696200" cy="4267200"/>
          </a:xfrm>
        </p:spPr>
        <p:txBody>
          <a:bodyPr/>
          <a:lstStyle/>
          <a:p>
            <a:pPr>
              <a:lnSpc>
                <a:spcPct val="90000"/>
              </a:lnSpc>
            </a:pPr>
            <a:r>
              <a:rPr lang="en-US" altLang="en-US" sz="2400" dirty="0"/>
              <a:t>Addition in BCD</a:t>
            </a:r>
            <a:r>
              <a:rPr lang="ro-RO" altLang="en-US" sz="2400" dirty="0"/>
              <a:t> – </a:t>
            </a:r>
            <a:r>
              <a:rPr lang="en-US" altLang="en-US" sz="2400" dirty="0"/>
              <a:t>normally addition in binary, for each group of 4 binary digits, considering the following cases. If</a:t>
            </a:r>
            <a:r>
              <a:rPr lang="ro-RO" altLang="en-US" sz="2400" dirty="0"/>
              <a:t> a </a:t>
            </a:r>
            <a:r>
              <a:rPr lang="en-US" altLang="en-US" sz="2400" dirty="0"/>
              <a:t>and</a:t>
            </a:r>
            <a:r>
              <a:rPr lang="ro-RO" altLang="en-US" sz="2400" dirty="0"/>
              <a:t> b </a:t>
            </a:r>
            <a:r>
              <a:rPr lang="en-US" altLang="en-US" sz="2400" dirty="0"/>
              <a:t>are the two decimal digits coded in binary, the result is</a:t>
            </a:r>
            <a:r>
              <a:rPr lang="ro-RO" altLang="en-US" sz="2400" dirty="0"/>
              <a:t>:</a:t>
            </a:r>
            <a:endParaRPr lang="en-US" altLang="en-US" sz="2400" dirty="0"/>
          </a:p>
          <a:p>
            <a:pPr lvl="1">
              <a:lnSpc>
                <a:spcPct val="90000"/>
              </a:lnSpc>
            </a:pPr>
            <a:r>
              <a:rPr lang="ro-RO" altLang="en-US" sz="2400" dirty="0"/>
              <a:t>Cor</a:t>
            </a:r>
            <a:r>
              <a:rPr lang="en-US" altLang="en-US" sz="2400" dirty="0"/>
              <a:t>r</a:t>
            </a:r>
            <a:r>
              <a:rPr lang="ro-RO" altLang="en-US" sz="2400" dirty="0"/>
              <a:t>ect, </a:t>
            </a:r>
            <a:r>
              <a:rPr lang="en-US" altLang="en-US" sz="2400" dirty="0"/>
              <a:t>if</a:t>
            </a:r>
            <a:r>
              <a:rPr lang="ro-RO" altLang="en-US" sz="2400" dirty="0"/>
              <a:t> 0000</a:t>
            </a:r>
            <a:r>
              <a:rPr lang="en-US" altLang="en-US" sz="2400" dirty="0"/>
              <a:t> &lt; c &lt;=1001</a:t>
            </a:r>
          </a:p>
          <a:p>
            <a:pPr lvl="1">
              <a:lnSpc>
                <a:spcPct val="90000"/>
              </a:lnSpc>
            </a:pPr>
            <a:r>
              <a:rPr lang="en-US" altLang="en-US" sz="2400" dirty="0"/>
              <a:t>Wrong, and we add</a:t>
            </a:r>
            <a:r>
              <a:rPr lang="ro-RO" altLang="en-US" sz="2400" dirty="0"/>
              <a:t> </a:t>
            </a:r>
            <a:r>
              <a:rPr lang="ro-RO" altLang="en-US" sz="2400" b="1" dirty="0"/>
              <a:t>0110</a:t>
            </a:r>
            <a:r>
              <a:rPr lang="ro-RO" altLang="en-US" sz="2400" dirty="0"/>
              <a:t> </a:t>
            </a:r>
            <a:r>
              <a:rPr lang="en-US" altLang="en-US" sz="2400"/>
              <a:t>in both </a:t>
            </a:r>
            <a:r>
              <a:rPr lang="en-US" altLang="en-US" sz="2400" dirty="0"/>
              <a:t>these two cases</a:t>
            </a:r>
            <a:r>
              <a:rPr lang="ro-RO" altLang="en-US" sz="2400" dirty="0"/>
              <a:t>:</a:t>
            </a:r>
          </a:p>
          <a:p>
            <a:pPr lvl="2">
              <a:lnSpc>
                <a:spcPct val="90000"/>
              </a:lnSpc>
            </a:pPr>
            <a:r>
              <a:rPr lang="ro-RO" altLang="en-US" sz="2200" b="1" dirty="0"/>
              <a:t>1010 </a:t>
            </a:r>
            <a:r>
              <a:rPr lang="en-US" altLang="en-US" sz="2200" b="1" dirty="0"/>
              <a:t>&lt;= c &lt;=1111 </a:t>
            </a:r>
            <a:r>
              <a:rPr lang="en-US" altLang="en-US" sz="2200" dirty="0"/>
              <a:t>– it doesn’t match to a decimal digit (addition of 0110 will determine a transport to the next level)</a:t>
            </a:r>
            <a:endParaRPr lang="ro-RO" altLang="en-US" sz="2200" dirty="0"/>
          </a:p>
          <a:p>
            <a:pPr lvl="2">
              <a:lnSpc>
                <a:spcPct val="90000"/>
              </a:lnSpc>
            </a:pPr>
            <a:r>
              <a:rPr lang="ro-RO" altLang="en-US" sz="2200" b="1" dirty="0"/>
              <a:t>0000 </a:t>
            </a:r>
            <a:r>
              <a:rPr lang="en-US" altLang="en-US" sz="2200" b="1" dirty="0"/>
              <a:t>&lt;= c &lt; 1001</a:t>
            </a:r>
            <a:r>
              <a:rPr lang="en-US" altLang="en-US" sz="2200" dirty="0"/>
              <a:t>, with the appearance of the 5</a:t>
            </a:r>
            <a:r>
              <a:rPr lang="en-US" altLang="en-US" sz="2200" baseline="30000" dirty="0"/>
              <a:t>th</a:t>
            </a:r>
            <a:r>
              <a:rPr lang="en-US" altLang="en-US" sz="2200" dirty="0"/>
              <a:t> digit, </a:t>
            </a:r>
            <a:r>
              <a:rPr lang="ro-RO" altLang="en-US" sz="2200" dirty="0"/>
              <a:t>1,</a:t>
            </a:r>
            <a:r>
              <a:rPr lang="en-US" altLang="en-US" sz="2200" dirty="0"/>
              <a:t> which represents a </a:t>
            </a:r>
            <a:r>
              <a:rPr lang="ro-RO" altLang="en-US" sz="2200" dirty="0"/>
              <a:t>transport </a:t>
            </a:r>
            <a:r>
              <a:rPr lang="en-US" altLang="en-US" sz="2200" dirty="0"/>
              <a:t>for the next group of 4 binary digits</a:t>
            </a:r>
          </a:p>
        </p:txBody>
      </p:sp>
      <p:sp>
        <p:nvSpPr>
          <p:cNvPr id="92163" name="Text Box 3"/>
          <p:cNvSpPr txBox="1">
            <a:spLocks noChangeArrowheads="1"/>
          </p:cNvSpPr>
          <p:nvPr/>
        </p:nvSpPr>
        <p:spPr bwMode="auto">
          <a:xfrm>
            <a:off x="1905000" y="944563"/>
            <a:ext cx="30123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t>Addition in BCD</a:t>
            </a:r>
          </a:p>
        </p:txBody>
      </p:sp>
    </p:spTree>
    <p:extLst>
      <p:ext uri="{BB962C8B-B14F-4D97-AF65-F5344CB8AC3E}">
        <p14:creationId xmlns:p14="http://schemas.microsoft.com/office/powerpoint/2010/main" val="171071948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264303-2120-428E-87EE-3898EB207B43}" type="datetime5">
              <a:rPr lang="en-US" altLang="en-US"/>
              <a:pPr/>
              <a:t>11-Oct-23</a:t>
            </a:fld>
            <a:endParaRPr lang="en-US" altLang="en-US"/>
          </a:p>
        </p:txBody>
      </p:sp>
      <p:sp>
        <p:nvSpPr>
          <p:cNvPr id="92162" name="Rectangle 2"/>
          <p:cNvSpPr>
            <a:spLocks noGrp="1" noChangeArrowheads="1"/>
          </p:cNvSpPr>
          <p:nvPr>
            <p:ph type="body" idx="1"/>
          </p:nvPr>
        </p:nvSpPr>
        <p:spPr>
          <a:xfrm>
            <a:off x="723900" y="2133600"/>
            <a:ext cx="7696200" cy="3657600"/>
          </a:xfrm>
        </p:spPr>
        <p:txBody>
          <a:bodyPr/>
          <a:lstStyle/>
          <a:p>
            <a:pPr>
              <a:lnSpc>
                <a:spcPct val="90000"/>
              </a:lnSpc>
            </a:pPr>
            <a:endParaRPr lang="en-US" altLang="en-US" sz="2200" dirty="0"/>
          </a:p>
        </p:txBody>
      </p:sp>
      <p:sp>
        <p:nvSpPr>
          <p:cNvPr id="92163" name="Text Box 3"/>
          <p:cNvSpPr txBox="1">
            <a:spLocks noChangeArrowheads="1"/>
          </p:cNvSpPr>
          <p:nvPr/>
        </p:nvSpPr>
        <p:spPr bwMode="auto">
          <a:xfrm>
            <a:off x="1905000" y="944563"/>
            <a:ext cx="45063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t>Addition example in BCD</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100" y="1590418"/>
            <a:ext cx="8720717" cy="4429382"/>
          </a:xfrm>
          <a:prstGeom prst="rect">
            <a:avLst/>
          </a:prstGeom>
        </p:spPr>
      </p:pic>
    </p:spTree>
    <p:extLst>
      <p:ext uri="{BB962C8B-B14F-4D97-AF65-F5344CB8AC3E}">
        <p14:creationId xmlns:p14="http://schemas.microsoft.com/office/powerpoint/2010/main" val="382391635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30A9670-27A3-4D40-85AA-3F9111D7BE49}" type="datetime5">
              <a:rPr lang="en-US" altLang="en-US"/>
              <a:pPr/>
              <a:t>11-Oct-23</a:t>
            </a:fld>
            <a:endParaRPr lang="en-US" altLang="en-US"/>
          </a:p>
        </p:txBody>
      </p:sp>
      <p:sp>
        <p:nvSpPr>
          <p:cNvPr id="75778" name="Rectangle 2"/>
          <p:cNvSpPr>
            <a:spLocks noGrp="1" noChangeArrowheads="1"/>
          </p:cNvSpPr>
          <p:nvPr>
            <p:ph type="body" idx="1"/>
          </p:nvPr>
        </p:nvSpPr>
        <p:spPr>
          <a:xfrm>
            <a:off x="838200" y="2209800"/>
            <a:ext cx="8153400" cy="4419600"/>
          </a:xfrm>
        </p:spPr>
        <p:txBody>
          <a:bodyPr/>
          <a:lstStyle/>
          <a:p>
            <a:r>
              <a:rPr lang="en-US" altLang="en-US" sz="2600" dirty="0"/>
              <a:t>Subtraction in BCD</a:t>
            </a:r>
            <a:r>
              <a:rPr lang="ro-RO" altLang="en-US" sz="2600" dirty="0"/>
              <a:t> – </a:t>
            </a:r>
            <a:r>
              <a:rPr lang="en-US" altLang="en-US" sz="2600" dirty="0"/>
              <a:t>normally subtraction in binary, for each group of </a:t>
            </a:r>
            <a:r>
              <a:rPr lang="ro-RO" altLang="en-US" sz="2600" dirty="0"/>
              <a:t>4 </a:t>
            </a:r>
            <a:r>
              <a:rPr lang="en-US" altLang="en-US" sz="2600" dirty="0"/>
              <a:t>binary digits, considering the following cases:</a:t>
            </a:r>
            <a:endParaRPr lang="ro-RO" altLang="en-US" sz="2600" dirty="0"/>
          </a:p>
          <a:p>
            <a:r>
              <a:rPr lang="en-US" altLang="en-US" sz="2600" dirty="0"/>
              <a:t>If</a:t>
            </a:r>
            <a:r>
              <a:rPr lang="ro-RO" altLang="en-US" sz="2600" dirty="0"/>
              <a:t> a </a:t>
            </a:r>
            <a:r>
              <a:rPr lang="en-US" altLang="en-US" sz="2600" dirty="0"/>
              <a:t>and</a:t>
            </a:r>
            <a:r>
              <a:rPr lang="ro-RO" altLang="en-US" sz="2600" dirty="0"/>
              <a:t> b </a:t>
            </a:r>
            <a:r>
              <a:rPr lang="en-US" altLang="en-US" sz="2600" dirty="0"/>
              <a:t>are the two decimal digits coded in binary</a:t>
            </a:r>
            <a:r>
              <a:rPr lang="ro-RO" altLang="en-US" sz="2600" dirty="0"/>
              <a:t>, </a:t>
            </a:r>
            <a:r>
              <a:rPr lang="en-US" altLang="en-US" sz="2600" dirty="0"/>
              <a:t>the result</a:t>
            </a:r>
            <a:r>
              <a:rPr lang="ro-RO" altLang="en-US" sz="2600" dirty="0"/>
              <a:t> </a:t>
            </a:r>
            <a:r>
              <a:rPr lang="ro-RO" altLang="en-US" sz="2600" b="1" dirty="0"/>
              <a:t>c </a:t>
            </a:r>
            <a:r>
              <a:rPr lang="en-US" altLang="en-US" sz="2600" b="1" dirty="0"/>
              <a:t>=</a:t>
            </a:r>
            <a:r>
              <a:rPr lang="ro-RO" altLang="en-US" sz="2600" b="1" dirty="0"/>
              <a:t> </a:t>
            </a:r>
            <a:r>
              <a:rPr lang="en-US" altLang="en-US" sz="2600" b="1" dirty="0"/>
              <a:t>a</a:t>
            </a:r>
            <a:r>
              <a:rPr lang="ro-RO" altLang="en-US" sz="2600" b="1" dirty="0"/>
              <a:t> - </a:t>
            </a:r>
            <a:r>
              <a:rPr lang="en-US" altLang="en-US" sz="2600" b="1" dirty="0"/>
              <a:t>b</a:t>
            </a:r>
            <a:r>
              <a:rPr lang="ro-RO" altLang="en-US" sz="2600" dirty="0"/>
              <a:t> </a:t>
            </a:r>
            <a:r>
              <a:rPr lang="en-US" altLang="en-US" sz="2600" dirty="0"/>
              <a:t>is</a:t>
            </a:r>
            <a:r>
              <a:rPr lang="ro-RO" altLang="en-US" sz="2600" dirty="0"/>
              <a:t>:</a:t>
            </a:r>
            <a:endParaRPr lang="en-US" altLang="en-US" sz="2600" dirty="0"/>
          </a:p>
          <a:p>
            <a:pPr lvl="1"/>
            <a:r>
              <a:rPr lang="ro-RO" altLang="en-US" sz="2600" dirty="0"/>
              <a:t>cor</a:t>
            </a:r>
            <a:r>
              <a:rPr lang="en-US" altLang="en-US" sz="2600" dirty="0"/>
              <a:t>r</a:t>
            </a:r>
            <a:r>
              <a:rPr lang="ro-RO" altLang="en-US" sz="2600" dirty="0"/>
              <a:t>ect, </a:t>
            </a:r>
            <a:r>
              <a:rPr lang="en-US" altLang="en-US" sz="2600" dirty="0"/>
              <a:t>if</a:t>
            </a:r>
            <a:r>
              <a:rPr lang="ro-RO" altLang="en-US" sz="2600" dirty="0"/>
              <a:t> </a:t>
            </a:r>
            <a:r>
              <a:rPr lang="en-US" altLang="en-US" sz="2600" b="1" dirty="0"/>
              <a:t>a &gt;= b</a:t>
            </a:r>
          </a:p>
          <a:p>
            <a:pPr lvl="1"/>
            <a:r>
              <a:rPr lang="en-US" altLang="en-US" sz="2600" dirty="0"/>
              <a:t>if</a:t>
            </a:r>
            <a:r>
              <a:rPr lang="ro-RO" altLang="en-US" sz="2600" dirty="0"/>
              <a:t> </a:t>
            </a:r>
            <a:r>
              <a:rPr lang="en-US" altLang="en-US" sz="2600" b="1" dirty="0"/>
              <a:t>a</a:t>
            </a:r>
            <a:r>
              <a:rPr lang="ro-RO" altLang="en-US" sz="2600" b="1" dirty="0"/>
              <a:t> </a:t>
            </a:r>
            <a:r>
              <a:rPr lang="en-US" altLang="en-US" sz="2600" b="1" dirty="0"/>
              <a:t>&lt; b,</a:t>
            </a:r>
            <a:r>
              <a:rPr lang="en-US" altLang="en-US" sz="2600" dirty="0"/>
              <a:t> we have to borrow 1 from the next group of 4 binary digits</a:t>
            </a:r>
            <a:r>
              <a:rPr lang="ro-RO" altLang="en-US" sz="2600" dirty="0"/>
              <a:t>, </a:t>
            </a:r>
            <a:r>
              <a:rPr lang="en-US" altLang="en-US" sz="2600" dirty="0"/>
              <a:t>we make the subtraction, then we subtract the correction value of </a:t>
            </a:r>
            <a:r>
              <a:rPr lang="ro-RO" altLang="en-US" sz="2600" b="1" dirty="0"/>
              <a:t>0110</a:t>
            </a:r>
            <a:r>
              <a:rPr lang="en-US" altLang="en-US" sz="2600" dirty="0"/>
              <a:t>.</a:t>
            </a:r>
            <a:endParaRPr lang="ro-RO" altLang="en-US" sz="2600" dirty="0"/>
          </a:p>
        </p:txBody>
      </p:sp>
      <p:sp>
        <p:nvSpPr>
          <p:cNvPr id="75779" name="Text Box 3"/>
          <p:cNvSpPr txBox="1">
            <a:spLocks noChangeArrowheads="1"/>
          </p:cNvSpPr>
          <p:nvPr/>
        </p:nvSpPr>
        <p:spPr bwMode="auto">
          <a:xfrm>
            <a:off x="1905000" y="944563"/>
            <a:ext cx="344517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Subtraction in </a:t>
            </a:r>
            <a:r>
              <a:rPr lang="en-US" altLang="en-US" sz="3200" dirty="0"/>
              <a:t>BCD</a:t>
            </a:r>
          </a:p>
        </p:txBody>
      </p:sp>
    </p:spTree>
    <p:extLst>
      <p:ext uri="{BB962C8B-B14F-4D97-AF65-F5344CB8AC3E}">
        <p14:creationId xmlns:p14="http://schemas.microsoft.com/office/powerpoint/2010/main" val="325350002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23D73F-A880-4E22-A351-B68A228A2E3E}" type="datetime5">
              <a:rPr lang="en-US" altLang="en-US"/>
              <a:pPr/>
              <a:t>11-Oct-23</a:t>
            </a:fld>
            <a:endParaRPr lang="en-US" altLang="en-US"/>
          </a:p>
        </p:txBody>
      </p:sp>
      <p:sp>
        <p:nvSpPr>
          <p:cNvPr id="10243" name="Rectangle 3"/>
          <p:cNvSpPr>
            <a:spLocks noGrp="1" noChangeArrowheads="1"/>
          </p:cNvSpPr>
          <p:nvPr>
            <p:ph type="body" idx="1"/>
          </p:nvPr>
        </p:nvSpPr>
        <p:spPr>
          <a:xfrm>
            <a:off x="1219200" y="2819400"/>
            <a:ext cx="7548563" cy="1900238"/>
          </a:xfrm>
        </p:spPr>
        <p:txBody>
          <a:bodyPr/>
          <a:lstStyle/>
          <a:p>
            <a:pPr>
              <a:buFont typeface="Wingdings" pitchFamily="2" charset="2"/>
              <a:buNone/>
            </a:pPr>
            <a:r>
              <a:rPr lang="en-US" altLang="en-US" sz="2400" dirty="0"/>
              <a:t>Fixed point representation</a:t>
            </a:r>
          </a:p>
          <a:p>
            <a:pPr lvl="1"/>
            <a:r>
              <a:rPr lang="en-US" altLang="en-US" sz="2400" dirty="0"/>
              <a:t>direct code (binary)</a:t>
            </a:r>
          </a:p>
          <a:p>
            <a:pPr lvl="1"/>
            <a:r>
              <a:rPr lang="en-US" altLang="en-US" sz="2400" dirty="0"/>
              <a:t>inverse code (one’s complement)</a:t>
            </a:r>
          </a:p>
          <a:p>
            <a:pPr lvl="1"/>
            <a:r>
              <a:rPr lang="en-US" altLang="en-US" sz="2400" dirty="0"/>
              <a:t>complement code (two’s complement)</a:t>
            </a:r>
          </a:p>
        </p:txBody>
      </p:sp>
      <p:sp>
        <p:nvSpPr>
          <p:cNvPr id="10244" name="Text Box 4"/>
          <p:cNvSpPr txBox="1">
            <a:spLocks noChangeArrowheads="1"/>
          </p:cNvSpPr>
          <p:nvPr/>
        </p:nvSpPr>
        <p:spPr bwMode="auto">
          <a:xfrm>
            <a:off x="1752600" y="838200"/>
            <a:ext cx="44935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t>Fixed point representation</a:t>
            </a:r>
          </a:p>
        </p:txBody>
      </p:sp>
    </p:spTree>
    <p:extLst>
      <p:ext uri="{BB962C8B-B14F-4D97-AF65-F5344CB8AC3E}">
        <p14:creationId xmlns:p14="http://schemas.microsoft.com/office/powerpoint/2010/main" val="26125958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0-#ppt_w/2"/>
                                          </p:val>
                                        </p:tav>
                                        <p:tav tm="100000">
                                          <p:val>
                                            <p:strVal val="#ppt_x"/>
                                          </p:val>
                                        </p:tav>
                                      </p:tavLst>
                                    </p:anim>
                                    <p:anim calcmode="lin" valueType="num">
                                      <p:cBhvr additive="base">
                                        <p:cTn id="8"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 calcmode="lin" valueType="num">
                                      <p:cBhvr additive="base">
                                        <p:cTn id="17"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 calcmode="lin" valueType="num">
                                      <p:cBhvr additive="base">
                                        <p:cTn id="21"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13E49F6-DF89-4F73-AD76-15EBFF0D16A5}" type="datetime5">
              <a:rPr lang="en-US" altLang="en-US"/>
              <a:pPr/>
              <a:t>11-Oct-23</a:t>
            </a:fld>
            <a:endParaRPr lang="en-US" altLang="en-US"/>
          </a:p>
        </p:txBody>
      </p:sp>
      <p:sp>
        <p:nvSpPr>
          <p:cNvPr id="72707" name="Text Box 3"/>
          <p:cNvSpPr txBox="1">
            <a:spLocks noChangeArrowheads="1"/>
          </p:cNvSpPr>
          <p:nvPr/>
        </p:nvSpPr>
        <p:spPr bwMode="auto">
          <a:xfrm>
            <a:off x="1752600" y="838200"/>
            <a:ext cx="208903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t>D</a:t>
            </a:r>
            <a:r>
              <a:rPr lang="ro-RO" altLang="en-US" sz="3200" dirty="0"/>
              <a:t>irect</a:t>
            </a:r>
            <a:r>
              <a:rPr lang="en-US" altLang="en-US" sz="3200" dirty="0"/>
              <a:t> code</a:t>
            </a:r>
          </a:p>
        </p:txBody>
      </p:sp>
      <mc:AlternateContent xmlns:mc="http://schemas.openxmlformats.org/markup-compatibility/2006" xmlns:a14="http://schemas.microsoft.com/office/drawing/2010/main">
        <mc:Choice Requires="a14">
          <p:sp>
            <p:nvSpPr>
              <p:cNvPr id="3" name="TextBox 2"/>
              <p:cNvSpPr txBox="1"/>
              <p:nvPr/>
            </p:nvSpPr>
            <p:spPr>
              <a:xfrm>
                <a:off x="1600200" y="2228982"/>
                <a:ext cx="5029200" cy="3069045"/>
              </a:xfrm>
              <a:prstGeom prst="rect">
                <a:avLst/>
              </a:prstGeom>
              <a:noFill/>
            </p:spPr>
            <p:txBody>
              <a:bodyPr wrap="square" rtlCol="0">
                <a:spAutoFit/>
              </a:bodyPr>
              <a:lstStyle/>
              <a:p>
                <a:r>
                  <a:rPr lang="pt-BR" dirty="0"/>
                  <a:t>R </a:t>
                </a:r>
                <a14:m>
                  <m:oMath xmlns:m="http://schemas.openxmlformats.org/officeDocument/2006/math">
                    <m:r>
                      <a:rPr lang="pt-BR" i="1" smtClean="0">
                        <a:latin typeface="Cambria Math"/>
                      </a:rPr>
                      <m:t>=</m:t>
                    </m:r>
                    <m:sSub>
                      <m:sSubPr>
                        <m:ctrlPr>
                          <a:rPr lang="pt-BR" i="1" smtClean="0">
                            <a:latin typeface="Cambria Math" panose="02040503050406030204" pitchFamily="18" charset="0"/>
                          </a:rPr>
                        </m:ctrlPr>
                      </m:sSubPr>
                      <m:e>
                        <m:r>
                          <a:rPr lang="pt-BR" i="1" smtClean="0">
                            <a:latin typeface="Cambria Math"/>
                          </a:rPr>
                          <m:t>𝑎</m:t>
                        </m:r>
                      </m:e>
                      <m:sub>
                        <m:r>
                          <a:rPr lang="en-US" b="0" i="1" smtClean="0">
                            <a:latin typeface="Cambria Math"/>
                          </a:rPr>
                          <m:t>𝑛</m:t>
                        </m:r>
                      </m:sub>
                    </m:sSub>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2</m:t>
                        </m:r>
                      </m:e>
                      <m:sup>
                        <m:r>
                          <a:rPr lang="en-US" b="0" i="1" smtClean="0">
                            <a:latin typeface="Cambria Math"/>
                          </a:rPr>
                          <m:t>𝑛</m:t>
                        </m:r>
                      </m:sup>
                    </m:sSup>
                    <m:r>
                      <a:rPr lang="pt-BR" i="1" smtClean="0">
                        <a:latin typeface="Cambria Math"/>
                      </a:rPr>
                      <m:t>+</m:t>
                    </m:r>
                    <m:nary>
                      <m:naryPr>
                        <m:chr m:val="∑"/>
                        <m:ctrlPr>
                          <a:rPr lang="pt-BR" i="1" smtClean="0">
                            <a:latin typeface="Cambria Math" panose="02040503050406030204" pitchFamily="18" charset="0"/>
                          </a:rPr>
                        </m:ctrlPr>
                      </m:naryPr>
                      <m:sub>
                        <m:r>
                          <m:rPr>
                            <m:brk m:alnAt="23"/>
                          </m:rPr>
                          <a:rPr lang="en-US" b="0" i="1" smtClean="0">
                            <a:latin typeface="Cambria Math"/>
                          </a:rPr>
                          <m:t>𝑖</m:t>
                        </m:r>
                        <m:r>
                          <a:rPr lang="pt-BR" i="1" smtClean="0">
                            <a:latin typeface="Cambria Math"/>
                          </a:rPr>
                          <m:t>=</m:t>
                        </m:r>
                        <m:r>
                          <a:rPr lang="en-US" b="0" i="1" smtClean="0">
                            <a:latin typeface="Cambria Math"/>
                          </a:rPr>
                          <m:t>0</m:t>
                        </m:r>
                      </m:sub>
                      <m:sup>
                        <m:r>
                          <a:rPr lang="en-US" b="0" i="1" smtClean="0">
                            <a:latin typeface="Cambria Math"/>
                          </a:rPr>
                          <m:t>𝑛</m:t>
                        </m:r>
                        <m:r>
                          <a:rPr lang="en-US" b="0" i="1" smtClean="0">
                            <a:latin typeface="Cambria Math"/>
                          </a:rPr>
                          <m:t>−1</m:t>
                        </m:r>
                      </m:sup>
                      <m:e>
                        <m:sSub>
                          <m:sSubPr>
                            <m:ctrlPr>
                              <a:rPr lang="pt-BR" i="1">
                                <a:latin typeface="Cambria Math" panose="02040503050406030204" pitchFamily="18" charset="0"/>
                              </a:rPr>
                            </m:ctrlPr>
                          </m:sSubPr>
                          <m:e>
                            <m:r>
                              <a:rPr lang="pt-BR" i="1">
                                <a:latin typeface="Cambria Math"/>
                              </a:rPr>
                              <m:t>𝑎</m:t>
                            </m:r>
                          </m:e>
                          <m:sub>
                            <m:r>
                              <a:rPr lang="en-US" i="1">
                                <a:latin typeface="Cambria Math"/>
                              </a:rPr>
                              <m:t>𝑖</m:t>
                            </m:r>
                          </m:sub>
                        </m:sSub>
                        <m:sSup>
                          <m:sSupPr>
                            <m:ctrlPr>
                              <a:rPr lang="pt-BR" i="1">
                                <a:latin typeface="Cambria Math" panose="02040503050406030204" pitchFamily="18" charset="0"/>
                              </a:rPr>
                            </m:ctrlPr>
                          </m:sSupPr>
                          <m:e>
                            <m:r>
                              <a:rPr lang="en-US" i="1">
                                <a:latin typeface="Cambria Math"/>
                              </a:rPr>
                              <m:t>2</m:t>
                            </m:r>
                          </m:e>
                          <m:sup>
                            <m:r>
                              <a:rPr lang="en-US" i="1">
                                <a:latin typeface="Cambria Math"/>
                              </a:rPr>
                              <m:t>𝑖</m:t>
                            </m:r>
                          </m:sup>
                        </m:sSup>
                      </m:e>
                    </m:nary>
                  </m:oMath>
                </a14:m>
                <a:endParaRPr lang="en-US" dirty="0"/>
              </a:p>
              <a:p>
                <a:endParaRPr lang="en-US" dirty="0"/>
              </a:p>
              <a:p>
                <a:pPr/>
                <a14:m>
                  <m:oMathPara xmlns:m="http://schemas.openxmlformats.org/officeDocument/2006/math">
                    <m:oMathParaPr>
                      <m:jc m:val="left"/>
                    </m:oMathParaPr>
                    <m:oMath xmlns:m="http://schemas.openxmlformats.org/officeDocument/2006/math">
                      <m:sSub>
                        <m:sSubPr>
                          <m:ctrlPr>
                            <a:rPr lang="pt-BR" i="1">
                              <a:latin typeface="Cambria Math" panose="02040503050406030204" pitchFamily="18" charset="0"/>
                            </a:rPr>
                          </m:ctrlPr>
                        </m:sSubPr>
                        <m:e>
                          <m:r>
                            <a:rPr lang="pt-BR" i="1">
                              <a:latin typeface="Cambria Math"/>
                            </a:rPr>
                            <m:t>𝑎</m:t>
                          </m:r>
                        </m:e>
                        <m:sub>
                          <m:r>
                            <a:rPr lang="en-US" i="1">
                              <a:latin typeface="Cambria Math"/>
                            </a:rPr>
                            <m:t>𝑛</m:t>
                          </m:r>
                        </m:sub>
                      </m:sSub>
                      <m:r>
                        <a:rPr lang="en-US" b="0" i="0" smtClean="0">
                          <a:latin typeface="Cambria Math"/>
                        </a:rPr>
                        <m:t>−</m:t>
                      </m:r>
                      <m:r>
                        <m:rPr>
                          <m:sty m:val="p"/>
                        </m:rPr>
                        <a:rPr lang="en-US" b="0" i="0" smtClean="0">
                          <a:latin typeface="Cambria Math"/>
                        </a:rPr>
                        <m:t>sign</m:t>
                      </m:r>
                      <m:r>
                        <a:rPr lang="en-US" b="0" i="0" smtClean="0">
                          <a:latin typeface="Cambria Math"/>
                        </a:rPr>
                        <m:t> </m:t>
                      </m:r>
                      <m:r>
                        <m:rPr>
                          <m:sty m:val="p"/>
                        </m:rPr>
                        <a:rPr lang="en-US" b="0" i="0" smtClean="0">
                          <a:latin typeface="Cambria Math"/>
                        </a:rPr>
                        <m:t>bit</m:t>
                      </m:r>
                    </m:oMath>
                  </m:oMathPara>
                </a14:m>
                <a:endParaRPr lang="en-US" b="0" dirty="0"/>
              </a:p>
              <a:p>
                <a:endParaRPr lang="en-US" b="0" dirty="0"/>
              </a:p>
              <a:p>
                <a14:m>
                  <m:oMath xmlns:m="http://schemas.openxmlformats.org/officeDocument/2006/math">
                    <m:sSub>
                      <m:sSubPr>
                        <m:ctrlPr>
                          <a:rPr lang="pt-BR" i="1">
                            <a:latin typeface="Cambria Math" panose="02040503050406030204" pitchFamily="18" charset="0"/>
                          </a:rPr>
                        </m:ctrlPr>
                      </m:sSubPr>
                      <m:e>
                        <m:r>
                          <a:rPr lang="pt-BR" i="1">
                            <a:latin typeface="Cambria Math"/>
                          </a:rPr>
                          <m:t>𝑎</m:t>
                        </m:r>
                      </m:e>
                      <m:sub>
                        <m:r>
                          <a:rPr lang="en-US" i="1">
                            <a:latin typeface="Cambria Math"/>
                          </a:rPr>
                          <m:t>𝑛</m:t>
                        </m:r>
                      </m:sub>
                    </m:sSub>
                  </m:oMath>
                </a14:m>
                <a:r>
                  <a:rPr lang="en-US" dirty="0"/>
                  <a:t>=0 if R&gt;=0</a:t>
                </a:r>
              </a:p>
              <a:p>
                <a:endParaRPr lang="en-US" dirty="0"/>
              </a:p>
              <a:p>
                <a14:m>
                  <m:oMath xmlns:m="http://schemas.openxmlformats.org/officeDocument/2006/math">
                    <m:sSub>
                      <m:sSubPr>
                        <m:ctrlPr>
                          <a:rPr lang="pt-BR" i="1">
                            <a:latin typeface="Cambria Math" panose="02040503050406030204" pitchFamily="18" charset="0"/>
                          </a:rPr>
                        </m:ctrlPr>
                      </m:sSubPr>
                      <m:e>
                        <m:r>
                          <a:rPr lang="pt-BR" i="1">
                            <a:latin typeface="Cambria Math"/>
                          </a:rPr>
                          <m:t>𝑎</m:t>
                        </m:r>
                      </m:e>
                      <m:sub>
                        <m:r>
                          <a:rPr lang="en-US" i="1">
                            <a:latin typeface="Cambria Math"/>
                          </a:rPr>
                          <m:t>𝑛</m:t>
                        </m:r>
                      </m:sub>
                    </m:sSub>
                  </m:oMath>
                </a14:m>
                <a:r>
                  <a:rPr lang="en-US" dirty="0"/>
                  <a:t>=1 if R&lt;0</a:t>
                </a:r>
              </a:p>
              <a:p>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1600200" y="2228982"/>
                <a:ext cx="5029200" cy="3069045"/>
              </a:xfrm>
              <a:prstGeom prst="rect">
                <a:avLst/>
              </a:prstGeom>
              <a:blipFill rotWithShape="1">
                <a:blip r:embed="rId3"/>
                <a:stretch>
                  <a:fillRect l="-1939" t="-994"/>
                </a:stretch>
              </a:blipFill>
            </p:spPr>
            <p:txBody>
              <a:bodyPr/>
              <a:lstStyle/>
              <a:p>
                <a:r>
                  <a:rPr lang="en-US">
                    <a:noFill/>
                  </a:rPr>
                  <a:t> </a:t>
                </a:r>
              </a:p>
            </p:txBody>
          </p:sp>
        </mc:Fallback>
      </mc:AlternateContent>
    </p:spTree>
    <p:extLst>
      <p:ext uri="{BB962C8B-B14F-4D97-AF65-F5344CB8AC3E}">
        <p14:creationId xmlns:p14="http://schemas.microsoft.com/office/powerpoint/2010/main" val="38464721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72707"/>
                                        </p:tgtEl>
                                        <p:attrNameLst>
                                          <p:attrName>style.visibility</p:attrName>
                                        </p:attrNameLst>
                                      </p:cBhvr>
                                      <p:to>
                                        <p:strVal val="visible"/>
                                      </p:to>
                                    </p:set>
                                    <p:anim calcmode="lin" valueType="num">
                                      <p:cBhvr additive="base">
                                        <p:cTn id="7" dur="500" fill="hold"/>
                                        <p:tgtEl>
                                          <p:spTgt spid="72707"/>
                                        </p:tgtEl>
                                        <p:attrNameLst>
                                          <p:attrName>ppt_x</p:attrName>
                                        </p:attrNameLst>
                                      </p:cBhvr>
                                      <p:tavLst>
                                        <p:tav tm="0">
                                          <p:val>
                                            <p:strVal val="0-#ppt_w/2"/>
                                          </p:val>
                                        </p:tav>
                                        <p:tav tm="100000">
                                          <p:val>
                                            <p:strVal val="#ppt_x"/>
                                          </p:val>
                                        </p:tav>
                                      </p:tavLst>
                                    </p:anim>
                                    <p:anim calcmode="lin" valueType="num">
                                      <p:cBhvr additive="base">
                                        <p:cTn id="8" dur="500" fill="hold"/>
                                        <p:tgtEl>
                                          <p:spTgt spid="727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C0653C-3DE7-434F-B545-FACF80AA5A7D}" type="datetime5">
              <a:rPr lang="en-US" altLang="en-US"/>
              <a:pPr/>
              <a:t>11-Oct-23</a:t>
            </a:fld>
            <a:endParaRPr lang="en-US" altLang="en-US"/>
          </a:p>
        </p:txBody>
      </p:sp>
      <p:sp>
        <p:nvSpPr>
          <p:cNvPr id="73730" name="Text Box 2"/>
          <p:cNvSpPr txBox="1">
            <a:spLocks noChangeArrowheads="1"/>
          </p:cNvSpPr>
          <p:nvPr/>
        </p:nvSpPr>
        <p:spPr bwMode="auto">
          <a:xfrm>
            <a:off x="1752600" y="838200"/>
            <a:ext cx="53605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t>I</a:t>
            </a:r>
            <a:r>
              <a:rPr lang="ro-RO" altLang="en-US" sz="3200" dirty="0"/>
              <a:t>nvers</a:t>
            </a:r>
            <a:r>
              <a:rPr lang="en-US" altLang="en-US" sz="3200" dirty="0"/>
              <a:t>e code (1’s complement)</a:t>
            </a:r>
            <a:r>
              <a:rPr lang="ro-RO" altLang="en-US" sz="3200" dirty="0"/>
              <a:t> </a:t>
            </a:r>
            <a:endParaRPr lang="en-US" altLang="en-US" sz="3200" dirty="0"/>
          </a:p>
        </p:txBody>
      </p:sp>
      <p:graphicFrame>
        <p:nvGraphicFramePr>
          <p:cNvPr id="73731" name="Object 3"/>
          <p:cNvGraphicFramePr>
            <a:graphicFrameLocks noGrp="1" noChangeAspect="1"/>
          </p:cNvGraphicFramePr>
          <p:nvPr>
            <p:ph type="body" idx="1"/>
            <p:extLst>
              <p:ext uri="{D42A27DB-BD31-4B8C-83A1-F6EECF244321}">
                <p14:modId xmlns:p14="http://schemas.microsoft.com/office/powerpoint/2010/main" val="520598835"/>
              </p:ext>
            </p:extLst>
          </p:nvPr>
        </p:nvGraphicFramePr>
        <p:xfrm>
          <a:off x="1447800" y="2362200"/>
          <a:ext cx="6972300" cy="3543300"/>
        </p:xfrm>
        <a:graphic>
          <a:graphicData uri="http://schemas.openxmlformats.org/presentationml/2006/ole">
            <mc:AlternateContent xmlns:mc="http://schemas.openxmlformats.org/markup-compatibility/2006">
              <mc:Choice xmlns:v="urn:schemas-microsoft-com:vml" Requires="v">
                <p:oleObj spid="_x0000_s2069" name="Equation" r:id="rId4" imgW="3873240" imgH="1968480" progId="Equation.3">
                  <p:embed/>
                </p:oleObj>
              </mc:Choice>
              <mc:Fallback>
                <p:oleObj name="Equation" r:id="rId4" imgW="3873240" imgH="1968480" progId="Equation.3">
                  <p:embed/>
                  <p:pic>
                    <p:nvPicPr>
                      <p:cNvPr id="0" name=""/>
                      <p:cNvPicPr>
                        <a:picLocks noChangeAspect="1" noChangeArrowheads="1"/>
                      </p:cNvPicPr>
                      <p:nvPr/>
                    </p:nvPicPr>
                    <p:blipFill>
                      <a:blip r:embed="rId5"/>
                      <a:srcRect/>
                      <a:stretch>
                        <a:fillRect/>
                      </a:stretch>
                    </p:blipFill>
                    <p:spPr bwMode="auto">
                      <a:xfrm>
                        <a:off x="1447800" y="2362200"/>
                        <a:ext cx="6972300" cy="3543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630985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73730"/>
                                        </p:tgtEl>
                                        <p:attrNameLst>
                                          <p:attrName>style.visibility</p:attrName>
                                        </p:attrNameLst>
                                      </p:cBhvr>
                                      <p:to>
                                        <p:strVal val="visible"/>
                                      </p:to>
                                    </p:set>
                                    <p:anim calcmode="lin" valueType="num">
                                      <p:cBhvr additive="base">
                                        <p:cTn id="7" dur="500" fill="hold"/>
                                        <p:tgtEl>
                                          <p:spTgt spid="73730"/>
                                        </p:tgtEl>
                                        <p:attrNameLst>
                                          <p:attrName>ppt_x</p:attrName>
                                        </p:attrNameLst>
                                      </p:cBhvr>
                                      <p:tavLst>
                                        <p:tav tm="0">
                                          <p:val>
                                            <p:strVal val="0-#ppt_w/2"/>
                                          </p:val>
                                        </p:tav>
                                        <p:tav tm="100000">
                                          <p:val>
                                            <p:strVal val="#ppt_x"/>
                                          </p:val>
                                        </p:tav>
                                      </p:tavLst>
                                    </p:anim>
                                    <p:anim calcmode="lin" valueType="num">
                                      <p:cBhvr additive="base">
                                        <p:cTn id="8" dur="500" fill="hold"/>
                                        <p:tgtEl>
                                          <p:spTgt spid="7373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500"/>
                            </p:stCondLst>
                            <p:childTnLst>
                              <p:par>
                                <p:cTn id="10" presetID="15" presetClass="entr" presetSubtype="0" fill="hold" nodeType="afterEffect">
                                  <p:stCondLst>
                                    <p:cond delay="2000"/>
                                  </p:stCondLst>
                                  <p:childTnLst>
                                    <p:set>
                                      <p:cBhvr>
                                        <p:cTn id="11" dur="1" fill="hold">
                                          <p:stCondLst>
                                            <p:cond delay="0"/>
                                          </p:stCondLst>
                                        </p:cTn>
                                        <p:tgtEl>
                                          <p:spTgt spid="73731"/>
                                        </p:tgtEl>
                                        <p:attrNameLst>
                                          <p:attrName>style.visibility</p:attrName>
                                        </p:attrNameLst>
                                      </p:cBhvr>
                                      <p:to>
                                        <p:strVal val="visible"/>
                                      </p:to>
                                    </p:set>
                                    <p:anim calcmode="lin" valueType="num">
                                      <p:cBhvr>
                                        <p:cTn id="12" dur="1000" fill="hold"/>
                                        <p:tgtEl>
                                          <p:spTgt spid="73731"/>
                                        </p:tgtEl>
                                        <p:attrNameLst>
                                          <p:attrName>ppt_w</p:attrName>
                                        </p:attrNameLst>
                                      </p:cBhvr>
                                      <p:tavLst>
                                        <p:tav tm="0">
                                          <p:val>
                                            <p:fltVal val="0"/>
                                          </p:val>
                                        </p:tav>
                                        <p:tav tm="100000">
                                          <p:val>
                                            <p:strVal val="#ppt_w"/>
                                          </p:val>
                                        </p:tav>
                                      </p:tavLst>
                                    </p:anim>
                                    <p:anim calcmode="lin" valueType="num">
                                      <p:cBhvr>
                                        <p:cTn id="13" dur="1000" fill="hold"/>
                                        <p:tgtEl>
                                          <p:spTgt spid="73731"/>
                                        </p:tgtEl>
                                        <p:attrNameLst>
                                          <p:attrName>ppt_h</p:attrName>
                                        </p:attrNameLst>
                                      </p:cBhvr>
                                      <p:tavLst>
                                        <p:tav tm="0">
                                          <p:val>
                                            <p:fltVal val="0"/>
                                          </p:val>
                                        </p:tav>
                                        <p:tav tm="100000">
                                          <p:val>
                                            <p:strVal val="#ppt_h"/>
                                          </p:val>
                                        </p:tav>
                                      </p:tavLst>
                                    </p:anim>
                                    <p:anim calcmode="lin" valueType="num">
                                      <p:cBhvr>
                                        <p:cTn id="14" dur="1000" fill="hold"/>
                                        <p:tgtEl>
                                          <p:spTgt spid="73731"/>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373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814F0D-4F2D-4BCB-A7F2-F1D130739519}" type="datetime5">
              <a:rPr lang="en-US" altLang="en-US"/>
              <a:pPr/>
              <a:t>11-Oct-23</a:t>
            </a:fld>
            <a:endParaRPr lang="en-US" altLang="en-US"/>
          </a:p>
        </p:txBody>
      </p:sp>
      <p:sp>
        <p:nvSpPr>
          <p:cNvPr id="74754" name="Text Box 1026"/>
          <p:cNvSpPr txBox="1">
            <a:spLocks noChangeArrowheads="1"/>
          </p:cNvSpPr>
          <p:nvPr/>
        </p:nvSpPr>
        <p:spPr bwMode="auto">
          <a:xfrm>
            <a:off x="1447800" y="838200"/>
            <a:ext cx="7696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dirty="0"/>
              <a:t>C</a:t>
            </a:r>
            <a:r>
              <a:rPr lang="ro-RO" altLang="en-US" sz="2800" dirty="0"/>
              <a:t>omplementar</a:t>
            </a:r>
            <a:r>
              <a:rPr lang="en-US" altLang="en-US" sz="2800" dirty="0"/>
              <a:t>y code</a:t>
            </a:r>
          </a:p>
        </p:txBody>
      </p:sp>
      <p:graphicFrame>
        <p:nvGraphicFramePr>
          <p:cNvPr id="74755" name="Object 1027"/>
          <p:cNvGraphicFramePr>
            <a:graphicFrameLocks noGrp="1" noChangeAspect="1"/>
          </p:cNvGraphicFramePr>
          <p:nvPr>
            <p:ph type="body" idx="1"/>
            <p:extLst>
              <p:ext uri="{D42A27DB-BD31-4B8C-83A1-F6EECF244321}">
                <p14:modId xmlns:p14="http://schemas.microsoft.com/office/powerpoint/2010/main" val="3387019654"/>
              </p:ext>
            </p:extLst>
          </p:nvPr>
        </p:nvGraphicFramePr>
        <p:xfrm>
          <a:off x="1295400" y="2346324"/>
          <a:ext cx="7381875" cy="4065155"/>
        </p:xfrm>
        <a:graphic>
          <a:graphicData uri="http://schemas.openxmlformats.org/presentationml/2006/ole">
            <mc:AlternateContent xmlns:mc="http://schemas.openxmlformats.org/markup-compatibility/2006">
              <mc:Choice xmlns:v="urn:schemas-microsoft-com:vml" Requires="v">
                <p:oleObj spid="_x0000_s3092" name="Equation" r:id="rId4" imgW="4381200" imgH="2412720" progId="Equation.3">
                  <p:embed/>
                </p:oleObj>
              </mc:Choice>
              <mc:Fallback>
                <p:oleObj name="Equation" r:id="rId4" imgW="4381200" imgH="2412720" progId="Equation.3">
                  <p:embed/>
                  <p:pic>
                    <p:nvPicPr>
                      <p:cNvPr id="0" name=""/>
                      <p:cNvPicPr>
                        <a:picLocks noChangeAspect="1" noChangeArrowheads="1"/>
                      </p:cNvPicPr>
                      <p:nvPr/>
                    </p:nvPicPr>
                    <p:blipFill>
                      <a:blip r:embed="rId5"/>
                      <a:srcRect/>
                      <a:stretch>
                        <a:fillRect/>
                      </a:stretch>
                    </p:blipFill>
                    <p:spPr bwMode="auto">
                      <a:xfrm>
                        <a:off x="1295400" y="2346324"/>
                        <a:ext cx="7381875" cy="4065155"/>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8953004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74754"/>
                                        </p:tgtEl>
                                        <p:attrNameLst>
                                          <p:attrName>style.visibility</p:attrName>
                                        </p:attrNameLst>
                                      </p:cBhvr>
                                      <p:to>
                                        <p:strVal val="visible"/>
                                      </p:to>
                                    </p:set>
                                    <p:anim calcmode="lin" valueType="num">
                                      <p:cBhvr additive="base">
                                        <p:cTn id="7" dur="500" fill="hold"/>
                                        <p:tgtEl>
                                          <p:spTgt spid="74754"/>
                                        </p:tgtEl>
                                        <p:attrNameLst>
                                          <p:attrName>ppt_x</p:attrName>
                                        </p:attrNameLst>
                                      </p:cBhvr>
                                      <p:tavLst>
                                        <p:tav tm="0">
                                          <p:val>
                                            <p:strVal val="0-#ppt_w/2"/>
                                          </p:val>
                                        </p:tav>
                                        <p:tav tm="100000">
                                          <p:val>
                                            <p:strVal val="#ppt_x"/>
                                          </p:val>
                                        </p:tav>
                                      </p:tavLst>
                                    </p:anim>
                                    <p:anim calcmode="lin" valueType="num">
                                      <p:cBhvr additive="base">
                                        <p:cTn id="8" dur="500" fill="hold"/>
                                        <p:tgtEl>
                                          <p:spTgt spid="7475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500"/>
                            </p:stCondLst>
                            <p:childTnLst>
                              <p:par>
                                <p:cTn id="10" presetID="15" presetClass="entr" presetSubtype="0" fill="hold" nodeType="afterEffect">
                                  <p:stCondLst>
                                    <p:cond delay="2000"/>
                                  </p:stCondLst>
                                  <p:childTnLst>
                                    <p:set>
                                      <p:cBhvr>
                                        <p:cTn id="11" dur="1" fill="hold">
                                          <p:stCondLst>
                                            <p:cond delay="0"/>
                                          </p:stCondLst>
                                        </p:cTn>
                                        <p:tgtEl>
                                          <p:spTgt spid="74755"/>
                                        </p:tgtEl>
                                        <p:attrNameLst>
                                          <p:attrName>style.visibility</p:attrName>
                                        </p:attrNameLst>
                                      </p:cBhvr>
                                      <p:to>
                                        <p:strVal val="visible"/>
                                      </p:to>
                                    </p:set>
                                    <p:anim calcmode="lin" valueType="num">
                                      <p:cBhvr>
                                        <p:cTn id="12" dur="1000" fill="hold"/>
                                        <p:tgtEl>
                                          <p:spTgt spid="74755"/>
                                        </p:tgtEl>
                                        <p:attrNameLst>
                                          <p:attrName>ppt_w</p:attrName>
                                        </p:attrNameLst>
                                      </p:cBhvr>
                                      <p:tavLst>
                                        <p:tav tm="0">
                                          <p:val>
                                            <p:fltVal val="0"/>
                                          </p:val>
                                        </p:tav>
                                        <p:tav tm="100000">
                                          <p:val>
                                            <p:strVal val="#ppt_w"/>
                                          </p:val>
                                        </p:tav>
                                      </p:tavLst>
                                    </p:anim>
                                    <p:anim calcmode="lin" valueType="num">
                                      <p:cBhvr>
                                        <p:cTn id="13" dur="1000" fill="hold"/>
                                        <p:tgtEl>
                                          <p:spTgt spid="74755"/>
                                        </p:tgtEl>
                                        <p:attrNameLst>
                                          <p:attrName>ppt_h</p:attrName>
                                        </p:attrNameLst>
                                      </p:cBhvr>
                                      <p:tavLst>
                                        <p:tav tm="0">
                                          <p:val>
                                            <p:fltVal val="0"/>
                                          </p:val>
                                        </p:tav>
                                        <p:tav tm="100000">
                                          <p:val>
                                            <p:strVal val="#ppt_h"/>
                                          </p:val>
                                        </p:tav>
                                      </p:tavLst>
                                    </p:anim>
                                    <p:anim calcmode="lin" valueType="num">
                                      <p:cBhvr>
                                        <p:cTn id="14" dur="1000" fill="hold"/>
                                        <p:tgtEl>
                                          <p:spTgt spid="7475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475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619093-425C-4C88-B711-736CB4F86680}" type="datetime5">
              <a:rPr lang="en-US" altLang="en-US"/>
              <a:pPr/>
              <a:t>11-Oct-23</a:t>
            </a:fld>
            <a:endParaRPr lang="en-US" altLang="en-US"/>
          </a:p>
        </p:txBody>
      </p:sp>
      <p:sp>
        <p:nvSpPr>
          <p:cNvPr id="18434" name="Rectangle 2"/>
          <p:cNvSpPr>
            <a:spLocks noGrp="1" noChangeArrowheads="1"/>
          </p:cNvSpPr>
          <p:nvPr>
            <p:ph type="title"/>
          </p:nvPr>
        </p:nvSpPr>
        <p:spPr/>
        <p:txBody>
          <a:bodyPr/>
          <a:lstStyle/>
          <a:p>
            <a:r>
              <a:rPr lang="en-US" altLang="en-US" sz="3200" dirty="0"/>
              <a:t>Addition/subtraction in fixed point</a:t>
            </a:r>
          </a:p>
        </p:txBody>
      </p:sp>
      <p:sp>
        <p:nvSpPr>
          <p:cNvPr id="18435" name="Rectangle 3"/>
          <p:cNvSpPr>
            <a:spLocks noGrp="1" noChangeArrowheads="1"/>
          </p:cNvSpPr>
          <p:nvPr>
            <p:ph type="body" idx="1"/>
          </p:nvPr>
        </p:nvSpPr>
        <p:spPr>
          <a:xfrm>
            <a:off x="762000" y="3048000"/>
            <a:ext cx="7958138" cy="1295400"/>
          </a:xfrm>
        </p:spPr>
        <p:txBody>
          <a:bodyPr/>
          <a:lstStyle/>
          <a:p>
            <a:r>
              <a:rPr lang="en-US" altLang="en-US" sz="2600" dirty="0"/>
              <a:t>Addition in DC, IC and CC</a:t>
            </a:r>
          </a:p>
          <a:p>
            <a:r>
              <a:rPr lang="en-US" altLang="en-US" sz="2600" dirty="0"/>
              <a:t>Subtraction in IC and CC (</a:t>
            </a:r>
            <a:r>
              <a:rPr lang="ro-RO" altLang="en-US" sz="2600" dirty="0"/>
              <a:t>Ex. 93</a:t>
            </a:r>
            <a:r>
              <a:rPr lang="en-US" altLang="en-US" sz="2600" dirty="0"/>
              <a:t>-</a:t>
            </a:r>
            <a:r>
              <a:rPr lang="ro-RO" altLang="en-US" sz="2600" dirty="0"/>
              <a:t>27</a:t>
            </a:r>
            <a:r>
              <a:rPr lang="en-US" altLang="en-US" sz="2600" dirty="0"/>
              <a:t> in IC and CC)</a:t>
            </a:r>
          </a:p>
        </p:txBody>
      </p:sp>
    </p:spTree>
    <p:extLst>
      <p:ext uri="{BB962C8B-B14F-4D97-AF65-F5344CB8AC3E}">
        <p14:creationId xmlns:p14="http://schemas.microsoft.com/office/powerpoint/2010/main" val="253384264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3"/>
          <p:cNvSpPr>
            <a:spLocks noGrp="1"/>
          </p:cNvSpPr>
          <p:nvPr>
            <p:ph type="dt" sz="half" idx="10"/>
          </p:nvPr>
        </p:nvSpPr>
        <p:spPr/>
        <p:txBody>
          <a:bodyPr/>
          <a:lstStyle/>
          <a:p>
            <a:fld id="{E7C3958F-A40E-4698-A6AF-BF2E5941A514}" type="datetime5">
              <a:rPr lang="en-US" altLang="en-US"/>
              <a:pPr/>
              <a:t>11-Oct-23</a:t>
            </a:fld>
            <a:endParaRPr lang="en-US" altLang="en-US"/>
          </a:p>
        </p:txBody>
      </p:sp>
      <p:sp>
        <p:nvSpPr>
          <p:cNvPr id="74754" name="Rectangle 2"/>
          <p:cNvSpPr>
            <a:spLocks noGrp="1" noChangeArrowheads="1"/>
          </p:cNvSpPr>
          <p:nvPr>
            <p:ph type="title"/>
          </p:nvPr>
        </p:nvSpPr>
        <p:spPr/>
        <p:txBody>
          <a:bodyPr/>
          <a:lstStyle/>
          <a:p>
            <a:r>
              <a:rPr lang="en-US" altLang="en-US" sz="2600" dirty="0"/>
              <a:t>Length, Precision and Range for Fixed-Point representation</a:t>
            </a:r>
          </a:p>
        </p:txBody>
      </p:sp>
      <p:graphicFrame>
        <p:nvGraphicFramePr>
          <p:cNvPr id="74790" name="Group 38"/>
          <p:cNvGraphicFramePr>
            <a:graphicFrameLocks noGrp="1"/>
          </p:cNvGraphicFramePr>
          <p:nvPr>
            <p:ph type="body" idx="1"/>
            <p:extLst>
              <p:ext uri="{D42A27DB-BD31-4B8C-83A1-F6EECF244321}">
                <p14:modId xmlns:p14="http://schemas.microsoft.com/office/powerpoint/2010/main" val="196737809"/>
              </p:ext>
            </p:extLst>
          </p:nvPr>
        </p:nvGraphicFramePr>
        <p:xfrm>
          <a:off x="809625" y="2214563"/>
          <a:ext cx="7958138" cy="3881438"/>
        </p:xfrm>
        <a:graphic>
          <a:graphicData uri="http://schemas.openxmlformats.org/drawingml/2006/table">
            <a:tbl>
              <a:tblPr/>
              <a:tblGrid>
                <a:gridCol w="946150">
                  <a:extLst>
                    <a:ext uri="{9D8B030D-6E8A-4147-A177-3AD203B41FA5}">
                      <a16:colId xmlns:a16="http://schemas.microsoft.com/office/drawing/2014/main" val="20000"/>
                    </a:ext>
                  </a:extLst>
                </a:gridCol>
                <a:gridCol w="1181100">
                  <a:extLst>
                    <a:ext uri="{9D8B030D-6E8A-4147-A177-3AD203B41FA5}">
                      <a16:colId xmlns:a16="http://schemas.microsoft.com/office/drawing/2014/main" val="20001"/>
                    </a:ext>
                  </a:extLst>
                </a:gridCol>
                <a:gridCol w="1182688">
                  <a:extLst>
                    <a:ext uri="{9D8B030D-6E8A-4147-A177-3AD203B41FA5}">
                      <a16:colId xmlns:a16="http://schemas.microsoft.com/office/drawing/2014/main" val="20002"/>
                    </a:ext>
                  </a:extLst>
                </a:gridCol>
                <a:gridCol w="1733550">
                  <a:extLst>
                    <a:ext uri="{9D8B030D-6E8A-4147-A177-3AD203B41FA5}">
                      <a16:colId xmlns:a16="http://schemas.microsoft.com/office/drawing/2014/main" val="20003"/>
                    </a:ext>
                  </a:extLst>
                </a:gridCol>
                <a:gridCol w="2914650">
                  <a:extLst>
                    <a:ext uri="{9D8B030D-6E8A-4147-A177-3AD203B41FA5}">
                      <a16:colId xmlns:a16="http://schemas.microsoft.com/office/drawing/2014/main" val="20004"/>
                    </a:ext>
                  </a:extLst>
                </a:gridCol>
              </a:tblGrid>
              <a:tr h="782638">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Type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Length</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Precision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Values range (binary)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US" altLang="en-US" sz="1800" b="0" i="0" u="none" strike="noStrike" cap="none" normalizeH="0" baseline="0" dirty="0">
                          <a:ln>
                            <a:noFill/>
                          </a:ln>
                          <a:solidFill>
                            <a:schemeClr val="tx1"/>
                          </a:solidFill>
                          <a:effectLst/>
                          <a:latin typeface="Times New Roman" pitchFamily="18" charset="0"/>
                        </a:rPr>
                        <a:t>Values range (decimal)</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730250">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Word format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16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-2</a:t>
                      </a:r>
                      <a:r>
                        <a:rPr kumimoji="0" lang="en-US" altLang="en-US" sz="1800" b="0" i="0" u="none" strike="noStrike" cap="none" normalizeH="0" baseline="30000" dirty="0">
                          <a:ln>
                            <a:noFill/>
                          </a:ln>
                          <a:solidFill>
                            <a:schemeClr val="tx1"/>
                          </a:solidFill>
                          <a:effectLst/>
                          <a:latin typeface="Times New Roman" pitchFamily="18" charset="0"/>
                        </a:rPr>
                        <a:t>15</a:t>
                      </a:r>
                      <a:r>
                        <a:rPr kumimoji="0" lang="en-US" altLang="en-US" sz="1800" b="0" i="0" u="none" strike="noStrike" cap="none" normalizeH="0" baseline="0" dirty="0">
                          <a:ln>
                            <a:noFill/>
                          </a:ln>
                          <a:solidFill>
                            <a:schemeClr val="tx1"/>
                          </a:solidFill>
                          <a:effectLst/>
                          <a:latin typeface="Times New Roman" pitchFamily="18" charset="0"/>
                        </a:rPr>
                        <a:t> – 2</a:t>
                      </a:r>
                      <a:r>
                        <a:rPr kumimoji="0" lang="en-US" altLang="en-US" sz="1800" b="0" i="0" u="none" strike="noStrike" cap="none" normalizeH="0" baseline="30000" dirty="0">
                          <a:ln>
                            <a:noFill/>
                          </a:ln>
                          <a:solidFill>
                            <a:schemeClr val="tx1"/>
                          </a:solidFill>
                          <a:effectLst/>
                          <a:latin typeface="Times New Roman" pitchFamily="18" charset="0"/>
                        </a:rPr>
                        <a:t>15</a:t>
                      </a:r>
                      <a:r>
                        <a:rPr kumimoji="0" lang="en-US" altLang="en-US" sz="1800" b="0" i="0" u="none" strike="noStrike" cap="none" normalizeH="0" baseline="0" dirty="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[-32768 ; 32767]</a:t>
                      </a:r>
                      <a:endParaRPr kumimoji="0" lang="en-US" altLang="en-US" sz="1800" b="0" i="0" u="none" strike="noStrike" cap="none" normalizeH="0" baseline="3000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184275">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Short format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32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31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itchFamily="18" charset="0"/>
                        </a:rPr>
                        <a:t>-2</a:t>
                      </a:r>
                      <a:r>
                        <a:rPr kumimoji="0" lang="en-US" altLang="en-US" sz="1800" b="0" i="0" u="none" strike="noStrike" cap="none" normalizeH="0" baseline="30000">
                          <a:ln>
                            <a:noFill/>
                          </a:ln>
                          <a:solidFill>
                            <a:schemeClr val="tx1"/>
                          </a:solidFill>
                          <a:effectLst/>
                          <a:latin typeface="Times New Roman" pitchFamily="18" charset="0"/>
                        </a:rPr>
                        <a:t>31</a:t>
                      </a:r>
                      <a:r>
                        <a:rPr kumimoji="0" lang="en-US" altLang="en-US" sz="1800" b="0" i="0" u="none" strike="noStrike" cap="none" normalizeH="0" baseline="0">
                          <a:ln>
                            <a:noFill/>
                          </a:ln>
                          <a:solidFill>
                            <a:schemeClr val="tx1"/>
                          </a:solidFill>
                          <a:effectLst/>
                          <a:latin typeface="Times New Roman" pitchFamily="18" charset="0"/>
                        </a:rPr>
                        <a:t> – 2</a:t>
                      </a:r>
                      <a:r>
                        <a:rPr kumimoji="0" lang="en-US" altLang="en-US" sz="1800" b="0" i="0" u="none" strike="noStrike" cap="none" normalizeH="0" baseline="30000">
                          <a:ln>
                            <a:noFill/>
                          </a:ln>
                          <a:solidFill>
                            <a:schemeClr val="tx1"/>
                          </a:solidFill>
                          <a:effectLst/>
                          <a:latin typeface="Times New Roman" pitchFamily="18" charset="0"/>
                        </a:rPr>
                        <a:t>31</a:t>
                      </a:r>
                      <a:r>
                        <a:rPr kumimoji="0" lang="en-US" altLang="en-US" sz="1800" b="0" i="0" u="none" strike="noStrike" cap="none" normalizeH="0" baseline="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[-2.14*10</a:t>
                      </a:r>
                      <a:r>
                        <a:rPr kumimoji="0" lang="en-US" altLang="en-US" sz="1800" b="0" i="0" u="none" strike="noStrike" cap="none" normalizeH="0" baseline="30000" dirty="0">
                          <a:ln>
                            <a:noFill/>
                          </a:ln>
                          <a:solidFill>
                            <a:schemeClr val="tx1"/>
                          </a:solidFill>
                          <a:effectLst/>
                          <a:latin typeface="Times New Roman" pitchFamily="18" charset="0"/>
                        </a:rPr>
                        <a:t>9</a:t>
                      </a:r>
                      <a:r>
                        <a:rPr kumimoji="0" lang="en-US" altLang="en-US" sz="1800" b="0" i="0" u="none" strike="noStrike" cap="none" normalizeH="0" baseline="0" dirty="0">
                          <a:ln>
                            <a:noFill/>
                          </a:ln>
                          <a:solidFill>
                            <a:schemeClr val="tx1"/>
                          </a:solidFill>
                          <a:effectLst/>
                          <a:latin typeface="Times New Roman" pitchFamily="18" charset="0"/>
                        </a:rPr>
                        <a:t> ; 2.14*10</a:t>
                      </a:r>
                      <a:r>
                        <a:rPr kumimoji="0" lang="en-US" altLang="en-US" sz="1800" b="0" i="0" u="none" strike="noStrike" cap="none" normalizeH="0" baseline="30000" dirty="0">
                          <a:ln>
                            <a:noFill/>
                          </a:ln>
                          <a:solidFill>
                            <a:schemeClr val="tx1"/>
                          </a:solidFill>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184275">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Long format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64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63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a:ln>
                            <a:noFill/>
                          </a:ln>
                          <a:solidFill>
                            <a:schemeClr val="tx1"/>
                          </a:solidFill>
                          <a:effectLst/>
                          <a:latin typeface="Times New Roman" pitchFamily="18" charset="0"/>
                        </a:rPr>
                        <a:t>-2</a:t>
                      </a:r>
                      <a:r>
                        <a:rPr kumimoji="0" lang="en-US" altLang="en-US" sz="1800" b="0" i="0" u="none" strike="noStrike" cap="none" normalizeH="0" baseline="30000">
                          <a:ln>
                            <a:noFill/>
                          </a:ln>
                          <a:solidFill>
                            <a:schemeClr val="tx1"/>
                          </a:solidFill>
                          <a:effectLst/>
                          <a:latin typeface="Times New Roman" pitchFamily="18" charset="0"/>
                        </a:rPr>
                        <a:t>63</a:t>
                      </a:r>
                      <a:r>
                        <a:rPr kumimoji="0" lang="en-US" altLang="en-US" sz="1800" b="0" i="0" u="none" strike="noStrike" cap="none" normalizeH="0" baseline="0">
                          <a:ln>
                            <a:noFill/>
                          </a:ln>
                          <a:solidFill>
                            <a:schemeClr val="tx1"/>
                          </a:solidFill>
                          <a:effectLst/>
                          <a:latin typeface="Times New Roman" pitchFamily="18" charset="0"/>
                        </a:rPr>
                        <a:t> – 2</a:t>
                      </a:r>
                      <a:r>
                        <a:rPr kumimoji="0" lang="en-US" altLang="en-US" sz="1800" b="0" i="0" u="none" strike="noStrike" cap="none" normalizeH="0" baseline="30000">
                          <a:ln>
                            <a:noFill/>
                          </a:ln>
                          <a:solidFill>
                            <a:schemeClr val="tx1"/>
                          </a:solidFill>
                          <a:effectLst/>
                          <a:latin typeface="Times New Roman" pitchFamily="18" charset="0"/>
                        </a:rPr>
                        <a:t>63</a:t>
                      </a:r>
                      <a:r>
                        <a:rPr kumimoji="0" lang="en-US" altLang="en-US" sz="1800" b="0" i="0" u="none" strike="noStrike" cap="none" normalizeH="0" baseline="0">
                          <a:ln>
                            <a:noFill/>
                          </a:ln>
                          <a:solidFill>
                            <a:schemeClr val="tx1"/>
                          </a:solidFill>
                          <a:effectLst/>
                          <a:latin typeface="Times New Roman" pitchFamily="18" charset="0"/>
                        </a:rPr>
                        <a:t>-1</a:t>
                      </a:r>
                      <a:endParaRPr kumimoji="0" lang="en-US" altLang="en-US" sz="1800" b="0" i="0" u="none" strike="noStrike" cap="none" normalizeH="0" baseline="3000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accent2"/>
                        </a:buClr>
                        <a:buFont typeface="Wingdings" pitchFamily="2" charset="2"/>
                        <a:defRPr sz="2800">
                          <a:solidFill>
                            <a:schemeClr val="tx1"/>
                          </a:solidFill>
                          <a:latin typeface="Times New Roman" pitchFamily="18" charset="0"/>
                        </a:defRPr>
                      </a:lvl1pPr>
                      <a:lvl2pPr>
                        <a:spcBef>
                          <a:spcPct val="20000"/>
                        </a:spcBef>
                        <a:buClr>
                          <a:schemeClr val="accent2"/>
                        </a:buClr>
                        <a:buSzPct val="55000"/>
                        <a:buFont typeface="Wingdings" pitchFamily="2" charset="2"/>
                        <a:defRPr sz="2400">
                          <a:solidFill>
                            <a:schemeClr val="tx1"/>
                          </a:solidFill>
                          <a:latin typeface="Times New Roman" pitchFamily="18" charset="0"/>
                        </a:defRPr>
                      </a:lvl2pPr>
                      <a:lvl3pPr marL="857250">
                        <a:spcBef>
                          <a:spcPct val="20000"/>
                        </a:spcBef>
                        <a:buClr>
                          <a:schemeClr val="accent2"/>
                        </a:buClr>
                        <a:buSzPct val="65000"/>
                        <a:buFont typeface="Wingdings" pitchFamily="2" charset="2"/>
                        <a:defRPr sz="2000">
                          <a:solidFill>
                            <a:schemeClr val="tx1"/>
                          </a:solidFill>
                          <a:latin typeface="Times New Roman" pitchFamily="18" charset="0"/>
                        </a:defRPr>
                      </a:lvl3pPr>
                      <a:lvl4pPr marL="1200150">
                        <a:spcBef>
                          <a:spcPct val="20000"/>
                        </a:spcBef>
                        <a:buClr>
                          <a:schemeClr val="accent2"/>
                        </a:buClr>
                        <a:buSzPct val="85000"/>
                        <a:buFont typeface="Wingdings" pitchFamily="2" charset="2"/>
                        <a:defRPr>
                          <a:solidFill>
                            <a:schemeClr val="tx1"/>
                          </a:solidFill>
                          <a:latin typeface="Times New Roman" pitchFamily="18" charset="0"/>
                        </a:defRPr>
                      </a:lvl4pPr>
                      <a:lvl5pPr marL="1543050">
                        <a:spcBef>
                          <a:spcPct val="20000"/>
                        </a:spcBef>
                        <a:buClr>
                          <a:schemeClr val="accent2"/>
                        </a:buClr>
                        <a:buSzPct val="80000"/>
                        <a:buFont typeface="Wingdings" pitchFamily="2" charset="2"/>
                        <a:defRPr sz="1600">
                          <a:solidFill>
                            <a:schemeClr val="tx1"/>
                          </a:solidFill>
                          <a:latin typeface="Times New Roman" pitchFamily="18" charset="0"/>
                        </a:defRPr>
                      </a:lvl5pPr>
                      <a:lvl6pPr marL="20002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6pPr>
                      <a:lvl7pPr marL="24574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7pPr>
                      <a:lvl8pPr marL="29146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8pPr>
                      <a:lvl9pPr marL="3371850" fontAlgn="base">
                        <a:spcBef>
                          <a:spcPct val="20000"/>
                        </a:spcBef>
                        <a:spcAft>
                          <a:spcPct val="0"/>
                        </a:spcAft>
                        <a:buClr>
                          <a:schemeClr val="accent2"/>
                        </a:buClr>
                        <a:buSzPct val="80000"/>
                        <a:buFont typeface="Wingdings" pitchFamily="2" charset="2"/>
                        <a:defRPr sz="1600">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800" b="0" i="0" u="none" strike="noStrike" cap="none" normalizeH="0" baseline="0" dirty="0">
                          <a:ln>
                            <a:noFill/>
                          </a:ln>
                          <a:solidFill>
                            <a:schemeClr val="tx1"/>
                          </a:solidFill>
                          <a:effectLst/>
                          <a:latin typeface="Times New Roman" pitchFamily="18" charset="0"/>
                        </a:rPr>
                        <a:t>-9.22*10</a:t>
                      </a:r>
                      <a:r>
                        <a:rPr kumimoji="0" lang="en-US" altLang="en-US" sz="1800" b="0" i="0" u="none" strike="noStrike" cap="none" normalizeH="0" baseline="30000" dirty="0">
                          <a:ln>
                            <a:noFill/>
                          </a:ln>
                          <a:solidFill>
                            <a:schemeClr val="tx1"/>
                          </a:solidFill>
                          <a:effectLst/>
                          <a:latin typeface="Times New Roman" pitchFamily="18" charset="0"/>
                        </a:rPr>
                        <a:t>18</a:t>
                      </a:r>
                      <a:r>
                        <a:rPr kumimoji="0" lang="en-US" altLang="en-US" sz="1800" b="0" i="0" u="none" strike="noStrike" cap="none" normalizeH="0" baseline="0" dirty="0">
                          <a:ln>
                            <a:noFill/>
                          </a:ln>
                          <a:solidFill>
                            <a:schemeClr val="tx1"/>
                          </a:solidFill>
                          <a:effectLst/>
                          <a:latin typeface="Times New Roman" pitchFamily="18" charset="0"/>
                        </a:rPr>
                        <a:t> – 9.22*10</a:t>
                      </a:r>
                      <a:r>
                        <a:rPr kumimoji="0" lang="en-US" altLang="en-US" sz="1800" b="0" i="0" u="none" strike="noStrike" cap="none" normalizeH="0" baseline="30000" dirty="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1143000" y="838200"/>
            <a:ext cx="7543800" cy="1447800"/>
          </a:xfrm>
        </p:spPr>
        <p:txBody>
          <a:bodyPr/>
          <a:lstStyle/>
          <a:p>
            <a:r>
              <a:rPr lang="en-US" altLang="en-US" sz="3200" dirty="0"/>
              <a:t>Floating Point Representation</a:t>
            </a:r>
          </a:p>
        </p:txBody>
      </p:sp>
      <p:sp>
        <p:nvSpPr>
          <p:cNvPr id="41988" name="Text Box 4"/>
          <p:cNvSpPr txBox="1">
            <a:spLocks noChangeArrowheads="1"/>
          </p:cNvSpPr>
          <p:nvPr/>
        </p:nvSpPr>
        <p:spPr bwMode="auto">
          <a:xfrm>
            <a:off x="1219200" y="2418814"/>
            <a:ext cx="76200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 typeface="Wingdings" pitchFamily="2" charset="2"/>
              <a:buChar char="§"/>
            </a:pPr>
            <a:r>
              <a:rPr lang="en-US" altLang="en-US" dirty="0"/>
              <a:t> This representation has 3 parts:</a:t>
            </a:r>
          </a:p>
          <a:p>
            <a:pPr lvl="1">
              <a:spcBef>
                <a:spcPct val="50000"/>
              </a:spcBef>
              <a:buFont typeface="Wingdings" pitchFamily="2" charset="2"/>
              <a:buChar char="§"/>
            </a:pPr>
            <a:r>
              <a:rPr lang="en-US" altLang="en-US" dirty="0"/>
              <a:t> Sign bit</a:t>
            </a:r>
          </a:p>
          <a:p>
            <a:pPr lvl="1">
              <a:spcBef>
                <a:spcPct val="50000"/>
              </a:spcBef>
              <a:buFont typeface="Wingdings" pitchFamily="2" charset="2"/>
              <a:buChar char="§"/>
            </a:pPr>
            <a:r>
              <a:rPr lang="en-US" altLang="en-US" dirty="0"/>
              <a:t> Exponent (</a:t>
            </a:r>
            <a:r>
              <a:rPr lang="en-US" altLang="en-US" i="1" dirty="0"/>
              <a:t>characteristic </a:t>
            </a:r>
            <a:r>
              <a:rPr lang="en-US" altLang="en-US" dirty="0"/>
              <a:t>or </a:t>
            </a:r>
            <a:r>
              <a:rPr lang="en-US" altLang="en-US" i="1" dirty="0"/>
              <a:t>scale</a:t>
            </a:r>
            <a:r>
              <a:rPr lang="en-US" altLang="en-US" dirty="0"/>
              <a:t>)</a:t>
            </a:r>
          </a:p>
          <a:p>
            <a:pPr lvl="1">
              <a:spcBef>
                <a:spcPct val="50000"/>
              </a:spcBef>
              <a:buFont typeface="Wingdings" pitchFamily="2" charset="2"/>
              <a:buChar char="§"/>
            </a:pPr>
            <a:r>
              <a:rPr lang="en-US" altLang="en-US" dirty="0"/>
              <a:t> Fraction (</a:t>
            </a:r>
            <a:r>
              <a:rPr lang="en-US" altLang="en-US" i="1" dirty="0"/>
              <a:t>mantissa</a:t>
            </a:r>
            <a:r>
              <a:rPr lang="en-US" altLang="en-US" dirty="0"/>
              <a:t> or </a:t>
            </a:r>
            <a:r>
              <a:rPr lang="en-US" altLang="en-US" i="1" dirty="0"/>
              <a:t>significand</a:t>
            </a:r>
            <a:r>
              <a:rPr lang="en-US" altLang="en-US" dirty="0"/>
              <a:t>)</a:t>
            </a:r>
          </a:p>
          <a:p>
            <a:pPr>
              <a:spcBef>
                <a:spcPct val="50000"/>
              </a:spcBef>
              <a:buFont typeface="Wingdings" pitchFamily="2" charset="2"/>
              <a:buChar char="§"/>
            </a:pPr>
            <a:r>
              <a:rPr lang="en-US" altLang="en-US" dirty="0"/>
              <a:t> From the 1990’s, the main used standard for FPR is represented by </a:t>
            </a:r>
            <a:r>
              <a:rPr lang="ro-RO" altLang="en-US" b="1" dirty="0"/>
              <a:t>IEEE</a:t>
            </a:r>
            <a:r>
              <a:rPr lang="en-US" altLang="en-US" b="1" dirty="0"/>
              <a:t> </a:t>
            </a:r>
            <a:r>
              <a:rPr lang="ro-RO" altLang="en-US" b="1" dirty="0"/>
              <a:t>754</a:t>
            </a:r>
            <a:r>
              <a:rPr lang="ro-RO" altLang="en-US" dirty="0"/>
              <a:t> </a:t>
            </a:r>
            <a:r>
              <a:rPr lang="en-US" altLang="en-US" dirty="0"/>
              <a:t>(published in </a:t>
            </a:r>
            <a:r>
              <a:rPr lang="ro-RO" altLang="en-US" dirty="0"/>
              <a:t>1985</a:t>
            </a:r>
            <a:r>
              <a:rPr lang="en-US" altLang="en-US" dirty="0"/>
              <a:t>)</a:t>
            </a:r>
          </a:p>
          <a:p>
            <a:pPr>
              <a:spcBef>
                <a:spcPct val="50000"/>
              </a:spcBef>
              <a:buFont typeface="Wingdings" pitchFamily="2" charset="2"/>
              <a:buChar char="§"/>
            </a:pPr>
            <a:r>
              <a:rPr lang="en-US" altLang="en-US" b="1" dirty="0"/>
              <a:t> IEEE - Institute of Electrical and Electronics Engineers</a:t>
            </a:r>
            <a:endParaRPr lang="en-US" altLang="en-US" dirty="0"/>
          </a:p>
        </p:txBody>
      </p:sp>
    </p:spTree>
  </p:cSld>
  <p:clrMapOvr>
    <a:masterClrMapping/>
  </p:clrMapOvr>
  <p:transition/>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3404</TotalTime>
  <Words>1764</Words>
  <Application>Microsoft Office PowerPoint</Application>
  <PresentationFormat>On-screen Show (4:3)</PresentationFormat>
  <Paragraphs>372</Paragraphs>
  <Slides>28</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Cambria Math</vt:lpstr>
      <vt:lpstr>Symbol</vt:lpstr>
      <vt:lpstr>Times New Roman</vt:lpstr>
      <vt:lpstr>Wingdings</vt:lpstr>
      <vt:lpstr>Straight Edge</vt:lpstr>
      <vt:lpstr>Equation</vt:lpstr>
      <vt:lpstr> IT Basics 3</vt:lpstr>
      <vt:lpstr>PowerPoint Presentation</vt:lpstr>
      <vt:lpstr>PowerPoint Presentation</vt:lpstr>
      <vt:lpstr>PowerPoint Presentation</vt:lpstr>
      <vt:lpstr>PowerPoint Presentation</vt:lpstr>
      <vt:lpstr>PowerPoint Presentation</vt:lpstr>
      <vt:lpstr>Addition/subtraction in fixed point</vt:lpstr>
      <vt:lpstr>Length, Precision and Range for Fixed-Point representation</vt:lpstr>
      <vt:lpstr>Floating Point Representation</vt:lpstr>
      <vt:lpstr>Normalized Numbers</vt:lpstr>
      <vt:lpstr>Numbers and special values</vt:lpstr>
      <vt:lpstr>Normalized and denormalized numbers</vt:lpstr>
      <vt:lpstr>Normalized and denormalized numbers</vt:lpstr>
      <vt:lpstr>Real Numbers and NaN</vt:lpstr>
      <vt:lpstr>PowerPoint Presentation</vt:lpstr>
      <vt:lpstr>Denormalization process</vt:lpstr>
      <vt:lpstr>NaN values</vt:lpstr>
      <vt:lpstr>Special operations</vt:lpstr>
      <vt:lpstr>Real Data Types</vt:lpstr>
      <vt:lpstr>Real Data Types (cont.)</vt:lpstr>
      <vt:lpstr>Length, precision and range for real numbers</vt:lpstr>
      <vt:lpstr>Examples</vt:lpstr>
      <vt:lpstr>Examples</vt:lpstr>
      <vt:lpstr>BCD format representation</vt:lpstr>
      <vt:lpstr>PowerPoint Presentation</vt:lpstr>
      <vt:lpstr>PowerPoint Presentation</vt:lpstr>
      <vt:lpstr>PowerPoint Presentation</vt:lpstr>
      <vt:lpstr>PowerPoint Presentation</vt:lpstr>
    </vt:vector>
  </TitlesOfParts>
  <Company>Coordinated Science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Basics | Lecture 3</dc:title>
  <dc:creator>rzv</dc:creator>
  <cp:lastModifiedBy>Administrator</cp:lastModifiedBy>
  <cp:revision>183</cp:revision>
  <cp:lastPrinted>1999-08-25T13:17:36Z</cp:lastPrinted>
  <dcterms:created xsi:type="dcterms:W3CDTF">1999-08-25T01:21:32Z</dcterms:created>
  <dcterms:modified xsi:type="dcterms:W3CDTF">2023-10-11T09:20:25Z</dcterms:modified>
</cp:coreProperties>
</file>