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8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69" r:id="rId12"/>
    <p:sldId id="380" r:id="rId13"/>
    <p:sldId id="370" r:id="rId14"/>
    <p:sldId id="382" r:id="rId15"/>
    <p:sldId id="371" r:id="rId16"/>
    <p:sldId id="384" r:id="rId17"/>
    <p:sldId id="385" r:id="rId18"/>
    <p:sldId id="386" r:id="rId19"/>
    <p:sldId id="387" r:id="rId20"/>
    <p:sldId id="388" r:id="rId21"/>
    <p:sldId id="389" r:id="rId22"/>
    <p:sldId id="390" r:id="rId23"/>
  </p:sldIdLst>
  <p:sldSz cx="9144000" cy="6858000" type="screen4x3"/>
  <p:notesSz cx="6946900" cy="9091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3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0" autoAdjust="0"/>
    <p:restoredTop sz="90929"/>
  </p:normalViewPr>
  <p:slideViewPr>
    <p:cSldViewPr>
      <p:cViewPr varScale="1">
        <p:scale>
          <a:sx n="71" d="100"/>
          <a:sy n="71" d="100"/>
        </p:scale>
        <p:origin x="9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2" y="-90"/>
      </p:cViewPr>
      <p:guideLst>
        <p:guide orient="horz" pos="2863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fld id="{FCAEBD26-1A50-472C-9702-7EF54B6E3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12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-1588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636000"/>
            <a:ext cx="3009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itchFamily="18" charset="0"/>
              </a:defRPr>
            </a:lvl1pPr>
          </a:lstStyle>
          <a:p>
            <a:fld id="{418961FF-3EEE-44B4-88A9-85B82A1A8B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18000"/>
            <a:ext cx="5095875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687388"/>
            <a:ext cx="4530725" cy="3395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359924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40E0A-7803-49B5-859A-5BB7BABAD84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0D278-EB90-4529-A337-F710132D8B1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FA80A-A86A-47DF-86CD-94D1D7303D3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3F146-8F50-4903-AF9B-73EF6A0BC8A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60BB7-FEC2-42A8-A477-2CFF9722FD3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5DC0-0628-4907-8D0F-E26EBE0A6E6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163BA-9567-4D33-8345-66B8A7D61DC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DAA16-CD57-4A93-BCD5-0F45A1D0493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30D49-29A5-42C4-963A-D6D04A6ABBE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B5B57-CFA9-4D21-8721-881420A1F59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89C8D-AE27-499D-B40A-069259187E7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9372E-86AA-4424-A19D-2F95658FFA4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CC6D9-E672-4CC2-AE67-40F49FBBB14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63F7B-DE9B-4EAA-8E6E-8C7E1DB781A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altLang="en-US" dirty="0" smtClean="0"/>
              <a:t>7 8 10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5CA05-A576-4DA5-A7D4-7D32900292F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0BF10-581E-47B7-A912-072953EABA2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17E3B-42A9-480A-9584-6D489BB9F0F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B10A0-4BF1-46DE-A3C8-F1F7CA69238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B53F1-0A18-47C5-9160-A76F59ED54E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8D444-D324-4839-9D49-6035FC55DC9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8D8A9-CC29-4827-A411-47C33517781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548EC-E5D9-4500-BCD3-302D62547F5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687388"/>
            <a:ext cx="4527550" cy="339566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085850" y="1903413"/>
            <a:ext cx="7721600" cy="161766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095375" y="3897313"/>
            <a:ext cx="6365875" cy="10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grpSp>
        <p:nvGrpSpPr>
          <p:cNvPr id="3080" name="Group 1032"/>
          <p:cNvGrpSpPr>
            <a:grpSpLocks/>
          </p:cNvGrpSpPr>
          <p:nvPr/>
        </p:nvGrpSpPr>
        <p:grpSpPr bwMode="auto">
          <a:xfrm>
            <a:off x="301625" y="223838"/>
            <a:ext cx="6108700" cy="1822450"/>
            <a:chOff x="190" y="141"/>
            <a:chExt cx="3848" cy="1148"/>
          </a:xfrm>
        </p:grpSpPr>
        <p:sp>
          <p:nvSpPr>
            <p:cNvPr id="3076" name="Freeform 1028"/>
            <p:cNvSpPr>
              <a:spLocks/>
            </p:cNvSpPr>
            <p:nvPr/>
          </p:nvSpPr>
          <p:spPr bwMode="auto">
            <a:xfrm>
              <a:off x="190" y="1026"/>
              <a:ext cx="90" cy="29"/>
            </a:xfrm>
            <a:custGeom>
              <a:avLst/>
              <a:gdLst>
                <a:gd name="T0" fmla="*/ 0 w 90"/>
                <a:gd name="T1" fmla="*/ 28 h 29"/>
                <a:gd name="T2" fmla="*/ 83 w 90"/>
                <a:gd name="T3" fmla="*/ 28 h 29"/>
                <a:gd name="T4" fmla="*/ 84 w 90"/>
                <a:gd name="T5" fmla="*/ 22 h 29"/>
                <a:gd name="T6" fmla="*/ 85 w 90"/>
                <a:gd name="T7" fmla="*/ 17 h 29"/>
                <a:gd name="T8" fmla="*/ 86 w 90"/>
                <a:gd name="T9" fmla="*/ 10 h 29"/>
                <a:gd name="T10" fmla="*/ 88 w 90"/>
                <a:gd name="T11" fmla="*/ 5 h 29"/>
                <a:gd name="T12" fmla="*/ 89 w 90"/>
                <a:gd name="T13" fmla="*/ 0 h 29"/>
                <a:gd name="T14" fmla="*/ 0 w 90"/>
                <a:gd name="T15" fmla="*/ 0 h 29"/>
                <a:gd name="T16" fmla="*/ 0 w 90"/>
                <a:gd name="T1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29">
                  <a:moveTo>
                    <a:pt x="0" y="28"/>
                  </a:moveTo>
                  <a:lnTo>
                    <a:pt x="83" y="28"/>
                  </a:lnTo>
                  <a:lnTo>
                    <a:pt x="84" y="22"/>
                  </a:lnTo>
                  <a:lnTo>
                    <a:pt x="85" y="17"/>
                  </a:lnTo>
                  <a:lnTo>
                    <a:pt x="86" y="10"/>
                  </a:lnTo>
                  <a:lnTo>
                    <a:pt x="88" y="5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1029"/>
            <p:cNvSpPr>
              <a:spLocks/>
            </p:cNvSpPr>
            <p:nvPr/>
          </p:nvSpPr>
          <p:spPr bwMode="auto">
            <a:xfrm>
              <a:off x="190" y="1082"/>
              <a:ext cx="77" cy="27"/>
            </a:xfrm>
            <a:custGeom>
              <a:avLst/>
              <a:gdLst>
                <a:gd name="T0" fmla="*/ 0 w 77"/>
                <a:gd name="T1" fmla="*/ 26 h 27"/>
                <a:gd name="T2" fmla="*/ 69 w 77"/>
                <a:gd name="T3" fmla="*/ 26 h 27"/>
                <a:gd name="T4" fmla="*/ 70 w 77"/>
                <a:gd name="T5" fmla="*/ 21 h 27"/>
                <a:gd name="T6" fmla="*/ 72 w 77"/>
                <a:gd name="T7" fmla="*/ 15 h 27"/>
                <a:gd name="T8" fmla="*/ 72 w 77"/>
                <a:gd name="T9" fmla="*/ 10 h 27"/>
                <a:gd name="T10" fmla="*/ 74 w 77"/>
                <a:gd name="T11" fmla="*/ 6 h 27"/>
                <a:gd name="T12" fmla="*/ 76 w 77"/>
                <a:gd name="T13" fmla="*/ 0 h 27"/>
                <a:gd name="T14" fmla="*/ 0 w 77"/>
                <a:gd name="T15" fmla="*/ 0 h 27"/>
                <a:gd name="T16" fmla="*/ 0 w 77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7">
                  <a:moveTo>
                    <a:pt x="0" y="26"/>
                  </a:moveTo>
                  <a:lnTo>
                    <a:pt x="69" y="26"/>
                  </a:lnTo>
                  <a:lnTo>
                    <a:pt x="70" y="21"/>
                  </a:lnTo>
                  <a:lnTo>
                    <a:pt x="72" y="15"/>
                  </a:lnTo>
                  <a:lnTo>
                    <a:pt x="72" y="10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Freeform 1030"/>
            <p:cNvSpPr>
              <a:spLocks/>
            </p:cNvSpPr>
            <p:nvPr/>
          </p:nvSpPr>
          <p:spPr bwMode="auto">
            <a:xfrm>
              <a:off x="190" y="1136"/>
              <a:ext cx="60" cy="153"/>
            </a:xfrm>
            <a:custGeom>
              <a:avLst/>
              <a:gdLst>
                <a:gd name="T0" fmla="*/ 0 w 60"/>
                <a:gd name="T1" fmla="*/ 0 h 153"/>
                <a:gd name="T2" fmla="*/ 0 w 60"/>
                <a:gd name="T3" fmla="*/ 152 h 153"/>
                <a:gd name="T4" fmla="*/ 6 w 60"/>
                <a:gd name="T5" fmla="*/ 134 h 153"/>
                <a:gd name="T6" fmla="*/ 14 w 60"/>
                <a:gd name="T7" fmla="*/ 117 h 153"/>
                <a:gd name="T8" fmla="*/ 20 w 60"/>
                <a:gd name="T9" fmla="*/ 100 h 153"/>
                <a:gd name="T10" fmla="*/ 27 w 60"/>
                <a:gd name="T11" fmla="*/ 84 h 153"/>
                <a:gd name="T12" fmla="*/ 33 w 60"/>
                <a:gd name="T13" fmla="*/ 68 h 153"/>
                <a:gd name="T14" fmla="*/ 39 w 60"/>
                <a:gd name="T15" fmla="*/ 53 h 153"/>
                <a:gd name="T16" fmla="*/ 44 w 60"/>
                <a:gd name="T17" fmla="*/ 40 h 153"/>
                <a:gd name="T18" fmla="*/ 50 w 60"/>
                <a:gd name="T19" fmla="*/ 26 h 153"/>
                <a:gd name="T20" fmla="*/ 54 w 60"/>
                <a:gd name="T21" fmla="*/ 12 h 153"/>
                <a:gd name="T22" fmla="*/ 59 w 60"/>
                <a:gd name="T23" fmla="*/ 0 h 153"/>
                <a:gd name="T24" fmla="*/ 0 w 60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53">
                  <a:moveTo>
                    <a:pt x="0" y="0"/>
                  </a:moveTo>
                  <a:lnTo>
                    <a:pt x="0" y="152"/>
                  </a:lnTo>
                  <a:lnTo>
                    <a:pt x="6" y="134"/>
                  </a:lnTo>
                  <a:lnTo>
                    <a:pt x="14" y="117"/>
                  </a:lnTo>
                  <a:lnTo>
                    <a:pt x="20" y="100"/>
                  </a:lnTo>
                  <a:lnTo>
                    <a:pt x="27" y="84"/>
                  </a:lnTo>
                  <a:lnTo>
                    <a:pt x="33" y="68"/>
                  </a:lnTo>
                  <a:lnTo>
                    <a:pt x="39" y="53"/>
                  </a:lnTo>
                  <a:lnTo>
                    <a:pt x="44" y="40"/>
                  </a:lnTo>
                  <a:lnTo>
                    <a:pt x="50" y="26"/>
                  </a:lnTo>
                  <a:lnTo>
                    <a:pt x="54" y="12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1031"/>
            <p:cNvSpPr>
              <a:spLocks/>
            </p:cNvSpPr>
            <p:nvPr/>
          </p:nvSpPr>
          <p:spPr bwMode="auto">
            <a:xfrm>
              <a:off x="190" y="141"/>
              <a:ext cx="3848" cy="859"/>
            </a:xfrm>
            <a:custGeom>
              <a:avLst/>
              <a:gdLst>
                <a:gd name="T0" fmla="*/ 99 w 3848"/>
                <a:gd name="T1" fmla="*/ 844 h 859"/>
                <a:gd name="T2" fmla="*/ 103 w 3848"/>
                <a:gd name="T3" fmla="*/ 819 h 859"/>
                <a:gd name="T4" fmla="*/ 108 w 3848"/>
                <a:gd name="T5" fmla="*/ 795 h 859"/>
                <a:gd name="T6" fmla="*/ 112 w 3848"/>
                <a:gd name="T7" fmla="*/ 769 h 859"/>
                <a:gd name="T8" fmla="*/ 116 w 3848"/>
                <a:gd name="T9" fmla="*/ 743 h 859"/>
                <a:gd name="T10" fmla="*/ 119 w 3848"/>
                <a:gd name="T11" fmla="*/ 717 h 859"/>
                <a:gd name="T12" fmla="*/ 121 w 3848"/>
                <a:gd name="T13" fmla="*/ 691 h 859"/>
                <a:gd name="T14" fmla="*/ 124 w 3848"/>
                <a:gd name="T15" fmla="*/ 663 h 859"/>
                <a:gd name="T16" fmla="*/ 125 w 3848"/>
                <a:gd name="T17" fmla="*/ 637 h 859"/>
                <a:gd name="T18" fmla="*/ 127 w 3848"/>
                <a:gd name="T19" fmla="*/ 610 h 859"/>
                <a:gd name="T20" fmla="*/ 127 w 3848"/>
                <a:gd name="T21" fmla="*/ 583 h 859"/>
                <a:gd name="T22" fmla="*/ 127 w 3848"/>
                <a:gd name="T23" fmla="*/ 526 h 859"/>
                <a:gd name="T24" fmla="*/ 124 w 3848"/>
                <a:gd name="T25" fmla="*/ 470 h 859"/>
                <a:gd name="T26" fmla="*/ 119 w 3848"/>
                <a:gd name="T27" fmla="*/ 412 h 859"/>
                <a:gd name="T28" fmla="*/ 111 w 3848"/>
                <a:gd name="T29" fmla="*/ 354 h 859"/>
                <a:gd name="T30" fmla="*/ 99 w 3848"/>
                <a:gd name="T31" fmla="*/ 296 h 859"/>
                <a:gd name="T32" fmla="*/ 85 w 3848"/>
                <a:gd name="T33" fmla="*/ 236 h 859"/>
                <a:gd name="T34" fmla="*/ 68 w 3848"/>
                <a:gd name="T35" fmla="*/ 177 h 859"/>
                <a:gd name="T36" fmla="*/ 48 w 3848"/>
                <a:gd name="T37" fmla="*/ 118 h 859"/>
                <a:gd name="T38" fmla="*/ 25 w 3848"/>
                <a:gd name="T39" fmla="*/ 57 h 859"/>
                <a:gd name="T40" fmla="*/ 0 w 3848"/>
                <a:gd name="T41" fmla="*/ 0 h 859"/>
                <a:gd name="T42" fmla="*/ 0 w 3848"/>
                <a:gd name="T43" fmla="*/ 858 h 859"/>
                <a:gd name="T44" fmla="*/ 3847 w 3848"/>
                <a:gd name="T45" fmla="*/ 858 h 859"/>
                <a:gd name="T46" fmla="*/ 3847 w 3848"/>
                <a:gd name="T47" fmla="*/ 844 h 859"/>
                <a:gd name="T48" fmla="*/ 99 w 3848"/>
                <a:gd name="T49" fmla="*/ 844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8" h="859">
                  <a:moveTo>
                    <a:pt x="99" y="844"/>
                  </a:moveTo>
                  <a:lnTo>
                    <a:pt x="103" y="819"/>
                  </a:lnTo>
                  <a:lnTo>
                    <a:pt x="108" y="795"/>
                  </a:lnTo>
                  <a:lnTo>
                    <a:pt x="112" y="769"/>
                  </a:lnTo>
                  <a:lnTo>
                    <a:pt x="116" y="743"/>
                  </a:lnTo>
                  <a:lnTo>
                    <a:pt x="119" y="717"/>
                  </a:lnTo>
                  <a:lnTo>
                    <a:pt x="121" y="691"/>
                  </a:lnTo>
                  <a:lnTo>
                    <a:pt x="124" y="663"/>
                  </a:lnTo>
                  <a:lnTo>
                    <a:pt x="125" y="637"/>
                  </a:lnTo>
                  <a:lnTo>
                    <a:pt x="127" y="610"/>
                  </a:lnTo>
                  <a:lnTo>
                    <a:pt x="127" y="583"/>
                  </a:lnTo>
                  <a:lnTo>
                    <a:pt x="127" y="526"/>
                  </a:lnTo>
                  <a:lnTo>
                    <a:pt x="124" y="470"/>
                  </a:lnTo>
                  <a:lnTo>
                    <a:pt x="119" y="412"/>
                  </a:lnTo>
                  <a:lnTo>
                    <a:pt x="111" y="354"/>
                  </a:lnTo>
                  <a:lnTo>
                    <a:pt x="99" y="296"/>
                  </a:lnTo>
                  <a:lnTo>
                    <a:pt x="85" y="236"/>
                  </a:lnTo>
                  <a:lnTo>
                    <a:pt x="68" y="177"/>
                  </a:lnTo>
                  <a:lnTo>
                    <a:pt x="48" y="118"/>
                  </a:lnTo>
                  <a:lnTo>
                    <a:pt x="25" y="57"/>
                  </a:lnTo>
                  <a:lnTo>
                    <a:pt x="0" y="0"/>
                  </a:lnTo>
                  <a:lnTo>
                    <a:pt x="0" y="858"/>
                  </a:lnTo>
                  <a:lnTo>
                    <a:pt x="3847" y="858"/>
                  </a:lnTo>
                  <a:lnTo>
                    <a:pt x="3847" y="844"/>
                  </a:lnTo>
                  <a:lnTo>
                    <a:pt x="99" y="844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48" name="Rectangle 1100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16B9A5-30EF-41B6-B94F-D4142EEDA41A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3149" name="Rectangle 110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34991F-0E91-43A3-9E07-CDA81E6937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50" name="Rectangle 110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8A91A-90A5-4600-97C8-8A2D121D3C6C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CE915-0D61-42EC-8A08-B2EE9DFA66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9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D8151A-CEE9-4171-9756-E7FB9E437E78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F9E81-ADEB-409D-9045-51FC45C95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72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F7A60-8F39-4708-BC25-EB90D9F84593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139D4-9006-4994-9840-CD55798E0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520C9-E86C-4EBE-BBDE-8A0C3E8EDA32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CB90C-58F6-45D8-B724-E2205BEC1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78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2B50E-A1FF-48BF-B75C-93F07754EE2B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DD612-8B91-4EE7-A3FA-476B4AFDE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1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D9EA54-B6CF-4D42-AA31-63A1CDFA5E17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A0B3A-8054-4760-BF6E-A4BFE8E5D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2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D3199-BFC9-47D3-8A5F-F8D8AB9900AE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88E0C-DB4C-4C50-8766-ACEFD43B2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00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AD9AD-BA2C-459B-9863-E2CDC0E9AF3C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400D4-07AD-4EE8-9E12-89CA6119A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36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B27B1-A31E-48CB-8B95-9E32BB4616EB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6A6FE-8C45-40E7-A0C9-BE9AD2904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94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3BE63-1439-4F3B-9013-B2624CD44C74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E85D6-D25B-4C6C-9D3F-88F812FCD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77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0">
                <a:gamma/>
                <a:shade val="69804"/>
                <a:invGamma/>
              </a:srgbClr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99213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fld id="{2AD123B1-4347-487E-8756-8EBE51670765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4008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1538" y="6400800"/>
            <a:ext cx="1897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E635B2F3-9AC1-4DCD-B562-D312AB538C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338138"/>
            <a:ext cx="7459663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Capitolul 1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300038" y="230188"/>
            <a:ext cx="8843962" cy="1827212"/>
            <a:chOff x="189" y="145"/>
            <a:chExt cx="5113" cy="1144"/>
          </a:xfrm>
        </p:grpSpPr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191" y="145"/>
              <a:ext cx="5111" cy="1141"/>
              <a:chOff x="191" y="145"/>
              <a:chExt cx="5111" cy="1141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191" y="1028"/>
                <a:ext cx="94" cy="28"/>
              </a:xfrm>
              <a:custGeom>
                <a:avLst/>
                <a:gdLst>
                  <a:gd name="T0" fmla="*/ 0 w 94"/>
                  <a:gd name="T1" fmla="*/ 27 h 28"/>
                  <a:gd name="T2" fmla="*/ 86 w 94"/>
                  <a:gd name="T3" fmla="*/ 27 h 28"/>
                  <a:gd name="T4" fmla="*/ 87 w 94"/>
                  <a:gd name="T5" fmla="*/ 23 h 28"/>
                  <a:gd name="T6" fmla="*/ 88 w 94"/>
                  <a:gd name="T7" fmla="*/ 20 h 28"/>
                  <a:gd name="T8" fmla="*/ 89 w 94"/>
                  <a:gd name="T9" fmla="*/ 16 h 28"/>
                  <a:gd name="T10" fmla="*/ 89 w 94"/>
                  <a:gd name="T11" fmla="*/ 13 h 28"/>
                  <a:gd name="T12" fmla="*/ 90 w 94"/>
                  <a:gd name="T13" fmla="*/ 10 h 28"/>
                  <a:gd name="T14" fmla="*/ 91 w 94"/>
                  <a:gd name="T15" fmla="*/ 7 h 28"/>
                  <a:gd name="T16" fmla="*/ 92 w 94"/>
                  <a:gd name="T17" fmla="*/ 3 h 28"/>
                  <a:gd name="T18" fmla="*/ 93 w 94"/>
                  <a:gd name="T19" fmla="*/ 0 h 28"/>
                  <a:gd name="T20" fmla="*/ 0 w 94"/>
                  <a:gd name="T21" fmla="*/ 0 h 28"/>
                  <a:gd name="T22" fmla="*/ 0 w 94"/>
                  <a:gd name="T23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28">
                    <a:moveTo>
                      <a:pt x="0" y="27"/>
                    </a:moveTo>
                    <a:lnTo>
                      <a:pt x="86" y="27"/>
                    </a:lnTo>
                    <a:lnTo>
                      <a:pt x="87" y="23"/>
                    </a:lnTo>
                    <a:lnTo>
                      <a:pt x="88" y="20"/>
                    </a:lnTo>
                    <a:lnTo>
                      <a:pt x="89" y="16"/>
                    </a:lnTo>
                    <a:lnTo>
                      <a:pt x="89" y="13"/>
                    </a:lnTo>
                    <a:lnTo>
                      <a:pt x="90" y="10"/>
                    </a:lnTo>
                    <a:lnTo>
                      <a:pt x="91" y="7"/>
                    </a:lnTo>
                    <a:lnTo>
                      <a:pt x="92" y="3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191" y="1081"/>
                <a:ext cx="80" cy="27"/>
              </a:xfrm>
              <a:custGeom>
                <a:avLst/>
                <a:gdLst>
                  <a:gd name="T0" fmla="*/ 0 w 80"/>
                  <a:gd name="T1" fmla="*/ 26 h 27"/>
                  <a:gd name="T2" fmla="*/ 71 w 80"/>
                  <a:gd name="T3" fmla="*/ 26 h 27"/>
                  <a:gd name="T4" fmla="*/ 71 w 80"/>
                  <a:gd name="T5" fmla="*/ 23 h 27"/>
                  <a:gd name="T6" fmla="*/ 72 w 80"/>
                  <a:gd name="T7" fmla="*/ 20 h 27"/>
                  <a:gd name="T8" fmla="*/ 74 w 80"/>
                  <a:gd name="T9" fmla="*/ 17 h 27"/>
                  <a:gd name="T10" fmla="*/ 75 w 80"/>
                  <a:gd name="T11" fmla="*/ 13 h 27"/>
                  <a:gd name="T12" fmla="*/ 75 w 80"/>
                  <a:gd name="T13" fmla="*/ 10 h 27"/>
                  <a:gd name="T14" fmla="*/ 76 w 80"/>
                  <a:gd name="T15" fmla="*/ 6 h 27"/>
                  <a:gd name="T16" fmla="*/ 78 w 80"/>
                  <a:gd name="T17" fmla="*/ 3 h 27"/>
                  <a:gd name="T18" fmla="*/ 79 w 80"/>
                  <a:gd name="T19" fmla="*/ 0 h 27"/>
                  <a:gd name="T20" fmla="*/ 0 w 80"/>
                  <a:gd name="T21" fmla="*/ 0 h 27"/>
                  <a:gd name="T22" fmla="*/ 0 w 80"/>
                  <a:gd name="T2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27">
                    <a:moveTo>
                      <a:pt x="0" y="26"/>
                    </a:moveTo>
                    <a:lnTo>
                      <a:pt x="71" y="26"/>
                    </a:lnTo>
                    <a:lnTo>
                      <a:pt x="71" y="23"/>
                    </a:lnTo>
                    <a:lnTo>
                      <a:pt x="72" y="20"/>
                    </a:lnTo>
                    <a:lnTo>
                      <a:pt x="74" y="17"/>
                    </a:lnTo>
                    <a:lnTo>
                      <a:pt x="75" y="13"/>
                    </a:lnTo>
                    <a:lnTo>
                      <a:pt x="75" y="10"/>
                    </a:lnTo>
                    <a:lnTo>
                      <a:pt x="76" y="6"/>
                    </a:lnTo>
                    <a:lnTo>
                      <a:pt x="78" y="3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191" y="1134"/>
                <a:ext cx="63" cy="152"/>
              </a:xfrm>
              <a:custGeom>
                <a:avLst/>
                <a:gdLst>
                  <a:gd name="T0" fmla="*/ 0 w 63"/>
                  <a:gd name="T1" fmla="*/ 0 h 152"/>
                  <a:gd name="T2" fmla="*/ 0 w 63"/>
                  <a:gd name="T3" fmla="*/ 151 h 152"/>
                  <a:gd name="T4" fmla="*/ 5 w 63"/>
                  <a:gd name="T5" fmla="*/ 141 h 152"/>
                  <a:gd name="T6" fmla="*/ 10 w 63"/>
                  <a:gd name="T7" fmla="*/ 130 h 152"/>
                  <a:gd name="T8" fmla="*/ 15 w 63"/>
                  <a:gd name="T9" fmla="*/ 119 h 152"/>
                  <a:gd name="T10" fmla="*/ 19 w 63"/>
                  <a:gd name="T11" fmla="*/ 109 h 152"/>
                  <a:gd name="T12" fmla="*/ 23 w 63"/>
                  <a:gd name="T13" fmla="*/ 99 h 152"/>
                  <a:gd name="T14" fmla="*/ 28 w 63"/>
                  <a:gd name="T15" fmla="*/ 89 h 152"/>
                  <a:gd name="T16" fmla="*/ 31 w 63"/>
                  <a:gd name="T17" fmla="*/ 79 h 152"/>
                  <a:gd name="T18" fmla="*/ 36 w 63"/>
                  <a:gd name="T19" fmla="*/ 70 h 152"/>
                  <a:gd name="T20" fmla="*/ 39 w 63"/>
                  <a:gd name="T21" fmla="*/ 61 h 152"/>
                  <a:gd name="T22" fmla="*/ 43 w 63"/>
                  <a:gd name="T23" fmla="*/ 52 h 152"/>
                  <a:gd name="T24" fmla="*/ 46 w 63"/>
                  <a:gd name="T25" fmla="*/ 42 h 152"/>
                  <a:gd name="T26" fmla="*/ 50 w 63"/>
                  <a:gd name="T27" fmla="*/ 34 h 152"/>
                  <a:gd name="T28" fmla="*/ 54 w 63"/>
                  <a:gd name="T29" fmla="*/ 25 h 152"/>
                  <a:gd name="T30" fmla="*/ 56 w 63"/>
                  <a:gd name="T31" fmla="*/ 17 h 152"/>
                  <a:gd name="T32" fmla="*/ 59 w 63"/>
                  <a:gd name="T33" fmla="*/ 8 h 152"/>
                  <a:gd name="T34" fmla="*/ 62 w 63"/>
                  <a:gd name="T35" fmla="*/ 0 h 152"/>
                  <a:gd name="T36" fmla="*/ 0 w 63"/>
                  <a:gd name="T3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3" h="152">
                    <a:moveTo>
                      <a:pt x="0" y="0"/>
                    </a:moveTo>
                    <a:lnTo>
                      <a:pt x="0" y="151"/>
                    </a:lnTo>
                    <a:lnTo>
                      <a:pt x="5" y="141"/>
                    </a:lnTo>
                    <a:lnTo>
                      <a:pt x="10" y="130"/>
                    </a:lnTo>
                    <a:lnTo>
                      <a:pt x="15" y="119"/>
                    </a:lnTo>
                    <a:lnTo>
                      <a:pt x="19" y="109"/>
                    </a:lnTo>
                    <a:lnTo>
                      <a:pt x="23" y="99"/>
                    </a:lnTo>
                    <a:lnTo>
                      <a:pt x="28" y="89"/>
                    </a:lnTo>
                    <a:lnTo>
                      <a:pt x="31" y="79"/>
                    </a:lnTo>
                    <a:lnTo>
                      <a:pt x="36" y="70"/>
                    </a:lnTo>
                    <a:lnTo>
                      <a:pt x="39" y="61"/>
                    </a:lnTo>
                    <a:lnTo>
                      <a:pt x="43" y="52"/>
                    </a:lnTo>
                    <a:lnTo>
                      <a:pt x="46" y="42"/>
                    </a:lnTo>
                    <a:lnTo>
                      <a:pt x="50" y="34"/>
                    </a:lnTo>
                    <a:lnTo>
                      <a:pt x="54" y="25"/>
                    </a:lnTo>
                    <a:lnTo>
                      <a:pt x="56" y="17"/>
                    </a:lnTo>
                    <a:lnTo>
                      <a:pt x="59" y="8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91" y="1081"/>
                <a:ext cx="0" cy="26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191" y="1028"/>
                <a:ext cx="0" cy="27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191" y="145"/>
                <a:ext cx="5111" cy="858"/>
              </a:xfrm>
              <a:custGeom>
                <a:avLst/>
                <a:gdLst>
                  <a:gd name="T0" fmla="*/ 100 w 5111"/>
                  <a:gd name="T1" fmla="*/ 843 h 858"/>
                  <a:gd name="T2" fmla="*/ 103 w 5111"/>
                  <a:gd name="T3" fmla="*/ 828 h 858"/>
                  <a:gd name="T4" fmla="*/ 105 w 5111"/>
                  <a:gd name="T5" fmla="*/ 812 h 858"/>
                  <a:gd name="T6" fmla="*/ 108 w 5111"/>
                  <a:gd name="T7" fmla="*/ 797 h 858"/>
                  <a:gd name="T8" fmla="*/ 111 w 5111"/>
                  <a:gd name="T9" fmla="*/ 781 h 858"/>
                  <a:gd name="T10" fmla="*/ 113 w 5111"/>
                  <a:gd name="T11" fmla="*/ 765 h 858"/>
                  <a:gd name="T12" fmla="*/ 115 w 5111"/>
                  <a:gd name="T13" fmla="*/ 749 h 858"/>
                  <a:gd name="T14" fmla="*/ 117 w 5111"/>
                  <a:gd name="T15" fmla="*/ 733 h 858"/>
                  <a:gd name="T16" fmla="*/ 119 w 5111"/>
                  <a:gd name="T17" fmla="*/ 716 h 858"/>
                  <a:gd name="T18" fmla="*/ 120 w 5111"/>
                  <a:gd name="T19" fmla="*/ 700 h 858"/>
                  <a:gd name="T20" fmla="*/ 122 w 5111"/>
                  <a:gd name="T21" fmla="*/ 683 h 858"/>
                  <a:gd name="T22" fmla="*/ 124 w 5111"/>
                  <a:gd name="T23" fmla="*/ 667 h 858"/>
                  <a:gd name="T24" fmla="*/ 125 w 5111"/>
                  <a:gd name="T25" fmla="*/ 649 h 858"/>
                  <a:gd name="T26" fmla="*/ 126 w 5111"/>
                  <a:gd name="T27" fmla="*/ 633 h 858"/>
                  <a:gd name="T28" fmla="*/ 127 w 5111"/>
                  <a:gd name="T29" fmla="*/ 616 h 858"/>
                  <a:gd name="T30" fmla="*/ 127 w 5111"/>
                  <a:gd name="T31" fmla="*/ 599 h 858"/>
                  <a:gd name="T32" fmla="*/ 127 w 5111"/>
                  <a:gd name="T33" fmla="*/ 581 h 858"/>
                  <a:gd name="T34" fmla="*/ 127 w 5111"/>
                  <a:gd name="T35" fmla="*/ 564 h 858"/>
                  <a:gd name="T36" fmla="*/ 127 w 5111"/>
                  <a:gd name="T37" fmla="*/ 547 h 858"/>
                  <a:gd name="T38" fmla="*/ 127 w 5111"/>
                  <a:gd name="T39" fmla="*/ 529 h 858"/>
                  <a:gd name="T40" fmla="*/ 127 w 5111"/>
                  <a:gd name="T41" fmla="*/ 512 h 858"/>
                  <a:gd name="T42" fmla="*/ 126 w 5111"/>
                  <a:gd name="T43" fmla="*/ 495 h 858"/>
                  <a:gd name="T44" fmla="*/ 125 w 5111"/>
                  <a:gd name="T45" fmla="*/ 477 h 858"/>
                  <a:gd name="T46" fmla="*/ 123 w 5111"/>
                  <a:gd name="T47" fmla="*/ 459 h 858"/>
                  <a:gd name="T48" fmla="*/ 122 w 5111"/>
                  <a:gd name="T49" fmla="*/ 441 h 858"/>
                  <a:gd name="T50" fmla="*/ 119 w 5111"/>
                  <a:gd name="T51" fmla="*/ 423 h 858"/>
                  <a:gd name="T52" fmla="*/ 118 w 5111"/>
                  <a:gd name="T53" fmla="*/ 405 h 858"/>
                  <a:gd name="T54" fmla="*/ 116 w 5111"/>
                  <a:gd name="T55" fmla="*/ 387 h 858"/>
                  <a:gd name="T56" fmla="*/ 113 w 5111"/>
                  <a:gd name="T57" fmla="*/ 368 h 858"/>
                  <a:gd name="T58" fmla="*/ 110 w 5111"/>
                  <a:gd name="T59" fmla="*/ 350 h 858"/>
                  <a:gd name="T60" fmla="*/ 107 w 5111"/>
                  <a:gd name="T61" fmla="*/ 332 h 858"/>
                  <a:gd name="T62" fmla="*/ 103 w 5111"/>
                  <a:gd name="T63" fmla="*/ 314 h 858"/>
                  <a:gd name="T64" fmla="*/ 100 w 5111"/>
                  <a:gd name="T65" fmla="*/ 295 h 858"/>
                  <a:gd name="T66" fmla="*/ 95 w 5111"/>
                  <a:gd name="T67" fmla="*/ 277 h 858"/>
                  <a:gd name="T68" fmla="*/ 91 w 5111"/>
                  <a:gd name="T69" fmla="*/ 259 h 858"/>
                  <a:gd name="T70" fmla="*/ 87 w 5111"/>
                  <a:gd name="T71" fmla="*/ 240 h 858"/>
                  <a:gd name="T72" fmla="*/ 82 w 5111"/>
                  <a:gd name="T73" fmla="*/ 222 h 858"/>
                  <a:gd name="T74" fmla="*/ 77 w 5111"/>
                  <a:gd name="T75" fmla="*/ 203 h 858"/>
                  <a:gd name="T76" fmla="*/ 71 w 5111"/>
                  <a:gd name="T77" fmla="*/ 185 h 858"/>
                  <a:gd name="T78" fmla="*/ 65 w 5111"/>
                  <a:gd name="T79" fmla="*/ 166 h 858"/>
                  <a:gd name="T80" fmla="*/ 59 w 5111"/>
                  <a:gd name="T81" fmla="*/ 147 h 858"/>
                  <a:gd name="T82" fmla="*/ 53 w 5111"/>
                  <a:gd name="T83" fmla="*/ 129 h 858"/>
                  <a:gd name="T84" fmla="*/ 47 w 5111"/>
                  <a:gd name="T85" fmla="*/ 110 h 858"/>
                  <a:gd name="T86" fmla="*/ 39 w 5111"/>
                  <a:gd name="T87" fmla="*/ 92 h 858"/>
                  <a:gd name="T88" fmla="*/ 31 w 5111"/>
                  <a:gd name="T89" fmla="*/ 73 h 858"/>
                  <a:gd name="T90" fmla="*/ 24 w 5111"/>
                  <a:gd name="T91" fmla="*/ 55 h 858"/>
                  <a:gd name="T92" fmla="*/ 16 w 5111"/>
                  <a:gd name="T93" fmla="*/ 36 h 858"/>
                  <a:gd name="T94" fmla="*/ 8 w 5111"/>
                  <a:gd name="T95" fmla="*/ 18 h 858"/>
                  <a:gd name="T96" fmla="*/ 0 w 5111"/>
                  <a:gd name="T97" fmla="*/ 0 h 858"/>
                  <a:gd name="T98" fmla="*/ 0 w 5111"/>
                  <a:gd name="T99" fmla="*/ 857 h 858"/>
                  <a:gd name="T100" fmla="*/ 0 w 5111"/>
                  <a:gd name="T101" fmla="*/ 857 h 858"/>
                  <a:gd name="T102" fmla="*/ 5110 w 5111"/>
                  <a:gd name="T103" fmla="*/ 857 h 858"/>
                  <a:gd name="T104" fmla="*/ 5110 w 5111"/>
                  <a:gd name="T105" fmla="*/ 843 h 858"/>
                  <a:gd name="T106" fmla="*/ 100 w 5111"/>
                  <a:gd name="T107" fmla="*/ 843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11" h="858">
                    <a:moveTo>
                      <a:pt x="100" y="843"/>
                    </a:moveTo>
                    <a:lnTo>
                      <a:pt x="103" y="828"/>
                    </a:lnTo>
                    <a:lnTo>
                      <a:pt x="105" y="812"/>
                    </a:lnTo>
                    <a:lnTo>
                      <a:pt x="108" y="797"/>
                    </a:lnTo>
                    <a:lnTo>
                      <a:pt x="111" y="781"/>
                    </a:lnTo>
                    <a:lnTo>
                      <a:pt x="113" y="765"/>
                    </a:lnTo>
                    <a:lnTo>
                      <a:pt x="115" y="749"/>
                    </a:lnTo>
                    <a:lnTo>
                      <a:pt x="117" y="733"/>
                    </a:lnTo>
                    <a:lnTo>
                      <a:pt x="119" y="716"/>
                    </a:lnTo>
                    <a:lnTo>
                      <a:pt x="120" y="700"/>
                    </a:lnTo>
                    <a:lnTo>
                      <a:pt x="122" y="683"/>
                    </a:lnTo>
                    <a:lnTo>
                      <a:pt x="124" y="667"/>
                    </a:lnTo>
                    <a:lnTo>
                      <a:pt x="125" y="649"/>
                    </a:lnTo>
                    <a:lnTo>
                      <a:pt x="126" y="633"/>
                    </a:lnTo>
                    <a:lnTo>
                      <a:pt x="127" y="616"/>
                    </a:lnTo>
                    <a:lnTo>
                      <a:pt x="127" y="599"/>
                    </a:lnTo>
                    <a:lnTo>
                      <a:pt x="127" y="581"/>
                    </a:lnTo>
                    <a:lnTo>
                      <a:pt x="127" y="564"/>
                    </a:lnTo>
                    <a:lnTo>
                      <a:pt x="127" y="547"/>
                    </a:lnTo>
                    <a:lnTo>
                      <a:pt x="127" y="529"/>
                    </a:lnTo>
                    <a:lnTo>
                      <a:pt x="127" y="512"/>
                    </a:lnTo>
                    <a:lnTo>
                      <a:pt x="126" y="495"/>
                    </a:lnTo>
                    <a:lnTo>
                      <a:pt x="125" y="477"/>
                    </a:lnTo>
                    <a:lnTo>
                      <a:pt x="123" y="459"/>
                    </a:lnTo>
                    <a:lnTo>
                      <a:pt x="122" y="441"/>
                    </a:lnTo>
                    <a:lnTo>
                      <a:pt x="119" y="423"/>
                    </a:lnTo>
                    <a:lnTo>
                      <a:pt x="118" y="405"/>
                    </a:lnTo>
                    <a:lnTo>
                      <a:pt x="116" y="387"/>
                    </a:lnTo>
                    <a:lnTo>
                      <a:pt x="113" y="368"/>
                    </a:lnTo>
                    <a:lnTo>
                      <a:pt x="110" y="350"/>
                    </a:lnTo>
                    <a:lnTo>
                      <a:pt x="107" y="332"/>
                    </a:lnTo>
                    <a:lnTo>
                      <a:pt x="103" y="314"/>
                    </a:lnTo>
                    <a:lnTo>
                      <a:pt x="100" y="295"/>
                    </a:lnTo>
                    <a:lnTo>
                      <a:pt x="95" y="277"/>
                    </a:lnTo>
                    <a:lnTo>
                      <a:pt x="91" y="259"/>
                    </a:lnTo>
                    <a:lnTo>
                      <a:pt x="87" y="240"/>
                    </a:lnTo>
                    <a:lnTo>
                      <a:pt x="82" y="222"/>
                    </a:lnTo>
                    <a:lnTo>
                      <a:pt x="77" y="203"/>
                    </a:lnTo>
                    <a:lnTo>
                      <a:pt x="71" y="185"/>
                    </a:lnTo>
                    <a:lnTo>
                      <a:pt x="65" y="166"/>
                    </a:lnTo>
                    <a:lnTo>
                      <a:pt x="59" y="147"/>
                    </a:lnTo>
                    <a:lnTo>
                      <a:pt x="53" y="129"/>
                    </a:lnTo>
                    <a:lnTo>
                      <a:pt x="47" y="110"/>
                    </a:lnTo>
                    <a:lnTo>
                      <a:pt x="39" y="92"/>
                    </a:lnTo>
                    <a:lnTo>
                      <a:pt x="31" y="73"/>
                    </a:lnTo>
                    <a:lnTo>
                      <a:pt x="24" y="55"/>
                    </a:lnTo>
                    <a:lnTo>
                      <a:pt x="16" y="36"/>
                    </a:lnTo>
                    <a:lnTo>
                      <a:pt x="8" y="18"/>
                    </a:lnTo>
                    <a:lnTo>
                      <a:pt x="0" y="0"/>
                    </a:lnTo>
                    <a:lnTo>
                      <a:pt x="0" y="857"/>
                    </a:lnTo>
                    <a:lnTo>
                      <a:pt x="0" y="857"/>
                    </a:lnTo>
                    <a:lnTo>
                      <a:pt x="5110" y="857"/>
                    </a:lnTo>
                    <a:lnTo>
                      <a:pt x="5110" y="843"/>
                    </a:lnTo>
                    <a:lnTo>
                      <a:pt x="100" y="843"/>
                    </a:lnTo>
                  </a:path>
                </a:pathLst>
              </a:custGeom>
              <a:solidFill>
                <a:srgbClr val="FF28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89" y="1026"/>
              <a:ext cx="90" cy="29"/>
            </a:xfrm>
            <a:custGeom>
              <a:avLst/>
              <a:gdLst>
                <a:gd name="T0" fmla="*/ 0 w 90"/>
                <a:gd name="T1" fmla="*/ 28 h 29"/>
                <a:gd name="T2" fmla="*/ 83 w 90"/>
                <a:gd name="T3" fmla="*/ 28 h 29"/>
                <a:gd name="T4" fmla="*/ 84 w 90"/>
                <a:gd name="T5" fmla="*/ 22 h 29"/>
                <a:gd name="T6" fmla="*/ 85 w 90"/>
                <a:gd name="T7" fmla="*/ 17 h 29"/>
                <a:gd name="T8" fmla="*/ 86 w 90"/>
                <a:gd name="T9" fmla="*/ 10 h 29"/>
                <a:gd name="T10" fmla="*/ 88 w 90"/>
                <a:gd name="T11" fmla="*/ 5 h 29"/>
                <a:gd name="T12" fmla="*/ 89 w 90"/>
                <a:gd name="T13" fmla="*/ 0 h 29"/>
                <a:gd name="T14" fmla="*/ 0 w 90"/>
                <a:gd name="T15" fmla="*/ 0 h 29"/>
                <a:gd name="T16" fmla="*/ 0 w 90"/>
                <a:gd name="T17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29">
                  <a:moveTo>
                    <a:pt x="0" y="28"/>
                  </a:moveTo>
                  <a:lnTo>
                    <a:pt x="83" y="28"/>
                  </a:lnTo>
                  <a:lnTo>
                    <a:pt x="84" y="22"/>
                  </a:lnTo>
                  <a:lnTo>
                    <a:pt x="85" y="17"/>
                  </a:lnTo>
                  <a:lnTo>
                    <a:pt x="86" y="10"/>
                  </a:lnTo>
                  <a:lnTo>
                    <a:pt x="88" y="5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89" y="1082"/>
              <a:ext cx="77" cy="27"/>
            </a:xfrm>
            <a:custGeom>
              <a:avLst/>
              <a:gdLst>
                <a:gd name="T0" fmla="*/ 0 w 77"/>
                <a:gd name="T1" fmla="*/ 26 h 27"/>
                <a:gd name="T2" fmla="*/ 69 w 77"/>
                <a:gd name="T3" fmla="*/ 26 h 27"/>
                <a:gd name="T4" fmla="*/ 70 w 77"/>
                <a:gd name="T5" fmla="*/ 21 h 27"/>
                <a:gd name="T6" fmla="*/ 72 w 77"/>
                <a:gd name="T7" fmla="*/ 15 h 27"/>
                <a:gd name="T8" fmla="*/ 72 w 77"/>
                <a:gd name="T9" fmla="*/ 10 h 27"/>
                <a:gd name="T10" fmla="*/ 74 w 77"/>
                <a:gd name="T11" fmla="*/ 6 h 27"/>
                <a:gd name="T12" fmla="*/ 76 w 77"/>
                <a:gd name="T13" fmla="*/ 0 h 27"/>
                <a:gd name="T14" fmla="*/ 0 w 77"/>
                <a:gd name="T15" fmla="*/ 0 h 27"/>
                <a:gd name="T16" fmla="*/ 0 w 77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27">
                  <a:moveTo>
                    <a:pt x="0" y="26"/>
                  </a:moveTo>
                  <a:lnTo>
                    <a:pt x="69" y="26"/>
                  </a:lnTo>
                  <a:lnTo>
                    <a:pt x="70" y="21"/>
                  </a:lnTo>
                  <a:lnTo>
                    <a:pt x="72" y="15"/>
                  </a:lnTo>
                  <a:lnTo>
                    <a:pt x="72" y="10"/>
                  </a:lnTo>
                  <a:lnTo>
                    <a:pt x="74" y="6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6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89" y="1136"/>
              <a:ext cx="60" cy="153"/>
            </a:xfrm>
            <a:custGeom>
              <a:avLst/>
              <a:gdLst>
                <a:gd name="T0" fmla="*/ 0 w 60"/>
                <a:gd name="T1" fmla="*/ 0 h 153"/>
                <a:gd name="T2" fmla="*/ 0 w 60"/>
                <a:gd name="T3" fmla="*/ 152 h 153"/>
                <a:gd name="T4" fmla="*/ 6 w 60"/>
                <a:gd name="T5" fmla="*/ 134 h 153"/>
                <a:gd name="T6" fmla="*/ 14 w 60"/>
                <a:gd name="T7" fmla="*/ 117 h 153"/>
                <a:gd name="T8" fmla="*/ 20 w 60"/>
                <a:gd name="T9" fmla="*/ 100 h 153"/>
                <a:gd name="T10" fmla="*/ 27 w 60"/>
                <a:gd name="T11" fmla="*/ 84 h 153"/>
                <a:gd name="T12" fmla="*/ 33 w 60"/>
                <a:gd name="T13" fmla="*/ 68 h 153"/>
                <a:gd name="T14" fmla="*/ 39 w 60"/>
                <a:gd name="T15" fmla="*/ 53 h 153"/>
                <a:gd name="T16" fmla="*/ 44 w 60"/>
                <a:gd name="T17" fmla="*/ 40 h 153"/>
                <a:gd name="T18" fmla="*/ 50 w 60"/>
                <a:gd name="T19" fmla="*/ 26 h 153"/>
                <a:gd name="T20" fmla="*/ 54 w 60"/>
                <a:gd name="T21" fmla="*/ 12 h 153"/>
                <a:gd name="T22" fmla="*/ 59 w 60"/>
                <a:gd name="T23" fmla="*/ 0 h 153"/>
                <a:gd name="T24" fmla="*/ 0 w 60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53">
                  <a:moveTo>
                    <a:pt x="0" y="0"/>
                  </a:moveTo>
                  <a:lnTo>
                    <a:pt x="0" y="152"/>
                  </a:lnTo>
                  <a:lnTo>
                    <a:pt x="6" y="134"/>
                  </a:lnTo>
                  <a:lnTo>
                    <a:pt x="14" y="117"/>
                  </a:lnTo>
                  <a:lnTo>
                    <a:pt x="20" y="100"/>
                  </a:lnTo>
                  <a:lnTo>
                    <a:pt x="27" y="84"/>
                  </a:lnTo>
                  <a:lnTo>
                    <a:pt x="33" y="68"/>
                  </a:lnTo>
                  <a:lnTo>
                    <a:pt x="39" y="53"/>
                  </a:lnTo>
                  <a:lnTo>
                    <a:pt x="44" y="40"/>
                  </a:lnTo>
                  <a:lnTo>
                    <a:pt x="50" y="26"/>
                  </a:lnTo>
                  <a:lnTo>
                    <a:pt x="54" y="12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solidFill>
              <a:srgbClr val="FF28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2pPr>
      <a:lvl3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3pPr>
      <a:lvl4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4pPr>
      <a:lvl5pPr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5pPr>
      <a:lvl6pPr marL="4572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6pPr>
      <a:lvl7pPr marL="9144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7pPr>
      <a:lvl8pPr marL="13716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8pPr>
      <a:lvl9pPr marL="1828800" algn="ctr" defTabSz="871538" rtl="0" eaLnBrk="0" fontAlgn="base" hangingPunct="0">
        <a:lnSpc>
          <a:spcPts val="47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Garamond Light" pitchFamily="2" charset="0"/>
        </a:defRPr>
      </a:lvl9pPr>
    </p:titleStyle>
    <p:bodyStyle>
      <a:lvl1pPr marL="230188" indent="-230188" algn="l" defTabSz="871538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SzPct val="9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285750" algn="l" defTabSz="871538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204913" indent="-228600" algn="l" defTabSz="8715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8715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66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638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210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3782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35400" indent="-231775" algn="l" defTabSz="87153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ota@ase.r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0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8ABCF9CD-2AE0-4572-8928-1CE8959DCFEC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9" name="Rectangle 110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627F92F-09D6-4131-9992-87DE8ADA16D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3622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 b="0">
              <a:latin typeface="Book Antiqua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5800" y="24384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en-US" sz="2800" b="0" dirty="0" err="1">
                <a:latin typeface="Book Antiqua" pitchFamily="18" charset="0"/>
              </a:rPr>
              <a:t>Sisteme</a:t>
            </a:r>
            <a:r>
              <a:rPr lang="en-US" altLang="en-US" sz="2800" b="0" dirty="0">
                <a:latin typeface="Book Antiqua" pitchFamily="18" charset="0"/>
              </a:rPr>
              <a:t> integrate </a:t>
            </a:r>
            <a:r>
              <a:rPr lang="en-US" altLang="en-US" sz="2800" b="0" dirty="0" err="1">
                <a:latin typeface="Book Antiqua" pitchFamily="18" charset="0"/>
              </a:rPr>
              <a:t>pentru</a:t>
            </a:r>
            <a:r>
              <a:rPr lang="en-US" altLang="en-US" sz="2800" b="0" dirty="0">
                <a:latin typeface="Book Antiqua" pitchFamily="18" charset="0"/>
              </a:rPr>
              <a:t>     -business</a:t>
            </a:r>
            <a:endParaRPr lang="ro-RO" altLang="en-US" sz="28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endParaRPr lang="ro-RO" altLang="en-US" sz="22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200" b="0" dirty="0">
                <a:latin typeface="Book Antiqua" pitchFamily="18" charset="0"/>
              </a:rPr>
              <a:t>9</a:t>
            </a:r>
            <a:r>
              <a:rPr lang="en-US" altLang="en-US" sz="2200" b="0" dirty="0" smtClean="0">
                <a:latin typeface="Book Antiqua" pitchFamily="18" charset="0"/>
              </a:rPr>
              <a:t> </a:t>
            </a:r>
            <a:r>
              <a:rPr lang="ro-RO" altLang="en-US" sz="2200" b="0" dirty="0" smtClean="0">
                <a:latin typeface="Book Antiqua" pitchFamily="18" charset="0"/>
              </a:rPr>
              <a:t>– </a:t>
            </a:r>
            <a:r>
              <a:rPr lang="ro-RO" altLang="en-US" sz="2200" b="0" dirty="0">
                <a:latin typeface="Book Antiqua" pitchFamily="18" charset="0"/>
              </a:rPr>
              <a:t>e</a:t>
            </a:r>
            <a:r>
              <a:rPr lang="en-US" altLang="en-US" sz="2200" b="0" dirty="0" smtClean="0">
                <a:latin typeface="Book Antiqua" pitchFamily="18" charset="0"/>
              </a:rPr>
              <a:t>Commerce, e-Auctions</a:t>
            </a:r>
            <a:endParaRPr lang="en-US" altLang="en-US" sz="2200" b="0" dirty="0">
              <a:latin typeface="Book Antiqua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9600" y="5029200"/>
            <a:ext cx="365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US" altLang="en-US" sz="1600" b="0">
              <a:latin typeface="Book Antiqua" pitchFamily="18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33400" y="46482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r>
              <a:rPr lang="en-US" altLang="en-US" sz="1600" b="0" dirty="0" err="1">
                <a:latin typeface="Book Antiqua" pitchFamily="18" charset="0"/>
              </a:rPr>
              <a:t>Răzvan</a:t>
            </a:r>
            <a:r>
              <a:rPr lang="en-US" altLang="en-US" sz="1600" b="0" dirty="0">
                <a:latin typeface="Book Antiqua" pitchFamily="18" charset="0"/>
              </a:rPr>
              <a:t> Daniel </a:t>
            </a:r>
            <a:r>
              <a:rPr lang="en-US" altLang="en-US" sz="1600" b="0" dirty="0" err="1">
                <a:latin typeface="Book Antiqua" pitchFamily="18" charset="0"/>
              </a:rPr>
              <a:t>Zota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 err="1">
                <a:latin typeface="Book Antiqua" pitchFamily="18" charset="0"/>
              </a:rPr>
              <a:t>Catedra</a:t>
            </a:r>
            <a:r>
              <a:rPr lang="en-US" altLang="en-US" sz="1600" b="0" dirty="0">
                <a:latin typeface="Book Antiqua" pitchFamily="18" charset="0"/>
              </a:rPr>
              <a:t> de </a:t>
            </a:r>
            <a:r>
              <a:rPr lang="en-US" altLang="en-US" sz="1600" b="0" dirty="0" err="1">
                <a:latin typeface="Book Antiqua" pitchFamily="18" charset="0"/>
              </a:rPr>
              <a:t>Informatic</a:t>
            </a:r>
            <a:r>
              <a:rPr lang="ro-RO" altLang="en-US" sz="1600" b="0" dirty="0">
                <a:latin typeface="Book Antiqua" pitchFamily="18" charset="0"/>
              </a:rPr>
              <a:t>ă</a:t>
            </a:r>
            <a:r>
              <a:rPr lang="en-US" altLang="en-US" sz="1600" b="0" dirty="0">
                <a:latin typeface="Book Antiqua" pitchFamily="18" charset="0"/>
              </a:rPr>
              <a:t> Economic</a:t>
            </a:r>
            <a:r>
              <a:rPr lang="ro-RO" altLang="en-US" sz="1600" b="0" dirty="0">
                <a:latin typeface="Book Antiqua" pitchFamily="18" charset="0"/>
              </a:rPr>
              <a:t>ă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>
                <a:latin typeface="Book Antiqua" pitchFamily="18" charset="0"/>
              </a:rPr>
              <a:t>ASE </a:t>
            </a:r>
            <a:r>
              <a:rPr lang="en-US" altLang="en-US" sz="1600" b="0" dirty="0" err="1">
                <a:latin typeface="Book Antiqua" pitchFamily="18" charset="0"/>
              </a:rPr>
              <a:t>Bucure</a:t>
            </a:r>
            <a:r>
              <a:rPr lang="ro-RO" altLang="en-US" sz="1600" b="0" dirty="0" err="1">
                <a:latin typeface="Book Antiqua" pitchFamily="18" charset="0"/>
              </a:rPr>
              <a:t>ş</a:t>
            </a:r>
            <a:r>
              <a:rPr lang="en-US" altLang="en-US" sz="1600" b="0" dirty="0" err="1">
                <a:latin typeface="Book Antiqua" pitchFamily="18" charset="0"/>
              </a:rPr>
              <a:t>ti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>
                <a:latin typeface="Book Antiqua" pitchFamily="18" charset="0"/>
                <a:hlinkClick r:id="rId3"/>
              </a:rPr>
              <a:t>zota@ase.ro</a:t>
            </a:r>
            <a:endParaRPr lang="en-US" altLang="en-US" sz="1600" b="0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1600" b="0" dirty="0" smtClean="0">
                <a:latin typeface="Book Antiqua" pitchFamily="18" charset="0"/>
              </a:rPr>
              <a:t>http</a:t>
            </a:r>
            <a:r>
              <a:rPr lang="ro-RO" altLang="en-US" sz="1600" b="0" dirty="0" smtClean="0">
                <a:latin typeface="Book Antiqua" pitchFamily="18" charset="0"/>
              </a:rPr>
              <a:t>s</a:t>
            </a:r>
            <a:r>
              <a:rPr lang="en-US" altLang="en-US" sz="1600" b="0" dirty="0" smtClean="0">
                <a:latin typeface="Book Antiqua" pitchFamily="18" charset="0"/>
              </a:rPr>
              <a:t>://</a:t>
            </a:r>
            <a:r>
              <a:rPr lang="ro-RO" altLang="en-US" sz="1600" b="0" dirty="0" err="1">
                <a:latin typeface="Book Antiqua" pitchFamily="18" charset="0"/>
              </a:rPr>
              <a:t>zota</a:t>
            </a:r>
            <a:r>
              <a:rPr lang="en-US" altLang="en-US" sz="1600" b="0" dirty="0">
                <a:latin typeface="Book Antiqua" pitchFamily="18" charset="0"/>
              </a:rPr>
              <a:t>.ase.ro/</a:t>
            </a:r>
            <a:r>
              <a:rPr lang="en-US" altLang="en-US" sz="1600" b="0" dirty="0" err="1">
                <a:latin typeface="Book Antiqua" pitchFamily="18" charset="0"/>
              </a:rPr>
              <a:t>eb</a:t>
            </a:r>
            <a:r>
              <a:rPr lang="en-US" altLang="en-US" sz="1600" b="0" dirty="0">
                <a:latin typeface="Book Antiqua" pitchFamily="18" charset="0"/>
              </a:rPr>
              <a:t> </a:t>
            </a:r>
          </a:p>
        </p:txBody>
      </p:sp>
      <p:pic>
        <p:nvPicPr>
          <p:cNvPr id="5134" name="Picture 14" descr="ebiz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ebusines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411163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31" grpId="0" autoUpdateAnimBg="0"/>
      <p:bldP spid="513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B4C2-DED0-4B7C-846A-25079CF7A138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DE3C-8DF6-40B9-BDFA-73E15D3D519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Modele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52931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2932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990600" y="1787525"/>
            <a:ext cx="74676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o-RO" altLang="en-US" b="0" dirty="0">
                <a:latin typeface="Book Antiqua" pitchFamily="18" charset="0"/>
              </a:rPr>
              <a:t>Principalele tipuri de modele </a:t>
            </a:r>
            <a:r>
              <a:rPr lang="en-US" altLang="en-US" b="0" dirty="0">
                <a:latin typeface="Book Antiqua" pitchFamily="18" charset="0"/>
              </a:rPr>
              <a:t>B2B</a:t>
            </a:r>
            <a:endParaRPr lang="ro-RO" altLang="en-US" b="0" dirty="0">
              <a:latin typeface="Book Antiqua" pitchFamily="18" charset="0"/>
            </a:endParaRPr>
          </a:p>
          <a:p>
            <a:endParaRPr lang="en-US" altLang="en-US" b="0" dirty="0">
              <a:latin typeface="Book Antiqua" pitchFamily="18" charset="0"/>
            </a:endParaRPr>
          </a:p>
          <a:p>
            <a:pPr lvl="1">
              <a:buFontTx/>
              <a:buChar char="•"/>
            </a:pPr>
            <a:r>
              <a:rPr lang="ro-RO" altLang="en-US" b="0" dirty="0">
                <a:latin typeface="Book Antiqua" pitchFamily="18" charset="0"/>
              </a:rPr>
              <a:t>Pieţe e-market de tip </a:t>
            </a:r>
            <a:r>
              <a:rPr lang="ro-RO" altLang="en-US" i="1" dirty="0">
                <a:latin typeface="Book Antiqua" pitchFamily="18" charset="0"/>
              </a:rPr>
              <a:t>s</a:t>
            </a:r>
            <a:r>
              <a:rPr lang="en-US" altLang="en-US" i="1" dirty="0">
                <a:latin typeface="Book Antiqua" pitchFamily="18" charset="0"/>
              </a:rPr>
              <a:t>ell-side</a:t>
            </a:r>
            <a:endParaRPr lang="en-US" altLang="en-US" b="0" dirty="0">
              <a:latin typeface="Book Antiqua" pitchFamily="18" charset="0"/>
            </a:endParaRPr>
          </a:p>
          <a:p>
            <a:pPr lvl="1">
              <a:buFontTx/>
              <a:buChar char="•"/>
            </a:pPr>
            <a:r>
              <a:rPr lang="ro-RO" altLang="en-US" b="0" dirty="0">
                <a:latin typeface="Book Antiqua" pitchFamily="18" charset="0"/>
              </a:rPr>
              <a:t>Vânzarea prin intermediari</a:t>
            </a:r>
          </a:p>
          <a:p>
            <a:pPr lvl="1">
              <a:buFontTx/>
              <a:buChar char="•"/>
            </a:pPr>
            <a:r>
              <a:rPr lang="ro-RO" altLang="en-US" b="0" dirty="0">
                <a:latin typeface="Book Antiqua" pitchFamily="18" charset="0"/>
              </a:rPr>
              <a:t>Vânzarea prin licitaţii</a:t>
            </a:r>
          </a:p>
          <a:p>
            <a:pPr lvl="1">
              <a:buFontTx/>
              <a:buChar char="•"/>
            </a:pPr>
            <a:r>
              <a:rPr lang="ro-RO" altLang="en-US" b="0" dirty="0">
                <a:latin typeface="Book Antiqua" pitchFamily="18" charset="0"/>
              </a:rPr>
              <a:t>Pieţe e-market de tip </a:t>
            </a:r>
            <a:r>
              <a:rPr lang="ro-RO" altLang="en-US" i="1" dirty="0">
                <a:latin typeface="Book Antiqua" pitchFamily="18" charset="0"/>
              </a:rPr>
              <a:t>b</a:t>
            </a:r>
            <a:r>
              <a:rPr lang="en-US" altLang="en-US" i="1" dirty="0" err="1" smtClean="0">
                <a:latin typeface="Book Antiqua" pitchFamily="18" charset="0"/>
              </a:rPr>
              <a:t>uy</a:t>
            </a:r>
            <a:r>
              <a:rPr lang="en-US" altLang="en-US" i="1" dirty="0" smtClean="0">
                <a:latin typeface="Book Antiqua" pitchFamily="18" charset="0"/>
              </a:rPr>
              <a:t>-side</a:t>
            </a:r>
            <a:endParaRPr lang="ro-RO" altLang="en-US" b="0" dirty="0" smtClean="0">
              <a:latin typeface="Book Antiqua" pitchFamily="18" charset="0"/>
            </a:endParaRPr>
          </a:p>
          <a:p>
            <a:pPr lvl="1">
              <a:buFontTx/>
              <a:buChar char="•"/>
            </a:pPr>
            <a:r>
              <a:rPr lang="en-US" altLang="en-US" b="0" dirty="0" smtClean="0">
                <a:latin typeface="Book Antiqua" pitchFamily="18" charset="0"/>
              </a:rPr>
              <a:t>E-procurement</a:t>
            </a:r>
            <a:endParaRPr lang="ro-RO" altLang="en-US" b="0" dirty="0" smtClean="0">
              <a:latin typeface="Book Antiqua" pitchFamily="18" charset="0"/>
            </a:endParaRPr>
          </a:p>
          <a:p>
            <a:pPr lvl="1">
              <a:buFontTx/>
              <a:buChar char="•"/>
            </a:pPr>
            <a:r>
              <a:rPr lang="en-US" altLang="en-US" b="0" dirty="0" smtClean="0">
                <a:latin typeface="Book Antiqua" pitchFamily="18" charset="0"/>
              </a:rPr>
              <a:t>Reverse auctions</a:t>
            </a:r>
            <a:endParaRPr lang="en-US" altLang="en-US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utoUpdateAnimBg="0"/>
      <p:bldP spid="2529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F711-CB9B-4241-8C7E-C886550DA427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EC1-2053-4A83-96CF-D100540A3B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600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Modelul</a:t>
            </a:r>
            <a:r>
              <a:rPr lang="en-US" altLang="en-US" sz="2600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o-RO" altLang="en-US" sz="26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“Sell-side” </a:t>
            </a:r>
            <a:r>
              <a:rPr lang="en-US" altLang="en-US" sz="26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B2B</a:t>
            </a:r>
            <a:endParaRPr lang="en-US" altLang="en-US" sz="2400" dirty="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24259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4260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533400" y="1885950"/>
            <a:ext cx="86106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ro-RO" altLang="en-US" sz="2200" b="0" dirty="0">
                <a:latin typeface="Book Antiqua" pitchFamily="18" charset="0"/>
              </a:rPr>
              <a:t>Piaţa electronică “sell-side”</a:t>
            </a:r>
            <a:endParaRPr lang="en-US" altLang="en-US" sz="2200" b="0" dirty="0">
              <a:latin typeface="Book Antiqua" pitchFamily="18" charset="0"/>
            </a:endParaRPr>
          </a:p>
          <a:p>
            <a:endParaRPr lang="ro-RO" altLang="en-US" sz="2200" dirty="0">
              <a:latin typeface="Book Antiqua" pitchFamily="18" charset="0"/>
            </a:endParaRPr>
          </a:p>
          <a:p>
            <a:r>
              <a:rPr lang="ro-RO" altLang="en-US" sz="2200" b="0" dirty="0">
                <a:latin typeface="Book Antiqua" pitchFamily="18" charset="0"/>
              </a:rPr>
              <a:t>Reprezintă piaţa bazată pe web în care o companie vinde mai multor cumpărători business din e-cataloage sau prin licitaţii, de regulă prin intermediul unui extranet.</a:t>
            </a:r>
          </a:p>
          <a:p>
            <a:pPr lvl="1"/>
            <a:endParaRPr lang="ro-RO" altLang="en-US" sz="2200" b="0" dirty="0">
              <a:latin typeface="Book Antiqua" pitchFamily="18" charset="0"/>
            </a:endParaRPr>
          </a:p>
          <a:p>
            <a:pPr lvl="1"/>
            <a:r>
              <a:rPr lang="ro-RO" altLang="en-US" sz="2200" b="0" dirty="0" smtClean="0">
                <a:latin typeface="Book Antiqua" pitchFamily="18" charset="0"/>
              </a:rPr>
              <a:t>Există</a:t>
            </a:r>
            <a:r>
              <a:rPr lang="ro-RO" altLang="en-US" sz="2200" b="0" dirty="0">
                <a:latin typeface="Book Antiqua" pitchFamily="18" charset="0"/>
              </a:rPr>
              <a:t>, de regulă, trei modalităţi de stabilire a preţurilor</a:t>
            </a:r>
            <a:r>
              <a:rPr lang="en-US" altLang="en-US" sz="2200" b="0" dirty="0">
                <a:latin typeface="Book Antiqua" pitchFamily="18" charset="0"/>
              </a:rPr>
              <a:t>: </a:t>
            </a:r>
          </a:p>
          <a:p>
            <a:pPr lvl="2"/>
            <a:r>
              <a:rPr lang="ro-RO" altLang="en-US" sz="2200" b="0" dirty="0">
                <a:latin typeface="Book Antiqua" pitchFamily="18" charset="0"/>
              </a:rPr>
              <a:t>- Vânzarea din cataloage electronice </a:t>
            </a:r>
            <a:endParaRPr lang="en-US" altLang="en-US" sz="2200" b="0" dirty="0">
              <a:latin typeface="Book Antiqua" pitchFamily="18" charset="0"/>
            </a:endParaRPr>
          </a:p>
          <a:p>
            <a:pPr lvl="2">
              <a:buFontTx/>
              <a:buChar char="-"/>
            </a:pPr>
            <a:r>
              <a:rPr lang="en-US" altLang="en-US" sz="2200" b="0" dirty="0" smtClean="0">
                <a:latin typeface="Book Antiqua" pitchFamily="18" charset="0"/>
              </a:rPr>
              <a:t> </a:t>
            </a:r>
            <a:r>
              <a:rPr lang="ro-RO" altLang="en-US" sz="2200" b="0" dirty="0" smtClean="0">
                <a:latin typeface="Book Antiqua" pitchFamily="18" charset="0"/>
              </a:rPr>
              <a:t>Vânzarea </a:t>
            </a:r>
            <a:r>
              <a:rPr lang="ro-RO" altLang="en-US" sz="2200" b="0" dirty="0">
                <a:latin typeface="Book Antiqua" pitchFamily="18" charset="0"/>
              </a:rPr>
              <a:t>prin licitaţii obişnuite</a:t>
            </a:r>
          </a:p>
          <a:p>
            <a:pPr lvl="2">
              <a:buFontTx/>
              <a:buChar char="-"/>
            </a:pPr>
            <a:r>
              <a:rPr lang="en-US" altLang="en-US" sz="2200" b="0" dirty="0" smtClean="0">
                <a:latin typeface="Book Antiqua" pitchFamily="18" charset="0"/>
              </a:rPr>
              <a:t> </a:t>
            </a:r>
            <a:r>
              <a:rPr lang="ro-RO" altLang="en-US" sz="2200" b="0" dirty="0" smtClean="0">
                <a:latin typeface="Book Antiqua" pitchFamily="18" charset="0"/>
              </a:rPr>
              <a:t>Vânzarea </a:t>
            </a:r>
            <a:r>
              <a:rPr lang="ro-RO" altLang="en-US" sz="2200" b="0" dirty="0">
                <a:latin typeface="Book Antiqua" pitchFamily="18" charset="0"/>
              </a:rPr>
              <a:t>directă “one-to-one” pe baza unui contract negociat (de regulă pe termen lung)</a:t>
            </a:r>
            <a:endParaRPr lang="en-US" altLang="en-US" sz="2200" b="0" dirty="0">
              <a:latin typeface="Book Antiqua" pitchFamily="18" charset="0"/>
            </a:endParaRPr>
          </a:p>
          <a:p>
            <a:endParaRPr lang="en-US" altLang="en-US" sz="22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utoUpdateAnimBg="0"/>
      <p:bldP spid="2242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7751-E233-47E5-B152-BEF1D707821E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D3E-8C7A-46B6-8E24-DE51F28B925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Arhitectura pieţei electronice “Sell-side” </a:t>
            </a:r>
            <a:r>
              <a:rPr lang="en-US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54979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4980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2" name="Picture 6" descr="Exhibit_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600200"/>
            <a:ext cx="7883525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8" grpId="0" autoUpdateAnimBg="0"/>
      <p:bldP spid="2549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E78-A05D-42BF-9B5A-7C42DA203AE7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BC34-A345-48B7-8232-9C7DE3E2710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400">
                <a:solidFill>
                  <a:schemeClr val="folHlink"/>
                </a:solidFill>
                <a:latin typeface="Book Antiqua" pitchFamily="18" charset="0"/>
              </a:rPr>
              <a:t>Modelul “one-to-many”: intermediari şi licitaţii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6308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533400" y="1885950"/>
            <a:ext cx="86106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200" b="0" dirty="0" err="1">
                <a:latin typeface="Book Antiqua" pitchFamily="18" charset="0"/>
              </a:rPr>
              <a:t>Intermediari</a:t>
            </a:r>
            <a:r>
              <a:rPr lang="ro-RO" altLang="en-US" sz="2200" b="0" dirty="0">
                <a:latin typeface="Book Antiqua" pitchFamily="18" charset="0"/>
              </a:rPr>
              <a:t>i ajută la distribuirea produselor la un mare număr de cumpărători.</a:t>
            </a:r>
          </a:p>
          <a:p>
            <a:pPr>
              <a:lnSpc>
                <a:spcPct val="130000"/>
              </a:lnSpc>
            </a:pPr>
            <a:endParaRPr lang="en-US" altLang="en-US" sz="2200" b="0" dirty="0">
              <a:latin typeface="Book Antiqua" pitchFamily="18" charset="0"/>
            </a:endParaRPr>
          </a:p>
          <a:p>
            <a:pPr>
              <a:lnSpc>
                <a:spcPct val="130000"/>
              </a:lnSpc>
            </a:pPr>
            <a:r>
              <a:rPr lang="ro-RO" altLang="en-US" sz="2200" b="0" dirty="0">
                <a:latin typeface="Book Antiqua" pitchFamily="18" charset="0"/>
              </a:rPr>
              <a:t>Aceştia achiziţionează produse provenite de la mai mulţi furnizori şi le combină în cataloage din care vând.</a:t>
            </a:r>
          </a:p>
          <a:p>
            <a:pPr>
              <a:lnSpc>
                <a:spcPct val="130000"/>
              </a:lnSpc>
            </a:pPr>
            <a:endParaRPr lang="en-US" altLang="en-US" sz="2200" b="0" dirty="0">
              <a:latin typeface="Book Antiqua" pitchFamily="18" charset="0"/>
            </a:endParaRPr>
          </a:p>
          <a:p>
            <a:pPr>
              <a:lnSpc>
                <a:spcPct val="130000"/>
              </a:lnSpc>
            </a:pPr>
            <a:r>
              <a:rPr lang="ro-RO" altLang="en-US" sz="2200" b="0" dirty="0">
                <a:latin typeface="Book Antiqua" pitchFamily="18" charset="0"/>
              </a:rPr>
              <a:t>Oferă, de asemenea, produse online prin intermediul magazinelor </a:t>
            </a:r>
            <a:endParaRPr lang="en-US" altLang="en-US" sz="2200" b="0" dirty="0">
              <a:latin typeface="Book Antiqua" pitchFamily="18" charset="0"/>
            </a:endParaRPr>
          </a:p>
          <a:p>
            <a:pPr>
              <a:lnSpc>
                <a:spcPct val="130000"/>
              </a:lnSpc>
            </a:pPr>
            <a:r>
              <a:rPr lang="ro-RO" altLang="en-US" sz="2200" b="0" dirty="0">
                <a:latin typeface="Book Antiqua" pitchFamily="18" charset="0"/>
              </a:rPr>
              <a:t>online </a:t>
            </a:r>
            <a:r>
              <a:rPr lang="ro-RO" altLang="en-US" sz="2200" b="0" dirty="0" smtClean="0">
                <a:latin typeface="Book Antiqua" pitchFamily="18" charset="0"/>
              </a:rPr>
              <a:t>(Amazon.com</a:t>
            </a:r>
            <a:r>
              <a:rPr lang="en-US" altLang="en-US" sz="2200" b="0" dirty="0" smtClean="0">
                <a:latin typeface="Book Antiqua" pitchFamily="18" charset="0"/>
              </a:rPr>
              <a:t>, </a:t>
            </a:r>
            <a:r>
              <a:rPr lang="en-US" altLang="en-US" sz="2200" b="0" dirty="0">
                <a:latin typeface="Book Antiqua" pitchFamily="18" charset="0"/>
              </a:rPr>
              <a:t>etc.</a:t>
            </a:r>
            <a:r>
              <a:rPr lang="ro-RO" altLang="en-US" sz="2200" b="0" dirty="0">
                <a:latin typeface="Book Antiqua" pitchFamily="18" charset="0"/>
              </a:rPr>
              <a:t>)</a:t>
            </a:r>
          </a:p>
          <a:p>
            <a:pPr lvl="1">
              <a:lnSpc>
                <a:spcPct val="130000"/>
              </a:lnSpc>
            </a:pPr>
            <a:endParaRPr lang="en-US" altLang="en-US" sz="2200" b="0" dirty="0">
              <a:latin typeface="Book Antiqua" pitchFamily="18" charset="0"/>
            </a:endParaRPr>
          </a:p>
          <a:p>
            <a:pPr>
              <a:lnSpc>
                <a:spcPct val="130000"/>
              </a:lnSpc>
            </a:pPr>
            <a:endParaRPr lang="en-US" altLang="en-US" sz="22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utoUpdateAnimBg="0"/>
      <p:bldP spid="2263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983E-0E7A-4CDF-97A2-FBEB93FA3F06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E358-1ED7-422B-B906-16908988BD8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400">
                <a:solidFill>
                  <a:schemeClr val="folHlink"/>
                </a:solidFill>
                <a:latin typeface="Book Antiqua" pitchFamily="18" charset="0"/>
              </a:rPr>
              <a:t>Amazon</a:t>
            </a:r>
          </a:p>
        </p:txBody>
      </p:sp>
      <p:sp>
        <p:nvSpPr>
          <p:cNvPr id="259075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9076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1625"/>
            <a:ext cx="80010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utoUpdateAnimBg="0"/>
      <p:bldP spid="2590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1376-ED35-4E23-A4E0-ED4ADB900F37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9170-8C10-49E4-8749-815600B493F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6547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6548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36552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latin typeface="Book Antiqua" pitchFamily="18" charset="0"/>
              </a:rPr>
              <a:t>Modelul “one-to-many”: intermediari şi licitaţii</a:t>
            </a:r>
            <a:endParaRPr lang="en-US" altLang="en-US" sz="2600">
              <a:latin typeface="Book Antiqua" pitchFamily="18" charset="0"/>
            </a:endParaRP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990600" y="1905000"/>
            <a:ext cx="76200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200" b="0" dirty="0" err="1">
                <a:latin typeface="Book Antiqua" pitchFamily="18" charset="0"/>
              </a:rPr>
              <a:t>Folosirea</a:t>
            </a: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</a:rPr>
              <a:t>licita</a:t>
            </a:r>
            <a:r>
              <a:rPr lang="ro-RO" altLang="en-US" sz="2200" b="0" dirty="0">
                <a:latin typeface="Book Antiqua" pitchFamily="18" charset="0"/>
              </a:rPr>
              <a:t>ţ</a:t>
            </a:r>
            <a:r>
              <a:rPr lang="en-US" altLang="en-US" sz="2200" b="0" dirty="0" err="1">
                <a:latin typeface="Book Antiqua" pitchFamily="18" charset="0"/>
              </a:rPr>
              <a:t>iilor</a:t>
            </a: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</a:rPr>
              <a:t>pe</a:t>
            </a: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</a:rPr>
              <a:t>partea</a:t>
            </a:r>
            <a:r>
              <a:rPr lang="en-US" altLang="en-US" sz="2200" b="0" dirty="0">
                <a:latin typeface="Book Antiqua" pitchFamily="18" charset="0"/>
              </a:rPr>
              <a:t> de “Sell-Side”</a:t>
            </a:r>
          </a:p>
          <a:p>
            <a:endParaRPr lang="en-US" altLang="en-US" sz="2200" b="0" dirty="0">
              <a:latin typeface="Book Antiqua" pitchFamily="18" charset="0"/>
            </a:endParaRPr>
          </a:p>
          <a:p>
            <a:pPr lvl="1">
              <a:buFontTx/>
              <a:buChar char="-"/>
            </a:pPr>
            <a:r>
              <a:rPr lang="en-US" altLang="en-US" sz="2200" b="0" dirty="0" err="1">
                <a:latin typeface="Book Antiqua" pitchFamily="18" charset="0"/>
              </a:rPr>
              <a:t>Reducerea</a:t>
            </a: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en-US" altLang="en-US" sz="2200" b="0" dirty="0" err="1">
                <a:latin typeface="Book Antiqua" pitchFamily="18" charset="0"/>
              </a:rPr>
              <a:t>costurilor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buFontTx/>
              <a:buChar char="-"/>
            </a:pPr>
            <a:r>
              <a:rPr lang="en-US" altLang="en-US" sz="2200" b="0" dirty="0" err="1">
                <a:latin typeface="Book Antiqua" pitchFamily="18" charset="0"/>
              </a:rPr>
              <a:t>Cre</a:t>
            </a:r>
            <a:r>
              <a:rPr lang="ro-RO" altLang="en-US" sz="2200" b="0" dirty="0">
                <a:latin typeface="Book Antiqua" pitchFamily="18" charset="0"/>
              </a:rPr>
              <a:t>ş</a:t>
            </a:r>
            <a:r>
              <a:rPr lang="en-US" altLang="en-US" sz="2200" b="0" dirty="0" err="1">
                <a:latin typeface="Book Antiqua" pitchFamily="18" charset="0"/>
              </a:rPr>
              <a:t>terea</a:t>
            </a:r>
            <a:r>
              <a:rPr lang="en-US" altLang="en-US" sz="2200" b="0" dirty="0">
                <a:latin typeface="Book Antiqua" pitchFamily="18" charset="0"/>
              </a:rPr>
              <a:t> </a:t>
            </a:r>
            <a:r>
              <a:rPr lang="ro-RO" altLang="en-US" sz="2200" b="0" dirty="0">
                <a:latin typeface="Book Antiqua" pitchFamily="18" charset="0"/>
              </a:rPr>
              <a:t>vizualizărilor de pagini</a:t>
            </a:r>
          </a:p>
          <a:p>
            <a:pPr lvl="1">
              <a:buFontTx/>
              <a:buChar char="-"/>
            </a:pPr>
            <a:r>
              <a:rPr lang="ro-RO" altLang="en-US" sz="2200" b="0" dirty="0">
                <a:latin typeface="Book Antiqua" pitchFamily="18" charset="0"/>
              </a:rPr>
              <a:t>Cooptare de membri</a:t>
            </a:r>
          </a:p>
          <a:p>
            <a:pPr lvl="1">
              <a:buFontTx/>
              <a:buChar char="-"/>
            </a:pPr>
            <a:r>
              <a:rPr lang="ro-RO" altLang="en-US" sz="2200" b="0" dirty="0">
                <a:latin typeface="Book Antiqua" pitchFamily="18" charset="0"/>
              </a:rPr>
              <a:t>Pentru a licita, utilizatorii trebuie să se înregistreze </a:t>
            </a:r>
          </a:p>
          <a:p>
            <a:pPr lvl="1">
              <a:buFontTx/>
              <a:buChar char="-"/>
            </a:pPr>
            <a:r>
              <a:rPr lang="ro-RO" altLang="en-US" sz="2200" b="0" dirty="0" smtClean="0">
                <a:latin typeface="Book Antiqua" pitchFamily="18" charset="0"/>
              </a:rPr>
              <a:t>Baze </a:t>
            </a:r>
            <a:r>
              <a:rPr lang="ro-RO" altLang="en-US" sz="2200" b="0" dirty="0">
                <a:latin typeface="Book Antiqua" pitchFamily="18" charset="0"/>
              </a:rPr>
              <a:t>de date cu contacte de </a:t>
            </a:r>
            <a:r>
              <a:rPr lang="en-US" altLang="en-US" sz="2200" b="0" dirty="0">
                <a:latin typeface="Book Antiqua" pitchFamily="18" charset="0"/>
              </a:rPr>
              <a:t>business </a:t>
            </a:r>
            <a:endParaRPr lang="ro-RO" altLang="en-US" sz="2200" b="0" dirty="0">
              <a:latin typeface="Book Antiqua" pitchFamily="18" charset="0"/>
            </a:endParaRPr>
          </a:p>
          <a:p>
            <a:pPr lvl="1">
              <a:buFontTx/>
              <a:buChar char="-"/>
            </a:pPr>
            <a:endParaRPr lang="ro-RO" altLang="en-US" sz="22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animBg="1"/>
      <p:bldP spid="2365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BC15E-C982-44AF-A7DD-21C502083BA6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4BF2A-C040-4419-8590-504060B1CE2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3170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3171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latin typeface="Book Antiqua" pitchFamily="18" charset="0"/>
              </a:rPr>
              <a:t>Modelul “one-to-many”: intermediari şi licitaţii</a:t>
            </a:r>
            <a:endParaRPr lang="en-US" altLang="en-US" sz="2600">
              <a:latin typeface="Book Antiqua" pitchFamily="18" charset="0"/>
            </a:endParaRPr>
          </a:p>
        </p:txBody>
      </p:sp>
      <p:pic>
        <p:nvPicPr>
          <p:cNvPr id="263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8486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nimBg="1"/>
      <p:bldP spid="26317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2934-AA53-4051-AC0C-4A6F6A566C25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99D-91B3-4724-8ECF-F82A61B3333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5218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5219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>
                <a:latin typeface="Book Antiqua" pitchFamily="18" charset="0"/>
              </a:rPr>
              <a:t>Pieţe electronice - Buy-side </a:t>
            </a:r>
            <a:endParaRPr lang="en-US" altLang="en-US" sz="4300" b="1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229600" cy="467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609600" indent="-609600" defTabSz="914400">
              <a:buFontTx/>
              <a:buNone/>
            </a:pPr>
            <a:endParaRPr lang="ro-RO" altLang="en-US" sz="2200" b="1">
              <a:latin typeface="Book Antiqua" pitchFamily="18" charset="0"/>
            </a:endParaRPr>
          </a:p>
          <a:p>
            <a:pPr marL="609600" indent="-609600" defTabSz="914400">
              <a:buFontTx/>
              <a:buNone/>
            </a:pPr>
            <a:r>
              <a:rPr lang="ro-RO" altLang="en-US" sz="2200" b="1">
                <a:latin typeface="Book Antiqua" pitchFamily="18" charset="0"/>
              </a:rPr>
              <a:t>R</a:t>
            </a:r>
            <a:r>
              <a:rPr lang="en-US" altLang="en-US" sz="2200" b="1">
                <a:latin typeface="Book Antiqua" pitchFamily="18" charset="0"/>
              </a:rPr>
              <a:t>equest for quote (RFQ)</a:t>
            </a:r>
            <a:endParaRPr lang="ro-RO" altLang="en-US" sz="2200" b="1">
              <a:latin typeface="Book Antiqua" pitchFamily="18" charset="0"/>
            </a:endParaRPr>
          </a:p>
          <a:p>
            <a:pPr marL="609600" indent="-609600" defTabSz="914400">
              <a:buFontTx/>
              <a:buNone/>
            </a:pPr>
            <a:endParaRPr lang="en-US" altLang="en-US" sz="2200" b="1">
              <a:latin typeface="Book Antiqua" pitchFamily="18" charset="0"/>
            </a:endParaRPr>
          </a:p>
          <a:p>
            <a:pPr marL="990600" lvl="1" indent="-533400" defTabSz="914400"/>
            <a:r>
              <a:rPr lang="ro-RO" altLang="en-US" sz="2200">
                <a:latin typeface="Book Antiqua" pitchFamily="18" charset="0"/>
              </a:rPr>
              <a:t>Cumpărătorul deschide o licitaţie pe propriul server şi invită potenţialii furnizori să-şi trimită licitările</a:t>
            </a:r>
          </a:p>
          <a:p>
            <a:pPr marL="990600" lvl="1" indent="-533400" defTabSz="914400"/>
            <a:endParaRPr lang="ro-RO" altLang="en-US" sz="2200">
              <a:latin typeface="Book Antiqua" pitchFamily="18" charset="0"/>
            </a:endParaRPr>
          </a:p>
          <a:p>
            <a:pPr marL="990600" lvl="1" indent="-533400" defTabSz="914400"/>
            <a:r>
              <a:rPr lang="en-US" altLang="en-US" sz="2200">
                <a:latin typeface="Book Antiqua" pitchFamily="18" charset="0"/>
              </a:rPr>
              <a:t>“</a:t>
            </a:r>
            <a:r>
              <a:rPr lang="ro-RO" altLang="en-US" sz="2200">
                <a:latin typeface="Book Antiqua" pitchFamily="18" charset="0"/>
              </a:rPr>
              <a:t>I</a:t>
            </a:r>
            <a:r>
              <a:rPr lang="en-US" altLang="en-US" sz="2200">
                <a:latin typeface="Book Antiqua" pitchFamily="18" charset="0"/>
              </a:rPr>
              <a:t>nvita</a:t>
            </a:r>
            <a:r>
              <a:rPr lang="ro-RO" altLang="en-US" sz="2200">
                <a:latin typeface="Book Antiqua" pitchFamily="18" charset="0"/>
              </a:rPr>
              <a:t>ţia</a:t>
            </a:r>
            <a:r>
              <a:rPr lang="en-US" altLang="en-US" sz="2200">
                <a:latin typeface="Book Antiqua" pitchFamily="18" charset="0"/>
              </a:rPr>
              <a:t>” </a:t>
            </a:r>
            <a:r>
              <a:rPr lang="ro-RO" altLang="en-US" sz="2200">
                <a:latin typeface="Book Antiqua" pitchFamily="18" charset="0"/>
              </a:rPr>
              <a:t>de participare într-un sistem de licitaţii (</a:t>
            </a:r>
            <a:r>
              <a:rPr lang="ro-RO" altLang="en-US" sz="2200" i="1">
                <a:latin typeface="Book Antiqua" pitchFamily="18" charset="0"/>
              </a:rPr>
              <a:t>tendering system</a:t>
            </a:r>
            <a:r>
              <a:rPr lang="ro-RO" altLang="en-US" sz="2200">
                <a:latin typeface="Book Antiqua" pitchFamily="18" charset="0"/>
              </a:rPr>
              <a:t>)</a:t>
            </a:r>
            <a:endParaRPr lang="en-US" altLang="en-US" sz="22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animBg="1"/>
      <p:bldP spid="26522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9A66-477B-420C-8AA7-85CFC49A72EB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76C5-7BE8-48A1-AEAD-9D6DEC69618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67266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7267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 dirty="0" smtClean="0">
                <a:latin typeface="Book Antiqua" pitchFamily="18" charset="0"/>
              </a:rPr>
              <a:t>Sistem de selec</a:t>
            </a:r>
            <a:r>
              <a:rPr lang="ro-RO" altLang="en-US" sz="3000" dirty="0">
                <a:latin typeface="Book Antiqua" pitchFamily="18" charset="0"/>
              </a:rPr>
              <a:t>ț</a:t>
            </a:r>
            <a:r>
              <a:rPr lang="ro-RO" altLang="en-US" sz="3000" dirty="0" smtClean="0">
                <a:latin typeface="Book Antiqua" pitchFamily="18" charset="0"/>
              </a:rPr>
              <a:t>ie a ofertelor</a:t>
            </a:r>
            <a:endParaRPr lang="en-US" altLang="en-US" sz="4300" b="1" dirty="0"/>
          </a:p>
        </p:txBody>
      </p:sp>
      <p:pic>
        <p:nvPicPr>
          <p:cNvPr id="267271" name="Picture 7" descr="Exhibit_5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239000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B582-982C-4D0B-A4E7-DD5F0DFC22F4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FBA0D-4960-4833-8796-06FBE9167A6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69314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9315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>
                <a:latin typeface="Book Antiqua" pitchFamily="18" charset="0"/>
              </a:rPr>
              <a:t>Tipuri de licitaţii</a:t>
            </a:r>
            <a:endParaRPr lang="en-US" altLang="en-US" sz="4300" b="1"/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3840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altLang="en-US" sz="2400" b="1" dirty="0">
                <a:latin typeface="Book Antiqua" pitchFamily="18" charset="0"/>
              </a:rPr>
              <a:t>Licitaţia engleză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Participanţii licitează în mod direct şi deschis între ei. Finalizarea licitaţiei se poate face atunci când este atins un preţ prestabilit, fie ultimul preţ atins înaintea expirării licitaţiei.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În cazul acestei licitaţii </a:t>
            </a:r>
            <a:r>
              <a:rPr lang="en-US" altLang="en-US" sz="2400" dirty="0" smtClean="0">
                <a:latin typeface="Book Antiqua" pitchFamily="18" charset="0"/>
              </a:rPr>
              <a:t>exist</a:t>
            </a:r>
            <a:r>
              <a:rPr lang="ro-RO" altLang="en-US" sz="2400" dirty="0" smtClean="0">
                <a:latin typeface="Book Antiqua" pitchFamily="18" charset="0"/>
              </a:rPr>
              <a:t>ă </a:t>
            </a:r>
            <a:r>
              <a:rPr lang="ro-RO" altLang="en-US" sz="2400" dirty="0">
                <a:latin typeface="Book Antiqua" pitchFamily="18" charset="0"/>
              </a:rPr>
              <a:t>un preţ minim de </a:t>
            </a:r>
            <a:r>
              <a:rPr lang="ro-RO" altLang="en-US" sz="2400" dirty="0" smtClean="0">
                <a:latin typeface="Book Antiqua" pitchFamily="18" charset="0"/>
              </a:rPr>
              <a:t>pornire</a:t>
            </a:r>
            <a:r>
              <a:rPr lang="ro-RO" altLang="en-US" sz="2400" dirty="0">
                <a:latin typeface="Book Antiqua" pitchFamily="18" charset="0"/>
              </a:rPr>
              <a:t>.</a:t>
            </a:r>
            <a:endParaRPr lang="en-US" alt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 animBg="1"/>
      <p:bldP spid="2693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C1A6-6B8D-4EC6-8286-1C3C7040C0DA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0E4D-291A-42DD-8639-BD1AC6110C2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-commerce B2B</a:t>
            </a:r>
            <a:r>
              <a:rPr lang="en-US" altLang="en-US" sz="2400">
                <a:solidFill>
                  <a:schemeClr val="folHlink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22392" name="Line 184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2393" name="Picture 185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394" name="Picture 186" descr="ebusines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11163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395" name="Text Box 187"/>
          <p:cNvSpPr txBox="1">
            <a:spLocks noChangeArrowheads="1"/>
          </p:cNvSpPr>
          <p:nvPr/>
        </p:nvSpPr>
        <p:spPr bwMode="auto">
          <a:xfrm>
            <a:off x="533400" y="1905000"/>
            <a:ext cx="8610600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2600" b="0">
                <a:latin typeface="Book Antiqua" pitchFamily="18" charset="0"/>
              </a:rPr>
              <a:t>B2B – Tranzac</a:t>
            </a:r>
            <a:r>
              <a:rPr lang="ro-RO" altLang="en-US" sz="2600" b="0">
                <a:latin typeface="Book Antiqua" pitchFamily="18" charset="0"/>
              </a:rPr>
              <a:t>ţii între companii ce au loc electronic prin intermediul Internetului, extraneturilor sau a intraneturilor – denumite şi eB2B (electronic B2B) sau, simplu, B2B.</a:t>
            </a:r>
            <a:endParaRPr lang="en-US" altLang="en-US" sz="2600" b="0">
              <a:latin typeface="Book Antiqua" pitchFamily="18" charset="0"/>
            </a:endParaRPr>
          </a:p>
          <a:p>
            <a:endParaRPr lang="en-US" altLang="en-US" sz="2600" b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utoUpdateAnimBg="0"/>
      <p:bldP spid="22239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4B8E-FE4C-4149-8821-DB3CDC215D31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DCB7-63D9-459F-9BB5-DA459332ECE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1362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71363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>
                <a:latin typeface="Book Antiqua" pitchFamily="18" charset="0"/>
              </a:rPr>
              <a:t>Tipuri de licitaţii</a:t>
            </a:r>
            <a:endParaRPr lang="en-US" altLang="en-US" sz="4300" b="1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90750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altLang="en-US" sz="2400" b="1" dirty="0">
                <a:latin typeface="Book Antiqua" pitchFamily="18" charset="0"/>
              </a:rPr>
              <a:t>Licitaţia olandeză (</a:t>
            </a:r>
            <a:r>
              <a:rPr lang="ro-RO" altLang="en-US" sz="2400" b="1" i="1" dirty="0">
                <a:latin typeface="Book Antiqua" pitchFamily="18" charset="0"/>
              </a:rPr>
              <a:t>dutch auction, clock auction</a:t>
            </a:r>
            <a:r>
              <a:rPr lang="ro-RO" altLang="en-US" sz="2400" b="1" dirty="0">
                <a:latin typeface="Book Antiqua" pitchFamily="18" charset="0"/>
              </a:rPr>
              <a:t>)</a:t>
            </a:r>
          </a:p>
          <a:p>
            <a:pPr>
              <a:buFontTx/>
              <a:buNone/>
            </a:pPr>
            <a:endParaRPr lang="en-US" altLang="en-US" sz="2400" dirty="0" smtClean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o-RO" altLang="en-US" sz="2400" dirty="0" smtClean="0">
                <a:latin typeface="Book Antiqua" pitchFamily="18" charset="0"/>
              </a:rPr>
              <a:t>Se </a:t>
            </a:r>
            <a:r>
              <a:rPr lang="ro-RO" altLang="en-US" sz="2400" dirty="0">
                <a:latin typeface="Book Antiqua" pitchFamily="18" charset="0"/>
              </a:rPr>
              <a:t>pleacă de la un preţ maxim cerut de vânzător, care poate fi coborât până când un cumpărător acceptă preţul.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Acest tip de licitaţie se foloseşte când se doreşte licitarea rapidă.</a:t>
            </a:r>
          </a:p>
          <a:p>
            <a:pPr>
              <a:buFontTx/>
              <a:buNone/>
            </a:pPr>
            <a:endParaRPr lang="en-US" alt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nimBg="1"/>
      <p:bldP spid="27136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856-0213-424F-9AB1-AD5A7F6AF0B0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A78E-34E6-448B-B643-BAB9B2B8ECA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73410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73411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>
                <a:latin typeface="Book Antiqua" pitchFamily="18" charset="0"/>
              </a:rPr>
              <a:t>Tipuri de licitaţii</a:t>
            </a:r>
            <a:endParaRPr lang="en-US" altLang="en-US" sz="4300" b="1"/>
          </a:p>
        </p:txBody>
      </p:sp>
      <p:sp>
        <p:nvSpPr>
          <p:cNvPr id="2734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103437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altLang="en-US" sz="2400" b="1" dirty="0">
                <a:latin typeface="Book Antiqua" pitchFamily="18" charset="0"/>
              </a:rPr>
              <a:t>Licitaţia în plic închis (</a:t>
            </a:r>
            <a:r>
              <a:rPr lang="ro-RO" altLang="en-US" sz="2400" b="1" i="1" dirty="0">
                <a:latin typeface="Book Antiqua" pitchFamily="18" charset="0"/>
              </a:rPr>
              <a:t>sealed first-price auction</a:t>
            </a:r>
            <a:r>
              <a:rPr lang="ro-RO" altLang="en-US" sz="2400" b="1" dirty="0">
                <a:latin typeface="Book Antiqua" pitchFamily="18" charset="0"/>
              </a:rPr>
              <a:t>)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Licitaţiile se depun în plic închis simultan, astfel încât nici unul dintre ofertanţi  nu ştie de oferta celuilalt.</a:t>
            </a:r>
          </a:p>
          <a:p>
            <a:pPr>
              <a:buFontTx/>
              <a:buNone/>
            </a:pPr>
            <a:endParaRPr lang="ro-RO" altLang="en-US" sz="2400" dirty="0">
              <a:latin typeface="Book Antiqua" pitchFamily="18" charset="0"/>
            </a:endParaRPr>
          </a:p>
          <a:p>
            <a:r>
              <a:rPr lang="ro-RO" altLang="en-US" sz="2400" b="1" dirty="0">
                <a:latin typeface="Book Antiqua" pitchFamily="18" charset="0"/>
              </a:rPr>
              <a:t>Licitaţia Vickrey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Asemănătoare cu cea în plic închis, preţul plătit nu este cel propus de câştigător ci al doilea preţ ca valoare.</a:t>
            </a:r>
          </a:p>
          <a:p>
            <a:pPr>
              <a:buFontTx/>
              <a:buNone/>
            </a:pPr>
            <a:endParaRPr lang="ro-RO" altLang="en-US" sz="2400" dirty="0">
              <a:latin typeface="Book Antiqua" pitchFamily="18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Book Antiqua" pitchFamily="18" charset="0"/>
            </a:endParaRPr>
          </a:p>
          <a:p>
            <a:pPr>
              <a:buFontTx/>
              <a:buNone/>
            </a:pPr>
            <a:endParaRPr lang="en-US" alt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/>
      <p:bldP spid="27341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D839D-944D-4985-820A-885AF9DA4F21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7DB3-D19A-48AF-BE5A-C0E1EF2DB7C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75458" name="Line 2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75459" name="Picture 3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33400" y="188595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 altLang="en-US" b="0">
              <a:latin typeface="Book Antiqua" pitchFamily="18" charset="0"/>
            </a:endParaRPr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3000">
                <a:latin typeface="Book Antiqua" pitchFamily="18" charset="0"/>
              </a:rPr>
              <a:t>Tipuri de licitaţii</a:t>
            </a:r>
            <a:endParaRPr lang="en-US" altLang="en-US" sz="4300" b="1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54891"/>
            <a:ext cx="8229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o-RO" altLang="en-US" sz="2400" b="1" dirty="0">
                <a:latin typeface="Book Antiqua" pitchFamily="18" charset="0"/>
              </a:rPr>
              <a:t>Licitaţia “tăcută” (</a:t>
            </a:r>
            <a:r>
              <a:rPr lang="ro-RO" altLang="en-US" sz="2400" b="1" i="1" dirty="0">
                <a:latin typeface="Book Antiqua" pitchFamily="18" charset="0"/>
              </a:rPr>
              <a:t>silent </a:t>
            </a:r>
            <a:r>
              <a:rPr lang="ro-RO" altLang="en-US" sz="2400" b="1" i="1">
                <a:latin typeface="Book Antiqua" pitchFamily="18" charset="0"/>
              </a:rPr>
              <a:t>auction</a:t>
            </a:r>
            <a:r>
              <a:rPr lang="ro-RO" altLang="en-US" sz="2400" b="1" smtClean="0">
                <a:latin typeface="Book Antiqua" pitchFamily="18" charset="0"/>
              </a:rPr>
              <a:t>)</a:t>
            </a:r>
          </a:p>
          <a:p>
            <a:endParaRPr lang="ro-RO" altLang="en-US" sz="2400" b="1" dirty="0"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Folosită, de regulă, la evenimentele de caritate. 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După ce articolele sunt afişate, licitatorii îşi scriu preţurile oferite pe bucăţi de hârtie.</a:t>
            </a:r>
          </a:p>
          <a:p>
            <a:pPr>
              <a:buFontTx/>
              <a:buNone/>
            </a:pPr>
            <a:r>
              <a:rPr lang="ro-RO" altLang="en-US" sz="2400" dirty="0">
                <a:latin typeface="Book Antiqua" pitchFamily="18" charset="0"/>
              </a:rPr>
              <a:t>Pot cunoaşte sau nu preţurile propuse de către ceilalţi.</a:t>
            </a:r>
          </a:p>
          <a:p>
            <a:pPr>
              <a:buFontTx/>
              <a:buNone/>
            </a:pPr>
            <a:endParaRPr lang="en-US" alt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27546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BD97-6145-4C12-99F2-CEC9A8A0A642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F67FF-7B95-400F-899B-894C03901C9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Ce este </a:t>
            </a:r>
            <a:r>
              <a:rPr lang="en-US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B2B</a:t>
            </a:r>
            <a:r>
              <a:rPr lang="en-US" altLang="en-US" sz="2400">
                <a:solidFill>
                  <a:schemeClr val="folHlink"/>
                </a:solidFill>
                <a:latin typeface="Book Antiqua" pitchFamily="18" charset="0"/>
              </a:rPr>
              <a:t> ?</a:t>
            </a:r>
          </a:p>
        </p:txBody>
      </p:sp>
      <p:sp>
        <p:nvSpPr>
          <p:cNvPr id="238595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8596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861060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ro-RO" altLang="en-US" sz="2600" b="0" dirty="0">
                <a:latin typeface="Book Antiqua" pitchFamily="18" charset="0"/>
              </a:rPr>
              <a:t>Elemente cheie ale </a:t>
            </a:r>
            <a:r>
              <a:rPr lang="en-US" altLang="en-US" sz="2600" b="0" dirty="0">
                <a:latin typeface="Book Antiqua" pitchFamily="18" charset="0"/>
              </a:rPr>
              <a:t>B2B</a:t>
            </a:r>
            <a:r>
              <a:rPr lang="ro-RO" altLang="en-US" sz="2600" b="0" dirty="0">
                <a:latin typeface="Book Antiqua" pitchFamily="18" charset="0"/>
              </a:rPr>
              <a:t>:</a:t>
            </a:r>
          </a:p>
          <a:p>
            <a:endParaRPr lang="ro-RO" altLang="en-US" sz="2600" b="0" dirty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o-RO" altLang="en-US" sz="2600" b="0" dirty="0">
                <a:latin typeface="Book Antiqua" pitchFamily="18" charset="0"/>
              </a:rPr>
              <a:t>Disponibilitatea unei platforme securizate de Internet broadband şi pieţele electronice publice şi private </a:t>
            </a:r>
            <a:r>
              <a:rPr lang="ro-RO" altLang="en-US" sz="2600" b="0" dirty="0" smtClean="0">
                <a:latin typeface="Book Antiqua" pitchFamily="18" charset="0"/>
              </a:rPr>
              <a:t>B2B</a:t>
            </a:r>
            <a:endParaRPr lang="ro-RO" altLang="en-US" sz="2600" b="0" dirty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o-RO" altLang="en-US" sz="2600" b="0" dirty="0">
                <a:latin typeface="Book Antiqua" pitchFamily="18" charset="0"/>
              </a:rPr>
              <a:t> Nevoia de colaborare între furnizori şi </a:t>
            </a:r>
            <a:r>
              <a:rPr lang="ro-RO" altLang="en-US" sz="2600" b="0" dirty="0" smtClean="0">
                <a:latin typeface="Book Antiqua" pitchFamily="18" charset="0"/>
              </a:rPr>
              <a:t>cumpărători</a:t>
            </a:r>
            <a:endParaRPr lang="ro-RO" altLang="en-US" sz="2600" b="0" dirty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o-RO" altLang="en-US" sz="2600" b="0" dirty="0">
                <a:latin typeface="Book Antiqua" pitchFamily="18" charset="0"/>
              </a:rPr>
              <a:t> Posibilitatea de a economisi bani, reduce întârzierile şi îmbunătăţi </a:t>
            </a:r>
            <a:r>
              <a:rPr lang="ro-RO" altLang="en-US" sz="2600" b="0" dirty="0" smtClean="0">
                <a:latin typeface="Book Antiqua" pitchFamily="18" charset="0"/>
              </a:rPr>
              <a:t>colaborările</a:t>
            </a:r>
            <a:endParaRPr lang="ro-RO" altLang="en-US" sz="2600" b="0" dirty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o-RO" altLang="en-US" sz="2600" b="0" dirty="0">
                <a:latin typeface="Book Antiqua" pitchFamily="18" charset="0"/>
              </a:rPr>
              <a:t> Apariţia unor tehnologii eficiente pentru integrare intra şi inter-organizaţională</a:t>
            </a:r>
          </a:p>
          <a:p>
            <a:endParaRPr lang="en-US" altLang="en-US" sz="26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 autoUpdateAnimBg="0"/>
      <p:bldP spid="2385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778C-AF49-41FE-BE04-EC5C356E3FD6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8F8C-C46A-45C0-8BD9-D214B8E4A6A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Tipuri de comerţ electronic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40643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0644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6" name="Picture 6" descr="Exhibit_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545263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utoUpdateAnimBg="0"/>
      <p:bldP spid="2406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57B6-ADA2-4016-9F06-7F2B7F7F58CB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03F-9BE9-4940-B1C7-7A5CDFB425B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Tranzacţii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42691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2692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990600" y="1905000"/>
            <a:ext cx="746760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/>
            <a:r>
              <a:rPr lang="en-US" altLang="en-US" sz="2200" b="0">
                <a:latin typeface="Book Antiqua" pitchFamily="18" charset="0"/>
              </a:rPr>
              <a:t>T</a:t>
            </a:r>
            <a:r>
              <a:rPr lang="ro-RO" altLang="en-US" sz="2200" b="0">
                <a:latin typeface="Book Antiqua" pitchFamily="18" charset="0"/>
              </a:rPr>
              <a:t>i</a:t>
            </a:r>
            <a:r>
              <a:rPr lang="en-US" altLang="en-US" sz="2200" b="0">
                <a:latin typeface="Book Antiqua" pitchFamily="18" charset="0"/>
              </a:rPr>
              <a:t>p</a:t>
            </a:r>
            <a:r>
              <a:rPr lang="ro-RO" altLang="en-US" sz="2200" b="0">
                <a:latin typeface="Book Antiqua" pitchFamily="18" charset="0"/>
              </a:rPr>
              <a:t>uri de tranzacţii</a:t>
            </a:r>
          </a:p>
          <a:p>
            <a:pPr lvl="1"/>
            <a:endParaRPr lang="ro-RO" altLang="en-US" sz="2200" b="0">
              <a:latin typeface="Book Antiqua" pitchFamily="18" charset="0"/>
            </a:endParaRPr>
          </a:p>
          <a:p>
            <a:pPr lvl="1"/>
            <a:r>
              <a:rPr lang="ro-RO" altLang="en-US" sz="2200">
                <a:latin typeface="Book Antiqua" pitchFamily="18" charset="0"/>
              </a:rPr>
              <a:t>Cumpărarea </a:t>
            </a:r>
            <a:r>
              <a:rPr lang="en-US" altLang="en-US" sz="2200">
                <a:latin typeface="Book Antiqua" pitchFamily="18" charset="0"/>
              </a:rPr>
              <a:t>spot </a:t>
            </a:r>
            <a:endParaRPr lang="ro-RO" altLang="en-US" sz="2200">
              <a:latin typeface="Book Antiqua" pitchFamily="18" charset="0"/>
            </a:endParaRPr>
          </a:p>
          <a:p>
            <a:pPr lvl="1"/>
            <a:endParaRPr lang="ro-RO" altLang="en-US" sz="2200">
              <a:latin typeface="Book Antiqua" pitchFamily="18" charset="0"/>
            </a:endParaRPr>
          </a:p>
          <a:p>
            <a:pPr lvl="1"/>
            <a:r>
              <a:rPr lang="ro-RO" altLang="en-US" sz="2200" b="0">
                <a:latin typeface="Book Antiqua" pitchFamily="18" charset="0"/>
              </a:rPr>
              <a:t>Reprezintă achiziţia bunurilor şi serviciilor pe măsură ce este nevoie de ele, preţurile fiind determinate în mod dinamic pe baza cererii şi ofertei</a:t>
            </a:r>
          </a:p>
          <a:p>
            <a:pPr lvl="1"/>
            <a:endParaRPr lang="ro-RO" altLang="en-US" sz="2200" b="0">
              <a:latin typeface="Book Antiqua" pitchFamily="18" charset="0"/>
            </a:endParaRPr>
          </a:p>
          <a:p>
            <a:pPr lvl="1"/>
            <a:r>
              <a:rPr lang="ro-RO" altLang="en-US" sz="2200" b="0">
                <a:latin typeface="Book Antiqua" pitchFamily="18" charset="0"/>
              </a:rPr>
              <a:t>Cumpărătorii şi vânzătorii nu se cunosc între ei</a:t>
            </a:r>
            <a:endParaRPr lang="en-US" altLang="en-US" sz="2200" b="0">
              <a:latin typeface="Book Antiqua" pitchFamily="18" charset="0"/>
            </a:endParaRPr>
          </a:p>
          <a:p>
            <a:pPr lvl="1"/>
            <a:endParaRPr lang="ro-RO" altLang="en-US" sz="2200" b="0">
              <a:latin typeface="Book Antiqua" pitchFamily="18" charset="0"/>
            </a:endParaRPr>
          </a:p>
          <a:p>
            <a:pPr lvl="1"/>
            <a:r>
              <a:rPr lang="ro-RO" altLang="en-US" sz="2200" b="0">
                <a:latin typeface="Book Antiqua" pitchFamily="18" charset="0"/>
              </a:rPr>
              <a:t>Ex: Schimburi</a:t>
            </a:r>
            <a:r>
              <a:rPr lang="en-US" altLang="en-US" sz="2200" b="0">
                <a:latin typeface="Book Antiqua" pitchFamily="18" charset="0"/>
              </a:rPr>
              <a:t> </a:t>
            </a:r>
            <a:r>
              <a:rPr lang="ro-RO" altLang="en-US" sz="2200" b="0">
                <a:latin typeface="Book Antiqua" pitchFamily="18" charset="0"/>
              </a:rPr>
              <a:t>de mărfuri </a:t>
            </a:r>
            <a:r>
              <a:rPr lang="en-US" altLang="en-US" sz="2200" b="0">
                <a:latin typeface="Book Antiqua" pitchFamily="18" charset="0"/>
              </a:rPr>
              <a:t>(</a:t>
            </a:r>
            <a:r>
              <a:rPr lang="ro-RO" altLang="en-US" sz="2200" b="0">
                <a:latin typeface="Book Antiqua" pitchFamily="18" charset="0"/>
              </a:rPr>
              <a:t>ulei</a:t>
            </a:r>
            <a:r>
              <a:rPr lang="en-US" altLang="en-US" sz="2200" b="0">
                <a:latin typeface="Book Antiqua" pitchFamily="18" charset="0"/>
              </a:rPr>
              <a:t>, </a:t>
            </a:r>
            <a:r>
              <a:rPr lang="ro-RO" altLang="en-US" sz="2200" b="0">
                <a:latin typeface="Book Antiqua" pitchFamily="18" charset="0"/>
              </a:rPr>
              <a:t>zahăr, porumb, etc.</a:t>
            </a:r>
            <a:r>
              <a:rPr lang="en-US" altLang="en-US" sz="2200" b="0">
                <a:latin typeface="Book Antiqu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utoUpdateAnimBg="0"/>
      <p:bldP spid="2426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A4BDB-4913-4713-BCD0-A663652CD7FF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6F5A-74A6-4C3A-9158-9FF5B822B83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Tranzacţii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4740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990600" y="1905000"/>
            <a:ext cx="74676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/>
            <a:r>
              <a:rPr lang="en-US" altLang="en-US" sz="2200" b="0" dirty="0">
                <a:latin typeface="Book Antiqua" pitchFamily="18" charset="0"/>
              </a:rPr>
              <a:t>T</a:t>
            </a:r>
            <a:r>
              <a:rPr lang="ro-RO" altLang="en-US" sz="2200" b="0" dirty="0">
                <a:latin typeface="Book Antiqua" pitchFamily="18" charset="0"/>
              </a:rPr>
              <a:t>i</a:t>
            </a:r>
            <a:r>
              <a:rPr lang="en-US" altLang="en-US" sz="2200" b="0" dirty="0">
                <a:latin typeface="Book Antiqua" pitchFamily="18" charset="0"/>
              </a:rPr>
              <a:t>p</a:t>
            </a:r>
            <a:r>
              <a:rPr lang="ro-RO" altLang="en-US" sz="2200" b="0" dirty="0">
                <a:latin typeface="Book Antiqua" pitchFamily="18" charset="0"/>
              </a:rPr>
              <a:t>uri de tranzacţii</a:t>
            </a:r>
          </a:p>
          <a:p>
            <a:pPr lvl="1"/>
            <a:endParaRPr lang="ro-RO" altLang="en-US" sz="2200" b="0" dirty="0">
              <a:latin typeface="Book Antiqua" pitchFamily="18" charset="0"/>
            </a:endParaRPr>
          </a:p>
          <a:p>
            <a:pPr lvl="1"/>
            <a:r>
              <a:rPr lang="ro-RO" altLang="en-US" sz="2200" dirty="0">
                <a:latin typeface="Book Antiqua" pitchFamily="18" charset="0"/>
              </a:rPr>
              <a:t>Sourcing strategic </a:t>
            </a:r>
            <a:r>
              <a:rPr lang="ro-RO" altLang="en-US" sz="2200" dirty="0" smtClean="0">
                <a:latin typeface="Book Antiqua" pitchFamily="18" charset="0"/>
              </a:rPr>
              <a:t>și sistematic</a:t>
            </a:r>
            <a:endParaRPr lang="ro-RO" altLang="en-US" sz="2200" dirty="0">
              <a:latin typeface="Book Antiqua" pitchFamily="18" charset="0"/>
            </a:endParaRPr>
          </a:p>
          <a:p>
            <a:pPr lvl="1"/>
            <a:endParaRPr lang="en-US" altLang="en-US" b="0" dirty="0"/>
          </a:p>
          <a:p>
            <a:pPr lvl="1"/>
            <a:r>
              <a:rPr lang="ro-RO" altLang="en-US" sz="2200" b="0" dirty="0">
                <a:latin typeface="Book Antiqua" pitchFamily="18" charset="0"/>
              </a:rPr>
              <a:t>Reprezintă achiziţiile ce presupun contracte pe termen lung ce sunt bazate pe negocieri private între vânzători şi cumpărători</a:t>
            </a:r>
          </a:p>
          <a:p>
            <a:pPr lvl="1"/>
            <a:endParaRPr lang="ro-RO" altLang="en-US" sz="2200" b="0" dirty="0">
              <a:latin typeface="Book Antiqua" pitchFamily="18" charset="0"/>
            </a:endParaRPr>
          </a:p>
          <a:p>
            <a:pPr lvl="1"/>
            <a:r>
              <a:rPr lang="ro-RO" altLang="en-US" sz="2200" b="0" dirty="0">
                <a:latin typeface="Book Antiqua" pitchFamily="18" charset="0"/>
              </a:rPr>
              <a:t>Au loc negocieri directe online între cumpărător şi vânzător</a:t>
            </a:r>
            <a:endParaRPr lang="en-US" altLang="en-US" sz="22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utoUpdateAnimBg="0"/>
      <p:bldP spid="2447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74A1-97AA-45B1-8137-28E51FA180E7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CE85-E352-4751-A7BD-01A47E61281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Comerţ electronic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46787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6788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990600" y="1905000"/>
            <a:ext cx="746760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/>
            <a:r>
              <a:rPr lang="ro-RO" altLang="en-US" sz="2200" b="0" dirty="0">
                <a:latin typeface="Book Antiqua" pitchFamily="18" charset="0"/>
              </a:rPr>
              <a:t>“Direcţii” de tranzacţionare</a:t>
            </a:r>
          </a:p>
          <a:p>
            <a:pPr lvl="1"/>
            <a:endParaRPr lang="en-US" altLang="en-US" sz="2200" b="0" dirty="0">
              <a:latin typeface="Book Antiqua" pitchFamily="18" charset="0"/>
            </a:endParaRPr>
          </a:p>
          <a:p>
            <a:pPr lvl="2"/>
            <a:r>
              <a:rPr lang="ro-RO" altLang="en-US" sz="2200" dirty="0">
                <a:latin typeface="Book Antiqua" pitchFamily="18" charset="0"/>
              </a:rPr>
              <a:t>Pieţe </a:t>
            </a:r>
            <a:r>
              <a:rPr lang="en-US" altLang="en-US" sz="2200" dirty="0">
                <a:latin typeface="Book Antiqua" pitchFamily="18" charset="0"/>
              </a:rPr>
              <a:t>vertical</a:t>
            </a:r>
            <a:r>
              <a:rPr lang="ro-RO" altLang="en-US" sz="2200" dirty="0" smtClean="0">
                <a:latin typeface="Book Antiqua" pitchFamily="18" charset="0"/>
              </a:rPr>
              <a:t>e</a:t>
            </a:r>
          </a:p>
          <a:p>
            <a:pPr lvl="2"/>
            <a:r>
              <a:rPr lang="ro-RO" altLang="en-US" sz="2200" b="0" dirty="0" smtClean="0">
                <a:latin typeface="Book Antiqua" pitchFamily="18" charset="0"/>
              </a:rPr>
              <a:t>Sunt </a:t>
            </a:r>
            <a:r>
              <a:rPr lang="ro-RO" altLang="en-US" sz="2200" b="0" dirty="0">
                <a:latin typeface="Book Antiqua" pitchFamily="18" charset="0"/>
              </a:rPr>
              <a:t>pieţele din cadrul unei industrii sau a unui segment industrial</a:t>
            </a:r>
            <a:r>
              <a:rPr lang="en-US" altLang="en-US" sz="2200" b="0" dirty="0">
                <a:latin typeface="Book Antiqua" pitchFamily="18" charset="0"/>
              </a:rPr>
              <a:t> (</a:t>
            </a:r>
            <a:r>
              <a:rPr lang="ro-RO" altLang="en-US" sz="2200" b="0" dirty="0">
                <a:latin typeface="Book Antiqua" pitchFamily="18" charset="0"/>
              </a:rPr>
              <a:t>i.</a:t>
            </a:r>
            <a:r>
              <a:rPr lang="en-US" altLang="en-US" sz="2200" b="0" dirty="0">
                <a:latin typeface="Book Antiqua" pitchFamily="18" charset="0"/>
              </a:rPr>
              <a:t>e</a:t>
            </a:r>
            <a:r>
              <a:rPr lang="ro-RO" altLang="en-US" sz="2200" b="0" dirty="0">
                <a:latin typeface="Book Antiqua" pitchFamily="18" charset="0"/>
              </a:rPr>
              <a:t>.</a:t>
            </a:r>
            <a:r>
              <a:rPr lang="en-US" altLang="en-US" sz="2200" b="0" dirty="0">
                <a:latin typeface="Book Antiqua" pitchFamily="18" charset="0"/>
              </a:rPr>
              <a:t>, electronic</a:t>
            </a:r>
            <a:r>
              <a:rPr lang="ro-RO" altLang="en-US" sz="2200" b="0" dirty="0">
                <a:latin typeface="Book Antiqua" pitchFamily="18" charset="0"/>
              </a:rPr>
              <a:t>e</a:t>
            </a:r>
            <a:r>
              <a:rPr lang="en-US" altLang="en-US" sz="2200" b="0" dirty="0">
                <a:latin typeface="Book Antiqua" pitchFamily="18" charset="0"/>
              </a:rPr>
              <a:t>, </a:t>
            </a:r>
            <a:r>
              <a:rPr lang="ro-RO" altLang="en-US" sz="2200" b="0" dirty="0">
                <a:latin typeface="Book Antiqua" pitchFamily="18" charset="0"/>
              </a:rPr>
              <a:t>automobile</a:t>
            </a:r>
            <a:r>
              <a:rPr lang="en-US" altLang="en-US" sz="2200" b="0" dirty="0">
                <a:latin typeface="Book Antiqua" pitchFamily="18" charset="0"/>
              </a:rPr>
              <a:t>, </a:t>
            </a:r>
            <a:r>
              <a:rPr lang="ro-RO" altLang="en-US" sz="2200" b="0" dirty="0">
                <a:latin typeface="Book Antiqua" pitchFamily="18" charset="0"/>
              </a:rPr>
              <a:t>oţel</a:t>
            </a:r>
            <a:r>
              <a:rPr lang="en-US" altLang="en-US" sz="2200" b="0" dirty="0">
                <a:latin typeface="Book Antiqua" pitchFamily="18" charset="0"/>
              </a:rPr>
              <a:t>,</a:t>
            </a:r>
            <a:r>
              <a:rPr lang="ro-RO" altLang="en-US" sz="2200" b="0" dirty="0">
                <a:latin typeface="Book Antiqua" pitchFamily="18" charset="0"/>
              </a:rPr>
              <a:t> etc.</a:t>
            </a:r>
            <a:r>
              <a:rPr lang="en-US" altLang="en-US" sz="2200" b="0" dirty="0">
                <a:latin typeface="Book Antiqua" pitchFamily="18" charset="0"/>
              </a:rPr>
              <a:t>)</a:t>
            </a:r>
          </a:p>
          <a:p>
            <a:pPr lvl="1"/>
            <a:endParaRPr lang="en-US" altLang="en-US" sz="2200" b="0" dirty="0">
              <a:latin typeface="Book Antiqua" pitchFamily="18" charset="0"/>
            </a:endParaRPr>
          </a:p>
          <a:p>
            <a:pPr lvl="2"/>
            <a:r>
              <a:rPr lang="ro-RO" altLang="en-US" sz="2200" dirty="0">
                <a:latin typeface="Book Antiqua" pitchFamily="18" charset="0"/>
              </a:rPr>
              <a:t>Pieţe orizontale</a:t>
            </a:r>
            <a:endParaRPr lang="en-US" altLang="en-US" sz="2200" dirty="0">
              <a:latin typeface="Book Antiqua" pitchFamily="18" charset="0"/>
            </a:endParaRPr>
          </a:p>
          <a:p>
            <a:pPr lvl="1"/>
            <a:r>
              <a:rPr lang="ro-RO" altLang="en-US" sz="2200" b="0" dirty="0" smtClean="0">
                <a:latin typeface="Book Antiqua" pitchFamily="18" charset="0"/>
              </a:rPr>
              <a:t>	Sunt </a:t>
            </a:r>
            <a:r>
              <a:rPr lang="ro-RO" altLang="en-US" sz="2200" b="0" dirty="0">
                <a:latin typeface="Book Antiqua" pitchFamily="18" charset="0"/>
              </a:rPr>
              <a:t>pieţele concentrate pe un serviciu, material sau </a:t>
            </a:r>
            <a:r>
              <a:rPr lang="ro-RO" altLang="en-US" sz="2200" b="0" dirty="0" smtClean="0">
                <a:latin typeface="Book Antiqua" pitchFamily="18" charset="0"/>
              </a:rPr>
              <a:t>	produs </a:t>
            </a:r>
            <a:r>
              <a:rPr lang="ro-RO" altLang="en-US" sz="2200" b="0" dirty="0">
                <a:latin typeface="Book Antiqua" pitchFamily="18" charset="0"/>
              </a:rPr>
              <a:t>utilizat în toate tipurile de industrii </a:t>
            </a:r>
            <a:r>
              <a:rPr lang="en-US" altLang="en-US" sz="2200" b="0" dirty="0">
                <a:latin typeface="Book Antiqua" pitchFamily="18" charset="0"/>
              </a:rPr>
              <a:t>(</a:t>
            </a:r>
            <a:r>
              <a:rPr lang="ro-RO" altLang="en-US" sz="2200" b="0" dirty="0">
                <a:latin typeface="Book Antiqua" pitchFamily="18" charset="0"/>
              </a:rPr>
              <a:t>i.</a:t>
            </a:r>
            <a:r>
              <a:rPr lang="en-US" altLang="en-US" sz="2200" b="0" dirty="0">
                <a:latin typeface="Book Antiqua" pitchFamily="18" charset="0"/>
              </a:rPr>
              <a:t>e., </a:t>
            </a:r>
            <a:r>
              <a:rPr lang="ro-RO" altLang="en-US" sz="2200" b="0" dirty="0" smtClean="0">
                <a:latin typeface="Book Antiqua" pitchFamily="18" charset="0"/>
              </a:rPr>
              <a:t>	consumabile </a:t>
            </a:r>
            <a:r>
              <a:rPr lang="ro-RO" altLang="en-US" sz="2200" b="0" dirty="0">
                <a:latin typeface="Book Antiqua" pitchFamily="18" charset="0"/>
              </a:rPr>
              <a:t>de birou</a:t>
            </a:r>
            <a:r>
              <a:rPr lang="en-US" altLang="en-US" sz="2200" b="0" dirty="0">
                <a:latin typeface="Book Antiqua" pitchFamily="18" charset="0"/>
              </a:rPr>
              <a:t>, PC</a:t>
            </a:r>
            <a:r>
              <a:rPr lang="ro-RO" altLang="en-US" sz="2200" b="0" dirty="0">
                <a:latin typeface="Book Antiqua" pitchFamily="18" charset="0"/>
              </a:rPr>
              <a:t>-uri</a:t>
            </a:r>
            <a:r>
              <a:rPr lang="en-US" altLang="en-US" sz="2200" b="0" dirty="0">
                <a:latin typeface="Book Antiqua" pitchFamily="18" charset="0"/>
              </a:rPr>
              <a:t>, </a:t>
            </a:r>
            <a:r>
              <a:rPr lang="ro-RO" altLang="en-US" sz="2200" b="0" dirty="0">
                <a:latin typeface="Book Antiqua" pitchFamily="18" charset="0"/>
              </a:rPr>
              <a:t>servicii de călătorie</a:t>
            </a:r>
            <a:r>
              <a:rPr lang="en-US" altLang="en-US" sz="2200" b="0" dirty="0">
                <a:latin typeface="Book Antiqu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utoUpdateAnimBg="0"/>
      <p:bldP spid="2467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3F1-C02C-4AC2-8ED7-E51C6FB7CBBD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4187-8BDD-468E-8BD1-A9B9973C2F7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Avantaje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8836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421341" y="2286000"/>
            <a:ext cx="74676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Crearea de noi oportunităţi de vânzare (cumpărare)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Elimină hârtia şi reduce costurile administrative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Reduce timpii de procesare a comenzilor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Scade costurile de căutare a cumpărătorilor în găsirea produselor şi vânzătorilor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Creşte productivitatea angajaţilor din vânzări/achiziţii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Reduce erorile şi creşte calitatea serviciilor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Face mai uşoară configurarea produselor</a:t>
            </a:r>
          </a:p>
          <a:p>
            <a:pPr lvl="1"/>
            <a:endParaRPr lang="en-US" alt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utoUpdateAnimBg="0"/>
      <p:bldP spid="2488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6A33-5832-44EF-AF82-1B10784F6C9D}" type="datetime1">
              <a:rPr lang="en-US" altLang="en-US"/>
              <a:pPr/>
              <a:t>10/20/2022</a:t>
            </a:fld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DA83-B5CF-47A2-A834-8C4965B9E22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38138"/>
            <a:ext cx="7488238" cy="11795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o-RO" altLang="en-US" sz="260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Avantaje B2B</a:t>
            </a:r>
            <a:endParaRPr lang="en-US" altLang="en-US" sz="2400">
              <a:solidFill>
                <a:schemeClr val="folHlink"/>
              </a:solidFill>
              <a:latin typeface="Book Antiqua" pitchFamily="18" charset="0"/>
            </a:endParaRPr>
          </a:p>
        </p:txBody>
      </p:sp>
      <p:sp>
        <p:nvSpPr>
          <p:cNvPr id="250883" name="Line 3"/>
          <p:cNvSpPr>
            <a:spLocks noChangeShapeType="1"/>
          </p:cNvSpPr>
          <p:nvPr/>
        </p:nvSpPr>
        <p:spPr bwMode="auto">
          <a:xfrm>
            <a:off x="1828800" y="6629400"/>
            <a:ext cx="579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50884" name="Picture 4" descr="ebiz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533400" y="2098675"/>
            <a:ext cx="7467600" cy="304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Reducerea costurilor de marketing şi </a:t>
            </a:r>
            <a:r>
              <a:rPr lang="ro-RO" altLang="en-US" sz="2200" b="0" dirty="0" smtClean="0">
                <a:latin typeface="Book Antiqua" pitchFamily="18" charset="0"/>
              </a:rPr>
              <a:t>vânzări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Reducerea nivelelor de inventar</a:t>
            </a:r>
            <a:endParaRPr lang="en-US" altLang="en-US" sz="2200" b="0" dirty="0">
              <a:latin typeface="Book Antiqua" pitchFamily="18" charset="0"/>
            </a:endParaRP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Permite existenţa cataloagelor online cu preţuri diferite pentru diverşi clienţi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Creşte flexibilitatea producţiei, permite livrarea JIT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sz="2200" b="0" dirty="0">
                <a:latin typeface="Book Antiqua" pitchFamily="18" charset="0"/>
              </a:rPr>
              <a:t>Reduce costurile de achiziţii (pentru cumpărători)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ro-RO" altLang="en-US" b="0" dirty="0">
                <a:latin typeface="Book Antiqua" pitchFamily="18" charset="0"/>
              </a:rPr>
              <a:t>Creşte oportunităţile de colaborare</a:t>
            </a:r>
            <a:endParaRPr lang="en-US" altLang="en-US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utoUpdateAnimBg="0"/>
      <p:bldP spid="250883" grpId="0" animBg="1"/>
    </p:bldLst>
  </p:timing>
</p:sld>
</file>

<file path=ppt/theme/theme1.xml><?xml version="1.0" encoding="utf-8"?>
<a:theme xmlns:a="http://schemas.openxmlformats.org/drawingml/2006/main" name="Authorized MC Template">
  <a:themeElements>
    <a:clrScheme name="">
      <a:dk1>
        <a:srgbClr val="000000"/>
      </a:dk1>
      <a:lt1>
        <a:srgbClr val="FFFFFF"/>
      </a:lt1>
      <a:dk2>
        <a:srgbClr val="000080"/>
      </a:dk2>
      <a:lt2>
        <a:srgbClr val="FFFFFF"/>
      </a:lt2>
      <a:accent1>
        <a:srgbClr val="FF9900"/>
      </a:accent1>
      <a:accent2>
        <a:srgbClr val="00FFFF"/>
      </a:accent2>
      <a:accent3>
        <a:srgbClr val="AAAAC0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FEBE2A"/>
      </a:folHlink>
    </a:clrScheme>
    <a:fontScheme name="Authorized MC Template">
      <a:majorFont>
        <a:latin typeface="Garamond Light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uthorized MC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thorized MC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thorized MC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G:\MSOffice\Template\Designs\Authorized MC Template.pot</Template>
  <TotalTime>110610875</TotalTime>
  <Pages>23</Pages>
  <Words>913</Words>
  <Application>Microsoft Office PowerPoint</Application>
  <PresentationFormat>On-screen Show (4:3)</PresentationFormat>
  <Paragraphs>192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Book Antiqua</vt:lpstr>
      <vt:lpstr>Frutiger 45 Light</vt:lpstr>
      <vt:lpstr>Garamond Light</vt:lpstr>
      <vt:lpstr>Times New Roman</vt:lpstr>
      <vt:lpstr>Authorized MC Template</vt:lpstr>
      <vt:lpstr>PowerPoint Presentation</vt:lpstr>
      <vt:lpstr>-commerce B2B </vt:lpstr>
      <vt:lpstr>Ce este B2B ?</vt:lpstr>
      <vt:lpstr>Tipuri de comerţ electronic B2B</vt:lpstr>
      <vt:lpstr>Tranzacţii B2B</vt:lpstr>
      <vt:lpstr>Tranzacţii B2B</vt:lpstr>
      <vt:lpstr>Comerţ electronic B2B</vt:lpstr>
      <vt:lpstr>Avantaje B2B</vt:lpstr>
      <vt:lpstr>Avantaje B2B</vt:lpstr>
      <vt:lpstr>Modele B2B</vt:lpstr>
      <vt:lpstr>Modelul “Sell-side” B2B</vt:lpstr>
      <vt:lpstr>Arhitectura pieţei electronice “Sell-side” B2B</vt:lpstr>
      <vt:lpstr>Modelul “one-to-many”: intermediari şi licitaţii</vt:lpstr>
      <vt:lpstr>Amazon</vt:lpstr>
      <vt:lpstr>Modelul “one-to-many”: intermediari şi licitaţii</vt:lpstr>
      <vt:lpstr>Modelul “one-to-many”: intermediari şi licitaţii</vt:lpstr>
      <vt:lpstr>Pieţe electronice - Buy-side </vt:lpstr>
      <vt:lpstr>Sistem de selecție a ofertelor</vt:lpstr>
      <vt:lpstr>Tipuri de licitaţii</vt:lpstr>
      <vt:lpstr>Tipuri de licitaţii</vt:lpstr>
      <vt:lpstr>Tipuri de licitaţii</vt:lpstr>
      <vt:lpstr>Tipuri de licitaţii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E-commerce-E-auctions</dc:title>
  <dc:subject>E-business</dc:subject>
  <dc:creator>Razvan Zota</dc:creator>
  <cp:lastModifiedBy> </cp:lastModifiedBy>
  <cp:revision>347</cp:revision>
  <cp:lastPrinted>2002-11-13T18:40:53Z</cp:lastPrinted>
  <dcterms:created xsi:type="dcterms:W3CDTF">1997-11-19T08:06:12Z</dcterms:created>
  <dcterms:modified xsi:type="dcterms:W3CDTF">2022-10-20T10:10:47Z</dcterms:modified>
</cp:coreProperties>
</file>