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69" r:id="rId4"/>
    <p:sldId id="371" r:id="rId5"/>
    <p:sldId id="372" r:id="rId6"/>
    <p:sldId id="373" r:id="rId7"/>
    <p:sldId id="374" r:id="rId8"/>
    <p:sldId id="375" r:id="rId9"/>
    <p:sldId id="376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</p:sldIdLst>
  <p:sldSz cx="9144000" cy="6858000" type="screen4x3"/>
  <p:notesSz cx="6946900" cy="9091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3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0" autoAdjust="0"/>
    <p:restoredTop sz="91508" autoAdjust="0"/>
  </p:normalViewPr>
  <p:slideViewPr>
    <p:cSldViewPr>
      <p:cViewPr varScale="1">
        <p:scale>
          <a:sx n="72" d="100"/>
          <a:sy n="72" d="100"/>
        </p:scale>
        <p:origin x="9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2" y="-90"/>
      </p:cViewPr>
      <p:guideLst>
        <p:guide orient="horz" pos="2863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fld id="{5D4E7938-F0DC-4E9B-81D7-AC75F2633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19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fld id="{CA5F8F9E-67C8-4088-AC54-4B75B64647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18000"/>
            <a:ext cx="50958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687388"/>
            <a:ext cx="4530725" cy="3395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634951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BCA6E-3549-4D86-B7C1-75B3060ECB3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8C6C1-BDC6-498E-A1E8-1006FC144AB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D74B7-4934-46B3-BD72-59707585DC2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8111B-6147-4103-BE75-6C2BAA4BFC0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90B0A-2472-44BD-ADEE-7E33D176B10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7388"/>
            <a:ext cx="4527550" cy="3395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roduct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o-RO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ifecycle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o-RO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anagement</a:t>
            </a:r>
            <a:r>
              <a:rPr lang="ro-RO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(PLM)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Supplier Relationship Management </a:t>
            </a:r>
            <a:r>
              <a:rPr lang="ro-RO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(SRM)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F8F9E-67C8-4088-AC54-4B75B64647B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98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8615E-D35F-498B-9EFF-C741A582A73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C5C7-9045-47BF-A408-CE41995EF1C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A645C-0130-4138-A2AE-913D8BE75C9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71EDF-8F9E-441C-8B59-23955534E18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7DF06-E0E0-4419-9F63-4A32F92B629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73164-F151-4AE4-A80B-073D1BAEE7F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o-RO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085850" y="1903413"/>
            <a:ext cx="7721600" cy="161766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095375" y="3897313"/>
            <a:ext cx="6365875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grpSp>
        <p:nvGrpSpPr>
          <p:cNvPr id="3080" name="Group 1032"/>
          <p:cNvGrpSpPr>
            <a:grpSpLocks/>
          </p:cNvGrpSpPr>
          <p:nvPr/>
        </p:nvGrpSpPr>
        <p:grpSpPr bwMode="auto">
          <a:xfrm>
            <a:off x="301625" y="223838"/>
            <a:ext cx="6108700" cy="1822450"/>
            <a:chOff x="190" y="141"/>
            <a:chExt cx="3848" cy="1148"/>
          </a:xfrm>
        </p:grpSpPr>
        <p:sp>
          <p:nvSpPr>
            <p:cNvPr id="3076" name="Freeform 1028"/>
            <p:cNvSpPr>
              <a:spLocks/>
            </p:cNvSpPr>
            <p:nvPr/>
          </p:nvSpPr>
          <p:spPr bwMode="auto">
            <a:xfrm>
              <a:off x="190" y="1026"/>
              <a:ext cx="90" cy="29"/>
            </a:xfrm>
            <a:custGeom>
              <a:avLst/>
              <a:gdLst>
                <a:gd name="T0" fmla="*/ 0 w 90"/>
                <a:gd name="T1" fmla="*/ 28 h 29"/>
                <a:gd name="T2" fmla="*/ 83 w 90"/>
                <a:gd name="T3" fmla="*/ 28 h 29"/>
                <a:gd name="T4" fmla="*/ 84 w 90"/>
                <a:gd name="T5" fmla="*/ 22 h 29"/>
                <a:gd name="T6" fmla="*/ 85 w 90"/>
                <a:gd name="T7" fmla="*/ 17 h 29"/>
                <a:gd name="T8" fmla="*/ 86 w 90"/>
                <a:gd name="T9" fmla="*/ 10 h 29"/>
                <a:gd name="T10" fmla="*/ 88 w 90"/>
                <a:gd name="T11" fmla="*/ 5 h 29"/>
                <a:gd name="T12" fmla="*/ 89 w 90"/>
                <a:gd name="T13" fmla="*/ 0 h 29"/>
                <a:gd name="T14" fmla="*/ 0 w 90"/>
                <a:gd name="T15" fmla="*/ 0 h 29"/>
                <a:gd name="T16" fmla="*/ 0 w 9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9">
                  <a:moveTo>
                    <a:pt x="0" y="28"/>
                  </a:moveTo>
                  <a:lnTo>
                    <a:pt x="83" y="28"/>
                  </a:lnTo>
                  <a:lnTo>
                    <a:pt x="84" y="22"/>
                  </a:lnTo>
                  <a:lnTo>
                    <a:pt x="85" y="17"/>
                  </a:lnTo>
                  <a:lnTo>
                    <a:pt x="86" y="10"/>
                  </a:lnTo>
                  <a:lnTo>
                    <a:pt x="88" y="5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1029"/>
            <p:cNvSpPr>
              <a:spLocks/>
            </p:cNvSpPr>
            <p:nvPr/>
          </p:nvSpPr>
          <p:spPr bwMode="auto">
            <a:xfrm>
              <a:off x="190" y="1082"/>
              <a:ext cx="77" cy="27"/>
            </a:xfrm>
            <a:custGeom>
              <a:avLst/>
              <a:gdLst>
                <a:gd name="T0" fmla="*/ 0 w 77"/>
                <a:gd name="T1" fmla="*/ 26 h 27"/>
                <a:gd name="T2" fmla="*/ 69 w 77"/>
                <a:gd name="T3" fmla="*/ 26 h 27"/>
                <a:gd name="T4" fmla="*/ 70 w 77"/>
                <a:gd name="T5" fmla="*/ 21 h 27"/>
                <a:gd name="T6" fmla="*/ 72 w 77"/>
                <a:gd name="T7" fmla="*/ 15 h 27"/>
                <a:gd name="T8" fmla="*/ 72 w 77"/>
                <a:gd name="T9" fmla="*/ 10 h 27"/>
                <a:gd name="T10" fmla="*/ 74 w 77"/>
                <a:gd name="T11" fmla="*/ 6 h 27"/>
                <a:gd name="T12" fmla="*/ 76 w 77"/>
                <a:gd name="T13" fmla="*/ 0 h 27"/>
                <a:gd name="T14" fmla="*/ 0 w 77"/>
                <a:gd name="T15" fmla="*/ 0 h 27"/>
                <a:gd name="T16" fmla="*/ 0 w 77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0" y="26"/>
                  </a:moveTo>
                  <a:lnTo>
                    <a:pt x="69" y="26"/>
                  </a:lnTo>
                  <a:lnTo>
                    <a:pt x="70" y="21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030"/>
            <p:cNvSpPr>
              <a:spLocks/>
            </p:cNvSpPr>
            <p:nvPr/>
          </p:nvSpPr>
          <p:spPr bwMode="auto">
            <a:xfrm>
              <a:off x="190" y="1136"/>
              <a:ext cx="60" cy="153"/>
            </a:xfrm>
            <a:custGeom>
              <a:avLst/>
              <a:gdLst>
                <a:gd name="T0" fmla="*/ 0 w 60"/>
                <a:gd name="T1" fmla="*/ 0 h 153"/>
                <a:gd name="T2" fmla="*/ 0 w 60"/>
                <a:gd name="T3" fmla="*/ 152 h 153"/>
                <a:gd name="T4" fmla="*/ 6 w 60"/>
                <a:gd name="T5" fmla="*/ 134 h 153"/>
                <a:gd name="T6" fmla="*/ 14 w 60"/>
                <a:gd name="T7" fmla="*/ 117 h 153"/>
                <a:gd name="T8" fmla="*/ 20 w 60"/>
                <a:gd name="T9" fmla="*/ 100 h 153"/>
                <a:gd name="T10" fmla="*/ 27 w 60"/>
                <a:gd name="T11" fmla="*/ 84 h 153"/>
                <a:gd name="T12" fmla="*/ 33 w 60"/>
                <a:gd name="T13" fmla="*/ 68 h 153"/>
                <a:gd name="T14" fmla="*/ 39 w 60"/>
                <a:gd name="T15" fmla="*/ 53 h 153"/>
                <a:gd name="T16" fmla="*/ 44 w 60"/>
                <a:gd name="T17" fmla="*/ 40 h 153"/>
                <a:gd name="T18" fmla="*/ 50 w 60"/>
                <a:gd name="T19" fmla="*/ 26 h 153"/>
                <a:gd name="T20" fmla="*/ 54 w 60"/>
                <a:gd name="T21" fmla="*/ 12 h 153"/>
                <a:gd name="T22" fmla="*/ 59 w 60"/>
                <a:gd name="T23" fmla="*/ 0 h 153"/>
                <a:gd name="T24" fmla="*/ 0 w 60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53">
                  <a:moveTo>
                    <a:pt x="0" y="0"/>
                  </a:moveTo>
                  <a:lnTo>
                    <a:pt x="0" y="152"/>
                  </a:lnTo>
                  <a:lnTo>
                    <a:pt x="6" y="134"/>
                  </a:lnTo>
                  <a:lnTo>
                    <a:pt x="14" y="117"/>
                  </a:lnTo>
                  <a:lnTo>
                    <a:pt x="20" y="100"/>
                  </a:lnTo>
                  <a:lnTo>
                    <a:pt x="27" y="84"/>
                  </a:lnTo>
                  <a:lnTo>
                    <a:pt x="33" y="68"/>
                  </a:lnTo>
                  <a:lnTo>
                    <a:pt x="39" y="53"/>
                  </a:lnTo>
                  <a:lnTo>
                    <a:pt x="44" y="40"/>
                  </a:lnTo>
                  <a:lnTo>
                    <a:pt x="50" y="26"/>
                  </a:lnTo>
                  <a:lnTo>
                    <a:pt x="54" y="1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031"/>
            <p:cNvSpPr>
              <a:spLocks/>
            </p:cNvSpPr>
            <p:nvPr/>
          </p:nvSpPr>
          <p:spPr bwMode="auto">
            <a:xfrm>
              <a:off x="190" y="141"/>
              <a:ext cx="3848" cy="859"/>
            </a:xfrm>
            <a:custGeom>
              <a:avLst/>
              <a:gdLst>
                <a:gd name="T0" fmla="*/ 99 w 3848"/>
                <a:gd name="T1" fmla="*/ 844 h 859"/>
                <a:gd name="T2" fmla="*/ 103 w 3848"/>
                <a:gd name="T3" fmla="*/ 819 h 859"/>
                <a:gd name="T4" fmla="*/ 108 w 3848"/>
                <a:gd name="T5" fmla="*/ 795 h 859"/>
                <a:gd name="T6" fmla="*/ 112 w 3848"/>
                <a:gd name="T7" fmla="*/ 769 h 859"/>
                <a:gd name="T8" fmla="*/ 116 w 3848"/>
                <a:gd name="T9" fmla="*/ 743 h 859"/>
                <a:gd name="T10" fmla="*/ 119 w 3848"/>
                <a:gd name="T11" fmla="*/ 717 h 859"/>
                <a:gd name="T12" fmla="*/ 121 w 3848"/>
                <a:gd name="T13" fmla="*/ 691 h 859"/>
                <a:gd name="T14" fmla="*/ 124 w 3848"/>
                <a:gd name="T15" fmla="*/ 663 h 859"/>
                <a:gd name="T16" fmla="*/ 125 w 3848"/>
                <a:gd name="T17" fmla="*/ 637 h 859"/>
                <a:gd name="T18" fmla="*/ 127 w 3848"/>
                <a:gd name="T19" fmla="*/ 610 h 859"/>
                <a:gd name="T20" fmla="*/ 127 w 3848"/>
                <a:gd name="T21" fmla="*/ 583 h 859"/>
                <a:gd name="T22" fmla="*/ 127 w 3848"/>
                <a:gd name="T23" fmla="*/ 526 h 859"/>
                <a:gd name="T24" fmla="*/ 124 w 3848"/>
                <a:gd name="T25" fmla="*/ 470 h 859"/>
                <a:gd name="T26" fmla="*/ 119 w 3848"/>
                <a:gd name="T27" fmla="*/ 412 h 859"/>
                <a:gd name="T28" fmla="*/ 111 w 3848"/>
                <a:gd name="T29" fmla="*/ 354 h 859"/>
                <a:gd name="T30" fmla="*/ 99 w 3848"/>
                <a:gd name="T31" fmla="*/ 296 h 859"/>
                <a:gd name="T32" fmla="*/ 85 w 3848"/>
                <a:gd name="T33" fmla="*/ 236 h 859"/>
                <a:gd name="T34" fmla="*/ 68 w 3848"/>
                <a:gd name="T35" fmla="*/ 177 h 859"/>
                <a:gd name="T36" fmla="*/ 48 w 3848"/>
                <a:gd name="T37" fmla="*/ 118 h 859"/>
                <a:gd name="T38" fmla="*/ 25 w 3848"/>
                <a:gd name="T39" fmla="*/ 57 h 859"/>
                <a:gd name="T40" fmla="*/ 0 w 3848"/>
                <a:gd name="T41" fmla="*/ 0 h 859"/>
                <a:gd name="T42" fmla="*/ 0 w 3848"/>
                <a:gd name="T43" fmla="*/ 858 h 859"/>
                <a:gd name="T44" fmla="*/ 3847 w 3848"/>
                <a:gd name="T45" fmla="*/ 858 h 859"/>
                <a:gd name="T46" fmla="*/ 3847 w 3848"/>
                <a:gd name="T47" fmla="*/ 844 h 859"/>
                <a:gd name="T48" fmla="*/ 99 w 3848"/>
                <a:gd name="T49" fmla="*/ 844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8" h="859">
                  <a:moveTo>
                    <a:pt x="99" y="844"/>
                  </a:moveTo>
                  <a:lnTo>
                    <a:pt x="103" y="819"/>
                  </a:lnTo>
                  <a:lnTo>
                    <a:pt x="108" y="795"/>
                  </a:lnTo>
                  <a:lnTo>
                    <a:pt x="112" y="769"/>
                  </a:lnTo>
                  <a:lnTo>
                    <a:pt x="116" y="743"/>
                  </a:lnTo>
                  <a:lnTo>
                    <a:pt x="119" y="717"/>
                  </a:lnTo>
                  <a:lnTo>
                    <a:pt x="121" y="691"/>
                  </a:lnTo>
                  <a:lnTo>
                    <a:pt x="124" y="663"/>
                  </a:lnTo>
                  <a:lnTo>
                    <a:pt x="125" y="637"/>
                  </a:lnTo>
                  <a:lnTo>
                    <a:pt x="127" y="610"/>
                  </a:lnTo>
                  <a:lnTo>
                    <a:pt x="127" y="583"/>
                  </a:lnTo>
                  <a:lnTo>
                    <a:pt x="127" y="526"/>
                  </a:lnTo>
                  <a:lnTo>
                    <a:pt x="124" y="470"/>
                  </a:lnTo>
                  <a:lnTo>
                    <a:pt x="119" y="412"/>
                  </a:lnTo>
                  <a:lnTo>
                    <a:pt x="111" y="354"/>
                  </a:lnTo>
                  <a:lnTo>
                    <a:pt x="99" y="296"/>
                  </a:lnTo>
                  <a:lnTo>
                    <a:pt x="85" y="236"/>
                  </a:lnTo>
                  <a:lnTo>
                    <a:pt x="68" y="177"/>
                  </a:lnTo>
                  <a:lnTo>
                    <a:pt x="48" y="118"/>
                  </a:lnTo>
                  <a:lnTo>
                    <a:pt x="25" y="57"/>
                  </a:lnTo>
                  <a:lnTo>
                    <a:pt x="0" y="0"/>
                  </a:lnTo>
                  <a:lnTo>
                    <a:pt x="0" y="858"/>
                  </a:lnTo>
                  <a:lnTo>
                    <a:pt x="3847" y="858"/>
                  </a:lnTo>
                  <a:lnTo>
                    <a:pt x="3847" y="844"/>
                  </a:lnTo>
                  <a:lnTo>
                    <a:pt x="99" y="844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8" name="Rectangle 1100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8282CA-597E-4F54-828C-FA7E521255CF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3149" name="Rectangle 110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2400DA-7C15-43F3-AD4F-A241C61A62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50" name="Rectangle 110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427DD-C4D1-42AE-8066-AA9013B7C334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350EF-F037-4FE9-83EA-1E72D0417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038E7-84B8-4081-B5D6-45A6BA2A028D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3B5D7-AB57-4D57-9380-D71C8F249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16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6D055-786B-4DB5-9706-77E01D6C02B3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6EE43-7E93-4AF5-B547-101E8815E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EC9D5-63FE-41BF-9382-D90FADCD1B74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1850C-C2BE-4039-A9FE-B69ACF0E7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24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0B8C5-2C9A-43AA-8912-8C005FDDD610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74BF5-26CB-464E-9B85-044EF0B29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2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7B0B2-8853-4480-9AA9-C0375B67D03A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51FD-9836-4E98-9D58-F7DD7FACD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52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A693A-9C91-4DD9-B5DF-F6774F3BB5CB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D972-F709-4182-B896-9B7BA07FE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1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0439A-9784-47B3-B09D-8EDCA04836A7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F1DF5-448D-46A0-B591-9C9B6C6D7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418C5-3DF5-432E-B05D-8283E95B0454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FD532-1D55-4CFD-A327-8816343BC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85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8A7EF-BD24-43B0-A7A8-BD8A948D03DC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B46D-0948-4707-BE9A-E4A81FCC8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04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0">
                <a:gamma/>
                <a:shade val="69804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99213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D920C81B-A9A3-45BF-A0E2-64A4549EE6AB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40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1538" y="6400800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1D14D168-DAEF-4713-8051-9A8D2E3AA6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338138"/>
            <a:ext cx="7459663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Capitolul 1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300038" y="230188"/>
            <a:ext cx="8843962" cy="1827212"/>
            <a:chOff x="189" y="145"/>
            <a:chExt cx="5113" cy="1144"/>
          </a:xfrm>
        </p:grpSpPr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191" y="145"/>
              <a:ext cx="5111" cy="1141"/>
              <a:chOff x="191" y="145"/>
              <a:chExt cx="5111" cy="1141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91" y="1028"/>
                <a:ext cx="94" cy="28"/>
              </a:xfrm>
              <a:custGeom>
                <a:avLst/>
                <a:gdLst>
                  <a:gd name="T0" fmla="*/ 0 w 94"/>
                  <a:gd name="T1" fmla="*/ 27 h 28"/>
                  <a:gd name="T2" fmla="*/ 86 w 94"/>
                  <a:gd name="T3" fmla="*/ 27 h 28"/>
                  <a:gd name="T4" fmla="*/ 87 w 94"/>
                  <a:gd name="T5" fmla="*/ 23 h 28"/>
                  <a:gd name="T6" fmla="*/ 88 w 94"/>
                  <a:gd name="T7" fmla="*/ 20 h 28"/>
                  <a:gd name="T8" fmla="*/ 89 w 94"/>
                  <a:gd name="T9" fmla="*/ 16 h 28"/>
                  <a:gd name="T10" fmla="*/ 89 w 94"/>
                  <a:gd name="T11" fmla="*/ 13 h 28"/>
                  <a:gd name="T12" fmla="*/ 90 w 94"/>
                  <a:gd name="T13" fmla="*/ 10 h 28"/>
                  <a:gd name="T14" fmla="*/ 91 w 94"/>
                  <a:gd name="T15" fmla="*/ 7 h 28"/>
                  <a:gd name="T16" fmla="*/ 92 w 94"/>
                  <a:gd name="T17" fmla="*/ 3 h 28"/>
                  <a:gd name="T18" fmla="*/ 93 w 94"/>
                  <a:gd name="T19" fmla="*/ 0 h 28"/>
                  <a:gd name="T20" fmla="*/ 0 w 94"/>
                  <a:gd name="T21" fmla="*/ 0 h 28"/>
                  <a:gd name="T22" fmla="*/ 0 w 94"/>
                  <a:gd name="T2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28">
                    <a:moveTo>
                      <a:pt x="0" y="27"/>
                    </a:moveTo>
                    <a:lnTo>
                      <a:pt x="86" y="27"/>
                    </a:lnTo>
                    <a:lnTo>
                      <a:pt x="87" y="23"/>
                    </a:lnTo>
                    <a:lnTo>
                      <a:pt x="88" y="20"/>
                    </a:lnTo>
                    <a:lnTo>
                      <a:pt x="89" y="16"/>
                    </a:lnTo>
                    <a:lnTo>
                      <a:pt x="89" y="13"/>
                    </a:lnTo>
                    <a:lnTo>
                      <a:pt x="90" y="10"/>
                    </a:lnTo>
                    <a:lnTo>
                      <a:pt x="91" y="7"/>
                    </a:lnTo>
                    <a:lnTo>
                      <a:pt x="92" y="3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191" y="1081"/>
                <a:ext cx="80" cy="27"/>
              </a:xfrm>
              <a:custGeom>
                <a:avLst/>
                <a:gdLst>
                  <a:gd name="T0" fmla="*/ 0 w 80"/>
                  <a:gd name="T1" fmla="*/ 26 h 27"/>
                  <a:gd name="T2" fmla="*/ 71 w 80"/>
                  <a:gd name="T3" fmla="*/ 26 h 27"/>
                  <a:gd name="T4" fmla="*/ 71 w 80"/>
                  <a:gd name="T5" fmla="*/ 23 h 27"/>
                  <a:gd name="T6" fmla="*/ 72 w 80"/>
                  <a:gd name="T7" fmla="*/ 20 h 27"/>
                  <a:gd name="T8" fmla="*/ 74 w 80"/>
                  <a:gd name="T9" fmla="*/ 17 h 27"/>
                  <a:gd name="T10" fmla="*/ 75 w 80"/>
                  <a:gd name="T11" fmla="*/ 13 h 27"/>
                  <a:gd name="T12" fmla="*/ 75 w 80"/>
                  <a:gd name="T13" fmla="*/ 10 h 27"/>
                  <a:gd name="T14" fmla="*/ 76 w 80"/>
                  <a:gd name="T15" fmla="*/ 6 h 27"/>
                  <a:gd name="T16" fmla="*/ 78 w 80"/>
                  <a:gd name="T17" fmla="*/ 3 h 27"/>
                  <a:gd name="T18" fmla="*/ 79 w 80"/>
                  <a:gd name="T19" fmla="*/ 0 h 27"/>
                  <a:gd name="T20" fmla="*/ 0 w 80"/>
                  <a:gd name="T21" fmla="*/ 0 h 27"/>
                  <a:gd name="T22" fmla="*/ 0 w 80"/>
                  <a:gd name="T2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27">
                    <a:moveTo>
                      <a:pt x="0" y="26"/>
                    </a:moveTo>
                    <a:lnTo>
                      <a:pt x="71" y="26"/>
                    </a:lnTo>
                    <a:lnTo>
                      <a:pt x="71" y="23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5" y="13"/>
                    </a:lnTo>
                    <a:lnTo>
                      <a:pt x="75" y="10"/>
                    </a:lnTo>
                    <a:lnTo>
                      <a:pt x="76" y="6"/>
                    </a:lnTo>
                    <a:lnTo>
                      <a:pt x="78" y="3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191" y="1134"/>
                <a:ext cx="63" cy="152"/>
              </a:xfrm>
              <a:custGeom>
                <a:avLst/>
                <a:gdLst>
                  <a:gd name="T0" fmla="*/ 0 w 63"/>
                  <a:gd name="T1" fmla="*/ 0 h 152"/>
                  <a:gd name="T2" fmla="*/ 0 w 63"/>
                  <a:gd name="T3" fmla="*/ 151 h 152"/>
                  <a:gd name="T4" fmla="*/ 5 w 63"/>
                  <a:gd name="T5" fmla="*/ 141 h 152"/>
                  <a:gd name="T6" fmla="*/ 10 w 63"/>
                  <a:gd name="T7" fmla="*/ 130 h 152"/>
                  <a:gd name="T8" fmla="*/ 15 w 63"/>
                  <a:gd name="T9" fmla="*/ 119 h 152"/>
                  <a:gd name="T10" fmla="*/ 19 w 63"/>
                  <a:gd name="T11" fmla="*/ 109 h 152"/>
                  <a:gd name="T12" fmla="*/ 23 w 63"/>
                  <a:gd name="T13" fmla="*/ 99 h 152"/>
                  <a:gd name="T14" fmla="*/ 28 w 63"/>
                  <a:gd name="T15" fmla="*/ 89 h 152"/>
                  <a:gd name="T16" fmla="*/ 31 w 63"/>
                  <a:gd name="T17" fmla="*/ 79 h 152"/>
                  <a:gd name="T18" fmla="*/ 36 w 63"/>
                  <a:gd name="T19" fmla="*/ 70 h 152"/>
                  <a:gd name="T20" fmla="*/ 39 w 63"/>
                  <a:gd name="T21" fmla="*/ 61 h 152"/>
                  <a:gd name="T22" fmla="*/ 43 w 63"/>
                  <a:gd name="T23" fmla="*/ 52 h 152"/>
                  <a:gd name="T24" fmla="*/ 46 w 63"/>
                  <a:gd name="T25" fmla="*/ 42 h 152"/>
                  <a:gd name="T26" fmla="*/ 50 w 63"/>
                  <a:gd name="T27" fmla="*/ 34 h 152"/>
                  <a:gd name="T28" fmla="*/ 54 w 63"/>
                  <a:gd name="T29" fmla="*/ 25 h 152"/>
                  <a:gd name="T30" fmla="*/ 56 w 63"/>
                  <a:gd name="T31" fmla="*/ 17 h 152"/>
                  <a:gd name="T32" fmla="*/ 59 w 63"/>
                  <a:gd name="T33" fmla="*/ 8 h 152"/>
                  <a:gd name="T34" fmla="*/ 62 w 63"/>
                  <a:gd name="T35" fmla="*/ 0 h 152"/>
                  <a:gd name="T36" fmla="*/ 0 w 63"/>
                  <a:gd name="T3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152">
                    <a:moveTo>
                      <a:pt x="0" y="0"/>
                    </a:moveTo>
                    <a:lnTo>
                      <a:pt x="0" y="151"/>
                    </a:lnTo>
                    <a:lnTo>
                      <a:pt x="5" y="141"/>
                    </a:lnTo>
                    <a:lnTo>
                      <a:pt x="10" y="130"/>
                    </a:lnTo>
                    <a:lnTo>
                      <a:pt x="15" y="119"/>
                    </a:lnTo>
                    <a:lnTo>
                      <a:pt x="19" y="109"/>
                    </a:lnTo>
                    <a:lnTo>
                      <a:pt x="23" y="99"/>
                    </a:lnTo>
                    <a:lnTo>
                      <a:pt x="28" y="89"/>
                    </a:lnTo>
                    <a:lnTo>
                      <a:pt x="31" y="79"/>
                    </a:lnTo>
                    <a:lnTo>
                      <a:pt x="36" y="70"/>
                    </a:lnTo>
                    <a:lnTo>
                      <a:pt x="39" y="61"/>
                    </a:lnTo>
                    <a:lnTo>
                      <a:pt x="43" y="52"/>
                    </a:lnTo>
                    <a:lnTo>
                      <a:pt x="46" y="42"/>
                    </a:lnTo>
                    <a:lnTo>
                      <a:pt x="50" y="34"/>
                    </a:lnTo>
                    <a:lnTo>
                      <a:pt x="54" y="25"/>
                    </a:lnTo>
                    <a:lnTo>
                      <a:pt x="56" y="17"/>
                    </a:lnTo>
                    <a:lnTo>
                      <a:pt x="59" y="8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91" y="1081"/>
                <a:ext cx="0" cy="26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191" y="1028"/>
                <a:ext cx="0" cy="2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191" y="145"/>
                <a:ext cx="5111" cy="858"/>
              </a:xfrm>
              <a:custGeom>
                <a:avLst/>
                <a:gdLst>
                  <a:gd name="T0" fmla="*/ 100 w 5111"/>
                  <a:gd name="T1" fmla="*/ 843 h 858"/>
                  <a:gd name="T2" fmla="*/ 103 w 5111"/>
                  <a:gd name="T3" fmla="*/ 828 h 858"/>
                  <a:gd name="T4" fmla="*/ 105 w 5111"/>
                  <a:gd name="T5" fmla="*/ 812 h 858"/>
                  <a:gd name="T6" fmla="*/ 108 w 5111"/>
                  <a:gd name="T7" fmla="*/ 797 h 858"/>
                  <a:gd name="T8" fmla="*/ 111 w 5111"/>
                  <a:gd name="T9" fmla="*/ 781 h 858"/>
                  <a:gd name="T10" fmla="*/ 113 w 5111"/>
                  <a:gd name="T11" fmla="*/ 765 h 858"/>
                  <a:gd name="T12" fmla="*/ 115 w 5111"/>
                  <a:gd name="T13" fmla="*/ 749 h 858"/>
                  <a:gd name="T14" fmla="*/ 117 w 5111"/>
                  <a:gd name="T15" fmla="*/ 733 h 858"/>
                  <a:gd name="T16" fmla="*/ 119 w 5111"/>
                  <a:gd name="T17" fmla="*/ 716 h 858"/>
                  <a:gd name="T18" fmla="*/ 120 w 5111"/>
                  <a:gd name="T19" fmla="*/ 700 h 858"/>
                  <a:gd name="T20" fmla="*/ 122 w 5111"/>
                  <a:gd name="T21" fmla="*/ 683 h 858"/>
                  <a:gd name="T22" fmla="*/ 124 w 5111"/>
                  <a:gd name="T23" fmla="*/ 667 h 858"/>
                  <a:gd name="T24" fmla="*/ 125 w 5111"/>
                  <a:gd name="T25" fmla="*/ 649 h 858"/>
                  <a:gd name="T26" fmla="*/ 126 w 5111"/>
                  <a:gd name="T27" fmla="*/ 633 h 858"/>
                  <a:gd name="T28" fmla="*/ 127 w 5111"/>
                  <a:gd name="T29" fmla="*/ 616 h 858"/>
                  <a:gd name="T30" fmla="*/ 127 w 5111"/>
                  <a:gd name="T31" fmla="*/ 599 h 858"/>
                  <a:gd name="T32" fmla="*/ 127 w 5111"/>
                  <a:gd name="T33" fmla="*/ 581 h 858"/>
                  <a:gd name="T34" fmla="*/ 127 w 5111"/>
                  <a:gd name="T35" fmla="*/ 564 h 858"/>
                  <a:gd name="T36" fmla="*/ 127 w 5111"/>
                  <a:gd name="T37" fmla="*/ 547 h 858"/>
                  <a:gd name="T38" fmla="*/ 127 w 5111"/>
                  <a:gd name="T39" fmla="*/ 529 h 858"/>
                  <a:gd name="T40" fmla="*/ 127 w 5111"/>
                  <a:gd name="T41" fmla="*/ 512 h 858"/>
                  <a:gd name="T42" fmla="*/ 126 w 5111"/>
                  <a:gd name="T43" fmla="*/ 495 h 858"/>
                  <a:gd name="T44" fmla="*/ 125 w 5111"/>
                  <a:gd name="T45" fmla="*/ 477 h 858"/>
                  <a:gd name="T46" fmla="*/ 123 w 5111"/>
                  <a:gd name="T47" fmla="*/ 459 h 858"/>
                  <a:gd name="T48" fmla="*/ 122 w 5111"/>
                  <a:gd name="T49" fmla="*/ 441 h 858"/>
                  <a:gd name="T50" fmla="*/ 119 w 5111"/>
                  <a:gd name="T51" fmla="*/ 423 h 858"/>
                  <a:gd name="T52" fmla="*/ 118 w 5111"/>
                  <a:gd name="T53" fmla="*/ 405 h 858"/>
                  <a:gd name="T54" fmla="*/ 116 w 5111"/>
                  <a:gd name="T55" fmla="*/ 387 h 858"/>
                  <a:gd name="T56" fmla="*/ 113 w 5111"/>
                  <a:gd name="T57" fmla="*/ 368 h 858"/>
                  <a:gd name="T58" fmla="*/ 110 w 5111"/>
                  <a:gd name="T59" fmla="*/ 350 h 858"/>
                  <a:gd name="T60" fmla="*/ 107 w 5111"/>
                  <a:gd name="T61" fmla="*/ 332 h 858"/>
                  <a:gd name="T62" fmla="*/ 103 w 5111"/>
                  <a:gd name="T63" fmla="*/ 314 h 858"/>
                  <a:gd name="T64" fmla="*/ 100 w 5111"/>
                  <a:gd name="T65" fmla="*/ 295 h 858"/>
                  <a:gd name="T66" fmla="*/ 95 w 5111"/>
                  <a:gd name="T67" fmla="*/ 277 h 858"/>
                  <a:gd name="T68" fmla="*/ 91 w 5111"/>
                  <a:gd name="T69" fmla="*/ 259 h 858"/>
                  <a:gd name="T70" fmla="*/ 87 w 5111"/>
                  <a:gd name="T71" fmla="*/ 240 h 858"/>
                  <a:gd name="T72" fmla="*/ 82 w 5111"/>
                  <a:gd name="T73" fmla="*/ 222 h 858"/>
                  <a:gd name="T74" fmla="*/ 77 w 5111"/>
                  <a:gd name="T75" fmla="*/ 203 h 858"/>
                  <a:gd name="T76" fmla="*/ 71 w 5111"/>
                  <a:gd name="T77" fmla="*/ 185 h 858"/>
                  <a:gd name="T78" fmla="*/ 65 w 5111"/>
                  <a:gd name="T79" fmla="*/ 166 h 858"/>
                  <a:gd name="T80" fmla="*/ 59 w 5111"/>
                  <a:gd name="T81" fmla="*/ 147 h 858"/>
                  <a:gd name="T82" fmla="*/ 53 w 5111"/>
                  <a:gd name="T83" fmla="*/ 129 h 858"/>
                  <a:gd name="T84" fmla="*/ 47 w 5111"/>
                  <a:gd name="T85" fmla="*/ 110 h 858"/>
                  <a:gd name="T86" fmla="*/ 39 w 5111"/>
                  <a:gd name="T87" fmla="*/ 92 h 858"/>
                  <a:gd name="T88" fmla="*/ 31 w 5111"/>
                  <a:gd name="T89" fmla="*/ 73 h 858"/>
                  <a:gd name="T90" fmla="*/ 24 w 5111"/>
                  <a:gd name="T91" fmla="*/ 55 h 858"/>
                  <a:gd name="T92" fmla="*/ 16 w 5111"/>
                  <a:gd name="T93" fmla="*/ 36 h 858"/>
                  <a:gd name="T94" fmla="*/ 8 w 5111"/>
                  <a:gd name="T95" fmla="*/ 18 h 858"/>
                  <a:gd name="T96" fmla="*/ 0 w 5111"/>
                  <a:gd name="T97" fmla="*/ 0 h 858"/>
                  <a:gd name="T98" fmla="*/ 0 w 5111"/>
                  <a:gd name="T99" fmla="*/ 857 h 858"/>
                  <a:gd name="T100" fmla="*/ 0 w 5111"/>
                  <a:gd name="T101" fmla="*/ 857 h 858"/>
                  <a:gd name="T102" fmla="*/ 5110 w 5111"/>
                  <a:gd name="T103" fmla="*/ 857 h 858"/>
                  <a:gd name="T104" fmla="*/ 5110 w 5111"/>
                  <a:gd name="T105" fmla="*/ 843 h 858"/>
                  <a:gd name="T106" fmla="*/ 100 w 5111"/>
                  <a:gd name="T107" fmla="*/ 843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11" h="858">
                    <a:moveTo>
                      <a:pt x="100" y="843"/>
                    </a:moveTo>
                    <a:lnTo>
                      <a:pt x="103" y="828"/>
                    </a:lnTo>
                    <a:lnTo>
                      <a:pt x="105" y="812"/>
                    </a:lnTo>
                    <a:lnTo>
                      <a:pt x="108" y="797"/>
                    </a:lnTo>
                    <a:lnTo>
                      <a:pt x="111" y="781"/>
                    </a:lnTo>
                    <a:lnTo>
                      <a:pt x="113" y="765"/>
                    </a:lnTo>
                    <a:lnTo>
                      <a:pt x="115" y="749"/>
                    </a:lnTo>
                    <a:lnTo>
                      <a:pt x="117" y="733"/>
                    </a:lnTo>
                    <a:lnTo>
                      <a:pt x="119" y="716"/>
                    </a:lnTo>
                    <a:lnTo>
                      <a:pt x="120" y="700"/>
                    </a:lnTo>
                    <a:lnTo>
                      <a:pt x="122" y="683"/>
                    </a:lnTo>
                    <a:lnTo>
                      <a:pt x="124" y="667"/>
                    </a:lnTo>
                    <a:lnTo>
                      <a:pt x="125" y="649"/>
                    </a:lnTo>
                    <a:lnTo>
                      <a:pt x="126" y="633"/>
                    </a:lnTo>
                    <a:lnTo>
                      <a:pt x="127" y="616"/>
                    </a:lnTo>
                    <a:lnTo>
                      <a:pt x="127" y="599"/>
                    </a:lnTo>
                    <a:lnTo>
                      <a:pt x="127" y="581"/>
                    </a:lnTo>
                    <a:lnTo>
                      <a:pt x="127" y="564"/>
                    </a:lnTo>
                    <a:lnTo>
                      <a:pt x="127" y="547"/>
                    </a:lnTo>
                    <a:lnTo>
                      <a:pt x="127" y="529"/>
                    </a:lnTo>
                    <a:lnTo>
                      <a:pt x="127" y="512"/>
                    </a:lnTo>
                    <a:lnTo>
                      <a:pt x="126" y="495"/>
                    </a:lnTo>
                    <a:lnTo>
                      <a:pt x="125" y="477"/>
                    </a:lnTo>
                    <a:lnTo>
                      <a:pt x="123" y="459"/>
                    </a:lnTo>
                    <a:lnTo>
                      <a:pt x="122" y="441"/>
                    </a:lnTo>
                    <a:lnTo>
                      <a:pt x="119" y="423"/>
                    </a:lnTo>
                    <a:lnTo>
                      <a:pt x="118" y="405"/>
                    </a:lnTo>
                    <a:lnTo>
                      <a:pt x="116" y="387"/>
                    </a:lnTo>
                    <a:lnTo>
                      <a:pt x="113" y="368"/>
                    </a:lnTo>
                    <a:lnTo>
                      <a:pt x="110" y="350"/>
                    </a:lnTo>
                    <a:lnTo>
                      <a:pt x="107" y="332"/>
                    </a:lnTo>
                    <a:lnTo>
                      <a:pt x="103" y="314"/>
                    </a:lnTo>
                    <a:lnTo>
                      <a:pt x="100" y="295"/>
                    </a:lnTo>
                    <a:lnTo>
                      <a:pt x="95" y="277"/>
                    </a:lnTo>
                    <a:lnTo>
                      <a:pt x="91" y="259"/>
                    </a:lnTo>
                    <a:lnTo>
                      <a:pt x="87" y="240"/>
                    </a:lnTo>
                    <a:lnTo>
                      <a:pt x="82" y="222"/>
                    </a:lnTo>
                    <a:lnTo>
                      <a:pt x="77" y="203"/>
                    </a:lnTo>
                    <a:lnTo>
                      <a:pt x="71" y="185"/>
                    </a:lnTo>
                    <a:lnTo>
                      <a:pt x="65" y="166"/>
                    </a:lnTo>
                    <a:lnTo>
                      <a:pt x="59" y="147"/>
                    </a:lnTo>
                    <a:lnTo>
                      <a:pt x="53" y="129"/>
                    </a:lnTo>
                    <a:lnTo>
                      <a:pt x="47" y="110"/>
                    </a:lnTo>
                    <a:lnTo>
                      <a:pt x="39" y="92"/>
                    </a:lnTo>
                    <a:lnTo>
                      <a:pt x="31" y="73"/>
                    </a:lnTo>
                    <a:lnTo>
                      <a:pt x="24" y="55"/>
                    </a:lnTo>
                    <a:lnTo>
                      <a:pt x="16" y="36"/>
                    </a:lnTo>
                    <a:lnTo>
                      <a:pt x="8" y="18"/>
                    </a:lnTo>
                    <a:lnTo>
                      <a:pt x="0" y="0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5110" y="857"/>
                    </a:lnTo>
                    <a:lnTo>
                      <a:pt x="5110" y="843"/>
                    </a:lnTo>
                    <a:lnTo>
                      <a:pt x="100" y="843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89" y="1026"/>
              <a:ext cx="90" cy="29"/>
            </a:xfrm>
            <a:custGeom>
              <a:avLst/>
              <a:gdLst>
                <a:gd name="T0" fmla="*/ 0 w 90"/>
                <a:gd name="T1" fmla="*/ 28 h 29"/>
                <a:gd name="T2" fmla="*/ 83 w 90"/>
                <a:gd name="T3" fmla="*/ 28 h 29"/>
                <a:gd name="T4" fmla="*/ 84 w 90"/>
                <a:gd name="T5" fmla="*/ 22 h 29"/>
                <a:gd name="T6" fmla="*/ 85 w 90"/>
                <a:gd name="T7" fmla="*/ 17 h 29"/>
                <a:gd name="T8" fmla="*/ 86 w 90"/>
                <a:gd name="T9" fmla="*/ 10 h 29"/>
                <a:gd name="T10" fmla="*/ 88 w 90"/>
                <a:gd name="T11" fmla="*/ 5 h 29"/>
                <a:gd name="T12" fmla="*/ 89 w 90"/>
                <a:gd name="T13" fmla="*/ 0 h 29"/>
                <a:gd name="T14" fmla="*/ 0 w 90"/>
                <a:gd name="T15" fmla="*/ 0 h 29"/>
                <a:gd name="T16" fmla="*/ 0 w 9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9">
                  <a:moveTo>
                    <a:pt x="0" y="28"/>
                  </a:moveTo>
                  <a:lnTo>
                    <a:pt x="83" y="28"/>
                  </a:lnTo>
                  <a:lnTo>
                    <a:pt x="84" y="22"/>
                  </a:lnTo>
                  <a:lnTo>
                    <a:pt x="85" y="17"/>
                  </a:lnTo>
                  <a:lnTo>
                    <a:pt x="86" y="10"/>
                  </a:lnTo>
                  <a:lnTo>
                    <a:pt x="88" y="5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89" y="1082"/>
              <a:ext cx="77" cy="27"/>
            </a:xfrm>
            <a:custGeom>
              <a:avLst/>
              <a:gdLst>
                <a:gd name="T0" fmla="*/ 0 w 77"/>
                <a:gd name="T1" fmla="*/ 26 h 27"/>
                <a:gd name="T2" fmla="*/ 69 w 77"/>
                <a:gd name="T3" fmla="*/ 26 h 27"/>
                <a:gd name="T4" fmla="*/ 70 w 77"/>
                <a:gd name="T5" fmla="*/ 21 h 27"/>
                <a:gd name="T6" fmla="*/ 72 w 77"/>
                <a:gd name="T7" fmla="*/ 15 h 27"/>
                <a:gd name="T8" fmla="*/ 72 w 77"/>
                <a:gd name="T9" fmla="*/ 10 h 27"/>
                <a:gd name="T10" fmla="*/ 74 w 77"/>
                <a:gd name="T11" fmla="*/ 6 h 27"/>
                <a:gd name="T12" fmla="*/ 76 w 77"/>
                <a:gd name="T13" fmla="*/ 0 h 27"/>
                <a:gd name="T14" fmla="*/ 0 w 77"/>
                <a:gd name="T15" fmla="*/ 0 h 27"/>
                <a:gd name="T16" fmla="*/ 0 w 77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0" y="26"/>
                  </a:moveTo>
                  <a:lnTo>
                    <a:pt x="69" y="26"/>
                  </a:lnTo>
                  <a:lnTo>
                    <a:pt x="70" y="21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89" y="1136"/>
              <a:ext cx="60" cy="153"/>
            </a:xfrm>
            <a:custGeom>
              <a:avLst/>
              <a:gdLst>
                <a:gd name="T0" fmla="*/ 0 w 60"/>
                <a:gd name="T1" fmla="*/ 0 h 153"/>
                <a:gd name="T2" fmla="*/ 0 w 60"/>
                <a:gd name="T3" fmla="*/ 152 h 153"/>
                <a:gd name="T4" fmla="*/ 6 w 60"/>
                <a:gd name="T5" fmla="*/ 134 h 153"/>
                <a:gd name="T6" fmla="*/ 14 w 60"/>
                <a:gd name="T7" fmla="*/ 117 h 153"/>
                <a:gd name="T8" fmla="*/ 20 w 60"/>
                <a:gd name="T9" fmla="*/ 100 h 153"/>
                <a:gd name="T10" fmla="*/ 27 w 60"/>
                <a:gd name="T11" fmla="*/ 84 h 153"/>
                <a:gd name="T12" fmla="*/ 33 w 60"/>
                <a:gd name="T13" fmla="*/ 68 h 153"/>
                <a:gd name="T14" fmla="*/ 39 w 60"/>
                <a:gd name="T15" fmla="*/ 53 h 153"/>
                <a:gd name="T16" fmla="*/ 44 w 60"/>
                <a:gd name="T17" fmla="*/ 40 h 153"/>
                <a:gd name="T18" fmla="*/ 50 w 60"/>
                <a:gd name="T19" fmla="*/ 26 h 153"/>
                <a:gd name="T20" fmla="*/ 54 w 60"/>
                <a:gd name="T21" fmla="*/ 12 h 153"/>
                <a:gd name="T22" fmla="*/ 59 w 60"/>
                <a:gd name="T23" fmla="*/ 0 h 153"/>
                <a:gd name="T24" fmla="*/ 0 w 60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53">
                  <a:moveTo>
                    <a:pt x="0" y="0"/>
                  </a:moveTo>
                  <a:lnTo>
                    <a:pt x="0" y="152"/>
                  </a:lnTo>
                  <a:lnTo>
                    <a:pt x="6" y="134"/>
                  </a:lnTo>
                  <a:lnTo>
                    <a:pt x="14" y="117"/>
                  </a:lnTo>
                  <a:lnTo>
                    <a:pt x="20" y="100"/>
                  </a:lnTo>
                  <a:lnTo>
                    <a:pt x="27" y="84"/>
                  </a:lnTo>
                  <a:lnTo>
                    <a:pt x="33" y="68"/>
                  </a:lnTo>
                  <a:lnTo>
                    <a:pt x="39" y="53"/>
                  </a:lnTo>
                  <a:lnTo>
                    <a:pt x="44" y="40"/>
                  </a:lnTo>
                  <a:lnTo>
                    <a:pt x="50" y="26"/>
                  </a:lnTo>
                  <a:lnTo>
                    <a:pt x="54" y="1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2pPr>
      <a:lvl3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3pPr>
      <a:lvl4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4pPr>
      <a:lvl5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5pPr>
      <a:lvl6pPr marL="4572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6pPr>
      <a:lvl7pPr marL="9144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7pPr>
      <a:lvl8pPr marL="13716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8pPr>
      <a:lvl9pPr marL="18288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9pPr>
    </p:titleStyle>
    <p:bodyStyle>
      <a:lvl1pPr marL="230188" indent="-230188" algn="l" defTabSz="871538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SzPct val="9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285750" algn="l" defTabSz="871538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204913" indent="-228600" algn="l" defTabSz="8715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8715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66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38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210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82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54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ota@ase.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0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914BCA54-3834-4218-B34F-FD284B603FA8}" type="datetime1">
              <a:rPr lang="en-US" altLang="en-US"/>
              <a:pPr/>
              <a:t>10/20/2022</a:t>
            </a:fld>
            <a:endParaRPr lang="en-US" altLang="en-US" dirty="0"/>
          </a:p>
        </p:txBody>
      </p:sp>
      <p:sp>
        <p:nvSpPr>
          <p:cNvPr id="9" name="Rectangle 110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B09CC0F-2102-4472-B543-937D44CA806A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3622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 altLang="en-US" sz="2800" b="0">
              <a:latin typeface="Book Antiqua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800" b="0" dirty="0" err="1">
                <a:latin typeface="Book Antiqua" pitchFamily="18" charset="0"/>
              </a:rPr>
              <a:t>Sisteme</a:t>
            </a:r>
            <a:r>
              <a:rPr lang="en-US" altLang="en-US" sz="2800" b="0" dirty="0">
                <a:latin typeface="Book Antiqua" pitchFamily="18" charset="0"/>
              </a:rPr>
              <a:t> integrate </a:t>
            </a:r>
            <a:r>
              <a:rPr lang="en-US" altLang="en-US" sz="2800" b="0" dirty="0" err="1">
                <a:latin typeface="Book Antiqua" pitchFamily="18" charset="0"/>
              </a:rPr>
              <a:t>pentru</a:t>
            </a:r>
            <a:r>
              <a:rPr lang="en-US" altLang="en-US" sz="2800" b="0" dirty="0">
                <a:latin typeface="Book Antiqua" pitchFamily="18" charset="0"/>
              </a:rPr>
              <a:t>     -business</a:t>
            </a:r>
            <a:endParaRPr lang="ro-RO" altLang="en-US" sz="28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endParaRPr lang="ro-RO" altLang="en-US" sz="22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200" b="0" dirty="0">
                <a:latin typeface="Book Antiqua" pitchFamily="18" charset="0"/>
              </a:rPr>
              <a:t>7</a:t>
            </a:r>
            <a:r>
              <a:rPr lang="ro-RO" altLang="en-US" sz="2200" b="0" dirty="0" smtClean="0">
                <a:latin typeface="Book Antiqua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</a:rPr>
              <a:t>- SCM</a:t>
            </a:r>
            <a:endParaRPr lang="en-US" altLang="en-US" sz="2200" b="0" dirty="0">
              <a:latin typeface="Book Antiqua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9600" y="5029200"/>
            <a:ext cx="365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ro-RO" altLang="en-US" sz="1600" b="0">
              <a:latin typeface="Book Antiqua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3400" y="46482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</a:rPr>
              <a:t>Răzvan Daniel Zota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0" dirty="0" err="1" smtClean="0">
                <a:latin typeface="Book Antiqua" pitchFamily="18" charset="0"/>
              </a:rPr>
              <a:t>Departamentul</a:t>
            </a:r>
            <a:r>
              <a:rPr lang="en-US" altLang="en-US" sz="1600" b="0" dirty="0" smtClean="0">
                <a:latin typeface="Book Antiqua" pitchFamily="18" charset="0"/>
              </a:rPr>
              <a:t> </a:t>
            </a:r>
            <a:r>
              <a:rPr lang="en-US" altLang="en-US" sz="1600" b="0" dirty="0">
                <a:latin typeface="Book Antiqua" pitchFamily="18" charset="0"/>
              </a:rPr>
              <a:t>de </a:t>
            </a:r>
            <a:r>
              <a:rPr lang="en-US" altLang="en-US" sz="1600" b="0" dirty="0" err="1">
                <a:latin typeface="Book Antiqua" pitchFamily="18" charset="0"/>
              </a:rPr>
              <a:t>Informatic</a:t>
            </a:r>
            <a:r>
              <a:rPr lang="ro-RO" altLang="en-US" sz="1600" b="0" dirty="0" smtClean="0">
                <a:latin typeface="Book Antiqua" pitchFamily="18" charset="0"/>
              </a:rPr>
              <a:t>ă</a:t>
            </a:r>
            <a:r>
              <a:rPr lang="en-US" altLang="en-US" sz="1600" b="0" dirty="0" smtClean="0">
                <a:latin typeface="Book Antiqua" pitchFamily="18" charset="0"/>
              </a:rPr>
              <a:t> </a:t>
            </a:r>
            <a:r>
              <a:rPr lang="ro-RO" altLang="en-US" sz="1600" b="0" dirty="0" smtClean="0">
                <a:latin typeface="Book Antiqua" pitchFamily="18" charset="0"/>
              </a:rPr>
              <a:t>și Cibernetică</a:t>
            </a:r>
            <a:r>
              <a:rPr lang="en-US" altLang="en-US" sz="1600" b="0" dirty="0" smtClean="0">
                <a:latin typeface="Book Antiqua" pitchFamily="18" charset="0"/>
              </a:rPr>
              <a:t> </a:t>
            </a:r>
            <a:r>
              <a:rPr lang="en-US" altLang="en-US" sz="1600" b="0" dirty="0">
                <a:latin typeface="Book Antiqua" pitchFamily="18" charset="0"/>
              </a:rPr>
              <a:t>Economic</a:t>
            </a:r>
            <a:r>
              <a:rPr lang="ro-RO" altLang="en-US" sz="1600" b="0" dirty="0">
                <a:latin typeface="Book Antiqua" pitchFamily="18" charset="0"/>
              </a:rPr>
              <a:t>ă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</a:rPr>
              <a:t>ASE </a:t>
            </a:r>
            <a:r>
              <a:rPr lang="en-US" altLang="en-US" sz="1600" b="0" dirty="0" err="1">
                <a:latin typeface="Book Antiqua" pitchFamily="18" charset="0"/>
              </a:rPr>
              <a:t>Bucure</a:t>
            </a:r>
            <a:r>
              <a:rPr lang="ro-RO" altLang="en-US" sz="1600" b="0" dirty="0">
                <a:latin typeface="Book Antiqua" pitchFamily="18" charset="0"/>
              </a:rPr>
              <a:t>ş</a:t>
            </a:r>
            <a:r>
              <a:rPr lang="en-US" altLang="en-US" sz="1600" b="0" dirty="0" err="1">
                <a:latin typeface="Book Antiqua" pitchFamily="18" charset="0"/>
              </a:rPr>
              <a:t>ti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  <a:hlinkClick r:id="rId3"/>
              </a:rPr>
              <a:t>zota@ase.ro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 smtClean="0">
                <a:latin typeface="Book Antiqua" pitchFamily="18" charset="0"/>
              </a:rPr>
              <a:t>http</a:t>
            </a:r>
            <a:r>
              <a:rPr lang="ro-RO" altLang="en-US" sz="1600" b="0" dirty="0" smtClean="0">
                <a:latin typeface="Book Antiqua" pitchFamily="18" charset="0"/>
              </a:rPr>
              <a:t>s</a:t>
            </a:r>
            <a:r>
              <a:rPr lang="en-US" altLang="en-US" sz="1600" b="0" dirty="0" smtClean="0">
                <a:latin typeface="Book Antiqua" pitchFamily="18" charset="0"/>
              </a:rPr>
              <a:t>://</a:t>
            </a:r>
            <a:r>
              <a:rPr lang="ro-RO" altLang="en-US" sz="1600" b="0" dirty="0">
                <a:latin typeface="Book Antiqua" pitchFamily="18" charset="0"/>
              </a:rPr>
              <a:t>zota</a:t>
            </a:r>
            <a:r>
              <a:rPr lang="en-US" altLang="en-US" sz="1600" b="0" dirty="0">
                <a:latin typeface="Book Antiqua" pitchFamily="18" charset="0"/>
              </a:rPr>
              <a:t>.ase.ro/</a:t>
            </a:r>
            <a:r>
              <a:rPr lang="en-US" altLang="en-US" sz="1600" b="0" dirty="0" err="1">
                <a:latin typeface="Book Antiqua" pitchFamily="18" charset="0"/>
              </a:rPr>
              <a:t>eb</a:t>
            </a:r>
            <a:r>
              <a:rPr lang="en-US" altLang="en-US" sz="1600" b="0" dirty="0">
                <a:latin typeface="Book Antiqua" pitchFamily="18" charset="0"/>
              </a:rPr>
              <a:t> </a:t>
            </a:r>
          </a:p>
        </p:txBody>
      </p:sp>
      <p:pic>
        <p:nvPicPr>
          <p:cNvPr id="5134" name="Picture 14" descr="ebiz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ebusines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411163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1" grpId="0" autoUpdateAnimBg="0"/>
      <p:bldP spid="51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5F8E-2D8A-45CA-BBDC-1AFD62CD10D5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A557-EF21-4AF8-AFFC-2A2AF4DB12F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6106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b="0" dirty="0" err="1" smtClean="0">
                <a:latin typeface="Book Antiqua" pitchFamily="18" charset="0"/>
                <a:cs typeface="Times New Roman" pitchFamily="18" charset="0"/>
              </a:rPr>
              <a:t>Managementul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 smtClean="0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b="0" dirty="0" smtClean="0">
                <a:latin typeface="Book Antiqua" pitchFamily="18" charset="0"/>
                <a:cs typeface="Times New Roman" pitchFamily="18" charset="0"/>
              </a:rPr>
              <a:t>țului de aprovizionare </a:t>
            </a:r>
            <a:r>
              <a:rPr lang="en-US" altLang="en-US" b="0" dirty="0" err="1" smtClean="0">
                <a:latin typeface="Book Antiqua" pitchFamily="18" charset="0"/>
                <a:cs typeface="Times New Roman" pitchFamily="18" charset="0"/>
              </a:rPr>
              <a:t>implic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urm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toarele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elemente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•"/>
            </a:pPr>
            <a:r>
              <a:rPr lang="en-US" altLang="en-US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Loca</a:t>
            </a:r>
            <a:r>
              <a:rPr lang="ro-RO" altLang="en-US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ia</a:t>
            </a:r>
            <a:r>
              <a:rPr lang="en-US" altLang="en-US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–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deosebit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important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cunoasc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unde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sunt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amplasate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facilit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punctele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depozitare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(ale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produselor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ale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materiilor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prime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folosite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procesul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);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constitui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puncte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ale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drumului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care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“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curge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”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bunurile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Produc</a:t>
            </a:r>
            <a:r>
              <a:rPr lang="ro-RO" altLang="en-US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ia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– o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organiza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trebuie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decid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produse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trebuie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producă 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în 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locatii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furnizori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deservi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loca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care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dintre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loca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alimenta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diverse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centre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distribu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uneori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cum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ajunge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produse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la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consumatorul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final.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decizii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au un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deosebit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impact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asupra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cifrei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afaceri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costurilor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serviciilor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oferite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clien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•"/>
            </a:pPr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</a:t>
            </a:r>
          </a:p>
        </p:txBody>
      </p:sp>
      <p:pic>
        <p:nvPicPr>
          <p:cNvPr id="202757" name="Picture 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EC37-8E16-49B3-B4DA-0EF0F7C62D69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EE02-872E-4A20-B2FB-02057F70EC6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610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 </a:t>
            </a:r>
            <a:r>
              <a:rPr lang="en-US" altLang="en-US" dirty="0" err="1" smtClean="0">
                <a:latin typeface="Book Antiqua" pitchFamily="18" charset="0"/>
                <a:cs typeface="Times New Roman" pitchFamily="18" charset="0"/>
              </a:rPr>
              <a:t>Stocurile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–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fiecare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leg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tur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din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furnizor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trebuie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aib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un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anumit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stoc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materii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prime,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componente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subansamble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alte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bunuri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ca un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“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depozit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tampon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”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pentru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situa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imprevizibile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  <a:endParaRPr lang="ro-RO" altLang="en-US" b="0" dirty="0">
              <a:latin typeface="Book Antiqua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nchiderea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unei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capacit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din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cauz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un transport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componente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nu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venit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la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timp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un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lucru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care nu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trebuie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se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nt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â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mple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</a:p>
          <a:p>
            <a:pPr lvl="1">
              <a:buFontTx/>
              <a:buChar char="•"/>
            </a:pP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Men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inerea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unui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stoc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cost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ă,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asemenea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bani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;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ac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e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foarte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important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administreze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strategiile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creare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de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men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inere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stocurilor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se determine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cantit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comand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juste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eficiente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puncte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reaprovizionare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stabileasc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nivele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siguran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stocurilor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</a:t>
            </a:r>
          </a:p>
        </p:txBody>
      </p:sp>
      <p:pic>
        <p:nvPicPr>
          <p:cNvPr id="204805" name="Picture 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A81F-8861-48A5-8E33-DD7CA132082C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1D1A-FD29-49E1-B78B-BA347A46010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610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  </a:t>
            </a:r>
            <a:r>
              <a:rPr lang="en-US" altLang="en-US">
                <a:latin typeface="Book Antiqua" pitchFamily="18" charset="0"/>
                <a:cs typeface="Times New Roman" pitchFamily="18" charset="0"/>
              </a:rPr>
              <a:t>Transportul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– cum vor ajunge materialele, componentele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produsele de la o verig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a lan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ului la urm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toarea?</a:t>
            </a:r>
            <a:endParaRPr lang="ro-RO" altLang="en-US" b="0">
              <a:latin typeface="Book Antiqua" pitchFamily="18" charset="0"/>
              <a:cs typeface="Times New Roman" pitchFamily="18" charset="0"/>
            </a:endParaRPr>
          </a:p>
          <a:p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Alegerea celei mai bune modalit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de a transporta bunurile presupune de multe ori compara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ia costurilor de transport cu a costuril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or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indirecte de stocuri. </a:t>
            </a:r>
            <a:endParaRPr lang="ro-RO" altLang="en-US" b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en-US" altLang="en-US" b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Spre exemplu, transportul pe cale aerian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este de multe ori mai sigur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mult mai rapid. Transportul pe mare sau cale ferat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este mai ieftin pentru cantit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mari de materiale/produse dar mai lent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mai pu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in sigur. </a:t>
            </a:r>
          </a:p>
          <a:p>
            <a:pPr>
              <a:buFontTx/>
              <a:buChar char="•"/>
            </a:pPr>
            <a:endParaRPr lang="en-US" altLang="en-US" b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</a:t>
            </a:r>
          </a:p>
        </p:txBody>
      </p:sp>
      <p:pic>
        <p:nvPicPr>
          <p:cNvPr id="206853" name="Picture 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39E0-1DE8-48F0-A220-B92660687CCD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9B0E-0F39-419E-B224-836B2967C16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610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dirty="0" smtClean="0">
                <a:latin typeface="Book Antiqua" pitchFamily="18" charset="0"/>
                <a:cs typeface="Times New Roman" pitchFamily="18" charset="0"/>
              </a:rPr>
              <a:t>Administrarea</a:t>
            </a:r>
            <a:r>
              <a:rPr lang="en-US" altLang="en-US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ului</a:t>
            </a:r>
            <a:endParaRPr lang="en-US" altLang="en-US" dirty="0">
              <a:latin typeface="Book Antiqua" pitchFamily="18" charset="0"/>
              <a:cs typeface="Times New Roman" pitchFamily="18" charset="0"/>
            </a:endParaRP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Dup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au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fost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determinate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elementele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din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cadrul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ului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 smtClean="0">
                <a:latin typeface="Book Antiqua" pitchFamily="18" charset="0"/>
                <a:cs typeface="Times New Roman" pitchFamily="18" charset="0"/>
              </a:rPr>
              <a:t>de aprovizionare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cum le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administr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m? Exist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sens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3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direc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principale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:</a:t>
            </a: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dirty="0" smtClean="0">
                <a:latin typeface="Book Antiqua" pitchFamily="18" charset="0"/>
                <a:cs typeface="Times New Roman" pitchFamily="18" charset="0"/>
              </a:rPr>
              <a:t>Fluxul</a:t>
            </a:r>
            <a:r>
              <a:rPr lang="en-US" altLang="en-US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produsului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– include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deplasarea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bunurilor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la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furnizor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la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consumator</a:t>
            </a:r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Fluxul</a:t>
            </a:r>
            <a:r>
              <a:rPr lang="en-US" altLang="en-US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informa</a:t>
            </a:r>
            <a:r>
              <a:rPr lang="ro-RO" altLang="en-US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ional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–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implic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transmiterea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cererilor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actualizarea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rii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 smtClean="0">
                <a:latin typeface="Book Antiqua" pitchFamily="18" charset="0"/>
                <a:cs typeface="Times New Roman" pitchFamily="18" charset="0"/>
              </a:rPr>
              <a:t>furniz</a:t>
            </a:r>
            <a:r>
              <a:rPr lang="ro-RO" altLang="en-US" b="0" dirty="0" smtClean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 smtClean="0">
                <a:latin typeface="Book Antiqua" pitchFamily="18" charset="0"/>
                <a:cs typeface="Times New Roman" pitchFamily="18" charset="0"/>
              </a:rPr>
              <a:t>rilor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produse</a:t>
            </a:r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ro-RO" altLang="en-US" b="0" dirty="0" smtClean="0">
              <a:latin typeface="Book Antiqua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altLang="en-US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Fluxul</a:t>
            </a:r>
            <a:r>
              <a:rPr lang="en-US" altLang="en-US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Book Antiqua" pitchFamily="18" charset="0"/>
                <a:cs typeface="Times New Roman" pitchFamily="18" charset="0"/>
              </a:rPr>
              <a:t>financiar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–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const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din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termene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credit,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pl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planific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pl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plus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consemnarea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acestora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</a:t>
            </a:r>
          </a:p>
        </p:txBody>
      </p:sp>
      <p:pic>
        <p:nvPicPr>
          <p:cNvPr id="208901" name="Picture 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66-81E0-4D80-8FBB-B761976A2F06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D198-6975-451A-92F6-61CE18B5E96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6106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Administrarea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elemente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presupune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men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inerea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nregistr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urm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rirea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analiza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cadrul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mai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multor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departamente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Software-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tip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“supply chain”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complex, cu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pachete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integrate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combin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tehnologii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diferite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pentru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oferi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o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viziune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unic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asupra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datelor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implicate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 smtClean="0">
                <a:latin typeface="Book Antiqua" pitchFamily="18" charset="0"/>
                <a:cs typeface="Times New Roman" pitchFamily="18" charset="0"/>
              </a:rPr>
              <a:t>de aprovizionare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date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pot fi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partajate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cu </a:t>
            </a:r>
            <a:r>
              <a:rPr lang="ro-RO" altLang="en-US" b="0" dirty="0" smtClean="0">
                <a:latin typeface="Book Antiqua" pitchFamily="18" charset="0"/>
                <a:cs typeface="Times New Roman" pitchFamily="18" charset="0"/>
              </a:rPr>
              <a:t>terţ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ii. 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</a:t>
            </a:r>
          </a:p>
        </p:txBody>
      </p:sp>
      <p:pic>
        <p:nvPicPr>
          <p:cNvPr id="210949" name="Picture 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9D24-3C41-4F8C-B1C2-186EB29476DD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C663-2137-4E0E-BEF3-5F024477E89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2994" name="Text Box 1026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12995" name="Text Box 1027"/>
          <p:cNvSpPr txBox="1">
            <a:spLocks noChangeArrowheads="1"/>
          </p:cNvSpPr>
          <p:nvPr/>
        </p:nvSpPr>
        <p:spPr bwMode="auto">
          <a:xfrm>
            <a:off x="533400" y="1981200"/>
            <a:ext cx="8610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b="0">
                <a:latin typeface="Book Antiqua" pitchFamily="18" charset="0"/>
                <a:cs typeface="Times New Roman" pitchFamily="18" charset="0"/>
              </a:rPr>
              <a:t>Aplica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iile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de tip 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SCM se pot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mp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r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n dou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mari categorii:</a:t>
            </a:r>
          </a:p>
          <a:p>
            <a:endParaRPr lang="en-US" altLang="en-US" b="0">
              <a:latin typeface="Book Antiqua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Aplica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ii de </a:t>
            </a:r>
            <a:r>
              <a:rPr lang="en-US" altLang="en-US">
                <a:latin typeface="Book Antiqua" pitchFamily="18" charset="0"/>
                <a:cs typeface="Times New Roman" pitchFamily="18" charset="0"/>
              </a:rPr>
              <a:t>planificare</a:t>
            </a:r>
          </a:p>
          <a:p>
            <a:pPr>
              <a:buFontTx/>
              <a:buChar char="•"/>
            </a:pP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Aplica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ii de </a:t>
            </a:r>
            <a:r>
              <a:rPr lang="en-US" altLang="en-US">
                <a:latin typeface="Book Antiqua" pitchFamily="18" charset="0"/>
                <a:cs typeface="Times New Roman" pitchFamily="18" charset="0"/>
              </a:rPr>
              <a:t>execu</a:t>
            </a:r>
            <a:r>
              <a:rPr lang="ro-RO" altLang="en-US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>
                <a:latin typeface="Book Antiqua" pitchFamily="18" charset="0"/>
                <a:cs typeface="Times New Roman" pitchFamily="18" charset="0"/>
              </a:rPr>
              <a:t>ie</a:t>
            </a:r>
          </a:p>
          <a:p>
            <a:endParaRPr lang="en-US" altLang="en-US" b="0">
              <a:latin typeface="Book Antiqua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Aplica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ii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le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i="1">
                <a:latin typeface="Book Antiqua" pitchFamily="18" charset="0"/>
                <a:cs typeface="Times New Roman" pitchFamily="18" charset="0"/>
              </a:rPr>
              <a:t>planificare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determin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cea mai bun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cale pentru direc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ionarea materialelor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a cantit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ilor de produse necesare la punctele specificate.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n cazul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n care aceste aplica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ii functioneaz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cum trebuie, ele fac posibil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furnizarea “just-in-time” a bunurilor. </a:t>
            </a:r>
          </a:p>
          <a:p>
            <a:endParaRPr lang="en-US" altLang="en-US" b="0">
              <a:latin typeface="Book Antiqua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Aplica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iile de </a:t>
            </a:r>
            <a:r>
              <a:rPr lang="en-US" altLang="en-US" b="0" i="1">
                <a:latin typeface="Book Antiqua" pitchFamily="18" charset="0"/>
                <a:cs typeface="Times New Roman" pitchFamily="18" charset="0"/>
              </a:rPr>
              <a:t>execu</a:t>
            </a:r>
            <a:r>
              <a:rPr lang="ro-RO" altLang="en-US" b="0" i="1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i="1">
                <a:latin typeface="Book Antiqua" pitchFamily="18" charset="0"/>
                <a:cs typeface="Times New Roman" pitchFamily="18" charset="0"/>
              </a:rPr>
              <a:t>ie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se ocup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 cu urm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rirea datelor financiare, a st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rii fizice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a fluxului de bunuri, a comenzilor 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i furniz</a:t>
            </a:r>
            <a:r>
              <a:rPr lang="ro-RO" altLang="en-US" b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>
                <a:latin typeface="Book Antiqua" pitchFamily="18" charset="0"/>
                <a:cs typeface="Times New Roman" pitchFamily="18" charset="0"/>
              </a:rPr>
              <a:t>rilor de bunuri. </a:t>
            </a:r>
          </a:p>
        </p:txBody>
      </p:sp>
      <p:sp>
        <p:nvSpPr>
          <p:cNvPr id="2129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 - aplica</a:t>
            </a:r>
            <a:r>
              <a:rPr lang="ro-RO" altLang="en-US" sz="2400" b="1">
                <a:solidFill>
                  <a:schemeClr val="tx1"/>
                </a:solidFill>
                <a:latin typeface="Book Antiqua" pitchFamily="18" charset="0"/>
              </a:rPr>
              <a:t>ţ</a:t>
            </a:r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ii</a:t>
            </a:r>
          </a:p>
        </p:txBody>
      </p:sp>
      <p:pic>
        <p:nvPicPr>
          <p:cNvPr id="212997" name="Picture 1029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06D-E58F-4A7A-BCA7-02BC3454BF46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350A-7E16-46F7-97E1-A975B84B0DC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610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b="0" dirty="0" smtClean="0">
                <a:latin typeface="Book Antiqua" pitchFamily="18" charset="0"/>
                <a:cs typeface="Times New Roman" pitchFamily="18" charset="0"/>
              </a:rPr>
              <a:t>Web-based SCM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 </a:t>
            </a:r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Mai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multe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site-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uri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Web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importante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ofer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licita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alte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pie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electronice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pentru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cump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rarea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v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â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nzarea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bunurilor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materialelor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Furnizorii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servicii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aplica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bazate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Web au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oferte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servicii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SCM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pentru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companii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care le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inchiriaz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serviciile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 bazat pe Web</a:t>
            </a:r>
          </a:p>
        </p:txBody>
      </p:sp>
      <p:pic>
        <p:nvPicPr>
          <p:cNvPr id="215045" name="Picture 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45D-673D-456A-B8E8-5F541E2C204E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6B28-A1CF-48E9-AE8D-EB27649FEA1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6106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Un software de tip 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SCM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deosebit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complex,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poate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fi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dificil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conceput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un plan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dezvoltare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unui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astfel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sistem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leag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de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fapt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o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verig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cu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urm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toarea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iar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o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implementare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SCM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trebuie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procedeze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acest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sens.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Fiecare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leg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tur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ad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ugat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poate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aduce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o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eficien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sporit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func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ionalit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ăţ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ii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ului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</a:p>
          <a:p>
            <a:endParaRPr lang="en-US" altLang="en-US" b="0" dirty="0">
              <a:latin typeface="Book Antiqua" pitchFamily="18" charset="0"/>
              <a:cs typeface="Times New Roman" pitchFamily="18" charset="0"/>
            </a:endParaRPr>
          </a:p>
          <a:p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momentul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care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toate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verigile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leg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turile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dintre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sunt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la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locul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â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nd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bunurile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mijloacele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financiare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“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curg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” cum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trebuie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beneficiile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sunt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enorme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. </a:t>
            </a:r>
            <a:r>
              <a:rPr lang="en-US" altLang="en-US" b="0" dirty="0" err="1" smtClean="0">
                <a:latin typeface="Book Antiqua" pitchFamily="18" charset="0"/>
                <a:cs typeface="Times New Roman" pitchFamily="18" charset="0"/>
              </a:rPr>
              <a:t>Acesta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este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,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 err="1" smtClean="0">
                <a:latin typeface="Book Antiqua" pitchFamily="18" charset="0"/>
                <a:cs typeface="Times New Roman" pitchFamily="18" charset="0"/>
              </a:rPr>
              <a:t>ntr-adev</a:t>
            </a:r>
            <a:r>
              <a:rPr lang="ro-RO" altLang="en-US" b="0" dirty="0" smtClean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b="0" dirty="0" smtClean="0">
                <a:latin typeface="Book Antiqua" pitchFamily="18" charset="0"/>
                <a:cs typeface="Times New Roman" pitchFamily="18" charset="0"/>
              </a:rPr>
              <a:t>r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,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un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caz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n care “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valoarea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ntregului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este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mai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mare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dec</a:t>
            </a:r>
            <a:r>
              <a:rPr lang="ro-RO" altLang="en-US" b="0" dirty="0">
                <a:latin typeface="Book Antiqua" pitchFamily="18" charset="0"/>
                <a:cs typeface="Times New Roman" pitchFamily="18" charset="0"/>
              </a:rPr>
              <a:t>â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t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suma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valorilor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b="0" dirty="0" err="1">
                <a:latin typeface="Book Antiqua" pitchFamily="18" charset="0"/>
                <a:cs typeface="Times New Roman" pitchFamily="18" charset="0"/>
              </a:rPr>
              <a:t>componentelor</a:t>
            </a:r>
            <a:r>
              <a:rPr lang="en-US" altLang="en-US" b="0" dirty="0">
                <a:latin typeface="Book Antiqua" pitchFamily="18" charset="0"/>
                <a:cs typeface="Times New Roman" pitchFamily="18" charset="0"/>
              </a:rPr>
              <a:t> sale”. 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chemeClr val="tx1"/>
                </a:solidFill>
                <a:latin typeface="Book Antiqua" pitchFamily="18" charset="0"/>
              </a:rPr>
              <a:t>Supply Chain Management</a:t>
            </a:r>
          </a:p>
        </p:txBody>
      </p:sp>
      <p:pic>
        <p:nvPicPr>
          <p:cNvPr id="217093" name="Picture 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5475-6D35-4613-9B87-F98ABA3768DE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1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1DB-6EAE-4B8B-AFC1-5CA3F99444A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4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Implementarea SCM</a:t>
            </a:r>
            <a:r>
              <a:rPr lang="en-US" altLang="en-US" sz="2400">
                <a:solidFill>
                  <a:schemeClr val="folHlink"/>
                </a:solidFill>
                <a:latin typeface="Book Antiqua" pitchFamily="18" charset="0"/>
              </a:rPr>
              <a:t> </a:t>
            </a:r>
          </a:p>
        </p:txBody>
      </p:sp>
      <p:grpSp>
        <p:nvGrpSpPr>
          <p:cNvPr id="219505" name="Group 369"/>
          <p:cNvGrpSpPr>
            <a:grpSpLocks/>
          </p:cNvGrpSpPr>
          <p:nvPr/>
        </p:nvGrpSpPr>
        <p:grpSpPr bwMode="auto">
          <a:xfrm>
            <a:off x="229344" y="1670690"/>
            <a:ext cx="8861425" cy="5060950"/>
            <a:chOff x="0" y="0"/>
            <a:chExt cx="6556" cy="4167"/>
          </a:xfrm>
        </p:grpSpPr>
        <p:grpSp>
          <p:nvGrpSpPr>
            <p:cNvPr id="219386" name="Group 250"/>
            <p:cNvGrpSpPr>
              <a:grpSpLocks/>
            </p:cNvGrpSpPr>
            <p:nvPr/>
          </p:nvGrpSpPr>
          <p:grpSpPr bwMode="auto">
            <a:xfrm>
              <a:off x="0" y="0"/>
              <a:ext cx="6556" cy="369"/>
              <a:chOff x="0" y="0"/>
              <a:chExt cx="6556" cy="369"/>
            </a:xfrm>
          </p:grpSpPr>
          <p:sp>
            <p:nvSpPr>
              <p:cNvPr id="219385" name="Rectangle 2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56" cy="36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25" name="Rectangle 189"/>
              <p:cNvSpPr>
                <a:spLocks noChangeArrowheads="1"/>
              </p:cNvSpPr>
              <p:nvPr/>
            </p:nvSpPr>
            <p:spPr bwMode="auto">
              <a:xfrm>
                <a:off x="12" y="12"/>
                <a:ext cx="6532" cy="29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400">
                    <a:solidFill>
                      <a:schemeClr val="bg1"/>
                    </a:solidFill>
                    <a:cs typeface="Times New Roman" pitchFamily="18" charset="0"/>
                  </a:rPr>
                  <a:t>Functionalitati tipice</a:t>
                </a:r>
              </a:p>
              <a:p>
                <a:pPr algn="ctr"/>
                <a:endParaRPr lang="en-US" alt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388" name="Group 252"/>
            <p:cNvGrpSpPr>
              <a:grpSpLocks/>
            </p:cNvGrpSpPr>
            <p:nvPr/>
          </p:nvGrpSpPr>
          <p:grpSpPr bwMode="auto">
            <a:xfrm>
              <a:off x="0" y="345"/>
              <a:ext cx="1096" cy="446"/>
              <a:chOff x="0" y="345"/>
              <a:chExt cx="1096" cy="446"/>
            </a:xfrm>
          </p:grpSpPr>
          <p:sp>
            <p:nvSpPr>
              <p:cNvPr id="219387" name="Rectangle 251"/>
              <p:cNvSpPr>
                <a:spLocks noChangeArrowheads="1"/>
              </p:cNvSpPr>
              <p:nvPr/>
            </p:nvSpPr>
            <p:spPr bwMode="auto">
              <a:xfrm>
                <a:off x="0" y="345"/>
                <a:ext cx="1096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26" name="Rectangle 190"/>
              <p:cNvSpPr>
                <a:spLocks noChangeArrowheads="1"/>
              </p:cNvSpPr>
              <p:nvPr/>
            </p:nvSpPr>
            <p:spPr bwMode="auto">
              <a:xfrm>
                <a:off x="12" y="357"/>
                <a:ext cx="1072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>
                    <a:solidFill>
                      <a:schemeClr val="bg1"/>
                    </a:solidFill>
                    <a:cs typeface="Times New Roman" pitchFamily="18" charset="0"/>
                  </a:rPr>
                  <a:t>Procese de afacere</a:t>
                </a:r>
                <a:endParaRPr lang="en-US" alt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390" name="Group 254"/>
            <p:cNvGrpSpPr>
              <a:grpSpLocks/>
            </p:cNvGrpSpPr>
            <p:nvPr/>
          </p:nvGrpSpPr>
          <p:grpSpPr bwMode="auto">
            <a:xfrm>
              <a:off x="1096" y="345"/>
              <a:ext cx="905" cy="446"/>
              <a:chOff x="1096" y="345"/>
              <a:chExt cx="905" cy="446"/>
            </a:xfrm>
          </p:grpSpPr>
          <p:sp>
            <p:nvSpPr>
              <p:cNvPr id="219389" name="Rectangle 253"/>
              <p:cNvSpPr>
                <a:spLocks noChangeArrowheads="1"/>
              </p:cNvSpPr>
              <p:nvPr/>
            </p:nvSpPr>
            <p:spPr bwMode="auto">
              <a:xfrm>
                <a:off x="1096" y="345"/>
                <a:ext cx="90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27" name="Rectangle 191"/>
              <p:cNvSpPr>
                <a:spLocks noChangeArrowheads="1"/>
              </p:cNvSpPr>
              <p:nvPr/>
            </p:nvSpPr>
            <p:spPr bwMode="auto">
              <a:xfrm>
                <a:off x="1108" y="357"/>
                <a:ext cx="88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>
                    <a:solidFill>
                      <a:schemeClr val="bg1"/>
                    </a:solidFill>
                    <a:cs typeface="Times New Roman" pitchFamily="18" charset="0"/>
                  </a:rPr>
                  <a:t>Vanzari si marketing</a:t>
                </a:r>
                <a:endParaRPr lang="en-US" alt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392" name="Group 256"/>
            <p:cNvGrpSpPr>
              <a:grpSpLocks/>
            </p:cNvGrpSpPr>
            <p:nvPr/>
          </p:nvGrpSpPr>
          <p:grpSpPr bwMode="auto">
            <a:xfrm>
              <a:off x="2001" y="345"/>
              <a:ext cx="907" cy="446"/>
              <a:chOff x="2001" y="345"/>
              <a:chExt cx="907" cy="446"/>
            </a:xfrm>
          </p:grpSpPr>
          <p:sp>
            <p:nvSpPr>
              <p:cNvPr id="219391" name="Rectangle 255"/>
              <p:cNvSpPr>
                <a:spLocks noChangeArrowheads="1"/>
              </p:cNvSpPr>
              <p:nvPr/>
            </p:nvSpPr>
            <p:spPr bwMode="auto">
              <a:xfrm>
                <a:off x="2001" y="345"/>
                <a:ext cx="907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28" name="Rectangle 192"/>
              <p:cNvSpPr>
                <a:spLocks noChangeArrowheads="1"/>
              </p:cNvSpPr>
              <p:nvPr/>
            </p:nvSpPr>
            <p:spPr bwMode="auto">
              <a:xfrm>
                <a:off x="2013" y="357"/>
                <a:ext cx="883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>
                    <a:solidFill>
                      <a:schemeClr val="bg1"/>
                    </a:solidFill>
                    <a:cs typeface="Times New Roman" pitchFamily="18" charset="0"/>
                  </a:rPr>
                  <a:t>Tehnic</a:t>
                </a:r>
                <a:endParaRPr lang="en-US" alt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394" name="Group 258"/>
            <p:cNvGrpSpPr>
              <a:grpSpLocks/>
            </p:cNvGrpSpPr>
            <p:nvPr/>
          </p:nvGrpSpPr>
          <p:grpSpPr bwMode="auto">
            <a:xfrm>
              <a:off x="2908" y="345"/>
              <a:ext cx="909" cy="446"/>
              <a:chOff x="2908" y="345"/>
              <a:chExt cx="909" cy="446"/>
            </a:xfrm>
          </p:grpSpPr>
          <p:sp>
            <p:nvSpPr>
              <p:cNvPr id="219393" name="Rectangle 257"/>
              <p:cNvSpPr>
                <a:spLocks noChangeArrowheads="1"/>
              </p:cNvSpPr>
              <p:nvPr/>
            </p:nvSpPr>
            <p:spPr bwMode="auto">
              <a:xfrm>
                <a:off x="2908" y="345"/>
                <a:ext cx="909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29" name="Rectangle 193"/>
              <p:cNvSpPr>
                <a:spLocks noChangeArrowheads="1"/>
              </p:cNvSpPr>
              <p:nvPr/>
            </p:nvSpPr>
            <p:spPr bwMode="auto">
              <a:xfrm>
                <a:off x="2920" y="357"/>
                <a:ext cx="885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>
                    <a:solidFill>
                      <a:schemeClr val="bg1"/>
                    </a:solidFill>
                    <a:cs typeface="Times New Roman" pitchFamily="18" charset="0"/>
                  </a:rPr>
                  <a:t>Logistica</a:t>
                </a:r>
                <a:endParaRPr lang="en-US" alt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396" name="Group 260"/>
            <p:cNvGrpSpPr>
              <a:grpSpLocks/>
            </p:cNvGrpSpPr>
            <p:nvPr/>
          </p:nvGrpSpPr>
          <p:grpSpPr bwMode="auto">
            <a:xfrm>
              <a:off x="3817" y="345"/>
              <a:ext cx="911" cy="446"/>
              <a:chOff x="3817" y="345"/>
              <a:chExt cx="911" cy="446"/>
            </a:xfrm>
          </p:grpSpPr>
          <p:sp>
            <p:nvSpPr>
              <p:cNvPr id="219395" name="Rectangle 259"/>
              <p:cNvSpPr>
                <a:spLocks noChangeArrowheads="1"/>
              </p:cNvSpPr>
              <p:nvPr/>
            </p:nvSpPr>
            <p:spPr bwMode="auto">
              <a:xfrm>
                <a:off x="3817" y="345"/>
                <a:ext cx="911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0" name="Rectangle 194"/>
              <p:cNvSpPr>
                <a:spLocks noChangeArrowheads="1"/>
              </p:cNvSpPr>
              <p:nvPr/>
            </p:nvSpPr>
            <p:spPr bwMode="auto">
              <a:xfrm>
                <a:off x="3829" y="357"/>
                <a:ext cx="887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>
                    <a:solidFill>
                      <a:schemeClr val="bg1"/>
                    </a:solidFill>
                    <a:cs typeface="Times New Roman" pitchFamily="18" charset="0"/>
                  </a:rPr>
                  <a:t>Productia</a:t>
                </a:r>
                <a:endParaRPr lang="en-US" alt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398" name="Group 262"/>
            <p:cNvGrpSpPr>
              <a:grpSpLocks/>
            </p:cNvGrpSpPr>
            <p:nvPr/>
          </p:nvGrpSpPr>
          <p:grpSpPr bwMode="auto">
            <a:xfrm>
              <a:off x="4728" y="345"/>
              <a:ext cx="913" cy="446"/>
              <a:chOff x="4728" y="345"/>
              <a:chExt cx="913" cy="446"/>
            </a:xfrm>
          </p:grpSpPr>
          <p:sp>
            <p:nvSpPr>
              <p:cNvPr id="219397" name="Rectangle 261"/>
              <p:cNvSpPr>
                <a:spLocks noChangeArrowheads="1"/>
              </p:cNvSpPr>
              <p:nvPr/>
            </p:nvSpPr>
            <p:spPr bwMode="auto">
              <a:xfrm>
                <a:off x="4728" y="345"/>
                <a:ext cx="913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1" name="Rectangle 195"/>
              <p:cNvSpPr>
                <a:spLocks noChangeArrowheads="1"/>
              </p:cNvSpPr>
              <p:nvPr/>
            </p:nvSpPr>
            <p:spPr bwMode="auto">
              <a:xfrm>
                <a:off x="4740" y="357"/>
                <a:ext cx="889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>
                    <a:solidFill>
                      <a:schemeClr val="bg1"/>
                    </a:solidFill>
                    <a:cs typeface="Times New Roman" pitchFamily="18" charset="0"/>
                  </a:rPr>
                  <a:t>Achizitii</a:t>
                </a:r>
                <a:endParaRPr lang="en-US" alt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00" name="Group 264"/>
            <p:cNvGrpSpPr>
              <a:grpSpLocks/>
            </p:cNvGrpSpPr>
            <p:nvPr/>
          </p:nvGrpSpPr>
          <p:grpSpPr bwMode="auto">
            <a:xfrm>
              <a:off x="5641" y="345"/>
              <a:ext cx="915" cy="446"/>
              <a:chOff x="5641" y="345"/>
              <a:chExt cx="915" cy="446"/>
            </a:xfrm>
          </p:grpSpPr>
          <p:sp>
            <p:nvSpPr>
              <p:cNvPr id="219399" name="Rectangle 263"/>
              <p:cNvSpPr>
                <a:spLocks noChangeArrowheads="1"/>
              </p:cNvSpPr>
              <p:nvPr/>
            </p:nvSpPr>
            <p:spPr bwMode="auto">
              <a:xfrm>
                <a:off x="5641" y="345"/>
                <a:ext cx="91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2" name="Rectangle 196"/>
              <p:cNvSpPr>
                <a:spLocks noChangeArrowheads="1"/>
              </p:cNvSpPr>
              <p:nvPr/>
            </p:nvSpPr>
            <p:spPr bwMode="auto">
              <a:xfrm>
                <a:off x="5653" y="357"/>
                <a:ext cx="89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>
                    <a:solidFill>
                      <a:schemeClr val="bg1"/>
                    </a:solidFill>
                    <a:cs typeface="Times New Roman" pitchFamily="18" charset="0"/>
                  </a:rPr>
                  <a:t>Financiar si contabilitate</a:t>
                </a:r>
                <a:endParaRPr lang="en-US" altLang="en-US" sz="120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02" name="Group 266"/>
            <p:cNvGrpSpPr>
              <a:grpSpLocks/>
            </p:cNvGrpSpPr>
            <p:nvPr/>
          </p:nvGrpSpPr>
          <p:grpSpPr bwMode="auto">
            <a:xfrm>
              <a:off x="0" y="767"/>
              <a:ext cx="1096" cy="446"/>
              <a:chOff x="0" y="767"/>
              <a:chExt cx="1096" cy="446"/>
            </a:xfrm>
          </p:grpSpPr>
          <p:sp>
            <p:nvSpPr>
              <p:cNvPr id="219401" name="Rectangle 265"/>
              <p:cNvSpPr>
                <a:spLocks noChangeArrowheads="1"/>
              </p:cNvSpPr>
              <p:nvPr/>
            </p:nvSpPr>
            <p:spPr bwMode="auto">
              <a:xfrm>
                <a:off x="0" y="767"/>
                <a:ext cx="1096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3" name="Rectangle 197"/>
              <p:cNvSpPr>
                <a:spLocks noChangeArrowheads="1"/>
              </p:cNvSpPr>
              <p:nvPr/>
            </p:nvSpPr>
            <p:spPr bwMode="auto">
              <a:xfrm>
                <a:off x="12" y="779"/>
                <a:ext cx="1072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Managementul relatiilor cu clientii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04" name="Group 268"/>
            <p:cNvGrpSpPr>
              <a:grpSpLocks/>
            </p:cNvGrpSpPr>
            <p:nvPr/>
          </p:nvGrpSpPr>
          <p:grpSpPr bwMode="auto">
            <a:xfrm>
              <a:off x="1096" y="767"/>
              <a:ext cx="905" cy="446"/>
              <a:chOff x="1096" y="767"/>
              <a:chExt cx="905" cy="446"/>
            </a:xfrm>
          </p:grpSpPr>
          <p:sp>
            <p:nvSpPr>
              <p:cNvPr id="219403" name="Rectangle 267"/>
              <p:cNvSpPr>
                <a:spLocks noChangeArrowheads="1"/>
              </p:cNvSpPr>
              <p:nvPr/>
            </p:nvSpPr>
            <p:spPr bwMode="auto">
              <a:xfrm>
                <a:off x="1096" y="767"/>
                <a:ext cx="90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4" name="Rectangle 198"/>
              <p:cNvSpPr>
                <a:spLocks noChangeArrowheads="1"/>
              </p:cNvSpPr>
              <p:nvPr/>
            </p:nvSpPr>
            <p:spPr bwMode="auto">
              <a:xfrm>
                <a:off x="1108" y="779"/>
                <a:ext cx="88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Managementul conturilor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06" name="Group 270"/>
            <p:cNvGrpSpPr>
              <a:grpSpLocks/>
            </p:cNvGrpSpPr>
            <p:nvPr/>
          </p:nvGrpSpPr>
          <p:grpSpPr bwMode="auto">
            <a:xfrm>
              <a:off x="2001" y="767"/>
              <a:ext cx="907" cy="446"/>
              <a:chOff x="2001" y="767"/>
              <a:chExt cx="907" cy="446"/>
            </a:xfrm>
          </p:grpSpPr>
          <p:sp>
            <p:nvSpPr>
              <p:cNvPr id="219405" name="Rectangle 269"/>
              <p:cNvSpPr>
                <a:spLocks noChangeArrowheads="1"/>
              </p:cNvSpPr>
              <p:nvPr/>
            </p:nvSpPr>
            <p:spPr bwMode="auto">
              <a:xfrm>
                <a:off x="2001" y="767"/>
                <a:ext cx="907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5" name="Rectangle 199"/>
              <p:cNvSpPr>
                <a:spLocks noChangeArrowheads="1"/>
              </p:cNvSpPr>
              <p:nvPr/>
            </p:nvSpPr>
            <p:spPr bwMode="auto">
              <a:xfrm>
                <a:off x="2013" y="779"/>
                <a:ext cx="883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Definirea necesitatilor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08" name="Group 272"/>
            <p:cNvGrpSpPr>
              <a:grpSpLocks/>
            </p:cNvGrpSpPr>
            <p:nvPr/>
          </p:nvGrpSpPr>
          <p:grpSpPr bwMode="auto">
            <a:xfrm>
              <a:off x="2908" y="767"/>
              <a:ext cx="909" cy="446"/>
              <a:chOff x="2908" y="767"/>
              <a:chExt cx="909" cy="446"/>
            </a:xfrm>
          </p:grpSpPr>
          <p:sp>
            <p:nvSpPr>
              <p:cNvPr id="219407" name="Rectangle 271"/>
              <p:cNvSpPr>
                <a:spLocks noChangeArrowheads="1"/>
              </p:cNvSpPr>
              <p:nvPr/>
            </p:nvSpPr>
            <p:spPr bwMode="auto">
              <a:xfrm>
                <a:off x="2908" y="767"/>
                <a:ext cx="909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6" name="Rectangle 200"/>
              <p:cNvSpPr>
                <a:spLocks noChangeArrowheads="1"/>
              </p:cNvSpPr>
              <p:nvPr/>
            </p:nvSpPr>
            <p:spPr bwMode="auto">
              <a:xfrm>
                <a:off x="2920" y="779"/>
                <a:ext cx="885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Definirea necesitatilor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10" name="Group 274"/>
            <p:cNvGrpSpPr>
              <a:grpSpLocks/>
            </p:cNvGrpSpPr>
            <p:nvPr/>
          </p:nvGrpSpPr>
          <p:grpSpPr bwMode="auto">
            <a:xfrm>
              <a:off x="3817" y="767"/>
              <a:ext cx="911" cy="446"/>
              <a:chOff x="3817" y="767"/>
              <a:chExt cx="911" cy="446"/>
            </a:xfrm>
          </p:grpSpPr>
          <p:sp>
            <p:nvSpPr>
              <p:cNvPr id="219409" name="Rectangle 273"/>
              <p:cNvSpPr>
                <a:spLocks noChangeArrowheads="1"/>
              </p:cNvSpPr>
              <p:nvPr/>
            </p:nvSpPr>
            <p:spPr bwMode="auto">
              <a:xfrm>
                <a:off x="3817" y="767"/>
                <a:ext cx="911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7" name="Rectangle 201"/>
              <p:cNvSpPr>
                <a:spLocks noChangeArrowheads="1"/>
              </p:cNvSpPr>
              <p:nvPr/>
            </p:nvSpPr>
            <p:spPr bwMode="auto">
              <a:xfrm>
                <a:off x="3829" y="779"/>
                <a:ext cx="887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Startegia de productie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12" name="Group 276"/>
            <p:cNvGrpSpPr>
              <a:grpSpLocks/>
            </p:cNvGrpSpPr>
            <p:nvPr/>
          </p:nvGrpSpPr>
          <p:grpSpPr bwMode="auto">
            <a:xfrm>
              <a:off x="4728" y="767"/>
              <a:ext cx="913" cy="446"/>
              <a:chOff x="4728" y="767"/>
              <a:chExt cx="913" cy="446"/>
            </a:xfrm>
          </p:grpSpPr>
          <p:sp>
            <p:nvSpPr>
              <p:cNvPr id="219411" name="Rectangle 275"/>
              <p:cNvSpPr>
                <a:spLocks noChangeArrowheads="1"/>
              </p:cNvSpPr>
              <p:nvPr/>
            </p:nvSpPr>
            <p:spPr bwMode="auto">
              <a:xfrm>
                <a:off x="4728" y="767"/>
                <a:ext cx="913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8" name="Rectangle 202"/>
              <p:cNvSpPr>
                <a:spLocks noChangeArrowheads="1"/>
              </p:cNvSpPr>
              <p:nvPr/>
            </p:nvSpPr>
            <p:spPr bwMode="auto">
              <a:xfrm>
                <a:off x="4740" y="779"/>
                <a:ext cx="889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Strategia de achizitie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14" name="Group 278"/>
            <p:cNvGrpSpPr>
              <a:grpSpLocks/>
            </p:cNvGrpSpPr>
            <p:nvPr/>
          </p:nvGrpSpPr>
          <p:grpSpPr bwMode="auto">
            <a:xfrm>
              <a:off x="5641" y="767"/>
              <a:ext cx="915" cy="446"/>
              <a:chOff x="5641" y="767"/>
              <a:chExt cx="915" cy="446"/>
            </a:xfrm>
          </p:grpSpPr>
          <p:sp>
            <p:nvSpPr>
              <p:cNvPr id="219413" name="Rectangle 277"/>
              <p:cNvSpPr>
                <a:spLocks noChangeArrowheads="1"/>
              </p:cNvSpPr>
              <p:nvPr/>
            </p:nvSpPr>
            <p:spPr bwMode="auto">
              <a:xfrm>
                <a:off x="5641" y="767"/>
                <a:ext cx="91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39" name="Rectangle 203"/>
              <p:cNvSpPr>
                <a:spLocks noChangeArrowheads="1"/>
              </p:cNvSpPr>
              <p:nvPr/>
            </p:nvSpPr>
            <p:spPr bwMode="auto">
              <a:xfrm>
                <a:off x="5653" y="779"/>
                <a:ext cx="89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Profitabilitate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16" name="Group 280"/>
            <p:cNvGrpSpPr>
              <a:grpSpLocks/>
            </p:cNvGrpSpPr>
            <p:nvPr/>
          </p:nvGrpSpPr>
          <p:grpSpPr bwMode="auto">
            <a:xfrm>
              <a:off x="0" y="1189"/>
              <a:ext cx="1096" cy="446"/>
              <a:chOff x="0" y="1189"/>
              <a:chExt cx="1096" cy="446"/>
            </a:xfrm>
          </p:grpSpPr>
          <p:sp>
            <p:nvSpPr>
              <p:cNvPr id="219415" name="Rectangle 279"/>
              <p:cNvSpPr>
                <a:spLocks noChangeArrowheads="1"/>
              </p:cNvSpPr>
              <p:nvPr/>
            </p:nvSpPr>
            <p:spPr bwMode="auto">
              <a:xfrm>
                <a:off x="0" y="1189"/>
                <a:ext cx="1096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0" name="Rectangle 204"/>
              <p:cNvSpPr>
                <a:spLocks noChangeArrowheads="1"/>
              </p:cNvSpPr>
              <p:nvPr/>
            </p:nvSpPr>
            <p:spPr bwMode="auto">
              <a:xfrm>
                <a:off x="12" y="1201"/>
                <a:ext cx="1072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Managementul serviciilor catre clienti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18" name="Group 282"/>
            <p:cNvGrpSpPr>
              <a:grpSpLocks/>
            </p:cNvGrpSpPr>
            <p:nvPr/>
          </p:nvGrpSpPr>
          <p:grpSpPr bwMode="auto">
            <a:xfrm>
              <a:off x="1096" y="1189"/>
              <a:ext cx="905" cy="446"/>
              <a:chOff x="1096" y="1189"/>
              <a:chExt cx="905" cy="446"/>
            </a:xfrm>
          </p:grpSpPr>
          <p:sp>
            <p:nvSpPr>
              <p:cNvPr id="219417" name="Rectangle 281"/>
              <p:cNvSpPr>
                <a:spLocks noChangeArrowheads="1"/>
              </p:cNvSpPr>
              <p:nvPr/>
            </p:nvSpPr>
            <p:spPr bwMode="auto">
              <a:xfrm>
                <a:off x="1096" y="1189"/>
                <a:ext cx="90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1" name="Rectangle 205"/>
              <p:cNvSpPr>
                <a:spLocks noChangeArrowheads="1"/>
              </p:cNvSpPr>
              <p:nvPr/>
            </p:nvSpPr>
            <p:spPr bwMode="auto">
              <a:xfrm>
                <a:off x="1108" y="1201"/>
                <a:ext cx="88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Administrarea conturilor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20" name="Group 284"/>
            <p:cNvGrpSpPr>
              <a:grpSpLocks/>
            </p:cNvGrpSpPr>
            <p:nvPr/>
          </p:nvGrpSpPr>
          <p:grpSpPr bwMode="auto">
            <a:xfrm>
              <a:off x="2001" y="1189"/>
              <a:ext cx="907" cy="446"/>
              <a:chOff x="2001" y="1189"/>
              <a:chExt cx="907" cy="446"/>
            </a:xfrm>
          </p:grpSpPr>
          <p:sp>
            <p:nvSpPr>
              <p:cNvPr id="219419" name="Rectangle 283"/>
              <p:cNvSpPr>
                <a:spLocks noChangeArrowheads="1"/>
              </p:cNvSpPr>
              <p:nvPr/>
            </p:nvSpPr>
            <p:spPr bwMode="auto">
              <a:xfrm>
                <a:off x="2001" y="1189"/>
                <a:ext cx="907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2" name="Rectangle 206"/>
              <p:cNvSpPr>
                <a:spLocks noChangeArrowheads="1"/>
              </p:cNvSpPr>
              <p:nvPr/>
            </p:nvSpPr>
            <p:spPr bwMode="auto">
              <a:xfrm>
                <a:off x="2013" y="1201"/>
                <a:ext cx="883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Service tehnic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22" name="Group 286"/>
            <p:cNvGrpSpPr>
              <a:grpSpLocks/>
            </p:cNvGrpSpPr>
            <p:nvPr/>
          </p:nvGrpSpPr>
          <p:grpSpPr bwMode="auto">
            <a:xfrm>
              <a:off x="2908" y="1189"/>
              <a:ext cx="909" cy="446"/>
              <a:chOff x="2908" y="1189"/>
              <a:chExt cx="909" cy="446"/>
            </a:xfrm>
          </p:grpSpPr>
          <p:sp>
            <p:nvSpPr>
              <p:cNvPr id="219421" name="Rectangle 285"/>
              <p:cNvSpPr>
                <a:spLocks noChangeArrowheads="1"/>
              </p:cNvSpPr>
              <p:nvPr/>
            </p:nvSpPr>
            <p:spPr bwMode="auto">
              <a:xfrm>
                <a:off x="2908" y="1189"/>
                <a:ext cx="909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3" name="Rectangle 207"/>
              <p:cNvSpPr>
                <a:spLocks noChangeArrowheads="1"/>
              </p:cNvSpPr>
              <p:nvPr/>
            </p:nvSpPr>
            <p:spPr bwMode="auto">
              <a:xfrm>
                <a:off x="2920" y="1201"/>
                <a:ext cx="885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Specificatii de performanta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24" name="Group 288"/>
            <p:cNvGrpSpPr>
              <a:grpSpLocks/>
            </p:cNvGrpSpPr>
            <p:nvPr/>
          </p:nvGrpSpPr>
          <p:grpSpPr bwMode="auto">
            <a:xfrm>
              <a:off x="3817" y="1189"/>
              <a:ext cx="911" cy="446"/>
              <a:chOff x="3817" y="1189"/>
              <a:chExt cx="911" cy="446"/>
            </a:xfrm>
          </p:grpSpPr>
          <p:sp>
            <p:nvSpPr>
              <p:cNvPr id="219423" name="Rectangle 287"/>
              <p:cNvSpPr>
                <a:spLocks noChangeArrowheads="1"/>
              </p:cNvSpPr>
              <p:nvPr/>
            </p:nvSpPr>
            <p:spPr bwMode="auto">
              <a:xfrm>
                <a:off x="3817" y="1189"/>
                <a:ext cx="911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4" name="Rectangle 208"/>
              <p:cNvSpPr>
                <a:spLocks noChangeArrowheads="1"/>
              </p:cNvSpPr>
              <p:nvPr/>
            </p:nvSpPr>
            <p:spPr bwMode="auto">
              <a:xfrm>
                <a:off x="3829" y="1201"/>
                <a:ext cx="887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Executia coordonata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26" name="Group 290"/>
            <p:cNvGrpSpPr>
              <a:grpSpLocks/>
            </p:cNvGrpSpPr>
            <p:nvPr/>
          </p:nvGrpSpPr>
          <p:grpSpPr bwMode="auto">
            <a:xfrm>
              <a:off x="4728" y="1189"/>
              <a:ext cx="913" cy="446"/>
              <a:chOff x="4728" y="1189"/>
              <a:chExt cx="913" cy="446"/>
            </a:xfrm>
          </p:grpSpPr>
          <p:sp>
            <p:nvSpPr>
              <p:cNvPr id="219425" name="Rectangle 289"/>
              <p:cNvSpPr>
                <a:spLocks noChangeArrowheads="1"/>
              </p:cNvSpPr>
              <p:nvPr/>
            </p:nvSpPr>
            <p:spPr bwMode="auto">
              <a:xfrm>
                <a:off x="4728" y="1189"/>
                <a:ext cx="913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5" name="Rectangle 209"/>
              <p:cNvSpPr>
                <a:spLocks noChangeArrowheads="1"/>
              </p:cNvSpPr>
              <p:nvPr/>
            </p:nvSpPr>
            <p:spPr bwMode="auto">
              <a:xfrm>
                <a:off x="4740" y="1201"/>
                <a:ext cx="889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Stabilirea prioritatilor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28" name="Group 292"/>
            <p:cNvGrpSpPr>
              <a:grpSpLocks/>
            </p:cNvGrpSpPr>
            <p:nvPr/>
          </p:nvGrpSpPr>
          <p:grpSpPr bwMode="auto">
            <a:xfrm>
              <a:off x="5641" y="1189"/>
              <a:ext cx="915" cy="446"/>
              <a:chOff x="5641" y="1189"/>
              <a:chExt cx="915" cy="446"/>
            </a:xfrm>
          </p:grpSpPr>
          <p:sp>
            <p:nvSpPr>
              <p:cNvPr id="219427" name="Rectangle 291"/>
              <p:cNvSpPr>
                <a:spLocks noChangeArrowheads="1"/>
              </p:cNvSpPr>
              <p:nvPr/>
            </p:nvSpPr>
            <p:spPr bwMode="auto">
              <a:xfrm>
                <a:off x="5641" y="1189"/>
                <a:ext cx="91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6" name="Rectangle 210"/>
              <p:cNvSpPr>
                <a:spLocks noChangeArrowheads="1"/>
              </p:cNvSpPr>
              <p:nvPr/>
            </p:nvSpPr>
            <p:spPr bwMode="auto">
              <a:xfrm>
                <a:off x="5653" y="1201"/>
                <a:ext cx="89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Costuri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30" name="Group 294"/>
            <p:cNvGrpSpPr>
              <a:grpSpLocks/>
            </p:cNvGrpSpPr>
            <p:nvPr/>
          </p:nvGrpSpPr>
          <p:grpSpPr bwMode="auto">
            <a:xfrm>
              <a:off x="0" y="1611"/>
              <a:ext cx="1096" cy="542"/>
              <a:chOff x="0" y="1611"/>
              <a:chExt cx="1096" cy="542"/>
            </a:xfrm>
          </p:grpSpPr>
          <p:sp>
            <p:nvSpPr>
              <p:cNvPr id="219429" name="Rectangle 293"/>
              <p:cNvSpPr>
                <a:spLocks noChangeArrowheads="1"/>
              </p:cNvSpPr>
              <p:nvPr/>
            </p:nvSpPr>
            <p:spPr bwMode="auto">
              <a:xfrm>
                <a:off x="0" y="1611"/>
                <a:ext cx="1096" cy="54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7" name="Rectangle 211"/>
              <p:cNvSpPr>
                <a:spLocks noChangeArrowheads="1"/>
              </p:cNvSpPr>
              <p:nvPr/>
            </p:nvSpPr>
            <p:spPr bwMode="auto">
              <a:xfrm>
                <a:off x="12" y="1623"/>
                <a:ext cx="1072" cy="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Managementul cererilor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32" name="Group 296"/>
            <p:cNvGrpSpPr>
              <a:grpSpLocks/>
            </p:cNvGrpSpPr>
            <p:nvPr/>
          </p:nvGrpSpPr>
          <p:grpSpPr bwMode="auto">
            <a:xfrm>
              <a:off x="1096" y="1611"/>
              <a:ext cx="905" cy="542"/>
              <a:chOff x="1096" y="1611"/>
              <a:chExt cx="905" cy="542"/>
            </a:xfrm>
          </p:grpSpPr>
          <p:sp>
            <p:nvSpPr>
              <p:cNvPr id="219431" name="Rectangle 295"/>
              <p:cNvSpPr>
                <a:spLocks noChangeArrowheads="1"/>
              </p:cNvSpPr>
              <p:nvPr/>
            </p:nvSpPr>
            <p:spPr bwMode="auto">
              <a:xfrm>
                <a:off x="1096" y="1611"/>
                <a:ext cx="905" cy="54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8" name="Rectangle 212"/>
              <p:cNvSpPr>
                <a:spLocks noChangeArrowheads="1"/>
              </p:cNvSpPr>
              <p:nvPr/>
            </p:nvSpPr>
            <p:spPr bwMode="auto">
              <a:xfrm>
                <a:off x="1108" y="1623"/>
                <a:ext cx="881" cy="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Planificarea cererii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34" name="Group 298"/>
            <p:cNvGrpSpPr>
              <a:grpSpLocks/>
            </p:cNvGrpSpPr>
            <p:nvPr/>
          </p:nvGrpSpPr>
          <p:grpSpPr bwMode="auto">
            <a:xfrm>
              <a:off x="2001" y="1611"/>
              <a:ext cx="907" cy="542"/>
              <a:chOff x="2001" y="1611"/>
              <a:chExt cx="907" cy="542"/>
            </a:xfrm>
          </p:grpSpPr>
          <p:sp>
            <p:nvSpPr>
              <p:cNvPr id="219433" name="Rectangle 297"/>
              <p:cNvSpPr>
                <a:spLocks noChangeArrowheads="1"/>
              </p:cNvSpPr>
              <p:nvPr/>
            </p:nvSpPr>
            <p:spPr bwMode="auto">
              <a:xfrm>
                <a:off x="2001" y="1611"/>
                <a:ext cx="907" cy="54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49" name="Rectangle 213"/>
              <p:cNvSpPr>
                <a:spLocks noChangeArrowheads="1"/>
              </p:cNvSpPr>
              <p:nvPr/>
            </p:nvSpPr>
            <p:spPr bwMode="auto">
              <a:xfrm>
                <a:off x="2013" y="1623"/>
                <a:ext cx="883" cy="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Necesitati de proces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36" name="Group 300"/>
            <p:cNvGrpSpPr>
              <a:grpSpLocks/>
            </p:cNvGrpSpPr>
            <p:nvPr/>
          </p:nvGrpSpPr>
          <p:grpSpPr bwMode="auto">
            <a:xfrm>
              <a:off x="2908" y="1611"/>
              <a:ext cx="909" cy="542"/>
              <a:chOff x="2908" y="1611"/>
              <a:chExt cx="909" cy="542"/>
            </a:xfrm>
          </p:grpSpPr>
          <p:sp>
            <p:nvSpPr>
              <p:cNvPr id="219435" name="Rectangle 299"/>
              <p:cNvSpPr>
                <a:spLocks noChangeArrowheads="1"/>
              </p:cNvSpPr>
              <p:nvPr/>
            </p:nvSpPr>
            <p:spPr bwMode="auto">
              <a:xfrm>
                <a:off x="2908" y="1611"/>
                <a:ext cx="909" cy="54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0" name="Rectangle 214"/>
              <p:cNvSpPr>
                <a:spLocks noChangeArrowheads="1"/>
              </p:cNvSpPr>
              <p:nvPr/>
            </p:nvSpPr>
            <p:spPr bwMode="auto">
              <a:xfrm>
                <a:off x="2920" y="1623"/>
                <a:ext cx="885" cy="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Planificarea retelei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38" name="Group 302"/>
            <p:cNvGrpSpPr>
              <a:grpSpLocks/>
            </p:cNvGrpSpPr>
            <p:nvPr/>
          </p:nvGrpSpPr>
          <p:grpSpPr bwMode="auto">
            <a:xfrm>
              <a:off x="3817" y="1611"/>
              <a:ext cx="911" cy="542"/>
              <a:chOff x="3817" y="1611"/>
              <a:chExt cx="911" cy="542"/>
            </a:xfrm>
          </p:grpSpPr>
          <p:sp>
            <p:nvSpPr>
              <p:cNvPr id="219437" name="Rectangle 301"/>
              <p:cNvSpPr>
                <a:spLocks noChangeArrowheads="1"/>
              </p:cNvSpPr>
              <p:nvPr/>
            </p:nvSpPr>
            <p:spPr bwMode="auto">
              <a:xfrm>
                <a:off x="3817" y="1611"/>
                <a:ext cx="911" cy="54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1" name="Rectangle 215"/>
              <p:cNvSpPr>
                <a:spLocks noChangeArrowheads="1"/>
              </p:cNvSpPr>
              <p:nvPr/>
            </p:nvSpPr>
            <p:spPr bwMode="auto">
              <a:xfrm>
                <a:off x="3829" y="1623"/>
                <a:ext cx="887" cy="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Planificarea posibilitatilor de productie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40" name="Group 304"/>
            <p:cNvGrpSpPr>
              <a:grpSpLocks/>
            </p:cNvGrpSpPr>
            <p:nvPr/>
          </p:nvGrpSpPr>
          <p:grpSpPr bwMode="auto">
            <a:xfrm>
              <a:off x="4728" y="1611"/>
              <a:ext cx="913" cy="542"/>
              <a:chOff x="4728" y="1611"/>
              <a:chExt cx="913" cy="542"/>
            </a:xfrm>
          </p:grpSpPr>
          <p:sp>
            <p:nvSpPr>
              <p:cNvPr id="219439" name="Rectangle 303"/>
              <p:cNvSpPr>
                <a:spLocks noChangeArrowheads="1"/>
              </p:cNvSpPr>
              <p:nvPr/>
            </p:nvSpPr>
            <p:spPr bwMode="auto">
              <a:xfrm>
                <a:off x="4728" y="1611"/>
                <a:ext cx="913" cy="54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2" name="Rectangle 216"/>
              <p:cNvSpPr>
                <a:spLocks noChangeArrowheads="1"/>
              </p:cNvSpPr>
              <p:nvPr/>
            </p:nvSpPr>
            <p:spPr bwMode="auto">
              <a:xfrm>
                <a:off x="4740" y="1623"/>
                <a:ext cx="889" cy="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Stabilirea surselor de achizitie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42" name="Group 306"/>
            <p:cNvGrpSpPr>
              <a:grpSpLocks/>
            </p:cNvGrpSpPr>
            <p:nvPr/>
          </p:nvGrpSpPr>
          <p:grpSpPr bwMode="auto">
            <a:xfrm>
              <a:off x="5641" y="1611"/>
              <a:ext cx="915" cy="542"/>
              <a:chOff x="5641" y="1611"/>
              <a:chExt cx="915" cy="542"/>
            </a:xfrm>
          </p:grpSpPr>
          <p:sp>
            <p:nvSpPr>
              <p:cNvPr id="219441" name="Rectangle 305"/>
              <p:cNvSpPr>
                <a:spLocks noChangeArrowheads="1"/>
              </p:cNvSpPr>
              <p:nvPr/>
            </p:nvSpPr>
            <p:spPr bwMode="auto">
              <a:xfrm>
                <a:off x="5641" y="1611"/>
                <a:ext cx="915" cy="54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3" name="Rectangle 217"/>
              <p:cNvSpPr>
                <a:spLocks noChangeArrowheads="1"/>
              </p:cNvSpPr>
              <p:nvPr/>
            </p:nvSpPr>
            <p:spPr bwMode="auto">
              <a:xfrm>
                <a:off x="5653" y="1623"/>
                <a:ext cx="891" cy="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Analiza vanzarii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44" name="Group 308"/>
            <p:cNvGrpSpPr>
              <a:grpSpLocks/>
            </p:cNvGrpSpPr>
            <p:nvPr/>
          </p:nvGrpSpPr>
          <p:grpSpPr bwMode="auto">
            <a:xfrm>
              <a:off x="0" y="2129"/>
              <a:ext cx="1096" cy="446"/>
              <a:chOff x="0" y="2129"/>
              <a:chExt cx="1096" cy="446"/>
            </a:xfrm>
          </p:grpSpPr>
          <p:sp>
            <p:nvSpPr>
              <p:cNvPr id="219443" name="Rectangle 307"/>
              <p:cNvSpPr>
                <a:spLocks noChangeArrowheads="1"/>
              </p:cNvSpPr>
              <p:nvPr/>
            </p:nvSpPr>
            <p:spPr bwMode="auto">
              <a:xfrm>
                <a:off x="0" y="2129"/>
                <a:ext cx="1096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4" name="Rectangle 218"/>
              <p:cNvSpPr>
                <a:spLocks noChangeArrowheads="1"/>
              </p:cNvSpPr>
              <p:nvPr/>
            </p:nvSpPr>
            <p:spPr bwMode="auto">
              <a:xfrm>
                <a:off x="12" y="2141"/>
                <a:ext cx="1072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Realizari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46" name="Group 310"/>
            <p:cNvGrpSpPr>
              <a:grpSpLocks/>
            </p:cNvGrpSpPr>
            <p:nvPr/>
          </p:nvGrpSpPr>
          <p:grpSpPr bwMode="auto">
            <a:xfrm>
              <a:off x="1096" y="2129"/>
              <a:ext cx="905" cy="446"/>
              <a:chOff x="1096" y="2129"/>
              <a:chExt cx="905" cy="446"/>
            </a:xfrm>
          </p:grpSpPr>
          <p:sp>
            <p:nvSpPr>
              <p:cNvPr id="219445" name="Rectangle 309"/>
              <p:cNvSpPr>
                <a:spLocks noChangeArrowheads="1"/>
              </p:cNvSpPr>
              <p:nvPr/>
            </p:nvSpPr>
            <p:spPr bwMode="auto">
              <a:xfrm>
                <a:off x="1096" y="2129"/>
                <a:ext cx="90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5" name="Rectangle 219"/>
              <p:cNvSpPr>
                <a:spLocks noChangeArrowheads="1"/>
              </p:cNvSpPr>
              <p:nvPr/>
            </p:nvSpPr>
            <p:spPr bwMode="auto">
              <a:xfrm>
                <a:off x="1108" y="2141"/>
                <a:ext cx="88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Comenzi speciale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48" name="Group 312"/>
            <p:cNvGrpSpPr>
              <a:grpSpLocks/>
            </p:cNvGrpSpPr>
            <p:nvPr/>
          </p:nvGrpSpPr>
          <p:grpSpPr bwMode="auto">
            <a:xfrm>
              <a:off x="2001" y="2129"/>
              <a:ext cx="907" cy="446"/>
              <a:chOff x="2001" y="2129"/>
              <a:chExt cx="907" cy="446"/>
            </a:xfrm>
          </p:grpSpPr>
          <p:sp>
            <p:nvSpPr>
              <p:cNvPr id="219447" name="Rectangle 311"/>
              <p:cNvSpPr>
                <a:spLocks noChangeArrowheads="1"/>
              </p:cNvSpPr>
              <p:nvPr/>
            </p:nvSpPr>
            <p:spPr bwMode="auto">
              <a:xfrm>
                <a:off x="2001" y="2129"/>
                <a:ext cx="907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6" name="Rectangle 220"/>
              <p:cNvSpPr>
                <a:spLocks noChangeArrowheads="1"/>
              </p:cNvSpPr>
              <p:nvPr/>
            </p:nvSpPr>
            <p:spPr bwMode="auto">
              <a:xfrm>
                <a:off x="2013" y="2141"/>
                <a:ext cx="883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Necesitati de mediu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50" name="Group 314"/>
            <p:cNvGrpSpPr>
              <a:grpSpLocks/>
            </p:cNvGrpSpPr>
            <p:nvPr/>
          </p:nvGrpSpPr>
          <p:grpSpPr bwMode="auto">
            <a:xfrm>
              <a:off x="2908" y="2129"/>
              <a:ext cx="909" cy="446"/>
              <a:chOff x="2908" y="2129"/>
              <a:chExt cx="909" cy="446"/>
            </a:xfrm>
          </p:grpSpPr>
          <p:sp>
            <p:nvSpPr>
              <p:cNvPr id="219449" name="Rectangle 313"/>
              <p:cNvSpPr>
                <a:spLocks noChangeArrowheads="1"/>
              </p:cNvSpPr>
              <p:nvPr/>
            </p:nvSpPr>
            <p:spPr bwMode="auto">
              <a:xfrm>
                <a:off x="2908" y="2129"/>
                <a:ext cx="909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7" name="Rectangle 221"/>
              <p:cNvSpPr>
                <a:spLocks noChangeArrowheads="1"/>
              </p:cNvSpPr>
              <p:nvPr/>
            </p:nvSpPr>
            <p:spPr bwMode="auto">
              <a:xfrm>
                <a:off x="2920" y="2141"/>
                <a:ext cx="885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Managementul distributiei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52" name="Group 316"/>
            <p:cNvGrpSpPr>
              <a:grpSpLocks/>
            </p:cNvGrpSpPr>
            <p:nvPr/>
          </p:nvGrpSpPr>
          <p:grpSpPr bwMode="auto">
            <a:xfrm>
              <a:off x="3817" y="2129"/>
              <a:ext cx="911" cy="446"/>
              <a:chOff x="3817" y="2129"/>
              <a:chExt cx="911" cy="446"/>
            </a:xfrm>
          </p:grpSpPr>
          <p:sp>
            <p:nvSpPr>
              <p:cNvPr id="219451" name="Rectangle 315"/>
              <p:cNvSpPr>
                <a:spLocks noChangeArrowheads="1"/>
              </p:cNvSpPr>
              <p:nvPr/>
            </p:nvSpPr>
            <p:spPr bwMode="auto">
              <a:xfrm>
                <a:off x="3817" y="2129"/>
                <a:ext cx="911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8" name="Rectangle 222"/>
              <p:cNvSpPr>
                <a:spLocks noChangeArrowheads="1"/>
              </p:cNvSpPr>
              <p:nvPr/>
            </p:nvSpPr>
            <p:spPr bwMode="auto">
              <a:xfrm>
                <a:off x="3829" y="2141"/>
                <a:ext cx="887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Capacitatile de productie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54" name="Group 318"/>
            <p:cNvGrpSpPr>
              <a:grpSpLocks/>
            </p:cNvGrpSpPr>
            <p:nvPr/>
          </p:nvGrpSpPr>
          <p:grpSpPr bwMode="auto">
            <a:xfrm>
              <a:off x="4728" y="2129"/>
              <a:ext cx="913" cy="446"/>
              <a:chOff x="4728" y="2129"/>
              <a:chExt cx="913" cy="446"/>
            </a:xfrm>
          </p:grpSpPr>
          <p:sp>
            <p:nvSpPr>
              <p:cNvPr id="219453" name="Rectangle 317"/>
              <p:cNvSpPr>
                <a:spLocks noChangeArrowheads="1"/>
              </p:cNvSpPr>
              <p:nvPr/>
            </p:nvSpPr>
            <p:spPr bwMode="auto">
              <a:xfrm>
                <a:off x="4728" y="2129"/>
                <a:ext cx="913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59" name="Rectangle 223"/>
              <p:cNvSpPr>
                <a:spLocks noChangeArrowheads="1"/>
              </p:cNvSpPr>
              <p:nvPr/>
            </p:nvSpPr>
            <p:spPr bwMode="auto">
              <a:xfrm>
                <a:off x="4740" y="2141"/>
                <a:ext cx="889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Selectia furnizorilor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56" name="Group 320"/>
            <p:cNvGrpSpPr>
              <a:grpSpLocks/>
            </p:cNvGrpSpPr>
            <p:nvPr/>
          </p:nvGrpSpPr>
          <p:grpSpPr bwMode="auto">
            <a:xfrm>
              <a:off x="5641" y="2129"/>
              <a:ext cx="915" cy="446"/>
              <a:chOff x="5641" y="2129"/>
              <a:chExt cx="915" cy="446"/>
            </a:xfrm>
          </p:grpSpPr>
          <p:sp>
            <p:nvSpPr>
              <p:cNvPr id="219455" name="Rectangle 319"/>
              <p:cNvSpPr>
                <a:spLocks noChangeArrowheads="1"/>
              </p:cNvSpPr>
              <p:nvPr/>
            </p:nvSpPr>
            <p:spPr bwMode="auto">
              <a:xfrm>
                <a:off x="5641" y="2129"/>
                <a:ext cx="91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0" name="Rectangle 224"/>
              <p:cNvSpPr>
                <a:spLocks noChangeArrowheads="1"/>
              </p:cNvSpPr>
              <p:nvPr/>
            </p:nvSpPr>
            <p:spPr bwMode="auto">
              <a:xfrm>
                <a:off x="5653" y="2141"/>
                <a:ext cx="89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Costuri de distributie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58" name="Group 322"/>
            <p:cNvGrpSpPr>
              <a:grpSpLocks/>
            </p:cNvGrpSpPr>
            <p:nvPr/>
          </p:nvGrpSpPr>
          <p:grpSpPr bwMode="auto">
            <a:xfrm>
              <a:off x="0" y="2551"/>
              <a:ext cx="1096" cy="446"/>
              <a:chOff x="0" y="2551"/>
              <a:chExt cx="1096" cy="446"/>
            </a:xfrm>
          </p:grpSpPr>
          <p:sp>
            <p:nvSpPr>
              <p:cNvPr id="219457" name="Rectangle 321"/>
              <p:cNvSpPr>
                <a:spLocks noChangeArrowheads="1"/>
              </p:cNvSpPr>
              <p:nvPr/>
            </p:nvSpPr>
            <p:spPr bwMode="auto">
              <a:xfrm>
                <a:off x="0" y="2551"/>
                <a:ext cx="1096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1" name="Rectangle 225"/>
              <p:cNvSpPr>
                <a:spLocks noChangeArrowheads="1"/>
              </p:cNvSpPr>
              <p:nvPr/>
            </p:nvSpPr>
            <p:spPr bwMode="auto">
              <a:xfrm>
                <a:off x="12" y="2563"/>
                <a:ext cx="1072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Managementul fluxului de productie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60" name="Group 324"/>
            <p:cNvGrpSpPr>
              <a:grpSpLocks/>
            </p:cNvGrpSpPr>
            <p:nvPr/>
          </p:nvGrpSpPr>
          <p:grpSpPr bwMode="auto">
            <a:xfrm>
              <a:off x="1096" y="2551"/>
              <a:ext cx="905" cy="446"/>
              <a:chOff x="1096" y="2551"/>
              <a:chExt cx="905" cy="446"/>
            </a:xfrm>
          </p:grpSpPr>
          <p:sp>
            <p:nvSpPr>
              <p:cNvPr id="219459" name="Rectangle 323"/>
              <p:cNvSpPr>
                <a:spLocks noChangeArrowheads="1"/>
              </p:cNvSpPr>
              <p:nvPr/>
            </p:nvSpPr>
            <p:spPr bwMode="auto">
              <a:xfrm>
                <a:off x="1096" y="2551"/>
                <a:ext cx="90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2" name="Rectangle 226"/>
              <p:cNvSpPr>
                <a:spLocks noChangeArrowheads="1"/>
              </p:cNvSpPr>
              <p:nvPr/>
            </p:nvSpPr>
            <p:spPr bwMode="auto">
              <a:xfrm>
                <a:off x="1108" y="2563"/>
                <a:ext cx="88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Specificatii de ambalaj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62" name="Group 326"/>
            <p:cNvGrpSpPr>
              <a:grpSpLocks/>
            </p:cNvGrpSpPr>
            <p:nvPr/>
          </p:nvGrpSpPr>
          <p:grpSpPr bwMode="auto">
            <a:xfrm>
              <a:off x="2001" y="2551"/>
              <a:ext cx="907" cy="446"/>
              <a:chOff x="2001" y="2551"/>
              <a:chExt cx="907" cy="446"/>
            </a:xfrm>
          </p:grpSpPr>
          <p:sp>
            <p:nvSpPr>
              <p:cNvPr id="219461" name="Rectangle 325"/>
              <p:cNvSpPr>
                <a:spLocks noChangeArrowheads="1"/>
              </p:cNvSpPr>
              <p:nvPr/>
            </p:nvSpPr>
            <p:spPr bwMode="auto">
              <a:xfrm>
                <a:off x="2001" y="2551"/>
                <a:ext cx="907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3" name="Rectangle 227"/>
              <p:cNvSpPr>
                <a:spLocks noChangeArrowheads="1"/>
              </p:cNvSpPr>
              <p:nvPr/>
            </p:nvSpPr>
            <p:spPr bwMode="auto">
              <a:xfrm>
                <a:off x="2013" y="2563"/>
                <a:ext cx="883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Stabilitatea procesului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64" name="Group 328"/>
            <p:cNvGrpSpPr>
              <a:grpSpLocks/>
            </p:cNvGrpSpPr>
            <p:nvPr/>
          </p:nvGrpSpPr>
          <p:grpSpPr bwMode="auto">
            <a:xfrm>
              <a:off x="2908" y="2551"/>
              <a:ext cx="909" cy="446"/>
              <a:chOff x="2908" y="2551"/>
              <a:chExt cx="909" cy="446"/>
            </a:xfrm>
          </p:grpSpPr>
          <p:sp>
            <p:nvSpPr>
              <p:cNvPr id="219463" name="Rectangle 327"/>
              <p:cNvSpPr>
                <a:spLocks noChangeArrowheads="1"/>
              </p:cNvSpPr>
              <p:nvPr/>
            </p:nvSpPr>
            <p:spPr bwMode="auto">
              <a:xfrm>
                <a:off x="2908" y="2551"/>
                <a:ext cx="909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4" name="Rectangle 228"/>
              <p:cNvSpPr>
                <a:spLocks noChangeArrowheads="1"/>
              </p:cNvSpPr>
              <p:nvPr/>
            </p:nvSpPr>
            <p:spPr bwMode="auto">
              <a:xfrm>
                <a:off x="2920" y="2563"/>
                <a:ext cx="885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Stabilirea criteriilor de prioritati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66" name="Group 330"/>
            <p:cNvGrpSpPr>
              <a:grpSpLocks/>
            </p:cNvGrpSpPr>
            <p:nvPr/>
          </p:nvGrpSpPr>
          <p:grpSpPr bwMode="auto">
            <a:xfrm>
              <a:off x="3817" y="2551"/>
              <a:ext cx="911" cy="446"/>
              <a:chOff x="3817" y="2551"/>
              <a:chExt cx="911" cy="446"/>
            </a:xfrm>
          </p:grpSpPr>
          <p:sp>
            <p:nvSpPr>
              <p:cNvPr id="219465" name="Rectangle 329"/>
              <p:cNvSpPr>
                <a:spLocks noChangeArrowheads="1"/>
              </p:cNvSpPr>
              <p:nvPr/>
            </p:nvSpPr>
            <p:spPr bwMode="auto">
              <a:xfrm>
                <a:off x="3817" y="2551"/>
                <a:ext cx="911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5" name="Rectangle 229"/>
              <p:cNvSpPr>
                <a:spLocks noChangeArrowheads="1"/>
              </p:cNvSpPr>
              <p:nvPr/>
            </p:nvSpPr>
            <p:spPr bwMode="auto">
              <a:xfrm>
                <a:off x="3829" y="2563"/>
                <a:ext cx="887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Planificarea productiei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68" name="Group 332"/>
            <p:cNvGrpSpPr>
              <a:grpSpLocks/>
            </p:cNvGrpSpPr>
            <p:nvPr/>
          </p:nvGrpSpPr>
          <p:grpSpPr bwMode="auto">
            <a:xfrm>
              <a:off x="4728" y="2551"/>
              <a:ext cx="913" cy="446"/>
              <a:chOff x="4728" y="2551"/>
              <a:chExt cx="913" cy="446"/>
            </a:xfrm>
          </p:grpSpPr>
          <p:sp>
            <p:nvSpPr>
              <p:cNvPr id="219467" name="Rectangle 331"/>
              <p:cNvSpPr>
                <a:spLocks noChangeArrowheads="1"/>
              </p:cNvSpPr>
              <p:nvPr/>
            </p:nvSpPr>
            <p:spPr bwMode="auto">
              <a:xfrm>
                <a:off x="4728" y="2551"/>
                <a:ext cx="913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6" name="Rectangle 230"/>
              <p:cNvSpPr>
                <a:spLocks noChangeArrowheads="1"/>
              </p:cNvSpPr>
              <p:nvPr/>
            </p:nvSpPr>
            <p:spPr bwMode="auto">
              <a:xfrm>
                <a:off x="4740" y="2563"/>
                <a:ext cx="889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Integrarea furnizarii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70" name="Group 334"/>
            <p:cNvGrpSpPr>
              <a:grpSpLocks/>
            </p:cNvGrpSpPr>
            <p:nvPr/>
          </p:nvGrpSpPr>
          <p:grpSpPr bwMode="auto">
            <a:xfrm>
              <a:off x="5641" y="2551"/>
              <a:ext cx="915" cy="446"/>
              <a:chOff x="5641" y="2551"/>
              <a:chExt cx="915" cy="446"/>
            </a:xfrm>
          </p:grpSpPr>
          <p:sp>
            <p:nvSpPr>
              <p:cNvPr id="219469" name="Rectangle 333"/>
              <p:cNvSpPr>
                <a:spLocks noChangeArrowheads="1"/>
              </p:cNvSpPr>
              <p:nvPr/>
            </p:nvSpPr>
            <p:spPr bwMode="auto">
              <a:xfrm>
                <a:off x="5641" y="2551"/>
                <a:ext cx="91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7" name="Rectangle 231"/>
              <p:cNvSpPr>
                <a:spLocks noChangeArrowheads="1"/>
              </p:cNvSpPr>
              <p:nvPr/>
            </p:nvSpPr>
            <p:spPr bwMode="auto">
              <a:xfrm>
                <a:off x="5653" y="2563"/>
                <a:ext cx="89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Costuri de productie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72" name="Group 336"/>
            <p:cNvGrpSpPr>
              <a:grpSpLocks/>
            </p:cNvGrpSpPr>
            <p:nvPr/>
          </p:nvGrpSpPr>
          <p:grpSpPr bwMode="auto">
            <a:xfrm>
              <a:off x="0" y="2973"/>
              <a:ext cx="1096" cy="446"/>
              <a:chOff x="0" y="2973"/>
              <a:chExt cx="1096" cy="446"/>
            </a:xfrm>
          </p:grpSpPr>
          <p:sp>
            <p:nvSpPr>
              <p:cNvPr id="219471" name="Rectangle 335"/>
              <p:cNvSpPr>
                <a:spLocks noChangeArrowheads="1"/>
              </p:cNvSpPr>
              <p:nvPr/>
            </p:nvSpPr>
            <p:spPr bwMode="auto">
              <a:xfrm>
                <a:off x="0" y="2973"/>
                <a:ext cx="1096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8" name="Rectangle 232"/>
              <p:cNvSpPr>
                <a:spLocks noChangeArrowheads="1"/>
              </p:cNvSpPr>
              <p:nvPr/>
            </p:nvSpPr>
            <p:spPr bwMode="auto">
              <a:xfrm>
                <a:off x="12" y="2985"/>
                <a:ext cx="1072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Achizitii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74" name="Group 338"/>
            <p:cNvGrpSpPr>
              <a:grpSpLocks/>
            </p:cNvGrpSpPr>
            <p:nvPr/>
          </p:nvGrpSpPr>
          <p:grpSpPr bwMode="auto">
            <a:xfrm>
              <a:off x="1096" y="2973"/>
              <a:ext cx="905" cy="446"/>
              <a:chOff x="1096" y="2973"/>
              <a:chExt cx="905" cy="446"/>
            </a:xfrm>
          </p:grpSpPr>
          <p:sp>
            <p:nvSpPr>
              <p:cNvPr id="219473" name="Rectangle 337"/>
              <p:cNvSpPr>
                <a:spLocks noChangeArrowheads="1"/>
              </p:cNvSpPr>
              <p:nvPr/>
            </p:nvSpPr>
            <p:spPr bwMode="auto">
              <a:xfrm>
                <a:off x="1096" y="2973"/>
                <a:ext cx="90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69" name="Rectangle 233"/>
              <p:cNvSpPr>
                <a:spLocks noChangeArrowheads="1"/>
              </p:cNvSpPr>
              <p:nvPr/>
            </p:nvSpPr>
            <p:spPr bwMode="auto">
              <a:xfrm>
                <a:off x="1108" y="2985"/>
                <a:ext cx="88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Rezervarea comenzilor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76" name="Group 340"/>
            <p:cNvGrpSpPr>
              <a:grpSpLocks/>
            </p:cNvGrpSpPr>
            <p:nvPr/>
          </p:nvGrpSpPr>
          <p:grpSpPr bwMode="auto">
            <a:xfrm>
              <a:off x="2001" y="2973"/>
              <a:ext cx="907" cy="446"/>
              <a:chOff x="2001" y="2973"/>
              <a:chExt cx="907" cy="446"/>
            </a:xfrm>
          </p:grpSpPr>
          <p:sp>
            <p:nvSpPr>
              <p:cNvPr id="219475" name="Rectangle 339"/>
              <p:cNvSpPr>
                <a:spLocks noChangeArrowheads="1"/>
              </p:cNvSpPr>
              <p:nvPr/>
            </p:nvSpPr>
            <p:spPr bwMode="auto">
              <a:xfrm>
                <a:off x="2001" y="2973"/>
                <a:ext cx="907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0" name="Rectangle 234"/>
              <p:cNvSpPr>
                <a:spLocks noChangeArrowheads="1"/>
              </p:cNvSpPr>
              <p:nvPr/>
            </p:nvSpPr>
            <p:spPr bwMode="auto">
              <a:xfrm>
                <a:off x="2013" y="2985"/>
                <a:ext cx="883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Specificatii de materiale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78" name="Group 342"/>
            <p:cNvGrpSpPr>
              <a:grpSpLocks/>
            </p:cNvGrpSpPr>
            <p:nvPr/>
          </p:nvGrpSpPr>
          <p:grpSpPr bwMode="auto">
            <a:xfrm>
              <a:off x="2908" y="2973"/>
              <a:ext cx="909" cy="446"/>
              <a:chOff x="2908" y="2973"/>
              <a:chExt cx="909" cy="446"/>
            </a:xfrm>
          </p:grpSpPr>
          <p:sp>
            <p:nvSpPr>
              <p:cNvPr id="219477" name="Rectangle 341"/>
              <p:cNvSpPr>
                <a:spLocks noChangeArrowheads="1"/>
              </p:cNvSpPr>
              <p:nvPr/>
            </p:nvSpPr>
            <p:spPr bwMode="auto">
              <a:xfrm>
                <a:off x="2908" y="2973"/>
                <a:ext cx="909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1" name="Rectangle 235"/>
              <p:cNvSpPr>
                <a:spLocks noChangeArrowheads="1"/>
              </p:cNvSpPr>
              <p:nvPr/>
            </p:nvSpPr>
            <p:spPr bwMode="auto">
              <a:xfrm>
                <a:off x="2920" y="2985"/>
                <a:ext cx="885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Fluxul de intrare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80" name="Group 344"/>
            <p:cNvGrpSpPr>
              <a:grpSpLocks/>
            </p:cNvGrpSpPr>
            <p:nvPr/>
          </p:nvGrpSpPr>
          <p:grpSpPr bwMode="auto">
            <a:xfrm>
              <a:off x="3817" y="2973"/>
              <a:ext cx="911" cy="446"/>
              <a:chOff x="3817" y="2973"/>
              <a:chExt cx="911" cy="446"/>
            </a:xfrm>
          </p:grpSpPr>
          <p:sp>
            <p:nvSpPr>
              <p:cNvPr id="219479" name="Rectangle 343"/>
              <p:cNvSpPr>
                <a:spLocks noChangeArrowheads="1"/>
              </p:cNvSpPr>
              <p:nvPr/>
            </p:nvSpPr>
            <p:spPr bwMode="auto">
              <a:xfrm>
                <a:off x="3817" y="2973"/>
                <a:ext cx="911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2" name="Rectangle 236"/>
              <p:cNvSpPr>
                <a:spLocks noChangeArrowheads="1"/>
              </p:cNvSpPr>
              <p:nvPr/>
            </p:nvSpPr>
            <p:spPr bwMode="auto">
              <a:xfrm>
                <a:off x="3829" y="2985"/>
                <a:ext cx="887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Planificarea integrarii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82" name="Group 346"/>
            <p:cNvGrpSpPr>
              <a:grpSpLocks/>
            </p:cNvGrpSpPr>
            <p:nvPr/>
          </p:nvGrpSpPr>
          <p:grpSpPr bwMode="auto">
            <a:xfrm>
              <a:off x="4728" y="2973"/>
              <a:ext cx="913" cy="446"/>
              <a:chOff x="4728" y="2973"/>
              <a:chExt cx="913" cy="446"/>
            </a:xfrm>
          </p:grpSpPr>
          <p:sp>
            <p:nvSpPr>
              <p:cNvPr id="219481" name="Rectangle 345"/>
              <p:cNvSpPr>
                <a:spLocks noChangeArrowheads="1"/>
              </p:cNvSpPr>
              <p:nvPr/>
            </p:nvSpPr>
            <p:spPr bwMode="auto">
              <a:xfrm>
                <a:off x="4728" y="2973"/>
                <a:ext cx="913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3" name="Rectangle 237"/>
              <p:cNvSpPr>
                <a:spLocks noChangeArrowheads="1"/>
              </p:cNvSpPr>
              <p:nvPr/>
            </p:nvSpPr>
            <p:spPr bwMode="auto">
              <a:xfrm>
                <a:off x="4740" y="2985"/>
                <a:ext cx="889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Managementul furnizorilor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84" name="Group 348"/>
            <p:cNvGrpSpPr>
              <a:grpSpLocks/>
            </p:cNvGrpSpPr>
            <p:nvPr/>
          </p:nvGrpSpPr>
          <p:grpSpPr bwMode="auto">
            <a:xfrm>
              <a:off x="5641" y="2973"/>
              <a:ext cx="915" cy="446"/>
              <a:chOff x="5641" y="2973"/>
              <a:chExt cx="915" cy="446"/>
            </a:xfrm>
          </p:grpSpPr>
          <p:sp>
            <p:nvSpPr>
              <p:cNvPr id="219483" name="Rectangle 347"/>
              <p:cNvSpPr>
                <a:spLocks noChangeArrowheads="1"/>
              </p:cNvSpPr>
              <p:nvPr/>
            </p:nvSpPr>
            <p:spPr bwMode="auto">
              <a:xfrm>
                <a:off x="5641" y="2973"/>
                <a:ext cx="91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4" name="Rectangle 238"/>
              <p:cNvSpPr>
                <a:spLocks noChangeArrowheads="1"/>
              </p:cNvSpPr>
              <p:nvPr/>
            </p:nvSpPr>
            <p:spPr bwMode="auto">
              <a:xfrm>
                <a:off x="5653" y="2985"/>
                <a:ext cx="89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Costuri de materiale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86" name="Group 350"/>
            <p:cNvGrpSpPr>
              <a:grpSpLocks/>
            </p:cNvGrpSpPr>
            <p:nvPr/>
          </p:nvGrpSpPr>
          <p:grpSpPr bwMode="auto">
            <a:xfrm>
              <a:off x="0" y="3395"/>
              <a:ext cx="1096" cy="446"/>
              <a:chOff x="0" y="3395"/>
              <a:chExt cx="1096" cy="446"/>
            </a:xfrm>
          </p:grpSpPr>
          <p:sp>
            <p:nvSpPr>
              <p:cNvPr id="219485" name="Rectangle 349"/>
              <p:cNvSpPr>
                <a:spLocks noChangeArrowheads="1"/>
              </p:cNvSpPr>
              <p:nvPr/>
            </p:nvSpPr>
            <p:spPr bwMode="auto">
              <a:xfrm>
                <a:off x="0" y="3395"/>
                <a:ext cx="1096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5" name="Rectangle 239"/>
              <p:cNvSpPr>
                <a:spLocks noChangeArrowheads="1"/>
              </p:cNvSpPr>
              <p:nvPr/>
            </p:nvSpPr>
            <p:spPr bwMode="auto">
              <a:xfrm>
                <a:off x="12" y="3407"/>
                <a:ext cx="1072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Dezvoltarea produsului si comercializarea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88" name="Group 352"/>
            <p:cNvGrpSpPr>
              <a:grpSpLocks/>
            </p:cNvGrpSpPr>
            <p:nvPr/>
          </p:nvGrpSpPr>
          <p:grpSpPr bwMode="auto">
            <a:xfrm>
              <a:off x="1096" y="3395"/>
              <a:ext cx="905" cy="446"/>
              <a:chOff x="1096" y="3395"/>
              <a:chExt cx="905" cy="446"/>
            </a:xfrm>
          </p:grpSpPr>
          <p:sp>
            <p:nvSpPr>
              <p:cNvPr id="219487" name="Rectangle 351"/>
              <p:cNvSpPr>
                <a:spLocks noChangeArrowheads="1"/>
              </p:cNvSpPr>
              <p:nvPr/>
            </p:nvSpPr>
            <p:spPr bwMode="auto">
              <a:xfrm>
                <a:off x="1096" y="3395"/>
                <a:ext cx="90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6" name="Rectangle 240"/>
              <p:cNvSpPr>
                <a:spLocks noChangeArrowheads="1"/>
              </p:cNvSpPr>
              <p:nvPr/>
            </p:nvSpPr>
            <p:spPr bwMode="auto">
              <a:xfrm>
                <a:off x="1108" y="3407"/>
                <a:ext cx="88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Plan de afacere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90" name="Group 354"/>
            <p:cNvGrpSpPr>
              <a:grpSpLocks/>
            </p:cNvGrpSpPr>
            <p:nvPr/>
          </p:nvGrpSpPr>
          <p:grpSpPr bwMode="auto">
            <a:xfrm>
              <a:off x="2001" y="3395"/>
              <a:ext cx="907" cy="446"/>
              <a:chOff x="2001" y="3395"/>
              <a:chExt cx="907" cy="446"/>
            </a:xfrm>
          </p:grpSpPr>
          <p:sp>
            <p:nvSpPr>
              <p:cNvPr id="219489" name="Rectangle 353"/>
              <p:cNvSpPr>
                <a:spLocks noChangeArrowheads="1"/>
              </p:cNvSpPr>
              <p:nvPr/>
            </p:nvSpPr>
            <p:spPr bwMode="auto">
              <a:xfrm>
                <a:off x="2001" y="3395"/>
                <a:ext cx="907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7" name="Rectangle 241"/>
              <p:cNvSpPr>
                <a:spLocks noChangeArrowheads="1"/>
              </p:cNvSpPr>
              <p:nvPr/>
            </p:nvSpPr>
            <p:spPr bwMode="auto">
              <a:xfrm>
                <a:off x="2013" y="3407"/>
                <a:ext cx="883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Proiectarea produsului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92" name="Group 356"/>
            <p:cNvGrpSpPr>
              <a:grpSpLocks/>
            </p:cNvGrpSpPr>
            <p:nvPr/>
          </p:nvGrpSpPr>
          <p:grpSpPr bwMode="auto">
            <a:xfrm>
              <a:off x="2908" y="3395"/>
              <a:ext cx="909" cy="446"/>
              <a:chOff x="2908" y="3395"/>
              <a:chExt cx="909" cy="446"/>
            </a:xfrm>
          </p:grpSpPr>
          <p:sp>
            <p:nvSpPr>
              <p:cNvPr id="219491" name="Rectangle 355"/>
              <p:cNvSpPr>
                <a:spLocks noChangeArrowheads="1"/>
              </p:cNvSpPr>
              <p:nvPr/>
            </p:nvSpPr>
            <p:spPr bwMode="auto">
              <a:xfrm>
                <a:off x="2908" y="3395"/>
                <a:ext cx="909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8" name="Rectangle 242"/>
              <p:cNvSpPr>
                <a:spLocks noChangeArrowheads="1"/>
              </p:cNvSpPr>
              <p:nvPr/>
            </p:nvSpPr>
            <p:spPr bwMode="auto">
              <a:xfrm>
                <a:off x="2920" y="3407"/>
                <a:ext cx="885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Necesitati de deplasare a bunurilor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94" name="Group 358"/>
            <p:cNvGrpSpPr>
              <a:grpSpLocks/>
            </p:cNvGrpSpPr>
            <p:nvPr/>
          </p:nvGrpSpPr>
          <p:grpSpPr bwMode="auto">
            <a:xfrm>
              <a:off x="3817" y="3395"/>
              <a:ext cx="911" cy="446"/>
              <a:chOff x="3817" y="3395"/>
              <a:chExt cx="911" cy="446"/>
            </a:xfrm>
          </p:grpSpPr>
          <p:sp>
            <p:nvSpPr>
              <p:cNvPr id="219493" name="Rectangle 357"/>
              <p:cNvSpPr>
                <a:spLocks noChangeArrowheads="1"/>
              </p:cNvSpPr>
              <p:nvPr/>
            </p:nvSpPr>
            <p:spPr bwMode="auto">
              <a:xfrm>
                <a:off x="3817" y="3395"/>
                <a:ext cx="911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79" name="Rectangle 243"/>
              <p:cNvSpPr>
                <a:spLocks noChangeArrowheads="1"/>
              </p:cNvSpPr>
              <p:nvPr/>
            </p:nvSpPr>
            <p:spPr bwMode="auto">
              <a:xfrm>
                <a:off x="3829" y="3407"/>
                <a:ext cx="887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Specificatii de proces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96" name="Group 360"/>
            <p:cNvGrpSpPr>
              <a:grpSpLocks/>
            </p:cNvGrpSpPr>
            <p:nvPr/>
          </p:nvGrpSpPr>
          <p:grpSpPr bwMode="auto">
            <a:xfrm>
              <a:off x="4728" y="3395"/>
              <a:ext cx="913" cy="446"/>
              <a:chOff x="4728" y="3395"/>
              <a:chExt cx="913" cy="446"/>
            </a:xfrm>
          </p:grpSpPr>
          <p:sp>
            <p:nvSpPr>
              <p:cNvPr id="219495" name="Rectangle 359"/>
              <p:cNvSpPr>
                <a:spLocks noChangeArrowheads="1"/>
              </p:cNvSpPr>
              <p:nvPr/>
            </p:nvSpPr>
            <p:spPr bwMode="auto">
              <a:xfrm>
                <a:off x="4728" y="3395"/>
                <a:ext cx="913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80" name="Rectangle 244"/>
              <p:cNvSpPr>
                <a:spLocks noChangeArrowheads="1"/>
              </p:cNvSpPr>
              <p:nvPr/>
            </p:nvSpPr>
            <p:spPr bwMode="auto">
              <a:xfrm>
                <a:off x="4740" y="3407"/>
                <a:ext cx="889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Specificatii de materiale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498" name="Group 362"/>
            <p:cNvGrpSpPr>
              <a:grpSpLocks/>
            </p:cNvGrpSpPr>
            <p:nvPr/>
          </p:nvGrpSpPr>
          <p:grpSpPr bwMode="auto">
            <a:xfrm>
              <a:off x="5641" y="3395"/>
              <a:ext cx="915" cy="446"/>
              <a:chOff x="5641" y="3395"/>
              <a:chExt cx="915" cy="446"/>
            </a:xfrm>
          </p:grpSpPr>
          <p:sp>
            <p:nvSpPr>
              <p:cNvPr id="219497" name="Rectangle 361"/>
              <p:cNvSpPr>
                <a:spLocks noChangeArrowheads="1"/>
              </p:cNvSpPr>
              <p:nvPr/>
            </p:nvSpPr>
            <p:spPr bwMode="auto">
              <a:xfrm>
                <a:off x="5641" y="3395"/>
                <a:ext cx="915" cy="44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81" name="Rectangle 245"/>
              <p:cNvSpPr>
                <a:spLocks noChangeArrowheads="1"/>
              </p:cNvSpPr>
              <p:nvPr/>
            </p:nvSpPr>
            <p:spPr bwMode="auto">
              <a:xfrm>
                <a:off x="5653" y="3407"/>
                <a:ext cx="891" cy="37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000" b="0">
                    <a:solidFill>
                      <a:schemeClr val="bg1"/>
                    </a:solidFill>
                    <a:cs typeface="Times New Roman" pitchFamily="18" charset="0"/>
                  </a:rPr>
                  <a:t>Costuri de cercetare dezvoltare</a:t>
                </a:r>
                <a:endParaRPr lang="en-US" altLang="en-US" sz="1200" b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500" name="Group 364"/>
            <p:cNvGrpSpPr>
              <a:grpSpLocks/>
            </p:cNvGrpSpPr>
            <p:nvPr/>
          </p:nvGrpSpPr>
          <p:grpSpPr bwMode="auto">
            <a:xfrm>
              <a:off x="0" y="3817"/>
              <a:ext cx="1096" cy="350"/>
              <a:chOff x="0" y="3817"/>
              <a:chExt cx="1096" cy="350"/>
            </a:xfrm>
          </p:grpSpPr>
          <p:sp>
            <p:nvSpPr>
              <p:cNvPr id="219499" name="Rectangle 363"/>
              <p:cNvSpPr>
                <a:spLocks noChangeArrowheads="1"/>
              </p:cNvSpPr>
              <p:nvPr/>
            </p:nvSpPr>
            <p:spPr bwMode="auto">
              <a:xfrm>
                <a:off x="0" y="3817"/>
                <a:ext cx="1096" cy="35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82" name="Rectangle 246"/>
              <p:cNvSpPr>
                <a:spLocks noChangeArrowheads="1"/>
              </p:cNvSpPr>
              <p:nvPr/>
            </p:nvSpPr>
            <p:spPr bwMode="auto">
              <a:xfrm>
                <a:off x="12" y="3829"/>
                <a:ext cx="1072" cy="27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400">
                    <a:solidFill>
                      <a:schemeClr val="bg1"/>
                    </a:solidFill>
                    <a:cs typeface="Times New Roman" pitchFamily="18" charset="0"/>
                  </a:rPr>
                  <a:t>Furnizori</a:t>
                </a:r>
              </a:p>
              <a:p>
                <a:endParaRPr lang="en-US" altLang="en-US" sz="24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502" name="Group 366"/>
            <p:cNvGrpSpPr>
              <a:grpSpLocks/>
            </p:cNvGrpSpPr>
            <p:nvPr/>
          </p:nvGrpSpPr>
          <p:grpSpPr bwMode="auto">
            <a:xfrm>
              <a:off x="1096" y="3817"/>
              <a:ext cx="4545" cy="350"/>
              <a:chOff x="1096" y="3817"/>
              <a:chExt cx="4545" cy="350"/>
            </a:xfrm>
          </p:grpSpPr>
          <p:sp>
            <p:nvSpPr>
              <p:cNvPr id="219501" name="Rectangle 365"/>
              <p:cNvSpPr>
                <a:spLocks noChangeArrowheads="1"/>
              </p:cNvSpPr>
              <p:nvPr/>
            </p:nvSpPr>
            <p:spPr bwMode="auto">
              <a:xfrm>
                <a:off x="1096" y="3817"/>
                <a:ext cx="4545" cy="35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83" name="Rectangle 247"/>
              <p:cNvSpPr>
                <a:spLocks noChangeArrowheads="1"/>
              </p:cNvSpPr>
              <p:nvPr/>
            </p:nvSpPr>
            <p:spPr bwMode="auto">
              <a:xfrm>
                <a:off x="1108" y="3829"/>
                <a:ext cx="4521" cy="27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ro-RO" altLang="en-US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504" name="Group 368"/>
            <p:cNvGrpSpPr>
              <a:grpSpLocks/>
            </p:cNvGrpSpPr>
            <p:nvPr/>
          </p:nvGrpSpPr>
          <p:grpSpPr bwMode="auto">
            <a:xfrm>
              <a:off x="5641" y="3817"/>
              <a:ext cx="915" cy="350"/>
              <a:chOff x="5641" y="3817"/>
              <a:chExt cx="915" cy="350"/>
            </a:xfrm>
          </p:grpSpPr>
          <p:sp>
            <p:nvSpPr>
              <p:cNvPr id="219503" name="Rectangle 367"/>
              <p:cNvSpPr>
                <a:spLocks noChangeArrowheads="1"/>
              </p:cNvSpPr>
              <p:nvPr/>
            </p:nvSpPr>
            <p:spPr bwMode="auto">
              <a:xfrm>
                <a:off x="5641" y="3817"/>
                <a:ext cx="915" cy="35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384" name="Rectangle 248"/>
              <p:cNvSpPr>
                <a:spLocks noChangeArrowheads="1"/>
              </p:cNvSpPr>
              <p:nvPr/>
            </p:nvSpPr>
            <p:spPr bwMode="auto">
              <a:xfrm>
                <a:off x="5653" y="3829"/>
                <a:ext cx="891" cy="27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400">
                    <a:solidFill>
                      <a:schemeClr val="bg1"/>
                    </a:solidFill>
                    <a:cs typeface="Times New Roman" pitchFamily="18" charset="0"/>
                  </a:rPr>
                  <a:t>Clienti</a:t>
                </a:r>
              </a:p>
              <a:p>
                <a:endParaRPr lang="en-US" altLang="en-US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9506" name="Line 370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9507" name="Picture 371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  <p:bldP spid="219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E1DA-B0A3-482C-887E-79485EC7B6EF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A789-D2BB-409B-99D0-C2AC0462ED8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762000" y="22860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o-RO" altLang="en-US" b="0"/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533400" y="1981200"/>
            <a:ext cx="86106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200" dirty="0">
                <a:latin typeface="Book Antiqua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•"/>
            </a:pPr>
            <a:r>
              <a:rPr lang="en-US" altLang="en-US" sz="22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esen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ţă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, Supply Chain Management (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SCM</a:t>
            </a:r>
            <a:r>
              <a:rPr lang="ro-RO" altLang="en-US" sz="2200" b="0" dirty="0" smtClean="0">
                <a:latin typeface="Book Antiqua" pitchFamily="18" charset="0"/>
                <a:cs typeface="Times New Roman" pitchFamily="18" charset="0"/>
              </a:rPr>
              <a:t> – Managementul lanțului de aprovizionare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)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permite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unei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organiza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ii s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achizi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ioneze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 smtClean="0">
                <a:latin typeface="Book Antiqua" pitchFamily="18" charset="0"/>
                <a:cs typeface="Times New Roman" pitchFamily="18" charset="0"/>
              </a:rPr>
              <a:t>materiile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 prime/</a:t>
            </a:r>
            <a:r>
              <a:rPr lang="en-US" altLang="en-US" sz="2200" b="0" dirty="0" err="1" smtClean="0">
                <a:latin typeface="Book Antiqua" pitchFamily="18" charset="0"/>
                <a:cs typeface="Times New Roman" pitchFamily="18" charset="0"/>
              </a:rPr>
              <a:t>produsele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/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sau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serviciile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necesare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, la </a:t>
            </a:r>
            <a:r>
              <a:rPr lang="en-US" altLang="en-US" sz="2200" b="0" u="sng" dirty="0" err="1">
                <a:latin typeface="Book Antiqua" pitchFamily="18" charset="0"/>
                <a:cs typeface="Times New Roman" pitchFamily="18" charset="0"/>
              </a:rPr>
              <a:t>momentul</a:t>
            </a:r>
            <a:r>
              <a:rPr lang="en-US" altLang="en-US" sz="2200" b="0" u="sng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u="sng" dirty="0" err="1">
                <a:latin typeface="Book Antiqua" pitchFamily="18" charset="0"/>
                <a:cs typeface="Times New Roman" pitchFamily="18" charset="0"/>
              </a:rPr>
              <a:t>oportun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î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n </a:t>
            </a:r>
            <a:r>
              <a:rPr lang="en-US" altLang="en-US" sz="2200" b="0" u="sng" dirty="0" err="1">
                <a:latin typeface="Book Antiqua" pitchFamily="18" charset="0"/>
                <a:cs typeface="Times New Roman" pitchFamily="18" charset="0"/>
              </a:rPr>
              <a:t>cantitatea</a:t>
            </a:r>
            <a:r>
              <a:rPr lang="en-US" altLang="en-US" sz="2200" b="0" u="sng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u="sng" dirty="0" err="1">
                <a:latin typeface="Book Antiqua" pitchFamily="18" charset="0"/>
                <a:cs typeface="Times New Roman" pitchFamily="18" charset="0"/>
              </a:rPr>
              <a:t>corespunz</a:t>
            </a:r>
            <a:r>
              <a:rPr lang="ro-RO" altLang="en-US" sz="2200" b="0" u="sng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sz="2200" b="0" u="sng" dirty="0" err="1">
                <a:latin typeface="Book Antiqua" pitchFamily="18" charset="0"/>
                <a:cs typeface="Times New Roman" pitchFamily="18" charset="0"/>
              </a:rPr>
              <a:t>toare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,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la </a:t>
            </a:r>
            <a:r>
              <a:rPr lang="en-US" altLang="en-US" sz="2200" b="0" u="sng" dirty="0" err="1">
                <a:latin typeface="Book Antiqua" pitchFamily="18" charset="0"/>
                <a:cs typeface="Times New Roman" pitchFamily="18" charset="0"/>
              </a:rPr>
              <a:t>costuri</a:t>
            </a:r>
            <a:r>
              <a:rPr lang="en-US" altLang="en-US" sz="2200" b="0" u="sng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u="sng" dirty="0" err="1">
                <a:latin typeface="Book Antiqua" pitchFamily="18" charset="0"/>
                <a:cs typeface="Times New Roman" pitchFamily="18" charset="0"/>
              </a:rPr>
              <a:t>acceptabile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•"/>
            </a:pPr>
            <a:endParaRPr lang="en-US" altLang="en-US" sz="2200" b="0" dirty="0">
              <a:latin typeface="Book Antiqua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200" b="0" dirty="0" smtClean="0">
                <a:latin typeface="Book Antiqua" pitchFamily="18" charset="0"/>
                <a:cs typeface="Times New Roman" pitchFamily="18" charset="0"/>
              </a:rPr>
              <a:t>Administrarea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eficient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a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acestui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proces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presupune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anticiparea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rela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iilor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cu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furnizorii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clien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ii, opera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ţ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iuni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de control al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inventarului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previziunea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cererii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ş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200" b="0" dirty="0" smtClean="0">
                <a:latin typeface="Book Antiqua" pitchFamily="18" charset="0"/>
                <a:cs typeface="Times New Roman" pitchFamily="18" charset="0"/>
              </a:rPr>
              <a:t>deț</a:t>
            </a:r>
            <a:r>
              <a:rPr lang="en-US" altLang="en-US" sz="2200" b="0" dirty="0" err="1" smtClean="0">
                <a:latin typeface="Book Antiqua" pitchFamily="18" charset="0"/>
                <a:cs typeface="Times New Roman" pitchFamily="18" charset="0"/>
              </a:rPr>
              <a:t>inerea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unor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elemente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de control permanent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asupra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  <a:cs typeface="Times New Roman" pitchFamily="18" charset="0"/>
              </a:rPr>
              <a:t>fiec</a:t>
            </a:r>
            <a:r>
              <a:rPr lang="ro-RO" altLang="en-US" sz="2200" b="0" dirty="0">
                <a:latin typeface="Book Antiqua" pitchFamily="18" charset="0"/>
                <a:cs typeface="Times New Roman" pitchFamily="18" charset="0"/>
              </a:rPr>
              <a:t>ă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rei </a:t>
            </a:r>
            <a:r>
              <a:rPr lang="ro-RO" altLang="en-US" sz="2200" b="0" dirty="0" smtClean="0">
                <a:latin typeface="Book Antiqua" pitchFamily="18" charset="0"/>
                <a:cs typeface="Times New Roman" pitchFamily="18" charset="0"/>
              </a:rPr>
              <a:t>verigi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en-US" sz="2200" b="0" dirty="0">
                <a:latin typeface="Book Antiqua" pitchFamily="18" charset="0"/>
                <a:cs typeface="Times New Roman" pitchFamily="18" charset="0"/>
              </a:rPr>
              <a:t>din </a:t>
            </a:r>
            <a:r>
              <a:rPr lang="en-US" altLang="en-US" sz="2200" b="0" dirty="0" err="1" smtClean="0">
                <a:latin typeface="Book Antiqua" pitchFamily="18" charset="0"/>
                <a:cs typeface="Times New Roman" pitchFamily="18" charset="0"/>
              </a:rPr>
              <a:t>lan</a:t>
            </a:r>
            <a:r>
              <a:rPr lang="ro-RO" altLang="en-US" sz="2200" b="0" dirty="0" smtClean="0">
                <a:latin typeface="Book Antiqua" pitchFamily="18" charset="0"/>
                <a:cs typeface="Times New Roman" pitchFamily="18" charset="0"/>
              </a:rPr>
              <a:t>ţul de aprovizionare</a:t>
            </a:r>
            <a:r>
              <a:rPr lang="en-US" altLang="en-US" sz="2200" b="0" dirty="0" smtClean="0">
                <a:latin typeface="Book Antiqua" pitchFamily="18" charset="0"/>
                <a:cs typeface="Times New Roman" pitchFamily="18" charset="0"/>
              </a:rPr>
              <a:t>.</a:t>
            </a:r>
            <a:endParaRPr lang="en-US" altLang="en-US" sz="2200" b="0" dirty="0">
              <a:latin typeface="Book Antiqua" pitchFamily="18" charset="0"/>
              <a:cs typeface="Times New Roman" pitchFamily="18" charset="0"/>
            </a:endParaRPr>
          </a:p>
          <a:p>
            <a:endParaRPr lang="en-US" altLang="en-US" sz="2200" b="0" dirty="0">
              <a:latin typeface="Book Antiqua" pitchFamily="18" charset="0"/>
            </a:endParaRPr>
          </a:p>
        </p:txBody>
      </p:sp>
      <p:sp>
        <p:nvSpPr>
          <p:cNvPr id="161808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869238" cy="1179512"/>
          </a:xfrm>
        </p:spPr>
        <p:txBody>
          <a:bodyPr/>
          <a:lstStyle/>
          <a:p>
            <a:pPr algn="l"/>
            <a:r>
              <a:rPr lang="en-US" altLang="en-US" sz="2400" b="1" dirty="0">
                <a:solidFill>
                  <a:schemeClr val="tx1"/>
                </a:solidFill>
                <a:latin typeface="Book Antiqua" pitchFamily="18" charset="0"/>
              </a:rPr>
              <a:t>Supply Chain Management</a:t>
            </a:r>
          </a:p>
        </p:txBody>
      </p:sp>
      <p:pic>
        <p:nvPicPr>
          <p:cNvPr id="161809" name="Picture 17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0"/>
            <a:ext cx="7459663" cy="1179512"/>
          </a:xfrm>
        </p:spPr>
        <p:txBody>
          <a:bodyPr/>
          <a:lstStyle/>
          <a:p>
            <a:r>
              <a:rPr lang="ro-RO" sz="3300" dirty="0" smtClean="0">
                <a:latin typeface="Book Antiqua" panose="02040602050305030304" pitchFamily="18" charset="0"/>
              </a:rPr>
              <a:t>Evoluție </a:t>
            </a:r>
            <a:r>
              <a:rPr lang="en-US" sz="3300" dirty="0" smtClean="0">
                <a:latin typeface="Book Antiqua" panose="02040602050305030304" pitchFamily="18" charset="0"/>
              </a:rPr>
              <a:t>SCM</a:t>
            </a:r>
            <a:endParaRPr lang="en-US" sz="3300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D055-786B-4DB5-9706-77E01D6C02B3}" type="datetime1">
              <a:rPr lang="en-US" altLang="en-US" smtClean="0"/>
              <a:pPr/>
              <a:t>10/20/2022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E43-7E93-4AF5-B547-101E8815E51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614704" cy="4813937"/>
          </a:xfrm>
        </p:spPr>
      </p:pic>
    </p:spTree>
    <p:extLst>
      <p:ext uri="{BB962C8B-B14F-4D97-AF65-F5344CB8AC3E}">
        <p14:creationId xmlns:p14="http://schemas.microsoft.com/office/powerpoint/2010/main" val="2689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D055-786B-4DB5-9706-77E01D6C02B3}" type="datetime1">
              <a:rPr lang="en-US" altLang="en-US" smtClean="0"/>
              <a:pPr/>
              <a:t>10/20/2022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E43-7E93-4AF5-B547-101E8815E51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84" y="1600200"/>
            <a:ext cx="6370831" cy="4525963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095375" y="228600"/>
            <a:ext cx="7459663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2pPr>
            <a:lvl3pPr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3pPr>
            <a:lvl4pPr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4pPr>
            <a:lvl5pPr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5pPr>
            <a:lvl6pPr marL="457200"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6pPr>
            <a:lvl7pPr marL="914400"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7pPr>
            <a:lvl8pPr marL="1371600"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8pPr>
            <a:lvl9pPr marL="1828800" algn="ctr" defTabSz="871538" rtl="0" eaLnBrk="0" fontAlgn="base" hangingPunct="0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Garamond Light" pitchFamily="2" charset="0"/>
              </a:defRPr>
            </a:lvl9pPr>
          </a:lstStyle>
          <a:p>
            <a:r>
              <a:rPr lang="ro-RO" sz="3300" b="0" kern="0" smtClean="0">
                <a:latin typeface="Book Antiqua" panose="02040602050305030304" pitchFamily="18" charset="0"/>
              </a:rPr>
              <a:t>Evoluție </a:t>
            </a:r>
            <a:r>
              <a:rPr lang="en-US" sz="3300" b="0" kern="0" smtClean="0">
                <a:latin typeface="Book Antiqua" panose="02040602050305030304" pitchFamily="18" charset="0"/>
              </a:rPr>
              <a:t>SCM</a:t>
            </a:r>
            <a:endParaRPr lang="en-US" sz="3300" b="0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459663" cy="1179512"/>
          </a:xfrm>
        </p:spPr>
        <p:txBody>
          <a:bodyPr/>
          <a:lstStyle/>
          <a:p>
            <a:r>
              <a:rPr lang="ro-RO" sz="3300" dirty="0" smtClean="0">
                <a:latin typeface="Book Antiqua" panose="02040602050305030304" pitchFamily="18" charset="0"/>
              </a:rPr>
              <a:t>Integrare </a:t>
            </a:r>
            <a:r>
              <a:rPr lang="en-US" sz="3300" dirty="0" smtClean="0">
                <a:latin typeface="Book Antiqua" panose="02040602050305030304" pitchFamily="18" charset="0"/>
              </a:rPr>
              <a:t>SCM</a:t>
            </a:r>
            <a:endParaRPr lang="en-US" sz="3300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D055-786B-4DB5-9706-77E01D6C02B3}" type="datetime1">
              <a:rPr lang="en-US" altLang="en-US" smtClean="0"/>
              <a:pPr/>
              <a:t>10/20/2022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E43-7E93-4AF5-B547-101E8815E51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29919"/>
            <a:ext cx="7162800" cy="5091070"/>
          </a:xfrm>
        </p:spPr>
      </p:pic>
      <p:sp>
        <p:nvSpPr>
          <p:cNvPr id="3" name="TextBox 2"/>
          <p:cNvSpPr txBox="1"/>
          <p:nvPr/>
        </p:nvSpPr>
        <p:spPr>
          <a:xfrm>
            <a:off x="5200044" y="990600"/>
            <a:ext cx="493455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ro-RO" sz="1600" dirty="0">
                <a:latin typeface="Times New Roman" pitchFamily="18" charset="0"/>
              </a:rPr>
              <a:t>P</a:t>
            </a:r>
            <a:r>
              <a:rPr lang="en-US" sz="1600" dirty="0" err="1">
                <a:latin typeface="Times New Roman" pitchFamily="18" charset="0"/>
              </a:rPr>
              <a:t>roduct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o-RO" sz="1600" dirty="0">
                <a:latin typeface="Times New Roman" pitchFamily="18" charset="0"/>
              </a:rPr>
              <a:t>L</a:t>
            </a:r>
            <a:r>
              <a:rPr lang="en-US" sz="1600" dirty="0" err="1">
                <a:latin typeface="Times New Roman" pitchFamily="18" charset="0"/>
              </a:rPr>
              <a:t>ifecycle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o-RO" sz="1600" dirty="0">
                <a:latin typeface="Times New Roman" pitchFamily="18" charset="0"/>
              </a:rPr>
              <a:t>M</a:t>
            </a:r>
            <a:r>
              <a:rPr lang="en-US" sz="1600" dirty="0" err="1">
                <a:latin typeface="Times New Roman" pitchFamily="18" charset="0"/>
              </a:rPr>
              <a:t>anagement</a:t>
            </a:r>
            <a:r>
              <a:rPr lang="ro-RO" sz="1600" dirty="0">
                <a:latin typeface="Times New Roman" pitchFamily="18" charset="0"/>
              </a:rPr>
              <a:t> (PLM)</a:t>
            </a:r>
          </a:p>
          <a:p>
            <a:pPr>
              <a:spcBef>
                <a:spcPct val="30000"/>
              </a:spcBef>
              <a:defRPr/>
            </a:pPr>
            <a:r>
              <a:rPr lang="en-US" sz="1600" dirty="0">
                <a:latin typeface="Times New Roman" pitchFamily="18" charset="0"/>
              </a:rPr>
              <a:t>Supplier Relationship Management </a:t>
            </a:r>
            <a:r>
              <a:rPr lang="ro-RO" sz="1600" dirty="0">
                <a:latin typeface="Times New Roman" pitchFamily="18" charset="0"/>
              </a:rPr>
              <a:t> (SRM)</a:t>
            </a:r>
            <a:endParaRPr lang="en-US" sz="1600" dirty="0">
              <a:latin typeface="Times New Roman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15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71"/>
            <a:ext cx="7459663" cy="1179512"/>
          </a:xfrm>
        </p:spPr>
        <p:txBody>
          <a:bodyPr/>
          <a:lstStyle/>
          <a:p>
            <a:r>
              <a:rPr lang="ro-RO" sz="3300" dirty="0" smtClean="0">
                <a:latin typeface="Book Antiqua" panose="02040602050305030304" pitchFamily="18" charset="0"/>
              </a:rPr>
              <a:t>Planificare vs. Execuție</a:t>
            </a:r>
            <a:endParaRPr lang="en-US" sz="3300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D055-786B-4DB5-9706-77E01D6C02B3}" type="datetime1">
              <a:rPr lang="en-US" altLang="en-US" smtClean="0"/>
              <a:pPr/>
              <a:t>10/20/2022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E43-7E93-4AF5-B547-101E8815E51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4475"/>
            <a:ext cx="7010400" cy="4931125"/>
          </a:xfrm>
        </p:spPr>
      </p:pic>
    </p:spTree>
    <p:extLst>
      <p:ext uri="{BB962C8B-B14F-4D97-AF65-F5344CB8AC3E}">
        <p14:creationId xmlns:p14="http://schemas.microsoft.com/office/powerpoint/2010/main" val="29900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71"/>
            <a:ext cx="7459663" cy="1179512"/>
          </a:xfrm>
        </p:spPr>
        <p:txBody>
          <a:bodyPr/>
          <a:lstStyle/>
          <a:p>
            <a:r>
              <a:rPr lang="en-US" sz="3300" dirty="0" err="1" smtClean="0">
                <a:latin typeface="Book Antiqua" panose="02040602050305030304" pitchFamily="18" charset="0"/>
              </a:rPr>
              <a:t>Planificare</a:t>
            </a:r>
            <a:r>
              <a:rPr lang="en-US" sz="3300" dirty="0" smtClean="0">
                <a:latin typeface="Book Antiqua" panose="02040602050305030304" pitchFamily="18" charset="0"/>
              </a:rPr>
              <a:t> vs. </a:t>
            </a:r>
            <a:r>
              <a:rPr lang="en-US" sz="3300" dirty="0" err="1" smtClean="0">
                <a:latin typeface="Book Antiqua" panose="02040602050305030304" pitchFamily="18" charset="0"/>
              </a:rPr>
              <a:t>Execu</a:t>
            </a:r>
            <a:r>
              <a:rPr lang="ro-RO" sz="3300" dirty="0" smtClean="0">
                <a:latin typeface="Book Antiqua" panose="02040602050305030304" pitchFamily="18" charset="0"/>
              </a:rPr>
              <a:t>ț</a:t>
            </a:r>
            <a:r>
              <a:rPr lang="en-US" sz="3300" dirty="0" err="1" smtClean="0">
                <a:latin typeface="Book Antiqua" panose="02040602050305030304" pitchFamily="18" charset="0"/>
              </a:rPr>
              <a:t>ie</a:t>
            </a:r>
            <a:endParaRPr lang="en-US" sz="3300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D055-786B-4DB5-9706-77E01D6C02B3}" type="datetime1">
              <a:rPr lang="en-US" altLang="en-US" smtClean="0"/>
              <a:pPr/>
              <a:t>10/20/2022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E43-7E93-4AF5-B547-101E8815E51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679001" cy="4525963"/>
          </a:xfrm>
        </p:spPr>
      </p:pic>
    </p:spTree>
    <p:extLst>
      <p:ext uri="{BB962C8B-B14F-4D97-AF65-F5344CB8AC3E}">
        <p14:creationId xmlns:p14="http://schemas.microsoft.com/office/powerpoint/2010/main" val="1291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71"/>
            <a:ext cx="7459663" cy="1179512"/>
          </a:xfrm>
        </p:spPr>
        <p:txBody>
          <a:bodyPr/>
          <a:lstStyle/>
          <a:p>
            <a:r>
              <a:rPr lang="en-US" sz="3300" dirty="0" smtClean="0">
                <a:latin typeface="Book Antiqua" panose="02040602050305030304" pitchFamily="18" charset="0"/>
              </a:rPr>
              <a:t>T</a:t>
            </a:r>
            <a:r>
              <a:rPr lang="ro-RO" sz="3300" dirty="0" smtClean="0">
                <a:latin typeface="Book Antiqua" panose="02040602050305030304" pitchFamily="18" charset="0"/>
              </a:rPr>
              <a:t>ransportation </a:t>
            </a:r>
            <a:r>
              <a:rPr lang="en-US" sz="3300" dirty="0" smtClean="0">
                <a:latin typeface="Book Antiqua" panose="02040602050305030304" pitchFamily="18" charset="0"/>
              </a:rPr>
              <a:t>M</a:t>
            </a:r>
            <a:r>
              <a:rPr lang="ro-RO" sz="3300" dirty="0" smtClean="0">
                <a:latin typeface="Book Antiqua" panose="02040602050305030304" pitchFamily="18" charset="0"/>
              </a:rPr>
              <a:t>anagement </a:t>
            </a:r>
            <a:r>
              <a:rPr lang="en-US" sz="3300" dirty="0" smtClean="0">
                <a:latin typeface="Book Antiqua" panose="02040602050305030304" pitchFamily="18" charset="0"/>
              </a:rPr>
              <a:t>S</a:t>
            </a:r>
            <a:r>
              <a:rPr lang="ro-RO" sz="3300" dirty="0" smtClean="0">
                <a:latin typeface="Book Antiqua" panose="02040602050305030304" pitchFamily="18" charset="0"/>
              </a:rPr>
              <a:t>ystems</a:t>
            </a:r>
            <a:endParaRPr lang="en-US" sz="3300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D055-786B-4DB5-9706-77E01D6C02B3}" type="datetime1">
              <a:rPr lang="en-US" altLang="en-US" smtClean="0"/>
              <a:pPr/>
              <a:t>10/20/2022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E43-7E93-4AF5-B547-101E8815E51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010400" cy="4912253"/>
          </a:xfrm>
        </p:spPr>
      </p:pic>
    </p:spTree>
    <p:extLst>
      <p:ext uri="{BB962C8B-B14F-4D97-AF65-F5344CB8AC3E}">
        <p14:creationId xmlns:p14="http://schemas.microsoft.com/office/powerpoint/2010/main" val="32591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71"/>
            <a:ext cx="7459663" cy="1179512"/>
          </a:xfrm>
        </p:spPr>
        <p:txBody>
          <a:bodyPr/>
          <a:lstStyle/>
          <a:p>
            <a:r>
              <a:rPr lang="en-US" sz="3300" dirty="0">
                <a:latin typeface="Book Antiqua" panose="02040602050305030304" pitchFamily="18" charset="0"/>
              </a:rPr>
              <a:t>T</a:t>
            </a:r>
            <a:r>
              <a:rPr lang="ro-RO" sz="3300" dirty="0">
                <a:latin typeface="Book Antiqua" panose="02040602050305030304" pitchFamily="18" charset="0"/>
              </a:rPr>
              <a:t>ransportation </a:t>
            </a:r>
            <a:r>
              <a:rPr lang="en-US" sz="3300" dirty="0">
                <a:latin typeface="Book Antiqua" panose="02040602050305030304" pitchFamily="18" charset="0"/>
              </a:rPr>
              <a:t>M</a:t>
            </a:r>
            <a:r>
              <a:rPr lang="ro-RO" sz="3300" dirty="0">
                <a:latin typeface="Book Antiqua" panose="02040602050305030304" pitchFamily="18" charset="0"/>
              </a:rPr>
              <a:t>anagement </a:t>
            </a:r>
            <a:r>
              <a:rPr lang="en-US" sz="3300" dirty="0">
                <a:latin typeface="Book Antiqua" panose="02040602050305030304" pitchFamily="18" charset="0"/>
              </a:rPr>
              <a:t>S</a:t>
            </a:r>
            <a:r>
              <a:rPr lang="ro-RO" sz="3300" dirty="0">
                <a:latin typeface="Book Antiqua" panose="02040602050305030304" pitchFamily="18" charset="0"/>
              </a:rPr>
              <a:t>ystems</a:t>
            </a:r>
            <a:endParaRPr lang="en-US" sz="3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D055-786B-4DB5-9706-77E01D6C02B3}" type="datetime1">
              <a:rPr lang="en-US" altLang="en-US" smtClean="0"/>
              <a:pPr/>
              <a:t>10/20/2022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EE43-7E93-4AF5-B547-101E8815E51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3224"/>
            <a:ext cx="6858000" cy="4977114"/>
          </a:xfrm>
        </p:spPr>
      </p:pic>
    </p:spTree>
    <p:extLst>
      <p:ext uri="{BB962C8B-B14F-4D97-AF65-F5344CB8AC3E}">
        <p14:creationId xmlns:p14="http://schemas.microsoft.com/office/powerpoint/2010/main" val="29651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horized MC Template">
  <a:themeElements>
    <a:clrScheme name="">
      <a:dk1>
        <a:srgbClr val="000000"/>
      </a:dk1>
      <a:lt1>
        <a:srgbClr val="FFFFFF"/>
      </a:lt1>
      <a:dk2>
        <a:srgbClr val="000080"/>
      </a:dk2>
      <a:lt2>
        <a:srgbClr val="FFFFFF"/>
      </a:lt2>
      <a:accent1>
        <a:srgbClr val="FF9900"/>
      </a:accent1>
      <a:accent2>
        <a:srgbClr val="00FFFF"/>
      </a:accent2>
      <a:accent3>
        <a:srgbClr val="AAAAC0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FEBE2A"/>
      </a:folHlink>
    </a:clrScheme>
    <a:fontScheme name="Authorized MC Template">
      <a:majorFont>
        <a:latin typeface="Garamond Light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uthorized MC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horized MC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G:\MSOffice\Template\Designs\Authorized MC Template.pot</Template>
  <TotalTime>110610661</TotalTime>
  <Pages>23</Pages>
  <Words>1356</Words>
  <Application>Microsoft Office PowerPoint</Application>
  <PresentationFormat>On-screen Show (4:3)</PresentationFormat>
  <Paragraphs>186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Frutiger 45 Light</vt:lpstr>
      <vt:lpstr>Garamond Light</vt:lpstr>
      <vt:lpstr>Times New Roman</vt:lpstr>
      <vt:lpstr>Authorized MC Template</vt:lpstr>
      <vt:lpstr>PowerPoint Presentation</vt:lpstr>
      <vt:lpstr>Supply Chain Management</vt:lpstr>
      <vt:lpstr>Evoluție SCM</vt:lpstr>
      <vt:lpstr>PowerPoint Presentation</vt:lpstr>
      <vt:lpstr>Integrare SCM</vt:lpstr>
      <vt:lpstr>Planificare vs. Execuție</vt:lpstr>
      <vt:lpstr>Planificare vs. Execuție</vt:lpstr>
      <vt:lpstr>Transportation Management Systems</vt:lpstr>
      <vt:lpstr>Transportation Management Systems</vt:lpstr>
      <vt:lpstr>Supply Chain Management</vt:lpstr>
      <vt:lpstr>Supply Chain Management</vt:lpstr>
      <vt:lpstr>Supply Chain Management</vt:lpstr>
      <vt:lpstr>Supply Chain Management</vt:lpstr>
      <vt:lpstr>Supply Chain Management</vt:lpstr>
      <vt:lpstr>Supply Chain Management - aplicaţii</vt:lpstr>
      <vt:lpstr>Supply Chain Management bazat pe Web</vt:lpstr>
      <vt:lpstr>Supply Chain Management</vt:lpstr>
      <vt:lpstr>Implementarea SCM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L-07-SCM</dc:title>
  <dc:subject>E-business</dc:subject>
  <dc:creator>Razvan Zota</dc:creator>
  <cp:lastModifiedBy> </cp:lastModifiedBy>
  <cp:revision>313</cp:revision>
  <cp:lastPrinted>2002-11-13T18:40:53Z</cp:lastPrinted>
  <dcterms:created xsi:type="dcterms:W3CDTF">1997-11-19T08:06:12Z</dcterms:created>
  <dcterms:modified xsi:type="dcterms:W3CDTF">2022-10-20T10:07:40Z</dcterms:modified>
</cp:coreProperties>
</file>