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3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673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101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474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400" dirty="0">
                <a:solidFill>
                  <a:srgbClr val="EEF1F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592580"/>
            <a:ext cx="10566400" cy="445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EEF1F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474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400" dirty="0">
                <a:solidFill>
                  <a:srgbClr val="EEF1F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592580"/>
            <a:ext cx="10566400" cy="445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EEF1F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1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124075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8A4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Sisteme integrate pentru e-business · 6</a:t>
            </a: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2644775"/>
            <a:ext cx="10883392" cy="798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90"/>
              </a:lnSpc>
              <a:buNone/>
            </a:pPr>
            <a:r>
              <a:rPr lang="en-US" sz="5800" b="1" i="0" dirty="0">
                <a:solidFill>
                  <a:srgbClr val="EEF1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CRM open source în 2026</a:t>
            </a:r>
            <a:endParaRPr lang="en-US" sz="5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3672205"/>
            <a:ext cx="1088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9AA6C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s-a schimbat față de modelele clasice: de la SugarCRM la CRM-uri cu AI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12800" y="4281805"/>
            <a:ext cx="1088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9AA6C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Răzvan Daniel Zota · Catedra de Informatică Economică, ASE București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00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40"/>
              </a:lnSpc>
              <a:buNone/>
            </a:pPr>
            <a:r>
              <a:rPr lang="en-US" sz="3400" b="1" i="0" dirty="0">
                <a:solidFill>
                  <a:srgbClr val="141A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Peisajul CRM open source, 2026</a:t>
            </a:r>
            <a:endParaRPr lang="en-US" sz="3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830781"/>
              </p:ext>
            </p:extLst>
          </p:nvPr>
        </p:nvGraphicFramePr>
        <p:xfrm>
          <a:off x="823383" y="1552364"/>
          <a:ext cx="10555817" cy="3487841"/>
        </p:xfrm>
        <a:graphic>
          <a:graphicData uri="http://schemas.openxmlformats.org/drawingml/2006/table">
            <a:tbl>
              <a:tblPr/>
              <a:tblGrid>
                <a:gridCol w="2955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1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89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826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BF4F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Sistem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5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5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3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BF4F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Tehnologie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B5B5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5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5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3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BF4F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Pentru cine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B5B5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5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5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3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26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SuiteCRM 8.10 (mai 2026)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5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PHP, Symfony, Angular · AGPLv3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5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Procese mature, stil Salesforce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5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26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EspoCRM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PHP, MySQL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IMM-uri, configurare fără cod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26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Twenty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TypeScript, React · AGPL-3.0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Echipe cu dezvoltatori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26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Odoo CRM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Python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CRM integrat cu ERP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826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Frappe CRM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Python, MariaDB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Pipeline simplu de vânzări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826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Krayin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PHP, Laravel · MIT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Dezvoltatori Laravel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6238239"/>
            <a:ext cx="78486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48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CRM open source · 2026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1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1046692" y="793569"/>
            <a:ext cx="10883392" cy="500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40"/>
              </a:lnSpc>
              <a:buNone/>
            </a:pPr>
            <a:r>
              <a:rPr lang="en-US" sz="3400" b="1" i="0" dirty="0">
                <a:solidFill>
                  <a:srgbClr val="EEF1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Generația nouă: Twenty</a:t>
            </a:r>
            <a:endParaRPr lang="en-US" sz="3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76935" y="2790288"/>
            <a:ext cx="3380317" cy="1289473"/>
          </a:xfrm>
          <a:prstGeom prst="roundRect">
            <a:avLst>
              <a:gd name="adj" fmla="val 7633"/>
            </a:avLst>
          </a:prstGeom>
          <a:solidFill>
            <a:srgbClr val="1B2753"/>
          </a:solidFill>
          <a:ln w="6350">
            <a:solidFill>
              <a:srgbClr val="2C3A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6692" y="3003579"/>
            <a:ext cx="3006450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2000" b="1" dirty="0">
                <a:solidFill>
                  <a:srgbClr val="FF8A4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Stack modern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46692" y="3351560"/>
            <a:ext cx="3006450" cy="50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600" dirty="0">
                <a:solidFill>
                  <a:srgbClr val="EEF1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TypeScript și React, PostgreSQL, API GraphQL și REST.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466802" y="2790288"/>
            <a:ext cx="3380317" cy="1289473"/>
          </a:xfrm>
          <a:prstGeom prst="roundRect">
            <a:avLst>
              <a:gd name="adj" fmla="val 7633"/>
            </a:avLst>
          </a:prstGeom>
          <a:solidFill>
            <a:srgbClr val="1B2753"/>
          </a:solidFill>
          <a:ln w="6350">
            <a:solidFill>
              <a:srgbClr val="2C3A7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36558" y="3003579"/>
            <a:ext cx="3006450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2000" b="1" dirty="0">
                <a:solidFill>
                  <a:srgbClr val="FF8A4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 flexibil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636558" y="3351560"/>
            <a:ext cx="3006450" cy="50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600" dirty="0">
                <a:solidFill>
                  <a:srgbClr val="EEF1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Obiecte personalizate, workflow-uri, interfață tip foaie de calcul.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056668" y="2790288"/>
            <a:ext cx="3380317" cy="1289473"/>
          </a:xfrm>
          <a:prstGeom prst="roundRect">
            <a:avLst>
              <a:gd name="adj" fmla="val 7633"/>
            </a:avLst>
          </a:prstGeom>
          <a:solidFill>
            <a:srgbClr val="1B2753"/>
          </a:solidFill>
          <a:ln w="6350">
            <a:solidFill>
              <a:srgbClr val="2C3A7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6425" y="3003579"/>
            <a:ext cx="3006450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2000" b="1" dirty="0">
                <a:solidFill>
                  <a:srgbClr val="FF8A4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 nativ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226425" y="3351560"/>
            <a:ext cx="3006450" cy="50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600" dirty="0">
                <a:solidFill>
                  <a:srgbClr val="EEF1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Agenți în interiorul CRM și server MCP pentru asistenți externi.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12800" y="4336937"/>
            <a:ext cx="10883392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600" dirty="0">
                <a:solidFill>
                  <a:srgbClr val="9AA6C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Față de taburile și modulele fixe din Sugar sau Hipergate, accentul cade pe extensibilitate în cod. Este un proiect tânăr: unele funcții lipsesc încă față de SuiteCRM.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12800" y="6238239"/>
            <a:ext cx="78486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9AA6C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CRM open source · 2026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1046692" y="665468"/>
            <a:ext cx="10883392" cy="500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40"/>
              </a:lnSpc>
              <a:buNone/>
            </a:pPr>
            <a:r>
              <a:rPr lang="en-US" sz="3400" b="1" i="0" dirty="0">
                <a:solidFill>
                  <a:srgbClr val="141A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 și MCP: CRM operat de agenți</a:t>
            </a:r>
            <a:endParaRPr lang="en-US" sz="3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5975" y="2363554"/>
            <a:ext cx="3380317" cy="1529503"/>
          </a:xfrm>
          <a:prstGeom prst="roundRect">
            <a:avLst>
              <a:gd name="adj" fmla="val 6435"/>
            </a:avLst>
          </a:prstGeom>
          <a:solidFill>
            <a:srgbClr val="FFFFFF"/>
          </a:solidFill>
          <a:ln w="6350">
            <a:solidFill>
              <a:srgbClr val="DDE1E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6692" y="2594270"/>
            <a:ext cx="3006450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2000" b="1" dirty="0">
                <a:solidFill>
                  <a:srgbClr val="BF4F1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EspoCRM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46692" y="2942251"/>
            <a:ext cx="3006450" cy="745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600" dirty="0">
                <a:solidFill>
                  <a:srgbClr val="141A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Extensia Intelligence: rezumate, ciorne de e-mail, extragere de date din text lipit.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405842" y="2363554"/>
            <a:ext cx="3380317" cy="1529503"/>
          </a:xfrm>
          <a:prstGeom prst="roundRect">
            <a:avLst>
              <a:gd name="adj" fmla="val 6435"/>
            </a:avLst>
          </a:prstGeom>
          <a:solidFill>
            <a:srgbClr val="FFFFFF"/>
          </a:solidFill>
          <a:ln w="6350">
            <a:solidFill>
              <a:srgbClr val="DDE1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36558" y="2594270"/>
            <a:ext cx="3006450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2000" b="1" dirty="0">
                <a:solidFill>
                  <a:srgbClr val="BF4F1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Twenty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636558" y="2942251"/>
            <a:ext cx="3006450" cy="50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600" dirty="0">
                <a:solidFill>
                  <a:srgbClr val="141A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Server MCP nativ în Cloud și agenți AI care rulează în CRM.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995708" y="2363554"/>
            <a:ext cx="3380317" cy="1529503"/>
          </a:xfrm>
          <a:prstGeom prst="roundRect">
            <a:avLst>
              <a:gd name="adj" fmla="val 6435"/>
            </a:avLst>
          </a:prstGeom>
          <a:solidFill>
            <a:srgbClr val="FFFFFF"/>
          </a:solidFill>
          <a:ln w="6350">
            <a:solidFill>
              <a:srgbClr val="DDE1E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6425" y="2594270"/>
            <a:ext cx="3006450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2000" b="1" dirty="0">
                <a:solidFill>
                  <a:srgbClr val="BF4F1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Odoo 19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226425" y="2942251"/>
            <a:ext cx="3006450" cy="745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600" dirty="0" err="1">
                <a:solidFill>
                  <a:srgbClr val="141A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Scor</a:t>
            </a:r>
            <a:r>
              <a:rPr lang="ro-RO" sz="1600" dirty="0" err="1">
                <a:solidFill>
                  <a:srgbClr val="141A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ing</a:t>
            </a:r>
            <a:r>
              <a:rPr lang="en-US" sz="1600" dirty="0">
                <a:solidFill>
                  <a:srgbClr val="141A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AI a lead-urilor și creare de lead din cartea de vizită.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12800" y="4150233"/>
            <a:ext cx="10883392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500" dirty="0">
                <a:solidFill>
                  <a:srgbClr val="5B648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MCP (Model Context Protocol): standard prin care asistenți AI citesc și scriu în CRM, cu drepturile utilizatorului.</a:t>
            </a: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12800" y="6238239"/>
            <a:ext cx="78486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48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CRM open source · 2026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1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00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40"/>
              </a:lnSpc>
              <a:buNone/>
            </a:pPr>
            <a:r>
              <a:rPr lang="en-US" sz="3400" b="1" i="0" dirty="0">
                <a:solidFill>
                  <a:srgbClr val="EEF1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Instalare 2026: de la install.php la Docker</a:t>
            </a:r>
            <a:endParaRPr lang="en-US" sz="3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054498"/>
              </p:ext>
            </p:extLst>
          </p:nvPr>
        </p:nvGraphicFramePr>
        <p:xfrm>
          <a:off x="823383" y="1944249"/>
          <a:ext cx="10555817" cy="2491315"/>
        </p:xfrm>
        <a:graphic>
          <a:graphicData uri="http://schemas.openxmlformats.org/drawingml/2006/table">
            <a:tbl>
              <a:tblPr/>
              <a:tblGrid>
                <a:gridCol w="232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33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00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826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FF8A4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Sistem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5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C4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FF8A4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Dependențe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525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5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C4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FF8A4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Docker oficial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525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5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26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EspoCRM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Bază de date și runtime PHP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26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SuiteCRM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Cron obligatoriu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Nu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26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Twenty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PostgreSQL 16, Redis, worker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26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Frappe CRM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MariaDB, Redis, scheduler, worker, nginx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4689566"/>
            <a:ext cx="10883392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9AA6C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Costul tipic: un server de aproximativ 14–24 USD pe lună, nu licențe per utilizator.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800" y="6238239"/>
            <a:ext cx="78486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9AA6C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CRM open source · 2026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00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40"/>
              </a:lnSpc>
              <a:buNone/>
            </a:pPr>
            <a:r>
              <a:rPr lang="en-US" sz="3400" b="1" i="0" dirty="0">
                <a:solidFill>
                  <a:srgbClr val="141A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Conformitate și suveranitate în UE</a:t>
            </a:r>
            <a:endParaRPr lang="en-US" sz="3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5975" y="2354852"/>
            <a:ext cx="3380317" cy="1529503"/>
          </a:xfrm>
          <a:prstGeom prst="roundRect">
            <a:avLst>
              <a:gd name="adj" fmla="val 6435"/>
            </a:avLst>
          </a:prstGeom>
          <a:solidFill>
            <a:srgbClr val="FFFFFF"/>
          </a:solidFill>
          <a:ln w="6350">
            <a:solidFill>
              <a:srgbClr val="DDE1E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6692" y="2585569"/>
            <a:ext cx="3006450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2000" b="1" dirty="0">
                <a:solidFill>
                  <a:srgbClr val="BF4F1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Datele proprii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46692" y="2933548"/>
            <a:ext cx="3006450" cy="50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00" dirty="0">
                <a:solidFill>
                  <a:srgbClr val="141A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Self-hosting oferă control asupra datelor clienților, util pentru GDPR.</a:t>
            </a: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405842" y="2354852"/>
            <a:ext cx="3380317" cy="1529503"/>
          </a:xfrm>
          <a:prstGeom prst="roundRect">
            <a:avLst>
              <a:gd name="adj" fmla="val 6435"/>
            </a:avLst>
          </a:prstGeom>
          <a:solidFill>
            <a:srgbClr val="FFFFFF"/>
          </a:solidFill>
          <a:ln w="6350">
            <a:solidFill>
              <a:srgbClr val="DDE1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36558" y="2585569"/>
            <a:ext cx="3006450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2000" b="1" dirty="0">
                <a:solidFill>
                  <a:srgbClr val="BF4F1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Cyber Resilience Act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636558" y="2933548"/>
            <a:ext cx="3006450" cy="745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00" dirty="0">
                <a:solidFill>
                  <a:srgbClr val="141A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Din 11.09.2026: raportarea vulnerabilităților exploatate activ. Aplicare completă din 11.12.2027.</a:t>
            </a: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995708" y="2354852"/>
            <a:ext cx="3380317" cy="1529503"/>
          </a:xfrm>
          <a:prstGeom prst="roundRect">
            <a:avLst>
              <a:gd name="adj" fmla="val 6435"/>
            </a:avLst>
          </a:prstGeom>
          <a:solidFill>
            <a:srgbClr val="FFFFFF"/>
          </a:solidFill>
          <a:ln w="6350">
            <a:solidFill>
              <a:srgbClr val="DDE1E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6425" y="2585569"/>
            <a:ext cx="3006450" cy="28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2000" b="1" dirty="0">
                <a:solidFill>
                  <a:srgbClr val="BF4F1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 Act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226425" y="2933548"/>
            <a:ext cx="3006450" cy="745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500" dirty="0">
                <a:solidFill>
                  <a:srgbClr val="141A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Transparență pentru AI: informarea utilizatorilor, etichetarea conținutului generat.</a:t>
            </a: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12800" y="4141530"/>
            <a:ext cx="10883392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500" dirty="0">
                <a:solidFill>
                  <a:srgbClr val="5B648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 vizează producătorii, cu un regim mai ușor pentru susținătorii open source. </a:t>
            </a: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12800" y="6238239"/>
            <a:ext cx="78486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48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CRM open source · 2026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1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00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40"/>
              </a:lnSpc>
              <a:buNone/>
            </a:pPr>
            <a:r>
              <a:rPr lang="en-US" sz="3400" b="1" i="0" dirty="0">
                <a:solidFill>
                  <a:srgbClr val="EEF1F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Cum alegem un CRM open source</a:t>
            </a:r>
            <a:endParaRPr lang="en-US" sz="3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821008"/>
              </p:ext>
            </p:extLst>
          </p:nvPr>
        </p:nvGraphicFramePr>
        <p:xfrm>
          <a:off x="823383" y="2109711"/>
          <a:ext cx="10555817" cy="2989578"/>
        </p:xfrm>
        <a:graphic>
          <a:graphicData uri="http://schemas.openxmlformats.org/drawingml/2006/table">
            <a:tbl>
              <a:tblPr/>
              <a:tblGrid>
                <a:gridCol w="6333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2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826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FF8A4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Nevoie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5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C4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FF8A4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Alegere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525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5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5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26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CRM clasic, configurat fără cod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EspoCRM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59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26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Funcționalități largi, stil Salesforce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SuiteCRM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26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Echipă de dezvoltatori, interfață modernă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Twenty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26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CRM legat de ERP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Odoo CRM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8263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Pipeline simplu, ecosistem ERPNext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EEF1F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Frappe CRM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34B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5353292"/>
            <a:ext cx="10883392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9AA6C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Verificați licența reală din repository</a:t>
            </a:r>
            <a:r>
              <a:rPr lang="en-US" sz="1300" i="1" dirty="0">
                <a:solidFill>
                  <a:srgbClr val="9AA6C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open source </a:t>
            </a:r>
            <a:r>
              <a:rPr lang="en-US" sz="1300" dirty="0">
                <a:solidFill>
                  <a:srgbClr val="9AA6C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 </a:t>
            </a:r>
            <a:r>
              <a:rPr lang="ro-RO" sz="1300" dirty="0">
                <a:solidFill>
                  <a:srgbClr val="9AA6C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este echivalent cu</a:t>
            </a:r>
            <a:r>
              <a:rPr lang="en-US" sz="1300" dirty="0">
                <a:solidFill>
                  <a:srgbClr val="9AA6C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i="1" dirty="0">
                <a:solidFill>
                  <a:srgbClr val="9AA6C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 core</a:t>
            </a:r>
            <a:r>
              <a:rPr lang="en-US" sz="1300" dirty="0">
                <a:solidFill>
                  <a:srgbClr val="9AA6C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800" y="6238239"/>
            <a:ext cx="78486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9AA6C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CRM open source · 2026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RM open source – actualizare 2026">
  <a:themeElements>
    <a:clrScheme name="CRM open source – actualizare 2026">
      <a:dk1>
        <a:srgbClr val="101A3A"/>
      </a:dk1>
      <a:lt1>
        <a:srgbClr val="EEF1F8"/>
      </a:lt1>
      <a:dk2>
        <a:srgbClr val="26304D"/>
      </a:dk2>
      <a:lt2>
        <a:srgbClr val="B7BBC9"/>
      </a:lt2>
      <a:accent1>
        <a:srgbClr val="9AA6C8"/>
      </a:accent1>
      <a:accent2>
        <a:srgbClr val="BF4F14"/>
      </a:accent2>
      <a:accent3>
        <a:srgbClr val="FF8A4C"/>
      </a:accent3>
      <a:accent4>
        <a:srgbClr val="1B2753"/>
      </a:accent4>
      <a:accent5>
        <a:srgbClr val="5B6480"/>
      </a:accent5>
      <a:accent6>
        <a:srgbClr val="9AA0A6"/>
      </a:accent6>
      <a:hlink>
        <a:srgbClr val="0563C1"/>
      </a:hlink>
      <a:folHlink>
        <a:srgbClr val="954F72"/>
      </a:folHlink>
    </a:clrScheme>
    <a:fontScheme name="CRM open source – actualizare 2026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474</Words>
  <Application>Microsoft Office PowerPoint</Application>
  <PresentationFormat>Widescreen</PresentationFormat>
  <Paragraphs>94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CRM open source – actualizare 2026</vt:lpstr>
      <vt:lpstr>CRM open source în 2026</vt:lpstr>
      <vt:lpstr>Peisajul CRM open source, 2026</vt:lpstr>
      <vt:lpstr>Generația nouă: Twenty</vt:lpstr>
      <vt:lpstr>AI și MCP: CRM operat de agenți</vt:lpstr>
      <vt:lpstr>Instalare 2026: de la install.php la Docker</vt:lpstr>
      <vt:lpstr>Conformitate și suveranitate în UE</vt:lpstr>
      <vt:lpstr>Cum alegem un CRM open source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CRM open source – actualizare 2026</dc:title>
  <dc:subject/>
  <dc:creator>Administrator</dc:creator>
  <cp:lastModifiedBy>Administrator</cp:lastModifiedBy>
  <cp:revision>9</cp:revision>
  <dcterms:created xsi:type="dcterms:W3CDTF">2026-10-17T13:08:22Z</dcterms:created>
  <dcterms:modified xsi:type="dcterms:W3CDTF">2026-10-17T13:19:13Z</dcterms:modified>
</cp:coreProperties>
</file>