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4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10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Shape 1"/>
          <p:cNvSpPr/>
          <p:nvPr/>
        </p:nvSpPr>
        <p:spPr>
          <a:xfrm>
            <a:off x="6967728" y="0"/>
            <a:ext cx="2176272" cy="3474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594360" y="6858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94360" y="126187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– CRM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94360" y="2148840"/>
            <a:ext cx="6858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 Management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94360" y="2651760"/>
            <a:ext cx="6858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Strategie, Tehnologie și AI 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94360" y="3200400"/>
            <a:ext cx="4846320" cy="1463040"/>
          </a:xfrm>
          <a:prstGeom prst="rect">
            <a:avLst/>
          </a:prstGeom>
          <a:solidFill>
            <a:srgbClr val="0891B2">
              <a:alpha val="22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3310128"/>
            <a:ext cx="44805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Răzvan Daniel Zota
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Departamentul de Informatică și Cibernetică Economică
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 București  |  zota@ase.ro  |  zota.ase.ro/eb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223760" y="4572000"/>
            <a:ext cx="1645920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7223760" y="45720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An </a:t>
            </a:r>
            <a:r>
              <a:rPr lang="en-US" sz="1200" b="1" dirty="0" err="1">
                <a:solidFill>
                  <a:srgbClr val="FFFFFF"/>
                </a:solidFill>
              </a:rPr>
              <a:t>universitar</a:t>
            </a:r>
            <a:endParaRPr lang="en-US" sz="12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2026 – 2027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– Definiție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8595360" cy="1417320"/>
          </a:xfrm>
          <a:prstGeom prst="rect">
            <a:avLst/>
          </a:prstGeom>
          <a:solidFill>
            <a:srgbClr val="0A162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91440" cy="141732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24128"/>
            <a:ext cx="82296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este o strategie de afaceri care selectează și administrează relațiile valoroase cu clienții, punând CLIENTUL în centrul tuturor proceselor organizaționale. </a:t>
            </a:r>
            <a:b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Aplicațiile</a:t>
            </a: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CRM sunt instrumente ce implementează această strategie — nu invers. </a:t>
            </a:r>
            <a:b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</a:t>
            </a: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cultura și conducerea potrivite, CRM rămâne doar software.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74320" y="2560320"/>
            <a:ext cx="2743200" cy="2331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2560320"/>
            <a:ext cx="2743200" cy="4572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274320" y="2560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Strategie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4048" y="3090672"/>
            <a:ext cx="2523744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Customer-centric</a:t>
            </a: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filosofie</a:t>
            </a: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organizațională</a:t>
            </a:r>
            <a:endParaRPr lang="en-US" sz="14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Segmentare și prioritizare a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clienților</a:t>
            </a: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valoroși</a:t>
            </a:r>
            <a:endParaRPr lang="en-US" sz="14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clare: retenție, creștere, satisfacție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172968" y="2560320"/>
            <a:ext cx="2743200" cy="2331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72968" y="2560320"/>
            <a:ext cx="2743200" cy="45720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3" name="Text 11"/>
          <p:cNvSpPr/>
          <p:nvPr/>
        </p:nvSpPr>
        <p:spPr>
          <a:xfrm>
            <a:off x="3172968" y="2560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Procese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282696" y="3090672"/>
            <a:ext cx="2523744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Redesign procese: marketing, vânzări,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</a:t>
            </a:r>
            <a:endParaRPr lang="en-US" sz="14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 unificat de informații </a:t>
            </a:r>
            <a:r>
              <a:rPr lang="en-US" sz="14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despre</a:t>
            </a: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client</a:t>
            </a: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Automatizare și eficiență end-to-end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71616" y="2560320"/>
            <a:ext cx="2743200" cy="2331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071616" y="2560320"/>
            <a:ext cx="2743200" cy="457200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7" name="Text 15"/>
          <p:cNvSpPr/>
          <p:nvPr/>
        </p:nvSpPr>
        <p:spPr>
          <a:xfrm>
            <a:off x="6071616" y="2560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Tehnologie &amp; AI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181344" y="3090672"/>
            <a:ext cx="2523744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Platforme CRM + AI generativ + CDP</a:t>
            </a: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Omnichannel: email, web, mobile, social, voice</a:t>
            </a:r>
          </a:p>
          <a:p>
            <a:pPr marL="342900" indent="-342900">
              <a:buSzPct val="100000"/>
              <a:buChar char="•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Automatizare, predicție, personalizare în timp real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CRM: de la SFA la AI-Driven CRM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3886200"/>
            <a:ext cx="1298448" cy="960120"/>
          </a:xfrm>
          <a:prstGeom prst="rect">
            <a:avLst/>
          </a:prstGeom>
          <a:solidFill>
            <a:srgbClr val="164E6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395020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FFFFFF"/>
                </a:solidFill>
              </a:rPr>
              <a:t>Anii</a:t>
            </a:r>
            <a:r>
              <a:rPr lang="en-US" sz="1400" b="1" dirty="0">
                <a:solidFill>
                  <a:srgbClr val="FFFFFF"/>
                </a:solidFill>
              </a:rPr>
              <a:t> '80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423367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SFA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74320" y="2903220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Force Automation — primele instrumente de gestionare contacte și oportunități de vânzare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719072" y="3474720"/>
            <a:ext cx="1298448" cy="1371600"/>
          </a:xfrm>
          <a:prstGeom prst="rect">
            <a:avLst/>
          </a:prstGeom>
          <a:solidFill>
            <a:srgbClr val="155E7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719072" y="353872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FFFFFF"/>
                </a:solidFill>
              </a:rPr>
              <a:t>Anii</a:t>
            </a:r>
            <a:r>
              <a:rPr lang="en-US" sz="1400" b="1" dirty="0">
                <a:solidFill>
                  <a:srgbClr val="FFFFFF"/>
                </a:solidFill>
              </a:rPr>
              <a:t> '90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719072" y="382219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CRM Clasic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719072" y="2619756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dedicate relației cu clientul: Siebel, ACT!. </a:t>
            </a:r>
            <a:b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pe vânzări și suport post-vânzare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63824" y="3093830"/>
            <a:ext cx="1298448" cy="1783080"/>
          </a:xfrm>
          <a:prstGeom prst="rect">
            <a:avLst/>
          </a:prstGeom>
          <a:solidFill>
            <a:srgbClr val="0E7490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163824" y="312724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2000-2010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163824" y="341071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CRM Web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163824" y="2081937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introduce SaaS/cloud. CRM accesibil IMM-urilor. </a:t>
            </a:r>
            <a:b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 err="1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</a:t>
            </a: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 e-commerce și email marketing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08576" y="2651760"/>
            <a:ext cx="1298448" cy="2194560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08576" y="271576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2010-2018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608576" y="299923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Social &amp; Mobile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0" y="1798710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omnichannel: social media, mobile, analytics. Customer 360°, journey mapping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53328" y="2240280"/>
            <a:ext cx="1298448" cy="2606040"/>
          </a:xfrm>
          <a:prstGeom prst="rect">
            <a:avLst/>
          </a:prstGeom>
          <a:solidFill>
            <a:srgbClr val="06A0C8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053328" y="230428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2018-2023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053328" y="258775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AI &amp; Automation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053328" y="1257300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Predicție churn, scoring lead-uri, chatbots, automatizare marketing. CDP apare ca strat unificator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498080" y="1828800"/>
            <a:ext cx="1298448" cy="3017520"/>
          </a:xfrm>
          <a:prstGeom prst="rect">
            <a:avLst/>
          </a:prstGeom>
          <a:solidFill>
            <a:srgbClr val="06B6D4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498080" y="189280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2024-2026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98080" y="217627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Agentic AI CRM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412560" y="1001268"/>
            <a:ext cx="129844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LLM-uri native, agenți autonomi, hiperpersonalizare 1:1, Real-Time CDP, CRM conversațional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4873752"/>
            <a:ext cx="8595360" cy="0"/>
          </a:xfrm>
          <a:prstGeom prst="line">
            <a:avLst/>
          </a:prstGeom>
          <a:noFill/>
          <a:ln w="19050">
            <a:solidFill>
              <a:srgbClr val="E2E8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Ciclul de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viață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relației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clientul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859536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1280160" cy="71323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Atragere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64208" y="1005840"/>
            <a:ext cx="4114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SEO/SEM, Social Ads, Content Marketing, Influencer, ABM (Account-Based Marketing)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870448" y="1051560"/>
            <a:ext cx="0" cy="530352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89320" y="1005840"/>
            <a:ext cx="276148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2026: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generează conținut personalizat, targetare predictivă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74320" y="1783080"/>
            <a:ext cx="859536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1783080"/>
            <a:ext cx="1280160" cy="71323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" y="178308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Achiziție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664208" y="1828800"/>
            <a:ext cx="4114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scoring, formulare inteligente, landing pages, webinare, demo automat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870448" y="1874520"/>
            <a:ext cx="0" cy="530352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89320" y="1828800"/>
            <a:ext cx="276148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2026: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Scoring lead-uri cu ML, calificare automată, prioritizare agenți vânzări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2606040"/>
            <a:ext cx="859536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2606040"/>
            <a:ext cx="1280160" cy="713232"/>
          </a:xfrm>
          <a:prstGeom prst="rect">
            <a:avLst/>
          </a:prstGeom>
          <a:solidFill>
            <a:srgbClr val="06A0C8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260604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Conversie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664208" y="2651760"/>
            <a:ext cx="4114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Price Quote (CPQ), propuneri automate, semnătură electronică (DocuSign)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870448" y="2697480"/>
            <a:ext cx="0" cy="530352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89320" y="2651760"/>
            <a:ext cx="276148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2026: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Next-best-offer, asistent AI în negociere, generare automată oferte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4320" y="3429000"/>
            <a:ext cx="859536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3429000"/>
            <a:ext cx="1280160" cy="71323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4" name="Text 22"/>
          <p:cNvSpPr/>
          <p:nvPr/>
        </p:nvSpPr>
        <p:spPr>
          <a:xfrm>
            <a:off x="274320" y="342900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Retenție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664208" y="3474720"/>
            <a:ext cx="4114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automatizat, NPS, Customer Success, self-service portal, comunități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870448" y="3520440"/>
            <a:ext cx="0" cy="530352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89320" y="3474720"/>
            <a:ext cx="276148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2026: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Predicție churn, intervenție proactivă, recomandări personalizate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4320" y="4251960"/>
            <a:ext cx="8595360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274320" y="4251960"/>
            <a:ext cx="1280160" cy="71323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" y="425196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Loializare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664208" y="4297680"/>
            <a:ext cx="4114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Programe fidelitate, upsell/cross-sell, marketing lifecycle, gamification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870448" y="4343400"/>
            <a:ext cx="0" cy="530352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89320" y="4297680"/>
            <a:ext cx="276148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2026: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Hiperpersonalizare 1:1, momente-cheie identificate de AI, oferte în timp real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Componentele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unui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CRM modern – Arhitectură 2026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743200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Marketing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Automation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71039" y="1463040"/>
            <a:ext cx="2846481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Campanii multicanal automatizate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Segmentare dinamică cu AI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testing, lead nurturing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HubSpot, Marketo, Pardot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172968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72968" y="960120"/>
            <a:ext cx="2743200" cy="50292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0" name="Text 8"/>
          <p:cNvSpPr/>
          <p:nvPr/>
        </p:nvSpPr>
        <p:spPr>
          <a:xfrm>
            <a:off x="3172968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Sales Force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Automation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017520" y="1463040"/>
            <a:ext cx="2898648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management vizual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tracking, forecast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CPQ (Configure Price Quote)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Salesforce Sales Cloud, Dynamics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71616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71616" y="960120"/>
            <a:ext cx="2743200" cy="502920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4" name="Text 12"/>
          <p:cNvSpPr/>
          <p:nvPr/>
        </p:nvSpPr>
        <p:spPr>
          <a:xfrm>
            <a:off x="6071616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Customer Service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&amp; Support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16168" y="1527048"/>
            <a:ext cx="2898648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97000"/>
              <a:buFontTx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Ticketing omnichannel (email, chat, tel)</a:t>
            </a:r>
            <a:endParaRPr lang="en-US" sz="1200" dirty="0"/>
          </a:p>
          <a:p>
            <a:pPr marL="342900" indent="-180000">
              <a:buSzPct val="97000"/>
              <a:buFontTx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Self-service portal + Knowledge Base</a:t>
            </a:r>
            <a:endParaRPr lang="en-US" sz="1200" dirty="0"/>
          </a:p>
          <a:p>
            <a:pPr marL="342900" indent="-180000">
              <a:buSzPct val="97000"/>
              <a:buFontTx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management, escalare automată</a:t>
            </a:r>
            <a:endParaRPr lang="en-US" sz="1200" dirty="0"/>
          </a:p>
          <a:p>
            <a:pPr marL="342900" indent="-180000">
              <a:buSzPct val="97000"/>
              <a:buFontTx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Zendesk, ServiceNow, Salesforce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2971800"/>
            <a:ext cx="2743200" cy="502920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Customer Data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Platform (CDP)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71039" y="3538728"/>
            <a:ext cx="2846481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unificat 360° în timp real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Colectare date first-party, GDPR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Activare date în campanii și AI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Segment, Adobe RT-CDP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172968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72968" y="2971800"/>
            <a:ext cx="2743200" cy="502920"/>
          </a:xfrm>
          <a:prstGeom prst="rect">
            <a:avLst/>
          </a:prstGeom>
          <a:solidFill>
            <a:srgbClr val="0D4060"/>
          </a:solidFill>
          <a:ln/>
        </p:spPr>
      </p:sp>
      <p:sp>
        <p:nvSpPr>
          <p:cNvPr id="22" name="Text 20"/>
          <p:cNvSpPr/>
          <p:nvPr/>
        </p:nvSpPr>
        <p:spPr>
          <a:xfrm>
            <a:off x="3172968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AI &amp; Analytics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CRM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072385" y="3538728"/>
            <a:ext cx="2843783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Predicție churn, LTV, next-best-action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analysis, NPS automat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Generare automată rezumate client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Salesforce Einstein, Copilot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71616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71616" y="2971800"/>
            <a:ext cx="2743200" cy="502920"/>
          </a:xfrm>
          <a:prstGeom prst="rect">
            <a:avLst/>
          </a:prstGeom>
          <a:solidFill>
            <a:srgbClr val="083050"/>
          </a:solidFill>
          <a:ln/>
        </p:spPr>
      </p:sp>
      <p:sp>
        <p:nvSpPr>
          <p:cNvPr id="26" name="Text 24"/>
          <p:cNvSpPr/>
          <p:nvPr/>
        </p:nvSpPr>
        <p:spPr>
          <a:xfrm>
            <a:off x="6071616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Conversational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CRM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916168" y="3538728"/>
            <a:ext cx="2898648" cy="1307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Chatbots AI și voicebots omnichannel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conversațional prin WhatsApp, Teams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 autonomi pentru servicii client</a:t>
            </a:r>
            <a:endParaRPr lang="en-US" sz="1200" dirty="0"/>
          </a:p>
          <a:p>
            <a:pPr marL="342900" indent="-1800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Exemple: Drift, Intercom, Salesforce Agentforce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Furnizori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CRM – 2026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274320" y="93268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</a:rPr>
              <a:t>Enterprise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74320" y="1243584"/>
            <a:ext cx="85953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298448"/>
            <a:ext cx="202996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298448"/>
            <a:ext cx="2029968" cy="384048"/>
          </a:xfrm>
          <a:prstGeom prst="rect">
            <a:avLst/>
          </a:prstGeom>
          <a:solidFill>
            <a:srgbClr val="0091BD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29844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Salesforce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74320" y="1737359"/>
            <a:ext cx="2029968" cy="1152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Liderul global. Einstein AI nativ, Agentforce (agenți AI autonomi), CDP, Slack integrat. Extrem de extensibil prin AppExchange.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450592" y="1298448"/>
            <a:ext cx="202996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450592" y="1298448"/>
            <a:ext cx="2029968" cy="384048"/>
          </a:xfrm>
          <a:prstGeom prst="rect">
            <a:avLst/>
          </a:prstGeom>
          <a:solidFill>
            <a:srgbClr val="1A56A0"/>
          </a:solidFill>
          <a:ln/>
        </p:spPr>
      </p:sp>
      <p:sp>
        <p:nvSpPr>
          <p:cNvPr id="12" name="Text 10"/>
          <p:cNvSpPr/>
          <p:nvPr/>
        </p:nvSpPr>
        <p:spPr>
          <a:xfrm>
            <a:off x="2450592" y="129844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SAP CX Suite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450592" y="1737359"/>
            <a:ext cx="2029968" cy="1152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 nativ cu SAP S/4HANA. Customer Data Cloud, Commerce Cloud, Service Cloud. AI prin Joule. Ideal SAP ERP shops.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26864" y="1298448"/>
            <a:ext cx="202996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26864" y="1298448"/>
            <a:ext cx="2029968" cy="384048"/>
          </a:xfrm>
          <a:prstGeom prst="rect">
            <a:avLst/>
          </a:prstGeom>
          <a:solidFill>
            <a:srgbClr val="C74634"/>
          </a:solidFill>
          <a:ln/>
        </p:spPr>
      </p:sp>
      <p:sp>
        <p:nvSpPr>
          <p:cNvPr id="16" name="Text 14"/>
          <p:cNvSpPr/>
          <p:nvPr/>
        </p:nvSpPr>
        <p:spPr>
          <a:xfrm>
            <a:off x="4626864" y="129844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Oracle CX Cloud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608576" y="1737359"/>
            <a:ext cx="2029968" cy="1152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Marketing, Sales, Service pe aceeași platformă Oracle. AI generativ integrat, analytics Fusion, conectivitate ERP-CRM nativă.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803136" y="1298448"/>
            <a:ext cx="202996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803136" y="1298448"/>
            <a:ext cx="2029968" cy="384048"/>
          </a:xfrm>
          <a:prstGeom prst="rect">
            <a:avLst/>
          </a:prstGeom>
          <a:solidFill>
            <a:srgbClr val="0078D4"/>
          </a:solidFill>
          <a:ln/>
        </p:spPr>
      </p:sp>
      <p:sp>
        <p:nvSpPr>
          <p:cNvPr id="20" name="Text 18"/>
          <p:cNvSpPr/>
          <p:nvPr/>
        </p:nvSpPr>
        <p:spPr>
          <a:xfrm>
            <a:off x="6803136" y="129844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MS Dynamics 365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784848" y="1737359"/>
            <a:ext cx="2029968" cy="1152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integrat, ecosistem Microsoft (Teams, M365, Azure AI). Cel mai bun pentru organizații deja pe Microsoft stack.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74320" y="30175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</a:rPr>
              <a:t>Mid-Market &amp; IMM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274320" y="3328416"/>
            <a:ext cx="85953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" y="3401568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401568"/>
            <a:ext cx="73152" cy="685800"/>
          </a:xfrm>
          <a:prstGeom prst="rect">
            <a:avLst/>
          </a:prstGeom>
          <a:solidFill>
            <a:srgbClr val="FF5C35"/>
          </a:solidFill>
          <a:ln/>
        </p:spPr>
      </p:sp>
      <p:sp>
        <p:nvSpPr>
          <p:cNvPr id="26" name="Text 24"/>
          <p:cNvSpPr/>
          <p:nvPr/>
        </p:nvSpPr>
        <p:spPr>
          <a:xfrm>
            <a:off x="298221" y="3447287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HubSpot CRM: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Freemium, intuitiv, ideal startup-uri &amp; scale-up. AI assistant, marketing automation inclus, ecosistem bogat.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172968" y="3401568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172968" y="3401568"/>
            <a:ext cx="73152" cy="685800"/>
          </a:xfrm>
          <a:prstGeom prst="rect">
            <a:avLst/>
          </a:prstGeom>
          <a:solidFill>
            <a:srgbClr val="E42527"/>
          </a:solidFill>
          <a:ln/>
        </p:spPr>
      </p:sp>
      <p:sp>
        <p:nvSpPr>
          <p:cNvPr id="29" name="Text 27"/>
          <p:cNvSpPr/>
          <p:nvPr/>
        </p:nvSpPr>
        <p:spPr>
          <a:xfrm>
            <a:off x="3196869" y="3447287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Zoho CRM: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Zia AI nativ, raport calitate-preț excelent. Ecosistem complet Zoho (ERP, HR, Accounting). Popular global și în România.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071616" y="3401568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071616" y="3401568"/>
            <a:ext cx="73152" cy="685800"/>
          </a:xfrm>
          <a:prstGeom prst="rect">
            <a:avLst/>
          </a:prstGeom>
          <a:solidFill>
            <a:srgbClr val="22A06B"/>
          </a:solidFill>
          <a:ln/>
        </p:spPr>
      </p:sp>
      <p:sp>
        <p:nvSpPr>
          <p:cNvPr id="32" name="Text 30"/>
          <p:cNvSpPr/>
          <p:nvPr/>
        </p:nvSpPr>
        <p:spPr>
          <a:xfrm>
            <a:off x="6058941" y="3447287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Pipedrive: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vizual, simplu și intuitiv. AI pentru activități vânzări, foarte popular în echipe de vânzări B2B.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74320" y="4206240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274320" y="4206240"/>
            <a:ext cx="73152" cy="685800"/>
          </a:xfrm>
          <a:prstGeom prst="rect">
            <a:avLst/>
          </a:prstGeom>
          <a:solidFill>
            <a:srgbClr val="9B1D20"/>
          </a:solidFill>
          <a:ln/>
        </p:spPr>
      </p:sp>
      <p:sp>
        <p:nvSpPr>
          <p:cNvPr id="35" name="Text 33"/>
          <p:cNvSpPr/>
          <p:nvPr/>
        </p:nvSpPr>
        <p:spPr>
          <a:xfrm>
            <a:off x="261645" y="4251959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MiniCRM (RO):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Soluție românească, suport local, prețuri accesibile. Funcționalități solide pentru IMM-uri din România.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172968" y="4206240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3172968" y="4206240"/>
            <a:ext cx="73152" cy="685800"/>
          </a:xfrm>
          <a:prstGeom prst="rect">
            <a:avLst/>
          </a:prstGeom>
          <a:solidFill>
            <a:srgbClr val="0F2750"/>
          </a:solidFill>
          <a:ln/>
        </p:spPr>
      </p:sp>
      <p:sp>
        <p:nvSpPr>
          <p:cNvPr id="38" name="Text 36"/>
          <p:cNvSpPr/>
          <p:nvPr/>
        </p:nvSpPr>
        <p:spPr>
          <a:xfrm>
            <a:off x="3160293" y="4251959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Freshsales: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Freddy AI integrat, telefonie și email native, scoring contact predictiv. Bun pentru echipe mixte sales+support.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071616" y="4206240"/>
            <a:ext cx="274320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071616" y="4206240"/>
            <a:ext cx="73152" cy="685800"/>
          </a:xfrm>
          <a:prstGeom prst="rect">
            <a:avLst/>
          </a:prstGeom>
          <a:solidFill>
            <a:srgbClr val="2196F3"/>
          </a:solidFill>
          <a:ln/>
        </p:spPr>
      </p:sp>
      <p:sp>
        <p:nvSpPr>
          <p:cNvPr id="41" name="Text 39"/>
          <p:cNvSpPr/>
          <p:nvPr/>
        </p:nvSpPr>
        <p:spPr>
          <a:xfrm>
            <a:off x="6058941" y="4251959"/>
            <a:ext cx="2713324" cy="6240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Copper: </a:t>
            </a: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nativ Google Workspace, zero introducere manuală date. Recomandat echipelor care lucrează integral în Gmail/Docs.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în CRM –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transformarea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relației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clientul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804672"/>
            <a:ext cx="841248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Shape 2"/>
          <p:cNvSpPr/>
          <p:nvPr/>
        </p:nvSpPr>
        <p:spPr>
          <a:xfrm>
            <a:off x="228600" y="960120"/>
            <a:ext cx="2743200" cy="1828800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28600" y="960120"/>
            <a:ext cx="2743200" cy="47548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" y="97840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Agenți AI Autonomi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(Agentic CRM)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28600" y="1490472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 care execută task-uri complete fără intervenție umană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Agentforce: gestionează cazuri suport end-to-end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Programare întâlniri, actualizare CRM, trimitere follow-up automat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154680" y="960120"/>
            <a:ext cx="2743200" cy="1828800"/>
          </a:xfrm>
          <a:prstGeom prst="rect">
            <a:avLst/>
          </a:prstGeom>
          <a:solidFill>
            <a:srgbClr val="0E7490">
              <a:alpha val="8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154680" y="960120"/>
            <a:ext cx="2743200" cy="475488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0" name="Text 8"/>
          <p:cNvSpPr/>
          <p:nvPr/>
        </p:nvSpPr>
        <p:spPr>
          <a:xfrm>
            <a:off x="3154680" y="97840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Generative AI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Copilot pentru Vânzări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154680" y="1490472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Rezumat automat al fiecărui client înainte de apel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Generare email-uri personalizate, propuneri, scripturi vânzare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 în timp real pentru agenți (sentiment, tonalitate)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80760" y="960120"/>
            <a:ext cx="2743200" cy="1828800"/>
          </a:xfrm>
          <a:prstGeom prst="rect">
            <a:avLst/>
          </a:prstGeom>
          <a:solidFill>
            <a:srgbClr val="155E75">
              <a:alpha val="8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080760" y="960120"/>
            <a:ext cx="2743200" cy="475488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4" name="Text 12"/>
          <p:cNvSpPr/>
          <p:nvPr/>
        </p:nvSpPr>
        <p:spPr>
          <a:xfrm>
            <a:off x="6080760" y="96012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Predicție &amp;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Scoring Inteligent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080760" y="1490472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scoring ML: probabilitate conversie în timp real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Predicție churn cu intervenție proactivă automată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Forecasting vânzări cu AI (±5% față de target real)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28600" y="2953512"/>
            <a:ext cx="2743200" cy="1828800"/>
          </a:xfrm>
          <a:prstGeom prst="rect">
            <a:avLst/>
          </a:prstGeom>
          <a:solidFill>
            <a:srgbClr val="164E63">
              <a:alpha val="8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28600" y="2953512"/>
            <a:ext cx="2743200" cy="475488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18" name="Text 16"/>
          <p:cNvSpPr/>
          <p:nvPr/>
        </p:nvSpPr>
        <p:spPr>
          <a:xfrm>
            <a:off x="228600" y="29535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Hiperpersonalizare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1:1 la Scară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228600" y="3483864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Conținut, oferte și timing unice pentru fiecare client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CDP + AI: activare date instantanee cross-canal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Personalizare site web, email, notificări push în timp real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154680" y="2953512"/>
            <a:ext cx="2743200" cy="1828800"/>
          </a:xfrm>
          <a:prstGeom prst="rect">
            <a:avLst/>
          </a:prstGeom>
          <a:solidFill>
            <a:srgbClr val="0D4060">
              <a:alpha val="8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154680" y="2953512"/>
            <a:ext cx="2743200" cy="475488"/>
          </a:xfrm>
          <a:prstGeom prst="rect">
            <a:avLst/>
          </a:prstGeom>
          <a:solidFill>
            <a:srgbClr val="0D4060"/>
          </a:solidFill>
          <a:ln/>
        </p:spPr>
      </p:sp>
      <p:sp>
        <p:nvSpPr>
          <p:cNvPr id="22" name="Text 20"/>
          <p:cNvSpPr/>
          <p:nvPr/>
        </p:nvSpPr>
        <p:spPr>
          <a:xfrm>
            <a:off x="3154680" y="29535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Conversational AI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&amp; Voicebots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154680" y="3483864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Chatbots de generație LLM (nu scriptate)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Voicebots integrați în call center (reducere costuri 40%)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Teams, Messenger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drept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canale CRM native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80760" y="2953512"/>
            <a:ext cx="2743200" cy="1828800"/>
          </a:xfrm>
          <a:prstGeom prst="rect">
            <a:avLst/>
          </a:prstGeom>
          <a:solidFill>
            <a:srgbClr val="083050">
              <a:alpha val="8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080760" y="2953512"/>
            <a:ext cx="2743200" cy="475488"/>
          </a:xfrm>
          <a:prstGeom prst="rect">
            <a:avLst/>
          </a:prstGeom>
          <a:solidFill>
            <a:srgbClr val="083050"/>
          </a:solidFill>
          <a:ln/>
        </p:spPr>
      </p:sp>
      <p:sp>
        <p:nvSpPr>
          <p:cNvPr id="26" name="Text 24"/>
          <p:cNvSpPr/>
          <p:nvPr/>
        </p:nvSpPr>
        <p:spPr>
          <a:xfrm>
            <a:off x="6080760" y="29535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Customer Intelligence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&amp; Sentiment AI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080760" y="3483864"/>
            <a:ext cx="27432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sentimente în timp real (email, chat, review-uri)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Voice-of-Customer automatizat, NPS predictiv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Alertare automată pentru clienți cu risc ridicat de plecare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Piața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globală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CRM – date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tendințe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029968" cy="1325880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024128"/>
            <a:ext cx="20299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~$97B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65760" y="1664208"/>
            <a:ext cx="1847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Valoare piață CRM 2026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(est. Fortune Business Insights)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450592" y="960120"/>
            <a:ext cx="2029968" cy="1325880"/>
          </a:xfrm>
          <a:prstGeom prst="rect">
            <a:avLst/>
          </a:prstGeom>
          <a:solidFill>
            <a:srgbClr val="0E7490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450592" y="1024128"/>
            <a:ext cx="20299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12,8%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542032" y="1664208"/>
            <a:ext cx="1847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 2025–2032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(rata de creștere anuală)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26864" y="960120"/>
            <a:ext cx="2029968" cy="1325880"/>
          </a:xfrm>
          <a:prstGeom prst="rect">
            <a:avLst/>
          </a:prstGeom>
          <a:solidFill>
            <a:srgbClr val="155E7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26864" y="1024128"/>
            <a:ext cx="20299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&gt;$150B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718304" y="1664208"/>
            <a:ext cx="1847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Valoare estimată 2032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(prognoză Market Research)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803136" y="960120"/>
            <a:ext cx="2029968" cy="1325880"/>
          </a:xfrm>
          <a:prstGeom prst="rect">
            <a:avLst/>
          </a:prstGeom>
          <a:solidFill>
            <a:srgbClr val="164E6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03136" y="1024128"/>
            <a:ext cx="20299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#1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894576" y="1664208"/>
            <a:ext cx="1847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 mai mare segment software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(depășit ERP din 2017)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" y="246888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</a:rPr>
              <a:t>Factori de Creștere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74320" y="2880360"/>
            <a:ext cx="4114800" cy="2926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65760" y="2889504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Adoptarea accelerată a cloud CRM (SaaS) la nivel global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74320" y="3227832"/>
            <a:ext cx="4114800" cy="292608"/>
          </a:xfrm>
          <a:prstGeom prst="rect">
            <a:avLst/>
          </a:prstGeom>
          <a:solidFill>
            <a:srgbClr val="F8FAF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323697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Integrarea AI generativ și agenți autonomi în platformele CRM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3575304"/>
            <a:ext cx="4114800" cy="2926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58444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Cerere crescută pentru experiențe omnichannel coerente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3922776"/>
            <a:ext cx="4114800" cy="292608"/>
          </a:xfrm>
          <a:prstGeom prst="rect">
            <a:avLst/>
          </a:prstGeom>
          <a:solidFill>
            <a:srgbClr val="F8FAF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5760" y="39319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Digitalizarea vânzărilor și serviciilor post-pandemie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270248"/>
            <a:ext cx="4114800" cy="2926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65760" y="427939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Reglementări GDPR/ePrivacy → investiții în CDP și date first-party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74320" y="4617720"/>
            <a:ext cx="4114800" cy="292608"/>
          </a:xfrm>
          <a:prstGeom prst="rect">
            <a:avLst/>
          </a:prstGeom>
          <a:solidFill>
            <a:srgbClr val="F8FAF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65760" y="4626864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Convergența CRM-ERP-Marketing pe platforme unificate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09160" y="2423160"/>
            <a:ext cx="4160520" cy="267004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0" name="Text 28"/>
          <p:cNvSpPr/>
          <p:nvPr/>
        </p:nvSpPr>
        <p:spPr>
          <a:xfrm>
            <a:off x="4800600" y="251460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B6D4"/>
                </a:solidFill>
              </a:rPr>
              <a:t>Distribuție Regională (2026 est.)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4631615" y="2944368"/>
            <a:ext cx="1046479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 </a:t>
            </a:r>
            <a:br>
              <a:rPr lang="ro-RO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Nord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299184" y="2990088"/>
            <a:ext cx="3200400" cy="2743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8524932" y="2944368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B6D4"/>
                </a:solidFill>
              </a:rPr>
              <a:t>45%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631615" y="3456432"/>
            <a:ext cx="1730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Europa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305564" y="3502152"/>
            <a:ext cx="2011680" cy="27432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36" name="Text 34"/>
          <p:cNvSpPr/>
          <p:nvPr/>
        </p:nvSpPr>
        <p:spPr>
          <a:xfrm>
            <a:off x="7390396" y="3456432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B6D4"/>
                </a:solidFill>
              </a:rPr>
              <a:t>28%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631615" y="3968496"/>
            <a:ext cx="726439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Asia-</a:t>
            </a:r>
            <a:br>
              <a:rPr lang="ro-RO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Pacific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305564" y="4014216"/>
            <a:ext cx="1371600" cy="274320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39" name="Text 37"/>
          <p:cNvSpPr/>
          <p:nvPr/>
        </p:nvSpPr>
        <p:spPr>
          <a:xfrm>
            <a:off x="6750316" y="3968496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B6D4"/>
                </a:solidFill>
              </a:rPr>
              <a:t>19%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631615" y="4480560"/>
            <a:ext cx="1730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</a:t>
            </a:r>
            <a:br>
              <a:rPr lang="ro-RO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lume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5305564" y="4526280"/>
            <a:ext cx="594360" cy="274320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42" name="Text 40"/>
          <p:cNvSpPr/>
          <p:nvPr/>
        </p:nvSpPr>
        <p:spPr>
          <a:xfrm>
            <a:off x="5973076" y="448056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B6D4"/>
                </a:solidFill>
              </a:rPr>
              <a:t>8%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-1342124" y="4892040"/>
            <a:ext cx="8595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64748B"/>
                </a:solidFill>
              </a:rPr>
              <a:t>Surse: Fortune Business Insights, Market Research Future, Gartner (2025-2026)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 CRM &amp; Customer Experience (CX) 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3520440" y="1828800"/>
            <a:ext cx="2103120" cy="210312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5" name="Text 3"/>
          <p:cNvSpPr/>
          <p:nvPr/>
        </p:nvSpPr>
        <p:spPr>
          <a:xfrm>
            <a:off x="3520440" y="182880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B6D4"/>
                </a:solidFill>
              </a:rPr>
              <a:t>CLIENT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6B6D4"/>
                </a:solidFill>
              </a:rPr>
              <a:t>360°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2029968" cy="749808"/>
          </a:xfrm>
          <a:prstGeom prst="rect">
            <a:avLst/>
          </a:prstGeom>
          <a:solidFill>
            <a:srgbClr val="0891B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96012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Website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&amp; App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520440" y="960120"/>
            <a:ext cx="2029968" cy="749808"/>
          </a:xfrm>
          <a:prstGeom prst="rect">
            <a:avLst/>
          </a:prstGeom>
          <a:solidFill>
            <a:srgbClr val="0E7490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520440" y="96012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Email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Marketing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766560" y="960120"/>
            <a:ext cx="2029968" cy="749808"/>
          </a:xfrm>
          <a:prstGeom prst="rect">
            <a:avLst/>
          </a:prstGeom>
          <a:solidFill>
            <a:srgbClr val="155E7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766560" y="96012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Social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Media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2834640"/>
            <a:ext cx="2029968" cy="749808"/>
          </a:xfrm>
          <a:prstGeom prst="rect">
            <a:avLst/>
          </a:prstGeom>
          <a:solidFill>
            <a:srgbClr val="164E63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74320" y="283464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Chat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Messaging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20440" y="3794760"/>
            <a:ext cx="2029968" cy="749808"/>
          </a:xfrm>
          <a:prstGeom prst="rect">
            <a:avLst/>
          </a:prstGeom>
          <a:solidFill>
            <a:srgbClr val="0D4060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520440" y="379476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Call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Center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766560" y="2834640"/>
            <a:ext cx="2029968" cy="749808"/>
          </a:xfrm>
          <a:prstGeom prst="rect">
            <a:avLst/>
          </a:prstGeom>
          <a:solidFill>
            <a:srgbClr val="083050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766560" y="2834640"/>
            <a:ext cx="20299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In-Store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IoT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0" y="960120"/>
            <a:ext cx="3383280" cy="16276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486400" y="960120"/>
            <a:ext cx="3383280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0" y="96012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Omnichannel vs. Multichannel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577840" y="1408176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Multichannel: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canale paralele, date separate, experiență inconsistentă
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Omnichannel: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unificate, context păstrat între canale, experiență fluidă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486400" y="2697480"/>
            <a:ext cx="3383280" cy="20848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486400" y="2697480"/>
            <a:ext cx="3383280" cy="384048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0" y="26974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KPIs Customer Experience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596128" y="3145536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NPS (Net Promoter Score)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596128" y="3465576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CSAT (Customer Satisfaction Score)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596128" y="3785616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 (Customer Effort Score)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596128" y="4105656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CLV (Customer Lifetime Value)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596128" y="4425696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Churn Rate &amp; Retention Rate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CRM, </a:t>
            </a:r>
            <a:r>
              <a:rPr lang="ro-RO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 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2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onformitate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GDPR 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274320" y="91440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91B2"/>
                </a:solidFill>
              </a:rPr>
              <a:t>Strategia de Date în CRM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74320" y="1325880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325880"/>
            <a:ext cx="91440" cy="74980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38074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Date First-Party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172821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Colectate direct de la clienți (formulare, comportament, achiziții). Cele mai valoroase, 100% GDPR-compliant.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2221992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2221992"/>
            <a:ext cx="91440" cy="74980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27685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Date Second-Party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2624328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Partajate de parteneri de încredere prin acorduri contractuale. Baza pentru campanii B2B colaborative.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3118104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3118104"/>
            <a:ext cx="91440" cy="74980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317296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Date Third-Party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483864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Achiziționate de la agregatori externi. Valoare redusă după eliminarea cookie-urilor third-party (post 2024).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4014216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4014216"/>
            <a:ext cx="91440" cy="74980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4069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Zero-Party Data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4379976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oferite voluntar de client (preferințe, intenții, sondaje). Cele mai de încredere și relevante în 2026.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09160" y="914400"/>
            <a:ext cx="4160520" cy="4005072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2" name="Text 20"/>
          <p:cNvSpPr/>
          <p:nvPr/>
        </p:nvSpPr>
        <p:spPr>
          <a:xfrm>
            <a:off x="4800600" y="100584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B6D4"/>
                </a:solidFill>
              </a:rPr>
              <a:t>CRM &amp; GDPR – Cerințe Cheie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892040" y="1444752"/>
            <a:ext cx="39776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Consimțământ explicit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contact din CRM necesită bază legală documentată (opt-in)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92040" y="2011680"/>
            <a:ext cx="39776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Dreptul la ștergere
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trebuie să suporte cereri de ștergere date ('right to be forgotten')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92040" y="2578608"/>
            <a:ext cx="385876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Portabilitatea datelor
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date client la cerere, format standard (CSV, JSON)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892040" y="3145536"/>
            <a:ext cx="385876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Minimizarea datelor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Colectați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doar ce este necesar — nu stocați date gratuit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92040" y="3712464"/>
            <a:ext cx="385876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trail complet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Trasabilitate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cine, când, ce date a accesat sau modificat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892040" y="4279392"/>
            <a:ext cx="385876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residency
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UE trebuie stocate în UE (AWS Frankfurt, Azure Netherlands)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 CRM – </a:t>
            </a:r>
            <a:r>
              <a:rPr lang="ro-RO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2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2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ractici</a:t>
            </a: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2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apcane</a:t>
            </a: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16052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4160520" cy="43891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✔  Bune Practici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11480" y="148132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Porniți de la strategie și procese, nu de la software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89280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Implicați utilizatorii finali (agenți vânzări, suport) din faza de design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3042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 KPIs și ownership înainte de go-live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1480" y="271576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Asigurați calitatea datelor migrate — 'garbage in, garbage out'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312724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Integrați CRM cu ERP și platformele de marketing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353872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Investiți în training și change management continuu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395020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Implementați progresiv: pilot, validare, extindere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1148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Stabiliți o strategie clară de date first-party și GDPR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709160" y="960120"/>
            <a:ext cx="416052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09160" y="960120"/>
            <a:ext cx="4160520" cy="43891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5"/>
          <p:cNvSpPr/>
          <p:nvPr/>
        </p:nvSpPr>
        <p:spPr>
          <a:xfrm>
            <a:off x="4709160" y="96012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✖  Capcane Frecvente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846320" y="148132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Alegerea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platformei înainte de definirea proceselor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46320" y="189280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Subestimarea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migrării și curățării datelor existente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0" y="23042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minimal, superficial sau prea aproape de go-live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46320" y="271576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Lipsa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sponsorului executiv activ (nu delegat)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46320" y="312724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văzut ca instrument IT, nu ca proiect de business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46320" y="353872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Customizare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excesivă ce blochează upgrade-urile viitoare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46320" y="395020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Ignorarea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rezistenței la schimbare a echipei de vânzări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4632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Adoptarea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forțată fără beneficii clare pentru utilizatori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– CRM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850392"/>
            <a:ext cx="822960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1005840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33272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rămâne o strategie de business, nu un software — succesul depinde de cultură, procese și oameni.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94360" y="1664208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91640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Generativ și agenții autonomi transformă CRM-ul: de la instrument de înregistrare la sistem proactiv de acțiune.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322576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350008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Piața globală CRM depășește $97B în 2026, cu CAGR de 12,8% — cel mai dinamic segment software enterprise.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94360" y="2980944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008376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 și Customer Data Platform (CDP) sunt standardul: clientul trebuie recunoscut pe orice canal, în timp real.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94360" y="3639312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666744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first-party și zero-party devin activul strategic CRM, în condițiile post-cookie și GDPR strict.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94360" y="4297680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4325112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Implementarea reușită pornește de la strategie și procese — nu de la alegerea platformei.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4864608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© ASE București – Departamentul de Informatică și Cibernetică Economică  |  2026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1811</Words>
  <Application>Microsoft Office PowerPoint</Application>
  <PresentationFormat>On-screen Show (16:9)</PresentationFormat>
  <Paragraphs>259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 – Customer Relationship Management 2026</dc:title>
  <dc:subject>PptxGenJS Presentation</dc:subject>
  <dc:creator>Prof. dr. Răzvan Daniel Zota</dc:creator>
  <cp:lastModifiedBy>Administrator</cp:lastModifiedBy>
  <cp:revision>20</cp:revision>
  <dcterms:created xsi:type="dcterms:W3CDTF">2026-05-26T04:02:44Z</dcterms:created>
  <dcterms:modified xsi:type="dcterms:W3CDTF">2026-10-17T13:25:03Z</dcterms:modified>
</cp:coreProperties>
</file>