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8C1A55F-5954-4627-B4C2-8C2E797FEAFF}">
          <p14:sldIdLst>
            <p14:sldId id="256"/>
            <p14:sldId id="257"/>
            <p14:sldId id="258"/>
            <p14:sldId id="259"/>
            <p14:sldId id="268"/>
            <p14:sldId id="26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3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7709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62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61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Shape 1"/>
          <p:cNvSpPr/>
          <p:nvPr/>
        </p:nvSpPr>
        <p:spPr>
          <a:xfrm>
            <a:off x="6967728" y="0"/>
            <a:ext cx="2176272" cy="34747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Text 2"/>
          <p:cNvSpPr/>
          <p:nvPr/>
        </p:nvSpPr>
        <p:spPr>
          <a:xfrm>
            <a:off x="59436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 Integrate pentru e-Business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– Implementare ERP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94360" y="2176272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Strategii, Metodologii și Tendințe Cloud 2026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94360" y="2880360"/>
            <a:ext cx="4846320" cy="1508760"/>
          </a:xfrm>
          <a:prstGeom prst="rect">
            <a:avLst/>
          </a:prstGeom>
          <a:solidFill>
            <a:srgbClr val="0891B2">
              <a:alpha val="22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971800"/>
            <a:ext cx="44805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dr. Răzvan Daniel Zota
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Departamentul de Informatică și Cibernetică Economică
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 București  |  zota@ase.ro  |  zota.ase.ro/eb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223760" y="4572000"/>
            <a:ext cx="1645920" cy="38404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0" name="Text 8"/>
          <p:cNvSpPr/>
          <p:nvPr/>
        </p:nvSpPr>
        <p:spPr>
          <a:xfrm>
            <a:off x="7223760" y="457200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2026 – 2027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Clasificarea Implementărilor ERP (Oliver Wight – actualizat 2026)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85953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685800" cy="86868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685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A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1051560" y="1033272"/>
            <a:ext cx="1005840" cy="274320"/>
          </a:xfrm>
          <a:prstGeom prst="rect">
            <a:avLst/>
          </a:prstGeom>
          <a:solidFill>
            <a:srgbClr val="059669">
              <a:alpha val="3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103327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59669"/>
                </a:solidFill>
              </a:rPr>
              <a:t>Excelent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51560" y="1344168"/>
            <a:ext cx="3200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ERP utilizat strategic în întreaga organizație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34840" y="1033272"/>
            <a:ext cx="4343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utilizat eficient la toate nivelurile. Generează îmbunătățiri semnificative în serviciile pentru clienți, productivitate și costuri. În 2026: integrare completă AI/ML, dashboards real-time, procese automatizate.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97680" y="1051560"/>
            <a:ext cx="0" cy="68580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4320" y="1965960"/>
            <a:ext cx="85953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1965960"/>
            <a:ext cx="685800" cy="8686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1965960"/>
            <a:ext cx="685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B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1051560" y="2039112"/>
            <a:ext cx="1005840" cy="274320"/>
          </a:xfrm>
          <a:prstGeom prst="rect">
            <a:avLst/>
          </a:prstGeom>
          <a:solidFill>
            <a:srgbClr val="0891B2">
              <a:alpha val="3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051560" y="203911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891B2"/>
                </a:solidFill>
              </a:rPr>
              <a:t>Bun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51560" y="2350008"/>
            <a:ext cx="3200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Suport activ pentru management, KPIs cuantificabili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434840" y="2039112"/>
            <a:ext cx="4343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utilizat de managementul de vârf și mijloc cu îmbunătățiri cuantificabile ale calității. În 2026: module BI integrate, raportare automată, parțial cloud.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297680" y="2057400"/>
            <a:ext cx="0" cy="68580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4320" y="2971800"/>
            <a:ext cx="85953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74320" y="2971800"/>
            <a:ext cx="685800" cy="86868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2971800"/>
            <a:ext cx="685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C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1051560" y="3044952"/>
            <a:ext cx="1005840" cy="274320"/>
          </a:xfrm>
          <a:prstGeom prst="rect">
            <a:avLst/>
          </a:prstGeom>
          <a:solidFill>
            <a:srgbClr val="D97706">
              <a:alpha val="3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1051560" y="30449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97706"/>
                </a:solidFill>
              </a:rPr>
              <a:t>Parțial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51560" y="3355848"/>
            <a:ext cx="3200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Aplicație principală: comenzi și inventar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434840" y="3044952"/>
            <a:ext cx="4343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Principala utilizare: gestionarea comenzilor și a inventarului. Potențial nevalorificat. Lipsesc integrările avansate, analitică și automatizarea proceselor.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297680" y="3063240"/>
            <a:ext cx="0" cy="68580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74320" y="3977640"/>
            <a:ext cx="859536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274320" y="3977640"/>
            <a:ext cx="685800" cy="86868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30" name="Text 28"/>
          <p:cNvSpPr/>
          <p:nvPr/>
        </p:nvSpPr>
        <p:spPr>
          <a:xfrm>
            <a:off x="274320" y="3977640"/>
            <a:ext cx="685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D</a:t>
            </a:r>
            <a:endParaRPr lang="en-US" sz="2600" dirty="0"/>
          </a:p>
        </p:txBody>
      </p:sp>
      <p:sp>
        <p:nvSpPr>
          <p:cNvPr id="31" name="Shape 29"/>
          <p:cNvSpPr/>
          <p:nvPr/>
        </p:nvSpPr>
        <p:spPr>
          <a:xfrm>
            <a:off x="1051560" y="4050792"/>
            <a:ext cx="1005840" cy="274320"/>
          </a:xfrm>
          <a:prstGeom prst="rect">
            <a:avLst/>
          </a:prstGeom>
          <a:solidFill>
            <a:srgbClr val="DC2626">
              <a:alpha val="30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051560" y="405079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DC2626"/>
                </a:solidFill>
              </a:rPr>
              <a:t>Critic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51560" y="4361688"/>
            <a:ext cx="3200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Date incomplete, înțelegere redusă, suport minimal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434840" y="4050792"/>
            <a:ext cx="4343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Informații inexacte sau incomplete, slab înțelese de utilizatori. Sistem perceput ca povară, nu ca instrument strategic. Necesită intervenție urgentă sau înlocuire.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297680" y="4069080"/>
            <a:ext cx="0" cy="68580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implică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ERP?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41148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73152" cy="86868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1498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Efort major și angajament susținut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53312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Implementarea ERP este un proiect transformațional — nu o simplă instalare de software.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965960"/>
            <a:ext cx="41148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74320" y="1965960"/>
            <a:ext cx="73152" cy="86868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02082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Implementatorii = Angajații companiei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2359152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Succesul depinde de implicarea oamenilor din organizație, nu doar de consultanți externi.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2971800"/>
            <a:ext cx="41148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74320" y="2971800"/>
            <a:ext cx="73152" cy="86868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02666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Implicarea top-managementului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364992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susținerea activă a conducerii, proiectul eșuează. CEO/CFO/COO trebuie implicați direct.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3977640"/>
            <a:ext cx="4114800" cy="8686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74320" y="3977640"/>
            <a:ext cx="73152" cy="868680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8" name="Text 16"/>
          <p:cNvSpPr/>
          <p:nvPr/>
        </p:nvSpPr>
        <p:spPr>
          <a:xfrm>
            <a:off x="457200" y="403250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</a:rPr>
              <a:t>Toate departamentele afectate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4370832"/>
            <a:ext cx="37490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Finanțe, logistică, producție, HR, vânzări — toți sunt afectați și trebuie să contribuie activ.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09160" y="960120"/>
            <a:ext cx="4160520" cy="397764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21" name="Text 19"/>
          <p:cNvSpPr/>
          <p:nvPr/>
        </p:nvSpPr>
        <p:spPr>
          <a:xfrm>
            <a:off x="4800600" y="105156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B6D4"/>
                </a:solidFill>
              </a:rPr>
              <a:t>Factori Critici de Succes (2026)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92040" y="148132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Schimbarea modului de lucru — nu doar a softului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892040" y="192024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management structurat (Prosci, Kotter)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92040" y="2359152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Guvernanță clară a datelor și calitate date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92040" y="2798064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training adaptat pe roluri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892040" y="3236976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Gestionarea rezistenței la schimbare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92040" y="367588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KPIs definiți înainte de go-live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892040" y="411480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 post-implementare minimum 6 luni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892040" y="4553712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Strategia cloud-first sau hybrid de la start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Strategii de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ERP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029968" cy="438912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Big Bang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84048" y="1463040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modulele, toți utilizatorii, o singură dată. Risc maxim, durată scurtă. </a:t>
            </a:r>
          </a:p>
          <a:p>
            <a:pPr marL="0" indent="0">
              <a:buNone/>
            </a:pPr>
            <a:endParaRPr lang="en-US" sz="12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Recomandat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doar pentru organizații mici sau cu ERP simplu.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450592" y="960120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450592" y="960120"/>
            <a:ext cx="2029968" cy="43891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0" name="Text 8"/>
          <p:cNvSpPr/>
          <p:nvPr/>
        </p:nvSpPr>
        <p:spPr>
          <a:xfrm>
            <a:off x="2450592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Phased Rollout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560320" y="1463040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 pe module sau departamente, succesiv. Risc controlat. </a:t>
            </a:r>
          </a:p>
          <a:p>
            <a:pPr marL="0" indent="0">
              <a:buNone/>
            </a:pPr>
            <a:endParaRPr lang="en-US" sz="12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mai utilizat în practică pentru ERP-uri mari.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26864" y="960120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26864" y="960120"/>
            <a:ext cx="2029968" cy="4389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4626864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Parallel Running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36592" y="1463040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Sistemul vechi și cel nou rulează simultan pentru o perioadă. </a:t>
            </a:r>
          </a:p>
          <a:p>
            <a:pPr marL="0" indent="0">
              <a:buNone/>
            </a:pPr>
            <a:endParaRPr lang="en-US" sz="12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dublu, dar siguranță maximă la tranziție.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03136" y="960120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03136" y="960120"/>
            <a:ext cx="2029968" cy="43891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/>
          <p:nvPr/>
        </p:nvSpPr>
        <p:spPr>
          <a:xfrm>
            <a:off x="6803136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Pilot → Rollout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912864" y="1463040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cu un site/departament pilot, validare, apoi extindere. </a:t>
            </a:r>
          </a:p>
          <a:p>
            <a:pPr marL="0" indent="0">
              <a:buNone/>
            </a:pPr>
            <a:endParaRPr lang="en-US" sz="12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Recomandat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pentru organizații multi-site sau grupuri internaționale.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74320" y="324612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</a:rPr>
              <a:t>Etape Cheie de Planificare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74320" y="36576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Prezentare beneficii la nivel de top-management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74320" y="41148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schimbare &amp; re-tehnologizare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274320" y="45720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Definire proiect pilot (scop limitat, măsurabil)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663440" y="36576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Estimare costuri (licensing, implementare, training, suport)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663440" y="41148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Identificare economii &amp; ROI așteptat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663440" y="4572000"/>
            <a:ext cx="4160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Definire KPIs de productivitate și calitate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KPI de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productivitate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85076" y="2067699"/>
            <a:ext cx="2029968" cy="438912"/>
          </a:xfrm>
          <a:prstGeom prst="rect">
            <a:avLst/>
          </a:prstGeom>
          <a:solidFill>
            <a:srgbClr val="DC2626"/>
          </a:solidFill>
          <a:ln/>
        </p:spPr>
        <p:txBody>
          <a:bodyPr/>
          <a:lstStyle/>
          <a:p>
            <a:endParaRPr lang="ro-RO" dirty="0"/>
          </a:p>
        </p:txBody>
      </p:sp>
      <p:sp>
        <p:nvSpPr>
          <p:cNvPr id="6" name="Text 4"/>
          <p:cNvSpPr/>
          <p:nvPr/>
        </p:nvSpPr>
        <p:spPr>
          <a:xfrm>
            <a:off x="274320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0896" y="2515592"/>
            <a:ext cx="199339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o-RO" sz="1200" dirty="0"/>
              <a:t>Numărul de zile necesare departamentului financiar pentru a închide situațiile la sfârșit de lună.</a:t>
            </a:r>
            <a:endParaRPr lang="en-US" sz="1200" dirty="0"/>
          </a:p>
          <a:p>
            <a:endParaRPr lang="en-US" sz="1200" dirty="0"/>
          </a:p>
          <a:p>
            <a:r>
              <a:rPr lang="ro-RO" sz="1200" dirty="0"/>
              <a:t>Automatizarea din ERP reduce introducerea manuală a datelor și reconcilierile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450592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ro-RO" dirty="0"/>
          </a:p>
        </p:txBody>
      </p:sp>
      <p:sp>
        <p:nvSpPr>
          <p:cNvPr id="9" name="Shape 7"/>
          <p:cNvSpPr/>
          <p:nvPr/>
        </p:nvSpPr>
        <p:spPr>
          <a:xfrm>
            <a:off x="2453323" y="2064345"/>
            <a:ext cx="2029968" cy="43891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0" name="Text 8"/>
          <p:cNvSpPr/>
          <p:nvPr/>
        </p:nvSpPr>
        <p:spPr>
          <a:xfrm>
            <a:off x="2450592" y="2058718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Timpul ciclului de comandă (</a:t>
            </a:r>
            <a:r>
              <a:rPr lang="ro-RO" sz="1200" b="1" dirty="0" err="1"/>
              <a:t>Order</a:t>
            </a:r>
            <a:r>
              <a:rPr lang="ro-RO" sz="1200" b="1" dirty="0"/>
              <a:t>-</a:t>
            </a:r>
            <a:r>
              <a:rPr lang="ro-RO" sz="1200" b="1" dirty="0" err="1"/>
              <a:t>to</a:t>
            </a:r>
            <a:r>
              <a:rPr lang="ro-RO" sz="1200" b="1" dirty="0"/>
              <a:t>-Cash </a:t>
            </a:r>
            <a:r>
              <a:rPr lang="ro-RO" sz="1200" b="1" dirty="0" err="1"/>
              <a:t>Cycle</a:t>
            </a:r>
            <a:r>
              <a:rPr lang="ro-RO" sz="1200" b="1" dirty="0"/>
              <a:t> Time) 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560320" y="1463040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26864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26864" y="2058718"/>
            <a:ext cx="2029968" cy="4389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4626864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36592" y="2561638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r>
              <a:rPr lang="ro-RO" sz="1200" dirty="0"/>
              <a:t> Frecvența cu care stocurile sunt vândute și înlocuite într-o perioadă. </a:t>
            </a:r>
            <a:endParaRPr lang="en-US" sz="1200" dirty="0"/>
          </a:p>
          <a:p>
            <a:pPr lvl="0"/>
            <a:endParaRPr lang="en-US" sz="1200" dirty="0"/>
          </a:p>
          <a:p>
            <a:pPr lvl="0"/>
            <a:r>
              <a:rPr lang="ro-RO" sz="1200" dirty="0"/>
              <a:t>Un ERP bun optimizează aprovizionarea, prevenind blocarea banilor în marfă care nu se mișcă</a:t>
            </a:r>
            <a:r>
              <a:rPr lang="en-US" sz="1200" dirty="0"/>
              <a:t>.</a:t>
            </a:r>
            <a:endParaRPr lang="ro-RO" sz="1200" dirty="0"/>
          </a:p>
        </p:txBody>
      </p:sp>
      <p:sp>
        <p:nvSpPr>
          <p:cNvPr id="16" name="Shape 14"/>
          <p:cNvSpPr/>
          <p:nvPr/>
        </p:nvSpPr>
        <p:spPr>
          <a:xfrm>
            <a:off x="6803136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03136" y="2058718"/>
            <a:ext cx="2029968" cy="43891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/>
          <p:nvPr/>
        </p:nvSpPr>
        <p:spPr>
          <a:xfrm>
            <a:off x="6803136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912864" y="2561638"/>
            <a:ext cx="19202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o-RO" sz="1200" dirty="0"/>
              <a:t>Durata de la primirea facturii până la înregistrarea ei în sistem. </a:t>
            </a:r>
            <a:endParaRPr lang="en-US" sz="1200" dirty="0"/>
          </a:p>
          <a:p>
            <a:endParaRPr lang="en-US" sz="1200" dirty="0"/>
          </a:p>
          <a:p>
            <a:r>
              <a:rPr lang="ro-RO" sz="1200" dirty="0"/>
              <a:t>Automatizarea prin scanare OCR sau e-Factura integrată în ERP reduce semnificativ acest indicator</a:t>
            </a:r>
            <a:endParaRPr lang="en-US" sz="12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F87948FC-AE2A-4369-817C-0B6749911BEB}"/>
              </a:ext>
            </a:extLst>
          </p:cNvPr>
          <p:cNvSpPr/>
          <p:nvPr/>
        </p:nvSpPr>
        <p:spPr>
          <a:xfrm>
            <a:off x="2499799" y="2497630"/>
            <a:ext cx="1980761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r>
              <a:rPr lang="ro-RO" sz="1200" dirty="0"/>
              <a:t>Durata totală de la preluarea unei comenzi de la client până la încasarea banilor. </a:t>
            </a:r>
            <a:endParaRPr lang="en-US" sz="1200" dirty="0"/>
          </a:p>
          <a:p>
            <a:pPr lvl="0"/>
            <a:endParaRPr lang="en-US" sz="1200" dirty="0"/>
          </a:p>
          <a:p>
            <a:pPr lvl="0"/>
            <a:r>
              <a:rPr lang="ro-RO" sz="1200" dirty="0"/>
              <a:t>ERP-ul ar trebui să scadă drastic acest timp prin fluidizarea fluxurilor între vânzări, depozit și contabilitate.</a:t>
            </a: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97065206-15C1-44ED-9875-0EE0FEDA1EFD}"/>
              </a:ext>
            </a:extLst>
          </p:cNvPr>
          <p:cNvSpPr/>
          <p:nvPr/>
        </p:nvSpPr>
        <p:spPr>
          <a:xfrm>
            <a:off x="347472" y="2058718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Viteza de închidere financiară lunară</a:t>
            </a:r>
            <a:endParaRPr lang="en-US" sz="12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7BA544C0-D748-4A85-815D-C9D65F931F5A}"/>
              </a:ext>
            </a:extLst>
          </p:cNvPr>
          <p:cNvSpPr/>
          <p:nvPr/>
        </p:nvSpPr>
        <p:spPr>
          <a:xfrm>
            <a:off x="4663440" y="2054146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Rata de rotație a stocurilor (</a:t>
            </a:r>
            <a:r>
              <a:rPr lang="ro-RO" sz="1200" b="1" dirty="0" err="1"/>
              <a:t>Inventory</a:t>
            </a:r>
            <a:r>
              <a:rPr lang="ro-RO" sz="1200" b="1" dirty="0"/>
              <a:t> </a:t>
            </a:r>
            <a:r>
              <a:rPr lang="ro-RO" sz="1200" b="1" dirty="0" err="1"/>
              <a:t>Turnover</a:t>
            </a:r>
            <a:r>
              <a:rPr lang="ro-RO" sz="1200" b="1" dirty="0"/>
              <a:t> </a:t>
            </a:r>
            <a:r>
              <a:rPr lang="ro-RO" sz="1200" b="1" dirty="0" err="1"/>
              <a:t>Ratio</a:t>
            </a:r>
            <a:r>
              <a:rPr lang="ro-RO" sz="1200" b="1" dirty="0"/>
              <a:t>)</a:t>
            </a:r>
            <a:endParaRPr lang="en-US" sz="12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84982231-BCA6-4BD9-B668-6D5760864170}"/>
              </a:ext>
            </a:extLst>
          </p:cNvPr>
          <p:cNvSpPr/>
          <p:nvPr/>
        </p:nvSpPr>
        <p:spPr>
          <a:xfrm>
            <a:off x="6781625" y="2059409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Timpul de procesare a unei facturi de furnizor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5527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KPI de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calitate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85076" y="2067699"/>
            <a:ext cx="2029968" cy="438912"/>
          </a:xfrm>
          <a:prstGeom prst="rect">
            <a:avLst/>
          </a:prstGeom>
          <a:solidFill>
            <a:srgbClr val="DC2626"/>
          </a:solidFill>
          <a:ln/>
        </p:spPr>
        <p:txBody>
          <a:bodyPr/>
          <a:lstStyle/>
          <a:p>
            <a:endParaRPr lang="ro-RO" dirty="0"/>
          </a:p>
        </p:txBody>
      </p:sp>
      <p:sp>
        <p:nvSpPr>
          <p:cNvPr id="6" name="Text 4"/>
          <p:cNvSpPr/>
          <p:nvPr/>
        </p:nvSpPr>
        <p:spPr>
          <a:xfrm>
            <a:off x="274320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0896" y="2515592"/>
            <a:ext cx="199339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endParaRPr lang="en-US" sz="1200" dirty="0"/>
          </a:p>
          <a:p>
            <a:pPr lvl="0"/>
            <a:r>
              <a:rPr lang="ro-RO" sz="1200" dirty="0"/>
              <a:t>Procentul în care stocul scriptic din ERP se potrivește la virgulă cu stocul faptic (real) din depozit în timpul inventarului.</a:t>
            </a:r>
          </a:p>
        </p:txBody>
      </p:sp>
      <p:sp>
        <p:nvSpPr>
          <p:cNvPr id="8" name="Shape 6"/>
          <p:cNvSpPr/>
          <p:nvPr/>
        </p:nvSpPr>
        <p:spPr>
          <a:xfrm>
            <a:off x="2450592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ro-RO" dirty="0"/>
          </a:p>
        </p:txBody>
      </p:sp>
      <p:sp>
        <p:nvSpPr>
          <p:cNvPr id="9" name="Shape 7"/>
          <p:cNvSpPr/>
          <p:nvPr/>
        </p:nvSpPr>
        <p:spPr>
          <a:xfrm>
            <a:off x="2453323" y="2064345"/>
            <a:ext cx="2029968" cy="43891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0" name="Text 8"/>
          <p:cNvSpPr/>
          <p:nvPr/>
        </p:nvSpPr>
        <p:spPr>
          <a:xfrm>
            <a:off x="2450592" y="2058718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Rata comenzilor perfecte (Perfect </a:t>
            </a:r>
            <a:r>
              <a:rPr lang="ro-RO" sz="1200" b="1" dirty="0" err="1"/>
              <a:t>Order</a:t>
            </a:r>
            <a:r>
              <a:rPr lang="ro-RO" sz="1200" b="1" dirty="0"/>
              <a:t> Rate)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560320" y="1463040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26864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26864" y="2058718"/>
            <a:ext cx="2029968" cy="4389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4" name="Text 12"/>
          <p:cNvSpPr/>
          <p:nvPr/>
        </p:nvSpPr>
        <p:spPr>
          <a:xfrm>
            <a:off x="4626864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36592" y="2561638"/>
            <a:ext cx="1810512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r>
              <a:rPr lang="ro-RO" sz="1200" dirty="0"/>
              <a:t>Numărul de fișe de clienți sau furnizori introduse greșit sau duplicat. </a:t>
            </a:r>
            <a:endParaRPr lang="en-US" sz="1200" dirty="0"/>
          </a:p>
          <a:p>
            <a:pPr lvl="0"/>
            <a:endParaRPr lang="en-US" sz="1200" dirty="0"/>
          </a:p>
          <a:p>
            <a:pPr lvl="0"/>
            <a:r>
              <a:rPr lang="ro-RO" sz="1200" dirty="0"/>
              <a:t>ERP-ul centralizează datele (Single </a:t>
            </a:r>
            <a:r>
              <a:rPr lang="ro-RO" sz="1200" dirty="0" err="1"/>
              <a:t>Source</a:t>
            </a:r>
            <a:r>
              <a:rPr lang="ro-RO" sz="1200" dirty="0"/>
              <a:t> of </a:t>
            </a:r>
            <a:r>
              <a:rPr lang="ro-RO" sz="1200" dirty="0" err="1"/>
              <a:t>Truth</a:t>
            </a:r>
            <a:r>
              <a:rPr lang="ro-RO" sz="1200" dirty="0"/>
              <a:t>) și trebuie să reducă erorile la zero.</a:t>
            </a:r>
          </a:p>
        </p:txBody>
      </p:sp>
      <p:sp>
        <p:nvSpPr>
          <p:cNvPr id="16" name="Shape 14"/>
          <p:cNvSpPr/>
          <p:nvPr/>
        </p:nvSpPr>
        <p:spPr>
          <a:xfrm>
            <a:off x="6803136" y="2058718"/>
            <a:ext cx="2029968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03136" y="2058718"/>
            <a:ext cx="2029968" cy="438912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/>
          <p:nvPr/>
        </p:nvSpPr>
        <p:spPr>
          <a:xfrm>
            <a:off x="6803136" y="960120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912864" y="2561638"/>
            <a:ext cx="19202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endParaRPr lang="ro-RO" sz="1200" dirty="0"/>
          </a:p>
          <a:p>
            <a:r>
              <a:rPr lang="en-US" sz="1200" dirty="0"/>
              <a:t>M</a:t>
            </a:r>
            <a:r>
              <a:rPr lang="ro-RO" sz="1200" dirty="0" err="1"/>
              <a:t>ăsura</a:t>
            </a:r>
            <a:r>
              <a:rPr lang="ro-RO" sz="1200" dirty="0"/>
              <a:t> (gradul) în care se potrivesc estimările generate de sistem și vânzările sau consumurile reale de materiale.</a:t>
            </a:r>
            <a:endParaRPr lang="en-US" sz="12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F87948FC-AE2A-4369-817C-0B6749911BEB}"/>
              </a:ext>
            </a:extLst>
          </p:cNvPr>
          <p:cNvSpPr/>
          <p:nvPr/>
        </p:nvSpPr>
        <p:spPr>
          <a:xfrm>
            <a:off x="2499799" y="2497630"/>
            <a:ext cx="1980761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/>
            <a:endParaRPr lang="en-US" sz="1200" dirty="0"/>
          </a:p>
          <a:p>
            <a:pPr lvl="0"/>
            <a:r>
              <a:rPr lang="ro-RO" sz="1200" dirty="0"/>
              <a:t>Procentul de comenzi livrate la timp, cu produsele corecte, în cantitatea solicitată, fără deteriorări și cu factura emisă corect din prima.</a:t>
            </a: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97065206-15C1-44ED-9875-0EE0FEDA1EFD}"/>
              </a:ext>
            </a:extLst>
          </p:cNvPr>
          <p:cNvSpPr/>
          <p:nvPr/>
        </p:nvSpPr>
        <p:spPr>
          <a:xfrm>
            <a:off x="347472" y="2058718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Acuratețea stocurilor </a:t>
            </a:r>
            <a:endParaRPr lang="en-US" sz="1200" b="1" dirty="0"/>
          </a:p>
          <a:p>
            <a:pPr algn="ctr"/>
            <a:r>
              <a:rPr lang="ro-RO" sz="1200" b="1" dirty="0"/>
              <a:t>(</a:t>
            </a:r>
            <a:r>
              <a:rPr lang="ro-RO" sz="1200" b="1" dirty="0" err="1"/>
              <a:t>Inventory</a:t>
            </a:r>
            <a:r>
              <a:rPr lang="ro-RO" sz="1200" b="1" dirty="0"/>
              <a:t> </a:t>
            </a:r>
            <a:r>
              <a:rPr lang="ro-RO" sz="1200" b="1" dirty="0" err="1"/>
              <a:t>Accuracy</a:t>
            </a:r>
            <a:r>
              <a:rPr lang="ro-RO" sz="1200" b="1" dirty="0"/>
              <a:t> Rate)</a:t>
            </a:r>
            <a:endParaRPr lang="en-US" sz="12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7BA544C0-D748-4A85-815D-C9D65F931F5A}"/>
              </a:ext>
            </a:extLst>
          </p:cNvPr>
          <p:cNvSpPr/>
          <p:nvPr/>
        </p:nvSpPr>
        <p:spPr>
          <a:xfrm>
            <a:off x="4663440" y="2054146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o-RO" sz="1200" b="1" dirty="0"/>
              <a:t>Rata de duplicare sau erori în </a:t>
            </a:r>
            <a:r>
              <a:rPr lang="en-US" sz="1200" b="1" dirty="0" err="1"/>
              <a:t>bazele</a:t>
            </a:r>
            <a:r>
              <a:rPr lang="en-US" sz="1200" b="1" dirty="0"/>
              <a:t> de </a:t>
            </a:r>
            <a:r>
              <a:rPr lang="ro-RO" sz="1200" b="1" dirty="0"/>
              <a:t>date</a:t>
            </a:r>
            <a:endParaRPr lang="en-US" sz="12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84982231-BCA6-4BD9-B668-6D5760864170}"/>
              </a:ext>
            </a:extLst>
          </p:cNvPr>
          <p:cNvSpPr/>
          <p:nvPr/>
        </p:nvSpPr>
        <p:spPr>
          <a:xfrm>
            <a:off x="6781625" y="2059409"/>
            <a:ext cx="20299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/>
              <a:t>A</a:t>
            </a:r>
            <a:r>
              <a:rPr lang="ro-RO" sz="1200" b="1" dirty="0" err="1"/>
              <a:t>curatețea</a:t>
            </a:r>
            <a:r>
              <a:rPr lang="ro-RO" sz="1200" b="1" dirty="0"/>
              <a:t> previziunilor de vânzări și producție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57884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Proven Path – Metodologie de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mplementare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896112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Wallace &amp; Kremzar (2001) — actualizat pentru contextul cloud și agile 2026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74320" y="1234440"/>
            <a:ext cx="2743200" cy="171907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234440"/>
            <a:ext cx="2743200" cy="438912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23444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1. Audit Inițial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65760" y="1728216"/>
            <a:ext cx="25603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situație curentă: procese, probleme, oportunități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Identificare gap-uri între capabilități actuale și obiective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Evaluare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maturit</a:t>
            </a:r>
            <a:r>
              <a:rPr lang="ro-RO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ății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digital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(Digital Maturity Assessment)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172968" y="1234440"/>
            <a:ext cx="2743200" cy="171907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172968" y="1234440"/>
            <a:ext cx="2743200" cy="4389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1" name="Text 9"/>
          <p:cNvSpPr/>
          <p:nvPr/>
        </p:nvSpPr>
        <p:spPr>
          <a:xfrm>
            <a:off x="3172968" y="123444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2. Educație &amp; Decizie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264408" y="1728216"/>
            <a:ext cx="25603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Educație inițială management — ce presupune ERP și cloud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costuri/beneficii documentată, calcul ROI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Decizia Go/No-Go bazată pe date concrete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71616" y="1234440"/>
            <a:ext cx="2743200" cy="171907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71616" y="1234440"/>
            <a:ext cx="2743200" cy="438912"/>
          </a:xfrm>
          <a:prstGeom prst="rect">
            <a:avLst/>
          </a:prstGeom>
          <a:solidFill>
            <a:srgbClr val="0D6078"/>
          </a:solidFill>
          <a:ln/>
        </p:spPr>
      </p:sp>
      <p:sp>
        <p:nvSpPr>
          <p:cNvPr id="15" name="Text 13"/>
          <p:cNvSpPr/>
          <p:nvPr/>
        </p:nvSpPr>
        <p:spPr>
          <a:xfrm>
            <a:off x="6071616" y="123444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3. Concepție &amp; Organizare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163056" y="1728216"/>
            <a:ext cx="25603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de concepție: mediu operațional dorit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de performanță SMART (KPIs, SLA-uri)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proiectului: Comitet Executiv, Project Lead full-time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108960"/>
            <a:ext cx="2743200" cy="171907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3108960"/>
            <a:ext cx="2743200" cy="438912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" y="310896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4. Training &amp; S&amp;OP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65760" y="3602736"/>
            <a:ext cx="25603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valorează 80-100% din succes — nu se scurtează!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Implementare Sales &amp; Operations Planning (S&amp;OP/IBP)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cerere, previziune, planificare detaliată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172968" y="3108960"/>
            <a:ext cx="2743200" cy="171907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172968" y="3108960"/>
            <a:ext cx="2743200" cy="438912"/>
          </a:xfrm>
          <a:prstGeom prst="rect">
            <a:avLst/>
          </a:prstGeom>
          <a:solidFill>
            <a:srgbClr val="164E63"/>
          </a:solidFill>
          <a:ln/>
        </p:spPr>
      </p:sp>
      <p:sp>
        <p:nvSpPr>
          <p:cNvPr id="23" name="Text 21"/>
          <p:cNvSpPr/>
          <p:nvPr/>
        </p:nvSpPr>
        <p:spPr>
          <a:xfrm>
            <a:off x="3172968" y="310896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5. Date &amp; Procese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264408" y="3602736"/>
            <a:ext cx="25603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Integritate date: inventar, BOM, masterdata — corecte și complete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Proiectare/reproiectare procese business (process mining)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de implementare pe un set limitat de procese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071616" y="3108960"/>
            <a:ext cx="2743200" cy="171907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071616" y="3108960"/>
            <a:ext cx="2743200" cy="438912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7" name="Text 25"/>
          <p:cNvSpPr/>
          <p:nvPr/>
        </p:nvSpPr>
        <p:spPr>
          <a:xfrm>
            <a:off x="6071616" y="310896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6. Software &amp; Go-Live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163056" y="3602736"/>
            <a:ext cx="256032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Selecție software, configurare, testare UAT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 conform strategiei alese (Big Bang / Phased)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II + educație continuă + suport post go-live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Cloud vs. On-Premise vs. Hybrid (2026)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4320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743200" cy="502920"/>
          </a:xfrm>
          <a:prstGeom prst="rect">
            <a:avLst/>
          </a:prstGeom>
          <a:solidFill>
            <a:srgbClr val="164E63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On-Premise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84048" y="155448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</a:rPr>
              <a:t>✔ Avantaje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84048" y="1874520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total al datelor și infrastructurii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84048" y="2313432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Personalizare nelimitată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84048" y="2752344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depinde de conexiunea internet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84048" y="3218688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✖ Dezavantaje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84048" y="3547872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Costuri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ridicate de hardware/mentenanță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84048" y="3968496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Actualizări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manuale, cicluri lungi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84048" y="4389120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Scalabilitate limitată, CAPEX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ro-RO" sz="1200" dirty="0"/>
              <a:t>Capital </a:t>
            </a:r>
            <a:r>
              <a:rPr lang="ro-RO" sz="1200" dirty="0" err="1"/>
              <a:t>Expenditures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mare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172968" y="960120"/>
            <a:ext cx="274320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172968" y="960120"/>
            <a:ext cx="2743200" cy="50292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7" name="Text 15"/>
          <p:cNvSpPr/>
          <p:nvPr/>
        </p:nvSpPr>
        <p:spPr>
          <a:xfrm>
            <a:off x="3172968" y="960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Cloud ERP (SaaS)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282696" y="155448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</a:rPr>
              <a:t>✔ Avantaje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282696" y="1874520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OPEX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ro-RO" sz="1200" dirty="0" err="1"/>
              <a:t>Operational</a:t>
            </a:r>
            <a:r>
              <a:rPr lang="ro-RO" sz="1200" dirty="0"/>
              <a:t> </a:t>
            </a:r>
            <a:r>
              <a:rPr lang="ro-RO" sz="1200" dirty="0" err="1"/>
              <a:t>Expenditures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redus, scalare rapidă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282696" y="2313432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automate, mereu versiunea curentă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282696" y="2752344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Accesibil de oriunde, suport mobil nativ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282696" y="3218688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✖ Dezavantaje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282696" y="3547872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Personalizare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limitată față de on-premise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82696" y="3968496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Dependență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furnizor (vendor lock-in)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282696" y="4389120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la terți — cerințe GDPR stricte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71616" y="960120"/>
            <a:ext cx="2743200" cy="3931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071616" y="960120"/>
            <a:ext cx="2743200" cy="50292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28" name="Text 26"/>
          <p:cNvSpPr/>
          <p:nvPr/>
        </p:nvSpPr>
        <p:spPr>
          <a:xfrm>
            <a:off x="6071616" y="960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Hybrid / Two-Tier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181344" y="155448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</a:rPr>
              <a:t>✔ Avantaje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81344" y="1874520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ERP on-premise, module noi în cloud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181344" y="2313432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Tranziție graduală fără disrupție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181344" y="2752344"/>
            <a:ext cx="252374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Optimizarea costurilor pe termen mediu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181344" y="3218688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</a:rPr>
              <a:t>✖ Dezavantaje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181344" y="3547872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Complexitate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integrare ridicată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181344" y="3968496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Două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medii de suport și securitate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181344" y="4389120"/>
            <a:ext cx="2523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ro-RO" sz="12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Necesită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</a:t>
            </a:r>
            <a:r>
              <a:rPr lang="en-US" sz="12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arhitectură</a:t>
            </a: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API solidă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274320" y="4892040"/>
            <a:ext cx="8595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4748B"/>
                </a:solidFill>
              </a:rPr>
              <a:t>Tendința 2026: 78% din proiectele noi de ERP optează pentru Cloud-first sau Hybrid  (Gartner, 2025)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Principalii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urnizori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ERP – 2026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960120"/>
            <a:ext cx="2743200" cy="475488"/>
          </a:xfrm>
          <a:prstGeom prst="rect">
            <a:avLst/>
          </a:prstGeom>
          <a:solidFill>
            <a:srgbClr val="1A56A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96012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SAP S/4HANA Cloud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65760" y="1490472"/>
            <a:ext cx="1618488" cy="237744"/>
          </a:xfrm>
          <a:prstGeom prst="rect">
            <a:avLst/>
          </a:prstGeom>
          <a:solidFill>
            <a:srgbClr val="1A56A0">
              <a:alpha val="25000"/>
            </a:srgbClr>
          </a:solidFill>
          <a:ln/>
        </p:spPr>
        <p:txBody>
          <a:bodyPr/>
          <a:lstStyle/>
          <a:p>
            <a:endParaRPr lang="ro-RO" dirty="0"/>
          </a:p>
        </p:txBody>
      </p:sp>
      <p:sp>
        <p:nvSpPr>
          <p:cNvPr id="8" name="Text 6"/>
          <p:cNvSpPr/>
          <p:nvPr/>
        </p:nvSpPr>
        <p:spPr>
          <a:xfrm>
            <a:off x="365760" y="1490472"/>
            <a:ext cx="1618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6A0"/>
                </a:solidFill>
              </a:rPr>
              <a:t>Enterprise ≥1000 ang</a:t>
            </a:r>
            <a:r>
              <a:rPr lang="ro-RO" sz="1200" b="1" dirty="0" err="1">
                <a:solidFill>
                  <a:srgbClr val="1A56A0"/>
                </a:solidFill>
              </a:rPr>
              <a:t>ajati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1783080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Liderul pieței ERP. In-memory HANA, embedded AI (Joule – LLM nativ), module ESG, raportare CSRD. Rise with SAP = migrare la cloud.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72968" y="96012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72968" y="960120"/>
            <a:ext cx="2743200" cy="475488"/>
          </a:xfrm>
          <a:prstGeom prst="rect">
            <a:avLst/>
          </a:prstGeom>
          <a:solidFill>
            <a:srgbClr val="C74634"/>
          </a:solidFill>
          <a:ln/>
        </p:spPr>
      </p:sp>
      <p:sp>
        <p:nvSpPr>
          <p:cNvPr id="12" name="Text 10"/>
          <p:cNvSpPr/>
          <p:nvPr/>
        </p:nvSpPr>
        <p:spPr>
          <a:xfrm>
            <a:off x="3172968" y="96012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Oracle Fusion Cloud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264408" y="1490472"/>
            <a:ext cx="1371600" cy="228600"/>
          </a:xfrm>
          <a:prstGeom prst="rect">
            <a:avLst/>
          </a:prstGeom>
          <a:solidFill>
            <a:srgbClr val="C74634">
              <a:alpha val="25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3264408" y="149047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74634"/>
                </a:solidFill>
              </a:rPr>
              <a:t>Enterprise ≥500 ang.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264408" y="1783080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+ HCM + EPM pe aceeași platformă cloud. AI integrat pentru predicții financiare, automatizare procese, analytics avansat.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071616" y="96012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071616" y="960120"/>
            <a:ext cx="2743200" cy="475488"/>
          </a:xfrm>
          <a:prstGeom prst="rect">
            <a:avLst/>
          </a:prstGeom>
          <a:solidFill>
            <a:srgbClr val="0078D4"/>
          </a:solidFill>
          <a:ln/>
        </p:spPr>
      </p:sp>
      <p:sp>
        <p:nvSpPr>
          <p:cNvPr id="18" name="Text 16"/>
          <p:cNvSpPr/>
          <p:nvPr/>
        </p:nvSpPr>
        <p:spPr>
          <a:xfrm>
            <a:off x="6071616" y="96012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Microsoft Dynamics 365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163056" y="1490472"/>
            <a:ext cx="1371600" cy="228600"/>
          </a:xfrm>
          <a:prstGeom prst="rect">
            <a:avLst/>
          </a:prstGeom>
          <a:solidFill>
            <a:srgbClr val="0078D4">
              <a:alpha val="25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6163056" y="149047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78D4"/>
                </a:solidFill>
              </a:rPr>
              <a:t>50–1000 angajați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63056" y="1783080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 nativă cu M365, Teams, Power Platform și Azure AI. Copilot integrat pentru ERP/CRM. Popular în companii medium.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74320" y="297180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74320" y="2971800"/>
            <a:ext cx="2743200" cy="475488"/>
          </a:xfrm>
          <a:prstGeom prst="rect">
            <a:avLst/>
          </a:prstGeom>
          <a:solidFill>
            <a:srgbClr val="7B2D8B"/>
          </a:solidFill>
          <a:ln/>
        </p:spPr>
      </p:sp>
      <p:sp>
        <p:nvSpPr>
          <p:cNvPr id="24" name="Text 22"/>
          <p:cNvSpPr/>
          <p:nvPr/>
        </p:nvSpPr>
        <p:spPr>
          <a:xfrm>
            <a:off x="274320" y="29718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Infor CloudSuite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365760" y="3502152"/>
            <a:ext cx="1527048" cy="228600"/>
          </a:xfrm>
          <a:prstGeom prst="rect">
            <a:avLst/>
          </a:prstGeom>
          <a:solidFill>
            <a:srgbClr val="7B2D8B">
              <a:alpha val="25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365759" y="3502152"/>
            <a:ext cx="152704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D8B"/>
                </a:solidFill>
              </a:rPr>
              <a:t>Producție &amp; Distribuție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65760" y="3794760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specializat pe industrii: producție, distribuție, sănătate, modă. Coleman AI integrat. 100% cloud multi-tenant.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172968" y="297180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172968" y="2971800"/>
            <a:ext cx="2743200" cy="475488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/>
          <p:nvPr/>
        </p:nvSpPr>
        <p:spPr>
          <a:xfrm>
            <a:off x="3172968" y="29718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NetSuite (Oracle)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3264408" y="3502152"/>
            <a:ext cx="1371600" cy="228600"/>
          </a:xfrm>
          <a:prstGeom prst="rect">
            <a:avLst/>
          </a:prstGeom>
          <a:solidFill>
            <a:srgbClr val="D97706">
              <a:alpha val="25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3264408" y="350215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97706"/>
                </a:solidFill>
              </a:rPr>
              <a:t>10–500 angajați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3264408" y="3794760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Primul ERP 100% cloud. Ideal pentru companii în creștere. Module complete: financiar, CRM, e-commerce, HR într-o singură platformă.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071616" y="2971800"/>
            <a:ext cx="2743200" cy="18745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071616" y="2971800"/>
            <a:ext cx="2743200" cy="475488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36" name="Text 34"/>
          <p:cNvSpPr/>
          <p:nvPr/>
        </p:nvSpPr>
        <p:spPr>
          <a:xfrm>
            <a:off x="6071616" y="29718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Epicor / IFS / Sage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6163056" y="3502152"/>
            <a:ext cx="1371600" cy="228600"/>
          </a:xfrm>
          <a:prstGeom prst="rect">
            <a:avLst/>
          </a:prstGeom>
          <a:solidFill>
            <a:srgbClr val="059669">
              <a:alpha val="25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163056" y="350215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59669"/>
                </a:solidFill>
              </a:rPr>
              <a:t>IMM-uri, industrii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163056" y="3794760"/>
            <a:ext cx="256032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Soluții pentru IMM-uri și industrii specifice (producție, construcții, servicii). Tranziție activă la cloud și modele SaaS.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utomatizare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ERP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ro-RO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odern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(2026)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804672"/>
            <a:ext cx="841248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4" name="Shape 2"/>
          <p:cNvSpPr/>
          <p:nvPr/>
        </p:nvSpPr>
        <p:spPr>
          <a:xfrm>
            <a:off x="228600" y="960120"/>
            <a:ext cx="2743200" cy="1810512"/>
          </a:xfrm>
          <a:prstGeom prst="rect">
            <a:avLst/>
          </a:prstGeom>
          <a:solidFill>
            <a:srgbClr val="0891B2">
              <a:alpha val="8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228600" y="960120"/>
            <a:ext cx="2743200" cy="4389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" y="96012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Copilot / Asistent AI nativ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28600" y="1453896"/>
            <a:ext cx="27432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Joule, Microsoft Copilot for Dynamics 365, Oracle AI Agents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Interogare în limbaj natural a datelor ERP: 'Care sunt comenzile restante?'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Generare automată de rapoarte, rezumate financiare, acțiuni recomandate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154680" y="960120"/>
            <a:ext cx="2743200" cy="1810512"/>
          </a:xfrm>
          <a:prstGeom prst="rect">
            <a:avLst/>
          </a:prstGeom>
          <a:solidFill>
            <a:srgbClr val="0E7490">
              <a:alpha val="8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154680" y="960120"/>
            <a:ext cx="2743200" cy="438912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10" name="Text 8"/>
          <p:cNvSpPr/>
          <p:nvPr/>
        </p:nvSpPr>
        <p:spPr>
          <a:xfrm>
            <a:off x="3154680" y="96012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Predictive Analytics &amp; ML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154680" y="1453896"/>
            <a:ext cx="27432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Predicție cerere și planificare automată stocuri (IBP)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Detecție anomalii financiare și prevenire fraudă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Scoring furnizori, predicție întârzieri în lanțul de aprovizionare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80760" y="960120"/>
            <a:ext cx="2743200" cy="1810512"/>
          </a:xfrm>
          <a:prstGeom prst="rect">
            <a:avLst/>
          </a:prstGeom>
          <a:solidFill>
            <a:srgbClr val="155E75">
              <a:alpha val="8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080760" y="960120"/>
            <a:ext cx="2743200" cy="438912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4" name="Text 12"/>
          <p:cNvSpPr/>
          <p:nvPr/>
        </p:nvSpPr>
        <p:spPr>
          <a:xfrm>
            <a:off x="6080760" y="96012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Hyperautomation (RPA + AI)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080760" y="1453896"/>
            <a:ext cx="27432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Automatizare completă procese repetitive: facturare, reconciliere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mining pentru identificarea ineficiențelor (Celonis, SAP Signavio)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Reducere costuri operaționale 30-50% în finanțe și procurement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28600" y="2926080"/>
            <a:ext cx="2743200" cy="1810512"/>
          </a:xfrm>
          <a:prstGeom prst="rect">
            <a:avLst/>
          </a:prstGeom>
          <a:solidFill>
            <a:srgbClr val="164E63">
              <a:alpha val="8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28600" y="2926080"/>
            <a:ext cx="2743200" cy="438912"/>
          </a:xfrm>
          <a:prstGeom prst="rect">
            <a:avLst/>
          </a:prstGeom>
          <a:solidFill>
            <a:srgbClr val="164E63"/>
          </a:solidFill>
          <a:ln/>
        </p:spPr>
      </p:sp>
      <p:sp>
        <p:nvSpPr>
          <p:cNvPr id="18" name="Text 16"/>
          <p:cNvSpPr/>
          <p:nvPr/>
        </p:nvSpPr>
        <p:spPr>
          <a:xfrm>
            <a:off x="228600" y="292608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Integrare IoT &amp; Digital Twin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28600" y="3419856"/>
            <a:ext cx="27432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Senzori conectați direct la modulele ERP de producție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Twin al fabricii — simulare și optimizare în timp real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Mentenanță predictivă integrată în planificarea resurselor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154680" y="2926080"/>
            <a:ext cx="2743200" cy="1810512"/>
          </a:xfrm>
          <a:prstGeom prst="rect">
            <a:avLst/>
          </a:prstGeom>
          <a:solidFill>
            <a:srgbClr val="0D4060">
              <a:alpha val="8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154680" y="2926080"/>
            <a:ext cx="2743200" cy="438912"/>
          </a:xfrm>
          <a:prstGeom prst="rect">
            <a:avLst/>
          </a:prstGeom>
          <a:solidFill>
            <a:srgbClr val="0D4060"/>
          </a:solidFill>
          <a:ln/>
        </p:spPr>
      </p:sp>
      <p:sp>
        <p:nvSpPr>
          <p:cNvPr id="22" name="Text 20"/>
          <p:cNvSpPr/>
          <p:nvPr/>
        </p:nvSpPr>
        <p:spPr>
          <a:xfrm>
            <a:off x="3154680" y="292608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ESG &amp; Raportare Automatizată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154680" y="3419856"/>
            <a:ext cx="27432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Raportare carbon footprint integrată nativ (SAP Sustainability)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Conformitate automată cu EU CSRD (obligatoriu din 2025)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KPIs ESG în dashboarduri executive alături de KPIs financiari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080760" y="2926080"/>
            <a:ext cx="2743200" cy="1810512"/>
          </a:xfrm>
          <a:prstGeom prst="rect">
            <a:avLst/>
          </a:prstGeom>
          <a:solidFill>
            <a:srgbClr val="083050">
              <a:alpha val="8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080760" y="2926080"/>
            <a:ext cx="2743200" cy="438912"/>
          </a:xfrm>
          <a:prstGeom prst="rect">
            <a:avLst/>
          </a:prstGeom>
          <a:solidFill>
            <a:srgbClr val="083050"/>
          </a:solidFill>
          <a:ln/>
        </p:spPr>
      </p:sp>
      <p:sp>
        <p:nvSpPr>
          <p:cNvPr id="26" name="Text 24"/>
          <p:cNvSpPr/>
          <p:nvPr/>
        </p:nvSpPr>
        <p:spPr>
          <a:xfrm>
            <a:off x="6080760" y="292608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Low-Code / No-Code ERP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080760" y="3419856"/>
            <a:ext cx="2743200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Configurare fluxuri și rapoarte fără programatori (Power Platform)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Extensii ERP prin marketplace de aplicații și API-uri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 developers — democratizarea adaptărilor ERP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Riscuri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mplementarea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ERP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anagementul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chimbării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91440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</a:rPr>
              <a:t>Riscuri Frecvente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74320" y="1325880"/>
            <a:ext cx="41148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325880"/>
            <a:ext cx="1005840" cy="502920"/>
          </a:xfrm>
          <a:prstGeom prst="rect">
            <a:avLst/>
          </a:prstGeom>
          <a:solidFill>
            <a:srgbClr val="DC2626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274320" y="132588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CRITIC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371600" y="1362456"/>
            <a:ext cx="29260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incorecte/incomplete la go-live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1920240"/>
            <a:ext cx="41148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4320" y="1920240"/>
            <a:ext cx="1005840" cy="502920"/>
          </a:xfrm>
          <a:prstGeom prst="rect">
            <a:avLst/>
          </a:prstGeom>
          <a:solidFill>
            <a:srgbClr val="D97706">
              <a:alpha val="85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1947672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MAJOR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1600" y="1956816"/>
            <a:ext cx="29260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Implicare insuficientă a utilizatorilor finali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2514600"/>
            <a:ext cx="41148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514600"/>
            <a:ext cx="1005840" cy="502920"/>
          </a:xfrm>
          <a:prstGeom prst="rect">
            <a:avLst/>
          </a:prstGeom>
          <a:solidFill>
            <a:srgbClr val="D97706">
              <a:alpha val="85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274320" y="2542032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MAJOR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371600" y="2551176"/>
            <a:ext cx="29260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creep — extinderea necontrolată a proiectului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108960"/>
            <a:ext cx="41148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74320" y="3108960"/>
            <a:ext cx="1005840" cy="502920"/>
          </a:xfrm>
          <a:prstGeom prst="rect">
            <a:avLst/>
          </a:prstGeom>
          <a:solidFill>
            <a:srgbClr val="D97706">
              <a:alpha val="85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274320" y="3136392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MAJOR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71600" y="3145536"/>
            <a:ext cx="29260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insuficient sau prea aproape de go-live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3703320"/>
            <a:ext cx="41148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274320" y="3703320"/>
            <a:ext cx="1005840" cy="502920"/>
          </a:xfrm>
          <a:prstGeom prst="rect">
            <a:avLst/>
          </a:prstGeom>
          <a:solidFill>
            <a:srgbClr val="DC2626">
              <a:alpha val="85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274320" y="3730752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CRITIC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371600" y="3739896"/>
            <a:ext cx="29260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Migrare date subestimată ca efort și timp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297680"/>
            <a:ext cx="4114800" cy="5029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274320" y="4297680"/>
            <a:ext cx="1005840" cy="502920"/>
          </a:xfrm>
          <a:prstGeom prst="rect">
            <a:avLst/>
          </a:prstGeom>
          <a:solidFill>
            <a:srgbClr val="D97706">
              <a:alpha val="85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274320" y="429768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MAJOR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371600" y="4334256"/>
            <a:ext cx="292608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Rezistență organizațională neadresată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914400"/>
            <a:ext cx="4114800" cy="40233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0" name="Text 28"/>
          <p:cNvSpPr/>
          <p:nvPr/>
        </p:nvSpPr>
        <p:spPr>
          <a:xfrm>
            <a:off x="4846320" y="10058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B6D4"/>
                </a:solidFill>
              </a:rPr>
              <a:t>Change Management – Factori de Succes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4919472" y="1444752"/>
            <a:ext cx="382219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Viziune clară comunicată
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schimbăm, ce obținem, cum afectează fiecare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919472" y="2029968"/>
            <a:ext cx="382219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Sponsori activi la nivel C-Suite
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CEO/CFO/COO — vizibili, implicați, nu delegatari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919472" y="2615184"/>
            <a:ext cx="382219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Rețea de change champions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Ambasadori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în fiecare departament, colegi de încredere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919472" y="3200400"/>
            <a:ext cx="382219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pe roluri, nu generic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utilizator învață exact ce face el în sistem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919472" y="3785616"/>
            <a:ext cx="382219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loops rapide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raportare probleme, răspuns în 24-48h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919472" y="4370832"/>
            <a:ext cx="382219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Celebrarea milestone-urilor
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Recunoașterea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progresului menține motivația echipei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ipic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mplementare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ERP (Cloud, Mid-Market)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2377440"/>
            <a:ext cx="8595360" cy="164592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2231136"/>
            <a:ext cx="457200" cy="457200"/>
          </a:xfrm>
          <a:prstGeom prst="ellipse">
            <a:avLst/>
          </a:prstGeom>
          <a:solidFill>
            <a:srgbClr val="0E7490"/>
          </a:solidFill>
          <a:ln/>
        </p:spPr>
      </p:sp>
      <p:sp>
        <p:nvSpPr>
          <p:cNvPr id="6" name="Text 4"/>
          <p:cNvSpPr/>
          <p:nvPr/>
        </p:nvSpPr>
        <p:spPr>
          <a:xfrm>
            <a:off x="0" y="96012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4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Pregătire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E74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Audit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0" y="2834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</a:rPr>
              <a:t>4-6 săpt.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11680" y="2231136"/>
            <a:ext cx="457200" cy="457200"/>
          </a:xfrm>
          <a:prstGeom prst="ellipse">
            <a:avLst/>
          </a:prstGeom>
          <a:solidFill>
            <a:srgbClr val="0891B2"/>
          </a:solidFill>
          <a:ln/>
        </p:spPr>
      </p:sp>
      <p:sp>
        <p:nvSpPr>
          <p:cNvPr id="9" name="Text 7"/>
          <p:cNvSpPr/>
          <p:nvPr/>
        </p:nvSpPr>
        <p:spPr>
          <a:xfrm>
            <a:off x="1737360" y="96012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Config.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737360" y="2834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</a:rPr>
              <a:t>8-12 săpt.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977640" y="2231136"/>
            <a:ext cx="457200" cy="457200"/>
          </a:xfrm>
          <a:prstGeom prst="ellipse">
            <a:avLst/>
          </a:prstGeom>
          <a:solidFill>
            <a:srgbClr val="155E75"/>
          </a:solidFill>
          <a:ln/>
        </p:spPr>
      </p:sp>
      <p:sp>
        <p:nvSpPr>
          <p:cNvPr id="12" name="Text 10"/>
          <p:cNvSpPr/>
          <p:nvPr/>
        </p:nvSpPr>
        <p:spPr>
          <a:xfrm>
            <a:off x="3703320" y="96012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5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Migrare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55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703320" y="2834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</a:rPr>
              <a:t>4-8 săpt.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623560" y="2231136"/>
            <a:ext cx="457200" cy="457200"/>
          </a:xfrm>
          <a:prstGeom prst="ellipse">
            <a:avLst/>
          </a:prstGeom>
          <a:solidFill>
            <a:srgbClr val="164E63"/>
          </a:solidFill>
          <a:ln/>
        </p:spPr>
      </p:sp>
      <p:sp>
        <p:nvSpPr>
          <p:cNvPr id="15" name="Text 13"/>
          <p:cNvSpPr/>
          <p:nvPr/>
        </p:nvSpPr>
        <p:spPr>
          <a:xfrm>
            <a:off x="5349240" y="96012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UAT</a:t>
            </a:r>
            <a:r>
              <a:rPr lang="ro-RO" sz="1300" b="1" dirty="0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ro-RO" sz="1300" b="1" dirty="0" err="1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</a:t>
            </a:r>
            <a:r>
              <a:rPr lang="ro-RO" sz="1300" b="1" dirty="0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1300" b="1" dirty="0" err="1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</a:t>
            </a:r>
            <a:r>
              <a:rPr lang="ro-RO" sz="1300" b="1" dirty="0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1300" b="1" dirty="0" err="1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</a:t>
            </a:r>
            <a:r>
              <a:rPr lang="ro-RO" sz="1300" b="1" dirty="0">
                <a:solidFill>
                  <a:srgbClr val="164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349240" y="2834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</a:rPr>
              <a:t>3-4 săpt.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15200" y="2231136"/>
            <a:ext cx="457200" cy="457200"/>
          </a:xfrm>
          <a:prstGeom prst="ellipse">
            <a:avLst/>
          </a:prstGeom>
          <a:solidFill>
            <a:srgbClr val="0D4060"/>
          </a:solidFill>
          <a:ln/>
        </p:spPr>
      </p:sp>
      <p:sp>
        <p:nvSpPr>
          <p:cNvPr id="18" name="Text 16"/>
          <p:cNvSpPr/>
          <p:nvPr/>
        </p:nvSpPr>
        <p:spPr>
          <a:xfrm>
            <a:off x="7040880" y="96012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4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D4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Suport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040880" y="2834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4748B"/>
                </a:solidFill>
              </a:rPr>
              <a:t>2-4 săpt.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3246120"/>
            <a:ext cx="8595360" cy="411480"/>
          </a:xfrm>
          <a:prstGeom prst="rect">
            <a:avLst/>
          </a:prstGeom>
          <a:solidFill>
            <a:srgbClr val="E0F2FE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3273552"/>
            <a:ext cx="84124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7490"/>
                </a:solidFill>
              </a:rPr>
              <a:t>⏱  Durată totală tipică: 6–12 luni (cloud, mid-market) · 12–24 luni (enterprise, on-premise)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74320" y="379476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91B2"/>
                </a:solidFill>
              </a:rPr>
              <a:t>KPIs de </a:t>
            </a:r>
            <a:r>
              <a:rPr lang="ro-RO" sz="1400" b="1" dirty="0">
                <a:solidFill>
                  <a:srgbClr val="0891B2"/>
                </a:solidFill>
              </a:rPr>
              <a:t>m</a:t>
            </a:r>
            <a:r>
              <a:rPr lang="en-US" sz="1400" b="1" dirty="0" err="1">
                <a:solidFill>
                  <a:srgbClr val="0891B2"/>
                </a:solidFill>
              </a:rPr>
              <a:t>onitorizat</a:t>
            </a:r>
            <a:r>
              <a:rPr lang="en-US" sz="1400" b="1" dirty="0">
                <a:solidFill>
                  <a:srgbClr val="0891B2"/>
                </a:solidFill>
              </a:rPr>
              <a:t> pe </a:t>
            </a:r>
            <a:r>
              <a:rPr lang="ro-RO" sz="1400" b="1" dirty="0">
                <a:solidFill>
                  <a:srgbClr val="0891B2"/>
                </a:solidFill>
              </a:rPr>
              <a:t>p</a:t>
            </a:r>
            <a:r>
              <a:rPr lang="en-US" sz="1400" b="1" dirty="0" err="1">
                <a:solidFill>
                  <a:srgbClr val="0891B2"/>
                </a:solidFill>
              </a:rPr>
              <a:t>arcursul</a:t>
            </a:r>
            <a:r>
              <a:rPr lang="en-US" sz="1400" b="1" dirty="0">
                <a:solidFill>
                  <a:srgbClr val="0891B2"/>
                </a:solidFill>
              </a:rPr>
              <a:t> </a:t>
            </a:r>
            <a:r>
              <a:rPr lang="ro-RO" sz="1400" b="1" dirty="0">
                <a:solidFill>
                  <a:srgbClr val="0891B2"/>
                </a:solidFill>
              </a:rPr>
              <a:t>p</a:t>
            </a:r>
            <a:r>
              <a:rPr lang="en-US" sz="1400" b="1" dirty="0" err="1">
                <a:solidFill>
                  <a:srgbClr val="0891B2"/>
                </a:solidFill>
              </a:rPr>
              <a:t>roiectului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74320" y="418795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Completare migrare date: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100% înainte de UAT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74320" y="4498848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Nr. defecte critice rezolvate: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0 defecte critice la go-live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274320" y="4809744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</a:t>
            </a:r>
            <a:r>
              <a:rPr lang="en-US" sz="1200" b="1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Utilizatori</a:t>
            </a: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1200" b="1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școl</a:t>
            </a:r>
            <a:r>
              <a:rPr lang="en-US" sz="1200" b="1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iți</a:t>
            </a: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100% înainte de go-live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663440" y="418795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 răspuns sistem (SLA):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conform cerințelor definite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663440" y="4498848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Adoptie utilizatori (30 zile):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&gt;85% logări active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663440" y="4809744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realizat (12 luni): 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Comparație cu business case</a:t>
            </a:r>
            <a:r>
              <a:rPr lang="ro-RO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ro-RO" sz="1200" dirty="0" err="1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</a:t>
            </a: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inițial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o-RO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2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ustenabilitate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Green IT &amp; ESG (2026)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8595360" cy="658368"/>
          </a:xfrm>
          <a:prstGeom prst="rect">
            <a:avLst/>
          </a:prstGeom>
          <a:solidFill>
            <a:srgbClr val="0A1628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0058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Directiva EU CSRD (Corporate Sustainability Reporting Directive) — obligatorie din 2025 pentru companii mari — impune raportarea indicatorilor ESG cu aceeași rigoare ca situațiile financiare. ERP-urile moderne integrează aceste cerințe nativ.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" y="1828800"/>
            <a:ext cx="2743200" cy="30632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74320" y="1828800"/>
            <a:ext cx="2743200" cy="475488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8" name="Text 6"/>
          <p:cNvSpPr/>
          <p:nvPr/>
        </p:nvSpPr>
        <p:spPr>
          <a:xfrm>
            <a:off x="274320" y="18288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Mediu (E)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84048" y="2377440"/>
            <a:ext cx="252374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footprint tracking pe produs, comandă, transport</a:t>
            </a:r>
            <a:endParaRPr lang="ro-RO" sz="13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 energie și apă monitorizat în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timp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real</a:t>
            </a:r>
            <a:endParaRPr lang="ro-RO" sz="13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Raportare Scope 1, 2, 3 automată (SAP Sustainability, Oracle ECC)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172968" y="1828800"/>
            <a:ext cx="2743200" cy="30632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72968" y="1828800"/>
            <a:ext cx="2743200" cy="475488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2" name="Text 10"/>
          <p:cNvSpPr/>
          <p:nvPr/>
        </p:nvSpPr>
        <p:spPr>
          <a:xfrm>
            <a:off x="3172968" y="18288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Social (S)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282696" y="2377440"/>
            <a:ext cx="252374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HR: siguranță muncă, diversitate,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formare</a:t>
            </a:r>
            <a:endParaRPr lang="ro-RO" sz="13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lanț de aprovizionare — muncă etică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responsabilă</a:t>
            </a:r>
            <a:endParaRPr lang="ro-RO" sz="13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Wellbeing angajați integrat în modulele HCM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071616" y="1828800"/>
            <a:ext cx="2743200" cy="30632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071616" y="1828800"/>
            <a:ext cx="2743200" cy="475488"/>
          </a:xfrm>
          <a:prstGeom prst="rect">
            <a:avLst/>
          </a:prstGeom>
          <a:solidFill>
            <a:srgbClr val="155E75"/>
          </a:solidFill>
          <a:ln/>
        </p:spPr>
      </p:sp>
      <p:sp>
        <p:nvSpPr>
          <p:cNvPr id="16" name="Text 14"/>
          <p:cNvSpPr/>
          <p:nvPr/>
        </p:nvSpPr>
        <p:spPr>
          <a:xfrm>
            <a:off x="6071616" y="18288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Guvernanță (G)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181344" y="2377440"/>
            <a:ext cx="252374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Trasabilitate completă a deciziilor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și</a:t>
            </a: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tranzacțiilor</a:t>
            </a:r>
            <a:endParaRPr lang="ro-RO" sz="13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Conformitate regulatorie automată (GDPR, AML, SOX)</a:t>
            </a:r>
            <a:endParaRPr lang="ro-RO" sz="1300" dirty="0">
              <a:solidFill>
                <a:srgbClr val="1E293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Raportare CSRD generată automat din datele ERP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" cy="5143500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" y="2743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– Implementare ERP 2026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850392"/>
            <a:ext cx="8229600" cy="36576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1005840"/>
            <a:ext cx="8229600" cy="566928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033272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Clasificarea Oliver Wight rămâne relevantă — Clasa A este ținta: ERP ca instrument strategic, nu doar operațional.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94360" y="1664208"/>
            <a:ext cx="8229600" cy="566928"/>
          </a:xfrm>
          <a:prstGeom prst="rect">
            <a:avLst/>
          </a:prstGeom>
          <a:solidFill>
            <a:srgbClr val="0891B2">
              <a:alpha val="1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91640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Cloud-first este noua normă: 78% din proiectele noi aleg SaaS sau Hybrid. On-premise devine excepția.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322576"/>
            <a:ext cx="8229600" cy="566928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350008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și Copilot nativ transformă ERP-ul: de la sistem de înregistrare la sistem de recomandare și acțiune.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94360" y="2980944"/>
            <a:ext cx="8229600" cy="566928"/>
          </a:xfrm>
          <a:prstGeom prst="rect">
            <a:avLst/>
          </a:prstGeom>
          <a:solidFill>
            <a:srgbClr val="0891B2">
              <a:alpha val="1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008376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Factorul #1 de succes rămâne oamenii: training, change management și implicarea top-managementului, nu tehnologia.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94360" y="3639312"/>
            <a:ext cx="8229600" cy="566928"/>
          </a:xfrm>
          <a:prstGeom prst="rect">
            <a:avLst/>
          </a:prstGeom>
          <a:solidFill>
            <a:srgbClr val="0891B2">
              <a:alpha val="2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666744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curate înainte de go-live sunt ne-negociabile: migrarea datelor este adesea cel mai subestimat efort.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94360" y="4297680"/>
            <a:ext cx="8229600" cy="566928"/>
          </a:xfrm>
          <a:prstGeom prst="rect">
            <a:avLst/>
          </a:prstGeom>
          <a:solidFill>
            <a:srgbClr val="0891B2">
              <a:alpha val="1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4325112"/>
            <a:ext cx="80010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 și sustenabilitatea devin cerințe de business: CSRD impune integrarea raportării în ERP încă din faza de design.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4864608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</a:rPr>
              <a:t>© ASE București – Departamentul de Informatică și Cibernetică Economică  |  2026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2162</Words>
  <Application>Microsoft Office PowerPoint</Application>
  <PresentationFormat>On-screen Show (16:9)</PresentationFormat>
  <Paragraphs>284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Implementare ERP – Ediție Actualizată 2026</dc:title>
  <dc:subject>PptxGenJS Presentation</dc:subject>
  <dc:creator>Prof. dr. Răzvan Daniel Zota</dc:creator>
  <cp:lastModifiedBy>Administrator</cp:lastModifiedBy>
  <cp:revision>27</cp:revision>
  <dcterms:created xsi:type="dcterms:W3CDTF">2026-05-24T08:51:23Z</dcterms:created>
  <dcterms:modified xsi:type="dcterms:W3CDTF">2026-10-10T13:02:49Z</dcterms:modified>
</cp:coreProperties>
</file>