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4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356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011680"/>
            <a:ext cx="5943600" cy="5943600"/>
          </a:xfrm>
          <a:prstGeom prst="ellipse">
            <a:avLst/>
          </a:prstGeom>
          <a:solidFill>
            <a:srgbClr val="14213D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94560" y="4206240"/>
            <a:ext cx="4754880" cy="4754880"/>
          </a:xfrm>
          <a:prstGeom prst="ellipse">
            <a:avLst/>
          </a:prstGeom>
          <a:solidFill>
            <a:srgbClr val="14213D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37160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 ·  CURS 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77240" y="178308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ERP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822960" y="27432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Enterprise Resource Planning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822960" y="338328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Sistemul nervos al afacerii digitale — de la MRP la ERP agentic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4114800"/>
            <a:ext cx="2743200" cy="0"/>
          </a:xfrm>
          <a:prstGeom prst="line">
            <a:avLst/>
          </a:prstGeom>
          <a:noFill/>
          <a:ln w="25400">
            <a:solidFill>
              <a:srgbClr val="00B4D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4297680"/>
            <a:ext cx="9144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Răzvan Daniel Zota</a:t>
            </a:r>
            <a:endParaRPr lang="en-US" sz="13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Departamentul de Informatică și Cibernetică Economică · ASE București</a:t>
            </a:r>
            <a:endParaRPr lang="en-US" sz="1300" dirty="0"/>
          </a:p>
          <a:p>
            <a:pPr marL="0" indent="0">
              <a:lnSpc>
                <a:spcPct val="130000"/>
              </a:lnSpc>
              <a:buNone/>
            </a:pPr>
            <a:endParaRPr lang="en-US" sz="13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zota@ase.ro  ·  zota.ase.ro/eb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22960" y="63093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actualizat · octombrie 2026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0058400" y="822960"/>
            <a:ext cx="1371600" cy="137160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2" name="Image 0" descr="/home/claude/assets/icons/networ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6708" y="1001268"/>
            <a:ext cx="1014984" cy="1014984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10058400" y="822960"/>
            <a:ext cx="1371600" cy="1371600"/>
          </a:xfrm>
          <a:prstGeom prst="ellipse">
            <a:avLst/>
          </a:prstGeom>
          <a:ln w="19050">
            <a:solidFill>
              <a:srgbClr val="00B4D8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PARCURSUL DE ASTĂZI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Patru pași prin lumea ERP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0320" cy="42976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96596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assets/icons/glob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70" y="2049170"/>
            <a:ext cx="473659" cy="47365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78892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822960" y="3044952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Fundamente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22960" y="3566160"/>
            <a:ext cx="205740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→"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este un ERP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→"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Domenii funcționale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→"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Rolul în e-business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383280" y="1691640"/>
            <a:ext cx="2560320" cy="42976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657600" y="196596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2" name="Image 1" descr="/home/claude/assets/icons/server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810" y="2049170"/>
            <a:ext cx="473659" cy="47365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57600" y="278892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3657600" y="3044952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Tehnologie și piață</a:t>
            </a:r>
            <a:endParaRPr lang="en-US" sz="1650" dirty="0"/>
          </a:p>
        </p:txBody>
      </p:sp>
      <p:sp>
        <p:nvSpPr>
          <p:cNvPr id="15" name="Text 11"/>
          <p:cNvSpPr/>
          <p:nvPr/>
        </p:nvSpPr>
        <p:spPr>
          <a:xfrm>
            <a:off x="3657600" y="3566160"/>
            <a:ext cx="205740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→"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Arhitectură și cloud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→"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Baze de date, SO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→"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Producători și cifre 2025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217920" y="1691640"/>
            <a:ext cx="2560320" cy="42976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492240" y="196596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8" name="Image 2" descr="/home/claude/assets/icons/history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5450" y="2049170"/>
            <a:ext cx="473659" cy="473659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78892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6492240" y="3044952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Evoluția</a:t>
            </a:r>
            <a:endParaRPr lang="en-US" sz="1650" dirty="0"/>
          </a:p>
        </p:txBody>
      </p:sp>
      <p:sp>
        <p:nvSpPr>
          <p:cNvPr id="21" name="Text 16"/>
          <p:cNvSpPr/>
          <p:nvPr/>
        </p:nvSpPr>
        <p:spPr>
          <a:xfrm>
            <a:off x="6492240" y="3566160"/>
            <a:ext cx="205740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→"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MRP → CRP → MRP II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→"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și generațiile lui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→"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generală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9052560" y="1691640"/>
            <a:ext cx="2560320" cy="42976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9326880" y="196596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4" name="Image 3" descr="/home/claude/assets/icons/bot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0090" y="2049170"/>
            <a:ext cx="473659" cy="473659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326880" y="278892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9326880" y="3044952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ERP în 2026</a:t>
            </a:r>
            <a:endParaRPr lang="en-US" sz="1650" dirty="0"/>
          </a:p>
        </p:txBody>
      </p:sp>
      <p:sp>
        <p:nvSpPr>
          <p:cNvPr id="27" name="Text 21"/>
          <p:cNvSpPr/>
          <p:nvPr/>
        </p:nvSpPr>
        <p:spPr>
          <a:xfrm>
            <a:off x="9326880" y="3566160"/>
            <a:ext cx="205740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→"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Beneficii și provocări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→"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Cazul SAP ECC → S/4HANA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→"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și ERP agentic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011680"/>
            <a:ext cx="5943600" cy="5943600"/>
          </a:xfrm>
          <a:prstGeom prst="ellipse">
            <a:avLst/>
          </a:prstGeom>
          <a:solidFill>
            <a:srgbClr val="14213D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94560" y="4206240"/>
            <a:ext cx="4754880" cy="4754880"/>
          </a:xfrm>
          <a:prstGeom prst="ellipse">
            <a:avLst/>
          </a:prstGeom>
          <a:solidFill>
            <a:srgbClr val="14213D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863840" y="1005840"/>
            <a:ext cx="38404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7000" dirty="0"/>
          </a:p>
        </p:txBody>
      </p:sp>
      <p:sp>
        <p:nvSpPr>
          <p:cNvPr id="5" name="Text 3"/>
          <p:cNvSpPr/>
          <p:nvPr/>
        </p:nvSpPr>
        <p:spPr>
          <a:xfrm>
            <a:off x="822960" y="26517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PARTEA I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Fundamente ERP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822960" y="3794760"/>
            <a:ext cx="8961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este un ERP și de ce rămâne nucleul oricărei afaceri digitale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18585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este un sistem ERP?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257800" cy="292608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874520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Definiția 1 — perspectiva funcțională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68680" y="2423160"/>
            <a:ext cx="46177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colecție de aplicații care automatizează activitatea de business a întreprinderii — în special departamentele financiar-contabil și resurse umane — și ajută la administrarea producției, a comenzilor de la clienți și a planificării producției.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263640" y="1691640"/>
            <a:ext cx="5257800" cy="292608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583680" y="1874520"/>
            <a:ext cx="4617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Definiția 2 — perspectiva arhitecturală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583680" y="2423160"/>
            <a:ext cx="46177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aplicație software complexă, multi-modulară, care integrează procesele economice ale întreprinderii cu scopul optimizării și creșterii eficienței lor.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4892040"/>
            <a:ext cx="11064240" cy="1143000"/>
          </a:xfrm>
          <a:prstGeom prst="roundRect">
            <a:avLst>
              <a:gd name="adj" fmla="val 6400"/>
            </a:avLst>
          </a:prstGeom>
          <a:solidFill>
            <a:srgbClr val="EAF0FB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892040"/>
            <a:ext cx="106984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Ideea-cheie: </a:t>
            </a:r>
            <a:r>
              <a:rPr lang="en-US" sz="1350" dirty="0">
                <a:solidFill>
                  <a:srgbClr val="1A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ERP creează un mediu interactiv în care compania își administrează și analizează procesele — inventar, comenzi, contabilitate — pe o singură platformă și o singură bază de date.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Domeniile acoperite de un ERP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59461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80185" y="205740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assets/icons/factory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283" y="2152498"/>
            <a:ext cx="541325" cy="5413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2880360"/>
            <a:ext cx="241173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Planificarea producției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3371850" y="1783080"/>
            <a:ext cx="259461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303395" y="205740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0" name="Image 1" descr="/home/claude/assets/icons/package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493" y="2152498"/>
            <a:ext cx="541325" cy="54132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463290" y="2880360"/>
            <a:ext cx="241173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Gestiunea achizițiilor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6195060" y="1783080"/>
            <a:ext cx="259461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7126605" y="205740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4" name="Image 2" descr="/home/claude/assets/icons/databas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1703" y="2152498"/>
            <a:ext cx="541325" cy="54132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286500" y="2880360"/>
            <a:ext cx="241173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Gestiunea stocurilor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9018270" y="1783080"/>
            <a:ext cx="259461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949815" y="205740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8" name="Image 3" descr="/home/claude/assets/icons/handshake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4913" y="2152498"/>
            <a:ext cx="541325" cy="54132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109710" y="2880360"/>
            <a:ext cx="241173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Interacțiunea cu furnizorii</a:t>
            </a:r>
            <a:endParaRPr lang="en-US" sz="1350" dirty="0"/>
          </a:p>
        </p:txBody>
      </p:sp>
      <p:sp>
        <p:nvSpPr>
          <p:cNvPr id="20" name="Shape 14"/>
          <p:cNvSpPr/>
          <p:nvPr/>
        </p:nvSpPr>
        <p:spPr>
          <a:xfrm>
            <a:off x="548640" y="3794760"/>
            <a:ext cx="259461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1480185" y="406908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2" name="Image 4" descr="/home/claude/assets/icons/users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5283" y="4164178"/>
            <a:ext cx="541325" cy="541325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40080" y="4892040"/>
            <a:ext cx="241173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Relația cu clienții (CRM)</a:t>
            </a:r>
            <a:endParaRPr lang="en-US" sz="1350" dirty="0"/>
          </a:p>
        </p:txBody>
      </p:sp>
      <p:sp>
        <p:nvSpPr>
          <p:cNvPr id="24" name="Shape 17"/>
          <p:cNvSpPr/>
          <p:nvPr/>
        </p:nvSpPr>
        <p:spPr>
          <a:xfrm>
            <a:off x="3371850" y="3794760"/>
            <a:ext cx="259461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4303395" y="406908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6" name="Image 5" descr="/home/claude/assets/icons/file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98493" y="4164178"/>
            <a:ext cx="541325" cy="541325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3463290" y="4892040"/>
            <a:ext cx="241173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Comenzi și contracte</a:t>
            </a:r>
            <a:endParaRPr lang="en-US" sz="1350" dirty="0"/>
          </a:p>
        </p:txBody>
      </p:sp>
      <p:sp>
        <p:nvSpPr>
          <p:cNvPr id="28" name="Shape 20"/>
          <p:cNvSpPr/>
          <p:nvPr/>
        </p:nvSpPr>
        <p:spPr>
          <a:xfrm>
            <a:off x="6195060" y="3794760"/>
            <a:ext cx="259461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9" name="Shape 21"/>
          <p:cNvSpPr/>
          <p:nvPr/>
        </p:nvSpPr>
        <p:spPr>
          <a:xfrm>
            <a:off x="7126605" y="406908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30" name="Image 6" descr="/home/claude/assets/icons/calc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1703" y="4164178"/>
            <a:ext cx="541325" cy="541325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6286500" y="4892040"/>
            <a:ext cx="241173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Gestiunea financiară</a:t>
            </a:r>
            <a:endParaRPr lang="en-US" sz="1350" dirty="0"/>
          </a:p>
        </p:txBody>
      </p:sp>
      <p:sp>
        <p:nvSpPr>
          <p:cNvPr id="32" name="Shape 23"/>
          <p:cNvSpPr/>
          <p:nvPr/>
        </p:nvSpPr>
        <p:spPr>
          <a:xfrm>
            <a:off x="9018270" y="3794760"/>
            <a:ext cx="259461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33" name="Shape 24"/>
          <p:cNvSpPr/>
          <p:nvPr/>
        </p:nvSpPr>
        <p:spPr>
          <a:xfrm>
            <a:off x="9949815" y="406908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34" name="Image 7" descr="/home/claude/assets/icons/usercheck_w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44913" y="4164178"/>
            <a:ext cx="541325" cy="541325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9109710" y="4892040"/>
            <a:ext cx="241173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Resurse umane</a:t>
            </a:r>
            <a:endParaRPr lang="en-US" sz="1350" dirty="0"/>
          </a:p>
        </p:txBody>
      </p:sp>
      <p:sp>
        <p:nvSpPr>
          <p:cNvPr id="36" name="Text 26"/>
          <p:cNvSpPr/>
          <p:nvPr/>
        </p:nvSpPr>
        <p:spPr>
          <a:xfrm>
            <a:off x="548640" y="585216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Modulele sunt aceleași pentru un producător, un retailer sau o universitate — diferă gradul de personalizare pe industrie.</a:t>
            </a:r>
            <a:endParaRPr lang="en-US" sz="1200" dirty="0"/>
          </a:p>
        </p:txBody>
      </p:sp>
      <p:sp>
        <p:nvSpPr>
          <p:cNvPr id="37" name="Text 27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38" name="Text 28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Rolurile unui sistem ERP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28900" cy="4114800"/>
          </a:xfrm>
          <a:prstGeom prst="roundRect">
            <a:avLst>
              <a:gd name="adj" fmla="val 278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51610" y="2057400"/>
            <a:ext cx="822960" cy="8229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assets/icons/networ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595" y="2164385"/>
            <a:ext cx="608990" cy="60899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8368" y="3017520"/>
            <a:ext cx="240944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Nucleul intern al e-business-ului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13232" y="3611880"/>
            <a:ext cx="2299716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Gestionează procesele interne care susțin interacțiunile externe cu clienți, furnizori și parteneri.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360420" y="1783080"/>
            <a:ext cx="2628900" cy="4114800"/>
          </a:xfrm>
          <a:prstGeom prst="roundRect">
            <a:avLst>
              <a:gd name="adj" fmla="val 278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263390" y="2057400"/>
            <a:ext cx="822960" cy="8229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1" name="Image 1" descr="/home/claude/assets/icons/database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375" y="2164385"/>
            <a:ext cx="608990" cy="6089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70148" y="3017520"/>
            <a:ext cx="240944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Bază de date comună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525012" y="3611880"/>
            <a:ext cx="2299716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Sursa unică de date pentru CRM, SCM, BI, platforme de e-commerce — și, tot mai des, pentru modele și agenți AI, prin API-uri.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172200" y="1783080"/>
            <a:ext cx="2628900" cy="4114800"/>
          </a:xfrm>
          <a:prstGeom prst="roundRect">
            <a:avLst>
              <a:gd name="adj" fmla="val 278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075170" y="2057400"/>
            <a:ext cx="822960" cy="8229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6" name="Image 2" descr="/home/claude/assets/icons/ey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155" y="2164385"/>
            <a:ext cx="608990" cy="6089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81928" y="3017520"/>
            <a:ext cx="240944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Transparență și consistență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6336792" y="3611880"/>
            <a:ext cx="2299716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Aceeași cifră, aceeași versiune a adevărului în toate departamentele.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8983980" y="1783080"/>
            <a:ext cx="2628900" cy="4114800"/>
          </a:xfrm>
          <a:prstGeom prst="roundRect">
            <a:avLst>
              <a:gd name="adj" fmla="val 278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886950" y="2057400"/>
            <a:ext cx="822960" cy="8229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1" name="Image 3" descr="/home/claude/assets/icons/workflow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3935" y="2164385"/>
            <a:ext cx="608990" cy="60899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093708" y="3017520"/>
            <a:ext cx="240944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Automatizarea fluxurilor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9148572" y="3611880"/>
            <a:ext cx="2299716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Leagă front-office-ul (vânzări, relații clienți) de back-office (finanțe, logistică, producție).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ERP ca instrument de management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6424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828800"/>
            <a:ext cx="594360" cy="5943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assets/icons/scal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07" y="1906067"/>
            <a:ext cx="439826" cy="43982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173736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Echilibrează oferta cu cererea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486400" y="1737360"/>
            <a:ext cx="5943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set de instrumente de management la nivelul întregii companii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48640" y="2624328"/>
            <a:ext cx="1106424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77240" y="2715768"/>
            <a:ext cx="594360" cy="5943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1" name="Image 1" descr="/home/claude/assets/icons/link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07" y="2793035"/>
            <a:ext cx="439826" cy="43982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00200" y="2624328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Leagă furnizorii de clienți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5486400" y="2624328"/>
            <a:ext cx="5943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lanț complet furnizor-client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3511296"/>
            <a:ext cx="1106424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77240" y="3602736"/>
            <a:ext cx="594360" cy="5943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6" name="Image 2" descr="/home/claude/assets/icons/targe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507" y="3680003"/>
            <a:ext cx="439826" cy="43982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00200" y="3511296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Susține deciziile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5486400" y="3511296"/>
            <a:ext cx="5943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dezvoltă un proces de afacere pentru luarea deciziilor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548640" y="4398264"/>
            <a:ext cx="1106424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77240" y="4489704"/>
            <a:ext cx="594360" cy="5943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1" name="Image 3" descr="/home/claude/assets/icons/layers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507" y="4566971"/>
            <a:ext cx="439826" cy="43982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00200" y="4398264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Integrează departamentele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5486400" y="4398264"/>
            <a:ext cx="5943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vânzări, marketing, producție, operații, logistică, achiziții, financiar-contabil, HR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548640" y="5285232"/>
            <a:ext cx="1106424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777240" y="5376672"/>
            <a:ext cx="594360" cy="59436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6" name="Image 4" descr="/home/claude/assets/icons/trending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507" y="5453939"/>
            <a:ext cx="439826" cy="439826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600200" y="5285232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Servicii mai bune la costuri mai mici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5486400" y="5285232"/>
            <a:ext cx="5943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 unui comerț electronic eficient: productivitate crescută, costuri reduse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011680"/>
            <a:ext cx="5943600" cy="5943600"/>
          </a:xfrm>
          <a:prstGeom prst="ellipse">
            <a:avLst/>
          </a:prstGeom>
          <a:solidFill>
            <a:srgbClr val="14213D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94560" y="4206240"/>
            <a:ext cx="4754880" cy="4754880"/>
          </a:xfrm>
          <a:prstGeom prst="ellipse">
            <a:avLst/>
          </a:prstGeom>
          <a:solidFill>
            <a:srgbClr val="14213D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863840" y="1005840"/>
            <a:ext cx="38404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7000" dirty="0"/>
          </a:p>
        </p:txBody>
      </p:sp>
      <p:sp>
        <p:nvSpPr>
          <p:cNvPr id="5" name="Text 3"/>
          <p:cNvSpPr/>
          <p:nvPr/>
        </p:nvSpPr>
        <p:spPr>
          <a:xfrm>
            <a:off x="822960" y="26517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PARTEA II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Tehnologie și piață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822960" y="3794760"/>
            <a:ext cx="8961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mainframe la cloud, de la 2021 la 2026 — cine produce ERP-uri și cât valorează piața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18585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TEHNOLOGIE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Evoluția arhitecturii ERP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2331720"/>
            <a:ext cx="10515600" cy="0"/>
          </a:xfrm>
          <a:prstGeom prst="line">
            <a:avLst/>
          </a:prstGeom>
          <a:noFill/>
          <a:ln w="25400">
            <a:solidFill>
              <a:srgbClr val="00B4D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14907" y="205740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6" name="Text 4"/>
          <p:cNvSpPr/>
          <p:nvPr/>
        </p:nvSpPr>
        <p:spPr>
          <a:xfrm>
            <a:off x="1314907" y="20574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788920"/>
            <a:ext cx="2081174" cy="3108960"/>
          </a:xfrm>
          <a:prstGeom prst="roundRect">
            <a:avLst>
              <a:gd name="adj" fmla="val 3515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58368" y="2926080"/>
            <a:ext cx="186171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Mainframe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8368" y="3429000"/>
            <a:ext cx="18617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anii ’60–’80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13232" y="3840480"/>
            <a:ext cx="175199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Calculatorul central este „creierul”; terminalele servesc doar la introducerea și accesul la date.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560674" y="205740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12" name="Text 10"/>
          <p:cNvSpPr/>
          <p:nvPr/>
        </p:nvSpPr>
        <p:spPr>
          <a:xfrm>
            <a:off x="3560674" y="20574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94406" y="2788920"/>
            <a:ext cx="2081174" cy="3108960"/>
          </a:xfrm>
          <a:prstGeom prst="roundRect">
            <a:avLst>
              <a:gd name="adj" fmla="val 3515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904134" y="2926080"/>
            <a:ext cx="186171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Client / server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904134" y="3429000"/>
            <a:ext cx="18617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anii ’90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958998" y="3840480"/>
            <a:ext cx="175199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distribuite deschise, baze de date relaționale; apar SAP R/3 și concurenții lui.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806440" y="205740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18" name="Text 16"/>
          <p:cNvSpPr/>
          <p:nvPr/>
        </p:nvSpPr>
        <p:spPr>
          <a:xfrm>
            <a:off x="5806440" y="20574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040173" y="2788920"/>
            <a:ext cx="2081174" cy="3108960"/>
          </a:xfrm>
          <a:prstGeom prst="roundRect">
            <a:avLst>
              <a:gd name="adj" fmla="val 3515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149901" y="2926080"/>
            <a:ext cx="186171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 și B2B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149901" y="3429000"/>
            <a:ext cx="18617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anii 2000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204765" y="3840480"/>
            <a:ext cx="175199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 prin browser, colaborare cu partenerii, extensii CRM și SCM.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8052206" y="205740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24" name="Text 22"/>
          <p:cNvSpPr/>
          <p:nvPr/>
        </p:nvSpPr>
        <p:spPr>
          <a:xfrm>
            <a:off x="8052206" y="20574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7285939" y="2788920"/>
            <a:ext cx="2081174" cy="3108960"/>
          </a:xfrm>
          <a:prstGeom prst="roundRect">
            <a:avLst>
              <a:gd name="adj" fmla="val 3515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7395667" y="2926080"/>
            <a:ext cx="186171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Cloud / SaaS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395667" y="3429000"/>
            <a:ext cx="18617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anii 2010 →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450531" y="3840480"/>
            <a:ext cx="175199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Aplicația rulează la furnizor; abonament, actualizări continue, acces de oriunde.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10297973" y="2057400"/>
            <a:ext cx="548640" cy="54864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0" name="Text 28"/>
          <p:cNvSpPr/>
          <p:nvPr/>
        </p:nvSpPr>
        <p:spPr>
          <a:xfrm>
            <a:off x="10297973" y="20574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9531706" y="2788920"/>
            <a:ext cx="2081174" cy="3108960"/>
          </a:xfrm>
          <a:prstGeom prst="roundRect">
            <a:avLst>
              <a:gd name="adj" fmla="val 3515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9641434" y="2926080"/>
            <a:ext cx="186171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AI-native, API-first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9641434" y="3429000"/>
            <a:ext cx="186171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anii 2020 →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9696298" y="3840480"/>
            <a:ext cx="175199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 „curat”, extensii prin API, asistenți și agenți AI integrați în procese.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TEHNOLOGIE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Infrastructură: de la sala serverelor la cloud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257800" cy="3154680"/>
          </a:xfrm>
          <a:prstGeom prst="roundRect">
            <a:avLst>
              <a:gd name="adj" fmla="val 2319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92024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assets/icons/server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058" y="2015338"/>
            <a:ext cx="541325" cy="5413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92024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Inițial: on-premise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22960" y="2788920"/>
            <a:ext cx="47091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Investiție mare în echipamente proprii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Servere puternice, stocare de mare viteză, RAID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Zeci de GB de RAM și sute de GB de disc la instalări mari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Echipă IT proprie; actualizări majore rare și costisitoare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263640" y="1691640"/>
            <a:ext cx="5257800" cy="3154680"/>
          </a:xfrm>
          <a:prstGeom prst="roundRect">
            <a:avLst>
              <a:gd name="adj" fmla="val 2319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37960" y="1920240"/>
            <a:ext cx="731520" cy="731520"/>
          </a:xfrm>
          <a:prstGeom prst="ellipse">
            <a:avLst/>
          </a:prstGeom>
          <a:solidFill>
            <a:srgbClr val="00B4D8"/>
          </a:solidFill>
          <a:ln/>
        </p:spPr>
      </p:sp>
      <p:pic>
        <p:nvPicPr>
          <p:cNvPr id="11" name="Image 1" descr="/home/claude/assets/icons/cloud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3058" y="2015338"/>
            <a:ext cx="541325" cy="5413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06640" y="192024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Astăzi: SaaS / cloud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6537960" y="2788920"/>
            <a:ext cx="47091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Abonament în loc de investiție inițială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Infrastructură elastică la furnizori de cloud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Actualizări continue, acces mobil și prin API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accesibil și companiilor mici (preț, disponibilitate)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507492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EAF0FB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31520" y="5074920"/>
            <a:ext cx="10698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urmărit în cloud: </a:t>
            </a:r>
            <a:r>
              <a:rPr lang="en-US" sz="1250" dirty="0">
                <a:solidFill>
                  <a:srgbClr val="1A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dependența de furnizor (vendor lock-in), protecția datelor (GDPR), localizarea datelor și regulile europene de portabilitate între furnizori de cloud (Data Act).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TEHNOLOGIE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Baze de date și sisteme de operare: atunci vs. acum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6424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737360"/>
            <a:ext cx="2103120" cy="5029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737360"/>
            <a:ext cx="2103120" cy="50292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Componentă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651760" y="1737360"/>
            <a:ext cx="4480560" cy="5029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8" name="Text 6"/>
          <p:cNvSpPr/>
          <p:nvPr/>
        </p:nvSpPr>
        <p:spPr>
          <a:xfrm>
            <a:off x="2651760" y="1737360"/>
            <a:ext cx="4480560" cy="50292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Abordarea clasică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132320" y="1737360"/>
            <a:ext cx="4480560" cy="5029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10" name="Text 8"/>
          <p:cNvSpPr/>
          <p:nvPr/>
        </p:nvSpPr>
        <p:spPr>
          <a:xfrm>
            <a:off x="7132320" y="1737360"/>
            <a:ext cx="4480560" cy="50292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2026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48640" y="2240280"/>
            <a:ext cx="2103120" cy="123444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Baze de date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2651760" y="2240280"/>
            <a:ext cx="4480560" cy="123444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Relaționale distribuite, acces prin SQL (IBM DB2, Oracle, Informix, MS SQL Server), integrate strâns cu aplicația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7132320" y="2240280"/>
            <a:ext cx="4480560" cy="123444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rămâne standardul; apar baze in-memory (SAP HANA), PostgreSQL în ERP-uri open-source (ex. Odoo), baze gestionate în cloud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3474720"/>
            <a:ext cx="11064240" cy="1234440"/>
          </a:xfrm>
          <a:prstGeom prst="rect">
            <a:avLst/>
          </a:prstGeom>
          <a:solidFill>
            <a:srgbClr val="EAF0FB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3474720"/>
            <a:ext cx="2103120" cy="123444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Sisteme de operare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2651760" y="3474720"/>
            <a:ext cx="4480560" cy="123444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Multi-tasking, multi-user, multi-threading, 32/64 biți, SMP: Unix (Solaris, HP-UX, Tru64, AIX), Windows, AS/400, MVS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132320" y="3474720"/>
            <a:ext cx="4480560" cy="123444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 și Windows Server; containere și Kubernetes; IBM i (ex-AS/400) și z/OS (ex-MVS) doar în nișe; Unix-urile clasice practic au ieșit din joc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548640" y="4709160"/>
            <a:ext cx="2103120" cy="123444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Hardware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2651760" y="4709160"/>
            <a:ext cx="4480560" cy="123444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 de zeci de GB, discuri de sute de GB, RAID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7132320" y="4709160"/>
            <a:ext cx="4480560" cy="123444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Resurse elastice la cerere (de la TB la PB); utilizatorul nu își mai administrează hardware-ul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PIAȚĂ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Producători de sisteme ERP în 2026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628900" cy="3246120"/>
          </a:xfrm>
          <a:prstGeom prst="roundRect">
            <a:avLst>
              <a:gd name="adj" fmla="val 278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97330" y="201168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assets/icons/building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2428" y="2106778"/>
            <a:ext cx="541325" cy="5413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8368" y="2880360"/>
            <a:ext cx="240944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Mari întreprinderi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13232" y="3474720"/>
            <a:ext cx="2299716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 S/4HANA · Oracle Fusion Cloud ERP · Microsoft Dynamics 365 Finance &amp; Supply Chain · Workday Financials · Infor CloudSuite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360420" y="1737360"/>
            <a:ext cx="2628900" cy="3246120"/>
          </a:xfrm>
          <a:prstGeom prst="roundRect">
            <a:avLst>
              <a:gd name="adj" fmla="val 278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309110" y="201168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1" name="Image 1" descr="/home/claude/assets/icons/layers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4208" y="2106778"/>
            <a:ext cx="541325" cy="5413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70148" y="2880360"/>
            <a:ext cx="240944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Segmentul mediu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525012" y="3474720"/>
            <a:ext cx="2299716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Oracle NetSuite · Dynamics 365 Business Central · Sage Intacct / X3 · Epicor · IFS · Odoo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172200" y="1737360"/>
            <a:ext cx="2628900" cy="3246120"/>
          </a:xfrm>
          <a:prstGeom prst="roundRect">
            <a:avLst>
              <a:gd name="adj" fmla="val 278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120890" y="201168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6" name="Image 2" descr="/home/claude/assets/icons/briefcas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988" y="2106778"/>
            <a:ext cx="541325" cy="54132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81928" y="2880360"/>
            <a:ext cx="240944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Companii mici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6336792" y="3474720"/>
            <a:ext cx="2299716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Intuit QuickBooks · Odoo · soluții contabile și ERP „light” în cloud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8983980" y="1737360"/>
            <a:ext cx="2628900" cy="3246120"/>
          </a:xfrm>
          <a:prstGeom prst="roundRect">
            <a:avLst>
              <a:gd name="adj" fmla="val 2783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932670" y="201168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1" name="Image 3" descr="/home/claude/assets/icons/landmark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768" y="2106778"/>
            <a:ext cx="541325" cy="54132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093708" y="2880360"/>
            <a:ext cx="240944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În România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9148572" y="3474720"/>
            <a:ext cx="2299716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TotalSoft Charisma (lider local; firma aparține grupului turc Logo) · Siveco Applications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548640" y="521208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EAF0FB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731520" y="5212080"/>
            <a:ext cx="10698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Redenumiri și achiziții de reținut: </a:t>
            </a:r>
            <a:r>
              <a:rPr lang="en-US" sz="1200" dirty="0">
                <a:solidFill>
                  <a:srgbClr val="1A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Dynamics NAV a devenit Business Central, AX a devenit Finance &amp; Supply Chain; Baan face parte din Infor; PeopleSoft și JD Edwards sunt acum în portofoliul Oracle; SAP Business ByDesign nu mai e disponibil clienților noi din aprilie 2026.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27" name="Text 21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PIAȚĂ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Piața ERP în cifre (2025)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858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Venituri din aplicații ERP, 2025 (mld $)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2057400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Oracle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697480" y="2084832"/>
            <a:ext cx="4206240" cy="27432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976872" y="2057400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9,7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2459736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697480" y="2487168"/>
            <a:ext cx="4162877" cy="274320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6933509" y="2459736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9,6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2862072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Intuit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697480" y="2889504"/>
            <a:ext cx="2818614" cy="2743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13" name="Text 11"/>
          <p:cNvSpPr/>
          <p:nvPr/>
        </p:nvSpPr>
        <p:spPr>
          <a:xfrm>
            <a:off x="5589246" y="2862072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6,5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3264408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Constellation (CSI)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697480" y="3291840"/>
            <a:ext cx="2515071" cy="2743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16" name="Text 14"/>
          <p:cNvSpPr/>
          <p:nvPr/>
        </p:nvSpPr>
        <p:spPr>
          <a:xfrm>
            <a:off x="5285703" y="3264408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5,8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3666744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697480" y="3694176"/>
            <a:ext cx="1387626" cy="2743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19" name="Text 17"/>
          <p:cNvSpPr/>
          <p:nvPr/>
        </p:nvSpPr>
        <p:spPr>
          <a:xfrm>
            <a:off x="4158258" y="3666744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3,2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48640" y="4069080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697480" y="4096512"/>
            <a:ext cx="1257536" cy="2743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22" name="Text 20"/>
          <p:cNvSpPr/>
          <p:nvPr/>
        </p:nvSpPr>
        <p:spPr>
          <a:xfrm>
            <a:off x="4028168" y="4069080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2,9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40" y="4471416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Roper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697480" y="4498848"/>
            <a:ext cx="1257536" cy="2743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25" name="Text 23"/>
          <p:cNvSpPr/>
          <p:nvPr/>
        </p:nvSpPr>
        <p:spPr>
          <a:xfrm>
            <a:off x="4028168" y="4471416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2,9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48640" y="4873752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Sage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2697480" y="4901184"/>
            <a:ext cx="1084082" cy="2743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28" name="Text 26"/>
          <p:cNvSpPr/>
          <p:nvPr/>
        </p:nvSpPr>
        <p:spPr>
          <a:xfrm>
            <a:off x="3854714" y="4873752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48640" y="5276088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2697480" y="5303520"/>
            <a:ext cx="823903" cy="2743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1" name="Text 29"/>
          <p:cNvSpPr/>
          <p:nvPr/>
        </p:nvSpPr>
        <p:spPr>
          <a:xfrm>
            <a:off x="3594535" y="5276088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1,9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48640" y="5678424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Workday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2697480" y="5705856"/>
            <a:ext cx="607086" cy="2743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4" name="Text 32"/>
          <p:cNvSpPr/>
          <p:nvPr/>
        </p:nvSpPr>
        <p:spPr>
          <a:xfrm>
            <a:off x="3377718" y="5678424"/>
            <a:ext cx="731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1,4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7863840" y="1691640"/>
            <a:ext cx="374904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8046720" y="178308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145,6 mld $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8046720" y="228600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piața aplicațiilor ERP în 2025, +11% față de 2024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7863840" y="3063240"/>
            <a:ext cx="374904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>
            <a:off x="8046720" y="315468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31,9%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8046720" y="365760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cota celor 10 mari — piața rămâne foarte fragmentată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7863840" y="4434840"/>
            <a:ext cx="374904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42" name="Text 40"/>
          <p:cNvSpPr/>
          <p:nvPr/>
        </p:nvSpPr>
        <p:spPr>
          <a:xfrm>
            <a:off x="8046720" y="4526280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204,7 mld $</a:t>
            </a:r>
            <a:endParaRPr lang="en-US" sz="2200" dirty="0"/>
          </a:p>
        </p:txBody>
      </p:sp>
      <p:sp>
        <p:nvSpPr>
          <p:cNvPr id="43" name="Text 41"/>
          <p:cNvSpPr/>
          <p:nvPr/>
        </p:nvSpPr>
        <p:spPr>
          <a:xfrm>
            <a:off x="8046720" y="502920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prognoză pentru 2030 (creștere anuală de ~7,1%)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548640" y="6053328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2024, Oracle conduce clasamentul veniturilor din aplicații ERP, ușor în fața SAP. Definiția este largă (licențe + mentenanță + SaaS, inclusiv ERP verticale); alte estimări pentru „ERP de bază” sunt mai mici — compară întotdeauna metodologiile. Sursa: Apps Run The World, august 2026.</a:t>
            </a:r>
            <a:endParaRPr lang="en-US" sz="950" dirty="0"/>
          </a:p>
        </p:txBody>
      </p:sp>
      <p:sp>
        <p:nvSpPr>
          <p:cNvPr id="45" name="Text 43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PIAȚĂ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Clasificare după dimensiune și model de preț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05200" cy="2011680"/>
          </a:xfrm>
          <a:prstGeom prst="roundRect">
            <a:avLst>
              <a:gd name="adj" fmla="val 3636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2956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Enterprise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29565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abonament sau licență + mentenanță; proiecte de implementare de ordinul anilor; parteneri de integrare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28160" y="1691640"/>
            <a:ext cx="350520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602480" y="1828800"/>
            <a:ext cx="2956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Segmentul mediu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602480" y="2331720"/>
            <a:ext cx="29565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abonament per utilizator/lună; configurare în luni; extensii din marketplace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107680" y="1691640"/>
            <a:ext cx="350520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382000" y="1828800"/>
            <a:ext cx="2956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Companii mici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382000" y="2331720"/>
            <a:ext cx="29565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abonament lunar; implementare rapidă (uneori sub o lună); funcționalități standard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48640" y="3931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Costul total de proprietate (TCO) nu înseamnă doar licența: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48640" y="4389120"/>
            <a:ext cx="1729740" cy="1371600"/>
          </a:xfrm>
          <a:prstGeom prst="roundRect">
            <a:avLst>
              <a:gd name="adj" fmla="val 5333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1139190" y="45262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6" name="Image 0" descr="/home/claude/assets/icons/coins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513" y="4597603"/>
            <a:ext cx="405994" cy="405994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594360" y="5166360"/>
            <a:ext cx="16383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Licențe / abonament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2415540" y="4389120"/>
            <a:ext cx="1729740" cy="1371600"/>
          </a:xfrm>
          <a:prstGeom prst="roundRect">
            <a:avLst>
              <a:gd name="adj" fmla="val 5333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3006090" y="45262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0" name="Image 1" descr="/home/claude/assets/icons/workflow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413" y="4597603"/>
            <a:ext cx="405994" cy="405994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2461260" y="5166360"/>
            <a:ext cx="16383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Implementare</a:t>
            </a:r>
            <a:endParaRPr lang="en-US" sz="1150" dirty="0"/>
          </a:p>
        </p:txBody>
      </p:sp>
      <p:sp>
        <p:nvSpPr>
          <p:cNvPr id="22" name="Shape 18"/>
          <p:cNvSpPr/>
          <p:nvPr/>
        </p:nvSpPr>
        <p:spPr>
          <a:xfrm>
            <a:off x="4282440" y="4389120"/>
            <a:ext cx="1729740" cy="1371600"/>
          </a:xfrm>
          <a:prstGeom prst="roundRect">
            <a:avLst>
              <a:gd name="adj" fmla="val 5333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4872990" y="45262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4" name="Image 2" descr="/home/claude/assets/icons/sliders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4313" y="4597603"/>
            <a:ext cx="405994" cy="405994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4328160" y="5166360"/>
            <a:ext cx="16383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Personalizare</a:t>
            </a:r>
            <a:endParaRPr lang="en-US" sz="1150" dirty="0"/>
          </a:p>
        </p:txBody>
      </p:sp>
      <p:sp>
        <p:nvSpPr>
          <p:cNvPr id="26" name="Shape 21"/>
          <p:cNvSpPr/>
          <p:nvPr/>
        </p:nvSpPr>
        <p:spPr>
          <a:xfrm>
            <a:off x="6149340" y="4389120"/>
            <a:ext cx="1729740" cy="1371600"/>
          </a:xfrm>
          <a:prstGeom prst="roundRect">
            <a:avLst>
              <a:gd name="adj" fmla="val 5333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7" name="Shape 22"/>
          <p:cNvSpPr/>
          <p:nvPr/>
        </p:nvSpPr>
        <p:spPr>
          <a:xfrm>
            <a:off x="6739890" y="45262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8" name="Image 3" descr="/home/claude/assets/icons/link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1213" y="4597603"/>
            <a:ext cx="405994" cy="405994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6195060" y="5166360"/>
            <a:ext cx="16383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Integrări</a:t>
            </a:r>
            <a:endParaRPr lang="en-US" sz="1150" dirty="0"/>
          </a:p>
        </p:txBody>
      </p:sp>
      <p:sp>
        <p:nvSpPr>
          <p:cNvPr id="30" name="Shape 24"/>
          <p:cNvSpPr/>
          <p:nvPr/>
        </p:nvSpPr>
        <p:spPr>
          <a:xfrm>
            <a:off x="8016240" y="4389120"/>
            <a:ext cx="1729740" cy="1371600"/>
          </a:xfrm>
          <a:prstGeom prst="roundRect">
            <a:avLst>
              <a:gd name="adj" fmla="val 5333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8606790" y="45262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32" name="Image 4" descr="/home/claude/assets/icons/users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8113" y="4597603"/>
            <a:ext cx="405994" cy="405994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8061960" y="5166360"/>
            <a:ext cx="16383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Instruire</a:t>
            </a:r>
            <a:endParaRPr lang="en-US" sz="1150" dirty="0"/>
          </a:p>
        </p:txBody>
      </p:sp>
      <p:sp>
        <p:nvSpPr>
          <p:cNvPr id="34" name="Shape 27"/>
          <p:cNvSpPr/>
          <p:nvPr/>
        </p:nvSpPr>
        <p:spPr>
          <a:xfrm>
            <a:off x="9883140" y="4389120"/>
            <a:ext cx="1729740" cy="1371600"/>
          </a:xfrm>
          <a:prstGeom prst="roundRect">
            <a:avLst>
              <a:gd name="adj" fmla="val 5333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10473690" y="45262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36" name="Image 5" descr="/home/claude/assets/icons/refresh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5013" y="4597603"/>
            <a:ext cx="405994" cy="405994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9928860" y="5166360"/>
            <a:ext cx="16383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Mentenanță</a:t>
            </a:r>
            <a:endParaRPr lang="en-US" sz="1150" dirty="0"/>
          </a:p>
        </p:txBody>
      </p:sp>
      <p:sp>
        <p:nvSpPr>
          <p:cNvPr id="38" name="Text 3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39" name="Text 31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011680"/>
            <a:ext cx="5943600" cy="5943600"/>
          </a:xfrm>
          <a:prstGeom prst="ellipse">
            <a:avLst/>
          </a:prstGeom>
          <a:solidFill>
            <a:srgbClr val="14213D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94560" y="4206240"/>
            <a:ext cx="4754880" cy="4754880"/>
          </a:xfrm>
          <a:prstGeom prst="ellipse">
            <a:avLst/>
          </a:prstGeom>
          <a:solidFill>
            <a:srgbClr val="14213D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863840" y="1005840"/>
            <a:ext cx="38404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7000" dirty="0"/>
          </a:p>
        </p:txBody>
      </p:sp>
      <p:sp>
        <p:nvSpPr>
          <p:cNvPr id="5" name="Text 3"/>
          <p:cNvSpPr/>
          <p:nvPr/>
        </p:nvSpPr>
        <p:spPr>
          <a:xfrm>
            <a:off x="822960" y="26517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PARTEA III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Evoluția sistemelor ERP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822960" y="3794760"/>
            <a:ext cx="8961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Patru faze, șase decenii: de la ordonarea materialelor la integrarea întregii întreprinderi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18585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EVOLUȚIE · FAZA I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MRP — Material Requirements Planning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Anii ’60: se caută o metodă mai bună de a comanda materiale și componente (ordonarea activităților). MRP răspunde la patru întrebări: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468880"/>
            <a:ext cx="245745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6974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26974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209169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vrem să realizăm?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023360"/>
            <a:ext cx="209169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planificare (programul de producție)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06090" y="3246120"/>
            <a:ext cx="411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417570" y="2468880"/>
            <a:ext cx="245745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646170" y="26974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13" name="Text 11"/>
          <p:cNvSpPr/>
          <p:nvPr/>
        </p:nvSpPr>
        <p:spPr>
          <a:xfrm>
            <a:off x="3646170" y="26974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600450" y="3383280"/>
            <a:ext cx="209169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ce avem nevoie?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00450" y="4023360"/>
            <a:ext cx="209169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necesarul de materiale (structura produsului)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875020" y="3246120"/>
            <a:ext cx="411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6286500" y="2468880"/>
            <a:ext cx="245745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515100" y="26974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19" name="Text 17"/>
          <p:cNvSpPr/>
          <p:nvPr/>
        </p:nvSpPr>
        <p:spPr>
          <a:xfrm>
            <a:off x="6515100" y="26974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469380" y="3383280"/>
            <a:ext cx="209169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avem la dispoziție?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69380" y="4023360"/>
            <a:ext cx="209169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înregistrările de inventar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743950" y="3246120"/>
            <a:ext cx="411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9155430" y="2468880"/>
            <a:ext cx="245745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9384030" y="2697480"/>
            <a:ext cx="548640" cy="54864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25" name="Text 23"/>
          <p:cNvSpPr/>
          <p:nvPr/>
        </p:nvSpPr>
        <p:spPr>
          <a:xfrm>
            <a:off x="9384030" y="26974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338310" y="3383280"/>
            <a:ext cx="209169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trebuie să cumpărăm?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338310" y="4023360"/>
            <a:ext cx="209169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necesarul viitor de materiale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48640" y="512064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EAF0FB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512064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Rezultat: </a:t>
            </a:r>
            <a:r>
              <a:rPr lang="en-US" sz="1300" dirty="0">
                <a:solidFill>
                  <a:srgbClr val="1A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din obiectiv și inventar rezultă ce, cât și când trebuie achiziționat sau produs.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EVOLUȚIE · FAZA II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„Closed-loop MRP” — planificare cu feedback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Adaugă MRP-ului tradițional funcții noi: analiza priorităților și a capacităților de producție (Capacity Requirements Planning, CRP), cu suport și pentru execuție.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822960" y="2651760"/>
            <a:ext cx="2377440" cy="1371600"/>
          </a:xfrm>
          <a:prstGeom prst="roundRect">
            <a:avLst>
              <a:gd name="adj" fmla="val 5333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22960" y="265176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Planificare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200400" y="3063240"/>
            <a:ext cx="457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3657600" y="2651760"/>
            <a:ext cx="2377440" cy="1371600"/>
          </a:xfrm>
          <a:prstGeom prst="roundRect">
            <a:avLst>
              <a:gd name="adj" fmla="val 5333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657600" y="265176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Execuție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035040" y="3063240"/>
            <a:ext cx="457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492240" y="2651760"/>
            <a:ext cx="2377440" cy="1371600"/>
          </a:xfrm>
          <a:prstGeom prst="roundRect">
            <a:avLst>
              <a:gd name="adj" fmla="val 5333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492240" y="265176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Feedback din producție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869680" y="3063240"/>
            <a:ext cx="457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9326880" y="2651760"/>
            <a:ext cx="2377440" cy="1371600"/>
          </a:xfrm>
          <a:prstGeom prst="roundRect">
            <a:avLst>
              <a:gd name="adj" fmla="val 5333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9326880" y="265176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Replanificare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22960" y="4160520"/>
            <a:ext cx="10332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↺  planul se poate modifica atunci când situația din execuție o cere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4846320"/>
            <a:ext cx="11064240" cy="1097280"/>
          </a:xfrm>
          <a:prstGeom prst="roundRect">
            <a:avLst>
              <a:gd name="adj" fmla="val 6667"/>
            </a:avLst>
          </a:prstGeom>
          <a:solidFill>
            <a:srgbClr val="EAF0FB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1520" y="484632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Salt conceptual: </a:t>
            </a:r>
            <a:r>
              <a:rPr lang="en-US" sz="1300" dirty="0">
                <a:solidFill>
                  <a:srgbClr val="1A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planul nu mai este un document static, ci o buclă care se corectează singură pe baza datelor reale — idee reluată astăzi în sisteme care replanifică în timp real.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EVOLUȚIE · FAZA III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MRP II — Manufacturing Resource Planning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566160" cy="283464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965960" y="201168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assets/icons/scal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058" y="2106778"/>
            <a:ext cx="541325" cy="5413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8368" y="2880360"/>
            <a:ext cx="334670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S&amp;OP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13232" y="3474720"/>
            <a:ext cx="3236976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&amp; Operations Planning — echilibrează cererea cu oferta și oferă control superior asupra operațiunilor.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297680" y="1737360"/>
            <a:ext cx="3566160" cy="283464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715000" y="201168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1" name="Image 1" descr="/home/claude/assets/icons/calc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098" y="2106778"/>
            <a:ext cx="541325" cy="5413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407408" y="2880360"/>
            <a:ext cx="334670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Interfața financiară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462272" y="3474720"/>
            <a:ext cx="3236976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Convertește planul de operații (bucăți, litri, kg) în termeni financiari — bani.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8046720" y="1737360"/>
            <a:ext cx="3566160" cy="283464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464040" y="201168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6" name="Image 2" descr="/home/claude/assets/icons/char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9138" y="2106778"/>
            <a:ext cx="541325" cy="54132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156448" y="2880360"/>
            <a:ext cx="334670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Simulare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211312" y="3474720"/>
            <a:ext cx="3236976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Scenarii „what-if”; astăzi, sisteme APS (Advanced Planning Systems).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548640" y="4846320"/>
            <a:ext cx="11064240" cy="1325880"/>
          </a:xfrm>
          <a:prstGeom prst="roundRect">
            <a:avLst>
              <a:gd name="adj" fmla="val 5517"/>
            </a:avLst>
          </a:prstGeom>
          <a:solidFill>
            <a:srgbClr val="EAF0FB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31520" y="4846320"/>
            <a:ext cx="106984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Definiție (APICS, astăzi ASCM): </a:t>
            </a:r>
            <a:r>
              <a:rPr lang="en-US" sz="1200" dirty="0">
                <a:solidFill>
                  <a:srgbClr val="1A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MRP II este o metodă de planificare eficientă a tuturor resurselor unei companii de producție: operațiile în unități, finanțele în bani, plus simulări de tip „what-if”. Integrează planificarea afacerii, S&amp;OP, planificarea producției și execuția, iar rezultatele alimentează rapoartele financiare.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EVOLUȚIE · FAZA IV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ERP — Enterprise Resource Planning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spectru mai larg și mai eficient de procese de afaceri, cu integrare financiară mai puternică decât MRP II.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356616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965960" y="256032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7" name="Image 0" descr="/home/claude/assets/icons/users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058" y="2655418"/>
            <a:ext cx="541325" cy="54132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58368" y="3429000"/>
            <a:ext cx="334670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Calitate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13232" y="4023360"/>
            <a:ext cx="323697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servicii mai bune pentru clienți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297680" y="2286000"/>
            <a:ext cx="356616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715000" y="256032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2" name="Image 1" descr="/home/claude/assets/icons/trending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098" y="2655418"/>
            <a:ext cx="541325" cy="54132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407408" y="3429000"/>
            <a:ext cx="334670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Productivitate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4462272" y="4023360"/>
            <a:ext cx="323697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procese integrate, fără reintroducerea datelor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8046720" y="2286000"/>
            <a:ext cx="356616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9464040" y="2560320"/>
            <a:ext cx="731520" cy="7315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7" name="Image 2" descr="/home/claude/assets/icons/coins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9138" y="2655418"/>
            <a:ext cx="541325" cy="541325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156448" y="3429000"/>
            <a:ext cx="334670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Costuri reduse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8211312" y="4023360"/>
            <a:ext cx="323697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 puține stocuri, mai puțină muncă manuală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548640" y="493776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EAF0FB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731520" y="4937760"/>
            <a:ext cx="10698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Promisiunea ERP: </a:t>
            </a:r>
            <a:r>
              <a:rPr lang="en-US" sz="1300" dirty="0">
                <a:solidFill>
                  <a:srgbClr val="1A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planuri ale afacerii și ale resurselor, disponibile în cantitatea necesară la momentul necesar — premisa unui management eficient furnizor-client și a comerțului electronic.</a:t>
            </a:r>
            <a:endParaRPr lang="en-US" sz="1350" dirty="0"/>
          </a:p>
        </p:txBody>
      </p:sp>
      <p:sp>
        <p:nvSpPr>
          <p:cNvPr id="22" name="Text 17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Generațiile ERP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4160520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691640"/>
            <a:ext cx="1828800" cy="5029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691640"/>
            <a:ext cx="1828800" cy="50292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Generație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377440" y="1691640"/>
            <a:ext cx="5303520" cy="5029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8" name="Text 6"/>
          <p:cNvSpPr/>
          <p:nvPr/>
        </p:nvSpPr>
        <p:spPr>
          <a:xfrm>
            <a:off x="2377440" y="1691640"/>
            <a:ext cx="5303520" cy="50292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Caracteristici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680960" y="1691640"/>
            <a:ext cx="3931920" cy="50292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10" name="Text 8"/>
          <p:cNvSpPr/>
          <p:nvPr/>
        </p:nvSpPr>
        <p:spPr>
          <a:xfrm>
            <a:off x="7680960" y="1691640"/>
            <a:ext cx="3931920" cy="50292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48640" y="2194560"/>
            <a:ext cx="1828800" cy="91440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ERP 1.0 (anii ’90)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377440" y="2194560"/>
            <a:ext cx="5303520" cy="91440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On-premise, integrare internă, baze de date locale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680960" y="2194560"/>
            <a:ext cx="3931920" cy="91440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 R/3, Oracle E-Business Suite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108960"/>
            <a:ext cx="11064240" cy="914400"/>
          </a:xfrm>
          <a:prstGeom prst="rect">
            <a:avLst/>
          </a:prstGeom>
          <a:solidFill>
            <a:srgbClr val="EAF0FB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3108960"/>
            <a:ext cx="1828800" cy="91440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ERP 2.0 (anii 2000)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377440" y="3108960"/>
            <a:ext cx="5303520" cy="91440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Web-based, colaborare B2B, extensii CRM / SCM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680960" y="3108960"/>
            <a:ext cx="3931920" cy="91440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 AX, Infor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48640" y="4023360"/>
            <a:ext cx="1828800" cy="91440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ERP 3.0 (anii 2010–2020)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377440" y="4023360"/>
            <a:ext cx="5303520" cy="91440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/ SaaS, mobil, analitică, API-uri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680960" y="4023360"/>
            <a:ext cx="3931920" cy="91440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 S/4HANA Cloud, Oracle Fusion, NetSuite, Dynamics 365, Workday, Odoo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48640" y="4937760"/>
            <a:ext cx="11064240" cy="914400"/>
          </a:xfrm>
          <a:prstGeom prst="rect">
            <a:avLst/>
          </a:prstGeom>
          <a:solidFill>
            <a:srgbClr val="EAF0FB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4937760"/>
            <a:ext cx="1828800" cy="91440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ERP 4.0 (din ~2024)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37744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integrat, agenți, nucleu „curat” și extensii componibile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680960" y="4937760"/>
            <a:ext cx="3931920" cy="914400"/>
          </a:xfrm>
          <a:prstGeom prst="rect">
            <a:avLst/>
          </a:prstGeom>
          <a:noFill/>
          <a:ln/>
        </p:spPr>
        <p:txBody>
          <a:bodyPr wrap="square" lIns="137160" tIns="137160" rIns="137160" bIns="13716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 Business AI / Joule, Oracle Fusion Agentic Applications, agenți Dynamics 365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48640" y="5943600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Clasificare didactică, nu un standard: granițele dintre generații sunt aproximative, iar mai multe coexistă în aceeași companie.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Schema generală a unui sistem ERP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0" y="1691640"/>
            <a:ext cx="6675120" cy="502920"/>
          </a:xfrm>
          <a:prstGeom prst="roundRect">
            <a:avLst>
              <a:gd name="adj" fmla="val 14545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743200" y="1691640"/>
            <a:ext cx="6675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Planificare strategică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743200" y="2176272"/>
            <a:ext cx="6675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743200" y="2423160"/>
            <a:ext cx="6675120" cy="502920"/>
          </a:xfrm>
          <a:prstGeom prst="roundRect">
            <a:avLst>
              <a:gd name="adj" fmla="val 14545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2743200" y="2423160"/>
            <a:ext cx="6675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Planul afacerii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743200" y="2907792"/>
            <a:ext cx="6675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743200" y="3154680"/>
            <a:ext cx="6675120" cy="594360"/>
          </a:xfrm>
          <a:prstGeom prst="roundRect">
            <a:avLst>
              <a:gd name="adj" fmla="val 12308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743200" y="3154680"/>
            <a:ext cx="6675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S&amp;OP: plan de vânzări · plan de operații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743200" y="3730752"/>
            <a:ext cx="6675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2743200" y="3977640"/>
            <a:ext cx="6675120" cy="502920"/>
          </a:xfrm>
          <a:prstGeom prst="roundRect">
            <a:avLst>
              <a:gd name="adj" fmla="val 14545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743200" y="3977640"/>
            <a:ext cx="6675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Programul director de producție (MPS)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743200" y="4462272"/>
            <a:ext cx="6675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2743200" y="4709160"/>
            <a:ext cx="6675120" cy="640080"/>
          </a:xfrm>
          <a:prstGeom prst="roundRect">
            <a:avLst>
              <a:gd name="adj" fmla="val 11429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743200" y="4709160"/>
            <a:ext cx="6675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Planificare detaliată: MRP · programarea producției și a furnizorilor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743200" y="5330952"/>
            <a:ext cx="6675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2743200" y="5577840"/>
            <a:ext cx="6675120" cy="457200"/>
          </a:xfrm>
          <a:prstGeom prst="roundRect">
            <a:avLst>
              <a:gd name="adj" fmla="val 16000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2743200" y="5577840"/>
            <a:ext cx="6675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Execuție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1691640"/>
            <a:ext cx="1828800" cy="4343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48640" y="18288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CEREREA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85800" y="228600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prognoză și managementul cererii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9784080" y="1691640"/>
            <a:ext cx="1828800" cy="4343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9784080" y="18288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OFERTA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9921240" y="228600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planificarea capacităților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48640" y="6108192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redesenat după T. Wallace, M. Kremzar — ERP: Make It Happen, Wiley, 2001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011680"/>
            <a:ext cx="5943600" cy="5943600"/>
          </a:xfrm>
          <a:prstGeom prst="ellipse">
            <a:avLst/>
          </a:prstGeom>
          <a:solidFill>
            <a:srgbClr val="14213D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94560" y="4206240"/>
            <a:ext cx="4754880" cy="4754880"/>
          </a:xfrm>
          <a:prstGeom prst="ellipse">
            <a:avLst/>
          </a:prstGeom>
          <a:solidFill>
            <a:srgbClr val="14213D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863840" y="1005840"/>
            <a:ext cx="38404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7000" dirty="0"/>
          </a:p>
        </p:txBody>
      </p:sp>
      <p:sp>
        <p:nvSpPr>
          <p:cNvPr id="5" name="Text 3"/>
          <p:cNvSpPr/>
          <p:nvPr/>
        </p:nvSpPr>
        <p:spPr>
          <a:xfrm>
            <a:off x="822960" y="26517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PARTEA IV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ERP în 2026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822960" y="3794760"/>
            <a:ext cx="8961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Beneficii, provocări, un caz real de migrare și noua eră a agenților AI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18585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ÎN 2026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Beneficii și provocări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25780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87452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assets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70" y="1957730"/>
            <a:ext cx="473659" cy="47365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87452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Beneficii majore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68680" y="2788920"/>
            <a:ext cx="461772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Unificarea datelor și a proceselor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Eficiență și productivitate mai mari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Informații în timp real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Suport pentru decizii strategice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Costuri operaționale reduse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 de date necesară pentru automatizare și AI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263640" y="1691640"/>
            <a:ext cx="5257800" cy="4434840"/>
          </a:xfrm>
          <a:prstGeom prst="roundRect">
            <a:avLst>
              <a:gd name="adj" fmla="val 1649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37960" y="1874520"/>
            <a:ext cx="640080" cy="640080"/>
          </a:xfrm>
          <a:prstGeom prst="ellipse">
            <a:avLst/>
          </a:prstGeom>
          <a:solidFill>
            <a:srgbClr val="00B4D8"/>
          </a:solidFill>
          <a:ln/>
        </p:spPr>
      </p:sp>
      <p:pic>
        <p:nvPicPr>
          <p:cNvPr id="11" name="Image 1" descr="/home/claude/assets/icons/alert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170" y="1957730"/>
            <a:ext cx="473659" cy="47365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60920" y="187452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Provocări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6583680" y="2788920"/>
            <a:ext cx="461772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Costuri ridicate de implementare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Rezistența la schimbare în organizație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Complexitate; personalizare dificilă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Dependența de furnizor (vendor lock-in)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Calitatea datelor: AI-ul amplifică și erorile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Securitate cibernetică și termene de suport ale furnizorilor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ÎN 2026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Studiu de caz: sfârșitul mentenanței SAP ECC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ERP este o decizie pe 10–20 de ani — iar ciclul de viață al produsului devine criteriu de selecție.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822960" y="2926080"/>
            <a:ext cx="10515600" cy="0"/>
          </a:xfrm>
          <a:prstGeom prst="line">
            <a:avLst/>
          </a:prstGeom>
          <a:noFill/>
          <a:ln w="25400">
            <a:solidFill>
              <a:srgbClr val="00B4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81328" y="2807208"/>
            <a:ext cx="237744" cy="237744"/>
          </a:xfrm>
          <a:prstGeom prst="ellipse">
            <a:avLst/>
          </a:prstGeom>
          <a:solidFill>
            <a:srgbClr val="14213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2286000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2015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320040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Lansarea S/4HANA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721608" y="2807208"/>
            <a:ext cx="237744" cy="237744"/>
          </a:xfrm>
          <a:prstGeom prst="ellipse">
            <a:avLst/>
          </a:prstGeom>
          <a:solidFill>
            <a:srgbClr val="14213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88920" y="2286000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sf. 2025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834640" y="320040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încheie mentenanța standard pentru ECC 6.0 EHP 0–5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961888" y="2807208"/>
            <a:ext cx="237744" cy="237744"/>
          </a:xfrm>
          <a:prstGeom prst="ellipse">
            <a:avLst/>
          </a:prstGeom>
          <a:solidFill>
            <a:srgbClr val="00B4D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0" y="2286000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31 dec. 2027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074920" y="320040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încheie mentenanța standard pentru EHP 6–8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202168" y="2807208"/>
            <a:ext cx="237744" cy="237744"/>
          </a:xfrm>
          <a:prstGeom prst="ellipse">
            <a:avLst/>
          </a:prstGeom>
          <a:solidFill>
            <a:srgbClr val="14213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269480" y="2286000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2030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315200" y="320040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încheie mentenanța extinsă (contra cost)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10442448" y="2807208"/>
            <a:ext cx="237744" cy="237744"/>
          </a:xfrm>
          <a:prstGeom prst="ellipse">
            <a:avLst/>
          </a:prstGeom>
          <a:solidFill>
            <a:srgbClr val="14213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509760" y="2286000"/>
            <a:ext cx="2103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până în 2033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9555480" y="320040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Opțiune de tranziție pentru clienții RISE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48640" y="4526280"/>
            <a:ext cx="11064240" cy="1600200"/>
          </a:xfrm>
          <a:prstGeom prst="roundRect">
            <a:avLst>
              <a:gd name="adj" fmla="val 4571"/>
            </a:avLst>
          </a:prstGeom>
          <a:solidFill>
            <a:srgbClr val="EAF0FB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526280"/>
            <a:ext cx="1069848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Lecții: </a:t>
            </a:r>
            <a:r>
              <a:rPr lang="en-US" sz="1250" dirty="0">
                <a:solidFill>
                  <a:srgbClr val="1A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(1) migrarea durează ani — la finalul lui 2024 doar ~39% dintre clienții ECC (estimare) migraseră; (2) S/4HANA este susținut cel puțin până în 2040; (3) mentenanța extinsă costă în plus și nu aduce funcții noi; (4) nucleul „curat” — cu extensii în afara codului standard — scurtează migrările viitoare.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ÎN 2026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Direcții moderne: ERP inteligent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356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92024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assets/icons/sparkles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50" y="2003450"/>
            <a:ext cx="473659" cy="47365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920240"/>
            <a:ext cx="2346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integrat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22960" y="2697480"/>
            <a:ext cx="29870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asistenți conversaționali și previziuni în fluxul de lucru (SAP Joule, Copilot în Dynamics 365, AI în Oracle Fusion și Odoo)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312920" y="1691640"/>
            <a:ext cx="35356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41520" y="192024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1" name="Image 1" descr="/home/claude/assets/icons/chart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730" y="2003450"/>
            <a:ext cx="473659" cy="47365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18760" y="1920240"/>
            <a:ext cx="2346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Analitică în timp real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4587240" y="2697480"/>
            <a:ext cx="29870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 integrat în ERP, nu într-un depozit separat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8077200" y="1691640"/>
            <a:ext cx="35356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305800" y="192024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6" name="Image 2" descr="/home/claude/assets/icons/workflow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9010" y="2003450"/>
            <a:ext cx="473659" cy="47365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083040" y="1920240"/>
            <a:ext cx="2346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Automatizare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8351520" y="2697480"/>
            <a:ext cx="29870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RPA și workflow-uri la agenți care execută procese în mai mulți pași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548640" y="3977640"/>
            <a:ext cx="35356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77240" y="420624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1" name="Image 3" descr="/home/claude/assets/icons/cloud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450" y="4289450"/>
            <a:ext cx="473659" cy="47365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54480" y="4206240"/>
            <a:ext cx="2346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Cloud / SaaS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822960" y="4983480"/>
            <a:ext cx="29870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scalabil, accesibil, cu actualizări continue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4312920" y="3977640"/>
            <a:ext cx="35356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541520" y="420624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26" name="Image 4" descr="/home/claude/assets/icons/puzzle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4730" y="4289450"/>
            <a:ext cx="473659" cy="473659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318760" y="4206240"/>
            <a:ext cx="2346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Arhitectură componibilă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4587240" y="4983480"/>
            <a:ext cx="29870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 „curat”, extensii prin API și platforme de integrare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8077200" y="3977640"/>
            <a:ext cx="35356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8305800" y="4206240"/>
            <a:ext cx="640080" cy="64008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31" name="Image 5" descr="/home/claude/assets/icons/file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9010" y="4289450"/>
            <a:ext cx="473659" cy="473659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083040" y="4206240"/>
            <a:ext cx="2346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Conformitate integrată</a:t>
            </a:r>
            <a:endParaRPr lang="en-US" sz="1450" dirty="0"/>
          </a:p>
        </p:txBody>
      </p:sp>
      <p:sp>
        <p:nvSpPr>
          <p:cNvPr id="33" name="Text 25"/>
          <p:cNvSpPr/>
          <p:nvPr/>
        </p:nvSpPr>
        <p:spPr>
          <a:xfrm>
            <a:off x="8351520" y="4983480"/>
            <a:ext cx="29870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România: e-Factura, SAF-T (D406), e-Transport legate direct de ERP</a:t>
            </a:r>
            <a:endParaRPr lang="en-US" sz="1150" dirty="0"/>
          </a:p>
        </p:txBody>
      </p:sp>
      <p:sp>
        <p:nvSpPr>
          <p:cNvPr id="34" name="Text 2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ÎN 2026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asistent la agent: ERP agentic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44424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874520"/>
            <a:ext cx="502920" cy="50292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8745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1463040" y="1874520"/>
            <a:ext cx="2346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Asistent (copilot)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22960" y="2514600"/>
            <a:ext cx="289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răspunde la întrebări, rezumă, redactează; omul execută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992880" y="233172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358640" y="1691640"/>
            <a:ext cx="344424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1F0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87240" y="1874520"/>
            <a:ext cx="502920" cy="50292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12" name="Text 10"/>
          <p:cNvSpPr/>
          <p:nvPr/>
        </p:nvSpPr>
        <p:spPr>
          <a:xfrm>
            <a:off x="4587240" y="18745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5273040" y="1874520"/>
            <a:ext cx="2346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supervizat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632960" y="2514600"/>
            <a:ext cx="289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execută pași dintr-un proces (reconciliere, potrivire facturi); omul aprobă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802880" y="233172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B4D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8168640" y="1691640"/>
            <a:ext cx="3444240" cy="1737360"/>
          </a:xfrm>
          <a:prstGeom prst="roundRect">
            <a:avLst>
              <a:gd name="adj" fmla="val 4211"/>
            </a:avLst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397240" y="1874520"/>
            <a:ext cx="502920" cy="5029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8397240" y="18745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9083040" y="1874520"/>
            <a:ext cx="2346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 autonom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8442960" y="2514600"/>
            <a:ext cx="289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agenți coordonați rulează procese cap-coadă, în limitele politicilor și permisiunilor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48640" y="3657600"/>
            <a:ext cx="5440680" cy="640080"/>
          </a:xfrm>
          <a:prstGeom prst="roundRect">
            <a:avLst>
              <a:gd name="adj" fmla="val 11429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731520" y="3657600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SAP  </a:t>
            </a:r>
            <a:r>
              <a:rPr lang="en-US" sz="10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Joule și agenți în finanțe, achiziții, lanț de aprovizionare, HR — viziunea „Autonomous Enterprise”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172200" y="3657600"/>
            <a:ext cx="5440680" cy="640080"/>
          </a:xfrm>
          <a:prstGeom prst="roundRect">
            <a:avLst>
              <a:gd name="adj" fmla="val 11429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355080" y="3657600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Oracle  </a:t>
            </a:r>
            <a:r>
              <a:rPr lang="en-US" sz="10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Fusion Agentic Applications și AI Agent Studio; peste 1.000 de agenți pentru aplicațiile ERP cloud (iunie 2026, estimare Apps Run The World)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4389120"/>
            <a:ext cx="5440680" cy="640080"/>
          </a:xfrm>
          <a:prstGeom prst="roundRect">
            <a:avLst>
              <a:gd name="adj" fmla="val 11429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731520" y="4389120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 </a:t>
            </a:r>
            <a:r>
              <a:rPr lang="en-US" sz="10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Agenți în Dynamics 365 și Business Central, legați de Copilot și de protocoale deschise (MCP)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172200" y="4389120"/>
            <a:ext cx="5440680" cy="640080"/>
          </a:xfrm>
          <a:prstGeom prst="roundRect">
            <a:avLst>
              <a:gd name="adj" fmla="val 11429"/>
            </a:avLst>
          </a:prstGeom>
          <a:solidFill>
            <a:srgbClr val="EAF0FB"/>
          </a:solidFill>
          <a:ln w="12700">
            <a:solidFill>
              <a:srgbClr val="EAF0FB"/>
            </a:solidFill>
            <a:prstDash val="solid"/>
          </a:ln>
          <a:effectLst>
            <a:outerShdw blurRad="101600" dist="25400" dir="5400000" algn="bl" rotWithShape="0">
              <a:srgbClr val="1A213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355080" y="4389120"/>
            <a:ext cx="5120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Odoo  </a:t>
            </a:r>
            <a:r>
              <a:rPr lang="en-US" sz="1050" dirty="0">
                <a:solidFill>
                  <a:srgbClr val="1A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Asistent AI integrat în aplicațiile ERP (versiunea 19)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48640" y="521208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EAF0FB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1520" y="5212080"/>
            <a:ext cx="10698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Perspectivă și risc: </a:t>
            </a:r>
            <a:r>
              <a:rPr lang="en-US" sz="1200" dirty="0">
                <a:solidFill>
                  <a:srgbClr val="1A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Gartner estimează că până în 2028 o treime din software-ul de întreprindere va include AI agentic, cu până la 15% din deciziile zilnice luate autonom. Condiții: date de calitate, permisiuni stricte, audit și supraveghere umană.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B1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011680"/>
            <a:ext cx="5943600" cy="5943600"/>
          </a:xfrm>
          <a:prstGeom prst="ellipse">
            <a:avLst/>
          </a:prstGeom>
          <a:solidFill>
            <a:srgbClr val="14213D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94560" y="4206240"/>
            <a:ext cx="4754880" cy="4754880"/>
          </a:xfrm>
          <a:prstGeom prst="ellipse">
            <a:avLst/>
          </a:prstGeom>
          <a:solidFill>
            <a:srgbClr val="14213D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48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ÎNCHEIERE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822960" y="8686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Concluzii esențiale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822960" y="1783080"/>
            <a:ext cx="502920" cy="5029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7" name="Image 0" descr="/home/claude/assets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340" y="1848460"/>
            <a:ext cx="372161" cy="37216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08760" y="173736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integrează procesele și datele întreprinderii pe o platformă comună — nucleul intern al e-business-ului.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22960" y="2651760"/>
            <a:ext cx="502920" cy="5029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0" name="Image 1" descr="/home/claude/assets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340" y="2717140"/>
            <a:ext cx="372161" cy="37216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08760" y="260604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MRP (1960) la ERP, fiecare fază a adăugat integrare: capacități, finanțe, apoi întreaga întreprindere.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22960" y="3520440"/>
            <a:ext cx="502920" cy="5029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3" name="Image 2" descr="/home/claude/assets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340" y="3585820"/>
            <a:ext cx="372161" cy="37216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08760" y="347472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Cloud/SaaS a făcut ERP-ul accesibil; piața e dominată de Oracle și SAP, dar rămâne fragmentată (top 10 = 31,9%).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822960" y="4389120"/>
            <a:ext cx="502920" cy="50292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6" name="Image 3" descr="/home/claude/assets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340" y="4454500"/>
            <a:ext cx="372161" cy="37216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08760" y="434340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Următorul pas este ERP-ul cu agenți AI — valoros doar cu date de calitate, guvernanță și supraveghere umană.</a:t>
            </a:r>
            <a:endParaRPr lang="en-US" sz="1400" dirty="0"/>
          </a:p>
        </p:txBody>
      </p:sp>
      <p:sp>
        <p:nvSpPr>
          <p:cNvPr id="18" name="Shape 12"/>
          <p:cNvSpPr/>
          <p:nvPr/>
        </p:nvSpPr>
        <p:spPr>
          <a:xfrm>
            <a:off x="822960" y="5349240"/>
            <a:ext cx="10515600" cy="914400"/>
          </a:xfrm>
          <a:prstGeom prst="roundRect">
            <a:avLst>
              <a:gd name="adj" fmla="val 10000"/>
            </a:avLst>
          </a:prstGeom>
          <a:solidFill>
            <a:srgbClr val="14213D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9" name="Text 13"/>
          <p:cNvSpPr/>
          <p:nvPr/>
        </p:nvSpPr>
        <p:spPr>
          <a:xfrm>
            <a:off x="1097280" y="5349240"/>
            <a:ext cx="9966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discuție  </a:t>
            </a:r>
            <a:r>
              <a:rPr lang="en-US" sz="125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Ce ar trebui să cântărească mai mult la alegerea unui ERP: funcționalitatea sau ciclul de viață al furnizorului? Ce procese ai încredința unui agent AI, și care nu?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 — Curs 3: ERP</a:t>
            </a:r>
            <a:endParaRPr lang="en-US" sz="900" dirty="0"/>
          </a:p>
        </p:txBody>
      </p:sp>
      <p:sp>
        <p:nvSpPr>
          <p:cNvPr id="21" name="Text 15"/>
          <p:cNvSpPr/>
          <p:nvPr/>
        </p:nvSpPr>
        <p:spPr>
          <a:xfrm>
            <a:off x="1118585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9C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2771</Words>
  <Application>Microsoft Office PowerPoint</Application>
  <PresentationFormat>Widescreen</PresentationFormat>
  <Paragraphs>426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Administrator</cp:lastModifiedBy>
  <cp:revision>2</cp:revision>
  <dcterms:created xsi:type="dcterms:W3CDTF">2026-10-10T12:04:48Z</dcterms:created>
  <dcterms:modified xsi:type="dcterms:W3CDTF">2026-10-12T13:35:15Z</dcterms:modified>
</cp:coreProperties>
</file>