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2"/>
  </p:notesMasterIdLst>
  <p:handoutMasterIdLst>
    <p:handoutMasterId r:id="rId33"/>
  </p:handoutMasterIdLst>
  <p:sldIdLst>
    <p:sldId id="345" r:id="rId2"/>
    <p:sldId id="346" r:id="rId3"/>
    <p:sldId id="349" r:id="rId4"/>
    <p:sldId id="363" r:id="rId5"/>
    <p:sldId id="350" r:id="rId6"/>
    <p:sldId id="414" r:id="rId7"/>
    <p:sldId id="415" r:id="rId8"/>
    <p:sldId id="364" r:id="rId9"/>
    <p:sldId id="365" r:id="rId10"/>
    <p:sldId id="372" r:id="rId11"/>
    <p:sldId id="368" r:id="rId12"/>
    <p:sldId id="373" r:id="rId13"/>
    <p:sldId id="369" r:id="rId14"/>
    <p:sldId id="370" r:id="rId15"/>
    <p:sldId id="412" r:id="rId16"/>
    <p:sldId id="371" r:id="rId17"/>
    <p:sldId id="385" r:id="rId18"/>
    <p:sldId id="413" r:id="rId19"/>
    <p:sldId id="386" r:id="rId20"/>
    <p:sldId id="387" r:id="rId21"/>
    <p:sldId id="388" r:id="rId22"/>
    <p:sldId id="389" r:id="rId23"/>
    <p:sldId id="393" r:id="rId24"/>
    <p:sldId id="400" r:id="rId25"/>
    <p:sldId id="402" r:id="rId26"/>
    <p:sldId id="403" r:id="rId27"/>
    <p:sldId id="411" r:id="rId28"/>
    <p:sldId id="404" r:id="rId29"/>
    <p:sldId id="405" r:id="rId30"/>
    <p:sldId id="416" r:id="rId31"/>
  </p:sldIdLst>
  <p:sldSz cx="9144000" cy="6858000" type="screen4x3"/>
  <p:notesSz cx="6851650" cy="9747250"/>
  <p:defaultTex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12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12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Garamond" pitchFamily="18" charset="0"/>
        <a:ea typeface="+mn-ea"/>
        <a:cs typeface="+mn-cs"/>
      </a:defRPr>
    </a:lvl6pPr>
    <a:lvl7pPr marL="2743200" algn="l" defTabSz="914400" rtl="0" eaLnBrk="1" latinLnBrk="0" hangingPunct="1">
      <a:defRPr sz="1200" kern="1200">
        <a:solidFill>
          <a:schemeClr val="tx1"/>
        </a:solidFill>
        <a:latin typeface="Garamond" pitchFamily="18" charset="0"/>
        <a:ea typeface="+mn-ea"/>
        <a:cs typeface="+mn-cs"/>
      </a:defRPr>
    </a:lvl7pPr>
    <a:lvl8pPr marL="3200400" algn="l" defTabSz="914400" rtl="0" eaLnBrk="1" latinLnBrk="0" hangingPunct="1">
      <a:defRPr sz="1200" kern="1200">
        <a:solidFill>
          <a:schemeClr val="tx1"/>
        </a:solidFill>
        <a:latin typeface="Garamond" pitchFamily="18" charset="0"/>
        <a:ea typeface="+mn-ea"/>
        <a:cs typeface="+mn-cs"/>
      </a:defRPr>
    </a:lvl8pPr>
    <a:lvl9pPr marL="3657600" algn="l" defTabSz="914400" rtl="0" eaLnBrk="1" latinLnBrk="0" hangingPunct="1">
      <a:defRPr sz="1200" kern="1200">
        <a:solidFill>
          <a:schemeClr val="tx1"/>
        </a:solidFill>
        <a:latin typeface="Garamond"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Z" initials="RZ"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9933"/>
    <a:srgbClr val="FF0000"/>
    <a:srgbClr val="000099"/>
    <a:srgbClr val="CCCC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84991" autoAdjust="0"/>
  </p:normalViewPr>
  <p:slideViewPr>
    <p:cSldViewPr snapToGrid="0">
      <p:cViewPr>
        <p:scale>
          <a:sx n="75" d="100"/>
          <a:sy n="75" d="100"/>
        </p:scale>
        <p:origin x="-1062"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4-04-29T10:19:39.237" idx="1">
    <p:pos x="10" y="10"/>
    <p:text/>
  </p:cm>
  <p:cm authorId="0" dt="2004-04-29T10:20:06.537" idx="2">
    <p:pos x="1206" y="1867"/>
    <p:text>Corecta inter-comunicare se face cu ajutorul a două tipuri de mufe (master/slave). Proiectarea comunicaţiei USB se face pe baza unei topologii arbore cu „hub routers” ca noduri. Pentru a satisface această schemă ierarhică, ecipamentele USB sunt deseori echipate cu mai multe prize pentru a accepta conexiunile mai multor ehipamente USB. Există definite 3 entităţi de tip USB: USB host, USB hub şi unitatea funcţională conectată. Gazda (host) este de regulă, PC-ul. Hub-ul poate fi de sine stătător sau înglobat într-un dispozitiv periferic ce oferă, de asemenea, funcţionalitatea respectivă. 
Interfaţa USB funcţionează pe baza protocolului master/slave. 
un protocol defineşte formatul şi ordinea mesajelor schimbate între două entităţi ce comunică între ele, precum şi acţiunile ce sunt întreprinse odată cu transmiterea sau recepţia unui mesaj sau a unui alt eveniment.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68625"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t" anchorCtr="0" compatLnSpc="1">
            <a:prstTxWarp prst="textNoShape">
              <a:avLst/>
            </a:prstTxWarp>
          </a:bodyPr>
          <a:lstStyle>
            <a:lvl1pPr defTabSz="896938">
              <a:defRPr smtClean="0">
                <a:latin typeface="Times New Roman" pitchFamily="18" charset="0"/>
              </a:defRPr>
            </a:lvl1pPr>
          </a:lstStyle>
          <a:p>
            <a:pPr>
              <a:defRPr/>
            </a:pPr>
            <a:endParaRPr lang="en-US"/>
          </a:p>
        </p:txBody>
      </p:sp>
      <p:sp>
        <p:nvSpPr>
          <p:cNvPr id="38915" name="Rectangle 3"/>
          <p:cNvSpPr>
            <a:spLocks noGrp="1" noChangeArrowheads="1"/>
          </p:cNvSpPr>
          <p:nvPr>
            <p:ph type="dt" sz="quarter" idx="1"/>
          </p:nvPr>
        </p:nvSpPr>
        <p:spPr bwMode="auto">
          <a:xfrm>
            <a:off x="3857625" y="0"/>
            <a:ext cx="29670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t" anchorCtr="0" compatLnSpc="1">
            <a:prstTxWarp prst="textNoShape">
              <a:avLst/>
            </a:prstTxWarp>
          </a:bodyPr>
          <a:lstStyle>
            <a:lvl1pPr algn="r" defTabSz="896938">
              <a:defRPr smtClean="0">
                <a:latin typeface="Times New Roman" pitchFamily="18" charset="0"/>
              </a:defRPr>
            </a:lvl1pPr>
          </a:lstStyle>
          <a:p>
            <a:pPr>
              <a:defRPr/>
            </a:pPr>
            <a:endParaRPr lang="en-US"/>
          </a:p>
        </p:txBody>
      </p:sp>
      <p:sp>
        <p:nvSpPr>
          <p:cNvPr id="38916" name="Rectangle 4"/>
          <p:cNvSpPr>
            <a:spLocks noGrp="1" noChangeArrowheads="1"/>
          </p:cNvSpPr>
          <p:nvPr>
            <p:ph type="ftr" sz="quarter" idx="2"/>
          </p:nvPr>
        </p:nvSpPr>
        <p:spPr bwMode="auto">
          <a:xfrm>
            <a:off x="0" y="9283700"/>
            <a:ext cx="296862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b" anchorCtr="0" compatLnSpc="1">
            <a:prstTxWarp prst="textNoShape">
              <a:avLst/>
            </a:prstTxWarp>
          </a:bodyPr>
          <a:lstStyle>
            <a:lvl1pPr defTabSz="896938">
              <a:defRPr smtClean="0">
                <a:latin typeface="Times New Roman" pitchFamily="18" charset="0"/>
              </a:defRPr>
            </a:lvl1pPr>
          </a:lstStyle>
          <a:p>
            <a:pPr>
              <a:defRPr/>
            </a:pPr>
            <a:endParaRPr lang="en-US"/>
          </a:p>
        </p:txBody>
      </p:sp>
      <p:sp>
        <p:nvSpPr>
          <p:cNvPr id="38917" name="Rectangle 5"/>
          <p:cNvSpPr>
            <a:spLocks noGrp="1" noChangeArrowheads="1"/>
          </p:cNvSpPr>
          <p:nvPr>
            <p:ph type="sldNum" sz="quarter" idx="3"/>
          </p:nvPr>
        </p:nvSpPr>
        <p:spPr bwMode="auto">
          <a:xfrm>
            <a:off x="3857625" y="9283700"/>
            <a:ext cx="29670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b" anchorCtr="0" compatLnSpc="1">
            <a:prstTxWarp prst="textNoShape">
              <a:avLst/>
            </a:prstTxWarp>
          </a:bodyPr>
          <a:lstStyle>
            <a:lvl1pPr algn="r" defTabSz="896938">
              <a:defRPr smtClean="0">
                <a:latin typeface="Times New Roman" pitchFamily="18" charset="0"/>
              </a:defRPr>
            </a:lvl1pPr>
          </a:lstStyle>
          <a:p>
            <a:pPr>
              <a:defRPr/>
            </a:pPr>
            <a:fld id="{16E62D32-C176-4CAE-886A-7190962A94FD}" type="slidenum">
              <a:rPr lang="en-US"/>
              <a:pPr>
                <a:defRPr/>
              </a:pPr>
              <a:t>‹#›</a:t>
            </a:fld>
            <a:endParaRPr lang="en-US"/>
          </a:p>
        </p:txBody>
      </p:sp>
    </p:spTree>
    <p:extLst>
      <p:ext uri="{BB962C8B-B14F-4D97-AF65-F5344CB8AC3E}">
        <p14:creationId xmlns:p14="http://schemas.microsoft.com/office/powerpoint/2010/main" val="3001483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mtClean="0">
                <a:latin typeface="Times New Roman" pitchFamily="18" charset="0"/>
              </a:defRPr>
            </a:lvl1pPr>
          </a:lstStyle>
          <a:p>
            <a:pPr>
              <a:defRPr/>
            </a:pPr>
            <a:endParaRPr lang="en-US"/>
          </a:p>
        </p:txBody>
      </p:sp>
      <p:sp>
        <p:nvSpPr>
          <p:cNvPr id="176131" name="Rectangle 3"/>
          <p:cNvSpPr>
            <a:spLocks noGrp="1" noChangeArrowheads="1"/>
          </p:cNvSpPr>
          <p:nvPr>
            <p:ph type="dt" idx="1"/>
          </p:nvPr>
        </p:nvSpPr>
        <p:spPr bwMode="auto">
          <a:xfrm>
            <a:off x="3881438"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990600" y="731838"/>
            <a:ext cx="4870450" cy="36544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6133" name="Rectangle 5"/>
          <p:cNvSpPr>
            <a:spLocks noGrp="1" noChangeArrowheads="1"/>
          </p:cNvSpPr>
          <p:nvPr>
            <p:ph type="body" sz="quarter" idx="3"/>
          </p:nvPr>
        </p:nvSpPr>
        <p:spPr bwMode="auto">
          <a:xfrm>
            <a:off x="685800" y="4630738"/>
            <a:ext cx="5480050" cy="438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6134" name="Rectangle 6"/>
          <p:cNvSpPr>
            <a:spLocks noGrp="1" noChangeArrowheads="1"/>
          </p:cNvSpPr>
          <p:nvPr>
            <p:ph type="ftr" sz="quarter" idx="4"/>
          </p:nvPr>
        </p:nvSpPr>
        <p:spPr bwMode="auto">
          <a:xfrm>
            <a:off x="0" y="925830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mtClean="0">
                <a:latin typeface="Times New Roman" pitchFamily="18" charset="0"/>
              </a:defRPr>
            </a:lvl1pPr>
          </a:lstStyle>
          <a:p>
            <a:pPr>
              <a:defRPr/>
            </a:pPr>
            <a:endParaRPr lang="en-US"/>
          </a:p>
        </p:txBody>
      </p:sp>
      <p:sp>
        <p:nvSpPr>
          <p:cNvPr id="176135" name="Rectangle 7"/>
          <p:cNvSpPr>
            <a:spLocks noGrp="1" noChangeArrowheads="1"/>
          </p:cNvSpPr>
          <p:nvPr>
            <p:ph type="sldNum" sz="quarter" idx="5"/>
          </p:nvPr>
        </p:nvSpPr>
        <p:spPr bwMode="auto">
          <a:xfrm>
            <a:off x="3881438" y="925830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mtClean="0">
                <a:latin typeface="Times New Roman" pitchFamily="18" charset="0"/>
              </a:defRPr>
            </a:lvl1pPr>
          </a:lstStyle>
          <a:p>
            <a:pPr>
              <a:defRPr/>
            </a:pPr>
            <a:fld id="{BD42B7D7-3EAF-47B4-B798-624FF994D16C}" type="slidenum">
              <a:rPr lang="en-US"/>
              <a:pPr>
                <a:defRPr/>
              </a:pPr>
              <a:t>‹#›</a:t>
            </a:fld>
            <a:endParaRPr lang="en-US"/>
          </a:p>
        </p:txBody>
      </p:sp>
    </p:spTree>
    <p:extLst>
      <p:ext uri="{BB962C8B-B14F-4D97-AF65-F5344CB8AC3E}">
        <p14:creationId xmlns:p14="http://schemas.microsoft.com/office/powerpoint/2010/main" val="3747141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fld id="{478D45F1-A809-4381-A39E-9BE13ED48701}" type="slidenum">
              <a:rPr lang="en-US" altLang="en-US">
                <a:latin typeface="Times New Roman" pitchFamily="18" charset="0"/>
              </a:rPr>
              <a:pPr/>
              <a:t>24</a:t>
            </a:fld>
            <a:endParaRPr lang="en-US" altLang="en-US">
              <a:latin typeface="Times New Roman" pitchFamily="18" charset="0"/>
            </a:endParaRPr>
          </a:p>
        </p:txBody>
      </p:sp>
      <p:sp>
        <p:nvSpPr>
          <p:cNvPr id="43011" name="Rectangle 2"/>
          <p:cNvSpPr>
            <a:spLocks noGrp="1" noRot="1" noChangeAspect="1" noChangeArrowheads="1" noTextEdit="1"/>
          </p:cNvSpPr>
          <p:nvPr>
            <p:ph type="sldImg"/>
          </p:nvPr>
        </p:nvSpPr>
        <p:spPr>
          <a:xfrm>
            <a:off x="990600" y="762000"/>
            <a:ext cx="4876800" cy="3657600"/>
          </a:xfrm>
          <a:ln/>
        </p:spPr>
      </p:sp>
      <p:sp>
        <p:nvSpPr>
          <p:cNvPr id="43012" name="Rectangle 3"/>
          <p:cNvSpPr>
            <a:spLocks noGrp="1" noChangeArrowheads="1"/>
          </p:cNvSpPr>
          <p:nvPr>
            <p:ph type="body" idx="1"/>
          </p:nvPr>
        </p:nvSpPr>
        <p:spPr>
          <a:xfrm>
            <a:off x="914400" y="4648200"/>
            <a:ext cx="5029200" cy="4343400"/>
          </a:xfrm>
          <a:noFill/>
        </p:spPr>
        <p:txBody>
          <a:bodyPr/>
          <a:lstStyle/>
          <a:p>
            <a:r>
              <a:rPr lang="ro-RO" altLang="en-US" smtClean="0">
                <a:cs typeface="Times New Roman" pitchFamily="18" charset="0"/>
              </a:rPr>
              <a:t>Corecta inter-comunicare se face cu ajutorul a două tipuri de mufe (master/slave). Proiectarea comunicaţiei USB se face pe baza unei topologii arbore cu „hub routers” ca noduri. Pentru a satisface această schemă ierarhică, echipamentele USB sunt deseori echipate cu mai multe prize pentru a accepta conexiunile mai multor ehipamente USB. Există definite 3 entităţi de tip USB: USB host, USB hub şi unitatea funcţională conectată. Gazda (host) este de regulă, PC-ul. Hub-ul poate fi de sine stătător sau înglobat într-un dispozitiv periferic ce oferă, de asemenea, funcţionalitatea respectivă. </a:t>
            </a:r>
            <a:endParaRPr lang="en-US" altLang="en-US" smtClean="0">
              <a:cs typeface="Times New Roman" pitchFamily="18" charset="0"/>
            </a:endParaRPr>
          </a:p>
          <a:p>
            <a:r>
              <a:rPr lang="ro-RO" altLang="en-US" smtClean="0">
                <a:cs typeface="Times New Roman" pitchFamily="18" charset="0"/>
              </a:rPr>
              <a:t>Interfaţa USB funcţionează pe baza protocolului master/slave. </a:t>
            </a:r>
            <a:endParaRPr lang="en-US" altLang="en-US" smtClean="0">
              <a:cs typeface="Times New Roman" pitchFamily="18" charset="0"/>
            </a:endParaRPr>
          </a:p>
          <a:p>
            <a:r>
              <a:rPr lang="ro-RO" altLang="en-US" smtClean="0">
                <a:cs typeface="Times New Roman" pitchFamily="18" charset="0"/>
              </a:rPr>
              <a:t>Definitia protocolului:</a:t>
            </a:r>
            <a:r>
              <a:rPr lang="ro-RO" altLang="en-US" i="1" smtClean="0">
                <a:cs typeface="Times New Roman" pitchFamily="18" charset="0"/>
              </a:rPr>
              <a:t> un protocol defineşte formatul şi ordinea mesajelor schimbate între două entităţi ce comunică între ele, precum şi acţiunile ce sunt întreprinse odată cu transmiterea sau recepţia unui mesaj sau a unui alt eveniment</a:t>
            </a:r>
            <a:r>
              <a:rPr lang="ro-RO" altLang="en-US" smtClean="0">
                <a:cs typeface="Times New Roman" pitchFamily="18" charset="0"/>
              </a:rPr>
              <a:t>.</a:t>
            </a:r>
            <a:endParaRPr lang="en-US" altLang="en-US" smtClean="0">
              <a:cs typeface="Times New Roman" pitchFamily="18" charset="0"/>
            </a:endParaRPr>
          </a:p>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fld id="{797A1067-FE0E-4156-B97D-A119A2C363BB}" type="slidenum">
              <a:rPr lang="en-US" altLang="en-US">
                <a:latin typeface="Times New Roman" pitchFamily="18" charset="0"/>
              </a:rPr>
              <a:pPr/>
              <a:t>28</a:t>
            </a:fld>
            <a:endParaRPr lang="en-US" altLang="en-US">
              <a:latin typeface="Times New Roman" pitchFamily="18" charset="0"/>
            </a:endParaRPr>
          </a:p>
        </p:txBody>
      </p:sp>
      <p:sp>
        <p:nvSpPr>
          <p:cNvPr id="44035" name="Rectangle 2"/>
          <p:cNvSpPr>
            <a:spLocks noGrp="1" noRot="1" noChangeAspect="1" noChangeArrowheads="1" noTextEdit="1"/>
          </p:cNvSpPr>
          <p:nvPr>
            <p:ph type="sldImg"/>
          </p:nvPr>
        </p:nvSpPr>
        <p:spPr>
          <a:xfrm>
            <a:off x="990600" y="762000"/>
            <a:ext cx="4876800" cy="3657600"/>
          </a:xfrm>
          <a:ln/>
        </p:spPr>
      </p:sp>
      <p:sp>
        <p:nvSpPr>
          <p:cNvPr id="44036" name="Rectangle 3"/>
          <p:cNvSpPr>
            <a:spLocks noGrp="1" noChangeArrowheads="1"/>
          </p:cNvSpPr>
          <p:nvPr>
            <p:ph type="body" idx="1"/>
          </p:nvPr>
        </p:nvSpPr>
        <p:spPr>
          <a:xfrm>
            <a:off x="914400" y="4648200"/>
            <a:ext cx="5029200" cy="4343400"/>
          </a:xfrm>
          <a:noFill/>
        </p:spPr>
        <p:txBody>
          <a:bodyPr/>
          <a:lstStyle/>
          <a:p>
            <a:r>
              <a:rPr lang="ro-RO" altLang="en-US" smtClean="0"/>
              <a:t>Transferă simultan 8 biţi de cod ASCII. </a:t>
            </a:r>
          </a:p>
          <a:p>
            <a:r>
              <a:rPr lang="ro-RO" altLang="en-US" smtClean="0"/>
              <a:t>Pe distanţe scurte (</a:t>
            </a:r>
            <a:r>
              <a:rPr lang="en-US" altLang="en-US" smtClean="0"/>
              <a:t>&lt; 10 m</a:t>
            </a:r>
            <a:r>
              <a:rPr lang="ro-RO" altLang="en-US" smtClean="0"/>
              <a:t>) viteza este de</a:t>
            </a:r>
            <a:r>
              <a:rPr lang="en-US" altLang="en-US" smtClean="0"/>
              <a:t> de 100 KBs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2"/>
          <p:cNvSpPr>
            <a:spLocks noChangeArrowheads="1"/>
          </p:cNvSpPr>
          <p:nvPr userDrawn="1"/>
        </p:nvSpPr>
        <p:spPr bwMode="auto">
          <a:xfrm>
            <a:off x="0" y="2616200"/>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sp>
        <p:nvSpPr>
          <p:cNvPr id="5" name="Rectangle 13"/>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sp>
        <p:nvSpPr>
          <p:cNvPr id="35847" name="Rectangle 7"/>
          <p:cNvSpPr>
            <a:spLocks noGrp="1" noChangeArrowheads="1"/>
          </p:cNvSpPr>
          <p:nvPr>
            <p:ph type="ctrTitle" sz="quarter"/>
          </p:nvPr>
        </p:nvSpPr>
        <p:spPr>
          <a:xfrm>
            <a:off x="714375" y="1069975"/>
            <a:ext cx="7772400" cy="1143000"/>
          </a:xfrm>
        </p:spPr>
        <p:txBody>
          <a:bodyPr/>
          <a:lstStyle>
            <a:lvl1pPr>
              <a:defRPr/>
            </a:lvl1pPr>
          </a:lstStyle>
          <a:p>
            <a:pPr lvl="0"/>
            <a:r>
              <a:rPr lang="en-US" noProof="0" smtClean="0"/>
              <a:t>Click to edit Master title style</a:t>
            </a:r>
          </a:p>
        </p:txBody>
      </p:sp>
      <p:sp>
        <p:nvSpPr>
          <p:cNvPr id="3584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9"/>
          <p:cNvSpPr>
            <a:spLocks noGrp="1" noChangeArrowheads="1"/>
          </p:cNvSpPr>
          <p:nvPr>
            <p:ph type="dt" sz="quarter" idx="10"/>
          </p:nvPr>
        </p:nvSpPr>
        <p:spPr bwMode="auto">
          <a:xfrm>
            <a:off x="685800" y="63246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latin typeface="+mn-lt"/>
              </a:defRPr>
            </a:lvl1pPr>
          </a:lstStyle>
          <a:p>
            <a:pPr>
              <a:defRPr/>
            </a:pPr>
            <a:endParaRPr lang="en-US"/>
          </a:p>
        </p:txBody>
      </p:sp>
      <p:sp>
        <p:nvSpPr>
          <p:cNvPr id="7" name="Rectangle 10"/>
          <p:cNvSpPr>
            <a:spLocks noGrp="1" noChangeArrowheads="1"/>
          </p:cNvSpPr>
          <p:nvPr>
            <p:ph type="ftr" sz="quarter" idx="11"/>
          </p:nvPr>
        </p:nvSpPr>
        <p:spPr bwMode="auto">
          <a:xfrm>
            <a:off x="3124200" y="63246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latin typeface="+mn-lt"/>
              </a:defRPr>
            </a:lvl1pPr>
          </a:lstStyle>
          <a:p>
            <a:pPr>
              <a:defRPr/>
            </a:pPr>
            <a:endParaRPr lang="en-US"/>
          </a:p>
        </p:txBody>
      </p:sp>
      <p:sp>
        <p:nvSpPr>
          <p:cNvPr id="8" name="Rectangle 11"/>
          <p:cNvSpPr>
            <a:spLocks noGrp="1" noChangeArrowheads="1"/>
          </p:cNvSpPr>
          <p:nvPr>
            <p:ph type="sldNum" sz="quarter" idx="12"/>
          </p:nvPr>
        </p:nvSpPr>
        <p:spPr bwMode="auto">
          <a:xfrm>
            <a:off x="6553200" y="63246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atin typeface="+mn-lt"/>
              </a:defRPr>
            </a:lvl1pPr>
          </a:lstStyle>
          <a:p>
            <a:pPr>
              <a:defRPr/>
            </a:pPr>
            <a:fld id="{7407E783-89DF-4E8E-8025-BFEDF828626C}" type="slidenum">
              <a:rPr lang="en-US"/>
              <a:pPr>
                <a:defRPr/>
              </a:pPr>
              <a:t>‹#›</a:t>
            </a:fld>
            <a:endParaRPr lang="en-US"/>
          </a:p>
        </p:txBody>
      </p:sp>
    </p:spTree>
    <p:extLst>
      <p:ext uri="{BB962C8B-B14F-4D97-AF65-F5344CB8AC3E}">
        <p14:creationId xmlns:p14="http://schemas.microsoft.com/office/powerpoint/2010/main" val="1898039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3489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9003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8747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3357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87471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371600"/>
            <a:ext cx="7772400" cy="4724400"/>
          </a:xfrm>
        </p:spPr>
        <p:txBody>
          <a:bodyPr/>
          <a:lstStyle/>
          <a:p>
            <a:pPr lvl="0"/>
            <a:endParaRPr lang="en-US" noProof="0" smtClean="0"/>
          </a:p>
        </p:txBody>
      </p:sp>
    </p:spTree>
    <p:extLst>
      <p:ext uri="{BB962C8B-B14F-4D97-AF65-F5344CB8AC3E}">
        <p14:creationId xmlns:p14="http://schemas.microsoft.com/office/powerpoint/2010/main" val="2219977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790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19061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00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2404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27615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746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347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611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152400"/>
            <a:ext cx="7772400"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smtClean="0"/>
              <a:t>Click to edit Master title style</a:t>
            </a:r>
          </a:p>
        </p:txBody>
      </p:sp>
      <p:sp>
        <p:nvSpPr>
          <p:cNvPr id="1027" name="Rectangle 8"/>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16"/>
          <p:cNvSpPr>
            <a:spLocks noChangeArrowheads="1"/>
          </p:cNvSpPr>
          <p:nvPr userDrawn="1"/>
        </p:nvSpPr>
        <p:spPr bwMode="auto">
          <a:xfrm>
            <a:off x="0" y="1044575"/>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sp>
        <p:nvSpPr>
          <p:cNvPr id="1029" name="Rectangle 17"/>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sp>
        <p:nvSpPr>
          <p:cNvPr id="34834" name="Text Box 18"/>
          <p:cNvSpPr txBox="1">
            <a:spLocks noChangeArrowheads="1"/>
          </p:cNvSpPr>
          <p:nvPr userDrawn="1"/>
        </p:nvSpPr>
        <p:spPr bwMode="auto">
          <a:xfrm>
            <a:off x="685800" y="6408738"/>
            <a:ext cx="7780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827463" algn="ctr"/>
                <a:tab pos="7593013" algn="r"/>
              </a:tabLst>
              <a:defRPr sz="2400">
                <a:solidFill>
                  <a:schemeClr val="tx1"/>
                </a:solidFill>
                <a:latin typeface="Times New Roman" pitchFamily="18" charset="0"/>
              </a:defRPr>
            </a:lvl1pPr>
            <a:lvl2pPr>
              <a:tabLst>
                <a:tab pos="3827463" algn="ctr"/>
                <a:tab pos="7593013" algn="r"/>
              </a:tabLst>
              <a:defRPr sz="2400">
                <a:solidFill>
                  <a:schemeClr val="tx1"/>
                </a:solidFill>
                <a:latin typeface="Times New Roman" pitchFamily="18" charset="0"/>
              </a:defRPr>
            </a:lvl2pPr>
            <a:lvl3pPr>
              <a:tabLst>
                <a:tab pos="3827463" algn="ctr"/>
                <a:tab pos="7593013" algn="r"/>
              </a:tabLst>
              <a:defRPr sz="2400">
                <a:solidFill>
                  <a:schemeClr val="tx1"/>
                </a:solidFill>
                <a:latin typeface="Times New Roman" pitchFamily="18" charset="0"/>
              </a:defRPr>
            </a:lvl3pPr>
            <a:lvl4pPr>
              <a:tabLst>
                <a:tab pos="3827463" algn="ctr"/>
                <a:tab pos="7593013" algn="r"/>
              </a:tabLst>
              <a:defRPr sz="2400">
                <a:solidFill>
                  <a:schemeClr val="tx1"/>
                </a:solidFill>
                <a:latin typeface="Times New Roman" pitchFamily="18" charset="0"/>
              </a:defRPr>
            </a:lvl4pPr>
            <a:lvl5pPr>
              <a:tabLst>
                <a:tab pos="3827463" algn="ctr"/>
                <a:tab pos="7593013" algn="r"/>
              </a:tabLst>
              <a:defRPr sz="2400">
                <a:solidFill>
                  <a:schemeClr val="tx1"/>
                </a:solidFill>
                <a:latin typeface="Times New Roman" pitchFamily="18" charset="0"/>
              </a:defRPr>
            </a:lvl5pPr>
            <a:lvl6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6pPr>
            <a:lvl7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7pPr>
            <a:lvl8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8pPr>
            <a:lvl9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9pPr>
          </a:lstStyle>
          <a:p>
            <a:pPr algn="r">
              <a:spcBef>
                <a:spcPct val="50000"/>
              </a:spcBef>
              <a:defRPr/>
            </a:pPr>
            <a:fld id="{7F3E71FF-8968-45A3-B8A6-4F183E797722}" type="slidenum">
              <a:rPr lang="en-US" sz="1200" smtClean="0">
                <a:latin typeface="Arial" charset="0"/>
              </a:rPr>
              <a:pPr algn="r">
                <a:spcBef>
                  <a:spcPct val="50000"/>
                </a:spcBef>
                <a:defRPr/>
              </a:pPr>
              <a:t>‹#›</a:t>
            </a:fld>
            <a:endParaRPr lang="en-US" sz="1200" smtClean="0">
              <a:latin typeface="Arial" charset="0"/>
            </a:endParaRPr>
          </a:p>
        </p:txBody>
      </p:sp>
    </p:spTree>
  </p:cSld>
  <p:clrMap bg1="lt1" tx1="dk1" bg2="lt2" tx2="dk2" accent1="accent1" accent2="accent2" accent3="accent3" accent4="accent4" accent5="accent5" accent6="accent6" hlink="hlink" folHlink="folHlink"/>
  <p:sldLayoutIdLst>
    <p:sldLayoutId id="2147483678"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r" rtl="0" eaLnBrk="0" fontAlgn="base" hangingPunct="0">
        <a:spcBef>
          <a:spcPct val="0"/>
        </a:spcBef>
        <a:spcAft>
          <a:spcPct val="0"/>
        </a:spcAft>
        <a:defRPr sz="3200" b="1" i="1">
          <a:solidFill>
            <a:srgbClr val="000099"/>
          </a:solidFill>
          <a:latin typeface="+mj-lt"/>
          <a:ea typeface="+mj-ea"/>
          <a:cs typeface="+mj-cs"/>
        </a:defRPr>
      </a:lvl1pPr>
      <a:lvl2pPr algn="r" rtl="0" eaLnBrk="0" fontAlgn="base" hangingPunct="0">
        <a:spcBef>
          <a:spcPct val="0"/>
        </a:spcBef>
        <a:spcAft>
          <a:spcPct val="0"/>
        </a:spcAft>
        <a:defRPr sz="3200" b="1" i="1">
          <a:solidFill>
            <a:srgbClr val="000099"/>
          </a:solidFill>
          <a:latin typeface="Times New Roman" pitchFamily="18" charset="0"/>
        </a:defRPr>
      </a:lvl2pPr>
      <a:lvl3pPr algn="r" rtl="0" eaLnBrk="0" fontAlgn="base" hangingPunct="0">
        <a:spcBef>
          <a:spcPct val="0"/>
        </a:spcBef>
        <a:spcAft>
          <a:spcPct val="0"/>
        </a:spcAft>
        <a:defRPr sz="3200" b="1" i="1">
          <a:solidFill>
            <a:srgbClr val="000099"/>
          </a:solidFill>
          <a:latin typeface="Times New Roman" pitchFamily="18" charset="0"/>
        </a:defRPr>
      </a:lvl3pPr>
      <a:lvl4pPr algn="r" rtl="0" eaLnBrk="0" fontAlgn="base" hangingPunct="0">
        <a:spcBef>
          <a:spcPct val="0"/>
        </a:spcBef>
        <a:spcAft>
          <a:spcPct val="0"/>
        </a:spcAft>
        <a:defRPr sz="3200" b="1" i="1">
          <a:solidFill>
            <a:srgbClr val="000099"/>
          </a:solidFill>
          <a:latin typeface="Times New Roman" pitchFamily="18" charset="0"/>
        </a:defRPr>
      </a:lvl4pPr>
      <a:lvl5pPr algn="r" rtl="0" eaLnBrk="0" fontAlgn="base" hangingPunct="0">
        <a:spcBef>
          <a:spcPct val="0"/>
        </a:spcBef>
        <a:spcAft>
          <a:spcPct val="0"/>
        </a:spcAft>
        <a:defRPr sz="3200" b="1" i="1">
          <a:solidFill>
            <a:srgbClr val="000099"/>
          </a:solidFill>
          <a:latin typeface="Times New Roman" pitchFamily="18" charset="0"/>
        </a:defRPr>
      </a:lvl5pPr>
      <a:lvl6pPr marL="457200" algn="r" rtl="0" eaLnBrk="0" fontAlgn="base" hangingPunct="0">
        <a:spcBef>
          <a:spcPct val="0"/>
        </a:spcBef>
        <a:spcAft>
          <a:spcPct val="0"/>
        </a:spcAft>
        <a:defRPr sz="3200" b="1" i="1">
          <a:solidFill>
            <a:srgbClr val="000099"/>
          </a:solidFill>
          <a:latin typeface="Times New Roman" pitchFamily="18" charset="0"/>
        </a:defRPr>
      </a:lvl6pPr>
      <a:lvl7pPr marL="914400" algn="r" rtl="0" eaLnBrk="0" fontAlgn="base" hangingPunct="0">
        <a:spcBef>
          <a:spcPct val="0"/>
        </a:spcBef>
        <a:spcAft>
          <a:spcPct val="0"/>
        </a:spcAft>
        <a:defRPr sz="3200" b="1" i="1">
          <a:solidFill>
            <a:srgbClr val="000099"/>
          </a:solidFill>
          <a:latin typeface="Times New Roman" pitchFamily="18" charset="0"/>
        </a:defRPr>
      </a:lvl7pPr>
      <a:lvl8pPr marL="1371600" algn="r" rtl="0" eaLnBrk="0" fontAlgn="base" hangingPunct="0">
        <a:spcBef>
          <a:spcPct val="0"/>
        </a:spcBef>
        <a:spcAft>
          <a:spcPct val="0"/>
        </a:spcAft>
        <a:defRPr sz="3200" b="1" i="1">
          <a:solidFill>
            <a:srgbClr val="000099"/>
          </a:solidFill>
          <a:latin typeface="Times New Roman" pitchFamily="18" charset="0"/>
        </a:defRPr>
      </a:lvl8pPr>
      <a:lvl9pPr marL="1828800" algn="r" rtl="0" eaLnBrk="0" fontAlgn="base" hangingPunct="0">
        <a:spcBef>
          <a:spcPct val="0"/>
        </a:spcBef>
        <a:spcAft>
          <a:spcPct val="0"/>
        </a:spcAft>
        <a:defRPr sz="3200" b="1" i="1">
          <a:solidFill>
            <a:srgbClr val="000099"/>
          </a:solidFill>
          <a:latin typeface="Times New Roman" pitchFamily="18" charset="0"/>
        </a:defRPr>
      </a:lvl9pPr>
    </p:titleStyle>
    <p:bodyStyle>
      <a:lvl1pPr marL="342900" indent="-342900" algn="l" rtl="0" eaLnBrk="0" fontAlgn="base" hangingPunct="0">
        <a:spcBef>
          <a:spcPct val="20000"/>
        </a:spcBef>
        <a:spcAft>
          <a:spcPct val="25000"/>
        </a:spcAft>
        <a:buClr>
          <a:schemeClr val="tx2"/>
        </a:buClr>
        <a:buChar char="•"/>
        <a:defRPr sz="2000">
          <a:solidFill>
            <a:schemeClr val="tx1"/>
          </a:solidFill>
          <a:latin typeface="+mn-lt"/>
          <a:ea typeface="+mn-ea"/>
          <a:cs typeface="+mn-cs"/>
        </a:defRPr>
      </a:lvl1pPr>
      <a:lvl2pPr marL="742950" indent="-285750" algn="l" rtl="0" eaLnBrk="0" fontAlgn="base" hangingPunct="0">
        <a:spcBef>
          <a:spcPct val="20000"/>
        </a:spcBef>
        <a:spcAft>
          <a:spcPct val="25000"/>
        </a:spcAft>
        <a:buClr>
          <a:schemeClr val="tx2"/>
        </a:buClr>
        <a:buChar char="–"/>
        <a:defRPr>
          <a:solidFill>
            <a:schemeClr val="tx1"/>
          </a:solidFill>
          <a:latin typeface="+mn-lt"/>
        </a:defRPr>
      </a:lvl2pPr>
      <a:lvl3pPr marL="1143000" indent="-228600" algn="l" rtl="0" eaLnBrk="0" fontAlgn="base" hangingPunct="0">
        <a:spcBef>
          <a:spcPct val="20000"/>
        </a:spcBef>
        <a:spcAft>
          <a:spcPct val="25000"/>
        </a:spcAft>
        <a:buClr>
          <a:schemeClr val="tx2"/>
        </a:buClr>
        <a:buChar char="•"/>
        <a:defRPr>
          <a:solidFill>
            <a:schemeClr val="tx1"/>
          </a:solidFill>
          <a:latin typeface="+mn-lt"/>
        </a:defRPr>
      </a:lvl3pPr>
      <a:lvl4pPr marL="1600200" indent="-228600" algn="l" rtl="0" eaLnBrk="0" fontAlgn="base" hangingPunct="0">
        <a:spcBef>
          <a:spcPct val="20000"/>
        </a:spcBef>
        <a:spcAft>
          <a:spcPct val="25000"/>
        </a:spcAft>
        <a:buClr>
          <a:schemeClr val="tx2"/>
        </a:buClr>
        <a:buChar char="–"/>
        <a:defRPr sz="2000">
          <a:solidFill>
            <a:schemeClr val="tx1"/>
          </a:solidFill>
          <a:latin typeface="+mj-lt"/>
        </a:defRPr>
      </a:lvl4pPr>
      <a:lvl5pPr marL="2057400" indent="-228600" algn="l" rtl="0" eaLnBrk="0" fontAlgn="base" hangingPunct="0">
        <a:spcBef>
          <a:spcPct val="20000"/>
        </a:spcBef>
        <a:spcAft>
          <a:spcPct val="25000"/>
        </a:spcAft>
        <a:buClr>
          <a:schemeClr val="tx2"/>
        </a:buClr>
        <a:buChar char="•"/>
        <a:defRPr sz="2000">
          <a:solidFill>
            <a:schemeClr val="tx1"/>
          </a:solidFill>
          <a:latin typeface="+mj-lt"/>
        </a:defRPr>
      </a:lvl5pPr>
      <a:lvl6pPr marL="2514600" indent="-228600" algn="l" rtl="0" eaLnBrk="0" fontAlgn="base" hangingPunct="0">
        <a:spcBef>
          <a:spcPct val="20000"/>
        </a:spcBef>
        <a:spcAft>
          <a:spcPct val="25000"/>
        </a:spcAft>
        <a:buClr>
          <a:schemeClr val="tx2"/>
        </a:buClr>
        <a:buChar char="•"/>
        <a:defRPr sz="2000">
          <a:solidFill>
            <a:schemeClr val="tx1"/>
          </a:solidFill>
          <a:latin typeface="+mj-lt"/>
        </a:defRPr>
      </a:lvl6pPr>
      <a:lvl7pPr marL="2971800" indent="-228600" algn="l" rtl="0" eaLnBrk="0" fontAlgn="base" hangingPunct="0">
        <a:spcBef>
          <a:spcPct val="20000"/>
        </a:spcBef>
        <a:spcAft>
          <a:spcPct val="25000"/>
        </a:spcAft>
        <a:buClr>
          <a:schemeClr val="tx2"/>
        </a:buClr>
        <a:buChar char="•"/>
        <a:defRPr sz="2000">
          <a:solidFill>
            <a:schemeClr val="tx1"/>
          </a:solidFill>
          <a:latin typeface="+mj-lt"/>
        </a:defRPr>
      </a:lvl7pPr>
      <a:lvl8pPr marL="3429000" indent="-228600" algn="l" rtl="0" eaLnBrk="0" fontAlgn="base" hangingPunct="0">
        <a:spcBef>
          <a:spcPct val="20000"/>
        </a:spcBef>
        <a:spcAft>
          <a:spcPct val="25000"/>
        </a:spcAft>
        <a:buClr>
          <a:schemeClr val="tx2"/>
        </a:buClr>
        <a:buChar char="•"/>
        <a:defRPr sz="2000">
          <a:solidFill>
            <a:schemeClr val="tx1"/>
          </a:solidFill>
          <a:latin typeface="+mj-lt"/>
        </a:defRPr>
      </a:lvl8pPr>
      <a:lvl9pPr marL="3886200" indent="-228600" algn="l" rtl="0" eaLnBrk="0" fontAlgn="base" hangingPunct="0">
        <a:spcBef>
          <a:spcPct val="20000"/>
        </a:spcBef>
        <a:spcAft>
          <a:spcPct val="25000"/>
        </a:spcAft>
        <a:buClr>
          <a:schemeClr val="tx2"/>
        </a:buClr>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Bluetooth_Special_Interest_Group" TargetMode="External"/><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Kilobit_per_second" TargetMode="External"/><Relationship Id="rId2" Type="http://schemas.openxmlformats.org/officeDocument/2006/relationships/image" Target="../media/image9.png"/><Relationship Id="rId1" Type="http://schemas.openxmlformats.org/officeDocument/2006/relationships/slideLayout" Target="../slideLayouts/slideLayout13.xml"/><Relationship Id="rId4" Type="http://schemas.openxmlformats.org/officeDocument/2006/relationships/hyperlink" Target="http://en.wikipedia.org/wiki/Mbit/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http://webopedia.com/FIG/CONNECT.gif" TargetMode="External"/><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31938" y="3806825"/>
            <a:ext cx="6400800" cy="203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spcBef>
                <a:spcPct val="20000"/>
              </a:spcBef>
              <a:spcAft>
                <a:spcPct val="25000"/>
              </a:spcAft>
              <a:buClr>
                <a:schemeClr val="tx2"/>
              </a:buClr>
            </a:pPr>
            <a:r>
              <a:rPr lang="en-US" altLang="en-US" sz="2000" b="1">
                <a:solidFill>
                  <a:srgbClr val="FF9933"/>
                </a:solidFill>
              </a:rPr>
              <a:t>Prof. dr. Răzvan Daniel ZOTA</a:t>
            </a:r>
          </a:p>
          <a:p>
            <a:pPr algn="ctr">
              <a:spcBef>
                <a:spcPct val="20000"/>
              </a:spcBef>
              <a:spcAft>
                <a:spcPct val="25000"/>
              </a:spcAft>
              <a:buClr>
                <a:schemeClr val="tx2"/>
              </a:buClr>
            </a:pPr>
            <a:r>
              <a:rPr lang="en-US" altLang="en-US" sz="2000" b="1">
                <a:solidFill>
                  <a:srgbClr val="FF9933"/>
                </a:solidFill>
              </a:rPr>
              <a:t>Facultatea de Cibernetică, Statistică şi Informatică Economică</a:t>
            </a:r>
          </a:p>
          <a:p>
            <a:pPr algn="ctr">
              <a:spcBef>
                <a:spcPct val="20000"/>
              </a:spcBef>
              <a:spcAft>
                <a:spcPct val="25000"/>
              </a:spcAft>
              <a:buClr>
                <a:schemeClr val="tx2"/>
              </a:buClr>
            </a:pPr>
            <a:r>
              <a:rPr lang="en-US" altLang="en-US" sz="1600" b="1">
                <a:solidFill>
                  <a:srgbClr val="FF9933"/>
                </a:solidFill>
              </a:rPr>
              <a:t>zota@ase.ro</a:t>
            </a:r>
          </a:p>
          <a:p>
            <a:pPr algn="ctr">
              <a:spcBef>
                <a:spcPct val="20000"/>
              </a:spcBef>
              <a:spcAft>
                <a:spcPct val="25000"/>
              </a:spcAft>
              <a:buClr>
                <a:schemeClr val="tx2"/>
              </a:buClr>
            </a:pPr>
            <a:r>
              <a:rPr lang="en-US" altLang="en-US" sz="1600" b="1"/>
              <a:t>http://</a:t>
            </a:r>
            <a:r>
              <a:rPr lang="ro-RO" altLang="en-US" sz="1600" b="1"/>
              <a:t>zota</a:t>
            </a:r>
            <a:r>
              <a:rPr lang="en-US" altLang="en-US" sz="1600" b="1"/>
              <a:t>.ase.ro/</a:t>
            </a:r>
            <a:r>
              <a:rPr lang="ro-RO" altLang="en-US" sz="1600" b="1"/>
              <a:t>bti</a:t>
            </a:r>
            <a:endParaRPr lang="en-US" altLang="en-US" sz="1600" b="1">
              <a:solidFill>
                <a:srgbClr val="FF3300"/>
              </a:solidFill>
            </a:endParaRPr>
          </a:p>
          <a:p>
            <a:pPr algn="ctr">
              <a:spcBef>
                <a:spcPct val="20000"/>
              </a:spcBef>
              <a:spcAft>
                <a:spcPct val="25000"/>
              </a:spcAft>
              <a:buClr>
                <a:schemeClr val="tx2"/>
              </a:buClr>
            </a:pPr>
            <a:endParaRPr lang="en-US" altLang="en-US" sz="2000" b="1">
              <a:solidFill>
                <a:srgbClr val="FFCC00"/>
              </a:solidFill>
            </a:endParaRPr>
          </a:p>
        </p:txBody>
      </p:sp>
      <p:sp>
        <p:nvSpPr>
          <p:cNvPr id="3075" name="Rectangle 10"/>
          <p:cNvSpPr>
            <a:spLocks noGrp="1" noChangeArrowheads="1"/>
          </p:cNvSpPr>
          <p:nvPr>
            <p:ph type="ctrTitle"/>
          </p:nvPr>
        </p:nvSpPr>
        <p:spPr>
          <a:xfrm>
            <a:off x="892175" y="638175"/>
            <a:ext cx="7772400" cy="1143000"/>
          </a:xfrm>
          <a:noFill/>
        </p:spPr>
        <p:txBody>
          <a:bodyPr/>
          <a:lstStyle/>
          <a:p>
            <a:pPr algn="ctr"/>
            <a:r>
              <a:rPr lang="en-US" altLang="en-US" i="0" smtClean="0"/>
              <a:t>Bazele Tehnologiei Informa</a:t>
            </a:r>
            <a:r>
              <a:rPr lang="ro-RO" altLang="en-US" i="0" smtClean="0"/>
              <a:t>ţi</a:t>
            </a:r>
            <a:r>
              <a:rPr lang="en-US" altLang="en-US" i="0" smtClean="0"/>
              <a:t>ei</a:t>
            </a:r>
            <a:br>
              <a:rPr lang="en-US" altLang="en-US" i="0" smtClean="0"/>
            </a:br>
            <a:r>
              <a:rPr lang="en-US" altLang="en-US" sz="2600" smtClean="0"/>
              <a:t>Curs 1</a:t>
            </a:r>
            <a:r>
              <a:rPr lang="ro-RO" altLang="en-US" sz="2600"/>
              <a:t>3</a:t>
            </a:r>
            <a:r>
              <a:rPr lang="ro-RO" altLang="en-US" sz="2600" smtClean="0"/>
              <a:t> – Memoria secundară</a:t>
            </a:r>
            <a:endParaRPr lang="en-US" altLang="en-US" sz="26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9"/>
          <p:cNvSpPr>
            <a:spLocks noGrp="1" noChangeArrowheads="1"/>
          </p:cNvSpPr>
          <p:nvPr>
            <p:ph type="title"/>
          </p:nvPr>
        </p:nvSpPr>
        <p:spPr>
          <a:noFill/>
        </p:spPr>
        <p:txBody>
          <a:bodyPr/>
          <a:lstStyle/>
          <a:p>
            <a:r>
              <a:rPr lang="en-US" altLang="en-US" smtClean="0">
                <a:latin typeface="Garamond" pitchFamily="18" charset="0"/>
              </a:rPr>
              <a:t>C</a:t>
            </a:r>
            <a:r>
              <a:rPr lang="ro-RO" altLang="en-US" smtClean="0">
                <a:latin typeface="Garamond" pitchFamily="18" charset="0"/>
              </a:rPr>
              <a:t>D-ROM</a:t>
            </a:r>
            <a:endParaRPr lang="en-US" altLang="en-US" smtClean="0">
              <a:latin typeface="Garamond" pitchFamily="18" charset="0"/>
            </a:endParaRPr>
          </a:p>
        </p:txBody>
      </p:sp>
      <p:sp>
        <p:nvSpPr>
          <p:cNvPr id="11267" name="Rectangle 50"/>
          <p:cNvSpPr>
            <a:spLocks noGrp="1" noChangeArrowheads="1"/>
          </p:cNvSpPr>
          <p:nvPr>
            <p:ph type="body" idx="1"/>
          </p:nvPr>
        </p:nvSpPr>
        <p:spPr>
          <a:noFill/>
        </p:spPr>
        <p:txBody>
          <a:bodyPr/>
          <a:lstStyle/>
          <a:p>
            <a:r>
              <a:rPr lang="en-US" altLang="en-US" b="1" smtClean="0">
                <a:latin typeface="Garamond" pitchFamily="18" charset="0"/>
              </a:rPr>
              <a:t>Viteze de citire</a:t>
            </a:r>
            <a:endParaRPr lang="en-US" altLang="en-US" smtClean="0">
              <a:latin typeface="Garamond" pitchFamily="18" charset="0"/>
            </a:endParaRPr>
          </a:p>
          <a:p>
            <a:r>
              <a:rPr lang="en-US" altLang="en-US" smtClean="0">
                <a:latin typeface="Garamond" pitchFamily="18" charset="0"/>
              </a:rPr>
              <a:t>Viteza de citire a unei unităţi CD-ROM determină rata de transfer a informaţiei de la CD-ROM la calculator. În principiu, cu cât viteza de citire este mai mare, cu atât transferul datelor este mai rapid. Viteza de citire a unei unităţi CD-ROM este multiplu de 150 kb şi este succedată de un “x”. </a:t>
            </a:r>
            <a:endParaRPr lang="ro-RO" altLang="en-US" smtClean="0">
              <a:latin typeface="Garamond" pitchFamily="18" charset="0"/>
            </a:endParaRPr>
          </a:p>
          <a:p>
            <a:r>
              <a:rPr lang="en-US" altLang="en-US" smtClean="0">
                <a:latin typeface="Garamond" pitchFamily="18" charset="0"/>
              </a:rPr>
              <a:t>O unitate CD-ROM cotată cu viteza de citire </a:t>
            </a:r>
            <a:r>
              <a:rPr lang="en-US" altLang="en-US" b="1" smtClean="0">
                <a:latin typeface="Garamond" pitchFamily="18" charset="0"/>
              </a:rPr>
              <a:t>1x</a:t>
            </a:r>
            <a:r>
              <a:rPr lang="en-US" altLang="en-US" smtClean="0">
                <a:latin typeface="Garamond" pitchFamily="18" charset="0"/>
              </a:rPr>
              <a:t> înseamnă că citeşte datele cu o viteză de 150 kb pe secundă. Astfel, un CD-ROM </a:t>
            </a:r>
            <a:r>
              <a:rPr lang="en-US" altLang="en-US" b="1" smtClean="0">
                <a:latin typeface="Garamond" pitchFamily="18" charset="0"/>
              </a:rPr>
              <a:t>10x</a:t>
            </a:r>
            <a:r>
              <a:rPr lang="en-US" altLang="en-US" smtClean="0">
                <a:latin typeface="Garamond" pitchFamily="18" charset="0"/>
              </a:rPr>
              <a:t> citeşte 1500</a:t>
            </a:r>
            <a:r>
              <a:rPr lang="ro-RO" altLang="en-US" smtClean="0">
                <a:latin typeface="Garamond" pitchFamily="18" charset="0"/>
              </a:rPr>
              <a:t> </a:t>
            </a:r>
            <a:r>
              <a:rPr lang="en-US" altLang="en-US" smtClean="0">
                <a:latin typeface="Garamond" pitchFamily="18" charset="0"/>
              </a:rPr>
              <a:t>kb pe secundă. Fluxurile de date de pe un CD (video) pot necesita viteze de minim </a:t>
            </a:r>
            <a:r>
              <a:rPr lang="en-US" altLang="en-US" b="1" smtClean="0">
                <a:latin typeface="Garamond" pitchFamily="18" charset="0"/>
              </a:rPr>
              <a:t>12x</a:t>
            </a:r>
            <a:r>
              <a:rPr lang="en-US" altLang="en-US" smtClean="0">
                <a:latin typeface="Garamond" pitchFamily="18" charset="0"/>
              </a:rPr>
              <a:t>. De asemenea, rata de citire a unui CD-ROM nu este totdeauna uniformă. O unitate CD-ROM </a:t>
            </a:r>
            <a:r>
              <a:rPr lang="en-US" altLang="en-US" b="1" smtClean="0">
                <a:latin typeface="Garamond" pitchFamily="18" charset="0"/>
              </a:rPr>
              <a:t>100x</a:t>
            </a:r>
            <a:r>
              <a:rPr lang="en-US" altLang="en-US" smtClean="0">
                <a:latin typeface="Garamond" pitchFamily="18" charset="0"/>
              </a:rPr>
              <a:t> poate ajunge la această viteză în apropiere de centrul CD-ROM şi doar la viteza </a:t>
            </a:r>
            <a:r>
              <a:rPr lang="en-US" altLang="en-US" b="1" smtClean="0">
                <a:latin typeface="Garamond" pitchFamily="18" charset="0"/>
              </a:rPr>
              <a:t>40x</a:t>
            </a:r>
            <a:r>
              <a:rPr lang="en-US" altLang="en-US" smtClean="0">
                <a:latin typeface="Garamond" pitchFamily="18" charset="0"/>
              </a:rPr>
              <a:t> pe pistele exterioare. </a:t>
            </a:r>
          </a:p>
          <a:p>
            <a:endParaRPr lang="en-US" altLang="en-US" smtClean="0">
              <a:latin typeface="Garamond"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4"/>
          <p:cNvSpPr>
            <a:spLocks noGrp="1" noChangeArrowheads="1"/>
          </p:cNvSpPr>
          <p:nvPr>
            <p:ph type="title"/>
          </p:nvPr>
        </p:nvSpPr>
        <p:spPr>
          <a:noFill/>
        </p:spPr>
        <p:txBody>
          <a:bodyPr/>
          <a:lstStyle/>
          <a:p>
            <a:r>
              <a:rPr lang="ro-RO" altLang="en-US" smtClean="0">
                <a:latin typeface="Garamond" pitchFamily="18" charset="0"/>
              </a:rPr>
              <a:t>Inscripţionarea </a:t>
            </a:r>
            <a:r>
              <a:rPr lang="en-US" altLang="en-US" smtClean="0">
                <a:latin typeface="Garamond" pitchFamily="18" charset="0"/>
              </a:rPr>
              <a:t>C</a:t>
            </a:r>
            <a:r>
              <a:rPr lang="ro-RO" altLang="en-US" smtClean="0">
                <a:latin typeface="Garamond" pitchFamily="18" charset="0"/>
              </a:rPr>
              <a:t>D-urilor</a:t>
            </a:r>
            <a:endParaRPr lang="en-US" altLang="en-US" smtClean="0">
              <a:latin typeface="Garamond" pitchFamily="18" charset="0"/>
            </a:endParaRPr>
          </a:p>
        </p:txBody>
      </p:sp>
      <p:sp>
        <p:nvSpPr>
          <p:cNvPr id="12291" name="Rectangle 1035"/>
          <p:cNvSpPr>
            <a:spLocks noGrp="1" noChangeArrowheads="1"/>
          </p:cNvSpPr>
          <p:nvPr>
            <p:ph type="body" idx="1"/>
          </p:nvPr>
        </p:nvSpPr>
        <p:spPr>
          <a:xfrm>
            <a:off x="685800" y="1295400"/>
            <a:ext cx="7772400" cy="5168900"/>
          </a:xfrm>
          <a:noFill/>
        </p:spPr>
        <p:txBody>
          <a:bodyPr/>
          <a:lstStyle/>
          <a:p>
            <a:pPr>
              <a:lnSpc>
                <a:spcPct val="90000"/>
              </a:lnSpc>
              <a:buFontTx/>
              <a:buNone/>
            </a:pPr>
            <a:r>
              <a:rPr lang="en-US" altLang="en-US" smtClean="0">
                <a:latin typeface="Garamond" pitchFamily="18" charset="0"/>
              </a:rPr>
              <a:t>Există două tipuri de CD recordere:</a:t>
            </a:r>
          </a:p>
          <a:p>
            <a:pPr>
              <a:lnSpc>
                <a:spcPct val="90000"/>
              </a:lnSpc>
            </a:pPr>
            <a:r>
              <a:rPr lang="en-US" altLang="en-US" b="1" smtClean="0">
                <a:latin typeface="Garamond" pitchFamily="18" charset="0"/>
              </a:rPr>
              <a:t>CD-R </a:t>
            </a:r>
            <a:r>
              <a:rPr lang="en-US" altLang="en-US" smtClean="0">
                <a:latin typeface="Garamond" pitchFamily="18" charset="0"/>
              </a:rPr>
              <a:t>– </a:t>
            </a:r>
            <a:r>
              <a:rPr lang="en-US" altLang="en-US" b="1" smtClean="0">
                <a:latin typeface="Garamond" pitchFamily="18" charset="0"/>
              </a:rPr>
              <a:t>Compact Disc - Recordable</a:t>
            </a:r>
            <a:r>
              <a:rPr lang="en-US" altLang="en-US" smtClean="0">
                <a:latin typeface="Garamond" pitchFamily="18" charset="0"/>
              </a:rPr>
              <a:t> reprezintă prima tehnologie apărută. CD-urile comerciale produse în cantităţi mari sunt realizate prin presare. Această tehnică produce adâncituri pe CD ce sunt citite de rezele laser. </a:t>
            </a:r>
            <a:endParaRPr lang="ro-RO" altLang="en-US" smtClean="0">
              <a:latin typeface="Garamond" pitchFamily="18" charset="0"/>
            </a:endParaRPr>
          </a:p>
          <a:p>
            <a:pPr>
              <a:lnSpc>
                <a:spcPct val="90000"/>
              </a:lnSpc>
            </a:pPr>
            <a:r>
              <a:rPr lang="en-US" altLang="en-US" smtClean="0">
                <a:latin typeface="Garamond" pitchFamily="18" charset="0"/>
              </a:rPr>
              <a:t>Tehnologia CD-R foloseşte altă strategie pentru scrierea informaţiei pe CD. Mediul CD-R adaugă un strat de colorant între stratul de aluminiu şi cel de plastic. Acest strat de colorant este translucent şi permite luminii să ajungă la stratul de aluminiu de unde se relectă înapoi. </a:t>
            </a:r>
            <a:endParaRPr lang="ro-RO" altLang="en-US" smtClean="0">
              <a:latin typeface="Garamond" pitchFamily="18" charset="0"/>
            </a:endParaRPr>
          </a:p>
          <a:p>
            <a:pPr>
              <a:lnSpc>
                <a:spcPct val="90000"/>
              </a:lnSpc>
            </a:pPr>
            <a:r>
              <a:rPr lang="en-US" altLang="en-US" smtClean="0">
                <a:latin typeface="Garamond" pitchFamily="18" charset="0"/>
              </a:rPr>
              <a:t>Atunci când o unitate CD-ROM scrie informaţii pe un mediu CD-R se foloseşte un laser pentru a arde zone în stratul colorant pentru a crea pete opace, care nu reflectă lumina. </a:t>
            </a:r>
            <a:endParaRPr lang="ro-RO" altLang="en-US" smtClean="0">
              <a:latin typeface="Garamond" pitchFamily="18" charset="0"/>
            </a:endParaRPr>
          </a:p>
          <a:p>
            <a:pPr>
              <a:lnSpc>
                <a:spcPct val="90000"/>
              </a:lnSpc>
            </a:pPr>
            <a:r>
              <a:rPr lang="en-US" altLang="en-US" smtClean="0">
                <a:latin typeface="Garamond" pitchFamily="18" charset="0"/>
              </a:rPr>
              <a:t>Atunci când CD-ul este citit, ansamblul laser recepţionează reflecţiile doar din zonele translucente. Această suprafaţă transformă reflecţia/non-reflecţia în biţi de date. Sunt folosite două lasere: unul de citire şi unul de scriere. O unitate CD-R cu caracteristicile 24x/40x are o viteză de scriere de 24x şi una de citire de 40x.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0"/>
          <p:cNvSpPr>
            <a:spLocks noGrp="1" noChangeArrowheads="1"/>
          </p:cNvSpPr>
          <p:nvPr>
            <p:ph type="title"/>
          </p:nvPr>
        </p:nvSpPr>
        <p:spPr>
          <a:noFill/>
        </p:spPr>
        <p:txBody>
          <a:bodyPr/>
          <a:lstStyle/>
          <a:p>
            <a:r>
              <a:rPr lang="ro-RO" altLang="en-US" smtClean="0">
                <a:latin typeface="Garamond" pitchFamily="18" charset="0"/>
              </a:rPr>
              <a:t>Inscripţionarea </a:t>
            </a:r>
            <a:r>
              <a:rPr lang="en-US" altLang="en-US" smtClean="0">
                <a:latin typeface="Garamond" pitchFamily="18" charset="0"/>
              </a:rPr>
              <a:t>C</a:t>
            </a:r>
            <a:r>
              <a:rPr lang="ro-RO" altLang="en-US" smtClean="0">
                <a:latin typeface="Garamond" pitchFamily="18" charset="0"/>
              </a:rPr>
              <a:t>D-urilor</a:t>
            </a:r>
            <a:endParaRPr lang="en-US" altLang="en-US" smtClean="0">
              <a:latin typeface="Garamond" pitchFamily="18" charset="0"/>
            </a:endParaRPr>
          </a:p>
        </p:txBody>
      </p:sp>
      <p:sp>
        <p:nvSpPr>
          <p:cNvPr id="13315" name="Rectangle 51"/>
          <p:cNvSpPr>
            <a:spLocks noGrp="1" noChangeArrowheads="1"/>
          </p:cNvSpPr>
          <p:nvPr>
            <p:ph type="body" idx="1"/>
          </p:nvPr>
        </p:nvSpPr>
        <p:spPr>
          <a:noFill/>
        </p:spPr>
        <p:txBody>
          <a:bodyPr/>
          <a:lstStyle/>
          <a:p>
            <a:r>
              <a:rPr lang="en-US" altLang="en-US" b="1" smtClean="0">
                <a:latin typeface="Garamond" pitchFamily="18" charset="0"/>
              </a:rPr>
              <a:t>CD-RW</a:t>
            </a:r>
            <a:r>
              <a:rPr lang="en-US" altLang="en-US" smtClean="0">
                <a:latin typeface="Garamond" pitchFamily="18" charset="0"/>
              </a:rPr>
              <a:t> – Compact Disc - ReWritable. Ca </a:t>
            </a:r>
            <a:r>
              <a:rPr lang="ro-RO" altLang="en-US" smtClean="0">
                <a:latin typeface="Garamond" pitchFamily="18" charset="0"/>
              </a:rPr>
              <a:t>şi unităţile </a:t>
            </a:r>
            <a:r>
              <a:rPr lang="en-US" altLang="en-US" smtClean="0">
                <a:latin typeface="Garamond" pitchFamily="18" charset="0"/>
              </a:rPr>
              <a:t>CD-R, unităţile CD-RW necesită utilizarea unui tip special de disc.</a:t>
            </a:r>
          </a:p>
          <a:p>
            <a:r>
              <a:rPr lang="en-US" altLang="en-US" smtClean="0">
                <a:latin typeface="Garamond" pitchFamily="18" charset="0"/>
              </a:rPr>
              <a:t>Mediul CD-RW este diferit în sensul că include un strat modificator de stare între str</a:t>
            </a:r>
            <a:r>
              <a:rPr lang="ro-RO" altLang="en-US" smtClean="0">
                <a:latin typeface="Garamond" pitchFamily="18" charset="0"/>
              </a:rPr>
              <a:t>a</a:t>
            </a:r>
            <a:r>
              <a:rPr lang="en-US" altLang="en-US" smtClean="0">
                <a:latin typeface="Garamond" pitchFamily="18" charset="0"/>
              </a:rPr>
              <a:t>tu</a:t>
            </a:r>
            <a:r>
              <a:rPr lang="ro-RO" altLang="en-US" smtClean="0">
                <a:latin typeface="Garamond" pitchFamily="18" charset="0"/>
              </a:rPr>
              <a:t>l</a:t>
            </a:r>
            <a:r>
              <a:rPr lang="en-US" altLang="en-US" smtClean="0">
                <a:latin typeface="Garamond" pitchFamily="18" charset="0"/>
              </a:rPr>
              <a:t> de plastic şi cel de aluminiu. Acesta este compus din anumite elemente chimice care îşi modifică starea fizică la anumite temperaturi.</a:t>
            </a:r>
            <a:endParaRPr lang="ro-RO" altLang="en-US" smtClean="0">
              <a:latin typeface="Garamond" pitchFamily="18" charset="0"/>
            </a:endParaRPr>
          </a:p>
          <a:p>
            <a:r>
              <a:rPr lang="en-US" altLang="en-US" smtClean="0">
                <a:latin typeface="Garamond" pitchFamily="18" charset="0"/>
              </a:rPr>
              <a:t>Când raza laser de scriere este folosită pentru a scrie informaţii pe disc, zone ale amestecului sunt topite prin supra-încălzire şi menţinute în această stare printr-o răcire rapidă. Aceste zone topite sunt opace şi non-reflective. </a:t>
            </a:r>
            <a:endParaRPr lang="ro-RO" altLang="en-US" smtClean="0">
              <a:latin typeface="Garamond" pitchFamily="18" charset="0"/>
            </a:endParaRPr>
          </a:p>
          <a:p>
            <a:r>
              <a:rPr lang="en-US" altLang="en-US" smtClean="0">
                <a:latin typeface="Garamond" pitchFamily="18" charset="0"/>
              </a:rPr>
              <a:t>La unităţile CD-RW apare cea de-a treia rază laser: aceea de ştergere. Raza de ştergere este utilizată pentru a aduce înapoi în stare cristalină amestecul. O unitate CD-RW cu caracteristicile 24x/12x/40x are o viteză de scriere de 24x, de rescriere de 12x şi de citire de 40x. </a:t>
            </a:r>
          </a:p>
          <a:p>
            <a:pPr>
              <a:lnSpc>
                <a:spcPct val="90000"/>
              </a:lnSpc>
            </a:pPr>
            <a:endParaRPr lang="en-US" altLang="en-US" smtClean="0">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7"/>
          <p:cNvSpPr>
            <a:spLocks noGrp="1" noChangeArrowheads="1"/>
          </p:cNvSpPr>
          <p:nvPr>
            <p:ph type="title"/>
          </p:nvPr>
        </p:nvSpPr>
        <p:spPr>
          <a:noFill/>
        </p:spPr>
        <p:txBody>
          <a:bodyPr/>
          <a:lstStyle/>
          <a:p>
            <a:r>
              <a:rPr lang="ro-RO" altLang="en-US" smtClean="0">
                <a:latin typeface="Garamond" pitchFamily="18" charset="0"/>
              </a:rPr>
              <a:t>Extragerea digital audio</a:t>
            </a:r>
            <a:endParaRPr lang="en-US" altLang="en-US" smtClean="0">
              <a:latin typeface="Garamond" pitchFamily="18" charset="0"/>
            </a:endParaRPr>
          </a:p>
        </p:txBody>
      </p:sp>
      <p:sp>
        <p:nvSpPr>
          <p:cNvPr id="14339" name="Rectangle 28"/>
          <p:cNvSpPr>
            <a:spLocks noGrp="1" noChangeArrowheads="1"/>
          </p:cNvSpPr>
          <p:nvPr>
            <p:ph type="body" idx="1"/>
          </p:nvPr>
        </p:nvSpPr>
        <p:spPr>
          <a:noFill/>
        </p:spPr>
        <p:txBody>
          <a:bodyPr/>
          <a:lstStyle/>
          <a:p>
            <a:r>
              <a:rPr lang="ro-RO" altLang="en-US" smtClean="0">
                <a:latin typeface="Garamond" pitchFamily="18" charset="0"/>
              </a:rPr>
              <a:t>DAE - </a:t>
            </a:r>
            <a:r>
              <a:rPr lang="en-US" altLang="en-US" smtClean="0">
                <a:latin typeface="Garamond" pitchFamily="18" charset="0"/>
              </a:rPr>
              <a:t>Digital Audio Extraction (DAE) </a:t>
            </a:r>
            <a:r>
              <a:rPr lang="ro-RO" altLang="en-US" smtClean="0">
                <a:latin typeface="Garamond" pitchFamily="18" charset="0"/>
              </a:rPr>
              <a:t>– este procesul de copiere a unui CD audio pe un alt mediu menţinând calitatea originală. Acest procedeu se este cunoscut şi sub denumirea de </a:t>
            </a:r>
            <a:r>
              <a:rPr lang="en-US" altLang="en-US" smtClean="0">
                <a:latin typeface="Garamond" pitchFamily="18" charset="0"/>
              </a:rPr>
              <a:t>"ripping“</a:t>
            </a:r>
            <a:r>
              <a:rPr lang="ro-RO" altLang="en-US" smtClean="0">
                <a:latin typeface="Garamond" pitchFamily="18" charset="0"/>
              </a:rPr>
              <a:t>.</a:t>
            </a:r>
          </a:p>
          <a:p>
            <a:r>
              <a:rPr lang="ro-RO" altLang="en-US" smtClean="0">
                <a:latin typeface="Garamond" pitchFamily="18" charset="0"/>
              </a:rPr>
              <a:t>Urmare a procesului </a:t>
            </a:r>
            <a:r>
              <a:rPr lang="en-US" altLang="en-US" smtClean="0">
                <a:latin typeface="Garamond" pitchFamily="18" charset="0"/>
              </a:rPr>
              <a:t>DAE </a:t>
            </a:r>
            <a:r>
              <a:rPr lang="ro-RO" altLang="en-US" smtClean="0">
                <a:latin typeface="Garamond" pitchFamily="18" charset="0"/>
              </a:rPr>
              <a:t>se creează un fişier de tip </a:t>
            </a:r>
            <a:r>
              <a:rPr lang="en-US" altLang="en-US" smtClean="0">
                <a:latin typeface="Garamond" pitchFamily="18" charset="0"/>
              </a:rPr>
              <a:t>.WAV </a:t>
            </a:r>
            <a:r>
              <a:rPr lang="ro-RO" altLang="en-US" smtClean="0">
                <a:latin typeface="Garamond" pitchFamily="18" charset="0"/>
              </a:rPr>
              <a:t>pe hard-disc-ul calculatorului ce are o dimensiune considerabilă (zeci de MB). Alte formate precum </a:t>
            </a:r>
            <a:r>
              <a:rPr lang="en-US" altLang="en-US" smtClean="0">
                <a:latin typeface="Garamond" pitchFamily="18" charset="0"/>
              </a:rPr>
              <a:t>MP3 </a:t>
            </a:r>
            <a:r>
              <a:rPr lang="ro-RO" altLang="en-US" smtClean="0">
                <a:latin typeface="Garamond" pitchFamily="18" charset="0"/>
              </a:rPr>
              <a:t>sau</a:t>
            </a:r>
            <a:r>
              <a:rPr lang="en-US" altLang="en-US" smtClean="0">
                <a:latin typeface="Garamond" pitchFamily="18" charset="0"/>
              </a:rPr>
              <a:t> Ogg Vorbis </a:t>
            </a:r>
            <a:r>
              <a:rPr lang="ro-RO" altLang="en-US" smtClean="0">
                <a:latin typeface="Garamond" pitchFamily="18" charset="0"/>
              </a:rPr>
              <a:t>utilizează algoritmi de compresie ale acestor fişiere de unde rezultă fişiere mult mai mici cu pierderi minime de calitate. </a:t>
            </a:r>
            <a:endParaRPr lang="en-US" altLang="en-US" smtClean="0">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3"/>
          <p:cNvSpPr>
            <a:spLocks noGrp="1" noChangeArrowheads="1"/>
          </p:cNvSpPr>
          <p:nvPr>
            <p:ph type="title"/>
          </p:nvPr>
        </p:nvSpPr>
        <p:spPr>
          <a:noFill/>
        </p:spPr>
        <p:txBody>
          <a:bodyPr/>
          <a:lstStyle/>
          <a:p>
            <a:r>
              <a:rPr lang="ro-RO" altLang="en-US" smtClean="0">
                <a:latin typeface="Garamond" pitchFamily="18" charset="0"/>
              </a:rPr>
              <a:t>DVD</a:t>
            </a:r>
            <a:endParaRPr lang="en-US" altLang="en-US" smtClean="0">
              <a:latin typeface="Garamond" pitchFamily="18" charset="0"/>
            </a:endParaRPr>
          </a:p>
        </p:txBody>
      </p:sp>
      <p:sp>
        <p:nvSpPr>
          <p:cNvPr id="15363" name="Rectangle 34"/>
          <p:cNvSpPr>
            <a:spLocks noGrp="1" noChangeArrowheads="1"/>
          </p:cNvSpPr>
          <p:nvPr>
            <p:ph type="body" idx="1"/>
          </p:nvPr>
        </p:nvSpPr>
        <p:spPr>
          <a:noFill/>
        </p:spPr>
        <p:txBody>
          <a:bodyPr/>
          <a:lstStyle/>
          <a:p>
            <a:r>
              <a:rPr lang="en-US" altLang="en-US" smtClean="0">
                <a:latin typeface="Garamond" pitchFamily="18" charset="0"/>
              </a:rPr>
              <a:t>DVD</a:t>
            </a:r>
            <a:r>
              <a:rPr lang="ro-RO" altLang="en-US" smtClean="0">
                <a:latin typeface="Garamond" pitchFamily="18" charset="0"/>
              </a:rPr>
              <a:t> (</a:t>
            </a:r>
            <a:r>
              <a:rPr lang="en-US" altLang="en-US" smtClean="0">
                <a:latin typeface="Garamond" pitchFamily="18" charset="0"/>
              </a:rPr>
              <a:t>Digital </a:t>
            </a:r>
            <a:r>
              <a:rPr lang="ro-RO" altLang="en-US" smtClean="0">
                <a:latin typeface="Garamond" pitchFamily="18" charset="0"/>
              </a:rPr>
              <a:t>V</a:t>
            </a:r>
            <a:r>
              <a:rPr lang="en-US" altLang="en-US" smtClean="0">
                <a:latin typeface="Garamond" pitchFamily="18" charset="0"/>
              </a:rPr>
              <a:t>ersatile </a:t>
            </a:r>
            <a:r>
              <a:rPr lang="ro-RO" altLang="en-US" smtClean="0">
                <a:latin typeface="Garamond" pitchFamily="18" charset="0"/>
              </a:rPr>
              <a:t>D</a:t>
            </a:r>
            <a:r>
              <a:rPr lang="en-US" altLang="en-US" smtClean="0">
                <a:latin typeface="Garamond" pitchFamily="18" charset="0"/>
              </a:rPr>
              <a:t>isc</a:t>
            </a:r>
            <a:r>
              <a:rPr lang="ro-RO" altLang="en-US" smtClean="0">
                <a:latin typeface="Garamond" pitchFamily="18" charset="0"/>
              </a:rPr>
              <a:t>)</a:t>
            </a:r>
            <a:r>
              <a:rPr lang="en-US" altLang="en-US" smtClean="0">
                <a:latin typeface="Garamond" pitchFamily="18" charset="0"/>
              </a:rPr>
              <a:t> reprezint</a:t>
            </a:r>
            <a:r>
              <a:rPr lang="ro-RO" altLang="en-US" smtClean="0">
                <a:latin typeface="Garamond" pitchFamily="18" charset="0"/>
              </a:rPr>
              <a:t>ă </a:t>
            </a:r>
            <a:r>
              <a:rPr lang="en-US" altLang="en-US" smtClean="0">
                <a:latin typeface="Garamond" pitchFamily="18" charset="0"/>
              </a:rPr>
              <a:t>noua </a:t>
            </a:r>
            <a:r>
              <a:rPr lang="ro-RO" altLang="en-US" smtClean="0">
                <a:latin typeface="Garamond" pitchFamily="18" charset="0"/>
              </a:rPr>
              <a:t>tehnologie bazată pe tehnologia de tip CD</a:t>
            </a:r>
            <a:r>
              <a:rPr lang="en-US" altLang="en-US" smtClean="0">
                <a:latin typeface="Garamond" pitchFamily="18" charset="0"/>
              </a:rPr>
              <a:t>-ROM. </a:t>
            </a:r>
            <a:r>
              <a:rPr lang="ro-RO" altLang="en-US" smtClean="0">
                <a:latin typeface="Garamond" pitchFamily="18" charset="0"/>
              </a:rPr>
              <a:t>Discurile </a:t>
            </a:r>
            <a:r>
              <a:rPr lang="en-US" altLang="en-US" smtClean="0">
                <a:latin typeface="Garamond" pitchFamily="18" charset="0"/>
              </a:rPr>
              <a:t>DVD</a:t>
            </a:r>
            <a:r>
              <a:rPr lang="ro-RO" altLang="en-US" smtClean="0">
                <a:latin typeface="Garamond" pitchFamily="18" charset="0"/>
              </a:rPr>
              <a:t> au aceeaşi dimensiune fizică ca şi </a:t>
            </a:r>
            <a:r>
              <a:rPr lang="en-US" altLang="en-US" smtClean="0">
                <a:latin typeface="Garamond" pitchFamily="18" charset="0"/>
              </a:rPr>
              <a:t>CD-ROM</a:t>
            </a:r>
            <a:r>
              <a:rPr lang="ro-RO" altLang="en-US" smtClean="0">
                <a:latin typeface="Garamond" pitchFamily="18" charset="0"/>
              </a:rPr>
              <a:t>-ul dar pot stoca o cantitate mult mai mare de informaţie</a:t>
            </a:r>
            <a:r>
              <a:rPr lang="en-US" altLang="en-US" smtClean="0">
                <a:latin typeface="Garamond" pitchFamily="18" charset="0"/>
              </a:rPr>
              <a:t>. </a:t>
            </a:r>
            <a:endParaRPr lang="ro-RO" altLang="en-US" smtClean="0">
              <a:latin typeface="Garamond" pitchFamily="18" charset="0"/>
            </a:endParaRPr>
          </a:p>
          <a:p>
            <a:r>
              <a:rPr lang="ro-RO" altLang="en-US" smtClean="0">
                <a:latin typeface="Garamond" pitchFamily="18" charset="0"/>
              </a:rPr>
              <a:t>Capacitatea de a stoca mai multă informaţie provine de la faptul că oferă mai mult spaţiu de stocare printr-o tehnică de înregistrare de mai mare densitate şi accesul la mai multe straturi fizice pe acelaşi mediu.</a:t>
            </a:r>
            <a:r>
              <a:rPr lang="en-US" altLang="en-US" smtClean="0">
                <a:latin typeface="Garamond" pitchFamily="18" charset="0"/>
              </a:rPr>
              <a:t> </a:t>
            </a:r>
          </a:p>
          <a:p>
            <a:r>
              <a:rPr lang="ro-RO" altLang="en-US" smtClean="0">
                <a:latin typeface="Garamond" pitchFamily="18" charset="0"/>
              </a:rPr>
              <a:t>Unităţile </a:t>
            </a:r>
            <a:r>
              <a:rPr lang="en-US" altLang="en-US" smtClean="0">
                <a:latin typeface="Garamond" pitchFamily="18" charset="0"/>
              </a:rPr>
              <a:t>DVD </a:t>
            </a:r>
            <a:r>
              <a:rPr lang="ro-RO" altLang="en-US" smtClean="0">
                <a:latin typeface="Garamond" pitchFamily="18" charset="0"/>
              </a:rPr>
              <a:t>sunt asemănătoare cu cele </a:t>
            </a:r>
            <a:r>
              <a:rPr lang="en-US" altLang="en-US" smtClean="0">
                <a:latin typeface="Garamond" pitchFamily="18" charset="0"/>
              </a:rPr>
              <a:t>CD-ROM. </a:t>
            </a:r>
            <a:r>
              <a:rPr lang="ro-RO" altLang="en-US" smtClean="0">
                <a:latin typeface="Garamond" pitchFamily="18" charset="0"/>
              </a:rPr>
              <a:t>În plus, acestea conţin decodoare</a:t>
            </a:r>
            <a:r>
              <a:rPr lang="en-US" altLang="en-US" smtClean="0">
                <a:latin typeface="Garamond" pitchFamily="18" charset="0"/>
              </a:rPr>
              <a:t>.</a:t>
            </a:r>
            <a:r>
              <a:rPr lang="ro-RO" altLang="en-US" smtClean="0">
                <a:latin typeface="Garamond" pitchFamily="18" charset="0"/>
              </a:rPr>
              <a:t> Toate player-ele</a:t>
            </a:r>
            <a:r>
              <a:rPr lang="en-US" altLang="en-US" smtClean="0">
                <a:latin typeface="Garamond" pitchFamily="18" charset="0"/>
              </a:rPr>
              <a:t> DVD </a:t>
            </a:r>
            <a:r>
              <a:rPr lang="ro-RO" altLang="en-US" smtClean="0">
                <a:latin typeface="Garamond" pitchFamily="18" charset="0"/>
              </a:rPr>
              <a:t>şi unele unităţi pentru computer au un decodor </a:t>
            </a:r>
            <a:r>
              <a:rPr lang="en-US" altLang="en-US" smtClean="0">
                <a:latin typeface="Garamond" pitchFamily="18" charset="0"/>
              </a:rPr>
              <a:t>MPEG-2 </a:t>
            </a:r>
            <a:r>
              <a:rPr lang="ro-RO" altLang="en-US" smtClean="0">
                <a:latin typeface="Garamond" pitchFamily="18" charset="0"/>
              </a:rPr>
              <a:t>pentru decompresia datelor video într-un format ce poate fi afişat pe ecranul televizorului sau pe monitor.</a:t>
            </a:r>
          </a:p>
          <a:p>
            <a:r>
              <a:rPr lang="ro-RO" altLang="en-US" smtClean="0">
                <a:latin typeface="Garamond" pitchFamily="18" charset="0"/>
              </a:rPr>
              <a:t>Unele playere </a:t>
            </a:r>
            <a:r>
              <a:rPr lang="en-US" altLang="en-US" smtClean="0">
                <a:latin typeface="Garamond" pitchFamily="18" charset="0"/>
              </a:rPr>
              <a:t>DVD </a:t>
            </a:r>
            <a:r>
              <a:rPr lang="ro-RO" altLang="en-US" smtClean="0">
                <a:latin typeface="Garamond" pitchFamily="18" charset="0"/>
              </a:rPr>
              <a:t>au decodoare </a:t>
            </a:r>
            <a:r>
              <a:rPr lang="en-US" altLang="en-US" smtClean="0">
                <a:latin typeface="Garamond" pitchFamily="18" charset="0"/>
              </a:rPr>
              <a:t>audio </a:t>
            </a:r>
            <a:r>
              <a:rPr lang="ro-RO" altLang="en-US" smtClean="0">
                <a:latin typeface="Garamond" pitchFamily="18" charset="0"/>
              </a:rPr>
              <a:t>pentru </a:t>
            </a:r>
            <a:r>
              <a:rPr lang="en-US" altLang="en-US" smtClean="0">
                <a:latin typeface="Garamond" pitchFamily="18" charset="0"/>
              </a:rPr>
              <a:t>Dolby Digital 5.1 </a:t>
            </a:r>
            <a:r>
              <a:rPr lang="ro-RO" altLang="en-US" smtClean="0">
                <a:latin typeface="Garamond" pitchFamily="18" charset="0"/>
              </a:rPr>
              <a:t>sau</a:t>
            </a:r>
            <a:r>
              <a:rPr lang="en-US" altLang="en-US" smtClean="0">
                <a:latin typeface="Garamond" pitchFamily="18" charset="0"/>
              </a:rPr>
              <a:t> DTS. </a:t>
            </a:r>
          </a:p>
          <a:p>
            <a:r>
              <a:rPr lang="ro-RO" altLang="en-US" smtClean="0">
                <a:latin typeface="Garamond" pitchFamily="18" charset="0"/>
              </a:rPr>
              <a:t>La</a:t>
            </a:r>
            <a:r>
              <a:rPr lang="en-US" altLang="en-US" smtClean="0">
                <a:latin typeface="Garamond" pitchFamily="18" charset="0"/>
              </a:rPr>
              <a:t>ser</a:t>
            </a:r>
            <a:r>
              <a:rPr lang="ro-RO" altLang="en-US" smtClean="0">
                <a:latin typeface="Garamond" pitchFamily="18" charset="0"/>
              </a:rPr>
              <a:t>ul utilizat într-un </a:t>
            </a:r>
            <a:r>
              <a:rPr lang="en-US" altLang="en-US" smtClean="0">
                <a:latin typeface="Garamond" pitchFamily="18" charset="0"/>
              </a:rPr>
              <a:t>DVD player </a:t>
            </a:r>
            <a:r>
              <a:rPr lang="ro-RO" altLang="en-US" smtClean="0">
                <a:latin typeface="Garamond" pitchFamily="18" charset="0"/>
              </a:rPr>
              <a:t>este diferit de cel folosit într-o unitate </a:t>
            </a:r>
            <a:r>
              <a:rPr lang="en-US" altLang="en-US" smtClean="0">
                <a:latin typeface="Garamond" pitchFamily="18" charset="0"/>
              </a:rPr>
              <a:t> CD-ROM.</a:t>
            </a:r>
            <a:endParaRPr lang="en-US" altLang="en-US" sz="1800" smtClean="0">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r>
              <a:rPr lang="ro-RO" altLang="en-US" smtClean="0">
                <a:latin typeface="Garamond" pitchFamily="18" charset="0"/>
              </a:rPr>
              <a:t>DVD</a:t>
            </a:r>
            <a:endParaRPr lang="en-US" altLang="en-US" smtClean="0">
              <a:latin typeface="Garamond" pitchFamily="18" charset="0"/>
            </a:endParaRPr>
          </a:p>
        </p:txBody>
      </p:sp>
      <p:sp>
        <p:nvSpPr>
          <p:cNvPr id="16387" name="Rectangle 3"/>
          <p:cNvSpPr>
            <a:spLocks noGrp="1" noChangeArrowheads="1"/>
          </p:cNvSpPr>
          <p:nvPr>
            <p:ph type="body" sz="half" idx="1"/>
          </p:nvPr>
        </p:nvSpPr>
        <p:spPr>
          <a:xfrm>
            <a:off x="685800" y="1371600"/>
            <a:ext cx="3517900" cy="520700"/>
          </a:xfrm>
          <a:noFill/>
        </p:spPr>
        <p:txBody>
          <a:bodyPr/>
          <a:lstStyle/>
          <a:p>
            <a:r>
              <a:rPr lang="en-US" altLang="en-US" sz="1800" smtClean="0">
                <a:latin typeface="Garamond" pitchFamily="18" charset="0"/>
              </a:rPr>
              <a:t>DVD</a:t>
            </a:r>
            <a:r>
              <a:rPr lang="ro-RO" altLang="en-US" sz="1800" smtClean="0">
                <a:latin typeface="Garamond" pitchFamily="18" charset="0"/>
              </a:rPr>
              <a:t> - viteza</a:t>
            </a:r>
          </a:p>
          <a:p>
            <a:endParaRPr lang="en-US" altLang="en-US" sz="1800" smtClean="0">
              <a:latin typeface="Garamond" pitchFamily="18" charset="0"/>
            </a:endParaRPr>
          </a:p>
          <a:p>
            <a:endParaRPr lang="en-US" altLang="en-US" sz="1600" smtClean="0">
              <a:latin typeface="Garamond" pitchFamily="18" charset="0"/>
            </a:endParaRPr>
          </a:p>
        </p:txBody>
      </p:sp>
      <p:graphicFrame>
        <p:nvGraphicFramePr>
          <p:cNvPr id="209982" name="Group 62"/>
          <p:cNvGraphicFramePr>
            <a:graphicFrameLocks noGrp="1"/>
          </p:cNvGraphicFramePr>
          <p:nvPr>
            <p:ph sz="half" idx="2"/>
          </p:nvPr>
        </p:nvGraphicFramePr>
        <p:xfrm>
          <a:off x="711200" y="1946275"/>
          <a:ext cx="8178800" cy="4111626"/>
        </p:xfrm>
        <a:graphic>
          <a:graphicData uri="http://schemas.openxmlformats.org/drawingml/2006/table">
            <a:tbl>
              <a:tblPr/>
              <a:tblGrid>
                <a:gridCol w="1438275"/>
                <a:gridCol w="1589088"/>
                <a:gridCol w="1358900"/>
                <a:gridCol w="3792537"/>
              </a:tblGrid>
              <a:tr h="6842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600" b="1" i="0" u="none" strike="noStrike" cap="none" normalizeH="0" baseline="0" smtClean="0">
                          <a:ln>
                            <a:noFill/>
                          </a:ln>
                          <a:solidFill>
                            <a:schemeClr val="tx1"/>
                          </a:solidFill>
                          <a:effectLst/>
                          <a:latin typeface="Garamond" pitchFamily="18" charset="0"/>
                        </a:rPr>
                        <a:t>Viteza</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cap="flat">
                      <a:noFill/>
                    </a:lnT>
                    <a:lnB>
                      <a:noFill/>
                    </a:lnB>
                    <a:lnTlToBr>
                      <a:noFill/>
                    </a:lnTlToBr>
                    <a:lnBlToTr>
                      <a:noFill/>
                    </a:lnBlToTr>
                    <a:noFill/>
                  </a:tcPr>
                </a:tc>
                <a:tc gridSpan="2">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600" b="1" i="0" u="none" strike="noStrike" cap="none" normalizeH="0" baseline="0" smtClean="0">
                          <a:ln>
                            <a:noFill/>
                          </a:ln>
                          <a:solidFill>
                            <a:schemeClr val="tx1"/>
                          </a:solidFill>
                          <a:effectLst/>
                          <a:latin typeface="Garamond" pitchFamily="18" charset="0"/>
                        </a:rPr>
                        <a:t>Rata de transfer</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a:noFill/>
                    </a:lnL>
                    <a:lnR>
                      <a:noFill/>
                    </a:lnR>
                    <a:lnT cap="flat">
                      <a:noFill/>
                    </a:lnT>
                    <a:lnB>
                      <a:noFill/>
                    </a:lnB>
                    <a:lnTlToBr>
                      <a:noFill/>
                    </a:lnTlToBr>
                    <a:lnBlToTr>
                      <a:noFill/>
                    </a:lnBlToTr>
                    <a:noFill/>
                  </a:tcPr>
                </a:tc>
                <a:tc hMerge="1">
                  <a:txBody>
                    <a:bodyPr/>
                    <a:lstStyle/>
                    <a:p>
                      <a:endParaRPr lang="en-US"/>
                    </a:p>
                  </a:txBody>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600" b="1" i="0" u="none" strike="noStrike" cap="none" normalizeH="0" baseline="0" smtClean="0">
                          <a:ln>
                            <a:noFill/>
                          </a:ln>
                          <a:solidFill>
                            <a:schemeClr val="tx1"/>
                          </a:solidFill>
                          <a:effectLst/>
                          <a:latin typeface="Garamond" pitchFamily="18" charset="0"/>
                        </a:rPr>
                        <a:t>Timpul de scriere pentru un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600" b="1" i="0" u="none" strike="noStrike" cap="none" normalizeH="0" baseline="0" smtClean="0">
                          <a:ln>
                            <a:noFill/>
                          </a:ln>
                          <a:solidFill>
                            <a:schemeClr val="tx1"/>
                          </a:solidFill>
                          <a:effectLst/>
                          <a:latin typeface="Garamond" pitchFamily="18" charset="0"/>
                        </a:rPr>
                        <a:t>DVD </a:t>
                      </a:r>
                      <a:r>
                        <a:rPr kumimoji="0" lang="en-US" sz="1600" b="1" i="0" u="none" strike="noStrike" cap="none" normalizeH="0" baseline="0" smtClean="0">
                          <a:ln>
                            <a:noFill/>
                          </a:ln>
                          <a:solidFill>
                            <a:schemeClr val="tx1"/>
                          </a:solidFill>
                          <a:effectLst/>
                          <a:latin typeface="Garamond" pitchFamily="18" charset="0"/>
                        </a:rPr>
                        <a:t>Single Layer</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a:noFill/>
                    </a:lnL>
                    <a:lnR cap="flat">
                      <a:noFill/>
                    </a:lnR>
                    <a:lnT cap="flat">
                      <a:noFill/>
                    </a:lnT>
                    <a:lnB>
                      <a:noFill/>
                    </a:lnB>
                    <a:lnTlToBr>
                      <a:noFill/>
                    </a:lnTlToBr>
                    <a:lnBlToTr>
                      <a:noFill/>
                    </a:lnBlToTr>
                    <a:noFill/>
                  </a:tcPr>
                </a:tc>
              </a:tr>
              <a:tr h="68738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1X</a:t>
                      </a: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10.55 Mbit/s</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1.32 MB/s</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Garamond" pitchFamily="18" charset="0"/>
                        </a:rPr>
                        <a:t>            </a:t>
                      </a:r>
                      <a:r>
                        <a:rPr kumimoji="0" lang="en-US" sz="1600" b="0" i="0" u="none" strike="noStrike" cap="none" normalizeH="0" baseline="0" smtClean="0">
                          <a:ln>
                            <a:noFill/>
                          </a:ln>
                          <a:solidFill>
                            <a:schemeClr val="tx1"/>
                          </a:solidFill>
                          <a:effectLst/>
                          <a:latin typeface="Garamond" pitchFamily="18" charset="0"/>
                        </a:rPr>
                        <a:t>61 min.</a:t>
                      </a:r>
                    </a:p>
                  </a:txBody>
                  <a:tcPr anchor="ctr" horzOverflow="overflow">
                    <a:lnL>
                      <a:noFill/>
                    </a:lnL>
                    <a:lnR cap="flat">
                      <a:noFill/>
                    </a:lnR>
                    <a:lnT>
                      <a:noFill/>
                    </a:lnT>
                    <a:lnB>
                      <a:noFill/>
                    </a:lnB>
                    <a:lnTlToBr>
                      <a:noFill/>
                    </a:lnTlToBr>
                    <a:lnBlToTr>
                      <a:noFill/>
                    </a:lnBlToTr>
                    <a:noFill/>
                  </a:tcPr>
                </a:tc>
              </a:tr>
              <a:tr h="6842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2X</a:t>
                      </a: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21.09 Mbit/s</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2.64 MB/s</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Garamond" pitchFamily="18" charset="0"/>
                        </a:rPr>
                        <a:t>             </a:t>
                      </a:r>
                      <a:r>
                        <a:rPr kumimoji="0" lang="en-US" sz="1600" b="0" i="0" u="none" strike="noStrike" cap="none" normalizeH="0" baseline="0" smtClean="0">
                          <a:ln>
                            <a:noFill/>
                          </a:ln>
                          <a:solidFill>
                            <a:schemeClr val="tx1"/>
                          </a:solidFill>
                          <a:effectLst/>
                          <a:latin typeface="Garamond" pitchFamily="18" charset="0"/>
                        </a:rPr>
                        <a:t>30 min.</a:t>
                      </a:r>
                    </a:p>
                  </a:txBody>
                  <a:tcPr anchor="ctr" horzOverflow="overflow">
                    <a:lnL>
                      <a:noFill/>
                    </a:lnL>
                    <a:lnR cap="flat">
                      <a:noFill/>
                    </a:lnR>
                    <a:lnT>
                      <a:noFill/>
                    </a:lnT>
                    <a:lnB>
                      <a:noFill/>
                    </a:lnB>
                    <a:lnTlToBr>
                      <a:noFill/>
                    </a:lnTlToBr>
                    <a:lnBlToTr>
                      <a:noFill/>
                    </a:lnBlToTr>
                    <a:noFill/>
                  </a:tcPr>
                </a:tc>
              </a:tr>
              <a:tr h="6842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4X</a:t>
                      </a: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42.19 Mbit/s</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5.27 MB/s</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Garamond" pitchFamily="18" charset="0"/>
                        </a:rPr>
                        <a:t>             </a:t>
                      </a:r>
                      <a:r>
                        <a:rPr kumimoji="0" lang="en-US" sz="1600" b="0" i="0" u="none" strike="noStrike" cap="none" normalizeH="0" baseline="0" smtClean="0">
                          <a:ln>
                            <a:noFill/>
                          </a:ln>
                          <a:solidFill>
                            <a:schemeClr val="tx1"/>
                          </a:solidFill>
                          <a:effectLst/>
                          <a:latin typeface="Garamond" pitchFamily="18" charset="0"/>
                        </a:rPr>
                        <a:t>15 min.</a:t>
                      </a:r>
                    </a:p>
                  </a:txBody>
                  <a:tcPr anchor="ctr" horzOverflow="overflow">
                    <a:lnL>
                      <a:noFill/>
                    </a:lnL>
                    <a:lnR cap="flat">
                      <a:noFill/>
                    </a:lnR>
                    <a:lnT>
                      <a:noFill/>
                    </a:lnT>
                    <a:lnB>
                      <a:noFill/>
                    </a:lnB>
                    <a:lnTlToBr>
                      <a:noFill/>
                    </a:lnTlToBr>
                    <a:lnBlToTr>
                      <a:noFill/>
                    </a:lnBlToTr>
                    <a:noFill/>
                  </a:tcPr>
                </a:tc>
              </a:tr>
              <a:tr h="68738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8X</a:t>
                      </a: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84.38 Mbit/s</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10.55 MB/s</a:t>
                      </a:r>
                    </a:p>
                  </a:txBody>
                  <a:tcPr anchor="ctr" horzOverflow="overflow">
                    <a:lnL>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Garamond" pitchFamily="18" charset="0"/>
                        </a:rPr>
                        <a:t>              </a:t>
                      </a:r>
                      <a:r>
                        <a:rPr kumimoji="0" lang="en-US" sz="1600" b="0" i="0" u="none" strike="noStrike" cap="none" normalizeH="0" baseline="0" smtClean="0">
                          <a:ln>
                            <a:noFill/>
                          </a:ln>
                          <a:solidFill>
                            <a:schemeClr val="tx1"/>
                          </a:solidFill>
                          <a:effectLst/>
                          <a:latin typeface="Garamond" pitchFamily="18" charset="0"/>
                        </a:rPr>
                        <a:t>8 min.</a:t>
                      </a:r>
                    </a:p>
                  </a:txBody>
                  <a:tcPr anchor="ctr" horzOverflow="overflow">
                    <a:lnL>
                      <a:noFill/>
                    </a:lnL>
                    <a:lnR cap="flat">
                      <a:noFill/>
                    </a:lnR>
                    <a:lnT>
                      <a:noFill/>
                    </a:lnT>
                    <a:lnB>
                      <a:noFill/>
                    </a:lnB>
                    <a:lnTlToBr>
                      <a:noFill/>
                    </a:lnTlToBr>
                    <a:lnBlToTr>
                      <a:noFill/>
                    </a:lnBlToTr>
                    <a:noFill/>
                  </a:tcPr>
                </a:tc>
              </a:tr>
              <a:tr h="6842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16X</a:t>
                      </a: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168.75 Mbit/s</a:t>
                      </a: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21.09 MB/s</a:t>
                      </a: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Garamond" pitchFamily="18" charset="0"/>
                        </a:rPr>
                        <a:t>              </a:t>
                      </a:r>
                      <a:r>
                        <a:rPr kumimoji="0" lang="en-US" sz="1600" b="0" i="0" u="none" strike="noStrike" cap="none" normalizeH="0" baseline="0" smtClean="0">
                          <a:ln>
                            <a:noFill/>
                          </a:ln>
                          <a:solidFill>
                            <a:schemeClr val="tx1"/>
                          </a:solidFill>
                          <a:effectLst/>
                          <a:latin typeface="Garamond" pitchFamily="18" charset="0"/>
                        </a:rPr>
                        <a:t>4 min.</a:t>
                      </a: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5"/>
          <p:cNvSpPr>
            <a:spLocks noGrp="1" noChangeArrowheads="1"/>
          </p:cNvSpPr>
          <p:nvPr>
            <p:ph type="title"/>
          </p:nvPr>
        </p:nvSpPr>
        <p:spPr>
          <a:noFill/>
        </p:spPr>
        <p:txBody>
          <a:bodyPr/>
          <a:lstStyle/>
          <a:p>
            <a:r>
              <a:rPr lang="ro-RO" altLang="en-US" smtClean="0">
                <a:latin typeface="Garamond" pitchFamily="18" charset="0"/>
              </a:rPr>
              <a:t>Înregistrarea DVD-urilor</a:t>
            </a:r>
            <a:endParaRPr lang="en-US" altLang="en-US" smtClean="0">
              <a:latin typeface="Garamond" pitchFamily="18" charset="0"/>
            </a:endParaRPr>
          </a:p>
        </p:txBody>
      </p:sp>
      <p:sp>
        <p:nvSpPr>
          <p:cNvPr id="17411" name="Rectangle 36"/>
          <p:cNvSpPr>
            <a:spLocks noGrp="1" noChangeArrowheads="1"/>
          </p:cNvSpPr>
          <p:nvPr>
            <p:ph type="body" idx="1"/>
          </p:nvPr>
        </p:nvSpPr>
        <p:spPr>
          <a:noFill/>
        </p:spPr>
        <p:txBody>
          <a:bodyPr/>
          <a:lstStyle/>
          <a:p>
            <a:r>
              <a:rPr lang="en-US" altLang="en-US" b="1" smtClean="0">
                <a:latin typeface="Garamond" pitchFamily="18" charset="0"/>
              </a:rPr>
              <a:t>DVD-R</a:t>
            </a:r>
            <a:r>
              <a:rPr lang="en-US" altLang="en-US" smtClean="0">
                <a:latin typeface="Garamond" pitchFamily="18" charset="0"/>
              </a:rPr>
              <a:t> – DVD-R (</a:t>
            </a:r>
            <a:r>
              <a:rPr lang="ro-RO" altLang="en-US" smtClean="0">
                <a:latin typeface="Garamond" pitchFamily="18" charset="0"/>
              </a:rPr>
              <a:t>R</a:t>
            </a:r>
            <a:r>
              <a:rPr lang="en-US" altLang="en-US" smtClean="0">
                <a:latin typeface="Garamond" pitchFamily="18" charset="0"/>
              </a:rPr>
              <a:t>ecordable) </a:t>
            </a:r>
            <a:r>
              <a:rPr lang="ro-RO" altLang="en-US" smtClean="0">
                <a:latin typeface="Garamond" pitchFamily="18" charset="0"/>
              </a:rPr>
              <a:t>- </a:t>
            </a:r>
            <a:r>
              <a:rPr lang="en-US" altLang="en-US" smtClean="0">
                <a:latin typeface="Garamond" pitchFamily="18" charset="0"/>
              </a:rPr>
              <a:t>similar </a:t>
            </a:r>
            <a:r>
              <a:rPr lang="ro-RO" altLang="en-US" smtClean="0">
                <a:latin typeface="Garamond" pitchFamily="18" charset="0"/>
              </a:rPr>
              <a:t>cu tehnologia</a:t>
            </a:r>
            <a:r>
              <a:rPr lang="en-US" altLang="en-US" smtClean="0">
                <a:latin typeface="Garamond" pitchFamily="18" charset="0"/>
              </a:rPr>
              <a:t> CD-R </a:t>
            </a:r>
            <a:r>
              <a:rPr lang="ro-RO" altLang="en-US" smtClean="0">
                <a:latin typeface="Garamond" pitchFamily="18" charset="0"/>
              </a:rPr>
              <a:t>în sensul că discul poate fi scris o singură dată.</a:t>
            </a:r>
            <a:r>
              <a:rPr lang="en-US" altLang="en-US" smtClean="0">
                <a:latin typeface="Garamond" pitchFamily="18" charset="0"/>
              </a:rPr>
              <a:t> </a:t>
            </a:r>
          </a:p>
          <a:p>
            <a:r>
              <a:rPr lang="en-US" altLang="en-US" b="1" smtClean="0">
                <a:latin typeface="Garamond" pitchFamily="18" charset="0"/>
              </a:rPr>
              <a:t>DVD-RAM</a:t>
            </a:r>
            <a:r>
              <a:rPr lang="en-US" altLang="en-US" smtClean="0">
                <a:latin typeface="Garamond" pitchFamily="18" charset="0"/>
              </a:rPr>
              <a:t> – </a:t>
            </a:r>
            <a:r>
              <a:rPr lang="ro-RO" altLang="en-US" smtClean="0">
                <a:latin typeface="Garamond" pitchFamily="18" charset="0"/>
              </a:rPr>
              <a:t>Utilizează tehnologia “</a:t>
            </a:r>
            <a:r>
              <a:rPr lang="en-US" altLang="en-US" smtClean="0">
                <a:latin typeface="Garamond" pitchFamily="18" charset="0"/>
              </a:rPr>
              <a:t>Random Access Memory</a:t>
            </a:r>
            <a:r>
              <a:rPr lang="ro-RO" altLang="en-US" smtClean="0">
                <a:latin typeface="Garamond" pitchFamily="18" charset="0"/>
              </a:rPr>
              <a:t>”</a:t>
            </a:r>
            <a:r>
              <a:rPr lang="en-US" altLang="en-US" smtClean="0">
                <a:latin typeface="Garamond" pitchFamily="18" charset="0"/>
              </a:rPr>
              <a:t> (RAM) </a:t>
            </a:r>
            <a:r>
              <a:rPr lang="ro-RO" altLang="en-US" smtClean="0">
                <a:latin typeface="Garamond" pitchFamily="18" charset="0"/>
              </a:rPr>
              <a:t>ce permite scrierea şi rescrierea unui disc de </a:t>
            </a:r>
            <a:r>
              <a:rPr lang="en-US" altLang="en-US" smtClean="0">
                <a:latin typeface="Garamond" pitchFamily="18" charset="0"/>
              </a:rPr>
              <a:t>100</a:t>
            </a:r>
            <a:r>
              <a:rPr lang="ro-RO" altLang="en-US" smtClean="0">
                <a:latin typeface="Garamond" pitchFamily="18" charset="0"/>
              </a:rPr>
              <a:t>.</a:t>
            </a:r>
            <a:r>
              <a:rPr lang="en-US" altLang="en-US" smtClean="0">
                <a:latin typeface="Garamond" pitchFamily="18" charset="0"/>
              </a:rPr>
              <a:t>000 </a:t>
            </a:r>
            <a:r>
              <a:rPr lang="ro-RO" altLang="en-US" smtClean="0">
                <a:latin typeface="Garamond" pitchFamily="18" charset="0"/>
              </a:rPr>
              <a:t>ori</a:t>
            </a:r>
            <a:r>
              <a:rPr lang="en-US" altLang="en-US" smtClean="0">
                <a:latin typeface="Garamond" pitchFamily="18" charset="0"/>
              </a:rPr>
              <a:t>. DVD-RAM </a:t>
            </a:r>
            <a:r>
              <a:rPr lang="ro-RO" altLang="en-US" smtClean="0">
                <a:latin typeface="Garamond" pitchFamily="18" charset="0"/>
              </a:rPr>
              <a:t>utilizează o tehnologie similară cu cea </a:t>
            </a:r>
            <a:r>
              <a:rPr lang="en-US" altLang="en-US" smtClean="0">
                <a:latin typeface="Garamond" pitchFamily="18" charset="0"/>
              </a:rPr>
              <a:t>CD-RW </a:t>
            </a:r>
            <a:r>
              <a:rPr lang="ro-RO" altLang="en-US" smtClean="0">
                <a:latin typeface="Garamond" pitchFamily="18" charset="0"/>
              </a:rPr>
              <a:t>şi stochează </a:t>
            </a:r>
            <a:r>
              <a:rPr lang="en-US" altLang="en-US" smtClean="0">
                <a:latin typeface="Garamond" pitchFamily="18" charset="0"/>
              </a:rPr>
              <a:t>4.7GB </a:t>
            </a:r>
            <a:r>
              <a:rPr lang="ro-RO" altLang="en-US" smtClean="0">
                <a:latin typeface="Garamond" pitchFamily="18" charset="0"/>
              </a:rPr>
              <a:t>de date pe fiecare faţă a discului</a:t>
            </a:r>
            <a:r>
              <a:rPr lang="en-US" altLang="en-US" smtClean="0">
                <a:latin typeface="Garamond" pitchFamily="18" charset="0"/>
              </a:rPr>
              <a:t>. Compatibil</a:t>
            </a:r>
            <a:r>
              <a:rPr lang="ro-RO" altLang="en-US" smtClean="0">
                <a:latin typeface="Garamond" pitchFamily="18" charset="0"/>
              </a:rPr>
              <a:t>itatea este o problemă.</a:t>
            </a:r>
            <a:r>
              <a:rPr lang="en-US" altLang="en-US" smtClean="0">
                <a:latin typeface="Garamond" pitchFamily="18" charset="0"/>
              </a:rPr>
              <a:t> </a:t>
            </a:r>
          </a:p>
          <a:p>
            <a:r>
              <a:rPr lang="en-US" altLang="en-US" b="1" smtClean="0">
                <a:latin typeface="Garamond" pitchFamily="18" charset="0"/>
              </a:rPr>
              <a:t>DVD-RW</a:t>
            </a:r>
            <a:r>
              <a:rPr lang="en-US" altLang="en-US" smtClean="0">
                <a:latin typeface="Garamond" pitchFamily="18" charset="0"/>
              </a:rPr>
              <a:t> – </a:t>
            </a:r>
            <a:r>
              <a:rPr lang="ro-RO" altLang="en-US" smtClean="0">
                <a:latin typeface="Garamond" pitchFamily="18" charset="0"/>
              </a:rPr>
              <a:t>Tehnologia </a:t>
            </a:r>
            <a:r>
              <a:rPr lang="en-US" altLang="en-US" smtClean="0">
                <a:latin typeface="Garamond" pitchFamily="18" charset="0"/>
              </a:rPr>
              <a:t>DVD-RW (</a:t>
            </a:r>
            <a:r>
              <a:rPr lang="ro-RO" altLang="en-US" smtClean="0">
                <a:latin typeface="Garamond" pitchFamily="18" charset="0"/>
              </a:rPr>
              <a:t>R</a:t>
            </a:r>
            <a:r>
              <a:rPr lang="en-US" altLang="en-US" smtClean="0">
                <a:latin typeface="Garamond" pitchFamily="18" charset="0"/>
              </a:rPr>
              <a:t>e-</a:t>
            </a:r>
            <a:r>
              <a:rPr lang="ro-RO" altLang="en-US" smtClean="0">
                <a:latin typeface="Garamond" pitchFamily="18" charset="0"/>
              </a:rPr>
              <a:t>W</a:t>
            </a:r>
            <a:r>
              <a:rPr lang="en-US" altLang="en-US" smtClean="0">
                <a:latin typeface="Garamond" pitchFamily="18" charset="0"/>
              </a:rPr>
              <a:t>ritable)</a:t>
            </a:r>
            <a:r>
              <a:rPr lang="ro-RO" altLang="en-US" smtClean="0">
                <a:latin typeface="Garamond" pitchFamily="18" charset="0"/>
              </a:rPr>
              <a:t> este concepută pentru a rezolva problema compatibilităţii.</a:t>
            </a:r>
            <a:r>
              <a:rPr lang="en-US" altLang="en-US" smtClean="0">
                <a:latin typeface="Garamond" pitchFamily="18" charset="0"/>
              </a:rPr>
              <a:t> </a:t>
            </a:r>
            <a:r>
              <a:rPr lang="ro-RO" altLang="en-US" smtClean="0">
                <a:latin typeface="Garamond" pitchFamily="18" charset="0"/>
              </a:rPr>
              <a:t>Permite rescrierea de aproximativ </a:t>
            </a:r>
            <a:r>
              <a:rPr lang="en-US" altLang="en-US" smtClean="0">
                <a:latin typeface="Garamond" pitchFamily="18" charset="0"/>
              </a:rPr>
              <a:t>1000 </a:t>
            </a:r>
            <a:r>
              <a:rPr lang="ro-RO" altLang="en-US" smtClean="0">
                <a:latin typeface="Garamond" pitchFamily="18" charset="0"/>
              </a:rPr>
              <a:t>de ori. Discurile sunt compatibile cu majoritatea unităţilor DVD-ROM de pe piaţă.</a:t>
            </a:r>
            <a:endParaRPr lang="en-US" altLang="en-US" smtClean="0">
              <a:latin typeface="Garamond" pitchFamily="18" charset="0"/>
            </a:endParaRPr>
          </a:p>
          <a:p>
            <a:r>
              <a:rPr lang="en-US" altLang="en-US" b="1" smtClean="0">
                <a:latin typeface="Garamond" pitchFamily="18" charset="0"/>
              </a:rPr>
              <a:t>DVD+RW</a:t>
            </a:r>
            <a:r>
              <a:rPr lang="en-US" altLang="en-US" smtClean="0">
                <a:latin typeface="Garamond" pitchFamily="18" charset="0"/>
              </a:rPr>
              <a:t> – </a:t>
            </a:r>
            <a:r>
              <a:rPr lang="ro-RO" altLang="en-US" smtClean="0">
                <a:latin typeface="Garamond" pitchFamily="18" charset="0"/>
              </a:rPr>
              <a:t>Tehnologie </a:t>
            </a:r>
            <a:r>
              <a:rPr lang="en-US" altLang="en-US" smtClean="0">
                <a:latin typeface="Garamond" pitchFamily="18" charset="0"/>
              </a:rPr>
              <a:t>mai nou</a:t>
            </a:r>
            <a:r>
              <a:rPr lang="ro-RO" altLang="en-US" smtClean="0">
                <a:latin typeface="Garamond" pitchFamily="18" charset="0"/>
              </a:rPr>
              <a:t>ă (HP+).</a:t>
            </a:r>
            <a:r>
              <a:rPr lang="en-US" altLang="en-US" smtClean="0">
                <a:latin typeface="Garamond" pitchFamily="18" charset="0"/>
              </a:rPr>
              <a:t> </a:t>
            </a:r>
            <a:r>
              <a:rPr lang="ro-RO" altLang="en-US" smtClean="0">
                <a:latin typeface="Garamond" pitchFamily="18" charset="0"/>
              </a:rPr>
              <a:t>Asemănătoare cu </a:t>
            </a:r>
            <a:r>
              <a:rPr lang="en-US" altLang="en-US" smtClean="0">
                <a:latin typeface="Garamond" pitchFamily="18" charset="0"/>
              </a:rPr>
              <a:t>DVD-RW</a:t>
            </a:r>
            <a:r>
              <a:rPr lang="ro-RO" altLang="en-US" smtClean="0">
                <a:latin typeface="Garamond" pitchFamily="18" charset="0"/>
              </a:rPr>
              <a:t>.</a:t>
            </a:r>
            <a:r>
              <a:rPr lang="en-US" altLang="en-US" smtClean="0">
                <a:latin typeface="Garamond" pitchFamily="18" charset="0"/>
              </a:rPr>
              <a:t> </a:t>
            </a:r>
            <a:r>
              <a:rPr lang="ro-RO" altLang="en-US" smtClean="0">
                <a:latin typeface="Garamond" pitchFamily="18" charset="0"/>
              </a:rPr>
              <a:t>Posibil standard viitor pentru înregistrarea </a:t>
            </a:r>
            <a:r>
              <a:rPr lang="en-US" altLang="en-US" smtClean="0">
                <a:latin typeface="Garamond" pitchFamily="18" charset="0"/>
              </a:rPr>
              <a:t>DVD</a:t>
            </a:r>
            <a:r>
              <a:rPr lang="ro-RO" altLang="en-US" smtClean="0">
                <a:latin typeface="Garamond" pitchFamily="18" charset="0"/>
              </a:rPr>
              <a:t>. </a:t>
            </a:r>
            <a:endParaRPr lang="en-US" altLang="en-US" smtClean="0">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r>
              <a:rPr lang="en-US" altLang="en-US" smtClean="0">
                <a:latin typeface="Garamond" pitchFamily="18" charset="0"/>
              </a:rPr>
              <a:t/>
            </a:r>
            <a:br>
              <a:rPr lang="en-US" altLang="en-US" smtClean="0">
                <a:latin typeface="Garamond" pitchFamily="18" charset="0"/>
              </a:rPr>
            </a:br>
            <a:r>
              <a:rPr lang="ro-RO" altLang="en-US" smtClean="0">
                <a:latin typeface="Garamond" pitchFamily="18" charset="0"/>
              </a:rPr>
              <a:t>CD vs. DVD</a:t>
            </a:r>
            <a:endParaRPr lang="en-US" altLang="en-US" smtClean="0">
              <a:latin typeface="Garamond" pitchFamily="18" charset="0"/>
            </a:endParaRPr>
          </a:p>
        </p:txBody>
      </p:sp>
      <p:sp>
        <p:nvSpPr>
          <p:cNvPr id="18435" name="Rectangle 3"/>
          <p:cNvSpPr>
            <a:spLocks noChangeArrowheads="1"/>
          </p:cNvSpPr>
          <p:nvPr/>
        </p:nvSpPr>
        <p:spPr bwMode="auto">
          <a:xfrm>
            <a:off x="1970088" y="1557338"/>
            <a:ext cx="577532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5425" algn="l"/>
              </a:tabLst>
              <a:defRPr sz="1200">
                <a:solidFill>
                  <a:schemeClr val="tx1"/>
                </a:solidFill>
                <a:latin typeface="Garamond" pitchFamily="18" charset="0"/>
              </a:defRPr>
            </a:lvl1pPr>
            <a:lvl2pPr marL="742950" indent="-285750">
              <a:tabLst>
                <a:tab pos="225425" algn="l"/>
              </a:tabLst>
              <a:defRPr sz="1200">
                <a:solidFill>
                  <a:schemeClr val="tx1"/>
                </a:solidFill>
                <a:latin typeface="Garamond" pitchFamily="18" charset="0"/>
              </a:defRPr>
            </a:lvl2pPr>
            <a:lvl3pPr marL="1143000" indent="-228600">
              <a:tabLst>
                <a:tab pos="225425" algn="l"/>
              </a:tabLst>
              <a:defRPr sz="1200">
                <a:solidFill>
                  <a:schemeClr val="tx1"/>
                </a:solidFill>
                <a:latin typeface="Garamond" pitchFamily="18" charset="0"/>
              </a:defRPr>
            </a:lvl3pPr>
            <a:lvl4pPr marL="1600200" indent="-228600">
              <a:tabLst>
                <a:tab pos="225425" algn="l"/>
              </a:tabLst>
              <a:defRPr sz="1200">
                <a:solidFill>
                  <a:schemeClr val="tx1"/>
                </a:solidFill>
                <a:latin typeface="Garamond" pitchFamily="18" charset="0"/>
              </a:defRPr>
            </a:lvl4pPr>
            <a:lvl5pPr marL="2057400" indent="-228600">
              <a:tabLst>
                <a:tab pos="225425" algn="l"/>
              </a:tabLst>
              <a:defRPr sz="1200">
                <a:solidFill>
                  <a:schemeClr val="tx1"/>
                </a:solidFill>
                <a:latin typeface="Garamond" pitchFamily="18" charset="0"/>
              </a:defRPr>
            </a:lvl5pPr>
            <a:lvl6pPr marL="2514600" indent="-228600" eaLnBrk="0" fontAlgn="base" hangingPunct="0">
              <a:spcBef>
                <a:spcPct val="0"/>
              </a:spcBef>
              <a:spcAft>
                <a:spcPct val="0"/>
              </a:spcAft>
              <a:tabLst>
                <a:tab pos="225425" algn="l"/>
              </a:tabLst>
              <a:defRPr sz="1200">
                <a:solidFill>
                  <a:schemeClr val="tx1"/>
                </a:solidFill>
                <a:latin typeface="Garamond" pitchFamily="18" charset="0"/>
              </a:defRPr>
            </a:lvl6pPr>
            <a:lvl7pPr marL="2971800" indent="-228600" eaLnBrk="0" fontAlgn="base" hangingPunct="0">
              <a:spcBef>
                <a:spcPct val="0"/>
              </a:spcBef>
              <a:spcAft>
                <a:spcPct val="0"/>
              </a:spcAft>
              <a:tabLst>
                <a:tab pos="225425" algn="l"/>
              </a:tabLst>
              <a:defRPr sz="1200">
                <a:solidFill>
                  <a:schemeClr val="tx1"/>
                </a:solidFill>
                <a:latin typeface="Garamond" pitchFamily="18" charset="0"/>
              </a:defRPr>
            </a:lvl7pPr>
            <a:lvl8pPr marL="3429000" indent="-228600" eaLnBrk="0" fontAlgn="base" hangingPunct="0">
              <a:spcBef>
                <a:spcPct val="0"/>
              </a:spcBef>
              <a:spcAft>
                <a:spcPct val="0"/>
              </a:spcAft>
              <a:tabLst>
                <a:tab pos="225425" algn="l"/>
              </a:tabLst>
              <a:defRPr sz="1200">
                <a:solidFill>
                  <a:schemeClr val="tx1"/>
                </a:solidFill>
                <a:latin typeface="Garamond" pitchFamily="18" charset="0"/>
              </a:defRPr>
            </a:lvl8pPr>
            <a:lvl9pPr marL="3886200" indent="-228600" eaLnBrk="0" fontAlgn="base" hangingPunct="0">
              <a:spcBef>
                <a:spcPct val="0"/>
              </a:spcBef>
              <a:spcAft>
                <a:spcPct val="0"/>
              </a:spcAft>
              <a:tabLst>
                <a:tab pos="225425" algn="l"/>
              </a:tabLst>
              <a:defRPr sz="1200">
                <a:solidFill>
                  <a:schemeClr val="tx1"/>
                </a:solidFill>
                <a:latin typeface="Garamond" pitchFamily="18" charset="0"/>
              </a:defRPr>
            </a:lvl9pPr>
          </a:lstStyle>
          <a:p>
            <a:r>
              <a:rPr lang="en-AU" altLang="en-US" sz="1400" b="1">
                <a:cs typeface="Times New Roman" pitchFamily="18" charset="0"/>
              </a:rPr>
              <a:t>Tabel comparativ </a:t>
            </a:r>
            <a:r>
              <a:rPr lang="ro-RO" altLang="en-US" sz="1400" b="1">
                <a:cs typeface="Times New Roman" pitchFamily="18" charset="0"/>
              </a:rPr>
              <a:t>î</a:t>
            </a:r>
            <a:r>
              <a:rPr lang="en-AU" altLang="en-US" sz="1400" b="1">
                <a:cs typeface="Times New Roman" pitchFamily="18" charset="0"/>
              </a:rPr>
              <a:t>ntre caracteristicile discurilor CD şi DVD</a:t>
            </a:r>
            <a:endParaRPr lang="en-AU" altLang="en-US" sz="1400">
              <a:cs typeface="Times New Roman" pitchFamily="18" charset="0"/>
            </a:endParaRPr>
          </a:p>
          <a:p>
            <a:r>
              <a:rPr lang="en-AU" altLang="en-US" sz="1400" b="1">
                <a:cs typeface="Times New Roman" pitchFamily="18" charset="0"/>
              </a:rPr>
              <a:t> </a:t>
            </a:r>
            <a:endParaRPr lang="en-AU" altLang="en-US" sz="1400">
              <a:cs typeface="Times New Roman" pitchFamily="18" charset="0"/>
            </a:endParaRPr>
          </a:p>
          <a:p>
            <a:r>
              <a:rPr lang="en-AU" altLang="en-US" sz="1400">
                <a:cs typeface="Times New Roman" pitchFamily="18" charset="0"/>
              </a:rPr>
              <a:t> </a:t>
            </a:r>
          </a:p>
          <a:p>
            <a:endParaRPr lang="en-AU" altLang="en-US" sz="1400"/>
          </a:p>
        </p:txBody>
      </p:sp>
      <p:sp>
        <p:nvSpPr>
          <p:cNvPr id="18436" name="Rectangle 4"/>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grpSp>
        <p:nvGrpSpPr>
          <p:cNvPr id="18437" name="Group 5"/>
          <p:cNvGrpSpPr>
            <a:grpSpLocks/>
          </p:cNvGrpSpPr>
          <p:nvPr/>
        </p:nvGrpSpPr>
        <p:grpSpPr bwMode="auto">
          <a:xfrm>
            <a:off x="1290638" y="1984375"/>
            <a:ext cx="6388100" cy="3725863"/>
            <a:chOff x="-3" y="-46"/>
            <a:chExt cx="3708" cy="3519"/>
          </a:xfrm>
        </p:grpSpPr>
        <p:grpSp>
          <p:nvGrpSpPr>
            <p:cNvPr id="18438" name="Group 6"/>
            <p:cNvGrpSpPr>
              <a:grpSpLocks/>
            </p:cNvGrpSpPr>
            <p:nvPr/>
          </p:nvGrpSpPr>
          <p:grpSpPr bwMode="auto">
            <a:xfrm>
              <a:off x="0" y="-46"/>
              <a:ext cx="3702" cy="3516"/>
              <a:chOff x="0" y="-46"/>
              <a:chExt cx="3702" cy="3516"/>
            </a:xfrm>
          </p:grpSpPr>
          <p:grpSp>
            <p:nvGrpSpPr>
              <p:cNvPr id="18440" name="Group 7"/>
              <p:cNvGrpSpPr>
                <a:grpSpLocks/>
              </p:cNvGrpSpPr>
              <p:nvPr/>
            </p:nvGrpSpPr>
            <p:grpSpPr bwMode="auto">
              <a:xfrm>
                <a:off x="0" y="-46"/>
                <a:ext cx="1830" cy="489"/>
                <a:chOff x="0" y="-46"/>
                <a:chExt cx="1830" cy="489"/>
              </a:xfrm>
            </p:grpSpPr>
            <p:sp>
              <p:nvSpPr>
                <p:cNvPr id="18510" name="Rectangle 8"/>
                <p:cNvSpPr>
                  <a:spLocks noChangeArrowheads="1"/>
                </p:cNvSpPr>
                <p:nvPr/>
              </p:nvSpPr>
              <p:spPr bwMode="auto">
                <a:xfrm>
                  <a:off x="44" y="-46"/>
                  <a:ext cx="1742"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tabLst>
                      <a:tab pos="914400" algn="l"/>
                      <a:tab pos="1027113" algn="l"/>
                    </a:tabLst>
                    <a:defRPr sz="1200">
                      <a:solidFill>
                        <a:schemeClr val="tx1"/>
                      </a:solidFill>
                      <a:latin typeface="Garamond" pitchFamily="18" charset="0"/>
                    </a:defRPr>
                  </a:lvl1pPr>
                  <a:lvl2pPr marL="742950" indent="-285750">
                    <a:tabLst>
                      <a:tab pos="914400" algn="l"/>
                      <a:tab pos="1027113" algn="l"/>
                    </a:tabLst>
                    <a:defRPr sz="1200">
                      <a:solidFill>
                        <a:schemeClr val="tx1"/>
                      </a:solidFill>
                      <a:latin typeface="Garamond" pitchFamily="18" charset="0"/>
                    </a:defRPr>
                  </a:lvl2pPr>
                  <a:lvl3pPr marL="1143000" indent="-228600">
                    <a:tabLst>
                      <a:tab pos="914400" algn="l"/>
                      <a:tab pos="1027113" algn="l"/>
                    </a:tabLst>
                    <a:defRPr sz="1200">
                      <a:solidFill>
                        <a:schemeClr val="tx1"/>
                      </a:solidFill>
                      <a:latin typeface="Garamond" pitchFamily="18" charset="0"/>
                    </a:defRPr>
                  </a:lvl3pPr>
                  <a:lvl4pPr marL="1600200" indent="-228600">
                    <a:tabLst>
                      <a:tab pos="914400" algn="l"/>
                      <a:tab pos="1027113" algn="l"/>
                    </a:tabLst>
                    <a:defRPr sz="1200">
                      <a:solidFill>
                        <a:schemeClr val="tx1"/>
                      </a:solidFill>
                      <a:latin typeface="Garamond" pitchFamily="18" charset="0"/>
                    </a:defRPr>
                  </a:lvl4pPr>
                  <a:lvl5pPr marL="2057400" indent="-228600">
                    <a:tabLst>
                      <a:tab pos="914400" algn="l"/>
                      <a:tab pos="1027113" algn="l"/>
                    </a:tabLst>
                    <a:defRPr sz="1200">
                      <a:solidFill>
                        <a:schemeClr val="tx1"/>
                      </a:solidFill>
                      <a:latin typeface="Garamond" pitchFamily="18" charset="0"/>
                    </a:defRPr>
                  </a:lvl5pPr>
                  <a:lvl6pPr marL="2514600" indent="-228600" eaLnBrk="0" fontAlgn="base" hangingPunct="0">
                    <a:spcBef>
                      <a:spcPct val="0"/>
                    </a:spcBef>
                    <a:spcAft>
                      <a:spcPct val="0"/>
                    </a:spcAft>
                    <a:tabLst>
                      <a:tab pos="914400" algn="l"/>
                      <a:tab pos="1027113" algn="l"/>
                    </a:tabLst>
                    <a:defRPr sz="1200">
                      <a:solidFill>
                        <a:schemeClr val="tx1"/>
                      </a:solidFill>
                      <a:latin typeface="Garamond" pitchFamily="18" charset="0"/>
                    </a:defRPr>
                  </a:lvl6pPr>
                  <a:lvl7pPr marL="2971800" indent="-228600" eaLnBrk="0" fontAlgn="base" hangingPunct="0">
                    <a:spcBef>
                      <a:spcPct val="0"/>
                    </a:spcBef>
                    <a:spcAft>
                      <a:spcPct val="0"/>
                    </a:spcAft>
                    <a:tabLst>
                      <a:tab pos="914400" algn="l"/>
                      <a:tab pos="1027113" algn="l"/>
                    </a:tabLst>
                    <a:defRPr sz="1200">
                      <a:solidFill>
                        <a:schemeClr val="tx1"/>
                      </a:solidFill>
                      <a:latin typeface="Garamond" pitchFamily="18" charset="0"/>
                    </a:defRPr>
                  </a:lvl7pPr>
                  <a:lvl8pPr marL="3429000" indent="-228600" eaLnBrk="0" fontAlgn="base" hangingPunct="0">
                    <a:spcBef>
                      <a:spcPct val="0"/>
                    </a:spcBef>
                    <a:spcAft>
                      <a:spcPct val="0"/>
                    </a:spcAft>
                    <a:tabLst>
                      <a:tab pos="914400" algn="l"/>
                      <a:tab pos="1027113" algn="l"/>
                    </a:tabLst>
                    <a:defRPr sz="1200">
                      <a:solidFill>
                        <a:schemeClr val="tx1"/>
                      </a:solidFill>
                      <a:latin typeface="Garamond" pitchFamily="18" charset="0"/>
                    </a:defRPr>
                  </a:lvl8pPr>
                  <a:lvl9pPr marL="3886200" indent="-228600" eaLnBrk="0" fontAlgn="base" hangingPunct="0">
                    <a:spcBef>
                      <a:spcPct val="0"/>
                    </a:spcBef>
                    <a:spcAft>
                      <a:spcPct val="0"/>
                    </a:spcAft>
                    <a:tabLst>
                      <a:tab pos="914400" algn="l"/>
                      <a:tab pos="1027113" algn="l"/>
                    </a:tabLst>
                    <a:defRPr sz="1200">
                      <a:solidFill>
                        <a:schemeClr val="tx1"/>
                      </a:solidFill>
                      <a:latin typeface="Garamond" pitchFamily="18" charset="0"/>
                    </a:defRPr>
                  </a:lvl9pPr>
                </a:lstStyle>
                <a:p>
                  <a:pPr algn="ctr"/>
                  <a:r>
                    <a:rPr lang="en-AU" altLang="en-US" sz="1400" b="1">
                      <a:cs typeface="Times New Roman" pitchFamily="18" charset="0"/>
                    </a:rPr>
                    <a:t>Caracteristica</a:t>
                  </a:r>
                  <a:endParaRPr lang="en-AU" altLang="en-US" sz="1400">
                    <a:cs typeface="Times New Roman" pitchFamily="18" charset="0"/>
                  </a:endParaRPr>
                </a:p>
                <a:p>
                  <a:pPr algn="ctr"/>
                  <a:endParaRPr lang="en-AU" altLang="en-US" sz="1400"/>
                </a:p>
              </p:txBody>
            </p:sp>
            <p:sp>
              <p:nvSpPr>
                <p:cNvPr id="18511" name="Rectangle 9"/>
                <p:cNvSpPr>
                  <a:spLocks noChangeArrowheads="1"/>
                </p:cNvSpPr>
                <p:nvPr/>
              </p:nvSpPr>
              <p:spPr bwMode="auto">
                <a:xfrm>
                  <a:off x="0" y="0"/>
                  <a:ext cx="1830"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41" name="Group 10"/>
              <p:cNvGrpSpPr>
                <a:grpSpLocks/>
              </p:cNvGrpSpPr>
              <p:nvPr/>
            </p:nvGrpSpPr>
            <p:grpSpPr bwMode="auto">
              <a:xfrm>
                <a:off x="1830" y="-46"/>
                <a:ext cx="935" cy="489"/>
                <a:chOff x="1830" y="-46"/>
                <a:chExt cx="935" cy="489"/>
              </a:xfrm>
            </p:grpSpPr>
            <p:sp>
              <p:nvSpPr>
                <p:cNvPr id="18508" name="Rectangle 11"/>
                <p:cNvSpPr>
                  <a:spLocks noChangeArrowheads="1"/>
                </p:cNvSpPr>
                <p:nvPr/>
              </p:nvSpPr>
              <p:spPr bwMode="auto">
                <a:xfrm>
                  <a:off x="1873" y="-46"/>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b="1">
                      <a:cs typeface="Times New Roman" pitchFamily="18" charset="0"/>
                    </a:rPr>
                    <a:t>CD</a:t>
                  </a:r>
                  <a:endParaRPr lang="en-AU" altLang="en-US" sz="1400">
                    <a:cs typeface="Times New Roman" pitchFamily="18" charset="0"/>
                  </a:endParaRPr>
                </a:p>
                <a:p>
                  <a:pPr algn="ctr"/>
                  <a:endParaRPr lang="en-AU" altLang="en-US" sz="1400"/>
                </a:p>
              </p:txBody>
            </p:sp>
            <p:sp>
              <p:nvSpPr>
                <p:cNvPr id="18509" name="Rectangle 12"/>
                <p:cNvSpPr>
                  <a:spLocks noChangeArrowheads="1"/>
                </p:cNvSpPr>
                <p:nvPr/>
              </p:nvSpPr>
              <p:spPr bwMode="auto">
                <a:xfrm>
                  <a:off x="1830" y="0"/>
                  <a:ext cx="935"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42" name="Group 13"/>
              <p:cNvGrpSpPr>
                <a:grpSpLocks/>
              </p:cNvGrpSpPr>
              <p:nvPr/>
            </p:nvGrpSpPr>
            <p:grpSpPr bwMode="auto">
              <a:xfrm>
                <a:off x="2765" y="-46"/>
                <a:ext cx="937" cy="489"/>
                <a:chOff x="2765" y="-46"/>
                <a:chExt cx="937" cy="489"/>
              </a:xfrm>
            </p:grpSpPr>
            <p:sp>
              <p:nvSpPr>
                <p:cNvPr id="18506" name="Rectangle 14"/>
                <p:cNvSpPr>
                  <a:spLocks noChangeArrowheads="1"/>
                </p:cNvSpPr>
                <p:nvPr/>
              </p:nvSpPr>
              <p:spPr bwMode="auto">
                <a:xfrm>
                  <a:off x="2809" y="-46"/>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b="1">
                      <a:cs typeface="Times New Roman" pitchFamily="18" charset="0"/>
                    </a:rPr>
                    <a:t>DVD</a:t>
                  </a:r>
                  <a:endParaRPr lang="en-AU" altLang="en-US" sz="1400">
                    <a:cs typeface="Times New Roman" pitchFamily="18" charset="0"/>
                  </a:endParaRPr>
                </a:p>
                <a:p>
                  <a:pPr algn="ctr"/>
                  <a:endParaRPr lang="en-AU" altLang="en-US" sz="1400"/>
                </a:p>
              </p:txBody>
            </p:sp>
            <p:sp>
              <p:nvSpPr>
                <p:cNvPr id="18507" name="Rectangle 15"/>
                <p:cNvSpPr>
                  <a:spLocks noChangeArrowheads="1"/>
                </p:cNvSpPr>
                <p:nvPr/>
              </p:nvSpPr>
              <p:spPr bwMode="auto">
                <a:xfrm>
                  <a:off x="2765" y="0"/>
                  <a:ext cx="937"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43" name="Group 16"/>
              <p:cNvGrpSpPr>
                <a:grpSpLocks/>
              </p:cNvGrpSpPr>
              <p:nvPr/>
            </p:nvGrpSpPr>
            <p:grpSpPr bwMode="auto">
              <a:xfrm>
                <a:off x="0" y="347"/>
                <a:ext cx="1830" cy="489"/>
                <a:chOff x="0" y="347"/>
                <a:chExt cx="1830" cy="489"/>
              </a:xfrm>
            </p:grpSpPr>
            <p:sp>
              <p:nvSpPr>
                <p:cNvPr id="18504" name="Rectangle 17"/>
                <p:cNvSpPr>
                  <a:spLocks noChangeArrowheads="1"/>
                </p:cNvSpPr>
                <p:nvPr/>
              </p:nvSpPr>
              <p:spPr bwMode="auto">
                <a:xfrm>
                  <a:off x="44" y="347"/>
                  <a:ext cx="1742"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400">
                      <a:cs typeface="Times New Roman" pitchFamily="18" charset="0"/>
                    </a:rPr>
                    <a:t>Diametru</a:t>
                  </a:r>
                </a:p>
                <a:p>
                  <a:endParaRPr lang="en-AU" altLang="en-US" sz="1400"/>
                </a:p>
              </p:txBody>
            </p:sp>
            <p:sp>
              <p:nvSpPr>
                <p:cNvPr id="18505" name="Rectangle 18"/>
                <p:cNvSpPr>
                  <a:spLocks noChangeArrowheads="1"/>
                </p:cNvSpPr>
                <p:nvPr/>
              </p:nvSpPr>
              <p:spPr bwMode="auto">
                <a:xfrm>
                  <a:off x="0" y="394"/>
                  <a:ext cx="1830"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44" name="Group 19"/>
              <p:cNvGrpSpPr>
                <a:grpSpLocks/>
              </p:cNvGrpSpPr>
              <p:nvPr/>
            </p:nvGrpSpPr>
            <p:grpSpPr bwMode="auto">
              <a:xfrm>
                <a:off x="1830" y="347"/>
                <a:ext cx="935" cy="489"/>
                <a:chOff x="1830" y="347"/>
                <a:chExt cx="935" cy="489"/>
              </a:xfrm>
            </p:grpSpPr>
            <p:sp>
              <p:nvSpPr>
                <p:cNvPr id="18502" name="Rectangle 20"/>
                <p:cNvSpPr>
                  <a:spLocks noChangeArrowheads="1"/>
                </p:cNvSpPr>
                <p:nvPr/>
              </p:nvSpPr>
              <p:spPr bwMode="auto">
                <a:xfrm>
                  <a:off x="1873" y="347"/>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120 mm</a:t>
                  </a:r>
                </a:p>
                <a:p>
                  <a:pPr algn="ctr"/>
                  <a:endParaRPr lang="en-AU" altLang="en-US" sz="1400"/>
                </a:p>
              </p:txBody>
            </p:sp>
            <p:sp>
              <p:nvSpPr>
                <p:cNvPr id="18503" name="Rectangle 21"/>
                <p:cNvSpPr>
                  <a:spLocks noChangeArrowheads="1"/>
                </p:cNvSpPr>
                <p:nvPr/>
              </p:nvSpPr>
              <p:spPr bwMode="auto">
                <a:xfrm>
                  <a:off x="1830" y="394"/>
                  <a:ext cx="935"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45" name="Group 22"/>
              <p:cNvGrpSpPr>
                <a:grpSpLocks/>
              </p:cNvGrpSpPr>
              <p:nvPr/>
            </p:nvGrpSpPr>
            <p:grpSpPr bwMode="auto">
              <a:xfrm>
                <a:off x="2765" y="347"/>
                <a:ext cx="937" cy="489"/>
                <a:chOff x="2765" y="347"/>
                <a:chExt cx="937" cy="489"/>
              </a:xfrm>
            </p:grpSpPr>
            <p:sp>
              <p:nvSpPr>
                <p:cNvPr id="18500" name="Rectangle 23"/>
                <p:cNvSpPr>
                  <a:spLocks noChangeArrowheads="1"/>
                </p:cNvSpPr>
                <p:nvPr/>
              </p:nvSpPr>
              <p:spPr bwMode="auto">
                <a:xfrm>
                  <a:off x="2809" y="347"/>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120 mm</a:t>
                  </a:r>
                </a:p>
                <a:p>
                  <a:pPr algn="ctr"/>
                  <a:endParaRPr lang="en-AU" altLang="en-US" sz="1400"/>
                </a:p>
              </p:txBody>
            </p:sp>
            <p:sp>
              <p:nvSpPr>
                <p:cNvPr id="18501" name="Rectangle 24"/>
                <p:cNvSpPr>
                  <a:spLocks noChangeArrowheads="1"/>
                </p:cNvSpPr>
                <p:nvPr/>
              </p:nvSpPr>
              <p:spPr bwMode="auto">
                <a:xfrm>
                  <a:off x="2765" y="394"/>
                  <a:ext cx="937"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46" name="Group 25"/>
              <p:cNvGrpSpPr>
                <a:grpSpLocks/>
              </p:cNvGrpSpPr>
              <p:nvPr/>
            </p:nvGrpSpPr>
            <p:grpSpPr bwMode="auto">
              <a:xfrm>
                <a:off x="0" y="741"/>
                <a:ext cx="1830" cy="489"/>
                <a:chOff x="0" y="741"/>
                <a:chExt cx="1830" cy="489"/>
              </a:xfrm>
            </p:grpSpPr>
            <p:sp>
              <p:nvSpPr>
                <p:cNvPr id="18498" name="Rectangle 26"/>
                <p:cNvSpPr>
                  <a:spLocks noChangeArrowheads="1"/>
                </p:cNvSpPr>
                <p:nvPr/>
              </p:nvSpPr>
              <p:spPr bwMode="auto">
                <a:xfrm>
                  <a:off x="44" y="741"/>
                  <a:ext cx="1742"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400">
                      <a:cs typeface="Times New Roman" pitchFamily="18" charset="0"/>
                    </a:rPr>
                    <a:t>Grosime</a:t>
                  </a:r>
                </a:p>
                <a:p>
                  <a:endParaRPr lang="en-AU" altLang="en-US" sz="1400"/>
                </a:p>
              </p:txBody>
            </p:sp>
            <p:sp>
              <p:nvSpPr>
                <p:cNvPr id="18499" name="Rectangle 27"/>
                <p:cNvSpPr>
                  <a:spLocks noChangeArrowheads="1"/>
                </p:cNvSpPr>
                <p:nvPr/>
              </p:nvSpPr>
              <p:spPr bwMode="auto">
                <a:xfrm>
                  <a:off x="0" y="788"/>
                  <a:ext cx="1830"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47" name="Group 28"/>
              <p:cNvGrpSpPr>
                <a:grpSpLocks/>
              </p:cNvGrpSpPr>
              <p:nvPr/>
            </p:nvGrpSpPr>
            <p:grpSpPr bwMode="auto">
              <a:xfrm>
                <a:off x="1830" y="741"/>
                <a:ext cx="935" cy="489"/>
                <a:chOff x="1830" y="741"/>
                <a:chExt cx="935" cy="489"/>
              </a:xfrm>
            </p:grpSpPr>
            <p:sp>
              <p:nvSpPr>
                <p:cNvPr id="18496" name="Rectangle 29"/>
                <p:cNvSpPr>
                  <a:spLocks noChangeArrowheads="1"/>
                </p:cNvSpPr>
                <p:nvPr/>
              </p:nvSpPr>
              <p:spPr bwMode="auto">
                <a:xfrm>
                  <a:off x="1873" y="741"/>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1,2 mm</a:t>
                  </a:r>
                </a:p>
                <a:p>
                  <a:pPr algn="ctr"/>
                  <a:endParaRPr lang="en-AU" altLang="en-US" sz="1400"/>
                </a:p>
              </p:txBody>
            </p:sp>
            <p:sp>
              <p:nvSpPr>
                <p:cNvPr id="18497" name="Rectangle 30"/>
                <p:cNvSpPr>
                  <a:spLocks noChangeArrowheads="1"/>
                </p:cNvSpPr>
                <p:nvPr/>
              </p:nvSpPr>
              <p:spPr bwMode="auto">
                <a:xfrm>
                  <a:off x="1830" y="788"/>
                  <a:ext cx="935"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48" name="Group 31"/>
              <p:cNvGrpSpPr>
                <a:grpSpLocks/>
              </p:cNvGrpSpPr>
              <p:nvPr/>
            </p:nvGrpSpPr>
            <p:grpSpPr bwMode="auto">
              <a:xfrm>
                <a:off x="2765" y="741"/>
                <a:ext cx="937" cy="489"/>
                <a:chOff x="2765" y="741"/>
                <a:chExt cx="937" cy="489"/>
              </a:xfrm>
            </p:grpSpPr>
            <p:sp>
              <p:nvSpPr>
                <p:cNvPr id="18494" name="Rectangle 32"/>
                <p:cNvSpPr>
                  <a:spLocks noChangeArrowheads="1"/>
                </p:cNvSpPr>
                <p:nvPr/>
              </p:nvSpPr>
              <p:spPr bwMode="auto">
                <a:xfrm>
                  <a:off x="2809" y="741"/>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0,6 mm</a:t>
                  </a:r>
                </a:p>
                <a:p>
                  <a:pPr algn="ctr"/>
                  <a:endParaRPr lang="en-AU" altLang="en-US" sz="1400"/>
                </a:p>
              </p:txBody>
            </p:sp>
            <p:sp>
              <p:nvSpPr>
                <p:cNvPr id="18495" name="Rectangle 33"/>
                <p:cNvSpPr>
                  <a:spLocks noChangeArrowheads="1"/>
                </p:cNvSpPr>
                <p:nvPr/>
              </p:nvSpPr>
              <p:spPr bwMode="auto">
                <a:xfrm>
                  <a:off x="2765" y="788"/>
                  <a:ext cx="937"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49" name="Group 34"/>
              <p:cNvGrpSpPr>
                <a:grpSpLocks/>
              </p:cNvGrpSpPr>
              <p:nvPr/>
            </p:nvGrpSpPr>
            <p:grpSpPr bwMode="auto">
              <a:xfrm>
                <a:off x="0" y="1136"/>
                <a:ext cx="1830" cy="488"/>
                <a:chOff x="0" y="1136"/>
                <a:chExt cx="1830" cy="488"/>
              </a:xfrm>
            </p:grpSpPr>
            <p:sp>
              <p:nvSpPr>
                <p:cNvPr id="18492" name="Rectangle 35"/>
                <p:cNvSpPr>
                  <a:spLocks noChangeArrowheads="1"/>
                </p:cNvSpPr>
                <p:nvPr/>
              </p:nvSpPr>
              <p:spPr bwMode="auto">
                <a:xfrm>
                  <a:off x="44" y="1136"/>
                  <a:ext cx="1742" cy="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400">
                      <a:cs typeface="Times New Roman" pitchFamily="18" charset="0"/>
                    </a:rPr>
                    <a:t>Distanţa între piste</a:t>
                  </a:r>
                </a:p>
                <a:p>
                  <a:endParaRPr lang="en-AU" altLang="en-US" sz="1400"/>
                </a:p>
              </p:txBody>
            </p:sp>
            <p:sp>
              <p:nvSpPr>
                <p:cNvPr id="18493" name="Rectangle 36"/>
                <p:cNvSpPr>
                  <a:spLocks noChangeArrowheads="1"/>
                </p:cNvSpPr>
                <p:nvPr/>
              </p:nvSpPr>
              <p:spPr bwMode="auto">
                <a:xfrm>
                  <a:off x="0" y="1182"/>
                  <a:ext cx="1830"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0" name="Group 37"/>
              <p:cNvGrpSpPr>
                <a:grpSpLocks/>
              </p:cNvGrpSpPr>
              <p:nvPr/>
            </p:nvGrpSpPr>
            <p:grpSpPr bwMode="auto">
              <a:xfrm>
                <a:off x="1830" y="1136"/>
                <a:ext cx="935" cy="488"/>
                <a:chOff x="1830" y="1136"/>
                <a:chExt cx="935" cy="488"/>
              </a:xfrm>
            </p:grpSpPr>
            <p:sp>
              <p:nvSpPr>
                <p:cNvPr id="18490" name="Rectangle 38"/>
                <p:cNvSpPr>
                  <a:spLocks noChangeArrowheads="1"/>
                </p:cNvSpPr>
                <p:nvPr/>
              </p:nvSpPr>
              <p:spPr bwMode="auto">
                <a:xfrm>
                  <a:off x="1873" y="1136"/>
                  <a:ext cx="849" cy="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1,6 mm</a:t>
                  </a:r>
                </a:p>
                <a:p>
                  <a:pPr algn="ctr"/>
                  <a:endParaRPr lang="en-AU" altLang="en-US" sz="1400"/>
                </a:p>
              </p:txBody>
            </p:sp>
            <p:sp>
              <p:nvSpPr>
                <p:cNvPr id="18491" name="Rectangle 39"/>
                <p:cNvSpPr>
                  <a:spLocks noChangeArrowheads="1"/>
                </p:cNvSpPr>
                <p:nvPr/>
              </p:nvSpPr>
              <p:spPr bwMode="auto">
                <a:xfrm>
                  <a:off x="1830" y="1182"/>
                  <a:ext cx="935"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1" name="Group 40"/>
              <p:cNvGrpSpPr>
                <a:grpSpLocks/>
              </p:cNvGrpSpPr>
              <p:nvPr/>
            </p:nvGrpSpPr>
            <p:grpSpPr bwMode="auto">
              <a:xfrm>
                <a:off x="2765" y="1136"/>
                <a:ext cx="937" cy="488"/>
                <a:chOff x="2765" y="1136"/>
                <a:chExt cx="937" cy="488"/>
              </a:xfrm>
            </p:grpSpPr>
            <p:sp>
              <p:nvSpPr>
                <p:cNvPr id="18488" name="Rectangle 41"/>
                <p:cNvSpPr>
                  <a:spLocks noChangeArrowheads="1"/>
                </p:cNvSpPr>
                <p:nvPr/>
              </p:nvSpPr>
              <p:spPr bwMode="auto">
                <a:xfrm>
                  <a:off x="2809" y="1136"/>
                  <a:ext cx="849" cy="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0,74 mm</a:t>
                  </a:r>
                </a:p>
                <a:p>
                  <a:pPr algn="ctr"/>
                  <a:endParaRPr lang="en-AU" altLang="en-US" sz="1400"/>
                </a:p>
              </p:txBody>
            </p:sp>
            <p:sp>
              <p:nvSpPr>
                <p:cNvPr id="18489" name="Rectangle 42"/>
                <p:cNvSpPr>
                  <a:spLocks noChangeArrowheads="1"/>
                </p:cNvSpPr>
                <p:nvPr/>
              </p:nvSpPr>
              <p:spPr bwMode="auto">
                <a:xfrm>
                  <a:off x="2765" y="1182"/>
                  <a:ext cx="937"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2" name="Group 43"/>
              <p:cNvGrpSpPr>
                <a:grpSpLocks/>
              </p:cNvGrpSpPr>
              <p:nvPr/>
            </p:nvGrpSpPr>
            <p:grpSpPr bwMode="auto">
              <a:xfrm>
                <a:off x="0" y="1576"/>
                <a:ext cx="1830" cy="500"/>
                <a:chOff x="0" y="1576"/>
                <a:chExt cx="1830" cy="500"/>
              </a:xfrm>
            </p:grpSpPr>
            <p:sp>
              <p:nvSpPr>
                <p:cNvPr id="18486" name="Rectangle 44"/>
                <p:cNvSpPr>
                  <a:spLocks noChangeArrowheads="1"/>
                </p:cNvSpPr>
                <p:nvPr/>
              </p:nvSpPr>
              <p:spPr bwMode="auto">
                <a:xfrm>
                  <a:off x="44" y="1582"/>
                  <a:ext cx="1742"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400">
                      <a:cs typeface="Times New Roman" pitchFamily="18" charset="0"/>
                    </a:rPr>
                    <a:t>Lungimea minimă a cavităţilor</a:t>
                  </a:r>
                </a:p>
                <a:p>
                  <a:endParaRPr lang="en-AU" altLang="en-US" sz="1400"/>
                </a:p>
              </p:txBody>
            </p:sp>
            <p:sp>
              <p:nvSpPr>
                <p:cNvPr id="18487" name="Rectangle 45"/>
                <p:cNvSpPr>
                  <a:spLocks noChangeArrowheads="1"/>
                </p:cNvSpPr>
                <p:nvPr/>
              </p:nvSpPr>
              <p:spPr bwMode="auto">
                <a:xfrm>
                  <a:off x="0" y="1576"/>
                  <a:ext cx="1830" cy="50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3" name="Group 46"/>
              <p:cNvGrpSpPr>
                <a:grpSpLocks/>
              </p:cNvGrpSpPr>
              <p:nvPr/>
            </p:nvGrpSpPr>
            <p:grpSpPr bwMode="auto">
              <a:xfrm>
                <a:off x="1830" y="1576"/>
                <a:ext cx="935" cy="500"/>
                <a:chOff x="1830" y="1576"/>
                <a:chExt cx="935" cy="500"/>
              </a:xfrm>
            </p:grpSpPr>
            <p:sp>
              <p:nvSpPr>
                <p:cNvPr id="18484" name="Rectangle 47"/>
                <p:cNvSpPr>
                  <a:spLocks noChangeArrowheads="1"/>
                </p:cNvSpPr>
                <p:nvPr/>
              </p:nvSpPr>
              <p:spPr bwMode="auto">
                <a:xfrm>
                  <a:off x="1873" y="1582"/>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0,834 mm</a:t>
                  </a:r>
                </a:p>
                <a:p>
                  <a:pPr algn="ctr"/>
                  <a:endParaRPr lang="en-AU" altLang="en-US" sz="1400"/>
                </a:p>
              </p:txBody>
            </p:sp>
            <p:sp>
              <p:nvSpPr>
                <p:cNvPr id="18485" name="Rectangle 48"/>
                <p:cNvSpPr>
                  <a:spLocks noChangeArrowheads="1"/>
                </p:cNvSpPr>
                <p:nvPr/>
              </p:nvSpPr>
              <p:spPr bwMode="auto">
                <a:xfrm>
                  <a:off x="1830" y="1576"/>
                  <a:ext cx="935" cy="50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4" name="Group 49"/>
              <p:cNvGrpSpPr>
                <a:grpSpLocks/>
              </p:cNvGrpSpPr>
              <p:nvPr/>
            </p:nvGrpSpPr>
            <p:grpSpPr bwMode="auto">
              <a:xfrm>
                <a:off x="2765" y="1576"/>
                <a:ext cx="937" cy="500"/>
                <a:chOff x="2765" y="1576"/>
                <a:chExt cx="937" cy="500"/>
              </a:xfrm>
            </p:grpSpPr>
            <p:sp>
              <p:nvSpPr>
                <p:cNvPr id="18482" name="Rectangle 50"/>
                <p:cNvSpPr>
                  <a:spLocks noChangeArrowheads="1"/>
                </p:cNvSpPr>
                <p:nvPr/>
              </p:nvSpPr>
              <p:spPr bwMode="auto">
                <a:xfrm>
                  <a:off x="2809" y="1582"/>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0,4 mm</a:t>
                  </a:r>
                </a:p>
                <a:p>
                  <a:pPr algn="ctr"/>
                  <a:endParaRPr lang="en-AU" altLang="en-US" sz="1400"/>
                </a:p>
              </p:txBody>
            </p:sp>
            <p:sp>
              <p:nvSpPr>
                <p:cNvPr id="18483" name="Rectangle 51"/>
                <p:cNvSpPr>
                  <a:spLocks noChangeArrowheads="1"/>
                </p:cNvSpPr>
                <p:nvPr/>
              </p:nvSpPr>
              <p:spPr bwMode="auto">
                <a:xfrm>
                  <a:off x="2765" y="1576"/>
                  <a:ext cx="937" cy="50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5" name="Group 52"/>
              <p:cNvGrpSpPr>
                <a:grpSpLocks/>
              </p:cNvGrpSpPr>
              <p:nvPr/>
            </p:nvGrpSpPr>
            <p:grpSpPr bwMode="auto">
              <a:xfrm>
                <a:off x="0" y="2076"/>
                <a:ext cx="1830" cy="500"/>
                <a:chOff x="0" y="2076"/>
                <a:chExt cx="1830" cy="500"/>
              </a:xfrm>
            </p:grpSpPr>
            <p:sp>
              <p:nvSpPr>
                <p:cNvPr id="18480" name="Rectangle 53"/>
                <p:cNvSpPr>
                  <a:spLocks noChangeArrowheads="1"/>
                </p:cNvSpPr>
                <p:nvPr/>
              </p:nvSpPr>
              <p:spPr bwMode="auto">
                <a:xfrm>
                  <a:off x="44" y="2083"/>
                  <a:ext cx="1742"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400">
                      <a:cs typeface="Times New Roman" pitchFamily="18" charset="0"/>
                    </a:rPr>
                    <a:t>Lungimea de undă a razei laser</a:t>
                  </a:r>
                </a:p>
                <a:p>
                  <a:endParaRPr lang="en-AU" altLang="en-US" sz="1400"/>
                </a:p>
              </p:txBody>
            </p:sp>
            <p:sp>
              <p:nvSpPr>
                <p:cNvPr id="18481" name="Rectangle 54"/>
                <p:cNvSpPr>
                  <a:spLocks noChangeArrowheads="1"/>
                </p:cNvSpPr>
                <p:nvPr/>
              </p:nvSpPr>
              <p:spPr bwMode="auto">
                <a:xfrm>
                  <a:off x="0" y="2076"/>
                  <a:ext cx="1830" cy="50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6" name="Group 55"/>
              <p:cNvGrpSpPr>
                <a:grpSpLocks/>
              </p:cNvGrpSpPr>
              <p:nvPr/>
            </p:nvGrpSpPr>
            <p:grpSpPr bwMode="auto">
              <a:xfrm>
                <a:off x="1830" y="2076"/>
                <a:ext cx="935" cy="500"/>
                <a:chOff x="1830" y="2076"/>
                <a:chExt cx="935" cy="500"/>
              </a:xfrm>
            </p:grpSpPr>
            <p:sp>
              <p:nvSpPr>
                <p:cNvPr id="18478" name="Rectangle 56"/>
                <p:cNvSpPr>
                  <a:spLocks noChangeArrowheads="1"/>
                </p:cNvSpPr>
                <p:nvPr/>
              </p:nvSpPr>
              <p:spPr bwMode="auto">
                <a:xfrm>
                  <a:off x="1873" y="2083"/>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780 nm</a:t>
                  </a:r>
                </a:p>
                <a:p>
                  <a:pPr algn="ctr"/>
                  <a:endParaRPr lang="en-AU" altLang="en-US" sz="1400"/>
                </a:p>
              </p:txBody>
            </p:sp>
            <p:sp>
              <p:nvSpPr>
                <p:cNvPr id="18479" name="Rectangle 57"/>
                <p:cNvSpPr>
                  <a:spLocks noChangeArrowheads="1"/>
                </p:cNvSpPr>
                <p:nvPr/>
              </p:nvSpPr>
              <p:spPr bwMode="auto">
                <a:xfrm>
                  <a:off x="1830" y="2076"/>
                  <a:ext cx="935" cy="50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7" name="Group 58"/>
              <p:cNvGrpSpPr>
                <a:grpSpLocks/>
              </p:cNvGrpSpPr>
              <p:nvPr/>
            </p:nvGrpSpPr>
            <p:grpSpPr bwMode="auto">
              <a:xfrm>
                <a:off x="2765" y="2076"/>
                <a:ext cx="937" cy="500"/>
                <a:chOff x="2765" y="2076"/>
                <a:chExt cx="937" cy="500"/>
              </a:xfrm>
            </p:grpSpPr>
            <p:sp>
              <p:nvSpPr>
                <p:cNvPr id="18476" name="Rectangle 59"/>
                <p:cNvSpPr>
                  <a:spLocks noChangeArrowheads="1"/>
                </p:cNvSpPr>
                <p:nvPr/>
              </p:nvSpPr>
              <p:spPr bwMode="auto">
                <a:xfrm>
                  <a:off x="2809" y="2083"/>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640 nm</a:t>
                  </a:r>
                </a:p>
                <a:p>
                  <a:pPr algn="ctr"/>
                  <a:endParaRPr lang="en-AU" altLang="en-US" sz="1400"/>
                </a:p>
              </p:txBody>
            </p:sp>
            <p:sp>
              <p:nvSpPr>
                <p:cNvPr id="18477" name="Rectangle 60"/>
                <p:cNvSpPr>
                  <a:spLocks noChangeArrowheads="1"/>
                </p:cNvSpPr>
                <p:nvPr/>
              </p:nvSpPr>
              <p:spPr bwMode="auto">
                <a:xfrm>
                  <a:off x="2765" y="2076"/>
                  <a:ext cx="937" cy="50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8" name="Group 61"/>
              <p:cNvGrpSpPr>
                <a:grpSpLocks/>
              </p:cNvGrpSpPr>
              <p:nvPr/>
            </p:nvGrpSpPr>
            <p:grpSpPr bwMode="auto">
              <a:xfrm>
                <a:off x="0" y="2528"/>
                <a:ext cx="1830" cy="489"/>
                <a:chOff x="0" y="2528"/>
                <a:chExt cx="1830" cy="489"/>
              </a:xfrm>
            </p:grpSpPr>
            <p:sp>
              <p:nvSpPr>
                <p:cNvPr id="18474" name="Rectangle 62"/>
                <p:cNvSpPr>
                  <a:spLocks noChangeArrowheads="1"/>
                </p:cNvSpPr>
                <p:nvPr/>
              </p:nvSpPr>
              <p:spPr bwMode="auto">
                <a:xfrm>
                  <a:off x="44" y="2528"/>
                  <a:ext cx="1742"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400">
                      <a:cs typeface="Times New Roman" pitchFamily="18" charset="0"/>
                    </a:rPr>
                    <a:t>Capacitate (pe strat)</a:t>
                  </a:r>
                </a:p>
                <a:p>
                  <a:endParaRPr lang="en-AU" altLang="en-US" sz="1400"/>
                </a:p>
              </p:txBody>
            </p:sp>
            <p:sp>
              <p:nvSpPr>
                <p:cNvPr id="18475" name="Rectangle 63"/>
                <p:cNvSpPr>
                  <a:spLocks noChangeArrowheads="1"/>
                </p:cNvSpPr>
                <p:nvPr/>
              </p:nvSpPr>
              <p:spPr bwMode="auto">
                <a:xfrm>
                  <a:off x="0" y="2576"/>
                  <a:ext cx="1830"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59" name="Group 64"/>
              <p:cNvGrpSpPr>
                <a:grpSpLocks/>
              </p:cNvGrpSpPr>
              <p:nvPr/>
            </p:nvGrpSpPr>
            <p:grpSpPr bwMode="auto">
              <a:xfrm>
                <a:off x="1830" y="2528"/>
                <a:ext cx="935" cy="489"/>
                <a:chOff x="1830" y="2528"/>
                <a:chExt cx="935" cy="489"/>
              </a:xfrm>
            </p:grpSpPr>
            <p:sp>
              <p:nvSpPr>
                <p:cNvPr id="18472" name="Rectangle 65"/>
                <p:cNvSpPr>
                  <a:spLocks noChangeArrowheads="1"/>
                </p:cNvSpPr>
                <p:nvPr/>
              </p:nvSpPr>
              <p:spPr bwMode="auto">
                <a:xfrm>
                  <a:off x="1873" y="2528"/>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0,64 GB</a:t>
                  </a:r>
                </a:p>
                <a:p>
                  <a:pPr algn="ctr"/>
                  <a:endParaRPr lang="en-AU" altLang="en-US" sz="1400"/>
                </a:p>
              </p:txBody>
            </p:sp>
            <p:sp>
              <p:nvSpPr>
                <p:cNvPr id="18473" name="Rectangle 66"/>
                <p:cNvSpPr>
                  <a:spLocks noChangeArrowheads="1"/>
                </p:cNvSpPr>
                <p:nvPr/>
              </p:nvSpPr>
              <p:spPr bwMode="auto">
                <a:xfrm>
                  <a:off x="1830" y="2576"/>
                  <a:ext cx="935"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60" name="Group 67"/>
              <p:cNvGrpSpPr>
                <a:grpSpLocks/>
              </p:cNvGrpSpPr>
              <p:nvPr/>
            </p:nvGrpSpPr>
            <p:grpSpPr bwMode="auto">
              <a:xfrm>
                <a:off x="2765" y="2528"/>
                <a:ext cx="937" cy="489"/>
                <a:chOff x="2765" y="2528"/>
                <a:chExt cx="937" cy="489"/>
              </a:xfrm>
            </p:grpSpPr>
            <p:sp>
              <p:nvSpPr>
                <p:cNvPr id="18470" name="Rectangle 68"/>
                <p:cNvSpPr>
                  <a:spLocks noChangeArrowheads="1"/>
                </p:cNvSpPr>
                <p:nvPr/>
              </p:nvSpPr>
              <p:spPr bwMode="auto">
                <a:xfrm>
                  <a:off x="2809" y="2528"/>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4,</a:t>
                  </a:r>
                  <a:r>
                    <a:rPr lang="ro-RO" altLang="en-US" sz="1400"/>
                    <a:t>7</a:t>
                  </a:r>
                  <a:r>
                    <a:rPr lang="en-AU" altLang="en-US" sz="1400">
                      <a:cs typeface="Times New Roman" pitchFamily="18" charset="0"/>
                    </a:rPr>
                    <a:t> GB</a:t>
                  </a:r>
                </a:p>
                <a:p>
                  <a:pPr algn="ctr"/>
                  <a:endParaRPr lang="en-AU" altLang="en-US" sz="1400"/>
                </a:p>
              </p:txBody>
            </p:sp>
            <p:sp>
              <p:nvSpPr>
                <p:cNvPr id="18471" name="Rectangle 69"/>
                <p:cNvSpPr>
                  <a:spLocks noChangeArrowheads="1"/>
                </p:cNvSpPr>
                <p:nvPr/>
              </p:nvSpPr>
              <p:spPr bwMode="auto">
                <a:xfrm>
                  <a:off x="2765" y="2576"/>
                  <a:ext cx="937" cy="394"/>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61" name="Group 70"/>
              <p:cNvGrpSpPr>
                <a:grpSpLocks/>
              </p:cNvGrpSpPr>
              <p:nvPr/>
            </p:nvGrpSpPr>
            <p:grpSpPr bwMode="auto">
              <a:xfrm>
                <a:off x="0" y="2970"/>
                <a:ext cx="1830" cy="500"/>
                <a:chOff x="0" y="2970"/>
                <a:chExt cx="1830" cy="500"/>
              </a:xfrm>
            </p:grpSpPr>
            <p:sp>
              <p:nvSpPr>
                <p:cNvPr id="18468" name="Rectangle 71"/>
                <p:cNvSpPr>
                  <a:spLocks noChangeArrowheads="1"/>
                </p:cNvSpPr>
                <p:nvPr/>
              </p:nvSpPr>
              <p:spPr bwMode="auto">
                <a:xfrm>
                  <a:off x="44" y="2978"/>
                  <a:ext cx="1742"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400">
                      <a:cs typeface="Times New Roman" pitchFamily="18" charset="0"/>
                    </a:rPr>
                    <a:t>Număr de straturi</a:t>
                  </a:r>
                </a:p>
                <a:p>
                  <a:endParaRPr lang="en-AU" altLang="en-US" sz="1400"/>
                </a:p>
              </p:txBody>
            </p:sp>
            <p:sp>
              <p:nvSpPr>
                <p:cNvPr id="18469" name="Rectangle 72"/>
                <p:cNvSpPr>
                  <a:spLocks noChangeArrowheads="1"/>
                </p:cNvSpPr>
                <p:nvPr/>
              </p:nvSpPr>
              <p:spPr bwMode="auto">
                <a:xfrm>
                  <a:off x="0" y="2970"/>
                  <a:ext cx="1830" cy="50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62" name="Group 73"/>
              <p:cNvGrpSpPr>
                <a:grpSpLocks/>
              </p:cNvGrpSpPr>
              <p:nvPr/>
            </p:nvGrpSpPr>
            <p:grpSpPr bwMode="auto">
              <a:xfrm>
                <a:off x="1830" y="2970"/>
                <a:ext cx="935" cy="500"/>
                <a:chOff x="1830" y="2970"/>
                <a:chExt cx="935" cy="500"/>
              </a:xfrm>
            </p:grpSpPr>
            <p:sp>
              <p:nvSpPr>
                <p:cNvPr id="18466" name="Rectangle 74"/>
                <p:cNvSpPr>
                  <a:spLocks noChangeArrowheads="1"/>
                </p:cNvSpPr>
                <p:nvPr/>
              </p:nvSpPr>
              <p:spPr bwMode="auto">
                <a:xfrm>
                  <a:off x="1873" y="2978"/>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1</a:t>
                  </a:r>
                </a:p>
                <a:p>
                  <a:pPr algn="ctr"/>
                  <a:endParaRPr lang="en-AU" altLang="en-US" sz="1400"/>
                </a:p>
              </p:txBody>
            </p:sp>
            <p:sp>
              <p:nvSpPr>
                <p:cNvPr id="18467" name="Rectangle 75"/>
                <p:cNvSpPr>
                  <a:spLocks noChangeArrowheads="1"/>
                </p:cNvSpPr>
                <p:nvPr/>
              </p:nvSpPr>
              <p:spPr bwMode="auto">
                <a:xfrm>
                  <a:off x="1830" y="2970"/>
                  <a:ext cx="935" cy="50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nvGrpSpPr>
              <p:cNvPr id="18463" name="Group 76"/>
              <p:cNvGrpSpPr>
                <a:grpSpLocks/>
              </p:cNvGrpSpPr>
              <p:nvPr/>
            </p:nvGrpSpPr>
            <p:grpSpPr bwMode="auto">
              <a:xfrm>
                <a:off x="2765" y="2970"/>
                <a:ext cx="937" cy="500"/>
                <a:chOff x="2765" y="2970"/>
                <a:chExt cx="937" cy="500"/>
              </a:xfrm>
            </p:grpSpPr>
            <p:sp>
              <p:nvSpPr>
                <p:cNvPr id="18464" name="Rectangle 77"/>
                <p:cNvSpPr>
                  <a:spLocks noChangeArrowheads="1"/>
                </p:cNvSpPr>
                <p:nvPr/>
              </p:nvSpPr>
              <p:spPr bwMode="auto">
                <a:xfrm>
                  <a:off x="2809" y="2978"/>
                  <a:ext cx="849" cy="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AU" altLang="en-US" sz="1400">
                      <a:cs typeface="Times New Roman" pitchFamily="18" charset="0"/>
                    </a:rPr>
                    <a:t>1,2,3 sau 4</a:t>
                  </a:r>
                </a:p>
                <a:p>
                  <a:pPr algn="ctr"/>
                  <a:endParaRPr lang="en-AU" altLang="en-US" sz="1400"/>
                </a:p>
              </p:txBody>
            </p:sp>
            <p:sp>
              <p:nvSpPr>
                <p:cNvPr id="18465" name="Rectangle 78"/>
                <p:cNvSpPr>
                  <a:spLocks noChangeArrowheads="1"/>
                </p:cNvSpPr>
                <p:nvPr/>
              </p:nvSpPr>
              <p:spPr bwMode="auto">
                <a:xfrm>
                  <a:off x="2765" y="2970"/>
                  <a:ext cx="937" cy="500"/>
                </a:xfrm>
                <a:prstGeom prst="rect">
                  <a:avLst/>
                </a:prstGeom>
                <a:noFill/>
                <a:ln w="7">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grpSp>
        <p:sp>
          <p:nvSpPr>
            <p:cNvPr id="18439" name="Rectangle 79"/>
            <p:cNvSpPr>
              <a:spLocks noChangeArrowheads="1"/>
            </p:cNvSpPr>
            <p:nvPr/>
          </p:nvSpPr>
          <p:spPr bwMode="auto">
            <a:xfrm>
              <a:off x="-3" y="-3"/>
              <a:ext cx="3708" cy="3476"/>
            </a:xfrm>
            <a:prstGeom prst="rect">
              <a:avLst/>
            </a:prstGeom>
            <a:noFill/>
            <a:ln w="9525">
              <a:solidFill>
                <a:srgbClr val="A0A0A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r>
              <a:rPr lang="en-US" altLang="en-US" sz="3000" smtClean="0">
                <a:latin typeface="Garamond" pitchFamily="18" charset="0"/>
              </a:rPr>
              <a:t/>
            </a:r>
            <a:br>
              <a:rPr lang="en-US" altLang="en-US" sz="3000" smtClean="0">
                <a:latin typeface="Garamond" pitchFamily="18" charset="0"/>
              </a:rPr>
            </a:br>
            <a:r>
              <a:rPr lang="en-US" altLang="en-US" sz="3000" smtClean="0">
                <a:latin typeface="Garamond" pitchFamily="18" charset="0"/>
              </a:rPr>
              <a:t>Discuri Blue Ray – compara</a:t>
            </a:r>
            <a:r>
              <a:rPr lang="ro-RO" altLang="en-US" sz="3000" smtClean="0">
                <a:latin typeface="Garamond" pitchFamily="18" charset="0"/>
              </a:rPr>
              <a:t>ţ</a:t>
            </a:r>
            <a:r>
              <a:rPr lang="en-US" altLang="en-US" sz="3000" smtClean="0">
                <a:latin typeface="Garamond" pitchFamily="18" charset="0"/>
              </a:rPr>
              <a:t>ie cu CD </a:t>
            </a:r>
            <a:r>
              <a:rPr lang="ro-RO" altLang="en-US" sz="3000" smtClean="0">
                <a:latin typeface="Garamond" pitchFamily="18" charset="0"/>
              </a:rPr>
              <a:t>şi DVD</a:t>
            </a:r>
            <a:endParaRPr lang="en-US" altLang="en-US" sz="3000" smtClean="0">
              <a:latin typeface="Garamond" pitchFamily="18" charset="0"/>
            </a:endParaRPr>
          </a:p>
        </p:txBody>
      </p:sp>
      <p:sp>
        <p:nvSpPr>
          <p:cNvPr id="19459" name="Rectangle 3"/>
          <p:cNvSpPr>
            <a:spLocks noChangeArrowheads="1"/>
          </p:cNvSpPr>
          <p:nvPr/>
        </p:nvSpPr>
        <p:spPr bwMode="auto">
          <a:xfrm>
            <a:off x="1290638" y="1143000"/>
            <a:ext cx="737076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5425" algn="l"/>
              </a:tabLst>
              <a:defRPr sz="1200">
                <a:solidFill>
                  <a:schemeClr val="tx1"/>
                </a:solidFill>
                <a:latin typeface="Garamond" pitchFamily="18" charset="0"/>
              </a:defRPr>
            </a:lvl1pPr>
            <a:lvl2pPr marL="742950" indent="-285750">
              <a:tabLst>
                <a:tab pos="225425" algn="l"/>
              </a:tabLst>
              <a:defRPr sz="1200">
                <a:solidFill>
                  <a:schemeClr val="tx1"/>
                </a:solidFill>
                <a:latin typeface="Garamond" pitchFamily="18" charset="0"/>
              </a:defRPr>
            </a:lvl2pPr>
            <a:lvl3pPr marL="1143000" indent="-228600">
              <a:tabLst>
                <a:tab pos="225425" algn="l"/>
              </a:tabLst>
              <a:defRPr sz="1200">
                <a:solidFill>
                  <a:schemeClr val="tx1"/>
                </a:solidFill>
                <a:latin typeface="Garamond" pitchFamily="18" charset="0"/>
              </a:defRPr>
            </a:lvl3pPr>
            <a:lvl4pPr marL="1600200" indent="-228600">
              <a:tabLst>
                <a:tab pos="225425" algn="l"/>
              </a:tabLst>
              <a:defRPr sz="1200">
                <a:solidFill>
                  <a:schemeClr val="tx1"/>
                </a:solidFill>
                <a:latin typeface="Garamond" pitchFamily="18" charset="0"/>
              </a:defRPr>
            </a:lvl4pPr>
            <a:lvl5pPr marL="2057400" indent="-228600">
              <a:tabLst>
                <a:tab pos="225425" algn="l"/>
              </a:tabLst>
              <a:defRPr sz="1200">
                <a:solidFill>
                  <a:schemeClr val="tx1"/>
                </a:solidFill>
                <a:latin typeface="Garamond" pitchFamily="18" charset="0"/>
              </a:defRPr>
            </a:lvl5pPr>
            <a:lvl6pPr marL="2514600" indent="-228600" eaLnBrk="0" fontAlgn="base" hangingPunct="0">
              <a:spcBef>
                <a:spcPct val="0"/>
              </a:spcBef>
              <a:spcAft>
                <a:spcPct val="0"/>
              </a:spcAft>
              <a:tabLst>
                <a:tab pos="225425" algn="l"/>
              </a:tabLst>
              <a:defRPr sz="1200">
                <a:solidFill>
                  <a:schemeClr val="tx1"/>
                </a:solidFill>
                <a:latin typeface="Garamond" pitchFamily="18" charset="0"/>
              </a:defRPr>
            </a:lvl6pPr>
            <a:lvl7pPr marL="2971800" indent="-228600" eaLnBrk="0" fontAlgn="base" hangingPunct="0">
              <a:spcBef>
                <a:spcPct val="0"/>
              </a:spcBef>
              <a:spcAft>
                <a:spcPct val="0"/>
              </a:spcAft>
              <a:tabLst>
                <a:tab pos="225425" algn="l"/>
              </a:tabLst>
              <a:defRPr sz="1200">
                <a:solidFill>
                  <a:schemeClr val="tx1"/>
                </a:solidFill>
                <a:latin typeface="Garamond" pitchFamily="18" charset="0"/>
              </a:defRPr>
            </a:lvl7pPr>
            <a:lvl8pPr marL="3429000" indent="-228600" eaLnBrk="0" fontAlgn="base" hangingPunct="0">
              <a:spcBef>
                <a:spcPct val="0"/>
              </a:spcBef>
              <a:spcAft>
                <a:spcPct val="0"/>
              </a:spcAft>
              <a:tabLst>
                <a:tab pos="225425" algn="l"/>
              </a:tabLst>
              <a:defRPr sz="1200">
                <a:solidFill>
                  <a:schemeClr val="tx1"/>
                </a:solidFill>
                <a:latin typeface="Garamond" pitchFamily="18" charset="0"/>
              </a:defRPr>
            </a:lvl8pPr>
            <a:lvl9pPr marL="3886200" indent="-228600" eaLnBrk="0" fontAlgn="base" hangingPunct="0">
              <a:spcBef>
                <a:spcPct val="0"/>
              </a:spcBef>
              <a:spcAft>
                <a:spcPct val="0"/>
              </a:spcAft>
              <a:tabLst>
                <a:tab pos="225425" algn="l"/>
              </a:tabLst>
              <a:defRPr sz="1200">
                <a:solidFill>
                  <a:schemeClr val="tx1"/>
                </a:solidFill>
                <a:latin typeface="Garamond" pitchFamily="18" charset="0"/>
              </a:defRPr>
            </a:lvl9pPr>
          </a:lstStyle>
          <a:p>
            <a:r>
              <a:rPr lang="ro-RO" altLang="en-US" sz="1600">
                <a:cs typeface="Times New Roman" pitchFamily="18" charset="0"/>
              </a:rPr>
              <a:t>Î</a:t>
            </a:r>
            <a:r>
              <a:rPr lang="en-AU" altLang="en-US" sz="1600" smtClean="0">
                <a:cs typeface="Times New Roman" pitchFamily="18" charset="0"/>
              </a:rPr>
              <a:t>n </a:t>
            </a:r>
            <a:r>
              <a:rPr lang="en-AU" altLang="en-US" sz="1600">
                <a:cs typeface="Times New Roman" pitchFamily="18" charset="0"/>
              </a:rPr>
              <a:t>2002, Blue-ray Disk Founders au </a:t>
            </a:r>
            <a:r>
              <a:rPr lang="en-AU" altLang="en-US" sz="1600" smtClean="0">
                <a:cs typeface="Times New Roman" pitchFamily="18" charset="0"/>
              </a:rPr>
              <a:t>anun</a:t>
            </a:r>
            <a:r>
              <a:rPr lang="ro-RO" altLang="en-US" sz="1600" smtClean="0">
                <a:cs typeface="Times New Roman" pitchFamily="18" charset="0"/>
              </a:rPr>
              <a:t>ţ</a:t>
            </a:r>
            <a:r>
              <a:rPr lang="en-AU" altLang="en-US" sz="1600" smtClean="0">
                <a:cs typeface="Times New Roman" pitchFamily="18" charset="0"/>
              </a:rPr>
              <a:t>at </a:t>
            </a:r>
            <a:r>
              <a:rPr lang="en-AU" altLang="en-US" sz="1600">
                <a:cs typeface="Times New Roman" pitchFamily="18" charset="0"/>
              </a:rPr>
              <a:t>specificatiile BD, un format de disc optic de mare capacitate. </a:t>
            </a:r>
            <a:r>
              <a:rPr lang="ro-RO" altLang="en-US" sz="1600" smtClean="0">
                <a:cs typeface="Times New Roman" pitchFamily="18" charset="0"/>
              </a:rPr>
              <a:t>Î</a:t>
            </a:r>
            <a:r>
              <a:rPr lang="en-AU" altLang="en-US" sz="1600" smtClean="0">
                <a:cs typeface="Times New Roman" pitchFamily="18" charset="0"/>
              </a:rPr>
              <a:t>n </a:t>
            </a:r>
            <a:r>
              <a:rPr lang="en-AU" altLang="en-US" sz="1600">
                <a:cs typeface="Times New Roman" pitchFamily="18" charset="0"/>
              </a:rPr>
              <a:t>2006 a fost </a:t>
            </a:r>
            <a:r>
              <a:rPr lang="en-AU" altLang="en-US" sz="1600" smtClean="0">
                <a:cs typeface="Times New Roman" pitchFamily="18" charset="0"/>
              </a:rPr>
              <a:t>publicat</a:t>
            </a:r>
            <a:r>
              <a:rPr lang="ro-RO" altLang="en-US" sz="1600" smtClean="0">
                <a:cs typeface="Times New Roman" pitchFamily="18" charset="0"/>
              </a:rPr>
              <a:t>ă</a:t>
            </a:r>
            <a:r>
              <a:rPr lang="en-AU" altLang="en-US" sz="1600" smtClean="0">
                <a:cs typeface="Times New Roman" pitchFamily="18" charset="0"/>
              </a:rPr>
              <a:t> specifica</a:t>
            </a:r>
            <a:r>
              <a:rPr lang="ro-RO" altLang="en-US" sz="1600" smtClean="0">
                <a:cs typeface="Times New Roman" pitchFamily="18" charset="0"/>
              </a:rPr>
              <a:t>ţ</a:t>
            </a:r>
            <a:r>
              <a:rPr lang="en-AU" altLang="en-US" sz="1600" smtClean="0">
                <a:cs typeface="Times New Roman" pitchFamily="18" charset="0"/>
              </a:rPr>
              <a:t>ia </a:t>
            </a:r>
            <a:r>
              <a:rPr lang="en-AU" altLang="en-US" sz="1600">
                <a:cs typeface="Times New Roman" pitchFamily="18" charset="0"/>
              </a:rPr>
              <a:t>BD 2.0 ce poate stoca </a:t>
            </a:r>
            <a:r>
              <a:rPr lang="en-AU" altLang="en-US" sz="1600" smtClean="0">
                <a:cs typeface="Times New Roman" pitchFamily="18" charset="0"/>
              </a:rPr>
              <a:t>p</a:t>
            </a:r>
            <a:r>
              <a:rPr lang="ro-RO" altLang="en-US" sz="1600" smtClean="0">
                <a:cs typeface="Times New Roman" pitchFamily="18" charset="0"/>
              </a:rPr>
              <a:t>â</a:t>
            </a:r>
            <a:r>
              <a:rPr lang="en-AU" altLang="en-US" sz="1600" smtClean="0">
                <a:cs typeface="Times New Roman" pitchFamily="18" charset="0"/>
              </a:rPr>
              <a:t>n</a:t>
            </a:r>
            <a:r>
              <a:rPr lang="ro-RO" altLang="en-US" sz="1600" smtClean="0">
                <a:cs typeface="Times New Roman" pitchFamily="18" charset="0"/>
              </a:rPr>
              <a:t>ă</a:t>
            </a:r>
            <a:r>
              <a:rPr lang="en-AU" altLang="en-US" sz="1600" smtClean="0">
                <a:cs typeface="Times New Roman" pitchFamily="18" charset="0"/>
              </a:rPr>
              <a:t> </a:t>
            </a:r>
            <a:r>
              <a:rPr lang="en-AU" altLang="en-US" sz="1600">
                <a:cs typeface="Times New Roman" pitchFamily="18" charset="0"/>
              </a:rPr>
              <a:t>la 25 GB sau 11.5 ore de video (standard definition) pe un disc de un diametru de 12 cm (la fel ca </a:t>
            </a:r>
            <a:r>
              <a:rPr lang="ro-RO" altLang="en-US" sz="1600" smtClean="0">
                <a:cs typeface="Times New Roman" pitchFamily="18" charset="0"/>
              </a:rPr>
              <a:t>ş</a:t>
            </a:r>
            <a:r>
              <a:rPr lang="en-AU" altLang="en-US" sz="1600" smtClean="0">
                <a:cs typeface="Times New Roman" pitchFamily="18" charset="0"/>
              </a:rPr>
              <a:t>i </a:t>
            </a:r>
            <a:r>
              <a:rPr lang="en-AU" altLang="en-US" sz="1600">
                <a:cs typeface="Times New Roman" pitchFamily="18" charset="0"/>
              </a:rPr>
              <a:t>CD-ul </a:t>
            </a:r>
            <a:r>
              <a:rPr lang="ro-RO" altLang="en-US" sz="1600" smtClean="0">
                <a:cs typeface="Times New Roman" pitchFamily="18" charset="0"/>
              </a:rPr>
              <a:t>ş</a:t>
            </a:r>
            <a:r>
              <a:rPr lang="en-AU" altLang="en-US" sz="1600" smtClean="0">
                <a:cs typeface="Times New Roman" pitchFamily="18" charset="0"/>
              </a:rPr>
              <a:t>i </a:t>
            </a:r>
            <a:r>
              <a:rPr lang="en-AU" altLang="en-US" sz="1600">
                <a:cs typeface="Times New Roman" pitchFamily="18" charset="0"/>
              </a:rPr>
              <a:t>DVD-ul). </a:t>
            </a:r>
          </a:p>
          <a:p>
            <a:r>
              <a:rPr lang="en-AU" altLang="en-US" sz="1600" b="1">
                <a:cs typeface="Times New Roman" pitchFamily="18" charset="0"/>
              </a:rPr>
              <a:t> </a:t>
            </a:r>
            <a:endParaRPr lang="en-AU" altLang="en-US" sz="1600">
              <a:cs typeface="Times New Roman" pitchFamily="18" charset="0"/>
            </a:endParaRPr>
          </a:p>
          <a:p>
            <a:r>
              <a:rPr lang="en-AU" altLang="en-US" sz="1600">
                <a:cs typeface="Times New Roman" pitchFamily="18" charset="0"/>
              </a:rPr>
              <a:t> </a:t>
            </a:r>
          </a:p>
          <a:p>
            <a:endParaRPr lang="en-AU" altLang="en-US" sz="1600"/>
          </a:p>
        </p:txBody>
      </p:sp>
      <p:sp>
        <p:nvSpPr>
          <p:cNvPr id="19460" name="Rectangle 4"/>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pic>
        <p:nvPicPr>
          <p:cNvPr id="194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4800" y="2199786"/>
            <a:ext cx="6934200" cy="4154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en-US" altLang="en-US" smtClean="0">
                <a:latin typeface="Garamond" pitchFamily="18" charset="0"/>
              </a:rPr>
              <a:t/>
            </a:r>
            <a:br>
              <a:rPr lang="en-US" altLang="en-US" smtClean="0">
                <a:latin typeface="Garamond" pitchFamily="18" charset="0"/>
              </a:rPr>
            </a:br>
            <a:r>
              <a:rPr lang="ro-RO" altLang="en-US" smtClean="0">
                <a:latin typeface="Garamond" pitchFamily="18" charset="0"/>
              </a:rPr>
              <a:t>Formate de scriere a CD-urilor</a:t>
            </a:r>
            <a:endParaRPr lang="en-US" altLang="en-US" smtClean="0">
              <a:latin typeface="Garamond" pitchFamily="18" charset="0"/>
            </a:endParaRPr>
          </a:p>
        </p:txBody>
      </p:sp>
      <p:sp>
        <p:nvSpPr>
          <p:cNvPr id="20483" name="Rectangle 3"/>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sp>
        <p:nvSpPr>
          <p:cNvPr id="20484" name="Rectangle 4"/>
          <p:cNvSpPr>
            <a:spLocks noGrp="1" noChangeArrowheads="1"/>
          </p:cNvSpPr>
          <p:nvPr>
            <p:ph type="body" idx="1"/>
          </p:nvPr>
        </p:nvSpPr>
        <p:spPr>
          <a:noFill/>
        </p:spPr>
        <p:txBody>
          <a:bodyPr/>
          <a:lstStyle/>
          <a:p>
            <a:r>
              <a:rPr lang="ro-RO" altLang="en-US" smtClean="0">
                <a:latin typeface="Garamond" pitchFamily="18" charset="0"/>
              </a:rPr>
              <a:t>Firmele </a:t>
            </a:r>
            <a:r>
              <a:rPr lang="en-US" altLang="en-US" b="1" smtClean="0">
                <a:latin typeface="Garamond" pitchFamily="18" charset="0"/>
              </a:rPr>
              <a:t>Phillips</a:t>
            </a:r>
            <a:r>
              <a:rPr lang="en-US" altLang="en-US" smtClean="0">
                <a:latin typeface="Garamond" pitchFamily="18" charset="0"/>
              </a:rPr>
              <a:t> </a:t>
            </a:r>
            <a:r>
              <a:rPr lang="ro-RO" altLang="en-US" smtClean="0">
                <a:latin typeface="Garamond" pitchFamily="18" charset="0"/>
              </a:rPr>
              <a:t>şi </a:t>
            </a:r>
            <a:r>
              <a:rPr lang="en-US" altLang="en-US" b="1" smtClean="0">
                <a:latin typeface="Garamond" pitchFamily="18" charset="0"/>
              </a:rPr>
              <a:t>Sony</a:t>
            </a:r>
            <a:r>
              <a:rPr lang="en-US" altLang="en-US" smtClean="0">
                <a:latin typeface="Garamond" pitchFamily="18" charset="0"/>
              </a:rPr>
              <a:t> </a:t>
            </a:r>
            <a:r>
              <a:rPr lang="ro-RO" altLang="en-US" smtClean="0">
                <a:latin typeface="Garamond" pitchFamily="18" charset="0"/>
              </a:rPr>
              <a:t>au conceput formatul standard pentru CD-urile audio la începutul anilor </a:t>
            </a:r>
            <a:r>
              <a:rPr lang="en-US" altLang="en-US" smtClean="0">
                <a:latin typeface="Garamond" pitchFamily="18" charset="0"/>
              </a:rPr>
              <a:t>1980. </a:t>
            </a:r>
            <a:endParaRPr lang="ro-RO" altLang="en-US" smtClean="0">
              <a:latin typeface="Garamond" pitchFamily="18" charset="0"/>
            </a:endParaRPr>
          </a:p>
          <a:p>
            <a:r>
              <a:rPr lang="ro-RO" altLang="en-US" smtClean="0">
                <a:latin typeface="Garamond" pitchFamily="18" charset="0"/>
              </a:rPr>
              <a:t>Există două tipuri principale de formate pentru CD:</a:t>
            </a:r>
          </a:p>
          <a:p>
            <a:r>
              <a:rPr lang="ro-RO" altLang="en-US" smtClean="0">
                <a:latin typeface="Garamond" pitchFamily="18" charset="0"/>
              </a:rPr>
              <a:t>Standarde Logice</a:t>
            </a:r>
          </a:p>
          <a:p>
            <a:pPr lvl="1"/>
            <a:r>
              <a:rPr lang="ro-RO" altLang="en-US" smtClean="0">
                <a:latin typeface="Garamond" pitchFamily="18" charset="0"/>
              </a:rPr>
              <a:t>Un standard l</a:t>
            </a:r>
            <a:r>
              <a:rPr lang="en-US" altLang="en-US" smtClean="0">
                <a:latin typeface="Garamond" pitchFamily="18" charset="0"/>
              </a:rPr>
              <a:t>ogic</a:t>
            </a:r>
            <a:r>
              <a:rPr lang="ro-RO" altLang="en-US" smtClean="0">
                <a:latin typeface="Garamond" pitchFamily="18" charset="0"/>
              </a:rPr>
              <a:t> defineşte modalitatea de stocare a informaţiei pe disc.</a:t>
            </a:r>
            <a:r>
              <a:rPr lang="en-US" altLang="en-US" smtClean="0">
                <a:latin typeface="Garamond" pitchFamily="18" charset="0"/>
              </a:rPr>
              <a:t> CD</a:t>
            </a:r>
            <a:r>
              <a:rPr lang="ro-RO" altLang="en-US" smtClean="0">
                <a:latin typeface="Garamond" pitchFamily="18" charset="0"/>
              </a:rPr>
              <a:t>-urile şi alte discuri utilizează o serie de piste şi sectoare pentru a stoca date pe disc. Din punct de vedere logic, standardul reprezintă structura sistemului de fişiere. În prezent standardul</a:t>
            </a:r>
            <a:r>
              <a:rPr lang="en-US" altLang="en-US" smtClean="0">
                <a:latin typeface="Garamond" pitchFamily="18" charset="0"/>
              </a:rPr>
              <a:t> </a:t>
            </a:r>
            <a:r>
              <a:rPr lang="en-US" altLang="en-US" b="1" smtClean="0">
                <a:latin typeface="Garamond" pitchFamily="18" charset="0"/>
              </a:rPr>
              <a:t>ISO 9660 (High Sierra)</a:t>
            </a:r>
            <a:r>
              <a:rPr lang="ro-RO" altLang="en-US" smtClean="0">
                <a:latin typeface="Garamond" pitchFamily="18" charset="0"/>
              </a:rPr>
              <a:t> este standardul unanim acceptat.</a:t>
            </a:r>
            <a:r>
              <a:rPr lang="en-US" altLang="en-US" smtClean="0">
                <a:latin typeface="Garamond" pitchFamily="18" charset="0"/>
              </a:rPr>
              <a:t> CD</a:t>
            </a:r>
            <a:r>
              <a:rPr lang="ro-RO" altLang="en-US" smtClean="0">
                <a:latin typeface="Garamond" pitchFamily="18" charset="0"/>
              </a:rPr>
              <a:t>-urile create cu acest </a:t>
            </a:r>
            <a:r>
              <a:rPr lang="en-US" altLang="en-US" smtClean="0">
                <a:latin typeface="Garamond" pitchFamily="18" charset="0"/>
              </a:rPr>
              <a:t>format </a:t>
            </a:r>
            <a:r>
              <a:rPr lang="ro-RO" altLang="en-US" smtClean="0">
                <a:latin typeface="Garamond" pitchFamily="18" charset="0"/>
              </a:rPr>
              <a:t>pot fi accesate pe majoritatea platformelor şi sistemelor de operare existente astăzi în lume.</a:t>
            </a:r>
            <a:r>
              <a:rPr lang="en-US" altLang="en-US" smtClean="0">
                <a:latin typeface="Garamond" pitchFamily="18" charset="0"/>
              </a:rPr>
              <a:t> </a:t>
            </a:r>
            <a:endParaRPr lang="ro-RO" altLang="en-US" smtClean="0">
              <a:latin typeface="Garamond" pitchFamily="18" charset="0"/>
            </a:endParaRPr>
          </a:p>
          <a:p>
            <a:pPr lvl="1"/>
            <a:r>
              <a:rPr lang="ro-RO" altLang="en-US" smtClean="0">
                <a:latin typeface="Garamond" pitchFamily="18" charset="0"/>
              </a:rPr>
              <a:t>Alte formate sunt: </a:t>
            </a:r>
            <a:r>
              <a:rPr lang="en-US" altLang="en-US" b="1" smtClean="0">
                <a:latin typeface="Garamond" pitchFamily="18" charset="0"/>
              </a:rPr>
              <a:t>Rock Ridge</a:t>
            </a:r>
            <a:r>
              <a:rPr lang="en-US" altLang="en-US" smtClean="0">
                <a:latin typeface="Garamond" pitchFamily="18" charset="0"/>
              </a:rPr>
              <a:t> (UNIX), </a:t>
            </a:r>
            <a:r>
              <a:rPr lang="en-US" altLang="en-US" b="1" smtClean="0">
                <a:latin typeface="Garamond" pitchFamily="18" charset="0"/>
              </a:rPr>
              <a:t>HFS</a:t>
            </a:r>
            <a:r>
              <a:rPr lang="en-US" altLang="en-US" smtClean="0">
                <a:latin typeface="Garamond" pitchFamily="18" charset="0"/>
              </a:rPr>
              <a:t> (Mac</a:t>
            </a:r>
            <a:r>
              <a:rPr lang="ro-RO" altLang="en-US" smtClean="0">
                <a:latin typeface="Garamond" pitchFamily="18" charset="0"/>
              </a:rPr>
              <a:t>intosh</a:t>
            </a:r>
            <a:r>
              <a:rPr lang="en-US" altLang="en-US" smtClean="0">
                <a:latin typeface="Garamond" pitchFamily="18" charset="0"/>
              </a:rPr>
              <a:t>)</a:t>
            </a:r>
            <a:r>
              <a:rPr lang="ro-RO" altLang="en-US" smtClean="0">
                <a:latin typeface="Garamond" pitchFamily="18" charset="0"/>
              </a:rPr>
              <a:t> şi</a:t>
            </a:r>
            <a:r>
              <a:rPr lang="en-US" altLang="en-US" smtClean="0">
                <a:latin typeface="Garamond" pitchFamily="18" charset="0"/>
              </a:rPr>
              <a:t> </a:t>
            </a:r>
            <a:r>
              <a:rPr lang="ro-RO" altLang="en-US" smtClean="0">
                <a:latin typeface="Garamond" pitchFamily="18" charset="0"/>
              </a:rPr>
              <a:t>hibrid</a:t>
            </a:r>
            <a:r>
              <a:rPr lang="en-US" altLang="en-US" smtClean="0">
                <a:latin typeface="Garamond" pitchFamily="18" charset="0"/>
              </a:rPr>
              <a:t> </a:t>
            </a:r>
            <a:r>
              <a:rPr lang="en-US" altLang="en-US" b="1" smtClean="0">
                <a:latin typeface="Garamond" pitchFamily="18" charset="0"/>
              </a:rPr>
              <a:t>HFS/ISO</a:t>
            </a:r>
            <a:r>
              <a:rPr lang="en-US" altLang="en-US" smtClean="0">
                <a:latin typeface="Garamond" pitchFamily="18" charset="0"/>
              </a:rPr>
              <a:t>. </a:t>
            </a:r>
            <a:r>
              <a:rPr lang="ro-RO" altLang="en-US" smtClean="0">
                <a:latin typeface="Garamond" pitchFamily="18" charset="0"/>
              </a:rPr>
              <a:t>Două standarde care îmbunătăţesc standardul </a:t>
            </a:r>
            <a:r>
              <a:rPr lang="en-US" altLang="en-US" smtClean="0">
                <a:latin typeface="Garamond" pitchFamily="18" charset="0"/>
              </a:rPr>
              <a:t>ISO 9660 </a:t>
            </a:r>
            <a:r>
              <a:rPr lang="ro-RO" altLang="en-US" smtClean="0">
                <a:latin typeface="Garamond" pitchFamily="18" charset="0"/>
              </a:rPr>
              <a:t>sunt </a:t>
            </a:r>
            <a:r>
              <a:rPr lang="en-US" altLang="en-US" b="1" smtClean="0">
                <a:latin typeface="Garamond" pitchFamily="18" charset="0"/>
              </a:rPr>
              <a:t>JOLIET</a:t>
            </a:r>
            <a:r>
              <a:rPr lang="en-US" altLang="en-US" smtClean="0">
                <a:latin typeface="Garamond" pitchFamily="18" charset="0"/>
              </a:rPr>
              <a:t> </a:t>
            </a:r>
            <a:r>
              <a:rPr lang="ro-RO" altLang="en-US" smtClean="0">
                <a:latin typeface="Garamond" pitchFamily="18" charset="0"/>
              </a:rPr>
              <a:t>şi</a:t>
            </a:r>
            <a:r>
              <a:rPr lang="en-US" altLang="en-US" smtClean="0">
                <a:latin typeface="Garamond" pitchFamily="18" charset="0"/>
              </a:rPr>
              <a:t> </a:t>
            </a:r>
            <a:r>
              <a:rPr lang="en-US" altLang="en-US" b="1" smtClean="0">
                <a:latin typeface="Garamond" pitchFamily="18" charset="0"/>
              </a:rPr>
              <a:t>UDF</a:t>
            </a:r>
            <a:r>
              <a:rPr lang="en-US" altLang="en-US" smtClean="0">
                <a:latin typeface="Garamond" pitchFamily="18" charset="0"/>
              </a:rPr>
              <a:t>. JOLIET </a:t>
            </a:r>
            <a:r>
              <a:rPr lang="ro-RO" altLang="en-US" smtClean="0">
                <a:latin typeface="Garamond" pitchFamily="18" charset="0"/>
              </a:rPr>
              <a:t>este varianta M</a:t>
            </a:r>
            <a:r>
              <a:rPr lang="en-US" altLang="en-US" smtClean="0">
                <a:latin typeface="Garamond" pitchFamily="18" charset="0"/>
              </a:rPr>
              <a:t>icrosoft </a:t>
            </a:r>
            <a:r>
              <a:rPr lang="ro-RO" altLang="en-US" smtClean="0">
                <a:latin typeface="Garamond" pitchFamily="18" charset="0"/>
              </a:rPr>
              <a:t>pentru </a:t>
            </a:r>
            <a:r>
              <a:rPr lang="en-US" altLang="en-US" smtClean="0">
                <a:latin typeface="Garamond" pitchFamily="18" charset="0"/>
              </a:rPr>
              <a:t>ISO 9660 </a:t>
            </a:r>
            <a:r>
              <a:rPr lang="ro-RO" altLang="en-US" smtClean="0">
                <a:latin typeface="Garamond" pitchFamily="18" charset="0"/>
              </a:rPr>
              <a:t>ce extinde mărimea maximă a numărului de caractere ale unui nume de fişier de la </a:t>
            </a:r>
            <a:r>
              <a:rPr lang="en-US" altLang="en-US" smtClean="0">
                <a:latin typeface="Garamond" pitchFamily="18" charset="0"/>
              </a:rPr>
              <a:t>8 </a:t>
            </a:r>
            <a:r>
              <a:rPr lang="ro-RO" altLang="en-US" smtClean="0">
                <a:latin typeface="Garamond" pitchFamily="18" charset="0"/>
              </a:rPr>
              <a:t>la</a:t>
            </a:r>
            <a:r>
              <a:rPr lang="en-US" altLang="en-US" smtClean="0">
                <a:latin typeface="Garamond" pitchFamily="18" charset="0"/>
              </a:rPr>
              <a:t> 64. Universal Disc Format (UDF) </a:t>
            </a:r>
            <a:r>
              <a:rPr lang="ro-RO" altLang="en-US" smtClean="0">
                <a:latin typeface="Garamond" pitchFamily="18" charset="0"/>
              </a:rPr>
              <a:t>reprezintă un standard mai nou special conceput pentru înmagazinare de date.</a:t>
            </a:r>
            <a:r>
              <a:rPr lang="en-US" altLang="en-US" sz="2000" smtClean="0">
                <a:latin typeface="Garamond" pitchFamily="18" charset="0"/>
              </a:rPr>
              <a:t> </a:t>
            </a:r>
            <a:endParaRPr lang="ro-RO" altLang="en-US" sz="2000" smtClean="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latin typeface="Garamond" pitchFamily="18" charset="0"/>
              </a:rPr>
              <a:t>Con</a:t>
            </a:r>
            <a:r>
              <a:rPr lang="ro-RO" altLang="en-US" smtClean="0">
                <a:latin typeface="Garamond" pitchFamily="18" charset="0"/>
              </a:rPr>
              <a:t>ţinut</a:t>
            </a:r>
            <a:endParaRPr lang="en-US" altLang="en-US" smtClean="0">
              <a:latin typeface="Garamond" pitchFamily="18" charset="0"/>
            </a:endParaRPr>
          </a:p>
        </p:txBody>
      </p:sp>
      <p:sp>
        <p:nvSpPr>
          <p:cNvPr id="4099" name="Rectangle 3"/>
          <p:cNvSpPr>
            <a:spLocks noGrp="1" noChangeArrowheads="1"/>
          </p:cNvSpPr>
          <p:nvPr>
            <p:ph type="body" idx="1"/>
          </p:nvPr>
        </p:nvSpPr>
        <p:spPr/>
        <p:txBody>
          <a:bodyPr/>
          <a:lstStyle/>
          <a:p>
            <a:endParaRPr lang="en-US" altLang="en-US" smtClean="0">
              <a:latin typeface="Garamond" pitchFamily="18" charset="0"/>
            </a:endParaRPr>
          </a:p>
          <a:p>
            <a:r>
              <a:rPr lang="ro-RO" altLang="en-US" smtClean="0">
                <a:latin typeface="Garamond" pitchFamily="18" charset="0"/>
              </a:rPr>
              <a:t>Memoria secundară</a:t>
            </a:r>
            <a:endParaRPr lang="en-US" altLang="en-US" smtClean="0">
              <a:latin typeface="Garamond" pitchFamily="18" charset="0"/>
            </a:endParaRPr>
          </a:p>
          <a:p>
            <a:r>
              <a:rPr lang="en-US" altLang="en-US" smtClean="0">
                <a:latin typeface="Garamond" pitchFamily="18" charset="0"/>
              </a:rPr>
              <a:t>Standarde de comunica</a:t>
            </a:r>
            <a:r>
              <a:rPr lang="ro-RO" altLang="en-US" smtClean="0">
                <a:latin typeface="Garamond" pitchFamily="18" charset="0"/>
              </a:rPr>
              <a:t>ţie PAN - Personal Area Network</a:t>
            </a:r>
          </a:p>
          <a:p>
            <a:pPr>
              <a:buFontTx/>
              <a:buNone/>
            </a:pPr>
            <a:endParaRPr lang="en-US" altLang="en-US" smtClean="0">
              <a:latin typeface="Garamond" pitchFamily="18" charset="0"/>
            </a:endParaRPr>
          </a:p>
          <a:p>
            <a:endParaRPr lang="en-US" altLang="en-US" smtClean="0">
              <a:latin typeface="Garamon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en-US" altLang="en-US" smtClean="0">
                <a:latin typeface="Garamond" pitchFamily="18" charset="0"/>
              </a:rPr>
              <a:t/>
            </a:r>
            <a:br>
              <a:rPr lang="en-US" altLang="en-US" smtClean="0">
                <a:latin typeface="Garamond" pitchFamily="18" charset="0"/>
              </a:rPr>
            </a:br>
            <a:r>
              <a:rPr lang="ro-RO" altLang="en-US" smtClean="0">
                <a:latin typeface="Garamond" pitchFamily="18" charset="0"/>
              </a:rPr>
              <a:t>Formate de scriere a CD-urilor</a:t>
            </a:r>
            <a:endParaRPr lang="en-US" altLang="en-US" smtClean="0">
              <a:latin typeface="Garamond" pitchFamily="18" charset="0"/>
            </a:endParaRPr>
          </a:p>
        </p:txBody>
      </p:sp>
      <p:sp>
        <p:nvSpPr>
          <p:cNvPr id="21507" name="Rectangle 3"/>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sp>
        <p:nvSpPr>
          <p:cNvPr id="21508" name="Rectangle 4"/>
          <p:cNvSpPr>
            <a:spLocks noGrp="1" noChangeArrowheads="1"/>
          </p:cNvSpPr>
          <p:nvPr>
            <p:ph type="body" idx="1"/>
          </p:nvPr>
        </p:nvSpPr>
        <p:spPr>
          <a:noFill/>
        </p:spPr>
        <p:txBody>
          <a:bodyPr/>
          <a:lstStyle/>
          <a:p>
            <a:r>
              <a:rPr lang="ro-RO" altLang="en-US" b="1" dirty="0" smtClean="0">
                <a:latin typeface="Garamond" pitchFamily="18" charset="0"/>
              </a:rPr>
              <a:t>Standarde fizice</a:t>
            </a:r>
            <a:r>
              <a:rPr lang="en-US" altLang="en-US" b="1" dirty="0" smtClean="0">
                <a:latin typeface="Garamond" pitchFamily="18" charset="0"/>
              </a:rPr>
              <a:t> </a:t>
            </a:r>
            <a:r>
              <a:rPr lang="en-US" altLang="en-US" dirty="0" smtClean="0">
                <a:latin typeface="Garamond" pitchFamily="18" charset="0"/>
              </a:rPr>
              <a:t/>
            </a:r>
            <a:br>
              <a:rPr lang="en-US" altLang="en-US" dirty="0" smtClean="0">
                <a:latin typeface="Garamond" pitchFamily="18" charset="0"/>
              </a:rPr>
            </a:br>
            <a:r>
              <a:rPr lang="ro-RO" altLang="en-US" dirty="0" smtClean="0">
                <a:latin typeface="Garamond" pitchFamily="18" charset="0"/>
              </a:rPr>
              <a:t>Definesc modul de scriere a informaţiei pe CD (locul)</a:t>
            </a:r>
            <a:r>
              <a:rPr lang="en-US" altLang="en-US" dirty="0" smtClean="0">
                <a:latin typeface="Garamond" pitchFamily="18" charset="0"/>
              </a:rPr>
              <a:t>. </a:t>
            </a:r>
            <a:r>
              <a:rPr lang="ro-RO" altLang="en-US" dirty="0" smtClean="0">
                <a:latin typeface="Garamond" pitchFamily="18" charset="0"/>
              </a:rPr>
              <a:t>Majoritatea formatelor cad în categoria </a:t>
            </a:r>
            <a:r>
              <a:rPr lang="en-US" altLang="en-US" dirty="0" smtClean="0">
                <a:latin typeface="Garamond" pitchFamily="18" charset="0"/>
              </a:rPr>
              <a:t>"C</a:t>
            </a:r>
            <a:r>
              <a:rPr lang="ro-RO" altLang="en-US" dirty="0" smtClean="0">
                <a:latin typeface="Garamond" pitchFamily="18" charset="0"/>
              </a:rPr>
              <a:t>ărţilor colorate</a:t>
            </a:r>
            <a:r>
              <a:rPr lang="en-US" altLang="en-US" dirty="0" smtClean="0">
                <a:latin typeface="Garamond" pitchFamily="18" charset="0"/>
              </a:rPr>
              <a:t>". </a:t>
            </a:r>
            <a:r>
              <a:rPr lang="ro-RO" altLang="en-US" dirty="0" smtClean="0">
                <a:latin typeface="Garamond" pitchFamily="18" charset="0"/>
              </a:rPr>
              <a:t>Atunci când </a:t>
            </a:r>
            <a:r>
              <a:rPr lang="en-US" altLang="en-US" dirty="0" smtClean="0">
                <a:latin typeface="Garamond" pitchFamily="18" charset="0"/>
              </a:rPr>
              <a:t>Phillips </a:t>
            </a:r>
            <a:r>
              <a:rPr lang="ro-RO" altLang="en-US" dirty="0" smtClean="0">
                <a:latin typeface="Garamond" pitchFamily="18" charset="0"/>
              </a:rPr>
              <a:t>şi</a:t>
            </a:r>
            <a:r>
              <a:rPr lang="en-US" altLang="en-US" dirty="0" smtClean="0">
                <a:latin typeface="Garamond" pitchFamily="18" charset="0"/>
              </a:rPr>
              <a:t> Sony </a:t>
            </a:r>
            <a:r>
              <a:rPr lang="ro-RO" altLang="en-US" dirty="0" smtClean="0">
                <a:latin typeface="Garamond" pitchFamily="18" charset="0"/>
              </a:rPr>
              <a:t>au adus formatul pentru CD-ul audio, primele caracteristici ale acestuia au fost publicate într-o carte cu o copertă roşie</a:t>
            </a:r>
            <a:r>
              <a:rPr lang="en-US" altLang="en-US" dirty="0" smtClean="0">
                <a:latin typeface="Garamond" pitchFamily="18" charset="0"/>
              </a:rPr>
              <a:t> =&gt; </a:t>
            </a:r>
            <a:r>
              <a:rPr lang="en-US" altLang="en-US" b="1" dirty="0" smtClean="0">
                <a:latin typeface="Garamond" pitchFamily="18" charset="0"/>
              </a:rPr>
              <a:t>Red Book</a:t>
            </a:r>
            <a:r>
              <a:rPr lang="en-US" altLang="en-US" dirty="0" smtClean="0">
                <a:latin typeface="Garamond" pitchFamily="18" charset="0"/>
              </a:rPr>
              <a:t>.</a:t>
            </a:r>
          </a:p>
          <a:p>
            <a:r>
              <a:rPr lang="en-US" altLang="en-US" b="1" dirty="0" smtClean="0">
                <a:solidFill>
                  <a:srgbClr val="FF0000"/>
                </a:solidFill>
                <a:latin typeface="Garamond" pitchFamily="18" charset="0"/>
              </a:rPr>
              <a:t>Red Book</a:t>
            </a:r>
            <a:r>
              <a:rPr lang="en-US" altLang="en-US" dirty="0" smtClean="0">
                <a:solidFill>
                  <a:srgbClr val="FF0000"/>
                </a:solidFill>
                <a:latin typeface="Garamond" pitchFamily="18" charset="0"/>
              </a:rPr>
              <a:t> </a:t>
            </a:r>
            <a:r>
              <a:rPr lang="en-US" altLang="en-US" dirty="0" smtClean="0">
                <a:latin typeface="Garamond" pitchFamily="18" charset="0"/>
              </a:rPr>
              <a:t>– Compact Disc - Digital Audio (CD-DA), </a:t>
            </a:r>
            <a:r>
              <a:rPr lang="en-US" altLang="en-US" dirty="0" err="1" smtClean="0">
                <a:latin typeface="Garamond" pitchFamily="18" charset="0"/>
              </a:rPr>
              <a:t>formatul</a:t>
            </a:r>
            <a:r>
              <a:rPr lang="en-US" altLang="en-US" dirty="0" smtClean="0">
                <a:latin typeface="Garamond" pitchFamily="18" charset="0"/>
              </a:rPr>
              <a:t> </a:t>
            </a:r>
            <a:r>
              <a:rPr lang="en-US" altLang="en-US" dirty="0" err="1" smtClean="0">
                <a:latin typeface="Garamond" pitchFamily="18" charset="0"/>
              </a:rPr>
              <a:t>pentru</a:t>
            </a:r>
            <a:r>
              <a:rPr lang="en-US" altLang="en-US" dirty="0" smtClean="0">
                <a:latin typeface="Garamond" pitchFamily="18" charset="0"/>
              </a:rPr>
              <a:t> CD-</a:t>
            </a:r>
            <a:r>
              <a:rPr lang="en-US" altLang="en-US" dirty="0" err="1" smtClean="0">
                <a:latin typeface="Garamond" pitchFamily="18" charset="0"/>
              </a:rPr>
              <a:t>uri</a:t>
            </a:r>
            <a:r>
              <a:rPr lang="en-US" altLang="en-US" dirty="0" smtClean="0">
                <a:latin typeface="Garamond" pitchFamily="18" charset="0"/>
              </a:rPr>
              <a:t> audio. </a:t>
            </a:r>
            <a:r>
              <a:rPr lang="ro-RO" altLang="en-US" dirty="0" smtClean="0">
                <a:latin typeface="Garamond" pitchFamily="18" charset="0"/>
              </a:rPr>
              <a:t>Specifică modul de aranjare a cântecelor în piste pe </a:t>
            </a:r>
            <a:r>
              <a:rPr lang="en-US" altLang="en-US" dirty="0" smtClean="0">
                <a:latin typeface="Garamond" pitchFamily="18" charset="0"/>
              </a:rPr>
              <a:t>disc. </a:t>
            </a:r>
          </a:p>
          <a:p>
            <a:r>
              <a:rPr lang="en-US" altLang="en-US" b="1" dirty="0" smtClean="0">
                <a:solidFill>
                  <a:srgbClr val="FFFF00"/>
                </a:solidFill>
                <a:latin typeface="Garamond" pitchFamily="18" charset="0"/>
              </a:rPr>
              <a:t>Yellow Book</a:t>
            </a:r>
            <a:r>
              <a:rPr lang="en-US" altLang="en-US" dirty="0" smtClean="0">
                <a:latin typeface="Garamond" pitchFamily="18" charset="0"/>
              </a:rPr>
              <a:t> – </a:t>
            </a:r>
            <a:r>
              <a:rPr lang="ro-RO" altLang="en-US" dirty="0" smtClean="0">
                <a:latin typeface="Garamond" pitchFamily="18" charset="0"/>
              </a:rPr>
              <a:t>Dezvoltat iniţial ca format pentru date. Permite scrierea datelor ca fişiere pe disc.</a:t>
            </a:r>
            <a:endParaRPr lang="en-US" altLang="en-US" dirty="0" smtClean="0">
              <a:latin typeface="Garamond" pitchFamily="18" charset="0"/>
            </a:endParaRPr>
          </a:p>
          <a:p>
            <a:r>
              <a:rPr lang="en-US" altLang="en-US" b="1" dirty="0" smtClean="0">
                <a:solidFill>
                  <a:srgbClr val="00B050"/>
                </a:solidFill>
                <a:latin typeface="Garamond" pitchFamily="18" charset="0"/>
              </a:rPr>
              <a:t>Green Book</a:t>
            </a:r>
            <a:r>
              <a:rPr lang="en-US" altLang="en-US" dirty="0" smtClean="0">
                <a:solidFill>
                  <a:srgbClr val="00B050"/>
                </a:solidFill>
                <a:latin typeface="Garamond" pitchFamily="18" charset="0"/>
              </a:rPr>
              <a:t> </a:t>
            </a:r>
            <a:r>
              <a:rPr lang="en-US" altLang="en-US" dirty="0" smtClean="0">
                <a:latin typeface="Garamond" pitchFamily="18" charset="0"/>
              </a:rPr>
              <a:t>– Phillips </a:t>
            </a:r>
            <a:r>
              <a:rPr lang="ro-RO" altLang="en-US" dirty="0" smtClean="0">
                <a:latin typeface="Garamond" pitchFamily="18" charset="0"/>
              </a:rPr>
              <a:t>a </a:t>
            </a:r>
            <a:r>
              <a:rPr lang="en-US" altLang="en-US" dirty="0" err="1" smtClean="0">
                <a:latin typeface="Garamond" pitchFamily="18" charset="0"/>
              </a:rPr>
              <a:t>creat</a:t>
            </a:r>
            <a:r>
              <a:rPr lang="ro-RO" altLang="en-US" dirty="0" smtClean="0">
                <a:latin typeface="Garamond" pitchFamily="18" charset="0"/>
              </a:rPr>
              <a:t> în 1986</a:t>
            </a:r>
            <a:r>
              <a:rPr lang="en-US" altLang="en-US" dirty="0" smtClean="0">
                <a:latin typeface="Garamond" pitchFamily="18" charset="0"/>
              </a:rPr>
              <a:t> </a:t>
            </a:r>
            <a:r>
              <a:rPr lang="ro-RO" altLang="en-US" dirty="0" smtClean="0">
                <a:latin typeface="Garamond" pitchFamily="18" charset="0"/>
              </a:rPr>
              <a:t>acest format pentru noile </a:t>
            </a:r>
            <a:r>
              <a:rPr lang="en-US" altLang="en-US" dirty="0" smtClean="0">
                <a:latin typeface="Garamond" pitchFamily="18" charset="0"/>
              </a:rPr>
              <a:t>CD-I (Interactive). </a:t>
            </a:r>
            <a:r>
              <a:rPr lang="ro-RO" altLang="en-US" dirty="0" smtClean="0">
                <a:latin typeface="Garamond" pitchFamily="18" charset="0"/>
              </a:rPr>
              <a:t>Acest format a fost special conceput pentru sincronizarea datelor </a:t>
            </a:r>
            <a:r>
              <a:rPr lang="en-US" altLang="en-US" dirty="0" smtClean="0">
                <a:latin typeface="Garamond" pitchFamily="18" charset="0"/>
              </a:rPr>
              <a:t>audio </a:t>
            </a:r>
            <a:r>
              <a:rPr lang="ro-RO" altLang="en-US" dirty="0" smtClean="0">
                <a:latin typeface="Garamond" pitchFamily="18" charset="0"/>
              </a:rPr>
              <a:t>şi</a:t>
            </a:r>
            <a:r>
              <a:rPr lang="en-US" altLang="en-US" dirty="0" smtClean="0">
                <a:latin typeface="Garamond" pitchFamily="18" charset="0"/>
              </a:rPr>
              <a:t> video </a:t>
            </a:r>
            <a:r>
              <a:rPr lang="ro-RO" altLang="en-US" dirty="0" smtClean="0">
                <a:latin typeface="Garamond" pitchFamily="18" charset="0"/>
              </a:rPr>
              <a:t>pentru aplicaţii </a:t>
            </a:r>
            <a:r>
              <a:rPr lang="en-US" altLang="en-US" dirty="0" smtClean="0">
                <a:latin typeface="Garamond" pitchFamily="18" charset="0"/>
              </a:rPr>
              <a:t>multimedia. </a:t>
            </a:r>
          </a:p>
          <a:p>
            <a:endParaRPr lang="en-US" altLang="en-US" dirty="0" smtClean="0">
              <a:latin typeface="Garamond" pitchFamily="18" charset="0"/>
            </a:endParaRPr>
          </a:p>
          <a:p>
            <a:pPr>
              <a:lnSpc>
                <a:spcPct val="90000"/>
              </a:lnSpc>
            </a:pPr>
            <a:endParaRPr lang="ro-RO" altLang="en-US" dirty="0" smtClean="0">
              <a:latin typeface="Garamond"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en-US" altLang="en-US" smtClean="0">
                <a:latin typeface="Garamond" pitchFamily="18" charset="0"/>
              </a:rPr>
              <a:t/>
            </a:r>
            <a:br>
              <a:rPr lang="en-US" altLang="en-US" smtClean="0">
                <a:latin typeface="Garamond" pitchFamily="18" charset="0"/>
              </a:rPr>
            </a:br>
            <a:r>
              <a:rPr lang="ro-RO" altLang="en-US" smtClean="0">
                <a:latin typeface="Garamond" pitchFamily="18" charset="0"/>
              </a:rPr>
              <a:t>Formate de scriere a CD-urilor</a:t>
            </a:r>
            <a:endParaRPr lang="en-US" altLang="en-US" smtClean="0">
              <a:latin typeface="Garamond" pitchFamily="18" charset="0"/>
            </a:endParaRPr>
          </a:p>
        </p:txBody>
      </p:sp>
      <p:sp>
        <p:nvSpPr>
          <p:cNvPr id="22531" name="Rectangle 3"/>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sp>
        <p:nvSpPr>
          <p:cNvPr id="22532" name="Rectangle 4"/>
          <p:cNvSpPr>
            <a:spLocks noGrp="1" noChangeArrowheads="1"/>
          </p:cNvSpPr>
          <p:nvPr>
            <p:ph type="body" idx="1"/>
          </p:nvPr>
        </p:nvSpPr>
        <p:spPr>
          <a:noFill/>
        </p:spPr>
        <p:txBody>
          <a:bodyPr/>
          <a:lstStyle/>
          <a:p>
            <a:r>
              <a:rPr lang="en-US" altLang="en-US" b="1" dirty="0" smtClean="0">
                <a:solidFill>
                  <a:srgbClr val="FFC000"/>
                </a:solidFill>
                <a:latin typeface="Garamond" pitchFamily="18" charset="0"/>
              </a:rPr>
              <a:t>Orange Book</a:t>
            </a:r>
            <a:r>
              <a:rPr lang="en-US" altLang="en-US" dirty="0" smtClean="0">
                <a:latin typeface="Garamond" pitchFamily="18" charset="0"/>
              </a:rPr>
              <a:t> – </a:t>
            </a:r>
            <a:r>
              <a:rPr lang="ro-RO" altLang="en-US" dirty="0" smtClean="0">
                <a:latin typeface="Garamond" pitchFamily="18" charset="0"/>
              </a:rPr>
              <a:t>Acest</a:t>
            </a:r>
            <a:r>
              <a:rPr lang="en-US" altLang="en-US" dirty="0" smtClean="0">
                <a:latin typeface="Garamond" pitchFamily="18" charset="0"/>
              </a:rPr>
              <a:t> standard </a:t>
            </a:r>
            <a:r>
              <a:rPr lang="ro-RO" altLang="en-US" dirty="0" smtClean="0">
                <a:latin typeface="Garamond" pitchFamily="18" charset="0"/>
              </a:rPr>
              <a:t>(1990) </a:t>
            </a:r>
            <a:r>
              <a:rPr lang="en-US" altLang="en-US" dirty="0" smtClean="0">
                <a:latin typeface="Garamond" pitchFamily="18" charset="0"/>
              </a:rPr>
              <a:t>define</a:t>
            </a:r>
            <a:r>
              <a:rPr lang="ro-RO" altLang="en-US" dirty="0" smtClean="0">
                <a:latin typeface="Garamond" pitchFamily="18" charset="0"/>
              </a:rPr>
              <a:t>şte formatul fizic pentru discurile inscriptibile</a:t>
            </a:r>
            <a:r>
              <a:rPr lang="en-US" altLang="en-US" dirty="0" smtClean="0">
                <a:latin typeface="Garamond" pitchFamily="18" charset="0"/>
              </a:rPr>
              <a:t>. </a:t>
            </a:r>
            <a:r>
              <a:rPr lang="ro-RO" altLang="en-US" dirty="0" smtClean="0">
                <a:latin typeface="Garamond" pitchFamily="18" charset="0"/>
              </a:rPr>
              <a:t>Are trei părţi:</a:t>
            </a:r>
            <a:r>
              <a:rPr lang="en-US" altLang="en-US" dirty="0" smtClean="0">
                <a:latin typeface="Garamond" pitchFamily="18" charset="0"/>
              </a:rPr>
              <a:t> </a:t>
            </a:r>
            <a:r>
              <a:rPr lang="ro-RO" altLang="en-US" dirty="0" smtClean="0">
                <a:latin typeface="Garamond" pitchFamily="18" charset="0"/>
              </a:rPr>
              <a:t>1 pentru discuri</a:t>
            </a:r>
            <a:r>
              <a:rPr lang="en-US" altLang="en-US" dirty="0" smtClean="0">
                <a:latin typeface="Garamond" pitchFamily="18" charset="0"/>
              </a:rPr>
              <a:t> Magneto</a:t>
            </a:r>
            <a:r>
              <a:rPr lang="ro-RO" altLang="en-US" dirty="0" smtClean="0">
                <a:latin typeface="Garamond" pitchFamily="18" charset="0"/>
              </a:rPr>
              <a:t>-optice </a:t>
            </a:r>
            <a:r>
              <a:rPr lang="en-US" altLang="en-US" dirty="0" smtClean="0">
                <a:latin typeface="Garamond" pitchFamily="18" charset="0"/>
              </a:rPr>
              <a:t>(MO), 2 </a:t>
            </a:r>
            <a:r>
              <a:rPr lang="ro-RO" altLang="en-US" dirty="0" smtClean="0">
                <a:latin typeface="Garamond" pitchFamily="18" charset="0"/>
              </a:rPr>
              <a:t>pentru discuri de tip </a:t>
            </a:r>
            <a:r>
              <a:rPr lang="en-US" altLang="en-US" dirty="0" smtClean="0">
                <a:latin typeface="Garamond" pitchFamily="18" charset="0"/>
              </a:rPr>
              <a:t>Write Once (WO) </a:t>
            </a:r>
            <a:r>
              <a:rPr lang="ro-RO" altLang="en-US" dirty="0" smtClean="0">
                <a:latin typeface="Garamond" pitchFamily="18" charset="0"/>
              </a:rPr>
              <a:t>şi</a:t>
            </a:r>
            <a:r>
              <a:rPr lang="en-US" altLang="en-US" dirty="0" smtClean="0">
                <a:latin typeface="Garamond" pitchFamily="18" charset="0"/>
              </a:rPr>
              <a:t> 3 </a:t>
            </a:r>
            <a:r>
              <a:rPr lang="ro-RO" altLang="en-US" dirty="0" smtClean="0">
                <a:latin typeface="Garamond" pitchFamily="18" charset="0"/>
              </a:rPr>
              <a:t>pentru discuri re-inscriptibile</a:t>
            </a:r>
            <a:r>
              <a:rPr lang="en-US" altLang="en-US" dirty="0" smtClean="0">
                <a:latin typeface="Garamond" pitchFamily="18" charset="0"/>
              </a:rPr>
              <a:t>. </a:t>
            </a:r>
          </a:p>
          <a:p>
            <a:r>
              <a:rPr lang="en-US" altLang="en-US" b="1" dirty="0" smtClean="0">
                <a:latin typeface="Garamond" pitchFamily="18" charset="0"/>
              </a:rPr>
              <a:t>White Book</a:t>
            </a:r>
            <a:r>
              <a:rPr lang="en-US" altLang="en-US" dirty="0" smtClean="0">
                <a:latin typeface="Garamond" pitchFamily="18" charset="0"/>
              </a:rPr>
              <a:t> – </a:t>
            </a:r>
            <a:r>
              <a:rPr lang="ro-RO" altLang="en-US" dirty="0" smtClean="0">
                <a:latin typeface="Garamond" pitchFamily="18" charset="0"/>
              </a:rPr>
              <a:t>Metoda de înregistrare </a:t>
            </a:r>
            <a:r>
              <a:rPr lang="en-US" altLang="en-US" dirty="0" smtClean="0">
                <a:latin typeface="Garamond" pitchFamily="18" charset="0"/>
              </a:rPr>
              <a:t>MPEG1 audio</a:t>
            </a:r>
            <a:r>
              <a:rPr lang="ro-RO" altLang="en-US" dirty="0" smtClean="0">
                <a:latin typeface="Garamond" pitchFamily="18" charset="0"/>
              </a:rPr>
              <a:t>-</a:t>
            </a:r>
            <a:r>
              <a:rPr lang="en-US" altLang="en-US" dirty="0" smtClean="0">
                <a:latin typeface="Garamond" pitchFamily="18" charset="0"/>
              </a:rPr>
              <a:t>video</a:t>
            </a:r>
            <a:r>
              <a:rPr lang="ro-RO" altLang="en-US" dirty="0" smtClean="0">
                <a:latin typeface="Garamond" pitchFamily="18" charset="0"/>
              </a:rPr>
              <a:t> pe un</a:t>
            </a:r>
            <a:r>
              <a:rPr lang="en-US" altLang="en-US" dirty="0" smtClean="0">
                <a:latin typeface="Garamond" pitchFamily="18" charset="0"/>
              </a:rPr>
              <a:t> </a:t>
            </a:r>
            <a:r>
              <a:rPr lang="ro-RO" altLang="en-US" dirty="0" smtClean="0">
                <a:latin typeface="Garamond" pitchFamily="18" charset="0"/>
              </a:rPr>
              <a:t>v</a:t>
            </a:r>
            <a:r>
              <a:rPr lang="en-US" altLang="en-US" dirty="0" err="1" smtClean="0">
                <a:latin typeface="Garamond" pitchFamily="18" charset="0"/>
              </a:rPr>
              <a:t>ideo</a:t>
            </a:r>
            <a:r>
              <a:rPr lang="en-US" altLang="en-US" dirty="0" smtClean="0">
                <a:latin typeface="Garamond" pitchFamily="18" charset="0"/>
              </a:rPr>
              <a:t> CD (VCD). </a:t>
            </a:r>
            <a:r>
              <a:rPr lang="ro-RO" altLang="en-US" dirty="0" smtClean="0">
                <a:latin typeface="Garamond" pitchFamily="18" charset="0"/>
              </a:rPr>
              <a:t>Aceste discuri necesită un player specializat sau o aplicaţie </a:t>
            </a:r>
            <a:r>
              <a:rPr lang="en-US" altLang="en-US" dirty="0" smtClean="0">
                <a:latin typeface="Garamond" pitchFamily="18" charset="0"/>
              </a:rPr>
              <a:t>software </a:t>
            </a:r>
            <a:r>
              <a:rPr lang="ro-RO" altLang="en-US" dirty="0" smtClean="0">
                <a:latin typeface="Garamond" pitchFamily="18" charset="0"/>
              </a:rPr>
              <a:t>pentru accesare datorită compresiei înalte a informaţiei</a:t>
            </a:r>
            <a:r>
              <a:rPr lang="en-US" altLang="en-US" dirty="0" smtClean="0">
                <a:latin typeface="Garamond" pitchFamily="18" charset="0"/>
              </a:rPr>
              <a:t>. </a:t>
            </a:r>
          </a:p>
          <a:p>
            <a:r>
              <a:rPr lang="en-US" altLang="en-US" b="1" dirty="0" smtClean="0">
                <a:solidFill>
                  <a:srgbClr val="0066CC"/>
                </a:solidFill>
                <a:latin typeface="Garamond" pitchFamily="18" charset="0"/>
              </a:rPr>
              <a:t>Blue Book</a:t>
            </a:r>
            <a:r>
              <a:rPr lang="en-US" altLang="en-US" dirty="0" smtClean="0">
                <a:latin typeface="Garamond" pitchFamily="18" charset="0"/>
              </a:rPr>
              <a:t> – </a:t>
            </a:r>
            <a:r>
              <a:rPr lang="ro-RO" altLang="en-US" dirty="0" smtClean="0">
                <a:latin typeface="Garamond" pitchFamily="18" charset="0"/>
              </a:rPr>
              <a:t>Standardul </a:t>
            </a:r>
            <a:r>
              <a:rPr lang="en-US" altLang="en-US" dirty="0" smtClean="0">
                <a:latin typeface="Garamond" pitchFamily="18" charset="0"/>
              </a:rPr>
              <a:t>Blue Book </a:t>
            </a:r>
            <a:r>
              <a:rPr lang="ro-RO" altLang="en-US" dirty="0" smtClean="0">
                <a:latin typeface="Garamond" pitchFamily="18" charset="0"/>
              </a:rPr>
              <a:t>este pentru formatul discurilor </a:t>
            </a:r>
            <a:r>
              <a:rPr lang="en-US" altLang="en-US" dirty="0" smtClean="0">
                <a:latin typeface="Garamond" pitchFamily="18" charset="0"/>
              </a:rPr>
              <a:t>E-CD</a:t>
            </a:r>
            <a:r>
              <a:rPr lang="ro-RO" altLang="en-US" dirty="0" smtClean="0">
                <a:latin typeface="Garamond" pitchFamily="18" charset="0"/>
              </a:rPr>
              <a:t> (Enhanced-CD</a:t>
            </a:r>
            <a:r>
              <a:rPr lang="en-US" altLang="en-US" dirty="0" smtClean="0">
                <a:latin typeface="Garamond" pitchFamily="18" charset="0"/>
              </a:rPr>
              <a:t>). </a:t>
            </a:r>
          </a:p>
          <a:p>
            <a:endParaRPr lang="ro-RO" altLang="en-US" dirty="0" smtClean="0">
              <a:latin typeface="Garamond"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title"/>
          </p:nvPr>
        </p:nvSpPr>
        <p:spPr>
          <a:noFill/>
        </p:spPr>
        <p:txBody>
          <a:bodyPr/>
          <a:lstStyle/>
          <a:p>
            <a:r>
              <a:rPr lang="en-US" altLang="en-US" smtClean="0">
                <a:latin typeface="Garamond" pitchFamily="18" charset="0"/>
              </a:rPr>
              <a:t/>
            </a:r>
            <a:br>
              <a:rPr lang="en-US" altLang="en-US" smtClean="0">
                <a:latin typeface="Garamond" pitchFamily="18" charset="0"/>
              </a:rPr>
            </a:br>
            <a:r>
              <a:rPr lang="ro-RO" altLang="en-US" smtClean="0">
                <a:latin typeface="Garamond" pitchFamily="18" charset="0"/>
              </a:rPr>
              <a:t>Diverse caracteristici ale discurilor DVD</a:t>
            </a:r>
            <a:endParaRPr lang="en-US" altLang="en-US" smtClean="0">
              <a:latin typeface="Garamond" pitchFamily="18" charset="0"/>
            </a:endParaRPr>
          </a:p>
        </p:txBody>
      </p:sp>
      <p:sp>
        <p:nvSpPr>
          <p:cNvPr id="23555" name="Rectangle 8"/>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graphicFrame>
        <p:nvGraphicFramePr>
          <p:cNvPr id="23556" name="Object 9"/>
          <p:cNvGraphicFramePr>
            <a:graphicFrameLocks noChangeAspect="1"/>
          </p:cNvGraphicFramePr>
          <p:nvPr/>
        </p:nvGraphicFramePr>
        <p:xfrm>
          <a:off x="1700213" y="2395538"/>
          <a:ext cx="6348412" cy="1519237"/>
        </p:xfrm>
        <a:graphic>
          <a:graphicData uri="http://schemas.openxmlformats.org/presentationml/2006/ole">
            <mc:AlternateContent xmlns:mc="http://schemas.openxmlformats.org/markup-compatibility/2006">
              <mc:Choice xmlns:v="urn:schemas-microsoft-com:vml" Requires="v">
                <p:oleObj spid="_x0000_s23564" name="Worksheet" r:id="rId3" imgW="4152900" imgH="981151" progId="Excel.Sheet.8">
                  <p:embed/>
                </p:oleObj>
              </mc:Choice>
              <mc:Fallback>
                <p:oleObj name="Worksheet" r:id="rId3" imgW="4152900" imgH="981151" progId="Excel.Sheet.8">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0213" y="2395538"/>
                        <a:ext cx="6348412" cy="151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ro-RO" altLang="en-US" smtClean="0">
                <a:latin typeface="Garamond" pitchFamily="18" charset="0"/>
                <a:cs typeface="Times New Roman" pitchFamily="18" charset="0"/>
              </a:rPr>
              <a:t>Codificarea datelor şi controlul erorilor </a:t>
            </a:r>
            <a:endParaRPr lang="en-US" altLang="en-US" smtClean="0">
              <a:latin typeface="Garamond" pitchFamily="18" charset="0"/>
              <a:cs typeface="Times New Roman" pitchFamily="18" charset="0"/>
            </a:endParaRPr>
          </a:p>
        </p:txBody>
      </p:sp>
      <p:sp>
        <p:nvSpPr>
          <p:cNvPr id="25603" name="Rectangle 3"/>
          <p:cNvSpPr>
            <a:spLocks noGrp="1" noChangeArrowheads="1"/>
          </p:cNvSpPr>
          <p:nvPr>
            <p:ph type="body" idx="1"/>
          </p:nvPr>
        </p:nvSpPr>
        <p:spPr>
          <a:xfrm>
            <a:off x="685800" y="1371600"/>
            <a:ext cx="7954963" cy="4687888"/>
          </a:xfrm>
        </p:spPr>
        <p:txBody>
          <a:bodyPr/>
          <a:lstStyle/>
          <a:p>
            <a:r>
              <a:rPr lang="ro-RO" altLang="en-US" smtClean="0">
                <a:latin typeface="Garamond" pitchFamily="18" charset="0"/>
                <a:cs typeface="Times New Roman" pitchFamily="18" charset="0"/>
              </a:rPr>
              <a:t>Paritate, coduri Hamming şi CRC</a:t>
            </a:r>
            <a:r>
              <a:rPr lang="en-US" altLang="en-US" smtClean="0">
                <a:latin typeface="Garamond" pitchFamily="18" charset="0"/>
              </a:rPr>
              <a:t> </a:t>
            </a:r>
            <a:endParaRPr lang="ro-RO" altLang="en-US" smtClean="0">
              <a:latin typeface="Garamond" pitchFamily="18" charset="0"/>
            </a:endParaRPr>
          </a:p>
          <a:p>
            <a:endParaRPr lang="ro-RO" altLang="en-US" smtClean="0">
              <a:latin typeface="Garamond" pitchFamily="18" charset="0"/>
            </a:endParaRPr>
          </a:p>
          <a:p>
            <a:r>
              <a:rPr lang="ro-RO" altLang="en-US" smtClean="0">
                <a:latin typeface="Garamond" pitchFamily="18" charset="0"/>
                <a:cs typeface="Times New Roman" pitchFamily="18" charset="0"/>
              </a:rPr>
              <a:t>În momentul unei transmisiuni pot apărea erori datorită interferen</a:t>
            </a:r>
            <a:r>
              <a:rPr lang="ro-RO" altLang="en-US" smtClean="0">
                <a:latin typeface="Garamond" pitchFamily="18" charset="0"/>
              </a:rPr>
              <a:t>ţ</a:t>
            </a:r>
            <a:r>
              <a:rPr lang="ro-RO" altLang="en-US" smtClean="0">
                <a:latin typeface="Garamond" pitchFamily="18" charset="0"/>
                <a:cs typeface="Times New Roman" pitchFamily="18" charset="0"/>
              </a:rPr>
              <a:t>elor electrice sau electromecanice. Probabilitatea de apari</a:t>
            </a:r>
            <a:r>
              <a:rPr lang="ro-RO" altLang="en-US" smtClean="0">
                <a:latin typeface="Garamond" pitchFamily="18" charset="0"/>
              </a:rPr>
              <a:t>ţ</a:t>
            </a:r>
            <a:r>
              <a:rPr lang="ro-RO" altLang="en-US" smtClean="0">
                <a:latin typeface="Garamond" pitchFamily="18" charset="0"/>
                <a:cs typeface="Times New Roman" pitchFamily="18" charset="0"/>
              </a:rPr>
              <a:t>ie a unei erori este estimată la aproximativ 10</a:t>
            </a:r>
            <a:r>
              <a:rPr lang="ro-RO" altLang="en-US" baseline="30000" smtClean="0">
                <a:latin typeface="Garamond" pitchFamily="18" charset="0"/>
                <a:cs typeface="Times New Roman" pitchFamily="18" charset="0"/>
              </a:rPr>
              <a:t>-18</a:t>
            </a:r>
            <a:r>
              <a:rPr lang="ro-RO" altLang="en-US" smtClean="0">
                <a:latin typeface="Garamond" pitchFamily="18" charset="0"/>
                <a:cs typeface="Times New Roman" pitchFamily="18" charset="0"/>
              </a:rPr>
              <a:t>. În cazul unui Pentium ce lucrează cu date la 10</a:t>
            </a:r>
            <a:r>
              <a:rPr lang="ro-RO" altLang="en-US" baseline="30000" smtClean="0">
                <a:latin typeface="Garamond" pitchFamily="18" charset="0"/>
                <a:cs typeface="Times New Roman" pitchFamily="18" charset="0"/>
              </a:rPr>
              <a:t>9</a:t>
            </a:r>
            <a:r>
              <a:rPr lang="ro-RO" altLang="en-US" smtClean="0">
                <a:latin typeface="Garamond" pitchFamily="18" charset="0"/>
                <a:cs typeface="Times New Roman" pitchFamily="18" charset="0"/>
              </a:rPr>
              <a:t> bps, acest lucru înseamnă că ar trebui să a</a:t>
            </a:r>
            <a:r>
              <a:rPr lang="ro-RO" altLang="en-US" smtClean="0">
                <a:latin typeface="Garamond" pitchFamily="18" charset="0"/>
              </a:rPr>
              <a:t>ş</a:t>
            </a:r>
            <a:r>
              <a:rPr lang="ro-RO" altLang="en-US" smtClean="0">
                <a:latin typeface="Garamond" pitchFamily="18" charset="0"/>
                <a:cs typeface="Times New Roman" pitchFamily="18" charset="0"/>
              </a:rPr>
              <a:t>teptăm 10</a:t>
            </a:r>
            <a:r>
              <a:rPr lang="ro-RO" altLang="en-US" baseline="30000" smtClean="0">
                <a:latin typeface="Garamond" pitchFamily="18" charset="0"/>
                <a:cs typeface="Times New Roman" pitchFamily="18" charset="0"/>
              </a:rPr>
              <a:t>9</a:t>
            </a:r>
            <a:r>
              <a:rPr lang="ro-RO" altLang="en-US" smtClean="0">
                <a:latin typeface="Garamond" pitchFamily="18" charset="0"/>
                <a:cs typeface="Times New Roman" pitchFamily="18" charset="0"/>
              </a:rPr>
              <a:t> secunde pentru producerea unei erori, care înseamnă 31,7 ani.</a:t>
            </a:r>
            <a:endParaRPr lang="en-US" altLang="en-US" smtClean="0">
              <a:latin typeface="Garamond" pitchFamily="18" charset="0"/>
              <a:cs typeface="Times New Roman" pitchFamily="18" charset="0"/>
            </a:endParaRPr>
          </a:p>
          <a:p>
            <a:r>
              <a:rPr lang="ro-RO" altLang="en-US" smtClean="0">
                <a:latin typeface="Garamond" pitchFamily="18" charset="0"/>
                <a:cs typeface="Times New Roman" pitchFamily="18" charset="0"/>
              </a:rPr>
              <a:t>Aplicarea tehnicilor de detec</a:t>
            </a:r>
            <a:r>
              <a:rPr lang="ro-RO" altLang="en-US" smtClean="0">
                <a:latin typeface="Garamond" pitchFamily="18" charset="0"/>
              </a:rPr>
              <a:t>ţ</a:t>
            </a:r>
            <a:r>
              <a:rPr lang="ro-RO" altLang="en-US" smtClean="0">
                <a:latin typeface="Garamond" pitchFamily="18" charset="0"/>
                <a:cs typeface="Times New Roman" pitchFamily="18" charset="0"/>
              </a:rPr>
              <a:t>ie </a:t>
            </a:r>
            <a:r>
              <a:rPr lang="ro-RO" altLang="en-US" smtClean="0">
                <a:latin typeface="Garamond" pitchFamily="18" charset="0"/>
              </a:rPr>
              <a:t>ş</a:t>
            </a:r>
            <a:r>
              <a:rPr lang="ro-RO" altLang="en-US" smtClean="0">
                <a:latin typeface="Garamond" pitchFamily="18" charset="0"/>
                <a:cs typeface="Times New Roman" pitchFamily="18" charset="0"/>
              </a:rPr>
              <a:t>i corec</a:t>
            </a:r>
            <a:r>
              <a:rPr lang="ro-RO" altLang="en-US" smtClean="0">
                <a:latin typeface="Garamond" pitchFamily="18" charset="0"/>
              </a:rPr>
              <a:t>ţ</a:t>
            </a:r>
            <a:r>
              <a:rPr lang="ro-RO" altLang="en-US" smtClean="0">
                <a:latin typeface="Garamond" pitchFamily="18" charset="0"/>
                <a:cs typeface="Times New Roman" pitchFamily="18" charset="0"/>
              </a:rPr>
              <a:t>ie a erorilor au fost revitalizate în momentul apari</a:t>
            </a:r>
            <a:r>
              <a:rPr lang="ro-RO" altLang="en-US" smtClean="0">
                <a:latin typeface="Garamond" pitchFamily="18" charset="0"/>
              </a:rPr>
              <a:t>ţ</a:t>
            </a:r>
            <a:r>
              <a:rPr lang="ro-RO" altLang="en-US" smtClean="0">
                <a:latin typeface="Garamond" pitchFamily="18" charset="0"/>
                <a:cs typeface="Times New Roman" pitchFamily="18" charset="0"/>
              </a:rPr>
              <a:t>iei CD-ROM-ului </a:t>
            </a:r>
            <a:r>
              <a:rPr lang="ro-RO" altLang="en-US" smtClean="0">
                <a:latin typeface="Garamond" pitchFamily="18" charset="0"/>
              </a:rPr>
              <a:t>ş</a:t>
            </a:r>
            <a:r>
              <a:rPr lang="ro-RO" altLang="en-US" smtClean="0">
                <a:latin typeface="Garamond" pitchFamily="18" charset="0"/>
                <a:cs typeface="Times New Roman" pitchFamily="18" charset="0"/>
              </a:rPr>
              <a:t>i DVD-ului. Suprafe</a:t>
            </a:r>
            <a:r>
              <a:rPr lang="ro-RO" altLang="en-US" smtClean="0">
                <a:latin typeface="Garamond" pitchFamily="18" charset="0"/>
              </a:rPr>
              <a:t>ţ</a:t>
            </a:r>
            <a:r>
              <a:rPr lang="ro-RO" altLang="en-US" smtClean="0">
                <a:latin typeface="Garamond" pitchFamily="18" charset="0"/>
                <a:cs typeface="Times New Roman" pitchFamily="18" charset="0"/>
              </a:rPr>
              <a:t>ele acestora se deteriorează în timp </a:t>
            </a:r>
            <a:r>
              <a:rPr lang="ro-RO" altLang="en-US" smtClean="0">
                <a:latin typeface="Garamond" pitchFamily="18" charset="0"/>
              </a:rPr>
              <a:t>ş</a:t>
            </a:r>
            <a:r>
              <a:rPr lang="ro-RO" altLang="en-US" smtClean="0">
                <a:latin typeface="Garamond" pitchFamily="18" charset="0"/>
                <a:cs typeface="Times New Roman" pitchFamily="18" charset="0"/>
              </a:rPr>
              <a:t>i ar deveni inutilizabile dacă nu ar exista tehnici de corec</a:t>
            </a:r>
            <a:r>
              <a:rPr lang="ro-RO" altLang="en-US" smtClean="0">
                <a:latin typeface="Garamond" pitchFamily="18" charset="0"/>
              </a:rPr>
              <a:t>ţ</a:t>
            </a:r>
            <a:r>
              <a:rPr lang="ro-RO" altLang="en-US" smtClean="0">
                <a:latin typeface="Garamond" pitchFamily="18" charset="0"/>
                <a:cs typeface="Times New Roman" pitchFamily="18" charset="0"/>
              </a:rPr>
              <a:t>ie a datelor.</a:t>
            </a:r>
            <a:r>
              <a:rPr lang="en-US" altLang="en-US" smtClean="0">
                <a:latin typeface="Garamond" pitchFamily="18"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o-RO" altLang="en-US" sz="2800" smtClean="0">
                <a:latin typeface="Garamond" pitchFamily="18" charset="0"/>
              </a:rPr>
              <a:t>USB – Universal Serial Bus</a:t>
            </a:r>
            <a:endParaRPr lang="en-US" altLang="en-US" sz="2800" smtClean="0">
              <a:latin typeface="Garamond" pitchFamily="18" charset="0"/>
            </a:endParaRPr>
          </a:p>
        </p:txBody>
      </p:sp>
      <p:sp>
        <p:nvSpPr>
          <p:cNvPr id="32771" name="Text Box 3"/>
          <p:cNvSpPr txBox="1">
            <a:spLocks noChangeArrowheads="1"/>
          </p:cNvSpPr>
          <p:nvPr/>
        </p:nvSpPr>
        <p:spPr bwMode="auto">
          <a:xfrm>
            <a:off x="782638" y="1470025"/>
            <a:ext cx="76327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buFontTx/>
              <a:buChar char="•"/>
            </a:pPr>
            <a:r>
              <a:rPr lang="ro-RO" altLang="en-US" sz="2000"/>
              <a:t> </a:t>
            </a:r>
            <a:r>
              <a:rPr lang="ro-RO" altLang="en-US" sz="2000">
                <a:cs typeface="Times New Roman" pitchFamily="18" charset="0"/>
              </a:rPr>
              <a:t>La începutul anilor 1990 a apărut necesitatea dezvoltării unui nou standard pentru interfe</a:t>
            </a:r>
            <a:r>
              <a:rPr lang="ro-RO" altLang="en-US" sz="2000"/>
              <a:t>ţ</a:t>
            </a:r>
            <a:r>
              <a:rPr lang="ro-RO" altLang="en-US" sz="2000">
                <a:cs typeface="Times New Roman" pitchFamily="18" charset="0"/>
              </a:rPr>
              <a:t>e seriale. Era nevoie de un dispozitiv de conectare fără o reconfigurare manuală, fără repornirea calculatorului, fără placă PCI pentru fiecare dispozitiv în parte, un singur conector universal si cablaj, fara alimentare extern</a:t>
            </a:r>
            <a:r>
              <a:rPr lang="ro-RO" altLang="en-US" sz="2000"/>
              <a:t>ă</a:t>
            </a:r>
            <a:r>
              <a:rPr lang="ro-RO" altLang="en-US" sz="2000">
                <a:cs typeface="Times New Roman" pitchFamily="18" charset="0"/>
              </a:rPr>
              <a:t> suplimentar</a:t>
            </a:r>
            <a:r>
              <a:rPr lang="ro-RO" altLang="en-US" sz="2000"/>
              <a:t>ă</a:t>
            </a:r>
            <a:r>
              <a:rPr lang="ro-RO" altLang="en-US" sz="2000">
                <a:cs typeface="Times New Roman" pitchFamily="18" charset="0"/>
              </a:rPr>
              <a:t>. </a:t>
            </a:r>
            <a:endParaRPr lang="en-US" altLang="en-US" sz="2000">
              <a:cs typeface="Times New Roman" pitchFamily="18" charset="0"/>
            </a:endParaRPr>
          </a:p>
          <a:p>
            <a:pPr>
              <a:buFontTx/>
              <a:buChar char="•"/>
            </a:pPr>
            <a:r>
              <a:rPr lang="ro-RO" altLang="en-US" sz="2000"/>
              <a:t> </a:t>
            </a:r>
            <a:r>
              <a:rPr lang="ro-RO" altLang="en-US" sz="2000">
                <a:cs typeface="Times New Roman" pitchFamily="18" charset="0"/>
              </a:rPr>
              <a:t>Lă</a:t>
            </a:r>
            <a:r>
              <a:rPr lang="ro-RO" altLang="en-US" sz="2000"/>
              <a:t>ţ</a:t>
            </a:r>
            <a:r>
              <a:rPr lang="ro-RO" altLang="en-US" sz="2000">
                <a:cs typeface="Times New Roman" pitchFamily="18" charset="0"/>
              </a:rPr>
              <a:t>imea de bandă a portului USB este de </a:t>
            </a:r>
            <a:r>
              <a:rPr lang="ro-RO" altLang="en-US" sz="2000" b="1">
                <a:cs typeface="Times New Roman" pitchFamily="18" charset="0"/>
              </a:rPr>
              <a:t>12 Mbs/sec</a:t>
            </a:r>
            <a:r>
              <a:rPr lang="ro-RO" altLang="en-US" sz="2000">
                <a:cs typeface="Times New Roman" pitchFamily="18" charset="0"/>
              </a:rPr>
              <a:t>, partajată pentru toate dispozitivele ataşate, limita fiind de 127 echipamente (datorită lă</a:t>
            </a:r>
            <a:r>
              <a:rPr lang="ro-RO" altLang="en-US" sz="2000"/>
              <a:t>ţ</a:t>
            </a:r>
            <a:r>
              <a:rPr lang="ro-RO" altLang="en-US" sz="2000">
                <a:cs typeface="Times New Roman" pitchFamily="18" charset="0"/>
              </a:rPr>
              <a:t>imii spa</a:t>
            </a:r>
            <a:r>
              <a:rPr lang="ro-RO" altLang="en-US" sz="2000"/>
              <a:t>ţ</a:t>
            </a:r>
            <a:r>
              <a:rPr lang="ro-RO" altLang="en-US" sz="2000">
                <a:cs typeface="Times New Roman" pitchFamily="18" charset="0"/>
              </a:rPr>
              <a:t>iului de adrese). Cablul cu patru fire foloseşte 2 fire pentru transmisia de date şi două pentru alimentarea cu curent electric (5V şi 0V). </a:t>
            </a:r>
            <a:endParaRPr lang="en-US" altLang="en-US" sz="2000">
              <a:cs typeface="Times New Roman" pitchFamily="18" charset="0"/>
            </a:endParaRPr>
          </a:p>
          <a:p>
            <a:pPr>
              <a:buFontTx/>
              <a:buChar char="•"/>
            </a:pPr>
            <a:r>
              <a:rPr lang="en-US" altLang="en-US" sz="2000">
                <a:cs typeface="Times New Roman" pitchFamily="18" charset="0"/>
              </a:rPr>
              <a:t>Varianta USB 2.0 permite urm</a:t>
            </a:r>
            <a:r>
              <a:rPr lang="ro-RO" altLang="en-US" sz="2000">
                <a:cs typeface="Times New Roman" pitchFamily="18" charset="0"/>
              </a:rPr>
              <a:t>ă</a:t>
            </a:r>
            <a:r>
              <a:rPr lang="en-US" altLang="en-US" sz="2000">
                <a:cs typeface="Times New Roman" pitchFamily="18" charset="0"/>
              </a:rPr>
              <a:t>toarele viteze de transfer:</a:t>
            </a:r>
          </a:p>
          <a:p>
            <a:pPr lvl="1">
              <a:buFontTx/>
              <a:buChar char="•"/>
            </a:pPr>
            <a:r>
              <a:rPr lang="en-US" altLang="en-US" sz="2000">
                <a:cs typeface="Times New Roman" pitchFamily="18" charset="0"/>
              </a:rPr>
              <a:t> Low-Speed – 1,5 Mbps</a:t>
            </a:r>
          </a:p>
          <a:p>
            <a:pPr lvl="1">
              <a:buFontTx/>
              <a:buChar char="•"/>
            </a:pPr>
            <a:r>
              <a:rPr lang="en-US" altLang="en-US" sz="2000">
                <a:cs typeface="Times New Roman" pitchFamily="18" charset="0"/>
              </a:rPr>
              <a:t> Full-Speed – 12 Mbps</a:t>
            </a:r>
          </a:p>
          <a:p>
            <a:pPr lvl="1">
              <a:buFontTx/>
              <a:buChar char="•"/>
            </a:pPr>
            <a:r>
              <a:rPr lang="en-US" altLang="en-US" sz="2000">
                <a:cs typeface="Times New Roman" pitchFamily="18" charset="0"/>
              </a:rPr>
              <a:t> Hi-Speed - 480 Mbps </a:t>
            </a:r>
          </a:p>
          <a:p>
            <a:r>
              <a:rPr lang="en-US" altLang="en-US"/>
              <a:t> </a:t>
            </a:r>
          </a:p>
          <a:p>
            <a:endParaRPr lang="en-US" altLang="en-US"/>
          </a:p>
          <a:p>
            <a:r>
              <a:rPr lang="en-US" altLang="en-US" sz="2000"/>
              <a:t>(USB 3.0 – viteze p</a:t>
            </a:r>
            <a:r>
              <a:rPr lang="ro-RO" altLang="en-US" sz="2000"/>
              <a:t>â</a:t>
            </a:r>
            <a:r>
              <a:rPr lang="en-US" altLang="en-US" sz="2000"/>
              <a:t>n</a:t>
            </a:r>
            <a:r>
              <a:rPr lang="ro-RO" altLang="en-US" sz="2000"/>
              <a:t>ă</a:t>
            </a:r>
            <a:r>
              <a:rPr lang="en-US" altLang="en-US" sz="2000"/>
              <a:t> la 5 Gbit/s - 625 MB/s) </a:t>
            </a:r>
          </a:p>
        </p:txBody>
      </p:sp>
      <p:pic>
        <p:nvPicPr>
          <p:cNvPr id="32772" name="Picture 4" descr="us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5900" y="4746625"/>
            <a:ext cx="22098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5" descr="USBplu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6713" y="4383088"/>
            <a:ext cx="1844675"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ro-RO" altLang="en-US" sz="2800" smtClean="0">
                <a:latin typeface="Garamond" pitchFamily="18" charset="0"/>
                <a:cs typeface="Times New Roman" pitchFamily="18" charset="0"/>
              </a:rPr>
              <a:t>IEEE 1394 (Firewire)</a:t>
            </a:r>
            <a:r>
              <a:rPr lang="en-US" altLang="en-US" sz="2800" smtClean="0">
                <a:latin typeface="Garamond" pitchFamily="18" charset="0"/>
              </a:rPr>
              <a:t> </a:t>
            </a:r>
          </a:p>
        </p:txBody>
      </p:sp>
      <p:sp>
        <p:nvSpPr>
          <p:cNvPr id="34819" name="Rectangle 3"/>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sp>
        <p:nvSpPr>
          <p:cNvPr id="34820" name="Rectangle 4"/>
          <p:cNvSpPr>
            <a:spLocks noGrp="1" noChangeArrowheads="1"/>
          </p:cNvSpPr>
          <p:nvPr>
            <p:ph type="body" idx="1"/>
          </p:nvPr>
        </p:nvSpPr>
        <p:spPr>
          <a:xfrm>
            <a:off x="422275" y="1282701"/>
            <a:ext cx="6829425" cy="2628900"/>
          </a:xfrm>
          <a:noFill/>
        </p:spPr>
        <p:txBody>
          <a:bodyPr/>
          <a:lstStyle/>
          <a:p>
            <a:pPr>
              <a:lnSpc>
                <a:spcPct val="90000"/>
              </a:lnSpc>
            </a:pPr>
            <a:r>
              <a:rPr lang="ro-RO" altLang="en-US" smtClean="0">
                <a:latin typeface="Garamond" pitchFamily="18" charset="0"/>
                <a:cs typeface="Times New Roman" pitchFamily="18" charset="0"/>
              </a:rPr>
              <a:t>IEEE(</a:t>
            </a:r>
            <a:r>
              <a:rPr lang="en-US" altLang="en-US" smtClean="0">
                <a:latin typeface="Garamond" pitchFamily="18" charset="0"/>
                <a:cs typeface="Arial" charset="0"/>
              </a:rPr>
              <a:t>Institute of Electrical and Electronics Engineers</a:t>
            </a:r>
            <a:r>
              <a:rPr lang="ro-RO" altLang="en-US" smtClean="0">
                <a:latin typeface="Garamond" pitchFamily="18" charset="0"/>
                <a:cs typeface="Times New Roman" pitchFamily="18" charset="0"/>
              </a:rPr>
              <a:t>)</a:t>
            </a:r>
            <a:r>
              <a:rPr lang="en-US" altLang="en-US" smtClean="0">
                <a:latin typeface="Garamond" pitchFamily="18" charset="0"/>
                <a:cs typeface="Arial" charset="0"/>
              </a:rPr>
              <a:t> (Eye-triple-E)</a:t>
            </a:r>
            <a:endParaRPr lang="en-US" altLang="en-US" smtClean="0">
              <a:latin typeface="Garamond" pitchFamily="18" charset="0"/>
              <a:cs typeface="Times New Roman" pitchFamily="18" charset="0"/>
            </a:endParaRPr>
          </a:p>
          <a:p>
            <a:pPr>
              <a:lnSpc>
                <a:spcPct val="90000"/>
              </a:lnSpc>
            </a:pPr>
            <a:r>
              <a:rPr lang="ro-RO" altLang="en-US" smtClean="0">
                <a:latin typeface="Garamond" pitchFamily="18" charset="0"/>
                <a:cs typeface="Times New Roman" pitchFamily="18" charset="0"/>
              </a:rPr>
              <a:t>Standard de interfaţă externă ce asigură transferuri rapide de date (până la 400 Mbps în varianta 1394a şi 800 Mbps în varianta 1394b). Interfeţele fizice ce suportă standardul IEEE 1394 au diferite denumiri, în funcţie de compania producătoare. Apple (cea care a dezvoltat pentru prima oară această tehnologie) foloseşte denumirea de </a:t>
            </a:r>
            <a:r>
              <a:rPr lang="ro-RO" altLang="en-US" b="1" i="1" smtClean="0">
                <a:latin typeface="Garamond" pitchFamily="18" charset="0"/>
                <a:cs typeface="Times New Roman" pitchFamily="18" charset="0"/>
              </a:rPr>
              <a:t>FireWire</a:t>
            </a:r>
            <a:r>
              <a:rPr lang="ro-RO" altLang="en-US" smtClean="0">
                <a:latin typeface="Garamond" pitchFamily="18" charset="0"/>
                <a:cs typeface="Times New Roman" pitchFamily="18" charset="0"/>
              </a:rPr>
              <a:t>. Alte denumiri utilizate sunt </a:t>
            </a:r>
            <a:r>
              <a:rPr lang="ro-RO" altLang="en-US" b="1" i="1" smtClean="0">
                <a:latin typeface="Garamond" pitchFamily="18" charset="0"/>
                <a:cs typeface="Times New Roman" pitchFamily="18" charset="0"/>
              </a:rPr>
              <a:t>i.link (Sony)</a:t>
            </a:r>
            <a:r>
              <a:rPr lang="ro-RO" altLang="en-US" smtClean="0">
                <a:latin typeface="Garamond" pitchFamily="18" charset="0"/>
                <a:cs typeface="Times New Roman" pitchFamily="18" charset="0"/>
              </a:rPr>
              <a:t> şi </a:t>
            </a:r>
            <a:r>
              <a:rPr lang="ro-RO" altLang="en-US" b="1" i="1" smtClean="0">
                <a:latin typeface="Garamond" pitchFamily="18" charset="0"/>
                <a:cs typeface="Times New Roman" pitchFamily="18" charset="0"/>
              </a:rPr>
              <a:t>Lynx (Texas Instruments)</a:t>
            </a:r>
            <a:r>
              <a:rPr lang="ro-RO" altLang="en-US" smtClean="0">
                <a:latin typeface="Garamond" pitchFamily="18" charset="0"/>
                <a:cs typeface="Times New Roman" pitchFamily="18" charset="0"/>
              </a:rPr>
              <a:t>. </a:t>
            </a:r>
            <a:endParaRPr lang="en-US" altLang="en-US" smtClean="0">
              <a:latin typeface="Garamond" pitchFamily="18" charset="0"/>
              <a:cs typeface="Times New Roman" pitchFamily="18"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4599" y="1208088"/>
            <a:ext cx="2210351" cy="1497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33400" y="4025037"/>
            <a:ext cx="8280400" cy="2862322"/>
          </a:xfrm>
          <a:prstGeom prst="rect">
            <a:avLst/>
          </a:prstGeom>
        </p:spPr>
        <p:txBody>
          <a:bodyPr wrap="square">
            <a:spAutoFit/>
          </a:bodyPr>
          <a:lstStyle/>
          <a:p>
            <a:pPr marL="342900" indent="-342900">
              <a:buFont typeface="Arial" panose="020B0604020202020204" pitchFamily="34" charset="0"/>
              <a:buChar char="•"/>
            </a:pPr>
            <a:r>
              <a:rPr lang="vi-VN" sz="2000"/>
              <a:t>Un port IEEE 1394 poate fi utilizat pentru a conecta până la 63 de dispozitive periferice. Suportă, de asemenea, transferuri izocrone de date, asigurând rate de transfer garantate. Acest lucru face ca interfaţa IEEE 1394 să fie ideală pentru echipamente ce trebuie să asigure rate ridicate de transfer în timp real (de regulă echipamente video).  </a:t>
            </a:r>
          </a:p>
          <a:p>
            <a:pPr marL="342900" indent="-342900">
              <a:buFont typeface="Arial" panose="020B0604020202020204" pitchFamily="34" charset="0"/>
              <a:buChar char="•"/>
            </a:pPr>
            <a:r>
              <a:rPr lang="vi-VN" sz="2000"/>
              <a:t>Extrem de rapidă şi flexibilă, IEEE 1394 este şi scumpă. Ca şi interfaţa USB, IEEE 1394 asigură suport atât pentru Plug-n-Play cât şi pentru conectarea imediată de tip „hot-plugging”.</a:t>
            </a:r>
          </a:p>
          <a:p>
            <a:endParaRPr lang="vi-VN" sz="2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ro-RO" altLang="en-US" sz="2800" smtClean="0">
                <a:latin typeface="Garamond" pitchFamily="18" charset="0"/>
              </a:rPr>
              <a:t>Bluetooth</a:t>
            </a:r>
            <a:r>
              <a:rPr lang="en-US" altLang="en-US" sz="2800" smtClean="0">
                <a:latin typeface="Garamond" pitchFamily="18" charset="0"/>
              </a:rPr>
              <a:t> </a:t>
            </a:r>
          </a:p>
        </p:txBody>
      </p:sp>
      <p:sp>
        <p:nvSpPr>
          <p:cNvPr id="35843" name="Rectangle 3"/>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sp>
        <p:nvSpPr>
          <p:cNvPr id="35844" name="Rectangle 4"/>
          <p:cNvSpPr>
            <a:spLocks noChangeArrowheads="1"/>
          </p:cNvSpPr>
          <p:nvPr/>
        </p:nvSpPr>
        <p:spPr bwMode="auto">
          <a:xfrm>
            <a:off x="3848100" y="3157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pic>
        <p:nvPicPr>
          <p:cNvPr id="35845" name="Picture 5" descr="Bluetoo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1036638"/>
            <a:ext cx="23241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Text Box 6"/>
          <p:cNvSpPr txBox="1">
            <a:spLocks noChangeArrowheads="1"/>
          </p:cNvSpPr>
          <p:nvPr/>
        </p:nvSpPr>
        <p:spPr bwMode="auto">
          <a:xfrm>
            <a:off x="504825" y="1808163"/>
            <a:ext cx="863917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US" altLang="en-US" sz="2000" b="1"/>
              <a:t>Bluetooth</a:t>
            </a:r>
            <a:r>
              <a:rPr lang="en-US" altLang="en-US" sz="2000"/>
              <a:t> – standard industrial pentru retele wireless de tip PAN (Personal Area Network). Bluetooth ofera modalitatea de conectare si schimb de informatii (pe baza de unde radio) pentru: telefoane mobile, laptop-uri, PC-uri, camere digitale, console video, echipamente audio. Specificatiile Bluetooth sunt dezvoltate sub patronajul </a:t>
            </a:r>
            <a:r>
              <a:rPr lang="en-US" altLang="en-US" sz="2000">
                <a:hlinkClick r:id="rId3" tooltip="Bluetooth Special Interest Group"/>
              </a:rPr>
              <a:t>Bluetooth Special Interest Group</a:t>
            </a:r>
            <a:r>
              <a:rPr lang="en-US" altLang="en-US" sz="2000"/>
              <a:t>. </a:t>
            </a:r>
          </a:p>
          <a:p>
            <a:endParaRPr lang="en-US" altLang="en-US" sz="2000"/>
          </a:p>
        </p:txBody>
      </p:sp>
      <p:graphicFrame>
        <p:nvGraphicFramePr>
          <p:cNvPr id="192557" name="Group 45"/>
          <p:cNvGraphicFramePr>
            <a:graphicFrameLocks noGrp="1"/>
          </p:cNvGraphicFramePr>
          <p:nvPr>
            <p:ph idx="1"/>
          </p:nvPr>
        </p:nvGraphicFramePr>
        <p:xfrm>
          <a:off x="2895600" y="3619500"/>
          <a:ext cx="2728913" cy="2019301"/>
        </p:xfrm>
        <a:graphic>
          <a:graphicData uri="http://schemas.openxmlformats.org/drawingml/2006/table">
            <a:tbl>
              <a:tblPr/>
              <a:tblGrid>
                <a:gridCol w="958850"/>
                <a:gridCol w="1770063"/>
              </a:tblGrid>
              <a:tr h="75723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Clasa</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Distanta (aprox.)</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a:noFill/>
                    </a:lnL>
                    <a:lnR cap="flat">
                      <a:noFill/>
                    </a:lnR>
                    <a:lnT cap="flat">
                      <a:noFill/>
                    </a:lnT>
                    <a:lnB>
                      <a:noFill/>
                    </a:lnB>
                    <a:lnTlToBr>
                      <a:noFill/>
                    </a:lnTlToBr>
                    <a:lnBlToTr>
                      <a:noFill/>
                    </a:lnBlToTr>
                    <a:noFill/>
                  </a:tcPr>
                </a:tc>
              </a:tr>
              <a:tr h="4206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 1</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~100 metri</a:t>
                      </a:r>
                    </a:p>
                  </a:txBody>
                  <a:tcPr anchor="ctr" horzOverflow="overflow">
                    <a:lnL>
                      <a:noFill/>
                    </a:lnL>
                    <a:lnR cap="flat">
                      <a:noFill/>
                    </a:lnR>
                    <a:lnT>
                      <a:noFill/>
                    </a:lnT>
                    <a:lnB>
                      <a:noFill/>
                    </a:lnB>
                    <a:lnTlToBr>
                      <a:noFill/>
                    </a:lnTlToBr>
                    <a:lnBlToTr>
                      <a:noFill/>
                    </a:lnBlToTr>
                    <a:noFill/>
                  </a:tcPr>
                </a:tc>
              </a:tr>
              <a:tr h="4206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 2</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~10 metri</a:t>
                      </a:r>
                    </a:p>
                  </a:txBody>
                  <a:tcPr anchor="ctr" horzOverflow="overflow">
                    <a:lnL>
                      <a:noFill/>
                    </a:lnL>
                    <a:lnR cap="flat">
                      <a:noFill/>
                    </a:lnR>
                    <a:lnT>
                      <a:noFill/>
                    </a:lnT>
                    <a:lnB>
                      <a:noFill/>
                    </a:lnB>
                    <a:lnTlToBr>
                      <a:noFill/>
                    </a:lnTlToBr>
                    <a:lnBlToTr>
                      <a:noFill/>
                    </a:lnBlToTr>
                    <a:noFill/>
                  </a:tcPr>
                </a:tc>
              </a:tr>
              <a:tr h="4206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 3</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~1 metru</a:t>
                      </a: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ro-RO" altLang="en-US" sz="2800" smtClean="0">
                <a:latin typeface="Garamond" pitchFamily="18" charset="0"/>
              </a:rPr>
              <a:t>Bluetooth</a:t>
            </a:r>
            <a:r>
              <a:rPr lang="en-US" altLang="en-US" sz="2800" smtClean="0">
                <a:latin typeface="Garamond" pitchFamily="18" charset="0"/>
              </a:rPr>
              <a:t> </a:t>
            </a:r>
          </a:p>
        </p:txBody>
      </p:sp>
      <p:sp>
        <p:nvSpPr>
          <p:cNvPr id="36867" name="Rectangle 3"/>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sp>
        <p:nvSpPr>
          <p:cNvPr id="36868" name="Rectangle 4"/>
          <p:cNvSpPr>
            <a:spLocks noChangeArrowheads="1"/>
          </p:cNvSpPr>
          <p:nvPr/>
        </p:nvSpPr>
        <p:spPr bwMode="auto">
          <a:xfrm>
            <a:off x="3848100" y="31575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pic>
        <p:nvPicPr>
          <p:cNvPr id="36869" name="Picture 5" descr="Bluetoo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1036638"/>
            <a:ext cx="23241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7920" name="Group 48"/>
          <p:cNvGraphicFramePr>
            <a:graphicFrameLocks noGrp="1"/>
          </p:cNvGraphicFramePr>
          <p:nvPr>
            <p:ph type="tbl" idx="1"/>
          </p:nvPr>
        </p:nvGraphicFramePr>
        <p:xfrm>
          <a:off x="1536700" y="2273300"/>
          <a:ext cx="5778500" cy="2498726"/>
        </p:xfrm>
        <a:graphic>
          <a:graphicData uri="http://schemas.openxmlformats.org/drawingml/2006/table">
            <a:tbl>
              <a:tblPr/>
              <a:tblGrid>
                <a:gridCol w="3376613"/>
                <a:gridCol w="2401887"/>
              </a:tblGrid>
              <a:tr h="6477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Versiunea</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Rata de transfer</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a:noFill/>
                    </a:lnL>
                    <a:lnR cap="flat">
                      <a:noFill/>
                    </a:lnR>
                    <a:lnT cap="flat">
                      <a:noFill/>
                    </a:lnT>
                    <a:lnB>
                      <a:noFill/>
                    </a:lnB>
                    <a:lnTlToBr>
                      <a:noFill/>
                    </a:lnTlToBr>
                    <a:lnBlToTr>
                      <a:noFill/>
                    </a:lnBlToTr>
                    <a:noFill/>
                  </a:tcPr>
                </a:tc>
              </a:tr>
              <a:tr h="4953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1.2</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723.1 </a:t>
                      </a:r>
                      <a:r>
                        <a:rPr kumimoji="0" lang="ro-RO" sz="1600" b="0" i="0" u="sng" strike="noStrike" cap="none" normalizeH="0" baseline="0" smtClean="0">
                          <a:ln>
                            <a:noFill/>
                          </a:ln>
                          <a:solidFill>
                            <a:schemeClr val="tx1"/>
                          </a:solidFill>
                          <a:effectLst/>
                          <a:latin typeface="Garamond" pitchFamily="18" charset="0"/>
                        </a:rPr>
                        <a:t>K</a:t>
                      </a:r>
                      <a:r>
                        <a:rPr kumimoji="0" lang="en-US" sz="1600" b="0" i="0" u="sng" strike="noStrike" cap="none" normalizeH="0" baseline="0" smtClean="0">
                          <a:ln>
                            <a:noFill/>
                          </a:ln>
                          <a:solidFill>
                            <a:schemeClr val="tx1"/>
                          </a:solidFill>
                          <a:effectLst/>
                          <a:latin typeface="Garamond" pitchFamily="18" charset="0"/>
                          <a:hlinkClick r:id="rId3" tooltip="Kilobit per second"/>
                        </a:rPr>
                        <a:t>bit/s</a:t>
                      </a:r>
                      <a:r>
                        <a:rPr kumimoji="0" lang="en-US" sz="1600" b="0" i="0" u="none" strike="noStrike" cap="none" normalizeH="0" baseline="0" smtClean="0">
                          <a:ln>
                            <a:noFill/>
                          </a:ln>
                          <a:solidFill>
                            <a:schemeClr val="tx1"/>
                          </a:solidFill>
                          <a:effectLst/>
                          <a:latin typeface="Garamond" pitchFamily="18" charset="0"/>
                        </a:rPr>
                        <a:t> </a:t>
                      </a:r>
                    </a:p>
                  </a:txBody>
                  <a:tcPr anchor="ctr" horzOverflow="overflow">
                    <a:lnL>
                      <a:noFill/>
                    </a:lnL>
                    <a:lnR cap="flat">
                      <a:noFill/>
                    </a:lnR>
                    <a:lnT>
                      <a:noFill/>
                    </a:lnT>
                    <a:lnB>
                      <a:noFill/>
                    </a:lnB>
                    <a:lnTlToBr>
                      <a:noFill/>
                    </a:lnTlToBr>
                    <a:lnBlToTr>
                      <a:noFill/>
                    </a:lnBlToTr>
                    <a:noFill/>
                  </a:tcPr>
                </a:tc>
              </a:tr>
              <a:tr h="4968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2.0 + EDR, 2.1</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2.1 </a:t>
                      </a:r>
                      <a:r>
                        <a:rPr kumimoji="0" lang="en-US" sz="1600" b="0" i="0" u="none" strike="noStrike" cap="none" normalizeH="0" baseline="0" smtClean="0">
                          <a:ln>
                            <a:noFill/>
                          </a:ln>
                          <a:solidFill>
                            <a:schemeClr val="tx1"/>
                          </a:solidFill>
                          <a:effectLst/>
                          <a:latin typeface="Garamond" pitchFamily="18" charset="0"/>
                          <a:hlinkClick r:id="rId4" tooltip="Mbit/s"/>
                        </a:rPr>
                        <a:t>Mbit/s</a:t>
                      </a:r>
                      <a:r>
                        <a:rPr kumimoji="0" lang="en-US" sz="1600" b="0" i="0" u="none" strike="noStrike" cap="none" normalizeH="0" baseline="0" smtClean="0">
                          <a:ln>
                            <a:noFill/>
                          </a:ln>
                          <a:solidFill>
                            <a:schemeClr val="tx1"/>
                          </a:solidFill>
                          <a:effectLst/>
                          <a:latin typeface="Garamond" pitchFamily="18" charset="0"/>
                        </a:rPr>
                        <a:t> </a:t>
                      </a:r>
                    </a:p>
                  </a:txBody>
                  <a:tcPr anchor="ctr" horzOverflow="overflow">
                    <a:lnL>
                      <a:noFill/>
                    </a:lnL>
                    <a:lnR cap="flat">
                      <a:noFill/>
                    </a:lnR>
                    <a:lnT>
                      <a:noFill/>
                    </a:lnT>
                    <a:lnB>
                      <a:noFill/>
                    </a:lnB>
                    <a:lnTlToBr>
                      <a:noFill/>
                    </a:lnTlToBr>
                    <a:lnBlToTr>
                      <a:noFill/>
                    </a:lnBlToTr>
                    <a:noFill/>
                  </a:tcPr>
                </a:tc>
              </a:tr>
              <a:tr h="8588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Garamond" pitchFamily="18" charset="0"/>
                        </a:rPr>
                        <a:t/>
                      </a:r>
                      <a:br>
                        <a:rPr kumimoji="0" lang="en-US" sz="1600" b="1" i="0" u="none" strike="noStrike" cap="none" normalizeH="0" baseline="0" smtClean="0">
                          <a:ln>
                            <a:noFill/>
                          </a:ln>
                          <a:solidFill>
                            <a:schemeClr val="tx1"/>
                          </a:solidFill>
                          <a:effectLst/>
                          <a:latin typeface="Garamond" pitchFamily="18" charset="0"/>
                        </a:rPr>
                      </a:br>
                      <a:r>
                        <a:rPr kumimoji="0" lang="en-US" sz="1600" b="1" i="0" u="none" strike="noStrike" cap="none" normalizeH="0" baseline="0" smtClean="0">
                          <a:ln>
                            <a:noFill/>
                          </a:ln>
                          <a:solidFill>
                            <a:schemeClr val="tx1"/>
                          </a:solidFill>
                          <a:effectLst/>
                          <a:latin typeface="Garamond" pitchFamily="18" charset="0"/>
                        </a:rPr>
                        <a:t>3.0 </a:t>
                      </a:r>
                      <a:endParaRPr kumimoji="0" lang="en-US" sz="1600" b="0"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Garamond"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Garamond" pitchFamily="18" charset="0"/>
                        </a:rPr>
                        <a:t>53 - 480 </a:t>
                      </a:r>
                      <a:r>
                        <a:rPr kumimoji="0" lang="en-US" sz="1600" b="0" i="0" u="sng" strike="noStrike" cap="none" normalizeH="0" baseline="0" smtClean="0">
                          <a:ln>
                            <a:noFill/>
                          </a:ln>
                          <a:solidFill>
                            <a:schemeClr val="tx1"/>
                          </a:solidFill>
                          <a:effectLst/>
                          <a:latin typeface="Garamond" pitchFamily="18" charset="0"/>
                          <a:hlinkClick r:id="rId4" tooltip="Mbit/s"/>
                        </a:rPr>
                        <a:t>Mbit</a:t>
                      </a:r>
                      <a:r>
                        <a:rPr kumimoji="0" lang="ro-RO" sz="1600" b="0" i="0" u="sng" strike="noStrike" cap="none" normalizeH="0" baseline="0" smtClean="0">
                          <a:ln>
                            <a:noFill/>
                          </a:ln>
                          <a:solidFill>
                            <a:schemeClr val="tx1"/>
                          </a:solidFill>
                          <a:effectLst/>
                          <a:latin typeface="Garamond" pitchFamily="18" charset="0"/>
                        </a:rPr>
                        <a:t>/s</a:t>
                      </a:r>
                      <a:endParaRPr kumimoji="0" lang="en-US" sz="1600" b="0" i="0" u="sng" strike="noStrike" cap="none" normalizeH="0" baseline="0" smtClean="0">
                        <a:ln>
                          <a:noFill/>
                        </a:ln>
                        <a:solidFill>
                          <a:schemeClr val="tx1"/>
                        </a:solidFill>
                        <a:effectLst/>
                        <a:latin typeface="Garamond" pitchFamily="18"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ro-RO" altLang="en-US" sz="2800" smtClean="0">
                <a:latin typeface="Garamond" pitchFamily="18" charset="0"/>
                <a:cs typeface="Times New Roman" pitchFamily="18" charset="0"/>
              </a:rPr>
              <a:t>Interfaţa paralelă</a:t>
            </a:r>
            <a:r>
              <a:rPr lang="en-US" altLang="en-US" sz="2800" smtClean="0">
                <a:latin typeface="Garamond" pitchFamily="18" charset="0"/>
              </a:rPr>
              <a:t> </a:t>
            </a:r>
          </a:p>
        </p:txBody>
      </p:sp>
      <p:sp>
        <p:nvSpPr>
          <p:cNvPr id="37891" name="Rectangle 3"/>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sp>
        <p:nvSpPr>
          <p:cNvPr id="37892" name="Rectangle 4"/>
          <p:cNvSpPr>
            <a:spLocks noGrp="1" noChangeArrowheads="1"/>
          </p:cNvSpPr>
          <p:nvPr>
            <p:ph type="body" idx="1"/>
          </p:nvPr>
        </p:nvSpPr>
        <p:spPr>
          <a:xfrm>
            <a:off x="685800" y="1371600"/>
            <a:ext cx="7772400" cy="3260725"/>
          </a:xfrm>
          <a:noFill/>
        </p:spPr>
        <p:txBody>
          <a:bodyPr/>
          <a:lstStyle/>
          <a:p>
            <a:r>
              <a:rPr lang="ro-RO" altLang="en-US" sz="1800" smtClean="0">
                <a:latin typeface="Garamond" pitchFamily="18" charset="0"/>
                <a:cs typeface="Times New Roman" pitchFamily="18" charset="0"/>
              </a:rPr>
              <a:t>Portul paralel la PC utilizează un conector DB-25.</a:t>
            </a:r>
            <a:r>
              <a:rPr lang="en-US" altLang="en-US" sz="1800" smtClean="0">
                <a:latin typeface="Garamond" pitchFamily="18" charset="0"/>
              </a:rPr>
              <a:t> </a:t>
            </a:r>
            <a:endParaRPr lang="ro-RO" altLang="en-US" sz="1800" smtClean="0">
              <a:latin typeface="Garamond" pitchFamily="18" charset="0"/>
            </a:endParaRPr>
          </a:p>
          <a:p>
            <a:r>
              <a:rPr lang="en-US" altLang="en-US" sz="1800" smtClean="0">
                <a:latin typeface="Garamond" pitchFamily="18" charset="0"/>
                <a:cs typeface="Times New Roman" pitchFamily="18" charset="0"/>
              </a:rPr>
              <a:t>Se mai </a:t>
            </a:r>
            <a:r>
              <a:rPr lang="ro-RO" altLang="en-US" sz="1800" smtClean="0">
                <a:latin typeface="Garamond" pitchFamily="18" charset="0"/>
                <a:cs typeface="Times New Roman" pitchFamily="18" charset="0"/>
              </a:rPr>
              <a:t>numeşte ş</a:t>
            </a:r>
            <a:r>
              <a:rPr lang="af-ZA" altLang="en-US" sz="1800" smtClean="0">
                <a:latin typeface="Garamond" pitchFamily="18" charset="0"/>
                <a:cs typeface="Times New Roman" pitchFamily="18" charset="0"/>
              </a:rPr>
              <a:t>i</a:t>
            </a:r>
            <a:r>
              <a:rPr lang="ro-RO" altLang="en-US" sz="1800" smtClean="0">
                <a:latin typeface="Garamond" pitchFamily="18" charset="0"/>
                <a:cs typeface="Times New Roman" pitchFamily="18" charset="0"/>
              </a:rPr>
              <a:t> </a:t>
            </a:r>
            <a:r>
              <a:rPr lang="en-US" altLang="en-US" sz="1800" smtClean="0">
                <a:latin typeface="Garamond" pitchFamily="18" charset="0"/>
                <a:cs typeface="Times New Roman" pitchFamily="18" charset="0"/>
              </a:rPr>
              <a:t>interfaţă </a:t>
            </a:r>
            <a:r>
              <a:rPr lang="en-US" altLang="en-US" sz="1800" b="1" i="1" smtClean="0">
                <a:latin typeface="Garamond" pitchFamily="18" charset="0"/>
                <a:cs typeface="Times New Roman" pitchFamily="18" charset="0"/>
              </a:rPr>
              <a:t>Centronics </a:t>
            </a:r>
            <a:r>
              <a:rPr lang="en-US" altLang="en-US" sz="1800" smtClean="0">
                <a:latin typeface="Garamond" pitchFamily="18" charset="0"/>
                <a:cs typeface="Times New Roman" pitchFamily="18" charset="0"/>
              </a:rPr>
              <a:t>(interfaţa paralelă modernă - Epson).</a:t>
            </a:r>
          </a:p>
          <a:p>
            <a:r>
              <a:rPr lang="en-US" altLang="en-US" sz="1800" smtClean="0">
                <a:latin typeface="Garamond" pitchFamily="18" charset="0"/>
                <a:cs typeface="Times New Roman" pitchFamily="18" charset="0"/>
              </a:rPr>
              <a:t>SPP 100 KBs (O) Controlat</a:t>
            </a:r>
            <a:r>
              <a:rPr lang="ro-RO" altLang="en-US" sz="1800" smtClean="0">
                <a:latin typeface="Garamond" pitchFamily="18" charset="0"/>
              </a:rPr>
              <a:t>ă</a:t>
            </a:r>
            <a:r>
              <a:rPr lang="en-US" altLang="en-US" sz="1800" smtClean="0">
                <a:latin typeface="Garamond" pitchFamily="18" charset="0"/>
                <a:cs typeface="Times New Roman" pitchFamily="18" charset="0"/>
              </a:rPr>
              <a:t> software</a:t>
            </a:r>
          </a:p>
          <a:p>
            <a:pPr>
              <a:buFontTx/>
              <a:buNone/>
            </a:pPr>
            <a:r>
              <a:rPr lang="en-US" altLang="en-US" sz="1800" smtClean="0">
                <a:latin typeface="Garamond" pitchFamily="18" charset="0"/>
                <a:cs typeface="Times New Roman" pitchFamily="18" charset="0"/>
              </a:rPr>
              <a:t>Tipuri noi de porturi paralele:</a:t>
            </a:r>
          </a:p>
          <a:p>
            <a:r>
              <a:rPr lang="en-US" altLang="en-US" sz="1800" smtClean="0">
                <a:latin typeface="Garamond" pitchFamily="18" charset="0"/>
                <a:cs typeface="Times New Roman" pitchFamily="18" charset="0"/>
              </a:rPr>
              <a:t>EPP (Enhanced Parallel Port) 1MBs (I/O)</a:t>
            </a:r>
            <a:r>
              <a:rPr lang="ro-RO" altLang="en-US" sz="1800" smtClean="0">
                <a:latin typeface="Garamond" pitchFamily="18" charset="0"/>
              </a:rPr>
              <a:t> Controlată prin circuite hardware de tip “handshake” </a:t>
            </a:r>
            <a:endParaRPr lang="en-US" altLang="en-US" sz="1800" smtClean="0">
              <a:latin typeface="Garamond" pitchFamily="18" charset="0"/>
            </a:endParaRPr>
          </a:p>
          <a:p>
            <a:r>
              <a:rPr lang="en-US" altLang="en-US" sz="1800" smtClean="0">
                <a:latin typeface="Garamond" pitchFamily="18" charset="0"/>
                <a:cs typeface="Times New Roman" pitchFamily="18" charset="0"/>
              </a:rPr>
              <a:t>ECP (Extended Capabilities Port) </a:t>
            </a:r>
            <a:r>
              <a:rPr lang="ro-RO" altLang="en-US" sz="1800" smtClean="0">
                <a:latin typeface="Garamond" pitchFamily="18" charset="0"/>
              </a:rPr>
              <a:t>- </a:t>
            </a:r>
            <a:r>
              <a:rPr lang="en-US" altLang="en-US" sz="1800" smtClean="0">
                <a:latin typeface="Garamond" pitchFamily="18" charset="0"/>
                <a:cs typeface="Times New Roman" pitchFamily="18" charset="0"/>
              </a:rPr>
              <a:t>5 MBs</a:t>
            </a:r>
            <a:r>
              <a:rPr lang="ro-RO" altLang="en-US" sz="1800" smtClean="0">
                <a:latin typeface="Garamond" pitchFamily="18" charset="0"/>
              </a:rPr>
              <a:t> </a:t>
            </a:r>
            <a:r>
              <a:rPr lang="en-US" altLang="en-US" sz="1800" smtClean="0">
                <a:latin typeface="Garamond" pitchFamily="18" charset="0"/>
                <a:cs typeface="Times New Roman" pitchFamily="18" charset="0"/>
              </a:rPr>
              <a:t>(I/O)</a:t>
            </a:r>
            <a:r>
              <a:rPr lang="ro-RO" altLang="en-US" sz="1800" smtClean="0">
                <a:latin typeface="Garamond" pitchFamily="18" charset="0"/>
              </a:rPr>
              <a:t> - Control DMA cu FIFO</a:t>
            </a:r>
            <a:r>
              <a:rPr lang="en-US" altLang="en-US" sz="1800" smtClean="0">
                <a:latin typeface="Garamond" pitchFamily="18" charset="0"/>
                <a:cs typeface="Times New Roman" pitchFamily="18" charset="0"/>
              </a:rPr>
              <a:t> </a:t>
            </a:r>
          </a:p>
          <a:p>
            <a:r>
              <a:rPr lang="de-DE" altLang="en-US" sz="1800" smtClean="0">
                <a:latin typeface="Garamond" pitchFamily="18" charset="0"/>
                <a:cs typeface="Times New Roman" pitchFamily="18" charset="0"/>
              </a:rPr>
              <a:t>Au aceeaşi conectori dar viteze de transfer de până la </a:t>
            </a:r>
            <a:r>
              <a:rPr lang="ro-RO" altLang="en-US" sz="1800" smtClean="0">
                <a:latin typeface="Garamond" pitchFamily="18" charset="0"/>
              </a:rPr>
              <a:t>5</a:t>
            </a:r>
            <a:r>
              <a:rPr lang="de-DE" altLang="en-US" sz="1800" smtClean="0">
                <a:latin typeface="Garamond" pitchFamily="18" charset="0"/>
                <a:cs typeface="Times New Roman" pitchFamily="18" charset="0"/>
              </a:rPr>
              <a:t>0 ori mai rapide.</a:t>
            </a:r>
            <a:endParaRPr lang="en-US" altLang="en-US" sz="1800" smtClean="0">
              <a:latin typeface="Garamond" pitchFamily="18" charset="0"/>
              <a:cs typeface="Times New Roman" pitchFamily="18" charset="0"/>
            </a:endParaRPr>
          </a:p>
          <a:p>
            <a:endParaRPr lang="ro-RO" altLang="en-US" sz="1800" smtClean="0">
              <a:latin typeface="Garamond" pitchFamily="18" charset="0"/>
            </a:endParaRPr>
          </a:p>
        </p:txBody>
      </p:sp>
      <p:sp>
        <p:nvSpPr>
          <p:cNvPr id="37893" name="Rectangle 5"/>
          <p:cNvSpPr>
            <a:spLocks noChangeArrowheads="1"/>
          </p:cNvSpPr>
          <p:nvPr/>
        </p:nvSpPr>
        <p:spPr bwMode="auto">
          <a:xfrm>
            <a:off x="3857625" y="3019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pic>
        <p:nvPicPr>
          <p:cNvPr id="37894" name="Picture 6" descr="adapt db25 Right ang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4733925"/>
            <a:ext cx="2781300"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5" name="Rectangle 7"/>
          <p:cNvSpPr>
            <a:spLocks noChangeArrowheads="1"/>
          </p:cNvSpPr>
          <p:nvPr/>
        </p:nvSpPr>
        <p:spPr bwMode="auto">
          <a:xfrm>
            <a:off x="3429000" y="2538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ro-RO" altLang="en-US" sz="2800" smtClean="0">
                <a:latin typeface="Garamond" pitchFamily="18" charset="0"/>
              </a:rPr>
              <a:t>Conectori paraleli</a:t>
            </a:r>
            <a:endParaRPr lang="en-US" altLang="en-US" sz="2800" smtClean="0">
              <a:latin typeface="Garamond" pitchFamily="18" charset="0"/>
            </a:endParaRPr>
          </a:p>
        </p:txBody>
      </p:sp>
      <p:sp>
        <p:nvSpPr>
          <p:cNvPr id="38915" name="Rectangle 3"/>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pic>
        <p:nvPicPr>
          <p:cNvPr id="38916" name="Picture 4" descr="connector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63800" y="1935163"/>
            <a:ext cx="4243388" cy="330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1"/>
          <p:cNvSpPr>
            <a:spLocks noGrp="1" noChangeArrowheads="1"/>
          </p:cNvSpPr>
          <p:nvPr>
            <p:ph type="body" idx="1"/>
          </p:nvPr>
        </p:nvSpPr>
        <p:spPr>
          <a:xfrm>
            <a:off x="685800" y="1371600"/>
            <a:ext cx="8016875" cy="4724400"/>
          </a:xfrm>
          <a:noFill/>
        </p:spPr>
        <p:txBody>
          <a:bodyPr/>
          <a:lstStyle/>
          <a:p>
            <a:endParaRPr lang="en-US" altLang="en-US" smtClean="0">
              <a:latin typeface="Garamond" pitchFamily="18" charset="0"/>
            </a:endParaRPr>
          </a:p>
          <a:p>
            <a:r>
              <a:rPr lang="en-US" altLang="en-US" smtClean="0">
                <a:latin typeface="Garamond" pitchFamily="18" charset="0"/>
              </a:rPr>
              <a:t>Memoria secundar</a:t>
            </a:r>
            <a:r>
              <a:rPr lang="ro-RO" altLang="en-US" smtClean="0">
                <a:latin typeface="Garamond" pitchFamily="18" charset="0"/>
              </a:rPr>
              <a:t>ă:</a:t>
            </a:r>
            <a:endParaRPr lang="en-US" altLang="en-US" smtClean="0">
              <a:latin typeface="Garamond" pitchFamily="18" charset="0"/>
            </a:endParaRPr>
          </a:p>
          <a:p>
            <a:pPr lvl="1"/>
            <a:r>
              <a:rPr lang="ro-RO" altLang="en-US" smtClean="0">
                <a:latin typeface="Garamond" pitchFamily="18" charset="0"/>
              </a:rPr>
              <a:t>Hard-disc</a:t>
            </a:r>
            <a:endParaRPr lang="en-US" altLang="en-US" smtClean="0">
              <a:latin typeface="Garamond" pitchFamily="18" charset="0"/>
            </a:endParaRPr>
          </a:p>
          <a:p>
            <a:pPr lvl="1"/>
            <a:r>
              <a:rPr lang="en-US" altLang="en-US" smtClean="0">
                <a:latin typeface="Garamond" pitchFamily="18" charset="0"/>
              </a:rPr>
              <a:t>SSD, flash disk</a:t>
            </a:r>
            <a:endParaRPr lang="ro-RO" altLang="en-US" smtClean="0">
              <a:latin typeface="Garamond" pitchFamily="18" charset="0"/>
            </a:endParaRPr>
          </a:p>
          <a:p>
            <a:pPr lvl="1"/>
            <a:r>
              <a:rPr lang="ro-RO" altLang="en-US" smtClean="0">
                <a:latin typeface="Garamond" pitchFamily="18" charset="0"/>
              </a:rPr>
              <a:t>CD-ROM</a:t>
            </a:r>
            <a:endParaRPr lang="en-US" altLang="en-US" smtClean="0">
              <a:latin typeface="Garamond" pitchFamily="18" charset="0"/>
            </a:endParaRPr>
          </a:p>
          <a:p>
            <a:pPr lvl="1"/>
            <a:r>
              <a:rPr lang="ro-RO" altLang="en-US" smtClean="0">
                <a:latin typeface="Garamond" pitchFamily="18" charset="0"/>
              </a:rPr>
              <a:t>DVD-ROM</a:t>
            </a:r>
            <a:endParaRPr lang="en-US" altLang="en-US" smtClean="0">
              <a:latin typeface="Garamond" pitchFamily="18" charset="0"/>
            </a:endParaRPr>
          </a:p>
          <a:p>
            <a:pPr lvl="1"/>
            <a:r>
              <a:rPr lang="en-US" altLang="en-US" smtClean="0">
                <a:latin typeface="Garamond" pitchFamily="18" charset="0"/>
              </a:rPr>
              <a:t>Blue Ray Disk</a:t>
            </a:r>
            <a:endParaRPr lang="ro-RO" altLang="en-US" smtClean="0">
              <a:latin typeface="Garamond" pitchFamily="18" charset="0"/>
            </a:endParaRPr>
          </a:p>
          <a:p>
            <a:endParaRPr lang="en-US" altLang="en-US" smtClean="0">
              <a:latin typeface="Garamond" pitchFamily="18" charset="0"/>
            </a:endParaRPr>
          </a:p>
          <a:p>
            <a:endParaRPr lang="en-US" altLang="en-US" smtClean="0">
              <a:latin typeface="Garamond"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ro-RO" altLang="en-US" sz="2800" smtClean="0">
                <a:latin typeface="Garamond" pitchFamily="18" charset="0"/>
              </a:rPr>
              <a:t>Conectori </a:t>
            </a:r>
            <a:r>
              <a:rPr lang="en-US" altLang="en-US" sz="2800" smtClean="0">
                <a:latin typeface="Garamond" pitchFamily="18" charset="0"/>
              </a:rPr>
              <a:t>HDMI</a:t>
            </a:r>
          </a:p>
        </p:txBody>
      </p:sp>
      <p:sp>
        <p:nvSpPr>
          <p:cNvPr id="38915" name="Rectangle 3"/>
          <p:cNvSpPr>
            <a:spLocks noChangeArrowheads="1"/>
          </p:cNvSpPr>
          <p:nvPr/>
        </p:nvSpPr>
        <p:spPr bwMode="auto">
          <a:xfrm>
            <a:off x="3175" y="6354763"/>
            <a:ext cx="914400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AU" altLang="en-US" sz="1100">
                <a:cs typeface="Times New Roman" pitchFamily="18" charset="0"/>
              </a:rPr>
              <a:t> </a:t>
            </a:r>
          </a:p>
          <a:p>
            <a:endParaRPr lang="en-AU" altLang="en-US" sz="2400"/>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350" y="4006850"/>
            <a:ext cx="2254250" cy="225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4"/>
          <p:cNvSpPr txBox="1">
            <a:spLocks noChangeArrowheads="1"/>
          </p:cNvSpPr>
          <p:nvPr/>
        </p:nvSpPr>
        <p:spPr bwMode="auto">
          <a:xfrm>
            <a:off x="685800" y="1371599"/>
            <a:ext cx="7772400" cy="326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25000"/>
              </a:spcAft>
              <a:buClr>
                <a:schemeClr val="tx2"/>
              </a:buClr>
              <a:buChar char="•"/>
              <a:defRPr sz="2000">
                <a:solidFill>
                  <a:schemeClr val="tx1"/>
                </a:solidFill>
                <a:latin typeface="+mn-lt"/>
                <a:ea typeface="+mn-ea"/>
                <a:cs typeface="+mn-cs"/>
              </a:defRPr>
            </a:lvl1pPr>
            <a:lvl2pPr marL="742950" indent="-285750" algn="l" rtl="0" eaLnBrk="0" fontAlgn="base" hangingPunct="0">
              <a:spcBef>
                <a:spcPct val="20000"/>
              </a:spcBef>
              <a:spcAft>
                <a:spcPct val="25000"/>
              </a:spcAft>
              <a:buClr>
                <a:schemeClr val="tx2"/>
              </a:buClr>
              <a:buChar char="–"/>
              <a:defRPr>
                <a:solidFill>
                  <a:schemeClr val="tx1"/>
                </a:solidFill>
                <a:latin typeface="+mn-lt"/>
              </a:defRPr>
            </a:lvl2pPr>
            <a:lvl3pPr marL="1143000" indent="-228600" algn="l" rtl="0" eaLnBrk="0" fontAlgn="base" hangingPunct="0">
              <a:spcBef>
                <a:spcPct val="20000"/>
              </a:spcBef>
              <a:spcAft>
                <a:spcPct val="25000"/>
              </a:spcAft>
              <a:buClr>
                <a:schemeClr val="tx2"/>
              </a:buClr>
              <a:buChar char="•"/>
              <a:defRPr>
                <a:solidFill>
                  <a:schemeClr val="tx1"/>
                </a:solidFill>
                <a:latin typeface="+mn-lt"/>
              </a:defRPr>
            </a:lvl3pPr>
            <a:lvl4pPr marL="1600200" indent="-228600" algn="l" rtl="0" eaLnBrk="0" fontAlgn="base" hangingPunct="0">
              <a:spcBef>
                <a:spcPct val="20000"/>
              </a:spcBef>
              <a:spcAft>
                <a:spcPct val="25000"/>
              </a:spcAft>
              <a:buClr>
                <a:schemeClr val="tx2"/>
              </a:buClr>
              <a:buChar char="–"/>
              <a:defRPr sz="2000">
                <a:solidFill>
                  <a:schemeClr val="tx1"/>
                </a:solidFill>
                <a:latin typeface="+mj-lt"/>
              </a:defRPr>
            </a:lvl4pPr>
            <a:lvl5pPr marL="2057400" indent="-228600" algn="l" rtl="0" eaLnBrk="0" fontAlgn="base" hangingPunct="0">
              <a:spcBef>
                <a:spcPct val="20000"/>
              </a:spcBef>
              <a:spcAft>
                <a:spcPct val="25000"/>
              </a:spcAft>
              <a:buClr>
                <a:schemeClr val="tx2"/>
              </a:buClr>
              <a:buChar char="•"/>
              <a:defRPr sz="2000">
                <a:solidFill>
                  <a:schemeClr val="tx1"/>
                </a:solidFill>
                <a:latin typeface="+mj-lt"/>
              </a:defRPr>
            </a:lvl5pPr>
            <a:lvl6pPr marL="2514600" indent="-228600" algn="l" rtl="0" eaLnBrk="0" fontAlgn="base" hangingPunct="0">
              <a:spcBef>
                <a:spcPct val="20000"/>
              </a:spcBef>
              <a:spcAft>
                <a:spcPct val="25000"/>
              </a:spcAft>
              <a:buClr>
                <a:schemeClr val="tx2"/>
              </a:buClr>
              <a:buChar char="•"/>
              <a:defRPr sz="2000">
                <a:solidFill>
                  <a:schemeClr val="tx1"/>
                </a:solidFill>
                <a:latin typeface="+mj-lt"/>
              </a:defRPr>
            </a:lvl6pPr>
            <a:lvl7pPr marL="2971800" indent="-228600" algn="l" rtl="0" eaLnBrk="0" fontAlgn="base" hangingPunct="0">
              <a:spcBef>
                <a:spcPct val="20000"/>
              </a:spcBef>
              <a:spcAft>
                <a:spcPct val="25000"/>
              </a:spcAft>
              <a:buClr>
                <a:schemeClr val="tx2"/>
              </a:buClr>
              <a:buChar char="•"/>
              <a:defRPr sz="2000">
                <a:solidFill>
                  <a:schemeClr val="tx1"/>
                </a:solidFill>
                <a:latin typeface="+mj-lt"/>
              </a:defRPr>
            </a:lvl7pPr>
            <a:lvl8pPr marL="3429000" indent="-228600" algn="l" rtl="0" eaLnBrk="0" fontAlgn="base" hangingPunct="0">
              <a:spcBef>
                <a:spcPct val="20000"/>
              </a:spcBef>
              <a:spcAft>
                <a:spcPct val="25000"/>
              </a:spcAft>
              <a:buClr>
                <a:schemeClr val="tx2"/>
              </a:buClr>
              <a:buChar char="•"/>
              <a:defRPr sz="2000">
                <a:solidFill>
                  <a:schemeClr val="tx1"/>
                </a:solidFill>
                <a:latin typeface="+mj-lt"/>
              </a:defRPr>
            </a:lvl8pPr>
            <a:lvl9pPr marL="3886200" indent="-228600" algn="l" rtl="0" eaLnBrk="0" fontAlgn="base" hangingPunct="0">
              <a:spcBef>
                <a:spcPct val="20000"/>
              </a:spcBef>
              <a:spcAft>
                <a:spcPct val="25000"/>
              </a:spcAft>
              <a:buClr>
                <a:schemeClr val="tx2"/>
              </a:buClr>
              <a:buChar char="•"/>
              <a:defRPr sz="2000">
                <a:solidFill>
                  <a:schemeClr val="tx1"/>
                </a:solidFill>
                <a:latin typeface="+mj-lt"/>
              </a:defRPr>
            </a:lvl9pPr>
          </a:lstStyle>
          <a:p>
            <a:r>
              <a:rPr lang="en-US" altLang="en-US" sz="1800" kern="0" smtClean="0">
                <a:latin typeface="Garamond" pitchFamily="18" charset="0"/>
                <a:cs typeface="Times New Roman" pitchFamily="18" charset="0"/>
              </a:rPr>
              <a:t>HDMI – (High Definition Multimedia Interface)</a:t>
            </a:r>
            <a:endParaRPr lang="ro-RO" altLang="en-US" sz="1800" kern="0" smtClean="0">
              <a:latin typeface="Garamond" pitchFamily="18" charset="0"/>
            </a:endParaRPr>
          </a:p>
          <a:p>
            <a:r>
              <a:rPr lang="en-US" altLang="en-US" sz="1800" kern="0" smtClean="0">
                <a:latin typeface="Garamond" pitchFamily="18" charset="0"/>
                <a:cs typeface="Times New Roman" pitchFamily="18" charset="0"/>
              </a:rPr>
              <a:t>Interfaţă </a:t>
            </a:r>
            <a:r>
              <a:rPr lang="en-US" altLang="en-US" sz="1800" b="1" i="1" kern="0" smtClean="0">
                <a:latin typeface="Garamond" pitchFamily="18" charset="0"/>
                <a:cs typeface="Times New Roman" pitchFamily="18" charset="0"/>
              </a:rPr>
              <a:t>audio-video </a:t>
            </a:r>
            <a:r>
              <a:rPr lang="en-US" altLang="en-US" sz="1800" kern="0" smtClean="0">
                <a:latin typeface="Garamond" pitchFamily="18" charset="0"/>
                <a:cs typeface="Times New Roman" pitchFamily="18" charset="0"/>
              </a:rPr>
              <a:t>pentru transferul datelor </a:t>
            </a:r>
            <a:r>
              <a:rPr lang="ro-RO" altLang="en-US" sz="1800" kern="0" smtClean="0">
                <a:latin typeface="Garamond" pitchFamily="18" charset="0"/>
                <a:cs typeface="Times New Roman" pitchFamily="18" charset="0"/>
              </a:rPr>
              <a:t>digitale </a:t>
            </a:r>
            <a:r>
              <a:rPr lang="en-US" altLang="en-US" sz="1800" kern="0" smtClean="0">
                <a:latin typeface="Garamond" pitchFamily="18" charset="0"/>
                <a:cs typeface="Times New Roman" pitchFamily="18" charset="0"/>
              </a:rPr>
              <a:t>video </a:t>
            </a:r>
            <a:r>
              <a:rPr lang="ro-RO" altLang="en-US" sz="1800" kern="0" smtClean="0">
                <a:latin typeface="Garamond" pitchFamily="18" charset="0"/>
                <a:cs typeface="Times New Roman" pitchFamily="18" charset="0"/>
              </a:rPr>
              <a:t>şi</a:t>
            </a:r>
            <a:r>
              <a:rPr lang="en-US" altLang="en-US" sz="1800" kern="0" smtClean="0">
                <a:latin typeface="Garamond" pitchFamily="18" charset="0"/>
                <a:cs typeface="Times New Roman" pitchFamily="18" charset="0"/>
              </a:rPr>
              <a:t> audio</a:t>
            </a:r>
            <a:r>
              <a:rPr lang="ro-RO" altLang="en-US" sz="1800" kern="0" smtClean="0">
                <a:latin typeface="Garamond" pitchFamily="18" charset="0"/>
                <a:cs typeface="Times New Roman" pitchFamily="18" charset="0"/>
              </a:rPr>
              <a:t> </a:t>
            </a:r>
            <a:endParaRPr lang="en-US" altLang="en-US" sz="1800" kern="0" smtClean="0">
              <a:latin typeface="Garamond" pitchFamily="18" charset="0"/>
              <a:cs typeface="Times New Roman" pitchFamily="18" charset="0"/>
            </a:endParaRPr>
          </a:p>
          <a:p>
            <a:r>
              <a:rPr lang="ro-RO" altLang="en-US" sz="1800" kern="0" smtClean="0">
                <a:latin typeface="Garamond" pitchFamily="18" charset="0"/>
                <a:cs typeface="Times New Roman" pitchFamily="18" charset="0"/>
              </a:rPr>
              <a:t>Este interfaţa ce înlocuieşte standardele video analoage.</a:t>
            </a:r>
            <a:endParaRPr lang="en-US" altLang="en-US" sz="1800" kern="0" smtClean="0">
              <a:latin typeface="Garamond" pitchFamily="18" charset="0"/>
              <a:cs typeface="Times New Roman" pitchFamily="18" charset="0"/>
            </a:endParaRPr>
          </a:p>
          <a:p>
            <a:endParaRPr lang="ro-RO" altLang="en-US" sz="1800" kern="0" smtClean="0">
              <a:latin typeface="Garamond" pitchFamily="18" charset="0"/>
            </a:endParaRPr>
          </a:p>
        </p:txBody>
      </p:sp>
      <p:sp>
        <p:nvSpPr>
          <p:cNvPr id="2" name="AutoShape 4" descr=" The HDMI logo with the acronym &quot;HDMI&quot; in a large font at the top with the unabbreviated term (High-Definition Multimedia Interface) below in a smaller typeface. There is a trademark logo to the right of HDM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 The HDMI logo with the acronym &quot;HDMI&quot; in a large font at the top with the unabbreviated term (High-Definition Multimedia Interface) below in a smaller typeface. There is a trademark logo to the right of HDM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560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0599" y="3077415"/>
            <a:ext cx="3384551" cy="7860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5597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0"/>
          <p:cNvSpPr>
            <a:spLocks noGrp="1" noChangeArrowheads="1"/>
          </p:cNvSpPr>
          <p:nvPr>
            <p:ph type="title"/>
          </p:nvPr>
        </p:nvSpPr>
        <p:spPr>
          <a:noFill/>
        </p:spPr>
        <p:txBody>
          <a:bodyPr/>
          <a:lstStyle/>
          <a:p>
            <a:r>
              <a:rPr lang="en-US" altLang="en-US" smtClean="0"/>
              <a:t>Hard disk</a:t>
            </a:r>
          </a:p>
        </p:txBody>
      </p:sp>
      <p:grpSp>
        <p:nvGrpSpPr>
          <p:cNvPr id="6147" name="Group 1031"/>
          <p:cNvGrpSpPr>
            <a:grpSpLocks/>
          </p:cNvGrpSpPr>
          <p:nvPr/>
        </p:nvGrpSpPr>
        <p:grpSpPr bwMode="auto">
          <a:xfrm>
            <a:off x="2124075" y="1479550"/>
            <a:ext cx="4894263" cy="4024313"/>
            <a:chOff x="1562" y="860"/>
            <a:chExt cx="3083" cy="2535"/>
          </a:xfrm>
        </p:grpSpPr>
        <p:pic>
          <p:nvPicPr>
            <p:cNvPr id="6149" name="Picture 10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 y="1072"/>
              <a:ext cx="2636" cy="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0" name="Line 1033"/>
            <p:cNvSpPr>
              <a:spLocks noChangeShapeType="1"/>
            </p:cNvSpPr>
            <p:nvPr/>
          </p:nvSpPr>
          <p:spPr bwMode="auto">
            <a:xfrm>
              <a:off x="1885" y="1115"/>
              <a:ext cx="0" cy="716"/>
            </a:xfrm>
            <a:prstGeom prst="line">
              <a:avLst/>
            </a:prstGeom>
            <a:noFill/>
            <a:ln w="12700">
              <a:solidFill>
                <a:srgbClr val="B2B2B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 name="Line 1034"/>
            <p:cNvSpPr>
              <a:spLocks noChangeShapeType="1"/>
            </p:cNvSpPr>
            <p:nvPr/>
          </p:nvSpPr>
          <p:spPr bwMode="auto">
            <a:xfrm flipH="1">
              <a:off x="3465" y="1095"/>
              <a:ext cx="0" cy="424"/>
            </a:xfrm>
            <a:prstGeom prst="line">
              <a:avLst/>
            </a:prstGeom>
            <a:noFill/>
            <a:ln w="12700">
              <a:solidFill>
                <a:srgbClr val="B2B2B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 name="Text Box 1035"/>
            <p:cNvSpPr txBox="1">
              <a:spLocks noChangeArrowheads="1"/>
            </p:cNvSpPr>
            <p:nvPr/>
          </p:nvSpPr>
          <p:spPr bwMode="auto">
            <a:xfrm>
              <a:off x="1735" y="997"/>
              <a:ext cx="29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US" altLang="en-US">
                  <a:latin typeface="Arial" charset="0"/>
                </a:rPr>
                <a:t>Bra</a:t>
              </a:r>
              <a:r>
                <a:rPr lang="ro-RO" altLang="en-US">
                  <a:latin typeface="Arial" charset="0"/>
                </a:rPr>
                <a:t>ţ</a:t>
              </a:r>
              <a:endParaRPr lang="en-US" altLang="en-US">
                <a:latin typeface="Arial" charset="0"/>
              </a:endParaRPr>
            </a:p>
          </p:txBody>
        </p:sp>
        <p:sp>
          <p:nvSpPr>
            <p:cNvPr id="6153" name="Text Box 1036"/>
            <p:cNvSpPr txBox="1">
              <a:spLocks noChangeArrowheads="1"/>
            </p:cNvSpPr>
            <p:nvPr/>
          </p:nvSpPr>
          <p:spPr bwMode="auto">
            <a:xfrm>
              <a:off x="1969" y="908"/>
              <a:ext cx="7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US" altLang="en-US">
                  <a:latin typeface="Arial" charset="0"/>
                </a:rPr>
                <a:t>Ca</a:t>
              </a:r>
              <a:r>
                <a:rPr lang="ro-RO" altLang="en-US">
                  <a:latin typeface="Arial" charset="0"/>
                </a:rPr>
                <a:t>p de citire</a:t>
              </a:r>
            </a:p>
            <a:p>
              <a:pPr algn="ctr"/>
              <a:r>
                <a:rPr lang="ro-RO" altLang="en-US">
                  <a:latin typeface="Arial" charset="0"/>
                </a:rPr>
                <a:t>/scriere</a:t>
              </a:r>
              <a:endParaRPr lang="en-US" altLang="en-US">
                <a:latin typeface="Arial" charset="0"/>
              </a:endParaRPr>
            </a:p>
          </p:txBody>
        </p:sp>
        <p:sp>
          <p:nvSpPr>
            <p:cNvPr id="6154" name="Text Box 1037"/>
            <p:cNvSpPr txBox="1">
              <a:spLocks noChangeArrowheads="1"/>
            </p:cNvSpPr>
            <p:nvPr/>
          </p:nvSpPr>
          <p:spPr bwMode="auto">
            <a:xfrm>
              <a:off x="2476" y="1072"/>
              <a:ext cx="40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US" altLang="en-US">
                  <a:latin typeface="Arial" charset="0"/>
                </a:rPr>
                <a:t>Sector</a:t>
              </a:r>
            </a:p>
          </p:txBody>
        </p:sp>
        <p:sp>
          <p:nvSpPr>
            <p:cNvPr id="6155" name="Text Box 1038"/>
            <p:cNvSpPr txBox="1">
              <a:spLocks noChangeArrowheads="1"/>
            </p:cNvSpPr>
            <p:nvPr/>
          </p:nvSpPr>
          <p:spPr bwMode="auto">
            <a:xfrm>
              <a:off x="2880" y="860"/>
              <a:ext cx="3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US" altLang="en-US">
                  <a:latin typeface="Arial" charset="0"/>
                </a:rPr>
                <a:t>Ax de </a:t>
              </a:r>
            </a:p>
            <a:p>
              <a:pPr algn="ctr"/>
              <a:r>
                <a:rPr lang="en-US" altLang="en-US">
                  <a:latin typeface="Arial" charset="0"/>
                </a:rPr>
                <a:t>rotaţie</a:t>
              </a:r>
            </a:p>
          </p:txBody>
        </p:sp>
        <p:sp>
          <p:nvSpPr>
            <p:cNvPr id="6156" name="Text Box 1039"/>
            <p:cNvSpPr txBox="1">
              <a:spLocks noChangeArrowheads="1"/>
            </p:cNvSpPr>
            <p:nvPr/>
          </p:nvSpPr>
          <p:spPr bwMode="auto">
            <a:xfrm>
              <a:off x="3291" y="900"/>
              <a:ext cx="33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US" altLang="en-US">
                  <a:latin typeface="Arial" charset="0"/>
                </a:rPr>
                <a:t>Pistă</a:t>
              </a:r>
            </a:p>
          </p:txBody>
        </p:sp>
        <p:sp>
          <p:nvSpPr>
            <p:cNvPr id="6157" name="Text Box 1040"/>
            <p:cNvSpPr txBox="1">
              <a:spLocks noChangeArrowheads="1"/>
            </p:cNvSpPr>
            <p:nvPr/>
          </p:nvSpPr>
          <p:spPr bwMode="auto">
            <a:xfrm>
              <a:off x="3714" y="1057"/>
              <a:ext cx="39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US" altLang="en-US">
                  <a:latin typeface="Arial" charset="0"/>
                </a:rPr>
                <a:t>Platan</a:t>
              </a:r>
            </a:p>
          </p:txBody>
        </p:sp>
        <p:sp>
          <p:nvSpPr>
            <p:cNvPr id="6158" name="Text Box 1041"/>
            <p:cNvSpPr txBox="1">
              <a:spLocks noChangeArrowheads="1"/>
            </p:cNvSpPr>
            <p:nvPr/>
          </p:nvSpPr>
          <p:spPr bwMode="auto">
            <a:xfrm>
              <a:off x="4160" y="1915"/>
              <a:ext cx="48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US" altLang="en-US">
                  <a:latin typeface="Arial" charset="0"/>
                </a:rPr>
                <a:t>Cilindru</a:t>
              </a:r>
            </a:p>
          </p:txBody>
        </p:sp>
      </p:grpSp>
      <p:sp>
        <p:nvSpPr>
          <p:cNvPr id="6148" name="Text Box 1042"/>
          <p:cNvSpPr txBox="1">
            <a:spLocks noChangeArrowheads="1"/>
          </p:cNvSpPr>
          <p:nvPr/>
        </p:nvSpPr>
        <p:spPr bwMode="auto">
          <a:xfrm>
            <a:off x="3851275" y="6113463"/>
            <a:ext cx="17414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en-US" altLang="en-US">
                <a:latin typeface="Times New Roman" pitchFamily="18" charset="0"/>
              </a:rPr>
              <a:t>IBM – disc “Winchester”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noFill/>
        </p:spPr>
        <p:txBody>
          <a:bodyPr/>
          <a:lstStyle/>
          <a:p>
            <a:r>
              <a:rPr lang="en-US" altLang="en-US" smtClean="0">
                <a:latin typeface="Garamond" pitchFamily="18" charset="0"/>
              </a:rPr>
              <a:t>Hard disk</a:t>
            </a:r>
          </a:p>
        </p:txBody>
      </p:sp>
      <p:sp>
        <p:nvSpPr>
          <p:cNvPr id="7171" name="Rectangle 7"/>
          <p:cNvSpPr>
            <a:spLocks noChangeArrowheads="1"/>
          </p:cNvSpPr>
          <p:nvPr/>
        </p:nvSpPr>
        <p:spPr bwMode="auto">
          <a:xfrm>
            <a:off x="2133600" y="2028825"/>
            <a:ext cx="5408613"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pPr algn="ctr"/>
            <a:r>
              <a:rPr lang="en-US" altLang="en-US" sz="2000" b="1"/>
              <a:t>Capacitatea maxima de stocare a unui HD se poate calcula astfel:</a:t>
            </a:r>
          </a:p>
          <a:p>
            <a:pPr algn="ctr"/>
            <a:endParaRPr lang="en-US" altLang="en-US" sz="2000" b="1"/>
          </a:p>
          <a:p>
            <a:pPr algn="ctr"/>
            <a:r>
              <a:rPr lang="en-US" altLang="en-US" sz="2000" b="1"/>
              <a:t>C = Npl *  Np * Ns * Ds,</a:t>
            </a:r>
            <a:r>
              <a:rPr lang="en-US" altLang="en-US" sz="2000"/>
              <a:t> unde:</a:t>
            </a:r>
          </a:p>
          <a:p>
            <a:pPr algn="ctr"/>
            <a:endParaRPr lang="en-US" altLang="en-US" sz="2000"/>
          </a:p>
          <a:p>
            <a:pPr algn="ctr"/>
            <a:r>
              <a:rPr lang="en-US" altLang="en-US" sz="2000"/>
              <a:t>Npl = numărul de platane ale hard/discului;</a:t>
            </a:r>
          </a:p>
          <a:p>
            <a:pPr algn="ctr"/>
            <a:r>
              <a:rPr lang="en-US" altLang="en-US" sz="2000"/>
              <a:t>Np = numărul de piste de pe un platan;</a:t>
            </a:r>
          </a:p>
          <a:p>
            <a:pPr algn="ctr"/>
            <a:r>
              <a:rPr lang="en-US" altLang="en-US" sz="2000"/>
              <a:t>Ns = numărul de sectoare de pe o pistă;</a:t>
            </a:r>
          </a:p>
          <a:p>
            <a:pPr algn="ctr"/>
            <a:r>
              <a:rPr lang="en-US" altLang="en-US" sz="2000"/>
              <a:t>Ds = dimensiunea unui sector.</a:t>
            </a:r>
          </a:p>
          <a:p>
            <a:pPr algn="ctr"/>
            <a:endParaRPr lang="en-US" altLang="en-US" sz="2000"/>
          </a:p>
          <a:p>
            <a:pPr algn="ctr"/>
            <a:r>
              <a:rPr lang="en-US" altLang="en-US" sz="2000"/>
              <a:t>Ex. 17 sectoare pe pista, 980 de piste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noFill/>
        </p:spPr>
        <p:txBody>
          <a:bodyPr/>
          <a:lstStyle/>
          <a:p>
            <a:r>
              <a:rPr lang="en-US" altLang="en-US" smtClean="0">
                <a:latin typeface="Garamond" pitchFamily="18" charset="0"/>
              </a:rPr>
              <a:t>SSD (Solid State Drive)</a:t>
            </a:r>
          </a:p>
        </p:txBody>
      </p:sp>
      <p:sp>
        <p:nvSpPr>
          <p:cNvPr id="7171" name="Rectangle 7"/>
          <p:cNvSpPr>
            <a:spLocks noChangeArrowheads="1"/>
          </p:cNvSpPr>
          <p:nvPr/>
        </p:nvSpPr>
        <p:spPr bwMode="auto">
          <a:xfrm>
            <a:off x="863600" y="1278702"/>
            <a:ext cx="78486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ro-RO" sz="2000" smtClean="0"/>
              <a:t>Discurile </a:t>
            </a:r>
            <a:r>
              <a:rPr lang="ro-RO" sz="2000"/>
              <a:t>SSD nu conţin, de fapt, nici un disc şi nici componente aflate în mişcare precum în cazul hard discurilor clasice. Fiind denumite şi „discuri electronice”, discurile SSD folosesc circuite integrate pentru stocarea informaţiei. </a:t>
            </a:r>
            <a:endParaRPr lang="en-US" sz="2000" smtClean="0"/>
          </a:p>
          <a:p>
            <a:endParaRPr lang="en-US" sz="2000" smtClean="0"/>
          </a:p>
          <a:p>
            <a:r>
              <a:rPr lang="ro-RO" sz="2000" smtClean="0"/>
              <a:t>În </a:t>
            </a:r>
            <a:r>
              <a:rPr lang="ro-RO" sz="2000"/>
              <a:t>momentul actual există mai multe tehnologii ce realizează acest lucru, printre care cele mai importante sunt cea bazată pe tehnologia DRAM şi cea bazată pe memoria de tip NAND flash.</a:t>
            </a:r>
            <a:endParaRPr lang="en-US" sz="2000"/>
          </a:p>
          <a:p>
            <a:endParaRPr lang="en-US" sz="2000" smtClean="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27400" y="3894137"/>
            <a:ext cx="3505200" cy="2328863"/>
          </a:xfrm>
          <a:prstGeom prst="rect">
            <a:avLst/>
          </a:prstGeom>
        </p:spPr>
      </p:pic>
    </p:spTree>
    <p:extLst>
      <p:ext uri="{BB962C8B-B14F-4D97-AF65-F5344CB8AC3E}">
        <p14:creationId xmlns:p14="http://schemas.microsoft.com/office/powerpoint/2010/main" val="3266010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title"/>
          </p:nvPr>
        </p:nvSpPr>
        <p:spPr>
          <a:noFill/>
        </p:spPr>
        <p:txBody>
          <a:bodyPr/>
          <a:lstStyle/>
          <a:p>
            <a:r>
              <a:rPr lang="en-US" altLang="en-US" smtClean="0">
                <a:latin typeface="Garamond" pitchFamily="18" charset="0"/>
              </a:rPr>
              <a:t>SSD (Solid State Drive)</a:t>
            </a:r>
          </a:p>
        </p:txBody>
      </p:sp>
      <p:sp>
        <p:nvSpPr>
          <p:cNvPr id="7171" name="Rectangle 7"/>
          <p:cNvSpPr>
            <a:spLocks noChangeArrowheads="1"/>
          </p:cNvSpPr>
          <p:nvPr/>
        </p:nvSpPr>
        <p:spPr bwMode="auto">
          <a:xfrm>
            <a:off x="863600" y="1224925"/>
            <a:ext cx="78486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1200">
                <a:solidFill>
                  <a:schemeClr val="tx1"/>
                </a:solidFill>
                <a:latin typeface="Garamond" pitchFamily="18" charset="0"/>
              </a:defRPr>
            </a:lvl1pPr>
            <a:lvl2pPr marL="742950" indent="-285750">
              <a:defRPr sz="1200">
                <a:solidFill>
                  <a:schemeClr val="tx1"/>
                </a:solidFill>
                <a:latin typeface="Garamond" pitchFamily="18" charset="0"/>
              </a:defRPr>
            </a:lvl2pPr>
            <a:lvl3pPr marL="1143000" indent="-228600">
              <a:defRPr sz="1200">
                <a:solidFill>
                  <a:schemeClr val="tx1"/>
                </a:solidFill>
                <a:latin typeface="Garamond" pitchFamily="18" charset="0"/>
              </a:defRPr>
            </a:lvl3pPr>
            <a:lvl4pPr marL="1600200" indent="-228600">
              <a:defRPr sz="1200">
                <a:solidFill>
                  <a:schemeClr val="tx1"/>
                </a:solidFill>
                <a:latin typeface="Garamond" pitchFamily="18" charset="0"/>
              </a:defRPr>
            </a:lvl4pPr>
            <a:lvl5pPr marL="2057400" indent="-228600">
              <a:defRPr sz="1200">
                <a:solidFill>
                  <a:schemeClr val="tx1"/>
                </a:solidFill>
                <a:latin typeface="Garamond" pitchFamily="18" charset="0"/>
              </a:defRPr>
            </a:lvl5pPr>
            <a:lvl6pPr marL="2514600" indent="-228600" eaLnBrk="0" fontAlgn="base" hangingPunct="0">
              <a:spcBef>
                <a:spcPct val="0"/>
              </a:spcBef>
              <a:spcAft>
                <a:spcPct val="0"/>
              </a:spcAft>
              <a:defRPr sz="1200">
                <a:solidFill>
                  <a:schemeClr val="tx1"/>
                </a:solidFill>
                <a:latin typeface="Garamond" pitchFamily="18" charset="0"/>
              </a:defRPr>
            </a:lvl6pPr>
            <a:lvl7pPr marL="2971800" indent="-228600" eaLnBrk="0" fontAlgn="base" hangingPunct="0">
              <a:spcBef>
                <a:spcPct val="0"/>
              </a:spcBef>
              <a:spcAft>
                <a:spcPct val="0"/>
              </a:spcAft>
              <a:defRPr sz="1200">
                <a:solidFill>
                  <a:schemeClr val="tx1"/>
                </a:solidFill>
                <a:latin typeface="Garamond" pitchFamily="18" charset="0"/>
              </a:defRPr>
            </a:lvl7pPr>
            <a:lvl8pPr marL="3429000" indent="-228600" eaLnBrk="0" fontAlgn="base" hangingPunct="0">
              <a:spcBef>
                <a:spcPct val="0"/>
              </a:spcBef>
              <a:spcAft>
                <a:spcPct val="0"/>
              </a:spcAft>
              <a:defRPr sz="1200">
                <a:solidFill>
                  <a:schemeClr val="tx1"/>
                </a:solidFill>
                <a:latin typeface="Garamond" pitchFamily="18" charset="0"/>
              </a:defRPr>
            </a:lvl8pPr>
            <a:lvl9pPr marL="3886200" indent="-228600" eaLnBrk="0" fontAlgn="base" hangingPunct="0">
              <a:spcBef>
                <a:spcPct val="0"/>
              </a:spcBef>
              <a:spcAft>
                <a:spcPct val="0"/>
              </a:spcAft>
              <a:defRPr sz="1200">
                <a:solidFill>
                  <a:schemeClr val="tx1"/>
                </a:solidFill>
                <a:latin typeface="Garamond" pitchFamily="18" charset="0"/>
              </a:defRPr>
            </a:lvl9pPr>
          </a:lstStyle>
          <a:p>
            <a:r>
              <a:rPr lang="ro-RO" sz="2000" dirty="0" smtClean="0"/>
              <a:t>În </a:t>
            </a:r>
            <a:r>
              <a:rPr lang="ro-RO" sz="2000" dirty="0"/>
              <a:t>comparaţie cu hard discurile magnetice clasice, discurile de tip SSD rulează mult mai silenţios, sunt mai rezistente la şocuri fizice, au timpi de latenţă mai mici şi viteze de acces mai mari. </a:t>
            </a:r>
            <a:endParaRPr lang="en-US" sz="2000" dirty="0" smtClean="0"/>
          </a:p>
          <a:p>
            <a:endParaRPr lang="en-US" sz="2000" dirty="0"/>
          </a:p>
          <a:p>
            <a:r>
              <a:rPr lang="ro-RO" sz="2000" dirty="0" smtClean="0"/>
              <a:t>Singurul </a:t>
            </a:r>
            <a:r>
              <a:rPr lang="ro-RO" sz="2000" dirty="0"/>
              <a:t>dezavantaj este, momentan, preţul, de aproximativ 8 ori mai mare per GB de stocare în comparaţie cu un hard disc clasic. În viitor însă aceste discuri se preconizează că vor înlocui vechile hard discuri, odată cu îmbunătăţirea tehnologiei şi scăderea preţului</a:t>
            </a:r>
            <a:r>
              <a:rPr lang="ro-RO" sz="2000" dirty="0" smtClean="0"/>
              <a:t>.</a:t>
            </a:r>
            <a:r>
              <a:rPr lang="en-US" altLang="en-US" sz="2000" dirty="0"/>
              <a:t> </a:t>
            </a:r>
            <a:endParaRPr lang="en-US" altLang="en-US" sz="2000" dirty="0" smtClean="0"/>
          </a:p>
          <a:p>
            <a:endParaRPr lang="en-US" altLang="en-US" sz="2000" dirty="0"/>
          </a:p>
          <a:p>
            <a:r>
              <a:rPr lang="en-US" altLang="en-US" sz="2000" dirty="0" smtClean="0"/>
              <a:t>http</a:t>
            </a:r>
            <a:r>
              <a:rPr lang="en-US" altLang="en-US" sz="2000" dirty="0"/>
              <a:t>://www.pcmag.com/article2/0,2817,2404258,00.asp</a:t>
            </a:r>
          </a:p>
          <a:p>
            <a:endParaRPr lang="en-US" altLang="en-US" sz="2000" dirty="0"/>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0600" y="4417695"/>
            <a:ext cx="2514600" cy="2440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6182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0"/>
          <p:cNvSpPr>
            <a:spLocks noGrp="1" noChangeArrowheads="1"/>
          </p:cNvSpPr>
          <p:nvPr>
            <p:ph type="title"/>
          </p:nvPr>
        </p:nvSpPr>
        <p:spPr>
          <a:noFill/>
        </p:spPr>
        <p:txBody>
          <a:bodyPr/>
          <a:lstStyle/>
          <a:p>
            <a:r>
              <a:rPr lang="en-US" altLang="en-US" smtClean="0">
                <a:latin typeface="Garamond" pitchFamily="18" charset="0"/>
              </a:rPr>
              <a:t>C</a:t>
            </a:r>
            <a:r>
              <a:rPr lang="ro-RO" altLang="en-US" smtClean="0">
                <a:latin typeface="Garamond" pitchFamily="18" charset="0"/>
              </a:rPr>
              <a:t>D-ROM</a:t>
            </a:r>
            <a:endParaRPr lang="en-US" altLang="en-US" smtClean="0">
              <a:latin typeface="Garamond" pitchFamily="18" charset="0"/>
            </a:endParaRPr>
          </a:p>
        </p:txBody>
      </p:sp>
      <p:sp>
        <p:nvSpPr>
          <p:cNvPr id="8195" name="Rectangle 51"/>
          <p:cNvSpPr>
            <a:spLocks noGrp="1" noChangeArrowheads="1"/>
          </p:cNvSpPr>
          <p:nvPr>
            <p:ph type="body" idx="1"/>
          </p:nvPr>
        </p:nvSpPr>
        <p:spPr>
          <a:noFill/>
        </p:spPr>
        <p:txBody>
          <a:bodyPr/>
          <a:lstStyle/>
          <a:p>
            <a:r>
              <a:rPr lang="en-US" altLang="en-US" sz="2400" b="1" smtClean="0">
                <a:latin typeface="Garamond" pitchFamily="18" charset="0"/>
              </a:rPr>
              <a:t>CD-ROM</a:t>
            </a:r>
          </a:p>
          <a:p>
            <a:r>
              <a:rPr lang="en-US" altLang="en-US" sz="2400" smtClean="0">
                <a:latin typeface="Garamond" pitchFamily="18" charset="0"/>
              </a:rPr>
              <a:t>Compact Disk, Read Only Memory </a:t>
            </a:r>
          </a:p>
          <a:p>
            <a:r>
              <a:rPr lang="en-US" altLang="en-US" sz="2400" smtClean="0">
                <a:latin typeface="Garamond" pitchFamily="18" charset="0"/>
              </a:rPr>
              <a:t>Reprezint</a:t>
            </a:r>
            <a:r>
              <a:rPr lang="ro-RO" altLang="en-US" sz="2400" smtClean="0">
                <a:latin typeface="Garamond" pitchFamily="18" charset="0"/>
              </a:rPr>
              <a:t>a un tip foarte popular de mediu de stocare movibil ce a fost conceput iniţial pentru înmagazinare de date audio dar care s-a extins rapid în lumea calculatoarelor personale ca suport pentru stocarea datelor.</a:t>
            </a:r>
            <a:endParaRPr lang="en-US" altLang="en-US" sz="2400" smtClean="0">
              <a:latin typeface="Garamond" pitchFamily="18" charset="0"/>
            </a:endParaRPr>
          </a:p>
          <a:p>
            <a:r>
              <a:rPr lang="ro-RO" altLang="en-US" sz="2400" smtClean="0">
                <a:latin typeface="Garamond" pitchFamily="18" charset="0"/>
              </a:rPr>
              <a:t>Succesul CD-ROM-ului poate fi atribuit capacităţii de stocare, durităţii şi, nu în ultimul rând, preţului redus. Datorită răspândirii acestui format de stocare, unităţile de CD-ROM reprezintă echipamente standard prezente pe majoritatea calculato</a:t>
            </a:r>
            <a:r>
              <a:rPr lang="en-US" altLang="en-US" sz="2400" smtClean="0">
                <a:latin typeface="Garamond" pitchFamily="18" charset="0"/>
              </a:rPr>
              <a:t>a</a:t>
            </a:r>
            <a:r>
              <a:rPr lang="ro-RO" altLang="en-US" sz="2400" smtClean="0">
                <a:latin typeface="Garamond" pitchFamily="18" charset="0"/>
              </a:rPr>
              <a:t>relor personale. </a:t>
            </a:r>
            <a:endParaRPr lang="en-US" altLang="en-US" sz="2400" smtClean="0">
              <a:latin typeface="Garamond" pitchFamily="18" charset="0"/>
            </a:endParaRPr>
          </a:p>
          <a:p>
            <a:endParaRPr lang="en-US" altLang="en-US" sz="1800" smtClean="0">
              <a:latin typeface="Garamond"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6"/>
          <p:cNvSpPr>
            <a:spLocks noGrp="1" noChangeArrowheads="1"/>
          </p:cNvSpPr>
          <p:nvPr>
            <p:ph type="title"/>
          </p:nvPr>
        </p:nvSpPr>
        <p:spPr>
          <a:noFill/>
        </p:spPr>
        <p:txBody>
          <a:bodyPr/>
          <a:lstStyle/>
          <a:p>
            <a:r>
              <a:rPr lang="en-US" altLang="en-US" smtClean="0">
                <a:latin typeface="Garamond" pitchFamily="18" charset="0"/>
              </a:rPr>
              <a:t>C</a:t>
            </a:r>
            <a:r>
              <a:rPr lang="ro-RO" altLang="en-US" smtClean="0">
                <a:latin typeface="Garamond" pitchFamily="18" charset="0"/>
              </a:rPr>
              <a:t>D-ROM</a:t>
            </a:r>
            <a:endParaRPr lang="en-US" altLang="en-US" smtClean="0">
              <a:latin typeface="Garamond" pitchFamily="18" charset="0"/>
            </a:endParaRPr>
          </a:p>
        </p:txBody>
      </p:sp>
      <p:sp>
        <p:nvSpPr>
          <p:cNvPr id="9219" name="Rectangle 87"/>
          <p:cNvSpPr>
            <a:spLocks noGrp="1" noChangeArrowheads="1"/>
          </p:cNvSpPr>
          <p:nvPr>
            <p:ph type="body" idx="1"/>
          </p:nvPr>
        </p:nvSpPr>
        <p:spPr>
          <a:noFill/>
        </p:spPr>
        <p:txBody>
          <a:bodyPr/>
          <a:lstStyle/>
          <a:p>
            <a:r>
              <a:rPr lang="en-US" altLang="en-US" sz="1800" smtClean="0">
                <a:latin typeface="Garamond" pitchFamily="18" charset="0"/>
              </a:rPr>
              <a:t>CD-urile au un diametru de 120 mm, 1,2 mm grosime şi pot stoca până la 800 MB de informaţie. Ele sunt construite dintr-un strat de plastic, un strat de metal reflectiv şi un înveliş de lac. CD-urile reprezintă un mediu optic de stocare diferit de mediile magnetice de genul floppy disk, hard disk sau discuri Zip. </a:t>
            </a:r>
            <a:endParaRPr lang="ro-RO" altLang="en-US" sz="1800" smtClean="0">
              <a:latin typeface="Garamond" pitchFamily="18" charset="0"/>
            </a:endParaRPr>
          </a:p>
          <a:p>
            <a:r>
              <a:rPr lang="en-US" altLang="en-US" sz="1800" smtClean="0">
                <a:latin typeface="Garamond" pitchFamily="18" charset="0"/>
              </a:rPr>
              <a:t>O unitate CD-ROM este alcătuită dintr-un motor, ansamblu laser, mecanism de rotaţie şi circuite electronice. </a:t>
            </a:r>
            <a:endParaRPr lang="ro-RO" altLang="en-US" sz="1800" smtClean="0">
              <a:latin typeface="Garamond" pitchFamily="18" charset="0"/>
            </a:endParaRPr>
          </a:p>
          <a:p>
            <a:pPr lvl="1"/>
            <a:r>
              <a:rPr lang="en-US" altLang="en-US" b="1" smtClean="0">
                <a:latin typeface="Garamond" pitchFamily="18" charset="0"/>
              </a:rPr>
              <a:t>Motorul</a:t>
            </a:r>
            <a:r>
              <a:rPr lang="en-US" altLang="en-US" smtClean="0">
                <a:latin typeface="Garamond" pitchFamily="18" charset="0"/>
              </a:rPr>
              <a:t> unităţii învârte motorul CD-ROM-ului la viteza necesară astfel încât ansamblul laser să poată citi informaţia. </a:t>
            </a:r>
            <a:endParaRPr lang="ro-RO" altLang="en-US" smtClean="0">
              <a:latin typeface="Garamond" pitchFamily="18" charset="0"/>
            </a:endParaRPr>
          </a:p>
          <a:p>
            <a:pPr lvl="1"/>
            <a:r>
              <a:rPr lang="en-US" altLang="en-US" b="1" smtClean="0">
                <a:latin typeface="Garamond" pitchFamily="18" charset="0"/>
              </a:rPr>
              <a:t>Ansamblul laser</a:t>
            </a:r>
            <a:r>
              <a:rPr lang="en-US" altLang="en-US" smtClean="0">
                <a:latin typeface="Garamond" pitchFamily="18" charset="0"/>
              </a:rPr>
              <a:t> constă dintr-un laser şi lentile optice; acest ansamblu citeşte CD-ROM-ul în timp ce acesta se roteşte.</a:t>
            </a:r>
            <a:endParaRPr lang="ro-RO" altLang="en-US" smtClean="0">
              <a:latin typeface="Garamond" pitchFamily="18" charset="0"/>
            </a:endParaRPr>
          </a:p>
          <a:p>
            <a:pPr lvl="1"/>
            <a:r>
              <a:rPr lang="en-US" altLang="en-US" b="1" smtClean="0">
                <a:latin typeface="Garamond" pitchFamily="18" charset="0"/>
              </a:rPr>
              <a:t>Mecanismul de rotaţie</a:t>
            </a:r>
            <a:r>
              <a:rPr lang="en-US" altLang="en-US" smtClean="0">
                <a:latin typeface="Garamond" pitchFamily="18" charset="0"/>
              </a:rPr>
              <a:t> este un motor ce deplasează lentilele în poziţia corectă pentru a accesa o zonă anume a CD-ROM-ului. </a:t>
            </a:r>
            <a:endParaRPr lang="ro-RO" altLang="en-US" smtClean="0">
              <a:latin typeface="Garamond" pitchFamily="18" charset="0"/>
            </a:endParaRPr>
          </a:p>
          <a:p>
            <a:pPr lvl="1"/>
            <a:r>
              <a:rPr lang="en-US" altLang="en-US" b="1" smtClean="0">
                <a:latin typeface="Garamond" pitchFamily="18" charset="0"/>
              </a:rPr>
              <a:t>Circuitele electronice</a:t>
            </a:r>
            <a:r>
              <a:rPr lang="en-US" altLang="en-US" smtClean="0">
                <a:latin typeface="Garamond" pitchFamily="18" charset="0"/>
              </a:rPr>
              <a:t> asigură transferul informaţiei citite de pe CD-ROM către calculator prin intermediul unei magistrale. </a:t>
            </a:r>
          </a:p>
          <a:p>
            <a:pPr>
              <a:lnSpc>
                <a:spcPct val="90000"/>
              </a:lnSpc>
            </a:pPr>
            <a:endParaRPr lang="en-US" altLang="en-US" sz="1800" smtClean="0">
              <a:latin typeface="Garamond"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reball">
  <a:themeElements>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Firebal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3269</TotalTime>
  <Words>2728</Words>
  <Application>Microsoft Office PowerPoint</Application>
  <PresentationFormat>On-screen Show (4:3)</PresentationFormat>
  <Paragraphs>235</Paragraphs>
  <Slides>30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Fireball</vt:lpstr>
      <vt:lpstr>Worksheet</vt:lpstr>
      <vt:lpstr>Bazele Tehnologiei Informaţiei Curs 13 – Memoria secundară</vt:lpstr>
      <vt:lpstr>Conţinut</vt:lpstr>
      <vt:lpstr>PowerPoint Presentation</vt:lpstr>
      <vt:lpstr>Hard disk</vt:lpstr>
      <vt:lpstr>Hard disk</vt:lpstr>
      <vt:lpstr>SSD (Solid State Drive)</vt:lpstr>
      <vt:lpstr>SSD (Solid State Drive)</vt:lpstr>
      <vt:lpstr>CD-ROM</vt:lpstr>
      <vt:lpstr>CD-ROM</vt:lpstr>
      <vt:lpstr>CD-ROM</vt:lpstr>
      <vt:lpstr>Inscripţionarea CD-urilor</vt:lpstr>
      <vt:lpstr>Inscripţionarea CD-urilor</vt:lpstr>
      <vt:lpstr>Extragerea digital audio</vt:lpstr>
      <vt:lpstr>DVD</vt:lpstr>
      <vt:lpstr>DVD</vt:lpstr>
      <vt:lpstr>Înregistrarea DVD-urilor</vt:lpstr>
      <vt:lpstr> CD vs. DVD</vt:lpstr>
      <vt:lpstr> Discuri Blue Ray – comparaţie cu CD şi DVD</vt:lpstr>
      <vt:lpstr> Formate de scriere a CD-urilor</vt:lpstr>
      <vt:lpstr> Formate de scriere a CD-urilor</vt:lpstr>
      <vt:lpstr> Formate de scriere a CD-urilor</vt:lpstr>
      <vt:lpstr> Diverse caracteristici ale discurilor DVD</vt:lpstr>
      <vt:lpstr>Codificarea datelor şi controlul erorilor </vt:lpstr>
      <vt:lpstr>USB – Universal Serial Bus</vt:lpstr>
      <vt:lpstr>IEEE 1394 (Firewire) </vt:lpstr>
      <vt:lpstr>Bluetooth </vt:lpstr>
      <vt:lpstr>Bluetooth </vt:lpstr>
      <vt:lpstr>Interfaţa paralelă </vt:lpstr>
      <vt:lpstr>Conectori paraleli</vt:lpstr>
      <vt:lpstr>Conectori HDMI</vt:lpstr>
    </vt:vector>
  </TitlesOfParts>
  <Company>ASE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BTI curs 14</dc:title>
  <dc:creator>RZ</dc:creator>
  <cp:lastModifiedBy>zota@ase.ro</cp:lastModifiedBy>
  <cp:revision>297</cp:revision>
  <cp:lastPrinted>1999-08-25T13:17:36Z</cp:lastPrinted>
  <dcterms:created xsi:type="dcterms:W3CDTF">1999-08-25T01:21:32Z</dcterms:created>
  <dcterms:modified xsi:type="dcterms:W3CDTF">2017-01-10T19:54:45Z</dcterms:modified>
</cp:coreProperties>
</file>