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6" r:id="rId3"/>
    <p:sldId id="271" r:id="rId4"/>
    <p:sldId id="310" r:id="rId5"/>
    <p:sldId id="312" r:id="rId6"/>
    <p:sldId id="309" r:id="rId7"/>
    <p:sldId id="311" r:id="rId8"/>
    <p:sldId id="275" r:id="rId9"/>
    <p:sldId id="278" r:id="rId10"/>
    <p:sldId id="272" r:id="rId11"/>
    <p:sldId id="273" r:id="rId12"/>
    <p:sldId id="276" r:id="rId13"/>
    <p:sldId id="277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CCCC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6855" autoAdjust="0"/>
  </p:normalViewPr>
  <p:slideViewPr>
    <p:cSldViewPr>
      <p:cViewPr varScale="1">
        <p:scale>
          <a:sx n="76" d="100"/>
          <a:sy n="76" d="100"/>
        </p:scale>
        <p:origin x="165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42" tIns="47471" rIns="94942" bIns="47471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23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42" tIns="47471" rIns="94942" bIns="47471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 smtClean="0"/>
            </a:lvl1pPr>
          </a:lstStyle>
          <a:p>
            <a:pPr>
              <a:defRPr/>
            </a:pPr>
            <a:fld id="{479092C3-8B3A-4885-B15D-A78995C4CBA4}" type="datetime1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32888"/>
            <a:ext cx="31638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42" tIns="47471" rIns="94942" bIns="47471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32888"/>
            <a:ext cx="31623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42" tIns="47471" rIns="94942" bIns="47471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 smtClean="0"/>
            </a:lvl1pPr>
          </a:lstStyle>
          <a:p>
            <a:pPr>
              <a:defRPr/>
            </a:pPr>
            <a:fld id="{F35CE308-F6B2-4F49-A2C6-12B916F6E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1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695AA16-D4AC-4F65-8297-BDB1DE445FA4}" type="datetime1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E8ED999-BB89-4F9B-8C8C-895FE5231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5474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B15CEB-212F-4CE2-B91D-BFD900546FF4}" type="datetime1">
              <a:rPr lang="en-US" altLang="en-US" sz="1200"/>
              <a:pPr/>
              <a:t>10/31/2023</a:t>
            </a:fld>
            <a:endParaRPr lang="en-US" altLang="en-US" sz="1200"/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FCE31F-B852-43B3-8547-EDB8554F7A3E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Ç"/>
            </a:pPr>
            <a:r>
              <a:rPr lang="en-US" altLang="en-US" sz="1200" dirty="0">
                <a:sym typeface="Symbol" pitchFamily="18" charset="2"/>
              </a:rPr>
              <a:t>AND</a:t>
            </a:r>
          </a:p>
          <a:p>
            <a:pPr marL="0" indent="0">
              <a:buFont typeface="Symbol"/>
              <a:buNone/>
            </a:pPr>
            <a:r>
              <a:rPr lang="en-US" altLang="en-US" sz="1200" dirty="0">
                <a:sym typeface="Symbol" pitchFamily="18" charset="2"/>
              </a:rPr>
              <a:t> OR</a:t>
            </a:r>
          </a:p>
          <a:p>
            <a:pPr marL="171450" indent="-171450">
              <a:buFont typeface="Symbol"/>
              <a:buChar char="Ç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695AA16-D4AC-4F65-8297-BDB1DE445FA4}" type="datetime1">
              <a:rPr lang="en-US" smtClean="0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8ED999-BB89-4F9B-8C8C-895FE52312A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1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695AA16-D4AC-4F65-8297-BDB1DE445FA4}" type="datetime1">
              <a:rPr lang="en-US" smtClean="0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8ED999-BB89-4F9B-8C8C-895FE52312A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6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x,y</a:t>
            </a:r>
            <a:r>
              <a:rPr lang="en-US" dirty="0"/>
              <a:t>)=m0+m3=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695AA16-D4AC-4F65-8297-BDB1DE445FA4}" type="datetime1">
              <a:rPr lang="en-US" smtClean="0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8ED999-BB89-4F9B-8C8C-895FE52312A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4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695AA16-D4AC-4F65-8297-BDB1DE445FA4}" type="datetime1">
              <a:rPr lang="en-US" smtClean="0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8ED999-BB89-4F9B-8C8C-895FE52312A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73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de 3 </a:t>
            </a:r>
            <a:r>
              <a:rPr lang="en-US" dirty="0" err="1"/>
              <a:t>variabileFcd</a:t>
            </a:r>
            <a:r>
              <a:rPr lang="en-US" baseline="0" dirty="0"/>
              <a:t> =m1+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695AA16-D4AC-4F65-8297-BDB1DE445FA4}" type="datetime1">
              <a:rPr lang="en-US" smtClean="0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8ED999-BB89-4F9B-8C8C-895FE52312A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07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D778CD-6DD6-4F69-AAAB-C63A74706BF1}" type="datetime1">
              <a:rPr lang="en-US" altLang="en-US" sz="1200"/>
              <a:pPr/>
              <a:t>10/31/2023</a:t>
            </a:fld>
            <a:endParaRPr lang="en-US" altLang="en-US" sz="1200"/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75E18B-A71B-417C-80B9-F9EE6A7CD85C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0001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695AA16-D4AC-4F65-8297-BDB1DE445FA4}" type="datetime1">
              <a:rPr lang="en-US" smtClean="0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8ED999-BB89-4F9B-8C8C-895FE52312A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2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5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6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7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8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47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49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50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51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52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53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55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57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58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59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60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61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62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63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64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65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66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67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68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69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70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71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72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73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74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75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76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77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78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79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80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81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82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83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84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85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86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87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88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89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90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91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92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93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94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95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96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97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98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99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100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101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102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" name="Rectangle 108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6" name="Rectangle 10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66666" name="Rectangle 106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6667" name="Rectangle 10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7" name="Rectangle 103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0140D7-B367-44A9-93C3-A190DEF4ED1A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108" name="Rectangle 104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" name="Rectangle 10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1BA963-019C-4A55-90A8-DC172AE0E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36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CFEE-E5F9-4923-803B-6649D38BA4C6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C6F6-5D8B-40C0-AE26-E00D12129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313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5F77-CF1E-4FC2-9D21-D55CBA4919B0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595A2-B0D6-4F6F-A98E-B7618F162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408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023AD-C27B-4E83-BC39-A6170FF9A806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1E03A-3FF9-441A-85A5-F1CC06D67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911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36032-7049-4E19-84E8-F7ED6C18DBDA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6E5D5-EBA6-4E13-BD68-5EABAE832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335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6CB36-0244-417E-A2BC-6A25693E9EC9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5F68-6FDD-481A-B6A5-D18D8A8E3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692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2A227-E59A-4B88-A010-E5E154B0865D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B0C34-4D98-4077-9EF1-A7FF30CA2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600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EADDF-4045-45A9-B800-859B472C82D4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6A1C5-1E45-4BDF-9029-6DBE95151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303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3360-29FF-4AC7-9C6B-698083B1B82A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3A23D-2A49-47E3-B06D-633550776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534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9EC07-05F3-445F-A3D8-5D0072D4605A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AB805-2BB4-425E-A86F-99ED62946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195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B8055-15DB-41DE-884F-A882D4A34D70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0CED5-72E3-4DF4-BC6A-D0A3738A9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419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1038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3" name="Group 102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1034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5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6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7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027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644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8DC54C3A-93EE-4018-98E6-19094C75CCED}" type="datetime5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65645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646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53EDF5A1-B3E9-4476-BC68-2B3AC875E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hf sldNum="0" hdr="0" ftr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ota.ase.ro/bt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3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1481C4-EB26-4DDE-A173-7C9EF84BCAFD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Bazele Tehnologiei Informa</a:t>
            </a:r>
            <a:r>
              <a:rPr lang="ro-RO" altLang="en-US" sz="3200"/>
              <a:t>ţiei</a:t>
            </a:r>
            <a:br>
              <a:rPr lang="en-US" altLang="en-US" sz="3200"/>
            </a:br>
            <a:br>
              <a:rPr lang="en-US" altLang="en-US" sz="3200"/>
            </a:br>
            <a:r>
              <a:rPr lang="en-US" altLang="en-US" sz="3200"/>
              <a:t>Curs 6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4953000"/>
            <a:ext cx="7958138" cy="10620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/>
              <a:t>Prof. dr. R</a:t>
            </a:r>
            <a:r>
              <a:rPr lang="ro-RO" altLang="en-US" sz="1400" dirty="0" err="1"/>
              <a:t>ăzvan</a:t>
            </a:r>
            <a:r>
              <a:rPr lang="ro-RO" altLang="en-US" sz="1400" dirty="0"/>
              <a:t> Daniel </a:t>
            </a:r>
            <a:r>
              <a:rPr lang="ro-RO" altLang="en-US" sz="1400" dirty="0" err="1"/>
              <a:t>Zota</a:t>
            </a:r>
            <a:endParaRPr lang="en-US" altLang="en-US" sz="14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 err="1"/>
              <a:t>Facultatea</a:t>
            </a:r>
            <a:r>
              <a:rPr lang="en-US" altLang="en-US" sz="1400" dirty="0"/>
              <a:t> </a:t>
            </a:r>
            <a:r>
              <a:rPr lang="ro-RO" altLang="en-US" sz="1400" dirty="0"/>
              <a:t>de </a:t>
            </a:r>
            <a:r>
              <a:rPr lang="en-US" altLang="en-US" sz="1400" dirty="0"/>
              <a:t>C</a:t>
            </a:r>
            <a:r>
              <a:rPr lang="ro-RO" altLang="en-US" sz="1400" dirty="0" err="1"/>
              <a:t>ibernetică</a:t>
            </a:r>
            <a:r>
              <a:rPr lang="ro-RO" altLang="en-US" sz="1400" dirty="0"/>
              <a:t>, </a:t>
            </a:r>
            <a:r>
              <a:rPr lang="en-US" altLang="en-US" sz="1400" dirty="0"/>
              <a:t>S</a:t>
            </a:r>
            <a:r>
              <a:rPr lang="ro-RO" altLang="en-US" sz="1400" dirty="0" err="1"/>
              <a:t>tatistică</a:t>
            </a:r>
            <a:r>
              <a:rPr lang="ro-RO" altLang="en-US" sz="1400" dirty="0"/>
              <a:t> </a:t>
            </a:r>
            <a:r>
              <a:rPr lang="ro-RO" altLang="en-US" sz="1400" dirty="0" err="1"/>
              <a:t>şi</a:t>
            </a:r>
            <a:r>
              <a:rPr lang="ro-RO" altLang="en-US" sz="1400" dirty="0"/>
              <a:t> </a:t>
            </a:r>
            <a:r>
              <a:rPr lang="en-US" altLang="en-US" sz="1400" dirty="0"/>
              <a:t>I</a:t>
            </a:r>
            <a:r>
              <a:rPr lang="ro-RO" altLang="en-US" sz="1400" dirty="0" err="1"/>
              <a:t>nformatică</a:t>
            </a:r>
            <a:r>
              <a:rPr lang="ro-RO" altLang="en-US" sz="1400" dirty="0"/>
              <a:t> </a:t>
            </a:r>
            <a:r>
              <a:rPr lang="en-US" altLang="en-US" sz="1400" dirty="0"/>
              <a:t>E</a:t>
            </a:r>
            <a:r>
              <a:rPr lang="ro-RO" altLang="en-US" sz="1400" dirty="0" err="1"/>
              <a:t>conomică</a:t>
            </a:r>
            <a:r>
              <a:rPr lang="en-US" altLang="en-US" sz="1400" dirty="0"/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/>
              <a:t>ASE </a:t>
            </a:r>
            <a:r>
              <a:rPr lang="en-US" altLang="en-US" sz="1400" dirty="0" err="1"/>
              <a:t>Bucure</a:t>
            </a:r>
            <a:r>
              <a:rPr lang="ro-RO" altLang="en-US" sz="1400" dirty="0" err="1"/>
              <a:t>ş</a:t>
            </a:r>
            <a:r>
              <a:rPr lang="en-US" altLang="en-US" sz="1400" dirty="0" err="1"/>
              <a:t>ti</a:t>
            </a:r>
            <a:endParaRPr lang="en-US" altLang="en-US" sz="1400" dirty="0"/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400" dirty="0">
                <a:hlinkClick r:id="rId3"/>
              </a:rPr>
              <a:t>http</a:t>
            </a:r>
            <a:r>
              <a:rPr lang="ro-RO" altLang="en-US" sz="1400">
                <a:hlinkClick r:id="rId3"/>
              </a:rPr>
              <a:t>s</a:t>
            </a:r>
            <a:r>
              <a:rPr lang="en-US" altLang="en-US" sz="1400">
                <a:hlinkClick r:id="rId3"/>
              </a:rPr>
              <a:t>://</a:t>
            </a:r>
            <a:r>
              <a:rPr lang="en-US" altLang="en-US" sz="1400" dirty="0" err="1">
                <a:hlinkClick r:id="rId3"/>
              </a:rPr>
              <a:t>zota</a:t>
            </a:r>
            <a:r>
              <a:rPr lang="ro-RO" altLang="en-US" sz="1400" dirty="0">
                <a:hlinkClick r:id="rId3"/>
              </a:rPr>
              <a:t>.ase.ro</a:t>
            </a:r>
            <a:r>
              <a:rPr lang="en-US" altLang="en-US" sz="1400" dirty="0">
                <a:hlinkClick r:id="rId3"/>
              </a:rPr>
              <a:t>/</a:t>
            </a:r>
            <a:r>
              <a:rPr lang="ro-RO" altLang="en-US" sz="1400" dirty="0" err="1">
                <a:hlinkClick r:id="rId3"/>
              </a:rPr>
              <a:t>bti</a:t>
            </a:r>
            <a:endParaRPr lang="ro-RO" altLang="en-US" sz="14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013683-0384-49B4-9802-34ED4C1EB33D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Tabele de adev</a:t>
            </a:r>
            <a:r>
              <a:rPr lang="ro-RO" altLang="en-US" sz="2600"/>
              <a:t>ă</a:t>
            </a:r>
            <a:r>
              <a:rPr lang="en-US" altLang="en-US" sz="2600"/>
              <a:t>r – disjunc</a:t>
            </a:r>
            <a:r>
              <a:rPr lang="ro-RO" altLang="en-US" sz="2600"/>
              <a:t>ţ</a:t>
            </a:r>
            <a:r>
              <a:rPr lang="en-US" altLang="en-US" sz="2600"/>
              <a:t>ie, conjunc</a:t>
            </a:r>
            <a:r>
              <a:rPr lang="ro-RO" altLang="en-US" sz="2600"/>
              <a:t>ţ</a:t>
            </a:r>
            <a:r>
              <a:rPr lang="en-US" altLang="en-US" sz="2600"/>
              <a:t>ie, nega</a:t>
            </a:r>
            <a:r>
              <a:rPr lang="ro-RO" altLang="en-US" sz="2600"/>
              <a:t>ţ</a:t>
            </a:r>
            <a:r>
              <a:rPr lang="en-US" altLang="en-US" sz="2600"/>
              <a:t>ie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928120"/>
              </p:ext>
            </p:extLst>
          </p:nvPr>
        </p:nvGraphicFramePr>
        <p:xfrm>
          <a:off x="1295401" y="2509203"/>
          <a:ext cx="3352800" cy="164592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q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  AND  q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00">
                <a:tc gridSpan="3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332064"/>
              </p:ext>
            </p:extLst>
          </p:nvPr>
        </p:nvGraphicFramePr>
        <p:xfrm>
          <a:off x="4953000" y="2545080"/>
          <a:ext cx="3979069" cy="1645920"/>
        </p:xfrm>
        <a:graphic>
          <a:graphicData uri="http://schemas.openxmlformats.org/drawingml/2006/table">
            <a:tbl>
              <a:tblPr/>
              <a:tblGrid>
                <a:gridCol w="994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q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 </a:t>
                      </a:r>
                      <a:r>
                        <a:rPr lang="en-US" dirty="0"/>
                        <a:t> </a:t>
                      </a:r>
                      <a:r>
                        <a:rPr lang="en-US" b="1" dirty="0"/>
                        <a:t>OR q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975222"/>
              </p:ext>
            </p:extLst>
          </p:nvPr>
        </p:nvGraphicFramePr>
        <p:xfrm>
          <a:off x="5486400" y="4267200"/>
          <a:ext cx="2583656" cy="1549180"/>
        </p:xfrm>
        <a:graphic>
          <a:graphicData uri="http://schemas.openxmlformats.org/drawingml/2006/table">
            <a:tbl>
              <a:tblPr/>
              <a:tblGrid>
                <a:gridCol w="1291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9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~ p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54"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25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254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208193"/>
              </p:ext>
            </p:extLst>
          </p:nvPr>
        </p:nvGraphicFramePr>
        <p:xfrm>
          <a:off x="1371600" y="4343400"/>
          <a:ext cx="3352800" cy="164592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q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  AND  q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00">
                <a:tc gridSpan="3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DC9B65-0ED4-473F-BBB3-37C4B7CDFD68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Teoremele fundamentale ale algebrei Boole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355725" y="2147888"/>
            <a:ext cx="7407275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1. </a:t>
            </a:r>
            <a:r>
              <a:rPr lang="en-US" altLang="en-US" sz="2000" dirty="0" err="1"/>
              <a:t>Teoremele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reuniunii</a:t>
            </a:r>
            <a:r>
              <a:rPr lang="en-US" altLang="en-US" sz="2000" dirty="0"/>
              <a:t> </a:t>
            </a:r>
            <a:r>
              <a:rPr lang="ro-RO" altLang="en-US" sz="2000" dirty="0"/>
              <a:t>ş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intersec</a:t>
            </a:r>
            <a:r>
              <a:rPr lang="ro-RO" altLang="en-US" sz="2000" dirty="0"/>
              <a:t>ţ</a:t>
            </a:r>
            <a:r>
              <a:rPr lang="en-US" altLang="en-US" sz="2000" dirty="0" err="1"/>
              <a:t>iei</a:t>
            </a:r>
            <a:r>
              <a:rPr lang="en-US" altLang="en-US" sz="2000" dirty="0"/>
              <a:t>: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/>
              <a:t>Exist</a:t>
            </a:r>
            <a:r>
              <a:rPr lang="ro-RO" altLang="en-US" sz="2000" dirty="0"/>
              <a:t>ă</a:t>
            </a:r>
            <a:r>
              <a:rPr lang="en-US" altLang="en-US" sz="2000" dirty="0"/>
              <a:t> un element 0 </a:t>
            </a:r>
            <a:r>
              <a:rPr lang="en-US" altLang="en-US" sz="2000" dirty="0" err="1"/>
              <a:t>numit</a:t>
            </a:r>
            <a:r>
              <a:rPr lang="en-US" altLang="en-US" sz="2000" dirty="0"/>
              <a:t> </a:t>
            </a:r>
            <a:r>
              <a:rPr lang="en-US" altLang="en-US" sz="2000" b="1" i="1" dirty="0"/>
              <a:t>prim element</a:t>
            </a:r>
            <a:r>
              <a:rPr lang="en-US" altLang="en-US" sz="2000" dirty="0"/>
              <a:t> cu </a:t>
            </a:r>
            <a:r>
              <a:rPr lang="en-US" altLang="en-US" sz="2000" dirty="0" err="1"/>
              <a:t>propriet</a:t>
            </a:r>
            <a:r>
              <a:rPr lang="ro-RO" altLang="en-US" sz="2000" dirty="0"/>
              <a:t>ăţ</a:t>
            </a:r>
            <a:r>
              <a:rPr lang="en-US" altLang="en-US" sz="2000" dirty="0" err="1"/>
              <a:t>ile</a:t>
            </a:r>
            <a:r>
              <a:rPr lang="en-US" altLang="en-US" sz="2000" dirty="0"/>
              <a:t>:</a:t>
            </a:r>
          </a:p>
          <a:p>
            <a:pPr lvl="1" eaLnBrk="1" hangingPunct="1"/>
            <a:r>
              <a:rPr lang="en-US" altLang="en-US" sz="2000" dirty="0"/>
              <a:t>x</a:t>
            </a:r>
            <a:r>
              <a:rPr lang="en-US" altLang="en-US" sz="2000" dirty="0">
                <a:sym typeface="Symbol" pitchFamily="18" charset="2"/>
              </a:rPr>
              <a:t>0=0 </a:t>
            </a:r>
            <a:r>
              <a:rPr lang="en-US" altLang="en-US" sz="2000" dirty="0" err="1">
                <a:sym typeface="Symbol" pitchFamily="18" charset="2"/>
              </a:rPr>
              <a:t>si</a:t>
            </a:r>
            <a:r>
              <a:rPr lang="en-US" altLang="en-US" sz="2000" dirty="0">
                <a:sym typeface="Symbol" pitchFamily="18" charset="2"/>
              </a:rPr>
              <a:t> x0=x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/>
              <a:t>Exist</a:t>
            </a:r>
            <a:r>
              <a:rPr lang="ro-RO" altLang="en-US" sz="2000" dirty="0"/>
              <a:t>ă</a:t>
            </a:r>
            <a:r>
              <a:rPr lang="en-US" altLang="en-US" sz="2000" dirty="0"/>
              <a:t> un element 1 </a:t>
            </a:r>
            <a:r>
              <a:rPr lang="en-US" altLang="en-US" sz="2000" dirty="0" err="1"/>
              <a:t>numit</a:t>
            </a:r>
            <a:r>
              <a:rPr lang="en-US" altLang="en-US" sz="2000" dirty="0"/>
              <a:t> </a:t>
            </a:r>
            <a:r>
              <a:rPr lang="en-US" altLang="en-US" sz="2000" b="1" i="1" dirty="0" err="1"/>
              <a:t>ultim</a:t>
            </a:r>
            <a:r>
              <a:rPr lang="en-US" altLang="en-US" sz="2000" b="1" i="1" dirty="0"/>
              <a:t> element</a:t>
            </a:r>
            <a:r>
              <a:rPr lang="en-US" altLang="en-US" sz="2000" dirty="0"/>
              <a:t> cu </a:t>
            </a:r>
            <a:r>
              <a:rPr lang="en-US" altLang="en-US" sz="2000" dirty="0" err="1"/>
              <a:t>propriet</a:t>
            </a:r>
            <a:r>
              <a:rPr lang="ro-RO" altLang="en-US" sz="2000" dirty="0"/>
              <a:t>ăţ</a:t>
            </a:r>
            <a:r>
              <a:rPr lang="en-US" altLang="en-US" sz="2000" dirty="0" err="1"/>
              <a:t>ile</a:t>
            </a:r>
            <a:r>
              <a:rPr lang="en-US" altLang="en-US" sz="2000" dirty="0"/>
              <a:t>:</a:t>
            </a:r>
          </a:p>
          <a:p>
            <a:pPr lvl="1" eaLnBrk="1" hangingPunct="1"/>
            <a:r>
              <a:rPr lang="en-US" altLang="en-US" sz="2000" dirty="0"/>
              <a:t>x</a:t>
            </a:r>
            <a:r>
              <a:rPr lang="en-US" altLang="en-US" sz="2000" dirty="0">
                <a:sym typeface="Symbol" pitchFamily="18" charset="2"/>
              </a:rPr>
              <a:t>1=x </a:t>
            </a:r>
            <a:r>
              <a:rPr lang="en-US" altLang="en-US" sz="2000" dirty="0" err="1">
                <a:sym typeface="Symbol" pitchFamily="18" charset="2"/>
              </a:rPr>
              <a:t>si</a:t>
            </a:r>
            <a:r>
              <a:rPr lang="en-US" altLang="en-US" sz="2000" dirty="0">
                <a:sym typeface="Symbol" pitchFamily="18" charset="2"/>
              </a:rPr>
              <a:t> x1=1</a:t>
            </a:r>
          </a:p>
          <a:p>
            <a:pPr lvl="1"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2. </a:t>
            </a:r>
            <a:r>
              <a:rPr lang="en-US" altLang="en-US" sz="2000" dirty="0" err="1"/>
              <a:t>Teoremele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unicitate</a:t>
            </a:r>
            <a:r>
              <a:rPr lang="en-US" altLang="en-US" sz="2000" dirty="0"/>
              <a:t>: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 err="1"/>
              <a:t>Elementul</a:t>
            </a:r>
            <a:r>
              <a:rPr lang="en-US" altLang="en-US" sz="2000" dirty="0"/>
              <a:t> 1 </a:t>
            </a:r>
            <a:r>
              <a:rPr lang="en-US" altLang="en-US" sz="2000" dirty="0" err="1"/>
              <a:t>este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unic</a:t>
            </a:r>
            <a:endParaRPr lang="en-US" altLang="en-US" sz="2000" dirty="0"/>
          </a:p>
          <a:p>
            <a:pPr lvl="1" eaLnBrk="1" hangingPunct="1">
              <a:buFontTx/>
              <a:buChar char="•"/>
            </a:pPr>
            <a:r>
              <a:rPr lang="en-US" altLang="en-US" sz="2000" dirty="0" err="1"/>
              <a:t>Elementul</a:t>
            </a:r>
            <a:r>
              <a:rPr lang="en-US" altLang="en-US" sz="2000" dirty="0"/>
              <a:t> 0 </a:t>
            </a:r>
            <a:r>
              <a:rPr lang="en-US" altLang="en-US" sz="2000" dirty="0" err="1"/>
              <a:t>este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unic</a:t>
            </a:r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3. </a:t>
            </a:r>
            <a:r>
              <a:rPr lang="en-US" altLang="en-US" sz="2000" dirty="0" err="1"/>
              <a:t>Teoremele</a:t>
            </a:r>
            <a:r>
              <a:rPr lang="en-US" altLang="en-US" sz="2000" dirty="0"/>
              <a:t> complement</a:t>
            </a:r>
            <a:r>
              <a:rPr lang="ro-RO" altLang="en-US" sz="2000" dirty="0"/>
              <a:t>ă</a:t>
            </a:r>
            <a:r>
              <a:rPr lang="en-US" altLang="en-US" sz="2000" dirty="0" err="1"/>
              <a:t>rii</a:t>
            </a:r>
            <a:r>
              <a:rPr lang="en-US" altLang="en-US" sz="2000" dirty="0"/>
              <a:t>:</a:t>
            </a:r>
          </a:p>
          <a:p>
            <a:pPr lvl="1" eaLnBrk="1" hangingPunct="1">
              <a:lnSpc>
                <a:spcPct val="125000"/>
              </a:lnSpc>
              <a:buFontTx/>
              <a:buChar char="•"/>
            </a:pPr>
            <a:r>
              <a:rPr lang="en-US" altLang="en-US" sz="2000" dirty="0" err="1"/>
              <a:t>Principiul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contradic</a:t>
            </a:r>
            <a:r>
              <a:rPr lang="ro-RO" altLang="en-US" sz="2000" dirty="0"/>
              <a:t>ţ</a:t>
            </a:r>
            <a:r>
              <a:rPr lang="en-US" altLang="en-US" sz="2000" dirty="0" err="1"/>
              <a:t>iei</a:t>
            </a:r>
            <a:r>
              <a:rPr lang="en-US" altLang="en-US" sz="2000" dirty="0"/>
              <a:t>:</a:t>
            </a:r>
          </a:p>
          <a:p>
            <a:pPr lvl="1" eaLnBrk="1" hangingPunct="1">
              <a:lnSpc>
                <a:spcPct val="135000"/>
              </a:lnSpc>
              <a:buFontTx/>
              <a:buChar char="•"/>
            </a:pPr>
            <a:r>
              <a:rPr lang="en-US" altLang="en-US" sz="2000" dirty="0" err="1"/>
              <a:t>Principiul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</a:t>
            </a:r>
            <a:r>
              <a:rPr lang="ro-RO" altLang="en-US" sz="2000" dirty="0"/>
              <a:t>ţ</a:t>
            </a:r>
            <a:r>
              <a:rPr lang="en-US" altLang="en-US" sz="2000" dirty="0" err="1"/>
              <a:t>ului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exclus</a:t>
            </a:r>
            <a:r>
              <a:rPr lang="en-US" altLang="en-US" sz="2000" dirty="0"/>
              <a:t>:</a:t>
            </a:r>
          </a:p>
          <a:p>
            <a:pPr lvl="1" eaLnBrk="1" hangingPunct="1">
              <a:buFontTx/>
              <a:buChar char="•"/>
            </a:pPr>
            <a:endParaRPr lang="en-US" altLang="en-US" sz="2000" dirty="0"/>
          </a:p>
        </p:txBody>
      </p:sp>
      <p:graphicFrame>
        <p:nvGraphicFramePr>
          <p:cNvPr id="9221" name="Object 6"/>
          <p:cNvGraphicFramePr>
            <a:graphicFrameLocks noChangeAspect="1"/>
          </p:cNvGraphicFramePr>
          <p:nvPr/>
        </p:nvGraphicFramePr>
        <p:xfrm>
          <a:off x="4953000" y="5521325"/>
          <a:ext cx="1066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4" imgW="609336" imgH="241195" progId="Equation.3">
                  <p:embed/>
                </p:oleObj>
              </mc:Choice>
              <mc:Fallback>
                <p:oleObj name="Equation" r:id="rId4" imgW="609336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521325"/>
                        <a:ext cx="10668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7"/>
          <p:cNvGraphicFramePr>
            <a:graphicFrameLocks noChangeAspect="1"/>
          </p:cNvGraphicFramePr>
          <p:nvPr/>
        </p:nvGraphicFramePr>
        <p:xfrm>
          <a:off x="5051425" y="5978525"/>
          <a:ext cx="10223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6" imgW="583947" imgH="241195" progId="Equation.3">
                  <p:embed/>
                </p:oleObj>
              </mc:Choice>
              <mc:Fallback>
                <p:oleObj name="Equation" r:id="rId6" imgW="583947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5978525"/>
                        <a:ext cx="10223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3CD9DE-0098-4FB9-A1F7-0FF93F3B1F6F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Teoremele fundamentale ale algebrei Boole (cont.)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355725" y="2147888"/>
            <a:ext cx="7407275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/>
              <a:t>4. Teorema dublei nega</a:t>
            </a:r>
            <a:r>
              <a:rPr lang="ro-RO" altLang="en-US" sz="2000"/>
              <a:t>ţ</a:t>
            </a:r>
            <a:r>
              <a:rPr lang="en-US" altLang="en-US" sz="2000"/>
              <a:t>ii:</a:t>
            </a:r>
          </a:p>
          <a:p>
            <a:pPr lvl="1"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5. Teoremele absorb</a:t>
            </a:r>
            <a:r>
              <a:rPr lang="ro-RO" altLang="en-US" sz="2000"/>
              <a:t>ţ</a:t>
            </a:r>
            <a:r>
              <a:rPr lang="en-US" altLang="en-US" sz="2000"/>
              <a:t>iei:</a:t>
            </a:r>
          </a:p>
          <a:p>
            <a:pPr lvl="1" eaLnBrk="1" hangingPunct="1">
              <a:buFontTx/>
              <a:buChar char="•"/>
            </a:pPr>
            <a:r>
              <a:rPr lang="en-US" altLang="en-US" sz="2000"/>
              <a:t>x </a:t>
            </a:r>
            <a:r>
              <a:rPr lang="en-US" altLang="en-US" sz="2000">
                <a:sym typeface="Symbol" pitchFamily="18" charset="2"/>
              </a:rPr>
              <a:t>(x  y)=x</a:t>
            </a:r>
            <a:endParaRPr lang="en-US" altLang="en-US" sz="2000"/>
          </a:p>
          <a:p>
            <a:pPr lvl="1" eaLnBrk="1" hangingPunct="1">
              <a:buFontTx/>
              <a:buChar char="•"/>
            </a:pPr>
            <a:r>
              <a:rPr lang="en-US" altLang="en-US" sz="2000"/>
              <a:t>x </a:t>
            </a:r>
            <a:r>
              <a:rPr lang="en-US" altLang="en-US" sz="2000">
                <a:sym typeface="Symbol" pitchFamily="18" charset="2"/>
              </a:rPr>
              <a:t>(x  y)=x</a:t>
            </a:r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6. Teoremele lui DeMorgan:</a:t>
            </a:r>
          </a:p>
          <a:p>
            <a:pPr lvl="1" eaLnBrk="1" hangingPunct="1">
              <a:lnSpc>
                <a:spcPct val="125000"/>
              </a:lnSpc>
              <a:buFontTx/>
              <a:buChar char="•"/>
            </a:pPr>
            <a:endParaRPr lang="en-US" altLang="en-US" sz="2000"/>
          </a:p>
          <a:p>
            <a:pPr lvl="1" eaLnBrk="1" hangingPunct="1"/>
            <a:endParaRPr lang="en-US" altLang="en-US" sz="2000"/>
          </a:p>
        </p:txBody>
      </p:sp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4308475" y="2124075"/>
          <a:ext cx="6445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Equation" r:id="rId3" imgW="368140" imgH="266584" progId="Equation.3">
                  <p:embed/>
                </p:oleObj>
              </mc:Choice>
              <mc:Fallback>
                <p:oleObj name="Equation" r:id="rId3" imgW="368140" imgH="26658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2124075"/>
                        <a:ext cx="6445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5"/>
          <p:cNvGraphicFramePr>
            <a:graphicFrameLocks noChangeAspect="1"/>
          </p:cNvGraphicFramePr>
          <p:nvPr/>
        </p:nvGraphicFramePr>
        <p:xfrm>
          <a:off x="2316163" y="4495800"/>
          <a:ext cx="14890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Equation" r:id="rId5" imgW="850531" imgH="241195" progId="Equation.3">
                  <p:embed/>
                </p:oleObj>
              </mc:Choice>
              <mc:Fallback>
                <p:oleObj name="Equation" r:id="rId5" imgW="850531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4495800"/>
                        <a:ext cx="14890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6"/>
          <p:cNvGraphicFramePr>
            <a:graphicFrameLocks noChangeAspect="1"/>
          </p:cNvGraphicFramePr>
          <p:nvPr/>
        </p:nvGraphicFramePr>
        <p:xfrm>
          <a:off x="2320925" y="5064125"/>
          <a:ext cx="14890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Equation" r:id="rId7" imgW="850531" imgH="241195" progId="Equation.3">
                  <p:embed/>
                </p:oleObj>
              </mc:Choice>
              <mc:Fallback>
                <p:oleObj name="Equation" r:id="rId7" imgW="850531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5064125"/>
                        <a:ext cx="14890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3D6DC5-FD07-4792-BA3F-6EBE667B57E0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Teoremele fundamentale ale algebrei Boole (cont.)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355725" y="2147888"/>
            <a:ext cx="740727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7. </a:t>
            </a:r>
            <a:r>
              <a:rPr lang="en-US" altLang="en-US" sz="2000" dirty="0" err="1"/>
              <a:t>Teoremele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idempoten</a:t>
            </a:r>
            <a:r>
              <a:rPr lang="ro-RO" altLang="en-US" sz="2000" dirty="0"/>
              <a:t>ţă</a:t>
            </a:r>
            <a:r>
              <a:rPr lang="en-US" altLang="en-US" sz="2000" dirty="0"/>
              <a:t>:</a:t>
            </a:r>
          </a:p>
          <a:p>
            <a:pPr lvl="1" eaLnBrk="1" hangingPunct="1"/>
            <a:r>
              <a:rPr lang="en-US" altLang="en-US" sz="2000" dirty="0" err="1"/>
              <a:t>x</a:t>
            </a:r>
            <a:r>
              <a:rPr lang="en-US" altLang="en-US" sz="2000" dirty="0" err="1">
                <a:sym typeface="Symbol" pitchFamily="18" charset="2"/>
              </a:rPr>
              <a:t>x</a:t>
            </a:r>
            <a:r>
              <a:rPr lang="en-US" altLang="en-US" sz="2000" dirty="0">
                <a:sym typeface="Symbol" pitchFamily="18" charset="2"/>
              </a:rPr>
              <a:t>…x = x</a:t>
            </a:r>
          </a:p>
          <a:p>
            <a:pPr lvl="1" eaLnBrk="1" hangingPunct="1"/>
            <a:r>
              <a:rPr lang="en-US" altLang="en-US" sz="2000" dirty="0" err="1">
                <a:sym typeface="Symbol" pitchFamily="18" charset="2"/>
              </a:rPr>
              <a:t>xx</a:t>
            </a:r>
            <a:r>
              <a:rPr lang="en-US" altLang="en-US" sz="2000" dirty="0">
                <a:sym typeface="Symbol" pitchFamily="18" charset="2"/>
              </a:rPr>
              <a:t>…x = x</a:t>
            </a:r>
          </a:p>
          <a:p>
            <a:pPr lvl="1"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8. </a:t>
            </a:r>
            <a:r>
              <a:rPr lang="en-US" altLang="en-US" sz="2000" dirty="0" err="1"/>
              <a:t>Teoremele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comutativitate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asociativitate</a:t>
            </a:r>
            <a:r>
              <a:rPr lang="en-US" altLang="en-US" sz="2000" dirty="0"/>
              <a:t> </a:t>
            </a:r>
            <a:r>
              <a:rPr lang="ro-RO" altLang="en-US" sz="2000" dirty="0"/>
              <a:t>ş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distributivitate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pentru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cele</a:t>
            </a:r>
            <a:r>
              <a:rPr lang="en-US" altLang="en-US" sz="2000" dirty="0"/>
              <a:t> 2 </a:t>
            </a:r>
            <a:r>
              <a:rPr lang="en-US" altLang="en-US" sz="2000" dirty="0" err="1"/>
              <a:t>legi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compozi</a:t>
            </a:r>
            <a:r>
              <a:rPr lang="ro-RO" altLang="en-US" sz="2000" dirty="0"/>
              <a:t>ţ</a:t>
            </a:r>
            <a:r>
              <a:rPr lang="en-US" altLang="en-US" sz="2000" dirty="0" err="1"/>
              <a:t>ie</a:t>
            </a:r>
            <a:r>
              <a:rPr lang="en-US" altLang="en-US" sz="2000" dirty="0"/>
              <a:t>: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 err="1"/>
              <a:t>x</a:t>
            </a:r>
            <a:r>
              <a:rPr lang="en-US" altLang="en-US" sz="2000" dirty="0" err="1">
                <a:sym typeface="Symbol" pitchFamily="18" charset="2"/>
              </a:rPr>
              <a:t>y</a:t>
            </a:r>
            <a:r>
              <a:rPr lang="en-US" altLang="en-US" sz="2000" dirty="0">
                <a:sym typeface="Symbol" pitchFamily="18" charset="2"/>
              </a:rPr>
              <a:t> = </a:t>
            </a:r>
            <a:r>
              <a:rPr lang="en-US" altLang="en-US" sz="2000" dirty="0" err="1">
                <a:sym typeface="Symbol" pitchFamily="18" charset="2"/>
              </a:rPr>
              <a:t>yx</a:t>
            </a:r>
            <a:endParaRPr lang="en-US" altLang="en-US" sz="2000" dirty="0"/>
          </a:p>
          <a:p>
            <a:pPr lvl="1" eaLnBrk="1" hangingPunct="1">
              <a:buFontTx/>
              <a:buChar char="•"/>
            </a:pPr>
            <a:r>
              <a:rPr lang="en-US" altLang="en-US" sz="2000" dirty="0"/>
              <a:t>x </a:t>
            </a:r>
            <a:r>
              <a:rPr lang="en-US" altLang="en-US" sz="2000" dirty="0">
                <a:sym typeface="Symbol" pitchFamily="18" charset="2"/>
              </a:rPr>
              <a:t>(y z)=(x y) z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sym typeface="Symbol" pitchFamily="18" charset="2"/>
              </a:rPr>
              <a:t>x (y  z)=(x y)  (x z)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sym typeface="Symbol" pitchFamily="18" charset="2"/>
              </a:rPr>
              <a:t>x  y=y  x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sym typeface="Symbol" pitchFamily="18" charset="2"/>
              </a:rPr>
              <a:t>x (y z)=(x  y) z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sym typeface="Symbol" pitchFamily="18" charset="2"/>
              </a:rPr>
              <a:t>x (y  z)=(x y) (x z)</a:t>
            </a:r>
            <a:endParaRPr lang="en-US" altLang="en-US" sz="2000" dirty="0"/>
          </a:p>
          <a:p>
            <a:pPr lvl="1" eaLnBrk="1" hangingPunct="1"/>
            <a:endParaRPr lang="en-US" altLang="en-US" sz="20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06DEA1-671A-43B9-8677-D2A0DE64306E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Existen</a:t>
            </a:r>
            <a:r>
              <a:rPr lang="ro-RO" altLang="en-US" sz="3200"/>
              <a:t>ţ</a:t>
            </a:r>
            <a:r>
              <a:rPr lang="en-US" altLang="en-US" sz="3200"/>
              <a:t>a </a:t>
            </a:r>
            <a:r>
              <a:rPr lang="ro-RO" altLang="en-US" sz="3200"/>
              <a:t>ş</a:t>
            </a:r>
            <a:r>
              <a:rPr lang="en-US" altLang="en-US" sz="3200"/>
              <a:t>i unicitatea func</a:t>
            </a:r>
            <a:r>
              <a:rPr lang="ro-RO" altLang="en-US" sz="3200"/>
              <a:t>ţ</a:t>
            </a:r>
            <a:r>
              <a:rPr lang="en-US" altLang="en-US" sz="3200"/>
              <a:t>iilor booleene</a:t>
            </a:r>
            <a:endParaRPr lang="en-US" altLang="en-US" sz="3000"/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/>
        </p:nvGraphicFramePr>
        <p:xfrm>
          <a:off x="1325563" y="2273300"/>
          <a:ext cx="3673475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3" imgW="1549400" imgH="1066800" progId="Equation.3">
                  <p:embed/>
                </p:oleObj>
              </mc:Choice>
              <mc:Fallback>
                <p:oleObj name="Equation" r:id="rId3" imgW="1549400" imgH="1066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2273300"/>
                        <a:ext cx="3673475" cy="252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162909-8828-4262-A6C6-17D8A1F9A7A9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000"/>
              <a:t>Defini</a:t>
            </a:r>
            <a:r>
              <a:rPr lang="ro-RO" altLang="en-US" sz="3000"/>
              <a:t>ţ</a:t>
            </a:r>
            <a:r>
              <a:rPr lang="en-US" altLang="en-US" sz="3000"/>
              <a:t>ii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S.n. </a:t>
            </a:r>
            <a:r>
              <a:rPr lang="en-US" altLang="en-US" b="1" i="1"/>
              <a:t>produs elementar/suma elementar</a:t>
            </a:r>
            <a:r>
              <a:rPr lang="ro-RO" altLang="en-US" b="1" i="1"/>
              <a:t>ă</a:t>
            </a:r>
            <a:r>
              <a:rPr lang="en-US" altLang="en-US" b="1" i="1"/>
              <a:t> </a:t>
            </a:r>
            <a:r>
              <a:rPr lang="en-US" altLang="en-US"/>
              <a:t> un </a:t>
            </a:r>
            <a:r>
              <a:rPr lang="en-US" altLang="en-US" b="1" i="1"/>
              <a:t>produs/suma</a:t>
            </a:r>
            <a:r>
              <a:rPr lang="en-US" altLang="en-US"/>
              <a:t> de variabile </a:t>
            </a:r>
            <a:r>
              <a:rPr lang="ro-RO" altLang="en-US" b="1" i="1"/>
              <a:t>ş</a:t>
            </a:r>
            <a:r>
              <a:rPr lang="en-US" altLang="en-US" b="1" i="1"/>
              <a:t>i/sau</a:t>
            </a:r>
            <a:r>
              <a:rPr lang="en-US" altLang="en-US"/>
              <a:t> nega</a:t>
            </a:r>
            <a:r>
              <a:rPr lang="ro-RO" altLang="en-US"/>
              <a:t>ţ</a:t>
            </a:r>
            <a:r>
              <a:rPr lang="en-US" altLang="en-US"/>
              <a:t>iile lor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i="1"/>
              <a:t> </a:t>
            </a:r>
            <a:r>
              <a:rPr lang="en-US" altLang="en-US"/>
              <a:t>S.n. </a:t>
            </a:r>
            <a:r>
              <a:rPr lang="en-US" altLang="en-US" b="1" i="1"/>
              <a:t>form</a:t>
            </a:r>
            <a:r>
              <a:rPr lang="ro-RO" altLang="en-US" b="1" i="1"/>
              <a:t>ă</a:t>
            </a:r>
            <a:r>
              <a:rPr lang="en-US" altLang="en-US" b="1" i="1"/>
              <a:t> canonic</a:t>
            </a:r>
            <a:r>
              <a:rPr lang="ro-RO" altLang="en-US" b="1" i="1"/>
              <a:t>ă</a:t>
            </a:r>
            <a:r>
              <a:rPr lang="en-US" altLang="en-US" b="1" i="1"/>
              <a:t> disjunctiv</a:t>
            </a:r>
            <a:r>
              <a:rPr lang="ro-RO" altLang="en-US" b="1" i="1"/>
              <a:t>ă</a:t>
            </a:r>
            <a:r>
              <a:rPr lang="en-US" altLang="en-US" b="1" i="1"/>
              <a:t> (FCD)</a:t>
            </a:r>
            <a:r>
              <a:rPr lang="en-US" altLang="en-US"/>
              <a:t> a unei rela</a:t>
            </a:r>
            <a:r>
              <a:rPr lang="ro-RO" altLang="en-US"/>
              <a:t>ţ</a:t>
            </a:r>
            <a:r>
              <a:rPr lang="en-US" altLang="en-US"/>
              <a:t>ii logice func</a:t>
            </a:r>
            <a:r>
              <a:rPr lang="ro-RO" altLang="en-US"/>
              <a:t>ţ</a:t>
            </a:r>
            <a:r>
              <a:rPr lang="en-US" altLang="en-US"/>
              <a:t>ionale, o rela</a:t>
            </a:r>
            <a:r>
              <a:rPr lang="ro-RO" altLang="en-US"/>
              <a:t>ţ</a:t>
            </a:r>
            <a:r>
              <a:rPr lang="en-US" altLang="en-US"/>
              <a:t>ie echivalent</a:t>
            </a:r>
            <a:r>
              <a:rPr lang="ro-RO" altLang="en-US"/>
              <a:t>ă</a:t>
            </a:r>
            <a:r>
              <a:rPr lang="en-US" altLang="en-US"/>
              <a:t>  (</a:t>
            </a:r>
            <a:r>
              <a:rPr lang="ro-RO" altLang="en-US"/>
              <a:t>cu</a:t>
            </a:r>
            <a:r>
              <a:rPr lang="en-US" altLang="en-US"/>
              <a:t> aceea</a:t>
            </a:r>
            <a:r>
              <a:rPr lang="ro-RO" altLang="en-US"/>
              <a:t>ş</a:t>
            </a:r>
            <a:r>
              <a:rPr lang="en-US" altLang="en-US"/>
              <a:t>i valoare de adev</a:t>
            </a:r>
            <a:r>
              <a:rPr lang="ro-RO" altLang="en-US"/>
              <a:t>ă</a:t>
            </a:r>
            <a:r>
              <a:rPr lang="en-US" altLang="en-US"/>
              <a:t>r) care este o</a:t>
            </a:r>
            <a:r>
              <a:rPr lang="en-US" altLang="en-US" b="1" i="1"/>
              <a:t> sum</a:t>
            </a:r>
            <a:r>
              <a:rPr lang="ro-RO" altLang="en-US" b="1" i="1"/>
              <a:t>ă</a:t>
            </a:r>
            <a:r>
              <a:rPr lang="en-US" altLang="en-US" b="1" i="1"/>
              <a:t> de produse </a:t>
            </a:r>
            <a:r>
              <a:rPr lang="en-US" altLang="en-US"/>
              <a:t>elementare construite cu acelea</a:t>
            </a:r>
            <a:r>
              <a:rPr lang="ro-RO" altLang="en-US"/>
              <a:t>ş</a:t>
            </a:r>
            <a:r>
              <a:rPr lang="en-US" altLang="en-US"/>
              <a:t>i variabile ca </a:t>
            </a:r>
            <a:r>
              <a:rPr lang="ro-RO" altLang="en-US"/>
              <a:t>ş</a:t>
            </a:r>
            <a:r>
              <a:rPr lang="en-US" altLang="en-US"/>
              <a:t>i rela</a:t>
            </a:r>
            <a:r>
              <a:rPr lang="ro-RO" altLang="en-US"/>
              <a:t>ţ</a:t>
            </a:r>
            <a:r>
              <a:rPr lang="en-US" altLang="en-US"/>
              <a:t>ia dat</a:t>
            </a:r>
            <a:r>
              <a:rPr lang="ro-RO" altLang="en-US"/>
              <a:t>ă</a:t>
            </a:r>
            <a:r>
              <a:rPr lang="en-US" altLang="en-US"/>
              <a:t> ini</a:t>
            </a:r>
            <a:r>
              <a:rPr lang="ro-RO" altLang="en-US"/>
              <a:t>ţ</a:t>
            </a:r>
            <a:r>
              <a:rPr lang="en-US" altLang="en-US"/>
              <a:t>ial, fiecare produs con</a:t>
            </a:r>
            <a:r>
              <a:rPr lang="ro-RO" altLang="en-US"/>
              <a:t>ţ</a:t>
            </a:r>
            <a:r>
              <a:rPr lang="en-US" altLang="en-US"/>
              <a:t>in</a:t>
            </a:r>
            <a:r>
              <a:rPr lang="ro-RO" altLang="en-US"/>
              <a:t>â</a:t>
            </a:r>
            <a:r>
              <a:rPr lang="en-US" altLang="en-US"/>
              <a:t>nd toate variabilele posibile (ele sau complementarele lor)</a:t>
            </a:r>
            <a:endParaRPr lang="en-US" altLang="en-US" b="1" i="1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1C22D4-0972-4863-82DB-9699EEAB4198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000"/>
              <a:t>Defini</a:t>
            </a:r>
            <a:r>
              <a:rPr lang="ro-RO" altLang="en-US" sz="3000"/>
              <a:t>ţ</a:t>
            </a:r>
            <a:r>
              <a:rPr lang="en-US" altLang="en-US" sz="3000"/>
              <a:t>ii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altLang="en-US" b="1" i="1"/>
              <a:t> </a:t>
            </a:r>
            <a:r>
              <a:rPr lang="en-US" altLang="en-US"/>
              <a:t>S.n. </a:t>
            </a:r>
            <a:r>
              <a:rPr lang="en-US" altLang="en-US" b="1" i="1"/>
              <a:t>form</a:t>
            </a:r>
            <a:r>
              <a:rPr lang="ro-RO" altLang="en-US" b="1" i="1"/>
              <a:t>ă</a:t>
            </a:r>
            <a:r>
              <a:rPr lang="en-US" altLang="en-US" b="1" i="1"/>
              <a:t> canonic</a:t>
            </a:r>
            <a:r>
              <a:rPr lang="ro-RO" altLang="en-US" b="1" i="1"/>
              <a:t>ă</a:t>
            </a:r>
            <a:r>
              <a:rPr lang="en-US" altLang="en-US" b="1" i="1"/>
              <a:t> conjunctiv</a:t>
            </a:r>
            <a:r>
              <a:rPr lang="ro-RO" altLang="en-US" b="1" i="1"/>
              <a:t>ă</a:t>
            </a:r>
            <a:r>
              <a:rPr lang="en-US" altLang="en-US" b="1" i="1"/>
              <a:t> (FCC)</a:t>
            </a:r>
            <a:r>
              <a:rPr lang="en-US" altLang="en-US"/>
              <a:t> a unei rela</a:t>
            </a:r>
            <a:r>
              <a:rPr lang="ro-RO" altLang="en-US"/>
              <a:t>ţ</a:t>
            </a:r>
            <a:r>
              <a:rPr lang="en-US" altLang="en-US"/>
              <a:t>ii logice func</a:t>
            </a:r>
            <a:r>
              <a:rPr lang="ro-RO" altLang="en-US"/>
              <a:t>ţ</a:t>
            </a:r>
            <a:r>
              <a:rPr lang="en-US" altLang="en-US"/>
              <a:t>ionale, o rela</a:t>
            </a:r>
            <a:r>
              <a:rPr lang="ro-RO" altLang="en-US"/>
              <a:t>ţ</a:t>
            </a:r>
            <a:r>
              <a:rPr lang="en-US" altLang="en-US"/>
              <a:t>ie echivalent</a:t>
            </a:r>
            <a:r>
              <a:rPr lang="ro-RO" altLang="en-US"/>
              <a:t>ă</a:t>
            </a:r>
            <a:r>
              <a:rPr lang="en-US" altLang="en-US"/>
              <a:t>  (are aceea</a:t>
            </a:r>
            <a:r>
              <a:rPr lang="ro-RO" altLang="en-US"/>
              <a:t>ş</a:t>
            </a:r>
            <a:r>
              <a:rPr lang="en-US" altLang="en-US"/>
              <a:t>i valoare de adev</a:t>
            </a:r>
            <a:r>
              <a:rPr lang="ro-RO" altLang="en-US"/>
              <a:t>ă</a:t>
            </a:r>
            <a:r>
              <a:rPr lang="en-US" altLang="en-US"/>
              <a:t>r) care este un</a:t>
            </a:r>
            <a:r>
              <a:rPr lang="en-US" altLang="en-US" b="1" i="1"/>
              <a:t> produs de sume </a:t>
            </a:r>
            <a:r>
              <a:rPr lang="en-US" altLang="en-US"/>
              <a:t>elementare construite cu acelea</a:t>
            </a:r>
            <a:r>
              <a:rPr lang="ro-RO" altLang="en-US"/>
              <a:t>ş</a:t>
            </a:r>
            <a:r>
              <a:rPr lang="en-US" altLang="en-US"/>
              <a:t>i variabile ca </a:t>
            </a:r>
            <a:r>
              <a:rPr lang="ro-RO" altLang="en-US"/>
              <a:t>ş</a:t>
            </a:r>
            <a:r>
              <a:rPr lang="en-US" altLang="en-US"/>
              <a:t>i rela</a:t>
            </a:r>
            <a:r>
              <a:rPr lang="ro-RO" altLang="en-US"/>
              <a:t>ţ</a:t>
            </a:r>
            <a:r>
              <a:rPr lang="en-US" altLang="en-US"/>
              <a:t>ia dat</a:t>
            </a:r>
            <a:r>
              <a:rPr lang="ro-RO" altLang="en-US"/>
              <a:t>ă</a:t>
            </a:r>
            <a:r>
              <a:rPr lang="en-US" altLang="en-US"/>
              <a:t> ini</a:t>
            </a:r>
            <a:r>
              <a:rPr lang="ro-RO" altLang="en-US"/>
              <a:t>ţ</a:t>
            </a:r>
            <a:r>
              <a:rPr lang="en-US" altLang="en-US"/>
              <a:t>ial, fiecare sum</a:t>
            </a:r>
            <a:r>
              <a:rPr lang="ro-RO" altLang="en-US"/>
              <a:t>ă</a:t>
            </a:r>
            <a:r>
              <a:rPr lang="en-US" altLang="en-US"/>
              <a:t> con</a:t>
            </a:r>
            <a:r>
              <a:rPr lang="ro-RO" altLang="en-US"/>
              <a:t>ţ</a:t>
            </a:r>
            <a:r>
              <a:rPr lang="en-US" altLang="en-US"/>
              <a:t>in</a:t>
            </a:r>
            <a:r>
              <a:rPr lang="ro-RO" altLang="en-US"/>
              <a:t>â</a:t>
            </a:r>
            <a:r>
              <a:rPr lang="en-US" altLang="en-US"/>
              <a:t>nd toate variabilele posibile (ele sau complementarele lor)</a:t>
            </a:r>
            <a:endParaRPr lang="en-US" altLang="en-US" b="1" i="1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579090-CAB1-4B0F-82D3-7C3AD34F9298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FCD pentru o func</a:t>
            </a:r>
            <a:r>
              <a:rPr lang="ro-RO" altLang="en-US" sz="2600"/>
              <a:t>ţ</a:t>
            </a:r>
            <a:r>
              <a:rPr lang="en-US" altLang="en-US" sz="2600"/>
              <a:t>ie cu o singur</a:t>
            </a:r>
            <a:r>
              <a:rPr lang="ro-RO" altLang="en-US" sz="2600"/>
              <a:t>ă</a:t>
            </a:r>
            <a:r>
              <a:rPr lang="en-US" altLang="en-US" sz="2600"/>
              <a:t> variabil</a:t>
            </a:r>
            <a:r>
              <a:rPr lang="ro-RO" altLang="en-US" sz="2600"/>
              <a:t>ă</a:t>
            </a:r>
            <a:endParaRPr lang="en-US" altLang="en-US" sz="2600"/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431925" y="2174875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Fie</a:t>
            </a:r>
          </a:p>
        </p:txBody>
      </p:sp>
      <p:graphicFrame>
        <p:nvGraphicFramePr>
          <p:cNvPr id="15365" name="Object 4"/>
          <p:cNvGraphicFramePr>
            <a:graphicFrameLocks noChangeAspect="1"/>
          </p:cNvGraphicFramePr>
          <p:nvPr/>
        </p:nvGraphicFramePr>
        <p:xfrm>
          <a:off x="2133600" y="2209800"/>
          <a:ext cx="152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Equation" r:id="rId3" imgW="761669" imgH="215806" progId="Equation.3">
                  <p:embed/>
                </p:oleObj>
              </mc:Choice>
              <mc:Fallback>
                <p:oleObj name="Equation" r:id="rId3" imgW="761669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09800"/>
                        <a:ext cx="1524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3717925" y="2174875"/>
            <a:ext cx="5492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o func</a:t>
            </a:r>
            <a:r>
              <a:rPr lang="ro-RO" altLang="en-US"/>
              <a:t>ţ</a:t>
            </a:r>
            <a:r>
              <a:rPr lang="en-US" altLang="en-US"/>
              <a:t>ie boolean</a:t>
            </a:r>
            <a:r>
              <a:rPr lang="ro-RO" altLang="en-US"/>
              <a:t>ă</a:t>
            </a:r>
            <a:r>
              <a:rPr lang="en-US" altLang="en-US"/>
              <a:t> de o singur</a:t>
            </a:r>
            <a:r>
              <a:rPr lang="ro-RO" altLang="en-US"/>
              <a:t>ă</a:t>
            </a:r>
            <a:r>
              <a:rPr lang="en-US" altLang="en-US"/>
              <a:t> variabil</a:t>
            </a:r>
            <a:r>
              <a:rPr lang="ro-RO" altLang="en-US"/>
              <a:t>ă</a:t>
            </a:r>
            <a:r>
              <a:rPr lang="en-US" altLang="en-US"/>
              <a:t> </a:t>
            </a:r>
            <a:r>
              <a:rPr lang="ro-RO" altLang="en-US"/>
              <a:t>ş</a:t>
            </a:r>
            <a:r>
              <a:rPr lang="en-US" altLang="en-US"/>
              <a:t>i </a:t>
            </a:r>
          </a:p>
          <a:p>
            <a:pPr eaLnBrk="1" hangingPunct="1"/>
            <a:r>
              <a:rPr lang="en-US" altLang="en-US"/>
              <a:t>a,b dou</a:t>
            </a:r>
            <a:r>
              <a:rPr lang="ro-RO" altLang="en-US"/>
              <a:t>ă</a:t>
            </a:r>
            <a:r>
              <a:rPr lang="en-US" altLang="en-US"/>
              <a:t> constante booleene</a:t>
            </a:r>
          </a:p>
        </p:txBody>
      </p:sp>
      <p:graphicFrame>
        <p:nvGraphicFramePr>
          <p:cNvPr id="15367" name="Object 6"/>
          <p:cNvGraphicFramePr>
            <a:graphicFrameLocks noChangeAspect="1"/>
          </p:cNvGraphicFramePr>
          <p:nvPr/>
        </p:nvGraphicFramePr>
        <p:xfrm>
          <a:off x="1549400" y="2971800"/>
          <a:ext cx="62484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5" imgW="3124200" imgH="1752600" progId="Equation.3">
                  <p:embed/>
                </p:oleObj>
              </mc:Choice>
              <mc:Fallback>
                <p:oleObj name="Equation" r:id="rId5" imgW="3124200" imgH="175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971800"/>
                        <a:ext cx="62484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957DF5-CD5C-46EF-97FE-A35B90F4417B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FCC pentru o func</a:t>
            </a:r>
            <a:r>
              <a:rPr lang="ro-RO" altLang="en-US" sz="2600"/>
              <a:t>ţ</a:t>
            </a:r>
            <a:r>
              <a:rPr lang="en-US" altLang="en-US" sz="2600"/>
              <a:t>ie cu o singur</a:t>
            </a:r>
            <a:r>
              <a:rPr lang="ro-RO" altLang="en-US" sz="2600"/>
              <a:t>ă</a:t>
            </a:r>
            <a:r>
              <a:rPr lang="en-US" altLang="en-US" sz="2600"/>
              <a:t> variabil</a:t>
            </a:r>
            <a:r>
              <a:rPr lang="ro-RO" altLang="en-US" sz="2600"/>
              <a:t>ă</a:t>
            </a:r>
            <a:endParaRPr lang="en-US" altLang="en-US" sz="2600"/>
          </a:p>
        </p:txBody>
      </p:sp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1460500" y="2768600"/>
          <a:ext cx="64262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3" imgW="3213100" imgH="1270000" progId="Equation.3">
                  <p:embed/>
                </p:oleObj>
              </mc:Choice>
              <mc:Fallback>
                <p:oleObj name="Equation" r:id="rId3" imgW="3213100" imgH="1270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768600"/>
                        <a:ext cx="64262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5258DF-D2E2-4F87-9EAC-8AD4EC2E3BE7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Demonstrarea existen</a:t>
            </a:r>
            <a:r>
              <a:rPr lang="ro-RO" altLang="en-US" sz="3200"/>
              <a:t>ţ</a:t>
            </a:r>
            <a:r>
              <a:rPr lang="en-US" altLang="en-US" sz="3200"/>
              <a:t>ei (FCD)</a:t>
            </a:r>
          </a:p>
        </p:txBody>
      </p:sp>
      <p:graphicFrame>
        <p:nvGraphicFramePr>
          <p:cNvPr id="17412" name="Object 3"/>
          <p:cNvGraphicFramePr>
            <a:graphicFrameLocks noChangeAspect="1"/>
          </p:cNvGraphicFramePr>
          <p:nvPr/>
        </p:nvGraphicFramePr>
        <p:xfrm>
          <a:off x="1371600" y="2514600"/>
          <a:ext cx="6781800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3" imgW="3517900" imgH="1016000" progId="Equation.3">
                  <p:embed/>
                </p:oleObj>
              </mc:Choice>
              <mc:Fallback>
                <p:oleObj name="Equation" r:id="rId3" imgW="3517900" imgH="1016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14600"/>
                        <a:ext cx="6781800" cy="195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2EFE10-DEF6-448B-A001-63E2D0A11B89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Bazele logice ale calculatoarelor - </a:t>
            </a:r>
            <a:r>
              <a:rPr lang="en-US" altLang="en-US" sz="3000"/>
              <a:t>Introducere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8077200" cy="2895600"/>
          </a:xfrm>
        </p:spPr>
        <p:txBody>
          <a:bodyPr/>
          <a:lstStyle/>
          <a:p>
            <a:pPr lvl="1" eaLnBrk="1" hangingPunct="1">
              <a:buNone/>
            </a:pPr>
            <a:r>
              <a:rPr lang="en-US" altLang="en-US" sz="2400" b="1" dirty="0"/>
              <a:t>VLSI (Very Large Scale Integration)</a:t>
            </a:r>
            <a:endParaRPr lang="ro-RO" altLang="en-US" sz="2400" b="1" dirty="0"/>
          </a:p>
          <a:p>
            <a:pPr lvl="2" eaLnBrk="1" hangingPunct="1"/>
            <a:r>
              <a:rPr lang="en-US" altLang="en-US" sz="2000" dirty="0" err="1"/>
              <a:t>Procesul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creare</a:t>
            </a:r>
            <a:r>
              <a:rPr lang="en-US" altLang="en-US" sz="2000" dirty="0"/>
              <a:t> a CI </a:t>
            </a:r>
            <a:r>
              <a:rPr lang="en-US" altLang="en-US" sz="2000" dirty="0" err="1"/>
              <a:t>prin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combinarea</a:t>
            </a:r>
            <a:r>
              <a:rPr lang="en-US" altLang="en-US" sz="2000" dirty="0"/>
              <a:t> a mii/</a:t>
            </a:r>
            <a:r>
              <a:rPr lang="en-US" altLang="en-US" sz="2000" dirty="0" err="1"/>
              <a:t>sute</a:t>
            </a:r>
            <a:r>
              <a:rPr lang="en-US" altLang="en-US" sz="2000" dirty="0"/>
              <a:t> de mii/</a:t>
            </a:r>
            <a:r>
              <a:rPr lang="en-US" altLang="en-US" sz="2000" dirty="0" err="1"/>
              <a:t>milioane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por</a:t>
            </a:r>
            <a:r>
              <a:rPr lang="ro-RO" altLang="en-US" sz="2000" dirty="0"/>
              <a:t>ţ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logice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tranzistori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pe</a:t>
            </a:r>
            <a:r>
              <a:rPr lang="en-US" altLang="en-US" sz="2000" dirty="0"/>
              <a:t> un </a:t>
            </a:r>
            <a:r>
              <a:rPr lang="en-US" altLang="en-US" sz="2000" dirty="0" err="1"/>
              <a:t>singur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cip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siliciu</a:t>
            </a:r>
            <a:r>
              <a:rPr lang="en-US" altLang="en-US" sz="2000" dirty="0"/>
              <a:t>.</a:t>
            </a:r>
          </a:p>
          <a:p>
            <a:pPr lvl="2" eaLnBrk="1" hangingPunct="1"/>
            <a:r>
              <a:rPr lang="en-US" altLang="en-US" sz="2000" dirty="0" err="1"/>
              <a:t>Microprocesorul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este</a:t>
            </a:r>
            <a:r>
              <a:rPr lang="en-US" altLang="en-US" sz="2000" dirty="0"/>
              <a:t> un </a:t>
            </a:r>
            <a:r>
              <a:rPr lang="en-US" altLang="en-US" sz="2000" dirty="0" err="1"/>
              <a:t>echipament</a:t>
            </a:r>
            <a:r>
              <a:rPr lang="en-US" altLang="en-US" sz="2000" dirty="0"/>
              <a:t> VLSI</a:t>
            </a:r>
          </a:p>
          <a:p>
            <a:pPr lvl="2" eaLnBrk="1" hangingPunct="1"/>
            <a:r>
              <a:rPr lang="ro-RO" altLang="en-US" sz="2000" dirty="0"/>
              <a:t>Începuturile VLSI: anii ‘70</a:t>
            </a:r>
            <a:endParaRPr lang="en-US" altLang="en-US" sz="2000" dirty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4267200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90C556-17E8-4138-997A-B791F154BF7F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Demonstrarea existen</a:t>
            </a:r>
            <a:r>
              <a:rPr lang="ro-RO" altLang="en-US" sz="3200"/>
              <a:t>ţ</a:t>
            </a:r>
            <a:r>
              <a:rPr lang="en-US" altLang="en-US" sz="3200"/>
              <a:t>ei (FCC)</a:t>
            </a:r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612775" y="2514600"/>
          <a:ext cx="8301038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3" imgW="4305300" imgH="1016000" progId="Equation.3">
                  <p:embed/>
                </p:oleObj>
              </mc:Choice>
              <mc:Fallback>
                <p:oleObj name="Equation" r:id="rId3" imgW="4305300" imgH="1016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514600"/>
                        <a:ext cx="8301038" cy="195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1E5EEA-2CC8-4CCA-B810-75AB30BE2236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FCD pentru o func</a:t>
            </a:r>
            <a:r>
              <a:rPr lang="ro-RO" altLang="en-US" sz="2600"/>
              <a:t>ţ</a:t>
            </a:r>
            <a:r>
              <a:rPr lang="en-US" altLang="en-US" sz="2600"/>
              <a:t>ie cu dou</a:t>
            </a:r>
            <a:r>
              <a:rPr lang="ro-RO" altLang="en-US" sz="2600"/>
              <a:t>ă</a:t>
            </a:r>
            <a:r>
              <a:rPr lang="en-US" altLang="en-US" sz="2600"/>
              <a:t> variabile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431925" y="2174875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Fie</a:t>
            </a:r>
          </a:p>
        </p:txBody>
      </p:sp>
      <p:graphicFrame>
        <p:nvGraphicFramePr>
          <p:cNvPr id="19461" name="Object 4"/>
          <p:cNvGraphicFramePr>
            <a:graphicFrameLocks noChangeAspect="1"/>
          </p:cNvGraphicFramePr>
          <p:nvPr/>
        </p:nvGraphicFramePr>
        <p:xfrm>
          <a:off x="1866900" y="2209800"/>
          <a:ext cx="2057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Equation" r:id="rId3" imgW="1028254" imgH="215806" progId="Equation.3">
                  <p:embed/>
                </p:oleObj>
              </mc:Choice>
              <mc:Fallback>
                <p:oleObj name="Equation" r:id="rId3" imgW="1028254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2209800"/>
                        <a:ext cx="2057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3886200" y="2174875"/>
            <a:ext cx="4791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o func</a:t>
            </a:r>
            <a:r>
              <a:rPr lang="ro-RO" altLang="en-US"/>
              <a:t>ţ</a:t>
            </a:r>
            <a:r>
              <a:rPr lang="en-US" altLang="en-US"/>
              <a:t>ie boolean</a:t>
            </a:r>
            <a:r>
              <a:rPr lang="ro-RO" altLang="en-US"/>
              <a:t>ă</a:t>
            </a:r>
            <a:r>
              <a:rPr lang="en-US" altLang="en-US"/>
              <a:t> de dou</a:t>
            </a:r>
            <a:r>
              <a:rPr lang="ro-RO" altLang="en-US"/>
              <a:t>ă</a:t>
            </a:r>
            <a:r>
              <a:rPr lang="en-US" altLang="en-US"/>
              <a:t> variabile </a:t>
            </a:r>
            <a:r>
              <a:rPr lang="ro-RO" altLang="en-US"/>
              <a:t>ş</a:t>
            </a:r>
            <a:r>
              <a:rPr lang="en-US" altLang="en-US"/>
              <a:t>i a,b,c,d constante booleene</a:t>
            </a:r>
          </a:p>
        </p:txBody>
      </p:sp>
      <p:graphicFrame>
        <p:nvGraphicFramePr>
          <p:cNvPr id="19463" name="Object 6"/>
          <p:cNvGraphicFramePr>
            <a:graphicFrameLocks noChangeAspect="1"/>
          </p:cNvGraphicFramePr>
          <p:nvPr/>
        </p:nvGraphicFramePr>
        <p:xfrm>
          <a:off x="668338" y="2914650"/>
          <a:ext cx="8570912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Equation" r:id="rId5" imgW="5194300" imgH="1917700" progId="Equation.3">
                  <p:embed/>
                </p:oleObj>
              </mc:Choice>
              <mc:Fallback>
                <p:oleObj name="Equation" r:id="rId5" imgW="5194300" imgH="1917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2914650"/>
                        <a:ext cx="8570912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880FBC-4C61-4BFA-AC10-710F50271BEA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FCC pentru o func</a:t>
            </a:r>
            <a:r>
              <a:rPr lang="ro-RO" altLang="en-US" sz="2600"/>
              <a:t>ţ</a:t>
            </a:r>
            <a:r>
              <a:rPr lang="en-US" altLang="en-US" sz="2600"/>
              <a:t>ie cu dou</a:t>
            </a:r>
            <a:r>
              <a:rPr lang="ro-RO" altLang="en-US" sz="2600"/>
              <a:t>ă</a:t>
            </a:r>
            <a:r>
              <a:rPr lang="en-US" altLang="en-US" sz="2600"/>
              <a:t> variabile</a:t>
            </a:r>
          </a:p>
        </p:txBody>
      </p:sp>
      <p:graphicFrame>
        <p:nvGraphicFramePr>
          <p:cNvPr id="20484" name="Object 3"/>
          <p:cNvGraphicFramePr>
            <a:graphicFrameLocks noChangeAspect="1"/>
          </p:cNvGraphicFramePr>
          <p:nvPr/>
        </p:nvGraphicFramePr>
        <p:xfrm>
          <a:off x="668338" y="2341563"/>
          <a:ext cx="8570912" cy="28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Equation" r:id="rId3" imgW="5194300" imgH="1676400" progId="Equation.3">
                  <p:embed/>
                </p:oleObj>
              </mc:Choice>
              <mc:Fallback>
                <p:oleObj name="Equation" r:id="rId3" imgW="5194300" imgH="167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2341563"/>
                        <a:ext cx="8570912" cy="289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60ADE2-863E-4F05-8232-F24AAD0920E1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Demonstrarea existen</a:t>
            </a:r>
            <a:r>
              <a:rPr lang="ro-RO" altLang="en-US" sz="2800"/>
              <a:t>ţ</a:t>
            </a:r>
            <a:r>
              <a:rPr lang="en-US" altLang="en-US" sz="2800"/>
              <a:t>ei </a:t>
            </a:r>
            <a:r>
              <a:rPr lang="ro-RO" altLang="en-US" sz="2800"/>
              <a:t>î</a:t>
            </a:r>
            <a:r>
              <a:rPr lang="en-US" altLang="en-US" sz="2800"/>
              <a:t>n cazul formei canonice disjunctive</a:t>
            </a:r>
          </a:p>
        </p:txBody>
      </p:sp>
      <p:graphicFrame>
        <p:nvGraphicFramePr>
          <p:cNvPr id="21508" name="Object 3"/>
          <p:cNvGraphicFramePr>
            <a:graphicFrameLocks noChangeAspect="1"/>
          </p:cNvGraphicFramePr>
          <p:nvPr/>
        </p:nvGraphicFramePr>
        <p:xfrm>
          <a:off x="685800" y="2133600"/>
          <a:ext cx="84582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3" imgW="5461000" imgH="1524000" progId="Equation.3">
                  <p:embed/>
                </p:oleObj>
              </mc:Choice>
              <mc:Fallback>
                <p:oleObj name="Equation" r:id="rId3" imgW="5461000" imgH="152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8458200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9B891D-1E4E-460A-B1D8-2F601E560CF9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Demonstrarea existen</a:t>
            </a:r>
            <a:r>
              <a:rPr lang="ro-RO" altLang="en-US" sz="2800"/>
              <a:t>ţ</a:t>
            </a:r>
            <a:r>
              <a:rPr lang="en-US" altLang="en-US" sz="2800"/>
              <a:t>ei </a:t>
            </a:r>
            <a:r>
              <a:rPr lang="ro-RO" altLang="en-US" sz="2800"/>
              <a:t>î</a:t>
            </a:r>
            <a:r>
              <a:rPr lang="en-US" altLang="en-US" sz="2800"/>
              <a:t>n cazul formei canonice conjunctive</a:t>
            </a:r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838200" y="2246313"/>
          <a:ext cx="81534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3" imgW="5791200" imgH="1524000" progId="Equation.3">
                  <p:embed/>
                </p:oleObj>
              </mc:Choice>
              <mc:Fallback>
                <p:oleObj name="Equation" r:id="rId3" imgW="5791200" imgH="152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46313"/>
                        <a:ext cx="81534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5F7BE9-D168-4F6F-8E83-25A452440D19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Tabele de adevar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355725" y="2147888"/>
            <a:ext cx="74072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r>
              <a:rPr lang="en-US" altLang="en-US" sz="2200"/>
              <a:t>Oric</a:t>
            </a:r>
            <a:r>
              <a:rPr lang="ro-RO" altLang="en-US" sz="2200"/>
              <a:t>ă</a:t>
            </a:r>
            <a:r>
              <a:rPr lang="en-US" altLang="en-US" sz="2200"/>
              <a:t>rei func</a:t>
            </a:r>
            <a:r>
              <a:rPr lang="ro-RO" altLang="en-US" sz="2200"/>
              <a:t>ţ</a:t>
            </a:r>
            <a:r>
              <a:rPr lang="en-US" altLang="en-US" sz="2200"/>
              <a:t>ii logice i se poate asocia un tabel de adev</a:t>
            </a:r>
            <a:r>
              <a:rPr lang="ro-RO" altLang="en-US" sz="2200"/>
              <a:t>ă</a:t>
            </a:r>
            <a:r>
              <a:rPr lang="en-US" altLang="en-US" sz="2200"/>
              <a:t>r</a:t>
            </a:r>
          </a:p>
        </p:txBody>
      </p:sp>
      <p:graphicFrame>
        <p:nvGraphicFramePr>
          <p:cNvPr id="110596" name="Group 4"/>
          <p:cNvGraphicFramePr>
            <a:graphicFrameLocks noGrp="1"/>
          </p:cNvGraphicFramePr>
          <p:nvPr/>
        </p:nvGraphicFramePr>
        <p:xfrm>
          <a:off x="1981200" y="3536950"/>
          <a:ext cx="5638800" cy="3016338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601" name="Group 48"/>
          <p:cNvGrpSpPr>
            <a:grpSpLocks/>
          </p:cNvGrpSpPr>
          <p:nvPr/>
        </p:nvGrpSpPr>
        <p:grpSpPr bwMode="auto">
          <a:xfrm>
            <a:off x="2374900" y="3538538"/>
            <a:ext cx="5251450" cy="500062"/>
            <a:chOff x="1496" y="1776"/>
            <a:chExt cx="3308" cy="315"/>
          </a:xfrm>
        </p:grpSpPr>
        <p:graphicFrame>
          <p:nvGraphicFramePr>
            <p:cNvPr id="23603" name="Object 49"/>
            <p:cNvGraphicFramePr>
              <a:graphicFrameLocks noChangeAspect="1"/>
            </p:cNvGraphicFramePr>
            <p:nvPr/>
          </p:nvGraphicFramePr>
          <p:xfrm>
            <a:off x="2544" y="1776"/>
            <a:ext cx="43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0" name="Equation" r:id="rId3" imgW="330057" imgH="241195" progId="Equation.3">
                    <p:embed/>
                  </p:oleObj>
                </mc:Choice>
                <mc:Fallback>
                  <p:oleObj name="Equation" r:id="rId3" imgW="330057" imgH="241195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776"/>
                          <a:ext cx="43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04" name="Object 50"/>
            <p:cNvGraphicFramePr>
              <a:graphicFrameLocks noChangeAspect="1"/>
            </p:cNvGraphicFramePr>
            <p:nvPr/>
          </p:nvGraphicFramePr>
          <p:xfrm>
            <a:off x="2093" y="1872"/>
            <a:ext cx="182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1" name="Equation" r:id="rId5" imgW="139579" imgH="164957" progId="Equation.3">
                    <p:embed/>
                  </p:oleObj>
                </mc:Choice>
                <mc:Fallback>
                  <p:oleObj name="Equation" r:id="rId5" imgW="139579" imgH="164957" progId="Equation.3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3" y="1872"/>
                          <a:ext cx="182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05" name="Object 51"/>
            <p:cNvGraphicFramePr>
              <a:graphicFrameLocks noChangeAspect="1"/>
            </p:cNvGraphicFramePr>
            <p:nvPr/>
          </p:nvGraphicFramePr>
          <p:xfrm>
            <a:off x="1496" y="1881"/>
            <a:ext cx="165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2" name="Equation" r:id="rId7" imgW="126835" imgH="139518" progId="Equation.3">
                    <p:embed/>
                  </p:oleObj>
                </mc:Choice>
                <mc:Fallback>
                  <p:oleObj name="Equation" r:id="rId7" imgW="126835" imgH="139518" progId="Equation.3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6" y="1881"/>
                          <a:ext cx="165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06" name="Object 52"/>
            <p:cNvGraphicFramePr>
              <a:graphicFrameLocks noChangeAspect="1"/>
            </p:cNvGraphicFramePr>
            <p:nvPr/>
          </p:nvGraphicFramePr>
          <p:xfrm>
            <a:off x="3120" y="1872"/>
            <a:ext cx="432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3" name="Equation" r:id="rId9" imgW="330057" imgH="165028" progId="Equation.3">
                    <p:embed/>
                  </p:oleObj>
                </mc:Choice>
                <mc:Fallback>
                  <p:oleObj name="Equation" r:id="rId9" imgW="330057" imgH="165028" progId="Equation.3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1872"/>
                          <a:ext cx="432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07" name="Object 53"/>
            <p:cNvGraphicFramePr>
              <a:graphicFrameLocks noChangeAspect="1"/>
            </p:cNvGraphicFramePr>
            <p:nvPr/>
          </p:nvGraphicFramePr>
          <p:xfrm>
            <a:off x="4173" y="1776"/>
            <a:ext cx="631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4" name="Equation" r:id="rId11" imgW="482391" imgH="241195" progId="Equation.3">
                    <p:embed/>
                  </p:oleObj>
                </mc:Choice>
                <mc:Fallback>
                  <p:oleObj name="Equation" r:id="rId11" imgW="482391" imgH="241195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" y="1776"/>
                          <a:ext cx="631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08" name="Object 54"/>
            <p:cNvGraphicFramePr>
              <a:graphicFrameLocks noChangeAspect="1"/>
            </p:cNvGraphicFramePr>
            <p:nvPr/>
          </p:nvGraphicFramePr>
          <p:xfrm>
            <a:off x="3593" y="1824"/>
            <a:ext cx="631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5" name="Equation" r:id="rId13" imgW="482391" imgH="203112" progId="Equation.3">
                    <p:embed/>
                  </p:oleObj>
                </mc:Choice>
                <mc:Fallback>
                  <p:oleObj name="Equation" r:id="rId13" imgW="482391" imgH="203112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3" y="1824"/>
                          <a:ext cx="631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602" name="Object 55"/>
          <p:cNvGraphicFramePr>
            <a:graphicFrameLocks noChangeAspect="1"/>
          </p:cNvGraphicFramePr>
          <p:nvPr/>
        </p:nvGraphicFramePr>
        <p:xfrm>
          <a:off x="3900488" y="2667000"/>
          <a:ext cx="19478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6" name="Equation" r:id="rId15" imgW="1117600" imgH="241300" progId="Equation.3">
                  <p:embed/>
                </p:oleObj>
              </mc:Choice>
              <mc:Fallback>
                <p:oleObj name="Equation" r:id="rId15" imgW="1117600" imgH="24130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2667000"/>
                        <a:ext cx="19478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E3236F-DA7B-4399-B689-B219F87F560C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Tabele de adev</a:t>
            </a:r>
            <a:r>
              <a:rPr lang="ro-RO" altLang="en-US" sz="3200"/>
              <a:t>ă</a:t>
            </a:r>
            <a:r>
              <a:rPr lang="en-US" altLang="en-US" sz="3200"/>
              <a:t>r (cont.)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219200" y="2209800"/>
            <a:ext cx="76962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r>
              <a:rPr lang="en-US" altLang="en-US" sz="2100"/>
              <a:t>Reciproc, dac</a:t>
            </a:r>
            <a:r>
              <a:rPr lang="ro-RO" altLang="en-US" sz="2100"/>
              <a:t>ă</a:t>
            </a:r>
            <a:r>
              <a:rPr lang="en-US" altLang="en-US" sz="2100"/>
              <a:t> avem un tabel de adev</a:t>
            </a:r>
            <a:r>
              <a:rPr lang="ro-RO" altLang="en-US" sz="2100"/>
              <a:t>ă</a:t>
            </a:r>
            <a:r>
              <a:rPr lang="en-US" altLang="en-US" sz="2100"/>
              <a:t>r se poate determina expresia func</a:t>
            </a:r>
            <a:r>
              <a:rPr lang="ro-RO" altLang="en-US" sz="2100"/>
              <a:t>ţ</a:t>
            </a:r>
            <a:r>
              <a:rPr lang="en-US" altLang="en-US" sz="2100"/>
              <a:t>iei</a:t>
            </a:r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/>
        </p:nvGraphicFramePr>
        <p:xfrm>
          <a:off x="1676400" y="2998788"/>
          <a:ext cx="7150100" cy="294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3" imgW="4102100" imgH="1689100" progId="Equation.3">
                  <p:embed/>
                </p:oleObj>
              </mc:Choice>
              <mc:Fallback>
                <p:oleObj name="Equation" r:id="rId3" imgW="4102100" imgH="168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98788"/>
                        <a:ext cx="7150100" cy="294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B45B7F-EC06-4F1B-9CA7-F41BA381DCFA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Tabele de adev</a:t>
            </a:r>
            <a:r>
              <a:rPr lang="ro-RO" altLang="en-US" sz="3200"/>
              <a:t>ă</a:t>
            </a:r>
            <a:r>
              <a:rPr lang="en-US" altLang="en-US" sz="3200"/>
              <a:t>r (cont.)</a:t>
            </a:r>
          </a:p>
        </p:txBody>
      </p:sp>
      <p:graphicFrame>
        <p:nvGraphicFramePr>
          <p:cNvPr id="25604" name="Object 3"/>
          <p:cNvGraphicFramePr>
            <a:graphicFrameLocks noChangeAspect="1"/>
          </p:cNvGraphicFramePr>
          <p:nvPr/>
        </p:nvGraphicFramePr>
        <p:xfrm>
          <a:off x="2217738" y="2339975"/>
          <a:ext cx="6065837" cy="298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3" imgW="3479800" imgH="1714500" progId="Equation.3">
                  <p:embed/>
                </p:oleObj>
              </mc:Choice>
              <mc:Fallback>
                <p:oleObj name="Equation" r:id="rId3" imgW="3479800" imgH="171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2339975"/>
                        <a:ext cx="6065837" cy="298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0FECD8-7C7E-41B3-952B-94E250662F50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err="1"/>
              <a:t>Tabele</a:t>
            </a:r>
            <a:r>
              <a:rPr lang="en-US" altLang="en-US" sz="3200" dirty="0"/>
              <a:t> de </a:t>
            </a:r>
            <a:r>
              <a:rPr lang="en-US" altLang="en-US" sz="3200" dirty="0" err="1"/>
              <a:t>adev</a:t>
            </a:r>
            <a:r>
              <a:rPr lang="ro-RO" altLang="en-US" sz="3200" dirty="0"/>
              <a:t>ă</a:t>
            </a:r>
            <a:r>
              <a:rPr lang="en-US" altLang="en-US" sz="3200" dirty="0"/>
              <a:t>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76400" y="3200400"/>
                <a:ext cx="6553200" cy="855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x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xy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200400"/>
                <a:ext cx="6553200" cy="855106"/>
              </a:xfrm>
              <a:prstGeom prst="rect">
                <a:avLst/>
              </a:prstGeom>
              <a:blipFill rotWithShape="1">
                <a:blip r:embed="rId2"/>
                <a:stretch>
                  <a:fillRect l="-744" b="-1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76400" y="2590800"/>
            <a:ext cx="37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dou</a:t>
            </a:r>
            <a:r>
              <a:rPr lang="ro-RO" dirty="0"/>
              <a:t>ă funcții sunt egale:</a:t>
            </a:r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E0F589-8415-4AB9-9866-A11E322B6769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/>
              <a:t>Forme de reprezentare ale func</a:t>
            </a:r>
            <a:r>
              <a:rPr lang="ro-RO" altLang="en-US" sz="2800"/>
              <a:t>ţ</a:t>
            </a:r>
            <a:r>
              <a:rPr lang="en-US" altLang="en-US" sz="2800"/>
              <a:t>iilor booleene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err="1"/>
              <a:t>Forme</a:t>
            </a:r>
            <a:r>
              <a:rPr lang="en-US" sz="2000" dirty="0"/>
              <a:t> </a:t>
            </a:r>
            <a:r>
              <a:rPr lang="en-US" sz="2000" b="1" i="1" dirty="0" err="1"/>
              <a:t>canonice</a:t>
            </a:r>
            <a:r>
              <a:rPr lang="en-US" sz="2000" dirty="0"/>
              <a:t>:</a:t>
            </a:r>
          </a:p>
          <a:p>
            <a:pPr eaLnBrk="1" hangingPunct="1">
              <a:defRPr/>
            </a:pPr>
            <a:r>
              <a:rPr lang="en-US" sz="2000" dirty="0"/>
              <a:t>Forma </a:t>
            </a:r>
            <a:r>
              <a:rPr lang="en-US" sz="2000" b="1" i="1" dirty="0" err="1"/>
              <a:t>minterm</a:t>
            </a:r>
            <a:r>
              <a:rPr lang="en-US" sz="2000" dirty="0"/>
              <a:t> (FCD – forma canonic</a:t>
            </a:r>
            <a:r>
              <a:rPr lang="ro-RO" sz="2000" dirty="0"/>
              <a:t>ă</a:t>
            </a:r>
            <a:r>
              <a:rPr lang="en-US" sz="2000" dirty="0"/>
              <a:t> </a:t>
            </a:r>
            <a:r>
              <a:rPr lang="en-US" sz="2000" dirty="0" err="1"/>
              <a:t>disjunctiv</a:t>
            </a:r>
            <a:r>
              <a:rPr lang="ro-RO" sz="2000" dirty="0"/>
              <a:t>ă</a:t>
            </a:r>
            <a:r>
              <a:rPr lang="en-US" sz="2000" dirty="0"/>
              <a:t>) – SUM</a:t>
            </a:r>
            <a:r>
              <a:rPr lang="ro-RO" sz="2000" dirty="0"/>
              <a:t>Ă</a:t>
            </a:r>
            <a:r>
              <a:rPr lang="en-US" sz="2000" dirty="0"/>
              <a:t> de </a:t>
            </a:r>
            <a:r>
              <a:rPr lang="en-US" sz="2000" dirty="0" err="1"/>
              <a:t>produse</a:t>
            </a:r>
            <a:r>
              <a:rPr lang="en-US" sz="2000" dirty="0"/>
              <a:t> – </a:t>
            </a:r>
            <a:r>
              <a:rPr lang="en-US" sz="2000" dirty="0" err="1"/>
              <a:t>variabilele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complementele</a:t>
            </a:r>
            <a:r>
              <a:rPr lang="en-US" sz="2000" dirty="0"/>
              <a:t> </a:t>
            </a:r>
            <a:r>
              <a:rPr lang="en-US" sz="2000" dirty="0" err="1"/>
              <a:t>lor</a:t>
            </a:r>
            <a:r>
              <a:rPr lang="en-US" sz="2000" dirty="0"/>
              <a:t> </a:t>
            </a:r>
            <a:r>
              <a:rPr lang="ro-RO" sz="2000" dirty="0"/>
              <a:t>î</a:t>
            </a:r>
            <a:r>
              <a:rPr lang="en-US" sz="2000" dirty="0"/>
              <a:t>n </a:t>
            </a:r>
            <a:r>
              <a:rPr lang="en-US" sz="2000" dirty="0" err="1"/>
              <a:t>cadrul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mintermen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legate </a:t>
            </a:r>
            <a:r>
              <a:rPr lang="en-US" sz="2000" dirty="0" err="1"/>
              <a:t>prin</a:t>
            </a:r>
            <a:r>
              <a:rPr lang="en-US" sz="2000" dirty="0"/>
              <a:t> opera</a:t>
            </a:r>
            <a:r>
              <a:rPr lang="ro-RO" sz="2000" dirty="0"/>
              <a:t>ţ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boolean</a:t>
            </a:r>
            <a:r>
              <a:rPr lang="ro-RO" sz="2000" dirty="0"/>
              <a:t>ă</a:t>
            </a:r>
            <a:r>
              <a:rPr lang="en-US" sz="2000" dirty="0"/>
              <a:t> </a:t>
            </a:r>
            <a:r>
              <a:rPr lang="ro-RO" sz="2000" dirty="0"/>
              <a:t>Ş</a:t>
            </a:r>
            <a:r>
              <a:rPr lang="en-US" sz="2000" dirty="0"/>
              <a:t>I, </a:t>
            </a:r>
            <a:r>
              <a:rPr lang="en-US" sz="2000" dirty="0" err="1"/>
              <a:t>iar</a:t>
            </a:r>
            <a:r>
              <a:rPr lang="en-US" sz="2000" dirty="0"/>
              <a:t> </a:t>
            </a:r>
            <a:r>
              <a:rPr lang="en-US" sz="2000" dirty="0" err="1"/>
              <a:t>mintermenii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lega</a:t>
            </a:r>
            <a:r>
              <a:rPr lang="ro-RO" sz="2000" dirty="0"/>
              <a:t>ţ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opera</a:t>
            </a:r>
            <a:r>
              <a:rPr lang="ro-RO" sz="2000" dirty="0"/>
              <a:t>ţ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boolean</a:t>
            </a:r>
            <a:r>
              <a:rPr lang="ro-RO" sz="2000" dirty="0"/>
              <a:t>ă</a:t>
            </a:r>
            <a:r>
              <a:rPr lang="en-US" sz="2000" dirty="0"/>
              <a:t> SAU.</a:t>
            </a:r>
          </a:p>
          <a:p>
            <a:pPr eaLnBrk="1" hangingPunct="1">
              <a:defRPr/>
            </a:pPr>
            <a:r>
              <a:rPr lang="en-US" sz="2000" dirty="0"/>
              <a:t>Forma </a:t>
            </a:r>
            <a:r>
              <a:rPr lang="en-US" sz="2000" b="1" i="1" dirty="0" err="1"/>
              <a:t>maxterm</a:t>
            </a:r>
            <a:r>
              <a:rPr lang="en-US" sz="2000" dirty="0"/>
              <a:t> (FCC – forma canonic</a:t>
            </a:r>
            <a:r>
              <a:rPr lang="ro-RO" sz="2000" dirty="0"/>
              <a:t>ă</a:t>
            </a:r>
            <a:r>
              <a:rPr lang="en-US" sz="2000" dirty="0"/>
              <a:t> </a:t>
            </a:r>
            <a:r>
              <a:rPr lang="en-US" sz="2000" dirty="0" err="1"/>
              <a:t>conjunctiv</a:t>
            </a:r>
            <a:r>
              <a:rPr lang="ro-RO" sz="2000" dirty="0"/>
              <a:t>ă</a:t>
            </a:r>
            <a:r>
              <a:rPr lang="en-US" sz="2000" dirty="0"/>
              <a:t>) – PRODUS de </a:t>
            </a:r>
            <a:r>
              <a:rPr lang="en-US" sz="2000" dirty="0" err="1"/>
              <a:t>sume</a:t>
            </a:r>
            <a:r>
              <a:rPr lang="en-US" sz="2000" dirty="0"/>
              <a:t> – </a:t>
            </a:r>
            <a:r>
              <a:rPr lang="en-US" sz="2000" dirty="0" err="1"/>
              <a:t>variabilele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complementele</a:t>
            </a:r>
            <a:r>
              <a:rPr lang="en-US" sz="2000" dirty="0"/>
              <a:t> </a:t>
            </a:r>
            <a:r>
              <a:rPr lang="en-US" sz="2000" dirty="0" err="1"/>
              <a:t>lor</a:t>
            </a:r>
            <a:r>
              <a:rPr lang="en-US" sz="2000" dirty="0"/>
              <a:t> </a:t>
            </a:r>
            <a:r>
              <a:rPr lang="ro-RO" sz="2000" dirty="0"/>
              <a:t>î</a:t>
            </a:r>
            <a:r>
              <a:rPr lang="en-US" sz="2000" dirty="0"/>
              <a:t>n </a:t>
            </a:r>
            <a:r>
              <a:rPr lang="en-US" sz="2000" dirty="0" err="1"/>
              <a:t>cadrul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maxtermen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legate </a:t>
            </a:r>
            <a:r>
              <a:rPr lang="en-US" sz="2000" dirty="0" err="1"/>
              <a:t>prin</a:t>
            </a:r>
            <a:r>
              <a:rPr lang="en-US" sz="2000" dirty="0"/>
              <a:t> opera</a:t>
            </a:r>
            <a:r>
              <a:rPr lang="ro-RO" sz="2000" dirty="0"/>
              <a:t>ţ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boolean</a:t>
            </a:r>
            <a:r>
              <a:rPr lang="ro-RO" sz="2000" dirty="0"/>
              <a:t>ă</a:t>
            </a:r>
            <a:r>
              <a:rPr lang="en-US" sz="2000" dirty="0"/>
              <a:t> SAU, </a:t>
            </a:r>
            <a:r>
              <a:rPr lang="en-US" sz="2000" dirty="0" err="1"/>
              <a:t>iar</a:t>
            </a:r>
            <a:r>
              <a:rPr lang="en-US" sz="2000" dirty="0"/>
              <a:t> </a:t>
            </a:r>
            <a:r>
              <a:rPr lang="en-US" sz="2000" dirty="0" err="1"/>
              <a:t>maxtermenii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lega</a:t>
            </a:r>
            <a:r>
              <a:rPr lang="ro-RO" sz="2000" dirty="0"/>
              <a:t>ţ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opera</a:t>
            </a:r>
            <a:r>
              <a:rPr lang="ro-RO" sz="2000" dirty="0"/>
              <a:t>ţ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boolean</a:t>
            </a:r>
            <a:r>
              <a:rPr lang="ro-RO" sz="2000" dirty="0"/>
              <a:t>ă</a:t>
            </a:r>
            <a:r>
              <a:rPr lang="en-US" sz="2000" dirty="0"/>
              <a:t> </a:t>
            </a:r>
            <a:r>
              <a:rPr lang="ro-RO" sz="2000" dirty="0"/>
              <a:t>Ş</a:t>
            </a:r>
            <a:r>
              <a:rPr lang="en-US" sz="2000" dirty="0"/>
              <a:t>I.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o-RO" sz="2000" dirty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o-RO" sz="2000" dirty="0"/>
              <a:t>O altă formă de </a:t>
            </a:r>
            <a:r>
              <a:rPr lang="ro-RO" sz="2000" dirty="0" err="1"/>
              <a:t>rep</a:t>
            </a:r>
            <a:r>
              <a:rPr lang="en-US" sz="2000" dirty="0" err="1"/>
              <a:t>rezentare</a:t>
            </a:r>
            <a:r>
              <a:rPr lang="en-US" sz="2000" dirty="0"/>
              <a:t> </a:t>
            </a:r>
            <a:r>
              <a:rPr lang="ro-RO" sz="2000" dirty="0"/>
              <a:t>a funcţiilor booleene este cea </a:t>
            </a:r>
            <a:r>
              <a:rPr lang="en-US" sz="2000" dirty="0" err="1"/>
              <a:t>grafic</a:t>
            </a:r>
            <a:r>
              <a:rPr lang="ro-RO" sz="2000" dirty="0"/>
              <a:t>ă</a:t>
            </a:r>
            <a:r>
              <a:rPr lang="en-US" sz="2000" dirty="0"/>
              <a:t> cu </a:t>
            </a:r>
            <a:r>
              <a:rPr lang="en-US" sz="2000" dirty="0" err="1"/>
              <a:t>ajutorul</a:t>
            </a:r>
            <a:r>
              <a:rPr lang="en-US" sz="2000" dirty="0"/>
              <a:t> </a:t>
            </a:r>
            <a:r>
              <a:rPr lang="en-US" sz="2000" dirty="0" err="1"/>
              <a:t>diagramelor</a:t>
            </a:r>
            <a:r>
              <a:rPr lang="en-US" sz="2000" dirty="0"/>
              <a:t> Venn</a:t>
            </a:r>
          </a:p>
          <a:p>
            <a:pPr eaLnBrk="1" hangingPunct="1">
              <a:defRPr/>
            </a:pPr>
            <a:endParaRPr lang="en-US" sz="20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978D05-DEAF-44EB-B99F-80717CB0CE82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Bazele logice ale calculatoarelor - </a:t>
            </a:r>
            <a:r>
              <a:rPr lang="en-US" altLang="en-US" sz="3000"/>
              <a:t>Introducere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8077200" cy="28956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altLang="en-US" sz="2400" b="1"/>
              <a:t>ULSI</a:t>
            </a:r>
            <a:r>
              <a:rPr lang="en-US" altLang="en-US" sz="2400"/>
              <a:t> (</a:t>
            </a:r>
            <a:r>
              <a:rPr lang="en-US" altLang="en-US" sz="2400" b="1"/>
              <a:t>Ultra</a:t>
            </a:r>
            <a:r>
              <a:rPr lang="en-US" altLang="en-US" sz="2400"/>
              <a:t> </a:t>
            </a:r>
            <a:r>
              <a:rPr lang="en-US" altLang="en-US" sz="2400" b="1"/>
              <a:t>Large Scale Integration</a:t>
            </a:r>
            <a:r>
              <a:rPr lang="en-US" altLang="en-US" sz="2400"/>
              <a:t>) – cip</a:t>
            </a:r>
            <a:r>
              <a:rPr lang="ro-RO" altLang="en-US" sz="2400"/>
              <a:t>uri</a:t>
            </a:r>
            <a:r>
              <a:rPr lang="en-US" altLang="en-US" sz="2400"/>
              <a:t> cu peste 1 mil</a:t>
            </a:r>
            <a:r>
              <a:rPr lang="ro-RO" altLang="en-US" sz="2400"/>
              <a:t>ion</a:t>
            </a:r>
            <a:r>
              <a:rPr lang="en-US" altLang="en-US" sz="2400"/>
              <a:t> de componente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/>
              <a:t>Spre exemplu, un </a:t>
            </a:r>
            <a:r>
              <a:rPr lang="en-US" altLang="en-US" sz="2400" b="1"/>
              <a:t>Intel® Core™ i5-750 </a:t>
            </a:r>
            <a:r>
              <a:rPr lang="en-US" altLang="en-US" sz="2400"/>
              <a:t>are integra</a:t>
            </a:r>
            <a:r>
              <a:rPr lang="ro-RO" altLang="en-US" sz="2400"/>
              <a:t>ţ</a:t>
            </a:r>
            <a:r>
              <a:rPr lang="en-US" altLang="en-US" sz="2400"/>
              <a:t>i 774 milioane tranzistori pe o suprafa</a:t>
            </a:r>
            <a:r>
              <a:rPr lang="ro-RO" altLang="en-US" sz="2400"/>
              <a:t>ţă</a:t>
            </a:r>
            <a:r>
              <a:rPr lang="en-US" altLang="en-US" sz="2400"/>
              <a:t> de 296 mm</a:t>
            </a:r>
            <a:r>
              <a:rPr lang="en-US" altLang="en-US" sz="2400" baseline="30000"/>
              <a:t>2</a:t>
            </a:r>
          </a:p>
        </p:txBody>
      </p: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810000"/>
            <a:ext cx="23241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A1779D-FD57-4247-8A7C-D2952B670E89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1B8A0-CAC8-4E2F-B031-C7557377CEC8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30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/>
              <a:t>Mintermeni/maxtermeni pentru o func</a:t>
            </a:r>
            <a:r>
              <a:rPr lang="ro-RO" altLang="en-US" sz="2400"/>
              <a:t>ţ</a:t>
            </a:r>
            <a:r>
              <a:rPr lang="en-US" altLang="en-US" sz="2400"/>
              <a:t>ie de 2 variabile booleene</a:t>
            </a:r>
          </a:p>
        </p:txBody>
      </p:sp>
      <p:graphicFrame>
        <p:nvGraphicFramePr>
          <p:cNvPr id="106550" name="Group 54"/>
          <p:cNvGraphicFramePr>
            <a:graphicFrameLocks noGrp="1"/>
          </p:cNvGraphicFramePr>
          <p:nvPr/>
        </p:nvGraphicFramePr>
        <p:xfrm>
          <a:off x="1828800" y="2209800"/>
          <a:ext cx="6172200" cy="414972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</a:t>
                      </a: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ţ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ie de 2 variabile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Mintermeni m</a:t>
                      </a:r>
                      <a:r>
                        <a:rPr kumimoji="0" lang="en-US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Maxtermeni</a:t>
                      </a: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711" name="Object 55"/>
          <p:cNvGraphicFramePr>
            <a:graphicFrameLocks noChangeAspect="1"/>
          </p:cNvGraphicFramePr>
          <p:nvPr/>
        </p:nvGraphicFramePr>
        <p:xfrm>
          <a:off x="5334000" y="3716338"/>
          <a:ext cx="8382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1" name="Equation" r:id="rId4" imgW="533169" imgH="253890" progId="Equation.3">
                  <p:embed/>
                </p:oleObj>
              </mc:Choice>
              <mc:Fallback>
                <p:oleObj name="Equation" r:id="rId4" imgW="533169" imgH="25389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716338"/>
                        <a:ext cx="8382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2" name="Object 56"/>
          <p:cNvGraphicFramePr>
            <a:graphicFrameLocks noChangeAspect="1"/>
          </p:cNvGraphicFramePr>
          <p:nvPr/>
        </p:nvGraphicFramePr>
        <p:xfrm>
          <a:off x="5353050" y="4429125"/>
          <a:ext cx="7985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2" name="Equation" r:id="rId6" imgW="508000" imgH="241300" progId="Equation.3">
                  <p:embed/>
                </p:oleObj>
              </mc:Choice>
              <mc:Fallback>
                <p:oleObj name="Equation" r:id="rId6" imgW="508000" imgH="24130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4429125"/>
                        <a:ext cx="7985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3" name="Object 57"/>
          <p:cNvGraphicFramePr>
            <a:graphicFrameLocks noChangeAspect="1"/>
          </p:cNvGraphicFramePr>
          <p:nvPr/>
        </p:nvGraphicFramePr>
        <p:xfrm>
          <a:off x="5354638" y="5108575"/>
          <a:ext cx="8382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3" name="Equation" r:id="rId8" imgW="533169" imgH="241195" progId="Equation.3">
                  <p:embed/>
                </p:oleObj>
              </mc:Choice>
              <mc:Fallback>
                <p:oleObj name="Equation" r:id="rId8" imgW="533169" imgH="241195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5108575"/>
                        <a:ext cx="8382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4" name="Object 58"/>
          <p:cNvGraphicFramePr>
            <a:graphicFrameLocks noChangeAspect="1"/>
          </p:cNvGraphicFramePr>
          <p:nvPr/>
        </p:nvGraphicFramePr>
        <p:xfrm>
          <a:off x="5373688" y="5803900"/>
          <a:ext cx="7985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4" name="Equation" r:id="rId10" imgW="508000" imgH="228600" progId="Equation.3">
                  <p:embed/>
                </p:oleObj>
              </mc:Choice>
              <mc:Fallback>
                <p:oleObj name="Equation" r:id="rId10" imgW="508000" imgH="22860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5803900"/>
                        <a:ext cx="798512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5" name="Object 59"/>
          <p:cNvGraphicFramePr>
            <a:graphicFrameLocks noChangeAspect="1"/>
          </p:cNvGraphicFramePr>
          <p:nvPr/>
        </p:nvGraphicFramePr>
        <p:xfrm>
          <a:off x="6565900" y="3743325"/>
          <a:ext cx="11572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5" name="Equation" r:id="rId12" imgW="736600" imgH="228600" progId="Equation.3">
                  <p:embed/>
                </p:oleObj>
              </mc:Choice>
              <mc:Fallback>
                <p:oleObj name="Equation" r:id="rId12" imgW="736600" imgH="2286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3743325"/>
                        <a:ext cx="11572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6" name="Object 60"/>
          <p:cNvGraphicFramePr>
            <a:graphicFrameLocks noChangeAspect="1"/>
          </p:cNvGraphicFramePr>
          <p:nvPr/>
        </p:nvGraphicFramePr>
        <p:xfrm>
          <a:off x="6562725" y="4486275"/>
          <a:ext cx="11366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6" name="Equation" r:id="rId14" imgW="723586" imgH="241195" progId="Equation.3">
                  <p:embed/>
                </p:oleObj>
              </mc:Choice>
              <mc:Fallback>
                <p:oleObj name="Equation" r:id="rId14" imgW="723586" imgH="241195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4486275"/>
                        <a:ext cx="11366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7" name="Object 61"/>
          <p:cNvGraphicFramePr>
            <a:graphicFrameLocks noChangeAspect="1"/>
          </p:cNvGraphicFramePr>
          <p:nvPr/>
        </p:nvGraphicFramePr>
        <p:xfrm>
          <a:off x="6543675" y="5106988"/>
          <a:ext cx="115728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" name="Equation" r:id="rId16" imgW="736600" imgH="241300" progId="Equation.3">
                  <p:embed/>
                </p:oleObj>
              </mc:Choice>
              <mc:Fallback>
                <p:oleObj name="Equation" r:id="rId16" imgW="736600" imgH="2413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5106988"/>
                        <a:ext cx="115728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8" name="Object 62"/>
          <p:cNvGraphicFramePr>
            <a:graphicFrameLocks noChangeAspect="1"/>
          </p:cNvGraphicFramePr>
          <p:nvPr/>
        </p:nvGraphicFramePr>
        <p:xfrm>
          <a:off x="6553200" y="5783263"/>
          <a:ext cx="11572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8" name="Equation" r:id="rId18" imgW="736280" imgH="253890" progId="Equation.3">
                  <p:embed/>
                </p:oleObj>
              </mc:Choice>
              <mc:Fallback>
                <p:oleObj name="Equation" r:id="rId18" imgW="736280" imgH="25389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783263"/>
                        <a:ext cx="115728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BB8504-066A-47EE-B4C8-ED0F6EF9A1F2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86294A-16C7-4F94-A4E9-94216C6CA893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31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/>
              <a:t>Mintermeni/maxtermeni pentru o func</a:t>
            </a:r>
            <a:r>
              <a:rPr lang="ro-RO" altLang="en-US" sz="2400"/>
              <a:t>ţ</a:t>
            </a:r>
            <a:r>
              <a:rPr lang="en-US" altLang="en-US" sz="2400"/>
              <a:t>ie de 3 variabile booleene</a:t>
            </a:r>
          </a:p>
        </p:txBody>
      </p:sp>
      <p:graphicFrame>
        <p:nvGraphicFramePr>
          <p:cNvPr id="108685" name="Group 141"/>
          <p:cNvGraphicFramePr>
            <a:graphicFrameLocks noGrp="1"/>
          </p:cNvGraphicFramePr>
          <p:nvPr/>
        </p:nvGraphicFramePr>
        <p:xfrm>
          <a:off x="1828800" y="1978025"/>
          <a:ext cx="6553200" cy="4729166"/>
        </p:xfrm>
        <a:graphic>
          <a:graphicData uri="http://schemas.openxmlformats.org/drawingml/2006/table">
            <a:tbl>
              <a:tblPr/>
              <a:tblGrid>
                <a:gridCol w="903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1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8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</a:t>
                      </a:r>
                      <a:r>
                        <a:rPr kumimoji="0" lang="ro-R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ţ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ie de 3 variabile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Mintermeni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Maxtermeni </a:t>
                      </a:r>
                      <a:r>
                        <a:rPr kumimoji="0" lang="ro-R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29765" name="Group 142"/>
          <p:cNvGrpSpPr>
            <a:grpSpLocks/>
          </p:cNvGrpSpPr>
          <p:nvPr/>
        </p:nvGrpSpPr>
        <p:grpSpPr bwMode="auto">
          <a:xfrm>
            <a:off x="5105400" y="3530600"/>
            <a:ext cx="3184525" cy="3175000"/>
            <a:chOff x="3216" y="2224"/>
            <a:chExt cx="2006" cy="2000"/>
          </a:xfrm>
        </p:grpSpPr>
        <p:graphicFrame>
          <p:nvGraphicFramePr>
            <p:cNvPr id="29766" name="Object 40"/>
            <p:cNvGraphicFramePr>
              <a:graphicFrameLocks noChangeAspect="1"/>
            </p:cNvGraphicFramePr>
            <p:nvPr/>
          </p:nvGraphicFramePr>
          <p:xfrm>
            <a:off x="3216" y="2224"/>
            <a:ext cx="603" cy="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16" name="Equation" r:id="rId4" imgW="609600" imgH="2032000" progId="Equation.3">
                    <p:embed/>
                  </p:oleObj>
                </mc:Choice>
                <mc:Fallback>
                  <p:oleObj name="Equation" r:id="rId4" imgW="609600" imgH="203200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224"/>
                          <a:ext cx="603" cy="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67" name="Object 140"/>
            <p:cNvGraphicFramePr>
              <a:graphicFrameLocks noChangeAspect="1"/>
            </p:cNvGraphicFramePr>
            <p:nvPr/>
          </p:nvGraphicFramePr>
          <p:xfrm>
            <a:off x="4255" y="2224"/>
            <a:ext cx="967" cy="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17" name="Equation" r:id="rId6" imgW="977900" imgH="2032000" progId="Equation.3">
                    <p:embed/>
                  </p:oleObj>
                </mc:Choice>
                <mc:Fallback>
                  <p:oleObj name="Equation" r:id="rId6" imgW="977900" imgH="2032000" progId="Equation.3">
                    <p:embed/>
                    <p:pic>
                      <p:nvPicPr>
                        <p:cNvPr id="0" name="Object 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5" y="2224"/>
                          <a:ext cx="967" cy="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6C89B8-7087-41ED-B014-694E9BCE29EE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120EFC-3D38-44F3-AD94-FBFD879E3D63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32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/>
              <a:t>Propriet</a:t>
            </a:r>
            <a:r>
              <a:rPr lang="ro-RO" altLang="en-US" sz="2400"/>
              <a:t>ăţ</a:t>
            </a:r>
            <a:r>
              <a:rPr lang="en-US" altLang="en-US" sz="2400"/>
              <a:t>i mintermeni/maxtermeni </a:t>
            </a:r>
          </a:p>
        </p:txBody>
      </p:sp>
      <p:sp>
        <p:nvSpPr>
          <p:cNvPr id="30725" name="Text Box 70"/>
          <p:cNvSpPr txBox="1">
            <a:spLocks noChangeArrowheads="1"/>
          </p:cNvSpPr>
          <p:nvPr/>
        </p:nvSpPr>
        <p:spPr bwMode="auto">
          <a:xfrm>
            <a:off x="1508125" y="2147888"/>
            <a:ext cx="7635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/>
              <a:t>Mintermenii</a:t>
            </a:r>
            <a:r>
              <a:rPr lang="en-US" altLang="en-US" sz="2000"/>
              <a:t> sunt forma</a:t>
            </a:r>
            <a:r>
              <a:rPr lang="ro-RO" altLang="en-US" sz="2000"/>
              <a:t>ţ</a:t>
            </a:r>
            <a:r>
              <a:rPr lang="en-US" altLang="en-US" sz="2000"/>
              <a:t>i din combina</a:t>
            </a:r>
            <a:r>
              <a:rPr lang="ro-RO" altLang="en-US" sz="2000"/>
              <a:t>ţ</a:t>
            </a:r>
            <a:r>
              <a:rPr lang="en-US" altLang="en-US" sz="2000"/>
              <a:t>ia variabilelor sau a complementelor lor pentru care func</a:t>
            </a:r>
            <a:r>
              <a:rPr lang="ro-RO" altLang="en-US" sz="2000"/>
              <a:t>ţ</a:t>
            </a:r>
            <a:r>
              <a:rPr lang="en-US" altLang="en-US" sz="2000"/>
              <a:t>ia are valoarea 1.</a:t>
            </a:r>
          </a:p>
          <a:p>
            <a:pPr eaLnBrk="1" hangingPunct="1"/>
            <a:r>
              <a:rPr lang="en-US" altLang="en-US" sz="2000" b="1" i="1"/>
              <a:t>Maxtermenii </a:t>
            </a:r>
            <a:r>
              <a:rPr lang="en-US" altLang="en-US" sz="2000"/>
              <a:t>sunt forma</a:t>
            </a:r>
            <a:r>
              <a:rPr lang="ro-RO" altLang="en-US" sz="2000"/>
              <a:t>ţ</a:t>
            </a:r>
            <a:r>
              <a:rPr lang="en-US" altLang="en-US" sz="2000"/>
              <a:t>i din combina</a:t>
            </a:r>
            <a:r>
              <a:rPr lang="ro-RO" altLang="en-US" sz="2000"/>
              <a:t>ţ</a:t>
            </a:r>
            <a:r>
              <a:rPr lang="en-US" altLang="en-US" sz="2000"/>
              <a:t>ia variabilelor sau a complementelor lor pentru care func</a:t>
            </a:r>
            <a:r>
              <a:rPr lang="ro-RO" altLang="en-US" sz="2000"/>
              <a:t>ţ</a:t>
            </a:r>
            <a:r>
              <a:rPr lang="en-US" altLang="en-US" sz="2000"/>
              <a:t>ia are valoarea 0.</a:t>
            </a:r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</p:txBody>
      </p:sp>
      <p:graphicFrame>
        <p:nvGraphicFramePr>
          <p:cNvPr id="30726" name="Object 71"/>
          <p:cNvGraphicFramePr>
            <a:graphicFrameLocks noChangeAspect="1"/>
          </p:cNvGraphicFramePr>
          <p:nvPr/>
        </p:nvGraphicFramePr>
        <p:xfrm>
          <a:off x="2971800" y="3771900"/>
          <a:ext cx="15176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Equation" r:id="rId3" imgW="749300" imgH="508000" progId="Equation.3">
                  <p:embed/>
                </p:oleObj>
              </mc:Choice>
              <mc:Fallback>
                <p:oleObj name="Equation" r:id="rId3" imgW="749300" imgH="50800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771900"/>
                        <a:ext cx="15176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AB2CA7-965F-4AD6-9BA1-56FA55706DE0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455EB0-400A-4A83-8F25-770776BA9F9A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/>
              <a:t>Propriet</a:t>
            </a:r>
            <a:r>
              <a:rPr lang="ro-RO" altLang="en-US" sz="2400"/>
              <a:t>ăţ</a:t>
            </a:r>
            <a:r>
              <a:rPr lang="en-US" altLang="en-US" sz="2400"/>
              <a:t>i mintermeni/maxtermeni (cont.) </a:t>
            </a: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1508125" y="2147888"/>
            <a:ext cx="763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/>
              <a:t>P1. </a:t>
            </a:r>
            <a:r>
              <a:rPr lang="en-US" altLang="en-US" sz="2000"/>
              <a:t>Produsul logic </a:t>
            </a:r>
            <a:r>
              <a:rPr lang="ro-RO" altLang="en-US" sz="2000"/>
              <a:t>î</a:t>
            </a:r>
            <a:r>
              <a:rPr lang="en-US" altLang="en-US" sz="2000"/>
              <a:t>ntre doi termeni m</a:t>
            </a:r>
            <a:r>
              <a:rPr lang="en-US" altLang="en-US" sz="2000" baseline="-25000"/>
              <a:t>i</a:t>
            </a:r>
            <a:r>
              <a:rPr lang="en-US" altLang="en-US" sz="2000"/>
              <a:t> </a:t>
            </a:r>
            <a:r>
              <a:rPr lang="ro-RO" altLang="en-US" sz="2000"/>
              <a:t>ş</a:t>
            </a:r>
            <a:r>
              <a:rPr lang="en-US" altLang="en-US" sz="2000"/>
              <a:t>i m</a:t>
            </a:r>
            <a:r>
              <a:rPr lang="en-US" altLang="en-US" sz="2000" baseline="-25000"/>
              <a:t>j</a:t>
            </a:r>
            <a:r>
              <a:rPr lang="en-US" altLang="en-US" sz="2000"/>
              <a:t> (i </a:t>
            </a:r>
            <a:r>
              <a:rPr lang="en-US" altLang="en-US" sz="2000">
                <a:cs typeface="Times New Roman" pitchFamily="18" charset="0"/>
              </a:rPr>
              <a:t># </a:t>
            </a:r>
            <a:r>
              <a:rPr lang="en-US" altLang="en-US" sz="2000"/>
              <a:t>j) a</a:t>
            </a:r>
            <a:r>
              <a:rPr lang="ro-RO" altLang="en-US" sz="2000"/>
              <a:t>i</a:t>
            </a:r>
            <a:r>
              <a:rPr lang="en-US" altLang="en-US" sz="2000"/>
              <a:t> unei func</a:t>
            </a:r>
            <a:r>
              <a:rPr lang="ro-RO" altLang="en-US" sz="2000"/>
              <a:t>ţ</a:t>
            </a:r>
            <a:r>
              <a:rPr lang="en-US" altLang="en-US" sz="2000"/>
              <a:t>ii booleene de </a:t>
            </a:r>
            <a:r>
              <a:rPr lang="en-US" altLang="en-US" sz="2000" b="1" i="1"/>
              <a:t>n</a:t>
            </a:r>
            <a:r>
              <a:rPr lang="en-US" altLang="en-US" sz="2000"/>
              <a:t> variabile este egal cu 0:</a:t>
            </a:r>
          </a:p>
        </p:txBody>
      </p:sp>
      <p:graphicFrame>
        <p:nvGraphicFramePr>
          <p:cNvPr id="31750" name="Object 4"/>
          <p:cNvGraphicFramePr>
            <a:graphicFrameLocks noChangeAspect="1"/>
          </p:cNvGraphicFramePr>
          <p:nvPr/>
        </p:nvGraphicFramePr>
        <p:xfrm>
          <a:off x="3171825" y="2895600"/>
          <a:ext cx="22383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9" name="Equation" r:id="rId3" imgW="1104900" imgH="241300" progId="Equation.3">
                  <p:embed/>
                </p:oleObj>
              </mc:Choice>
              <mc:Fallback>
                <p:oleObj name="Equation" r:id="rId3" imgW="11049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2895600"/>
                        <a:ext cx="22383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1508125" y="3641725"/>
            <a:ext cx="763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/>
              <a:t>P2. </a:t>
            </a:r>
            <a:r>
              <a:rPr lang="en-US" altLang="en-US" sz="2000"/>
              <a:t>Suma logic</a:t>
            </a:r>
            <a:r>
              <a:rPr lang="ro-RO" altLang="en-US" sz="2000"/>
              <a:t>ă</a:t>
            </a:r>
            <a:r>
              <a:rPr lang="en-US" altLang="en-US" sz="2000"/>
              <a:t> dintre doi termeni M</a:t>
            </a:r>
            <a:r>
              <a:rPr lang="en-US" altLang="en-US" sz="2000" baseline="-25000"/>
              <a:t>i</a:t>
            </a:r>
            <a:r>
              <a:rPr lang="en-US" altLang="en-US" sz="2000"/>
              <a:t> si M</a:t>
            </a:r>
            <a:r>
              <a:rPr lang="en-US" altLang="en-US" sz="2000" baseline="-25000"/>
              <a:t>j</a:t>
            </a:r>
            <a:r>
              <a:rPr lang="en-US" altLang="en-US" sz="2000"/>
              <a:t> (i </a:t>
            </a:r>
            <a:r>
              <a:rPr lang="en-US" altLang="en-US" sz="2000">
                <a:cs typeface="Times New Roman" pitchFamily="18" charset="0"/>
              </a:rPr>
              <a:t># </a:t>
            </a:r>
            <a:r>
              <a:rPr lang="en-US" altLang="en-US" sz="2000"/>
              <a:t>j) a</a:t>
            </a:r>
            <a:r>
              <a:rPr lang="ro-RO" altLang="en-US" sz="2000"/>
              <a:t>i</a:t>
            </a:r>
            <a:r>
              <a:rPr lang="en-US" altLang="en-US" sz="2000"/>
              <a:t> unei func</a:t>
            </a:r>
            <a:r>
              <a:rPr lang="ro-RO" altLang="en-US" sz="2000"/>
              <a:t>ţ</a:t>
            </a:r>
            <a:r>
              <a:rPr lang="en-US" altLang="en-US" sz="2000"/>
              <a:t>ii booleene de </a:t>
            </a:r>
            <a:r>
              <a:rPr lang="en-US" altLang="en-US" sz="2000" b="1" i="1"/>
              <a:t>n</a:t>
            </a:r>
            <a:r>
              <a:rPr lang="en-US" altLang="en-US" sz="2000"/>
              <a:t> variabile este egal cu 1:</a:t>
            </a:r>
          </a:p>
        </p:txBody>
      </p:sp>
      <p:graphicFrame>
        <p:nvGraphicFramePr>
          <p:cNvPr id="31752" name="Object 6"/>
          <p:cNvGraphicFramePr>
            <a:graphicFrameLocks noChangeAspect="1"/>
          </p:cNvGraphicFramePr>
          <p:nvPr/>
        </p:nvGraphicFramePr>
        <p:xfrm>
          <a:off x="3117850" y="4495800"/>
          <a:ext cx="25209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0" name="Equation" r:id="rId5" imgW="1244600" imgH="241300" progId="Equation.3">
                  <p:embed/>
                </p:oleObj>
              </mc:Choice>
              <mc:Fallback>
                <p:oleObj name="Equation" r:id="rId5" imgW="12446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4495800"/>
                        <a:ext cx="252095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27F2A-D87A-4052-AC28-D43DD52A09DD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128C2B-E26F-4C32-A112-50BD52A84219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34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/>
              <a:t>Propriet</a:t>
            </a:r>
            <a:r>
              <a:rPr lang="ro-RO" altLang="en-US" sz="2400"/>
              <a:t>ăţ</a:t>
            </a:r>
            <a:r>
              <a:rPr lang="en-US" altLang="en-US" sz="2400"/>
              <a:t>i mintermeni/maxtermeni (cont.) </a:t>
            </a: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1508125" y="2147888"/>
            <a:ext cx="7635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/>
              <a:t>P3. </a:t>
            </a:r>
            <a:r>
              <a:rPr lang="en-US" altLang="en-US" sz="2000"/>
              <a:t>O func</a:t>
            </a:r>
            <a:r>
              <a:rPr lang="ro-RO" altLang="en-US" sz="2000"/>
              <a:t>ţ</a:t>
            </a:r>
            <a:r>
              <a:rPr lang="en-US" altLang="en-US" sz="2000"/>
              <a:t>ie boolean</a:t>
            </a:r>
            <a:r>
              <a:rPr lang="ro-RO" altLang="en-US" sz="2000"/>
              <a:t>ă</a:t>
            </a:r>
            <a:r>
              <a:rPr lang="en-US" altLang="en-US" sz="2000"/>
              <a:t> de n variabile poate fi reprezentat</a:t>
            </a:r>
            <a:r>
              <a:rPr lang="ro-RO" altLang="en-US" sz="2000"/>
              <a:t>ă</a:t>
            </a:r>
            <a:r>
              <a:rPr lang="en-US" altLang="en-US" sz="2000"/>
              <a:t> printr-o sum</a:t>
            </a:r>
            <a:r>
              <a:rPr lang="ro-RO" altLang="en-US" sz="2000"/>
              <a:t>ă</a:t>
            </a:r>
            <a:r>
              <a:rPr lang="en-US" altLang="en-US" sz="2000"/>
              <a:t> logic</a:t>
            </a:r>
            <a:r>
              <a:rPr lang="ro-RO" altLang="en-US" sz="2000"/>
              <a:t>ă</a:t>
            </a:r>
            <a:r>
              <a:rPr lang="en-US" altLang="en-US" sz="2000"/>
              <a:t> de mintermeni </a:t>
            </a:r>
            <a:r>
              <a:rPr lang="en-US" altLang="en-US" sz="2000" b="1"/>
              <a:t>m</a:t>
            </a:r>
            <a:r>
              <a:rPr lang="en-US" altLang="en-US" sz="2000" b="1" baseline="-25000"/>
              <a:t>i</a:t>
            </a:r>
            <a:r>
              <a:rPr lang="en-US" altLang="en-US" sz="2000"/>
              <a:t> (respectiv un produs logic de maxtermeni </a:t>
            </a:r>
            <a:r>
              <a:rPr lang="en-US" altLang="en-US" sz="2000" b="1"/>
              <a:t>M</a:t>
            </a:r>
            <a:r>
              <a:rPr lang="en-US" altLang="en-US" sz="2000" b="1" baseline="-25000"/>
              <a:t>i</a:t>
            </a:r>
            <a:r>
              <a:rPr lang="en-US" altLang="en-US" sz="2000"/>
              <a:t>) sub forma:</a:t>
            </a:r>
          </a:p>
        </p:txBody>
      </p:sp>
      <p:graphicFrame>
        <p:nvGraphicFramePr>
          <p:cNvPr id="32774" name="Object 4"/>
          <p:cNvGraphicFramePr>
            <a:graphicFrameLocks noChangeAspect="1"/>
          </p:cNvGraphicFramePr>
          <p:nvPr/>
        </p:nvGraphicFramePr>
        <p:xfrm>
          <a:off x="1481138" y="3206750"/>
          <a:ext cx="7434262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Equation" r:id="rId3" imgW="3670300" imgH="939800" progId="Equation.3">
                  <p:embed/>
                </p:oleObj>
              </mc:Choice>
              <mc:Fallback>
                <p:oleObj name="Equation" r:id="rId3" imgW="3670300" imgH="93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206750"/>
                        <a:ext cx="7434262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5EE9B8-3F62-438C-84FC-D0DEFCB1CED5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FD3F0A-9FA4-43D7-8A22-216FA53DEC90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35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/>
              <a:t>Propriet</a:t>
            </a:r>
            <a:r>
              <a:rPr lang="ro-RO" altLang="en-US" sz="2400"/>
              <a:t>ăţ</a:t>
            </a:r>
            <a:r>
              <a:rPr lang="en-US" altLang="en-US" sz="2400"/>
              <a:t>i mintermeni/maxtermeni (cont.) </a:t>
            </a: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1508125" y="2147888"/>
            <a:ext cx="763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000000"/>
                </a:solidFill>
              </a:rPr>
              <a:t>P4. </a:t>
            </a:r>
            <a:r>
              <a:rPr lang="en-US" altLang="en-US" sz="2000">
                <a:solidFill>
                  <a:srgbClr val="000000"/>
                </a:solidFill>
              </a:rPr>
              <a:t>Complementul unei functii booleene de n variabile scrise </a:t>
            </a:r>
            <a:r>
              <a:rPr lang="ro-RO" altLang="en-US" sz="2000">
                <a:solidFill>
                  <a:srgbClr val="000000"/>
                </a:solidFill>
              </a:rPr>
              <a:t>î</a:t>
            </a:r>
            <a:r>
              <a:rPr lang="en-US" altLang="en-US" sz="2000">
                <a:solidFill>
                  <a:srgbClr val="000000"/>
                </a:solidFill>
              </a:rPr>
              <a:t>n FCC poate fi exprimat </a:t>
            </a:r>
            <a:r>
              <a:rPr lang="ro-RO" altLang="en-US" sz="2000">
                <a:solidFill>
                  <a:srgbClr val="000000"/>
                </a:solidFill>
              </a:rPr>
              <a:t>î</a:t>
            </a:r>
            <a:r>
              <a:rPr lang="en-US" altLang="en-US" sz="2000">
                <a:solidFill>
                  <a:srgbClr val="000000"/>
                </a:solidFill>
              </a:rPr>
              <a:t>n mod unic prin rela</a:t>
            </a:r>
            <a:r>
              <a:rPr lang="ro-RO" altLang="en-US" sz="2000">
                <a:solidFill>
                  <a:srgbClr val="000000"/>
                </a:solidFill>
              </a:rPr>
              <a:t>ţ</a:t>
            </a:r>
            <a:r>
              <a:rPr lang="en-US" altLang="en-US" sz="2000">
                <a:solidFill>
                  <a:srgbClr val="000000"/>
                </a:solidFill>
              </a:rPr>
              <a:t>ia: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898525" y="3394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1600200" y="2974975"/>
            <a:ext cx="5924550" cy="2360613"/>
            <a:chOff x="1008" y="1874"/>
            <a:chExt cx="3732" cy="1487"/>
          </a:xfrm>
        </p:grpSpPr>
        <p:graphicFrame>
          <p:nvGraphicFramePr>
            <p:cNvPr id="33800" name="Object 4"/>
            <p:cNvGraphicFramePr>
              <a:graphicFrameLocks noChangeAspect="1"/>
            </p:cNvGraphicFramePr>
            <p:nvPr/>
          </p:nvGraphicFramePr>
          <p:xfrm>
            <a:off x="1807" y="1874"/>
            <a:ext cx="2933" cy="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0" name="Equation" r:id="rId4" imgW="2298700" imgH="1168400" progId="Equation.3">
                    <p:embed/>
                  </p:oleObj>
                </mc:Choice>
                <mc:Fallback>
                  <p:oleObj name="Equation" r:id="rId4" imgW="2298700" imgH="1168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7" y="1874"/>
                          <a:ext cx="2933" cy="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1" name="Object 6"/>
            <p:cNvGraphicFramePr>
              <a:graphicFrameLocks noChangeAspect="1"/>
            </p:cNvGraphicFramePr>
            <p:nvPr/>
          </p:nvGraphicFramePr>
          <p:xfrm>
            <a:off x="1008" y="2403"/>
            <a:ext cx="3312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1" name="Equation" r:id="rId6" imgW="3238500" imgH="406400" progId="Equation.3">
                    <p:embed/>
                  </p:oleObj>
                </mc:Choice>
                <mc:Fallback>
                  <p:oleObj name="Equation" r:id="rId6" imgW="3238500" imgH="4064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403"/>
                          <a:ext cx="3312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B9C372-DD56-405C-977E-046BFAB0884B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7C6E18-2047-4C89-9BF2-BCB7E74C8133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36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>
                <a:solidFill>
                  <a:schemeClr val="tx2"/>
                </a:solidFill>
              </a:rPr>
              <a:t>Propriet</a:t>
            </a:r>
            <a:r>
              <a:rPr lang="ro-RO" altLang="en-US">
                <a:solidFill>
                  <a:schemeClr val="tx2"/>
                </a:solidFill>
              </a:rPr>
              <a:t>ăţ</a:t>
            </a:r>
            <a:r>
              <a:rPr lang="en-US" altLang="en-US">
                <a:solidFill>
                  <a:schemeClr val="tx2"/>
                </a:solidFill>
              </a:rPr>
              <a:t>i mintermeni/maxtermeni (cont.)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508125" y="2209800"/>
            <a:ext cx="7635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/>
              <a:t>P5. </a:t>
            </a:r>
            <a:r>
              <a:rPr lang="en-US" altLang="en-US" sz="2000"/>
              <a:t>Dac</a:t>
            </a:r>
            <a:r>
              <a:rPr lang="ro-RO" altLang="en-US" sz="2000"/>
              <a:t>ă</a:t>
            </a:r>
            <a:r>
              <a:rPr lang="en-US" altLang="en-US" sz="2000"/>
              <a:t> o func</a:t>
            </a:r>
            <a:r>
              <a:rPr lang="ro-RO" altLang="en-US" sz="2000"/>
              <a:t>ţ</a:t>
            </a:r>
            <a:r>
              <a:rPr lang="en-US" altLang="en-US" sz="2000"/>
              <a:t>ie boolean</a:t>
            </a:r>
            <a:r>
              <a:rPr lang="ro-RO" altLang="en-US" sz="2000"/>
              <a:t>ă</a:t>
            </a:r>
            <a:r>
              <a:rPr lang="en-US" altLang="en-US" sz="2000"/>
              <a:t> de </a:t>
            </a:r>
            <a:r>
              <a:rPr lang="en-US" altLang="en-US" sz="2000" b="1"/>
              <a:t>n</a:t>
            </a:r>
            <a:r>
              <a:rPr lang="en-US" altLang="en-US" sz="2000"/>
              <a:t> variabile este scris</a:t>
            </a:r>
            <a:r>
              <a:rPr lang="ro-RO" altLang="en-US" sz="2000"/>
              <a:t>ă</a:t>
            </a:r>
            <a:r>
              <a:rPr lang="en-US" altLang="en-US" sz="2000"/>
              <a:t> </a:t>
            </a:r>
            <a:r>
              <a:rPr lang="ro-RO" altLang="en-US" sz="2000"/>
              <a:t>î</a:t>
            </a:r>
            <a:r>
              <a:rPr lang="en-US" altLang="en-US" sz="2000"/>
              <a:t>n FCD </a:t>
            </a:r>
            <a:r>
              <a:rPr lang="ro-RO" altLang="en-US" sz="2000"/>
              <a:t>ş</a:t>
            </a:r>
            <a:r>
              <a:rPr lang="en-US" altLang="en-US" sz="2000"/>
              <a:t>i con</a:t>
            </a:r>
            <a:r>
              <a:rPr lang="ro-RO" altLang="en-US" sz="2000"/>
              <a:t>ţ</a:t>
            </a:r>
            <a:r>
              <a:rPr lang="en-US" altLang="en-US" sz="2000"/>
              <a:t>ine 2</a:t>
            </a:r>
            <a:r>
              <a:rPr lang="en-US" altLang="en-US" sz="2000" baseline="30000"/>
              <a:t>n</a:t>
            </a:r>
            <a:r>
              <a:rPr lang="en-US" altLang="en-US" sz="2000"/>
              <a:t> termeni distinc</a:t>
            </a:r>
            <a:r>
              <a:rPr lang="ro-RO" altLang="en-US" sz="2000"/>
              <a:t>ţ</a:t>
            </a:r>
            <a:r>
              <a:rPr lang="en-US" altLang="en-US" sz="2000"/>
              <a:t>i de </a:t>
            </a:r>
            <a:r>
              <a:rPr lang="en-US" altLang="en-US" sz="2000" b="1"/>
              <a:t>n</a:t>
            </a:r>
            <a:r>
              <a:rPr lang="en-US" altLang="en-US" sz="2000"/>
              <a:t> variabile atunci ea este egal</a:t>
            </a:r>
            <a:r>
              <a:rPr lang="ro-RO" altLang="en-US" sz="2000"/>
              <a:t>ă</a:t>
            </a:r>
            <a:r>
              <a:rPr lang="en-US" altLang="en-US" sz="2000"/>
              <a:t> cu 1.</a:t>
            </a:r>
          </a:p>
          <a:p>
            <a:pPr eaLnBrk="1" hangingPunct="1"/>
            <a:r>
              <a:rPr lang="ro-RO" altLang="en-US" sz="2000"/>
              <a:t>Î</a:t>
            </a:r>
            <a:r>
              <a:rPr lang="en-US" altLang="en-US" sz="2000"/>
              <a:t>n acelea</a:t>
            </a:r>
            <a:r>
              <a:rPr lang="ro-RO" altLang="en-US" sz="2000"/>
              <a:t>ş</a:t>
            </a:r>
            <a:r>
              <a:rPr lang="en-US" altLang="en-US" sz="2000"/>
              <a:t>i condi</a:t>
            </a:r>
            <a:r>
              <a:rPr lang="ro-RO" altLang="en-US" sz="2000"/>
              <a:t>ţ</a:t>
            </a:r>
            <a:r>
              <a:rPr lang="en-US" altLang="en-US" sz="2000"/>
              <a:t>ii, dac</a:t>
            </a:r>
            <a:r>
              <a:rPr lang="ro-RO" altLang="en-US" sz="2000"/>
              <a:t>ă</a:t>
            </a:r>
            <a:r>
              <a:rPr lang="en-US" altLang="en-US" sz="2000"/>
              <a:t> func</a:t>
            </a:r>
            <a:r>
              <a:rPr lang="ro-RO" altLang="en-US" sz="2000"/>
              <a:t>ţ</a:t>
            </a:r>
            <a:r>
              <a:rPr lang="en-US" altLang="en-US" sz="2000"/>
              <a:t>ia este scris</a:t>
            </a:r>
            <a:r>
              <a:rPr lang="ro-RO" altLang="en-US" sz="2000"/>
              <a:t>ă</a:t>
            </a:r>
            <a:r>
              <a:rPr lang="en-US" altLang="en-US" sz="2000"/>
              <a:t> </a:t>
            </a:r>
            <a:r>
              <a:rPr lang="ro-RO" altLang="en-US" sz="2000"/>
              <a:t>î</a:t>
            </a:r>
            <a:r>
              <a:rPr lang="en-US" altLang="en-US" sz="2000"/>
              <a:t>n FCC, atunci ea este egal</a:t>
            </a:r>
            <a:r>
              <a:rPr lang="ro-RO" altLang="en-US" sz="2000"/>
              <a:t>ă</a:t>
            </a:r>
            <a:r>
              <a:rPr lang="en-US" altLang="en-US" sz="2000"/>
              <a:t> cu 0.</a:t>
            </a: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2590800" y="3506788"/>
          <a:ext cx="3935413" cy="236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Equation" r:id="rId3" imgW="1943100" imgH="1168400" progId="Equation.3">
                  <p:embed/>
                </p:oleObj>
              </mc:Choice>
              <mc:Fallback>
                <p:oleObj name="Equation" r:id="rId3" imgW="1943100" imgH="116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06788"/>
                        <a:ext cx="3935413" cy="236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950D41-27FE-4D84-AEC7-2748301961A2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594C92-294D-48E3-8EE6-29D5D44D438A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37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>
                <a:solidFill>
                  <a:schemeClr val="tx2"/>
                </a:solidFill>
              </a:rPr>
              <a:t>Propriet</a:t>
            </a:r>
            <a:r>
              <a:rPr lang="ro-RO" altLang="en-US">
                <a:solidFill>
                  <a:schemeClr val="tx2"/>
                </a:solidFill>
              </a:rPr>
              <a:t>ăţ</a:t>
            </a:r>
            <a:r>
              <a:rPr lang="en-US" altLang="en-US">
                <a:solidFill>
                  <a:schemeClr val="tx2"/>
                </a:solidFill>
              </a:rPr>
              <a:t>i mintermeni/maxtermeni (cont.) </a:t>
            </a: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1508125" y="2209800"/>
            <a:ext cx="7635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/>
              <a:t>P6. </a:t>
            </a:r>
            <a:r>
              <a:rPr lang="en-US" altLang="en-US" sz="2000"/>
              <a:t>Orice mintermen </a:t>
            </a:r>
            <a:r>
              <a:rPr lang="en-US" altLang="en-US" sz="2000" b="1"/>
              <a:t>m</a:t>
            </a:r>
            <a:r>
              <a:rPr lang="en-US" altLang="en-US" sz="2000" b="1" baseline="-25000"/>
              <a:t>i</a:t>
            </a:r>
            <a:r>
              <a:rPr lang="en-US" altLang="en-US" sz="2000"/>
              <a:t> al unei func</a:t>
            </a:r>
            <a:r>
              <a:rPr lang="ro-RO" altLang="en-US" sz="2000"/>
              <a:t>ţ</a:t>
            </a:r>
            <a:r>
              <a:rPr lang="en-US" altLang="en-US" sz="2000"/>
              <a:t>ii booleene de </a:t>
            </a:r>
            <a:r>
              <a:rPr lang="en-US" altLang="en-US" sz="2000" b="1"/>
              <a:t>n</a:t>
            </a:r>
            <a:r>
              <a:rPr lang="en-US" altLang="en-US" sz="2000"/>
              <a:t> variabile scrise </a:t>
            </a:r>
            <a:r>
              <a:rPr lang="ro-RO" altLang="en-US" sz="2000"/>
              <a:t>î</a:t>
            </a:r>
            <a:r>
              <a:rPr lang="en-US" altLang="en-US" sz="2000"/>
              <a:t>n </a:t>
            </a:r>
            <a:r>
              <a:rPr lang="en-US" altLang="en-US" sz="2000" b="1"/>
              <a:t>FCD</a:t>
            </a:r>
            <a:r>
              <a:rPr lang="en-US" altLang="en-US" sz="2000"/>
              <a:t> este egal cu produsul logic a </a:t>
            </a:r>
            <a:r>
              <a:rPr lang="en-US" altLang="en-US" sz="2000" b="1"/>
              <a:t>2</a:t>
            </a:r>
            <a:r>
              <a:rPr lang="en-US" altLang="en-US" sz="2000" b="1" baseline="30000"/>
              <a:t>n</a:t>
            </a:r>
            <a:r>
              <a:rPr lang="en-US" altLang="en-US" sz="2000" b="1"/>
              <a:t>-1</a:t>
            </a:r>
            <a:r>
              <a:rPr lang="en-US" altLang="en-US" sz="2000"/>
              <a:t> termeni </a:t>
            </a:r>
            <a:r>
              <a:rPr lang="en-US" altLang="en-US" sz="2000" b="1"/>
              <a:t>M</a:t>
            </a:r>
            <a:r>
              <a:rPr lang="en-US" altLang="en-US" sz="2000" b="1" baseline="-20000"/>
              <a:t>j</a:t>
            </a:r>
            <a:r>
              <a:rPr lang="en-US" altLang="en-US" sz="2000"/>
              <a:t>, respectiv orice maxtermen M</a:t>
            </a:r>
            <a:r>
              <a:rPr lang="en-US" altLang="en-US" sz="2000" baseline="-25000"/>
              <a:t>i</a:t>
            </a:r>
            <a:r>
              <a:rPr lang="en-US" altLang="en-US" sz="2000"/>
              <a:t> al unei func</a:t>
            </a:r>
            <a:r>
              <a:rPr lang="ro-RO" altLang="en-US" sz="2000"/>
              <a:t>ţ</a:t>
            </a:r>
            <a:r>
              <a:rPr lang="en-US" altLang="en-US" sz="2000"/>
              <a:t>ii booleene de </a:t>
            </a:r>
            <a:r>
              <a:rPr lang="en-US" altLang="en-US" sz="2000" b="1"/>
              <a:t>n</a:t>
            </a:r>
            <a:r>
              <a:rPr lang="en-US" altLang="en-US" sz="2000"/>
              <a:t> variabile scris</a:t>
            </a:r>
            <a:r>
              <a:rPr lang="ro-RO" altLang="en-US" sz="2000"/>
              <a:t>ă</a:t>
            </a:r>
            <a:r>
              <a:rPr lang="en-US" altLang="en-US" sz="2000"/>
              <a:t> </a:t>
            </a:r>
            <a:r>
              <a:rPr lang="ro-RO" altLang="en-US" sz="2000"/>
              <a:t>î</a:t>
            </a:r>
            <a:r>
              <a:rPr lang="en-US" altLang="en-US" sz="2000"/>
              <a:t>n </a:t>
            </a:r>
            <a:r>
              <a:rPr lang="en-US" altLang="en-US" sz="2000" b="1"/>
              <a:t>FCC</a:t>
            </a:r>
            <a:r>
              <a:rPr lang="en-US" altLang="en-US" sz="2000"/>
              <a:t> este egal cu suma logic</a:t>
            </a:r>
            <a:r>
              <a:rPr lang="ro-RO" altLang="en-US" sz="2000"/>
              <a:t>ă</a:t>
            </a:r>
            <a:r>
              <a:rPr lang="en-US" altLang="en-US" sz="2000"/>
              <a:t> a </a:t>
            </a:r>
            <a:r>
              <a:rPr lang="en-US" altLang="en-US" sz="2000" b="1"/>
              <a:t>2</a:t>
            </a:r>
            <a:r>
              <a:rPr lang="en-US" altLang="en-US" sz="2000" b="1" baseline="30000"/>
              <a:t>n</a:t>
            </a:r>
            <a:r>
              <a:rPr lang="en-US" altLang="en-US" sz="2000" b="1"/>
              <a:t>-1</a:t>
            </a:r>
            <a:r>
              <a:rPr lang="en-US" altLang="en-US" sz="2000"/>
              <a:t> termeni </a:t>
            </a:r>
            <a:r>
              <a:rPr lang="en-US" altLang="en-US" sz="2000" b="1"/>
              <a:t>m</a:t>
            </a:r>
            <a:r>
              <a:rPr lang="en-US" altLang="en-US" sz="2000" b="1" baseline="-20000"/>
              <a:t>j</a:t>
            </a:r>
            <a:r>
              <a:rPr lang="en-US" altLang="en-US" sz="2000"/>
              <a:t>:</a:t>
            </a:r>
          </a:p>
        </p:txBody>
      </p:sp>
      <p:graphicFrame>
        <p:nvGraphicFramePr>
          <p:cNvPr id="35846" name="Object 4"/>
          <p:cNvGraphicFramePr>
            <a:graphicFrameLocks noChangeAspect="1"/>
          </p:cNvGraphicFramePr>
          <p:nvPr/>
        </p:nvGraphicFramePr>
        <p:xfrm>
          <a:off x="2963863" y="3943350"/>
          <a:ext cx="3189287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Equation" r:id="rId3" imgW="1574800" imgH="736600" progId="Equation.3">
                  <p:embed/>
                </p:oleObj>
              </mc:Choice>
              <mc:Fallback>
                <p:oleObj name="Equation" r:id="rId3" imgW="1574800" imgH="736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3943350"/>
                        <a:ext cx="3189287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D0061E-8046-4C83-BC33-B746BD065FCC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5159D4-E71C-497E-B1DE-D57F52280EA8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38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dirty="0" err="1">
                <a:solidFill>
                  <a:schemeClr val="tx2"/>
                </a:solidFill>
              </a:rPr>
              <a:t>Func</a:t>
            </a:r>
            <a:r>
              <a:rPr lang="ro-RO" altLang="en-US" dirty="0">
                <a:solidFill>
                  <a:schemeClr val="tx2"/>
                </a:solidFill>
              </a:rPr>
              <a:t>ţ</a:t>
            </a:r>
            <a:r>
              <a:rPr lang="en-US" altLang="en-US" dirty="0" err="1">
                <a:solidFill>
                  <a:schemeClr val="tx2"/>
                </a:solidFill>
              </a:rPr>
              <a:t>iile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booleene</a:t>
            </a:r>
            <a:r>
              <a:rPr lang="en-US" altLang="en-US" dirty="0">
                <a:solidFill>
                  <a:schemeClr val="tx2"/>
                </a:solidFill>
              </a:rPr>
              <a:t> de 2 </a:t>
            </a:r>
            <a:r>
              <a:rPr lang="en-US" altLang="en-US" dirty="0" err="1">
                <a:solidFill>
                  <a:schemeClr val="tx2"/>
                </a:solidFill>
              </a:rPr>
              <a:t>variabile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1508125" y="2209800"/>
            <a:ext cx="763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/>
              <a:t>Pentru o func</a:t>
            </a:r>
            <a:r>
              <a:rPr lang="ro-RO" altLang="en-US" sz="2000"/>
              <a:t>ţ</a:t>
            </a:r>
            <a:r>
              <a:rPr lang="en-US" altLang="en-US" sz="2000"/>
              <a:t>ie de 2 variabile avem urm</a:t>
            </a:r>
            <a:r>
              <a:rPr lang="ro-RO" altLang="en-US" sz="2000"/>
              <a:t>ă</a:t>
            </a:r>
            <a:r>
              <a:rPr lang="en-US" altLang="en-US" sz="2000"/>
              <a:t>toarele forme canonice:</a:t>
            </a:r>
          </a:p>
        </p:txBody>
      </p:sp>
      <p:graphicFrame>
        <p:nvGraphicFramePr>
          <p:cNvPr id="36870" name="Object 5"/>
          <p:cNvGraphicFramePr>
            <a:graphicFrameLocks noChangeAspect="1"/>
          </p:cNvGraphicFramePr>
          <p:nvPr/>
        </p:nvGraphicFramePr>
        <p:xfrm>
          <a:off x="1676400" y="2765425"/>
          <a:ext cx="63246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Equation" r:id="rId3" imgW="3505200" imgH="685800" progId="Equation.3">
                  <p:embed/>
                </p:oleObj>
              </mc:Choice>
              <mc:Fallback>
                <p:oleObj name="Equation" r:id="rId3" imgW="3505200" imgH="685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65425"/>
                        <a:ext cx="63246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1508125" y="4327525"/>
            <a:ext cx="763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/>
              <a:t>De aici rezult</a:t>
            </a:r>
            <a:r>
              <a:rPr lang="ro-RO" altLang="en-US" sz="2000"/>
              <a:t>ă</a:t>
            </a:r>
            <a:r>
              <a:rPr lang="en-US" altLang="en-US" sz="2000"/>
              <a:t> 16 func</a:t>
            </a:r>
            <a:r>
              <a:rPr lang="ro-RO" altLang="en-US" sz="2000"/>
              <a:t>ţ</a:t>
            </a:r>
            <a:r>
              <a:rPr lang="en-US" altLang="en-US" sz="2000"/>
              <a:t>ii de dou</a:t>
            </a:r>
            <a:r>
              <a:rPr lang="ro-RO" altLang="en-US" sz="2000"/>
              <a:t>ă</a:t>
            </a:r>
            <a:r>
              <a:rPr lang="en-US" altLang="en-US" sz="2000"/>
              <a:t> variabile, </a:t>
            </a:r>
            <a:r>
              <a:rPr lang="ro-RO" altLang="en-US" sz="2000"/>
              <a:t>î</a:t>
            </a:r>
            <a:r>
              <a:rPr lang="en-US" altLang="en-US" sz="2000"/>
              <a:t>n forma cu mintermeni/maxtermeni, din cele 16 combina</a:t>
            </a:r>
            <a:r>
              <a:rPr lang="ro-RO" altLang="en-US" sz="2000"/>
              <a:t>ţ</a:t>
            </a:r>
            <a:r>
              <a:rPr lang="en-US" altLang="en-US" sz="2000"/>
              <a:t>ii posibile pentru</a:t>
            </a:r>
          </a:p>
        </p:txBody>
      </p:sp>
      <p:graphicFrame>
        <p:nvGraphicFramePr>
          <p:cNvPr id="36872" name="Object 7"/>
          <p:cNvGraphicFramePr>
            <a:graphicFrameLocks noChangeAspect="1"/>
          </p:cNvGraphicFramePr>
          <p:nvPr/>
        </p:nvGraphicFramePr>
        <p:xfrm>
          <a:off x="1600200" y="5105400"/>
          <a:ext cx="16954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Equation" r:id="rId5" imgW="939800" imgH="228600" progId="Equation.3">
                  <p:embed/>
                </p:oleObj>
              </mc:Choice>
              <mc:Fallback>
                <p:oleObj name="Equation" r:id="rId5" imgW="9398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05400"/>
                        <a:ext cx="16954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02ED2B-4E2E-44DF-A4D6-C8413D5C06EB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011015-A4FF-441A-9CE1-67740E75568F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39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1371600" y="6858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dirty="0" err="1">
                <a:solidFill>
                  <a:schemeClr val="tx2"/>
                </a:solidFill>
              </a:rPr>
              <a:t>Func</a:t>
            </a:r>
            <a:r>
              <a:rPr lang="ro-RO" altLang="en-US" dirty="0">
                <a:solidFill>
                  <a:schemeClr val="tx2"/>
                </a:solidFill>
              </a:rPr>
              <a:t>ţ</a:t>
            </a:r>
            <a:r>
              <a:rPr lang="en-US" altLang="en-US" dirty="0" err="1">
                <a:solidFill>
                  <a:schemeClr val="tx2"/>
                </a:solidFill>
              </a:rPr>
              <a:t>iile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booleene</a:t>
            </a:r>
            <a:r>
              <a:rPr lang="en-US" altLang="en-US" dirty="0">
                <a:solidFill>
                  <a:schemeClr val="tx2"/>
                </a:solidFill>
              </a:rPr>
              <a:t> de 2 </a:t>
            </a:r>
            <a:r>
              <a:rPr lang="en-US" altLang="en-US" dirty="0" err="1">
                <a:solidFill>
                  <a:schemeClr val="tx2"/>
                </a:solidFill>
              </a:rPr>
              <a:t>variabile</a:t>
            </a:r>
            <a:r>
              <a:rPr lang="en-US" altLang="en-US" dirty="0">
                <a:solidFill>
                  <a:schemeClr val="tx2"/>
                </a:solidFill>
              </a:rPr>
              <a:t> (cont.) </a:t>
            </a:r>
          </a:p>
        </p:txBody>
      </p:sp>
      <p:graphicFrame>
        <p:nvGraphicFramePr>
          <p:cNvPr id="37893" name="Object 86"/>
          <p:cNvGraphicFramePr>
            <a:graphicFrameLocks noChangeAspect="1"/>
          </p:cNvGraphicFramePr>
          <p:nvPr/>
        </p:nvGraphicFramePr>
        <p:xfrm>
          <a:off x="1905000" y="2362200"/>
          <a:ext cx="617220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Equation" r:id="rId4" imgW="2984500" imgH="1701800" progId="Equation.3">
                  <p:embed/>
                </p:oleObj>
              </mc:Choice>
              <mc:Fallback>
                <p:oleObj name="Equation" r:id="rId4" imgW="2984500" imgH="170180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362200"/>
                        <a:ext cx="6172200" cy="351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978D05-DEAF-44EB-B99F-80717CB0CE82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Bazele logice ale calculatoarelor - </a:t>
            </a:r>
            <a:r>
              <a:rPr lang="en-US" altLang="en-US" sz="3000"/>
              <a:t>Introducere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8077200" cy="2895600"/>
          </a:xfrm>
        </p:spPr>
        <p:txBody>
          <a:bodyPr/>
          <a:lstStyle/>
          <a:p>
            <a:pPr lvl="1" eaLnBrk="1" hangingPunct="1">
              <a:buNone/>
            </a:pPr>
            <a:r>
              <a:rPr lang="en-US" altLang="en-US" sz="2400" dirty="0"/>
              <a:t>Conform Tomshardware.com, </a:t>
            </a:r>
            <a:r>
              <a:rPr lang="ro-RO" altLang="en-US" sz="2400" dirty="0"/>
              <a:t>în 20</a:t>
            </a:r>
            <a:r>
              <a:rPr lang="en-US" altLang="en-US" sz="2400" dirty="0"/>
              <a:t>21</a:t>
            </a:r>
            <a:r>
              <a:rPr lang="ro-RO" altLang="en-US" sz="2400" dirty="0"/>
              <a:t> cel mai mare număr de tranzistori într-un microprocesor comercial se găsea în </a:t>
            </a:r>
            <a:r>
              <a:rPr lang="en-US" altLang="en-US" sz="2400" dirty="0"/>
              <a:t>Apple M1 Max </a:t>
            </a:r>
            <a:r>
              <a:rPr lang="ro-RO" altLang="en-US" sz="2400" dirty="0"/>
              <a:t>– </a:t>
            </a:r>
            <a:r>
              <a:rPr lang="en-US" altLang="en-US" sz="2400" dirty="0"/>
              <a:t>57</a:t>
            </a:r>
            <a:r>
              <a:rPr lang="ro-RO" sz="2400" dirty="0"/>
              <a:t> miliarde !</a:t>
            </a:r>
            <a:endParaRPr lang="en-US" sz="2400" dirty="0"/>
          </a:p>
          <a:p>
            <a:pPr lvl="1" eaLnBrk="1" hangingPunct="1">
              <a:buNone/>
            </a:pPr>
            <a:r>
              <a:rPr lang="en-US" altLang="en-US" sz="2400" dirty="0"/>
              <a:t>https://www.tomshardware.com/news/apple-m1-pro-max-everything-we-know</a:t>
            </a:r>
          </a:p>
        </p:txBody>
      </p:sp>
      <p:pic>
        <p:nvPicPr>
          <p:cNvPr id="2" name="Picture 2" descr="M1 Pro c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49171"/>
            <a:ext cx="50292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8524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40BC02-D89E-4AD7-B912-4EDDEF58DB99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6C1AAD-4632-4827-B58A-B15BD13F8322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40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1371600" y="6858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>
                <a:solidFill>
                  <a:schemeClr val="tx2"/>
                </a:solidFill>
              </a:rPr>
              <a:t>Func</a:t>
            </a:r>
            <a:r>
              <a:rPr lang="ro-RO" altLang="en-US">
                <a:solidFill>
                  <a:schemeClr val="tx2"/>
                </a:solidFill>
              </a:rPr>
              <a:t>ţ</a:t>
            </a:r>
            <a:r>
              <a:rPr lang="en-US" altLang="en-US">
                <a:solidFill>
                  <a:schemeClr val="tx2"/>
                </a:solidFill>
              </a:rPr>
              <a:t>iile booleene de 2 variabile (cont.) </a:t>
            </a:r>
          </a:p>
        </p:txBody>
      </p:sp>
      <p:graphicFrame>
        <p:nvGraphicFramePr>
          <p:cNvPr id="38917" name="Object 3"/>
          <p:cNvGraphicFramePr>
            <a:graphicFrameLocks noChangeAspect="1"/>
          </p:cNvGraphicFramePr>
          <p:nvPr/>
        </p:nvGraphicFramePr>
        <p:xfrm>
          <a:off x="2209800" y="2286000"/>
          <a:ext cx="54483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name="Equation" r:id="rId4" imgW="2794000" imgH="2032000" progId="Equation.3">
                  <p:embed/>
                </p:oleObj>
              </mc:Choice>
              <mc:Fallback>
                <p:oleObj name="Equation" r:id="rId4" imgW="2794000" imgH="2032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86000"/>
                        <a:ext cx="54483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CA504A-35A5-413F-B276-898788BF0701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72DDD8-D113-4C5E-B3CB-0606D6B2E2A2}" type="slidenum">
              <a:rPr lang="en-US" altLang="en-US" sz="1400">
                <a:solidFill>
                  <a:schemeClr val="folHlink"/>
                </a:solidFill>
              </a:rPr>
              <a:pPr eaLnBrk="1" hangingPunct="1"/>
              <a:t>41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1371600" y="685800"/>
            <a:ext cx="7378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>
                <a:solidFill>
                  <a:schemeClr val="tx2"/>
                </a:solidFill>
              </a:rPr>
              <a:t>Dezvoltarea unei func</a:t>
            </a:r>
            <a:r>
              <a:rPr lang="ro-RO" altLang="en-US">
                <a:solidFill>
                  <a:schemeClr val="tx2"/>
                </a:solidFill>
              </a:rPr>
              <a:t>ţ</a:t>
            </a:r>
            <a:r>
              <a:rPr lang="en-US" altLang="en-US">
                <a:solidFill>
                  <a:schemeClr val="tx2"/>
                </a:solidFill>
              </a:rPr>
              <a:t>ii booleene </a:t>
            </a:r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172182"/>
              </p:ext>
            </p:extLst>
          </p:nvPr>
        </p:nvGraphicFramePr>
        <p:xfrm>
          <a:off x="762000" y="2590800"/>
          <a:ext cx="8167688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name="Equation" r:id="rId3" imgW="4622760" imgH="1218960" progId="Equation.3">
                  <p:embed/>
                </p:oleObj>
              </mc:Choice>
              <mc:Fallback>
                <p:oleObj name="Equation" r:id="rId3" imgW="4622760" imgH="1218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90800"/>
                        <a:ext cx="8167688" cy="215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978D05-DEAF-44EB-B99F-80717CB0CE82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Bazele logice ale calculatoarelor - </a:t>
            </a:r>
            <a:r>
              <a:rPr lang="en-US" altLang="en-US" sz="3000"/>
              <a:t>Introducere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8077200" cy="2895600"/>
          </a:xfrm>
        </p:spPr>
        <p:txBody>
          <a:bodyPr/>
          <a:lstStyle/>
          <a:p>
            <a:pPr lvl="1" eaLnBrk="1" hangingPunct="1">
              <a:buNone/>
            </a:pPr>
            <a:r>
              <a:rPr lang="ro-RO" altLang="en-US" sz="2400" dirty="0"/>
              <a:t>În 20</a:t>
            </a:r>
            <a:r>
              <a:rPr lang="en-US" altLang="en-US" sz="2400" dirty="0"/>
              <a:t>2</a:t>
            </a:r>
            <a:r>
              <a:rPr lang="ro-RO" altLang="en-US" sz="2400" dirty="0"/>
              <a:t>3 Apple anunță procesoarele M2 Pro și </a:t>
            </a:r>
            <a:r>
              <a:rPr lang="en-US" altLang="en-US" sz="2400" dirty="0"/>
              <a:t>M</a:t>
            </a:r>
            <a:r>
              <a:rPr lang="ro-RO" altLang="en-US" sz="2400" dirty="0"/>
              <a:t>2</a:t>
            </a:r>
            <a:r>
              <a:rPr lang="en-US" altLang="en-US" sz="2400" dirty="0"/>
              <a:t> Max </a:t>
            </a:r>
            <a:r>
              <a:rPr lang="ro-RO" altLang="en-US" sz="2400" dirty="0"/>
              <a:t>cu până la 6</a:t>
            </a:r>
            <a:r>
              <a:rPr lang="en-US" altLang="en-US" sz="2400" dirty="0"/>
              <a:t>7</a:t>
            </a:r>
            <a:r>
              <a:rPr lang="ro-RO" sz="2400" dirty="0"/>
              <a:t> miliarde de tranzistori integrați pe cip !</a:t>
            </a:r>
            <a:endParaRPr lang="en-US" sz="2400" dirty="0"/>
          </a:p>
          <a:p>
            <a:pPr lvl="1" eaLnBrk="1" hangingPunct="1">
              <a:buNone/>
            </a:pPr>
            <a:r>
              <a:rPr lang="en-US" altLang="en-US" sz="2400" dirty="0"/>
              <a:t>https://www.apple.com/ro/newsroom/2023/01/apple-unveils-m2-pro-and-m2-max-next-generation-chips-for-next-level-workflows/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093FB-AE73-4AA8-B2F3-429461F3D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974901"/>
            <a:ext cx="5029200" cy="28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799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978D05-DEAF-44EB-B99F-80717CB0CE82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378700" cy="1143000"/>
          </a:xfrm>
        </p:spPr>
        <p:txBody>
          <a:bodyPr/>
          <a:lstStyle/>
          <a:p>
            <a:pPr eaLnBrk="1" hangingPunct="1"/>
            <a:r>
              <a:rPr lang="en-US" altLang="en-US" sz="3200" dirty="0" err="1"/>
              <a:t>Legea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lui</a:t>
            </a:r>
            <a:r>
              <a:rPr lang="en-US" altLang="en-US" sz="3200" dirty="0"/>
              <a:t> Gordon Moore</a:t>
            </a:r>
            <a:endParaRPr lang="en-US" altLang="en-US" sz="30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7343775" cy="54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7638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978D05-DEAF-44EB-B99F-80717CB0CE82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altLang="en-US" sz="3200" dirty="0"/>
              <a:t>Creștere exponențială în puterea de calcul!</a:t>
            </a:r>
            <a:endParaRPr lang="en-US" altLang="en-US" sz="30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324600"/>
            <a:ext cx="8077200" cy="304800"/>
          </a:xfrm>
        </p:spPr>
        <p:txBody>
          <a:bodyPr/>
          <a:lstStyle/>
          <a:p>
            <a:pPr lvl="1" algn="ctr" eaLnBrk="1" hangingPunct="1">
              <a:buNone/>
            </a:pPr>
            <a:r>
              <a:rPr lang="en-US" altLang="en-US" sz="2400" baseline="30000" dirty="0"/>
              <a:t>Source: http://content.time.com/time/interactive/0,31813,2048601,00.html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8229600" cy="447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10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E40196-6255-4198-8A6E-E9DF77EF9681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Introducere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09625" y="2214563"/>
            <a:ext cx="8029575" cy="3881437"/>
          </a:xfrm>
          <a:noFill/>
        </p:spPr>
        <p:txBody>
          <a:bodyPr/>
          <a:lstStyle/>
          <a:p>
            <a:pPr lvl="1" eaLnBrk="1" hangingPunct="1"/>
            <a:r>
              <a:rPr lang="ro-RO" altLang="en-US" sz="2400"/>
              <a:t>Componente digitale</a:t>
            </a:r>
            <a:endParaRPr lang="en-US" altLang="en-US" sz="2400"/>
          </a:p>
          <a:p>
            <a:pPr lvl="1" eaLnBrk="1" hangingPunct="1"/>
            <a:r>
              <a:rPr lang="en-US" altLang="en-US" sz="2400"/>
              <a:t>Electronica digital</a:t>
            </a:r>
            <a:r>
              <a:rPr lang="ro-RO" altLang="en-US" sz="2400"/>
              <a:t>ă</a:t>
            </a:r>
            <a:r>
              <a:rPr lang="en-US" altLang="en-US" sz="2400"/>
              <a:t> (+5V, -5V), (0V, -5V),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/>
              <a:t>(0V, +5V)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D4C39D-E858-428B-A026-3C72A2FA206E}" type="datetime5">
              <a:rPr lang="en-US" altLang="en-US" sz="1400">
                <a:solidFill>
                  <a:schemeClr val="folHlink"/>
                </a:solidFill>
              </a:rPr>
              <a:pPr eaLnBrk="1" hangingPunct="1"/>
              <a:t>31-Oct-23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Introducere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altLang="en-US" b="1"/>
              <a:t>Algebra Boole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b="1"/>
              <a:t>Opera</a:t>
            </a:r>
            <a:r>
              <a:rPr lang="ro-RO" altLang="en-US" b="1"/>
              <a:t>ţ</a:t>
            </a:r>
            <a:r>
              <a:rPr lang="en-US" altLang="en-US" b="1"/>
              <a:t>ii (legi de compozi</a:t>
            </a:r>
            <a:r>
              <a:rPr lang="ro-RO" altLang="en-US" b="1"/>
              <a:t>ţ</a:t>
            </a:r>
            <a:r>
              <a:rPr lang="en-US" altLang="en-US" b="1"/>
              <a:t>ie) de baz</a:t>
            </a:r>
            <a:r>
              <a:rPr lang="ro-RO" altLang="en-US" b="1"/>
              <a:t>ă</a:t>
            </a:r>
            <a:r>
              <a:rPr lang="en-US" altLang="en-US" b="1"/>
              <a:t>:</a:t>
            </a:r>
          </a:p>
          <a:p>
            <a:pPr lvl="2" eaLnBrk="1" hangingPunct="1"/>
            <a:r>
              <a:rPr lang="en-US" altLang="en-US" b="1"/>
              <a:t>Disjunc</a:t>
            </a:r>
            <a:r>
              <a:rPr lang="ro-RO" altLang="en-US" b="1"/>
              <a:t>ţ</a:t>
            </a:r>
            <a:r>
              <a:rPr lang="en-US" altLang="en-US" b="1"/>
              <a:t>ie (sau)</a:t>
            </a:r>
          </a:p>
          <a:p>
            <a:pPr lvl="2" eaLnBrk="1" hangingPunct="1"/>
            <a:r>
              <a:rPr lang="en-US" altLang="en-US" b="1"/>
              <a:t>Conjunc</a:t>
            </a:r>
            <a:r>
              <a:rPr lang="ro-RO" altLang="en-US" b="1"/>
              <a:t>ţ</a:t>
            </a:r>
            <a:r>
              <a:rPr lang="en-US" altLang="en-US" b="1"/>
              <a:t>ie (</a:t>
            </a:r>
            <a:r>
              <a:rPr lang="ro-RO" altLang="en-US" b="1"/>
              <a:t>ş</a:t>
            </a:r>
            <a:r>
              <a:rPr lang="en-US" altLang="en-US" b="1"/>
              <a:t>i)</a:t>
            </a:r>
          </a:p>
          <a:p>
            <a:pPr lvl="2" eaLnBrk="1" hangingPunct="1"/>
            <a:r>
              <a:rPr lang="en-US" altLang="en-US" b="1"/>
              <a:t>Nega</a:t>
            </a:r>
            <a:r>
              <a:rPr lang="ro-RO" altLang="en-US" b="1"/>
              <a:t>ţ</a:t>
            </a:r>
            <a:r>
              <a:rPr lang="en-US" altLang="en-US" b="1"/>
              <a:t>ie</a:t>
            </a:r>
            <a:endParaRPr lang="en-US" alt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7705</TotalTime>
  <Words>1841</Words>
  <Application>Microsoft Office PowerPoint</Application>
  <PresentationFormat>On-screen Show (4:3)</PresentationFormat>
  <Paragraphs>317</Paragraphs>
  <Slides>41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Cambria Math</vt:lpstr>
      <vt:lpstr>Symbol</vt:lpstr>
      <vt:lpstr>Times New Roman</vt:lpstr>
      <vt:lpstr>Wingdings</vt:lpstr>
      <vt:lpstr>Straight Edge</vt:lpstr>
      <vt:lpstr>Equation</vt:lpstr>
      <vt:lpstr>Bazele Tehnologiei Informaţiei  Curs 6</vt:lpstr>
      <vt:lpstr>Bazele logice ale calculatoarelor - Introducere</vt:lpstr>
      <vt:lpstr>Bazele logice ale calculatoarelor - Introducere</vt:lpstr>
      <vt:lpstr>Bazele logice ale calculatoarelor - Introducere</vt:lpstr>
      <vt:lpstr>Bazele logice ale calculatoarelor - Introducere</vt:lpstr>
      <vt:lpstr>Legea lui Gordon Moore</vt:lpstr>
      <vt:lpstr>Creștere exponențială în puterea de calcul!</vt:lpstr>
      <vt:lpstr>Introducere</vt:lpstr>
      <vt:lpstr>Introducere</vt:lpstr>
      <vt:lpstr>Tabele de adevăr – disjuncţie, conjuncţie, negaţie</vt:lpstr>
      <vt:lpstr>Teoremele fundamentale ale algebrei Boole</vt:lpstr>
      <vt:lpstr>Teoremele fundamentale ale algebrei Boole (cont.)</vt:lpstr>
      <vt:lpstr>Teoremele fundamentale ale algebrei Boole (cont.)</vt:lpstr>
      <vt:lpstr>Existenţa şi unicitatea funcţiilor booleene</vt:lpstr>
      <vt:lpstr>Definiţii</vt:lpstr>
      <vt:lpstr>Definiţii</vt:lpstr>
      <vt:lpstr>FCD pentru o funcţie cu o singură variabilă</vt:lpstr>
      <vt:lpstr>FCC pentru o funcţie cu o singură variabilă</vt:lpstr>
      <vt:lpstr>Demonstrarea existenţei (FCD)</vt:lpstr>
      <vt:lpstr>Demonstrarea existenţei (FCC)</vt:lpstr>
      <vt:lpstr>FCD pentru o funcţie cu două variabile</vt:lpstr>
      <vt:lpstr>FCC pentru o funcţie cu două variabile</vt:lpstr>
      <vt:lpstr>Demonstrarea existenţei în cazul formei canonice disjunctive</vt:lpstr>
      <vt:lpstr>Demonstrarea existenţei în cazul formei canonice conjunctive</vt:lpstr>
      <vt:lpstr>Tabele de adevar</vt:lpstr>
      <vt:lpstr>Tabele de adevăr (cont.)</vt:lpstr>
      <vt:lpstr>Tabele de adevăr (cont.)</vt:lpstr>
      <vt:lpstr>Tabele de adevăr (cont.)</vt:lpstr>
      <vt:lpstr>Forme de reprezentare ale funcţiilor booleene</vt:lpstr>
      <vt:lpstr>Mintermeni/maxtermeni pentru o funcţie de 2 variabile booleene</vt:lpstr>
      <vt:lpstr>Mintermeni/maxtermeni pentru o funcţie de 3 variabile booleene</vt:lpstr>
      <vt:lpstr>Proprietăţi mintermeni/maxtermeni </vt:lpstr>
      <vt:lpstr>Proprietăţi mintermeni/maxtermeni (cont.) </vt:lpstr>
      <vt:lpstr>Proprietăţi mintermeni/maxtermeni (cont.) </vt:lpstr>
      <vt:lpstr>Proprietăţi mintermeni/maxtermeni (cont.)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Coordinated Science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Bazele Tehnologiei Informatiei I Curs 6</dc:title>
  <dc:creator>rzv</dc:creator>
  <cp:lastModifiedBy>Administrator</cp:lastModifiedBy>
  <cp:revision>223</cp:revision>
  <cp:lastPrinted>2002-11-30T17:24:12Z</cp:lastPrinted>
  <dcterms:created xsi:type="dcterms:W3CDTF">1999-08-25T01:21:32Z</dcterms:created>
  <dcterms:modified xsi:type="dcterms:W3CDTF">2023-10-31T10:49:18Z</dcterms:modified>
</cp:coreProperties>
</file>