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1"/>
  </p:sldMasterIdLst>
  <p:notesMasterIdLst>
    <p:notesMasterId r:id="rId25"/>
  </p:notesMasterIdLst>
  <p:handoutMasterIdLst>
    <p:handoutMasterId r:id="rId26"/>
  </p:handoutMasterIdLst>
  <p:sldIdLst>
    <p:sldId id="256" r:id="rId2"/>
    <p:sldId id="295" r:id="rId3"/>
    <p:sldId id="301" r:id="rId4"/>
    <p:sldId id="302" r:id="rId5"/>
    <p:sldId id="303" r:id="rId6"/>
    <p:sldId id="305" r:id="rId7"/>
    <p:sldId id="304" r:id="rId8"/>
    <p:sldId id="300" r:id="rId9"/>
    <p:sldId id="288" r:id="rId10"/>
    <p:sldId id="297" r:id="rId11"/>
    <p:sldId id="262" r:id="rId12"/>
    <p:sldId id="270" r:id="rId13"/>
    <p:sldId id="290" r:id="rId14"/>
    <p:sldId id="292" r:id="rId15"/>
    <p:sldId id="293" r:id="rId16"/>
    <p:sldId id="296" r:id="rId17"/>
    <p:sldId id="291" r:id="rId18"/>
    <p:sldId id="271" r:id="rId19"/>
    <p:sldId id="306" r:id="rId20"/>
    <p:sldId id="294" r:id="rId21"/>
    <p:sldId id="298" r:id="rId22"/>
    <p:sldId id="289" r:id="rId23"/>
    <p:sldId id="299" r:id="rId24"/>
  </p:sldIdLst>
  <p:sldSz cx="9144000" cy="6858000" type="screen4x3"/>
  <p:notesSz cx="7302500" cy="9588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CC0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1225" autoAdjust="0"/>
  </p:normalViewPr>
  <p:slideViewPr>
    <p:cSldViewPr>
      <p:cViewPr varScale="1">
        <p:scale>
          <a:sx n="67" d="100"/>
          <a:sy n="67" d="100"/>
        </p:scale>
        <p:origin x="128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t" anchorCtr="0" compatLnSpc="1">
            <a:prstTxWarp prst="textNoShape">
              <a:avLst/>
            </a:prstTxWarp>
          </a:bodyPr>
          <a:lstStyle>
            <a:lvl1pPr defTabSz="949325"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1625" y="0"/>
            <a:ext cx="31623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t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200" smtClean="0"/>
            </a:lvl1pPr>
          </a:lstStyle>
          <a:p>
            <a:pPr>
              <a:defRPr/>
            </a:pPr>
            <a:fld id="{7D0C6243-B025-4798-A96D-9D079B61A1E3}" type="datetime1">
              <a:rPr lang="en-US"/>
              <a:pPr>
                <a:defRPr/>
              </a:pPr>
              <a:t>10/18/2026</a:t>
            </a:fld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32888"/>
            <a:ext cx="3163888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b" anchorCtr="0" compatLnSpc="1">
            <a:prstTxWarp prst="textNoShape">
              <a:avLst/>
            </a:prstTxWarp>
          </a:bodyPr>
          <a:lstStyle>
            <a:lvl1pPr defTabSz="949325"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1625" y="9132888"/>
            <a:ext cx="3162300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942" tIns="47471" rIns="94942" bIns="47471" numCol="1" anchor="b" anchorCtr="0" compatLnSpc="1">
            <a:prstTxWarp prst="textNoShape">
              <a:avLst/>
            </a:prstTxWarp>
          </a:bodyPr>
          <a:lstStyle>
            <a:lvl1pPr algn="r" defTabSz="949325" eaLnBrk="0" hangingPunct="0">
              <a:defRPr sz="1200" smtClean="0"/>
            </a:lvl1pPr>
          </a:lstStyle>
          <a:p>
            <a:pPr>
              <a:defRPr/>
            </a:pPr>
            <a:fld id="{8B49E464-A0BD-4D5C-BB7B-5B099A124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08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4800" y="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49D48CC-1F62-4189-A9EE-63DAEA1FA6B3}" type="datetime1">
              <a:rPr lang="en-US"/>
              <a:pPr>
                <a:defRPr/>
              </a:pPr>
              <a:t>10/18/2026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4572000"/>
            <a:ext cx="5334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4800" y="91440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3CDD9D71-D658-47CA-9757-F5187E5C8E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7538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9DDB244-A3C3-46A0-995A-4392D74AC4D0}" type="datetime1">
              <a:rPr lang="en-US" altLang="en-US" sz="1200"/>
              <a:pPr/>
              <a:t>10/18/2026</a:t>
            </a:fld>
            <a:endParaRPr lang="en-US" altLang="en-US" sz="1200"/>
          </a:p>
        </p:txBody>
      </p:sp>
      <p:sp>
        <p:nvSpPr>
          <p:cNvPr id="194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E778903-B90C-4E10-8C85-3C2A7CC5C8BC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203ECEA-4EAD-463F-A998-D2CEC5771E03}" type="datetime1">
              <a:rPr lang="en-US" altLang="en-US" sz="1200"/>
              <a:pPr/>
              <a:t>10/18/2026</a:t>
            </a:fld>
            <a:endParaRPr lang="en-US" altLang="en-US" sz="1200"/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4BB8BA9-BABB-46B1-A354-EDCDFED50C36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FE952C6-6B49-4552-AE68-0B2C031FCB8A}" type="datetime1">
              <a:rPr lang="en-US" altLang="en-US" sz="1200"/>
              <a:pPr/>
              <a:t>10/18/2026</a:t>
            </a:fld>
            <a:endParaRPr lang="en-US" altLang="en-US" sz="1200"/>
          </a:p>
        </p:txBody>
      </p:sp>
      <p:sp>
        <p:nvSpPr>
          <p:cNvPr id="215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E0DFBC-55B7-4104-BD88-894E4D5A186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pc="0" baseline="0" dirty="0"/>
              <a:t>a</a:t>
            </a:r>
            <a:r>
              <a:rPr lang="en-US" spc="10" baseline="-25000" dirty="0"/>
              <a:t>8</a:t>
            </a:r>
            <a:r>
              <a:rPr lang="en-US" dirty="0"/>
              <a:t>a</a:t>
            </a:r>
            <a:r>
              <a:rPr lang="en-US" baseline="-25000" dirty="0"/>
              <a:t>4</a:t>
            </a:r>
            <a:r>
              <a:rPr lang="en-US" dirty="0"/>
              <a:t>a</a:t>
            </a:r>
            <a:r>
              <a:rPr lang="en-US" baseline="-25000" dirty="0"/>
              <a:t>2</a:t>
            </a:r>
            <a:r>
              <a:rPr lang="en-US" dirty="0"/>
              <a:t>a</a:t>
            </a:r>
            <a:r>
              <a:rPr lang="en-US" baseline="-25000" dirty="0"/>
              <a:t>1       </a:t>
            </a:r>
          </a:p>
          <a:p>
            <a:endParaRPr lang="en-US" baseline="-250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pc="0" baseline="0" dirty="0"/>
              <a:t>g</a:t>
            </a:r>
            <a:r>
              <a:rPr lang="en-US" spc="10" baseline="-25000" dirty="0"/>
              <a:t>8</a:t>
            </a:r>
            <a:r>
              <a:rPr lang="en-US" spc="0" baseline="0" dirty="0"/>
              <a:t>g</a:t>
            </a:r>
            <a:r>
              <a:rPr lang="en-US" baseline="-25000" dirty="0"/>
              <a:t>4</a:t>
            </a:r>
            <a:r>
              <a:rPr lang="en-US" baseline="0" dirty="0"/>
              <a:t>g</a:t>
            </a:r>
            <a:r>
              <a:rPr lang="en-US" baseline="-25000" dirty="0"/>
              <a:t>2</a:t>
            </a:r>
            <a:r>
              <a:rPr lang="en-US" baseline="0" dirty="0"/>
              <a:t>g</a:t>
            </a:r>
            <a:r>
              <a:rPr lang="en-US" baseline="-25000" dirty="0"/>
              <a:t>1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-250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pc="0" baseline="0" dirty="0"/>
              <a:t>g</a:t>
            </a:r>
            <a:r>
              <a:rPr lang="en-US" spc="10" baseline="-25000" dirty="0"/>
              <a:t>8=</a:t>
            </a:r>
            <a:r>
              <a:rPr lang="en-US" spc="0" baseline="0" dirty="0"/>
              <a:t>a</a:t>
            </a:r>
            <a:r>
              <a:rPr lang="en-US" spc="10" baseline="-25000" dirty="0"/>
              <a:t>8</a:t>
            </a:r>
            <a:endParaRPr lang="en-US" baseline="-25000" dirty="0"/>
          </a:p>
          <a:p>
            <a:endParaRPr lang="en-US" b="1" baseline="-25000" dirty="0"/>
          </a:p>
          <a:p>
            <a:r>
              <a:rPr lang="en-US" sz="2200" b="1" baseline="-25000" dirty="0"/>
              <a:t>6=0110</a:t>
            </a:r>
          </a:p>
          <a:p>
            <a:r>
              <a:rPr lang="en-US" dirty="0"/>
              <a:t>0101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49D48CC-1F62-4189-A9EE-63DAEA1FA6B3}" type="datetime1">
              <a:rPr lang="en-US" smtClean="0"/>
              <a:pPr>
                <a:defRPr/>
              </a:pPr>
              <a:t>10/18/2026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DD9D71-D658-47CA-9757-F5187E5C8E8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1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7" name="Line 5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" name="Line 6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Line 7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Line 8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Line 9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10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Line 14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15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Line 16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17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18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9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20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21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22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23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Line 37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38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Line 39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Line 40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Line 41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42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Line 43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44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Line 45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46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Line 47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Line 48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Line 49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Line 50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Line 51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Line 52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Line 53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Line 54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Line 55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Line 56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Line 57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Line 58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Line 59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Line 60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Line 61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62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Line 63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Line 64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65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66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67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68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Line 69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Line 70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Line 71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Line 72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Line 73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Line 74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Line 75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Line 76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Line 77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Line 78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Line 79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Line 80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Line 81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82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Line 83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Line 84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Line 85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Line 86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Line 87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Line 88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Line 89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Line 90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Line 91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Line 92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Line 93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Line 94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Line 95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Line 96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Line 97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Line 98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Line 99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Line 100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Line 101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Line 102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5" name="Rectangle 108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kumimoji="1" lang="en-US" altLang="en-US"/>
          </a:p>
        </p:txBody>
      </p:sp>
      <p:sp>
        <p:nvSpPr>
          <p:cNvPr id="106" name="Rectangle 10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kumimoji="1" lang="en-US" altLang="en-US"/>
          </a:p>
        </p:txBody>
      </p:sp>
      <p:sp>
        <p:nvSpPr>
          <p:cNvPr id="66666" name="Rectangle 106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66667" name="Rectangle 107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07" name="Rectangle 103"/>
          <p:cNvSpPr>
            <a:spLocks noGrp="1" noChangeArrowheads="1"/>
          </p:cNvSpPr>
          <p:nvPr>
            <p:ph type="dt" sz="half" idx="10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E3E302-753A-4867-9D55-D6CBC70867E0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108" name="Rectangle 104"/>
          <p:cNvSpPr>
            <a:spLocks noGrp="1" noChangeArrowheads="1"/>
          </p:cNvSpPr>
          <p:nvPr>
            <p:ph type="ftr" sz="quarter" idx="11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" name="Rectangle 10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28729F-FE6F-40E8-AFFC-86E731A99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66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 autoUpdateAnimBg="0"/>
      <p:bldP spid="106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102CB-FB43-43B8-9D0F-E6844A48758F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5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28F88-E8C0-40A2-8570-4A40BE331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817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6CD68-920F-469E-9BA2-3B794D5291C1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5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1FBAC-7147-4D3E-81AE-52A08888EC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97006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1F39E-9275-44F4-90F6-D0A1351BFB28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6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2DD5D-D6F6-4A53-9DFD-071C14DD5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828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B9040-160A-4583-8FA5-E392296B8272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8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18163-BB45-4F0A-A0AA-9985E90F3C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4667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FC862-970D-417A-AFBA-E4330E8DFC0A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4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F4008-B7C0-48FC-BCDD-D00CFD544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1381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30772-8C37-4E65-8F41-CC372147A1F7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3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CFE7C-6AB6-4B71-A047-133E7441C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786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BD6FC-9FC0-4ECF-83CE-815448507A72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6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3A614-0FA8-4E3C-A41B-93B3733E2C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8884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5395D-4664-4717-BD43-895AEB201E61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6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1A35D-8D7B-4EF3-99CF-6C2B9260E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3221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98533-5F9C-475A-B6E7-B71A87F2AEDA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5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8199A-F052-48B2-9E1D-7DBA62421B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7549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A6D64-1B69-4B25-9977-6D5D4DE3D6E2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5" name="Rectangle 10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25B9D-2B50-45D9-8D6C-C20FF7CA6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3013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1038" name="Line 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9" name="Line 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0" name="Line 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1" name="Line 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2" name="Line 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3" name="Line 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4" name="Line 1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5" name="Line 1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6" name="Line 1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7" name="Line 1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8" name="Line 1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9" name="Line 1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0" name="Line 1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1" name="Line 1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2" name="Line 1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3" name="Line 1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4" name="Line 2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5" name="Line 2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6" name="Line 2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7" name="Line 2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8" name="Line 2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9" name="Line 2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0" name="Line 2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1" name="Line 2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2" name="Line 2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3" name="Line 2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4" name="Line 3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5" name="Line 3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6" name="Line 3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7" name="Line 3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8" name="Line 3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9" name="Line 3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0" name="Line 3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1" name="Line 3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2" name="Line 3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3" name="Line 3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4" name="Line 4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5" name="Line 4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6" name="Line 4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7" name="Line 4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8" name="Line 4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9" name="Line 4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0" name="Line 4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1" name="Line 4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2" name="Line 4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3" name="Line 4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4" name="Line 5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5" name="Line 5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6" name="Line 5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7" name="Line 5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8" name="Line 5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9" name="Line 5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0" name="Line 5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1" name="Line 5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2" name="Line 5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3" name="Line 5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4" name="Line 6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5" name="Line 6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6" name="Line 6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7" name="Line 6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8" name="Line 6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9" name="Line 6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0" name="Line 6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1" name="Line 6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2" name="Line 6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3" name="Line 6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4" name="Line 7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5" name="Line 7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6" name="Line 7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7" name="Line 7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8" name="Line 7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9" name="Line 7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0" name="Line 7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1" name="Line 7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2" name="Line 7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3" name="Line 7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4" name="Line 8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5" name="Line 8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6" name="Line 8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7" name="Line 8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8" name="Line 8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9" name="Line 8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0" name="Line 8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1" name="Line 8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2" name="Line 8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3" name="Line 8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4" name="Line 9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5" name="Line 9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6" name="Line 9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7" name="Line 9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8" name="Line 9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9" name="Line 9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0" name="Line 9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1" name="Line 9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2" name="Line 9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3" name="Line 9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4" name="Line 10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5" name="Line 10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33" name="Group 102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1034" name="Rectangle 103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5" name="Rectangle 104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6" name="Rectangle 105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7" name="Rectangle 106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sp>
        <p:nvSpPr>
          <p:cNvPr id="1027" name="Rectangle 10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5644" name="Rectangle 10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E4475B1A-27BD-4E59-AC39-9D3BEE30DCF1}" type="datetime5">
              <a:rPr lang="en-US"/>
              <a:pPr>
                <a:defRPr/>
              </a:pPr>
              <a:t>18-Oct-26</a:t>
            </a:fld>
            <a:endParaRPr lang="en-US"/>
          </a:p>
        </p:txBody>
      </p:sp>
      <p:sp>
        <p:nvSpPr>
          <p:cNvPr id="65645" name="Rectangle 10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646" name="Rectangle 1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folHlink"/>
                </a:solidFill>
              </a:defRPr>
            </a:lvl1pPr>
          </a:lstStyle>
          <a:p>
            <a:pPr>
              <a:defRPr/>
            </a:pPr>
            <a:fld id="{A97B3CEF-0D58-4428-AE7B-9907036D3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11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/>
  <p:hf sldNum="0" hdr="0" ftr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itchFamily="2" charset="2"/>
        <a:buChar char="w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zota.ase.ro/bt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ronweb.super-nova.co.jp/characcodehist.html" TargetMode="External"/><Relationship Id="rId2" Type="http://schemas.openxmlformats.org/officeDocument/2006/relationships/hyperlink" Target="http://www.jimprice.com/jim-asc.s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BBB3812-A2F2-4EE6-8564-84704CC22508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sz="3200"/>
            </a:br>
            <a:r>
              <a:rPr lang="en-US" altLang="en-US" sz="3200"/>
              <a:t>Bazele Tehnologiei Informa</a:t>
            </a:r>
            <a:r>
              <a:rPr lang="ro-RO" altLang="en-US" sz="3200"/>
              <a:t>ţiei</a:t>
            </a:r>
            <a:br>
              <a:rPr lang="en-US" altLang="en-US" sz="3200"/>
            </a:br>
            <a:r>
              <a:rPr lang="en-US" altLang="en-US" sz="3200"/>
              <a:t>Curs 4</a:t>
            </a: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5029200"/>
            <a:ext cx="7958138" cy="113823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dirty="0"/>
              <a:t>Prof. dr. R</a:t>
            </a:r>
            <a:r>
              <a:rPr lang="ro-RO" altLang="en-US" sz="1800" dirty="0" err="1"/>
              <a:t>ăzvan</a:t>
            </a:r>
            <a:r>
              <a:rPr lang="ro-RO" altLang="en-US" sz="1800" dirty="0"/>
              <a:t> Daniel Zota</a:t>
            </a:r>
            <a:endParaRPr lang="en-US" altLang="en-US" sz="1800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dirty="0" err="1"/>
              <a:t>Facultatea</a:t>
            </a:r>
            <a:r>
              <a:rPr lang="en-US" altLang="en-US" sz="1800" dirty="0"/>
              <a:t> </a:t>
            </a:r>
            <a:r>
              <a:rPr lang="ro-RO" altLang="en-US" sz="1800" dirty="0"/>
              <a:t>de </a:t>
            </a:r>
            <a:r>
              <a:rPr lang="en-US" altLang="en-US" sz="1800" dirty="0"/>
              <a:t>C</a:t>
            </a:r>
            <a:r>
              <a:rPr lang="ro-RO" altLang="en-US" sz="1800" dirty="0" err="1"/>
              <a:t>ibernetică</a:t>
            </a:r>
            <a:r>
              <a:rPr lang="ro-RO" altLang="en-US" sz="1800" dirty="0"/>
              <a:t>, </a:t>
            </a:r>
            <a:r>
              <a:rPr lang="en-US" altLang="en-US" sz="1800" dirty="0"/>
              <a:t>S</a:t>
            </a:r>
            <a:r>
              <a:rPr lang="ro-RO" altLang="en-US" sz="1800" dirty="0" err="1"/>
              <a:t>tatistică</a:t>
            </a:r>
            <a:r>
              <a:rPr lang="ro-RO" altLang="en-US" sz="1800" dirty="0"/>
              <a:t> </a:t>
            </a:r>
            <a:r>
              <a:rPr lang="ro-RO" altLang="en-US" sz="1800" dirty="0" err="1"/>
              <a:t>şi</a:t>
            </a:r>
            <a:r>
              <a:rPr lang="ro-RO" altLang="en-US" sz="1800" dirty="0"/>
              <a:t> </a:t>
            </a:r>
            <a:r>
              <a:rPr lang="en-US" altLang="en-US" sz="1800" dirty="0"/>
              <a:t>I</a:t>
            </a:r>
            <a:r>
              <a:rPr lang="ro-RO" altLang="en-US" sz="1800" dirty="0" err="1"/>
              <a:t>nformatică</a:t>
            </a:r>
            <a:r>
              <a:rPr lang="ro-RO" altLang="en-US" sz="1800" dirty="0"/>
              <a:t> </a:t>
            </a:r>
            <a:r>
              <a:rPr lang="en-US" altLang="en-US" sz="1800" dirty="0"/>
              <a:t>E</a:t>
            </a:r>
            <a:r>
              <a:rPr lang="ro-RO" altLang="en-US" sz="1800" dirty="0" err="1"/>
              <a:t>conomică</a:t>
            </a:r>
            <a:r>
              <a:rPr lang="en-US" altLang="en-US" sz="1800" dirty="0"/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 dirty="0"/>
              <a:t>ASE </a:t>
            </a:r>
            <a:r>
              <a:rPr lang="en-US" altLang="en-US" sz="1800" dirty="0" err="1"/>
              <a:t>Bucure</a:t>
            </a:r>
            <a:r>
              <a:rPr lang="ro-RO" altLang="en-US" sz="1800" dirty="0" err="1"/>
              <a:t>ş</a:t>
            </a:r>
            <a:r>
              <a:rPr lang="en-US" altLang="en-US" sz="1800" dirty="0" err="1"/>
              <a:t>ti</a:t>
            </a:r>
            <a:endParaRPr lang="en-US" altLang="en-US" sz="1800" dirty="0"/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 sz="1800" dirty="0">
                <a:hlinkClick r:id="rId3"/>
              </a:rPr>
              <a:t>https://zota</a:t>
            </a:r>
            <a:r>
              <a:rPr lang="ro-RO" altLang="en-US" sz="1800" dirty="0">
                <a:hlinkClick r:id="rId3"/>
              </a:rPr>
              <a:t>.ase.ro</a:t>
            </a:r>
            <a:r>
              <a:rPr lang="en-US" altLang="en-US" sz="1800" dirty="0">
                <a:hlinkClick r:id="rId3"/>
              </a:rPr>
              <a:t>/</a:t>
            </a:r>
            <a:r>
              <a:rPr lang="ro-RO" altLang="en-US" sz="1800" dirty="0" err="1">
                <a:hlinkClick r:id="rId3"/>
              </a:rPr>
              <a:t>bti</a:t>
            </a:r>
            <a:endParaRPr lang="ro-RO" altLang="en-US" sz="1800" dirty="0"/>
          </a:p>
          <a:p>
            <a:pPr algn="ctr" eaLnBrk="1" hangingPunct="1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endParaRPr lang="en-US" altLang="en-US" sz="1800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800" dirty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1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2FD9DA-2C15-44AE-8B92-D4FA4AD58556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69268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o-RO" altLang="en-US" dirty="0"/>
              <a:t>Schema transmisiei unui mesaj de la sursă la destinație</a:t>
            </a:r>
            <a:endParaRPr lang="en-US" altLang="en-US" dirty="0"/>
          </a:p>
        </p:txBody>
      </p:sp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2133600" y="3108325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2" name="Text Box 44"/>
          <p:cNvSpPr txBox="1">
            <a:spLocks noChangeArrowheads="1"/>
          </p:cNvSpPr>
          <p:nvPr/>
        </p:nvSpPr>
        <p:spPr bwMode="auto">
          <a:xfrm>
            <a:off x="833437" y="2206625"/>
            <a:ext cx="8001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dirty="0"/>
              <a:t>Conform </a:t>
            </a:r>
            <a:r>
              <a:rPr lang="ro-RO" altLang="en-US" sz="2000" dirty="0"/>
              <a:t>lui</a:t>
            </a:r>
            <a:r>
              <a:rPr lang="en-US" altLang="en-US" sz="2000" dirty="0"/>
              <a:t> C.E. Shannon, </a:t>
            </a:r>
            <a:r>
              <a:rPr lang="ro-RO" altLang="en-US" sz="2000" dirty="0"/>
              <a:t>transmiterea</a:t>
            </a:r>
            <a:r>
              <a:rPr lang="en-US" altLang="en-US" sz="2000" dirty="0"/>
              <a:t> </a:t>
            </a:r>
            <a:r>
              <a:rPr lang="ro-RO" altLang="en-US" sz="2000" dirty="0"/>
              <a:t>semnalelor (mesajelor) de la o sursă către o destinație</a:t>
            </a:r>
            <a:r>
              <a:rPr lang="en-US" altLang="en-US" sz="2000" dirty="0"/>
              <a:t> se face dup</a:t>
            </a:r>
            <a:r>
              <a:rPr lang="ro-RO" altLang="en-US" sz="2000" dirty="0"/>
              <a:t>ă următoarea schemă funcțională:</a:t>
            </a:r>
            <a:endParaRPr lang="en-US" altLang="en-US" sz="2000" dirty="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67" y="3121025"/>
            <a:ext cx="7633340" cy="258794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2FD9DA-2C15-44AE-8B92-D4FA4AD58556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631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Codificarea informa</a:t>
            </a:r>
            <a:r>
              <a:rPr lang="ro-RO" altLang="en-US"/>
              <a:t>ţ</a:t>
            </a:r>
            <a:r>
              <a:rPr lang="en-US" altLang="en-US"/>
              <a:t>iei </a:t>
            </a:r>
            <a:r>
              <a:rPr lang="ro-RO" altLang="en-US"/>
              <a:t>î</a:t>
            </a:r>
            <a:r>
              <a:rPr lang="en-US" altLang="en-US"/>
              <a:t>n calculatoarele numerice</a:t>
            </a:r>
          </a:p>
        </p:txBody>
      </p:sp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2133600" y="3108325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2" name="Text Box 44"/>
          <p:cNvSpPr txBox="1">
            <a:spLocks noChangeArrowheads="1"/>
          </p:cNvSpPr>
          <p:nvPr/>
        </p:nvSpPr>
        <p:spPr bwMode="auto">
          <a:xfrm>
            <a:off x="833437" y="1981200"/>
            <a:ext cx="8001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dirty="0"/>
              <a:t>C</a:t>
            </a:r>
            <a:r>
              <a:rPr lang="ro-RO" altLang="en-US" sz="2000" dirty="0"/>
              <a:t>laude </a:t>
            </a:r>
            <a:r>
              <a:rPr lang="en-US" sz="2000" dirty="0"/>
              <a:t>Shannon </a:t>
            </a:r>
            <a:r>
              <a:rPr lang="ro-RO" sz="2000" dirty="0"/>
              <a:t>a introdus conceptul de entropie în contextul unei probleme practice de transmitere a unor variabile aleatoare, precum imaginile. </a:t>
            </a:r>
          </a:p>
          <a:p>
            <a:r>
              <a:rPr lang="ro-RO" sz="2000" dirty="0"/>
              <a:t>Presupunem că avem o variabilă </a:t>
            </a:r>
            <a:r>
              <a:rPr lang="ro-RO" sz="2000" b="1" dirty="0"/>
              <a:t>S</a:t>
            </a:r>
            <a:r>
              <a:rPr lang="ro-RO" sz="2000" dirty="0"/>
              <a:t> și vrem să transmitem în mod eficient valorile acesteia, </a:t>
            </a:r>
            <a:r>
              <a:rPr lang="en-US" sz="2000" b="1" dirty="0"/>
              <a:t>s ∈</a:t>
            </a:r>
            <a:r>
              <a:rPr lang="ro-RO" sz="2000" b="1" dirty="0"/>
              <a:t> </a:t>
            </a:r>
            <a:r>
              <a:rPr lang="en-US" sz="2000" b="1" dirty="0"/>
              <a:t>A</a:t>
            </a:r>
            <a:r>
              <a:rPr lang="ro-RO" sz="2000" b="1" dirty="0"/>
              <a:t> </a:t>
            </a:r>
            <a:r>
              <a:rPr lang="ro-RO" sz="2000" dirty="0"/>
              <a:t>pe măsură ce sunt cunoscute</a:t>
            </a:r>
            <a:r>
              <a:rPr lang="en-US" sz="2000" dirty="0"/>
              <a:t>. </a:t>
            </a:r>
            <a:endParaRPr lang="ro-RO" sz="2000" dirty="0"/>
          </a:p>
          <a:p>
            <a:endParaRPr lang="ro-RO" sz="2000" dirty="0"/>
          </a:p>
          <a:p>
            <a:r>
              <a:rPr lang="ro-RO" sz="2000" dirty="0"/>
              <a:t>Această problemă se rezolvă prin atribuirea unui cod </a:t>
            </a:r>
            <a:r>
              <a:rPr lang="en-US" sz="2000" b="1" dirty="0"/>
              <a:t>c(s)</a:t>
            </a:r>
            <a:r>
              <a:rPr lang="en-US" sz="2000" dirty="0"/>
              <a:t> </a:t>
            </a:r>
            <a:r>
              <a:rPr lang="ro-RO" sz="2000" dirty="0"/>
              <a:t>fiecărei valori posibile </a:t>
            </a:r>
            <a:r>
              <a:rPr lang="en-US" sz="2000" b="1" dirty="0"/>
              <a:t>s</a:t>
            </a:r>
            <a:r>
              <a:rPr lang="en-US" sz="2000" dirty="0"/>
              <a:t> </a:t>
            </a:r>
            <a:r>
              <a:rPr lang="ro-RO" sz="2000" dirty="0"/>
              <a:t>și transmițând apoi secvența de cod atribuită. </a:t>
            </a:r>
          </a:p>
          <a:p>
            <a:endParaRPr lang="ro-RO" sz="2000" dirty="0"/>
          </a:p>
          <a:p>
            <a:r>
              <a:rPr lang="ro-RO" sz="2000" dirty="0"/>
              <a:t>În mod normal, fiecare cod are o anumită lungime </a:t>
            </a:r>
            <a:r>
              <a:rPr lang="en-US" sz="2000" b="1" dirty="0"/>
              <a:t>l(c(s))</a:t>
            </a:r>
            <a:r>
              <a:rPr lang="en-US" sz="2000" dirty="0"/>
              <a:t> </a:t>
            </a:r>
            <a:endParaRPr lang="ro-RO" sz="2000" dirty="0"/>
          </a:p>
          <a:p>
            <a:endParaRPr lang="ro-RO" sz="2000" dirty="0"/>
          </a:p>
          <a:p>
            <a:r>
              <a:rPr lang="ro-RO" sz="2000" dirty="0"/>
              <a:t>Întrebarea evidentă este</a:t>
            </a:r>
            <a:r>
              <a:rPr lang="en-US" sz="2000" dirty="0"/>
              <a:t>: </a:t>
            </a:r>
            <a:r>
              <a:rPr lang="ro-RO" sz="2000" dirty="0"/>
              <a:t>care este lungimea unei transmisiuni și cum poate fi aceasta minimizată</a:t>
            </a:r>
            <a:r>
              <a:rPr lang="en-US" sz="2000" dirty="0"/>
              <a:t>? </a:t>
            </a:r>
            <a:r>
              <a:rPr lang="ro-RO" sz="2000" dirty="0"/>
              <a:t>Cu alte cuvinte, cum minimizăm valoarea: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5638800"/>
            <a:ext cx="2229065" cy="82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9426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2FD9DA-2C15-44AE-8B92-D4FA4AD58556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631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Codificarea informa</a:t>
            </a:r>
            <a:r>
              <a:rPr lang="ro-RO" altLang="en-US"/>
              <a:t>ţ</a:t>
            </a:r>
            <a:r>
              <a:rPr lang="en-US" altLang="en-US"/>
              <a:t>iei </a:t>
            </a:r>
            <a:r>
              <a:rPr lang="ro-RO" altLang="en-US"/>
              <a:t>î</a:t>
            </a:r>
            <a:r>
              <a:rPr lang="en-US" altLang="en-US"/>
              <a:t>n calculatoarele numerice</a:t>
            </a:r>
          </a:p>
        </p:txBody>
      </p:sp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11430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1143000" y="1905506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/>
              <a:t>În mod evident, pentru a minimiza valoarea anterioară, ar trebui să alegem o secvență mai scurtă de cod în cazul în care probabilitatea </a:t>
            </a:r>
            <a:r>
              <a:rPr lang="ro-RO" b="1" dirty="0"/>
              <a:t>p</a:t>
            </a:r>
            <a:r>
              <a:rPr lang="ro-RO" dirty="0"/>
              <a:t> este mai mare. Să considerăm următorul exemplu prin folosirea biților 0 și 1 pentru codificare: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683000"/>
            <a:ext cx="6069802" cy="188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456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2FD9DA-2C15-44AE-8B92-D4FA4AD58556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16658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o-RO" altLang="en-US" sz="3200" dirty="0"/>
              <a:t>Exemplu</a:t>
            </a:r>
            <a:endParaRPr lang="en-US" altLang="en-US" sz="3200" dirty="0"/>
          </a:p>
        </p:txBody>
      </p:sp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11430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1143000" y="1905506"/>
            <a:ext cx="7772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dirty="0"/>
          </a:p>
          <a:p>
            <a:r>
              <a:rPr lang="en-US" dirty="0"/>
              <a:t>Cod</a:t>
            </a:r>
            <a:r>
              <a:rPr lang="ro-RO" dirty="0"/>
              <a:t>ul</a:t>
            </a:r>
            <a:r>
              <a:rPr lang="en-US" dirty="0"/>
              <a:t> 1 </a:t>
            </a:r>
            <a:r>
              <a:rPr lang="ro-RO" dirty="0"/>
              <a:t>are </a:t>
            </a:r>
            <a:r>
              <a:rPr lang="en-US" dirty="0"/>
              <a:t>L = 1 bit</a:t>
            </a:r>
            <a:r>
              <a:rPr lang="ro-RO" dirty="0"/>
              <a:t>, deci este foarte scurt dar, evident, nu este de nici un folos deoarece nu poate fi decodificat la receptor</a:t>
            </a:r>
            <a:r>
              <a:rPr lang="en-US" dirty="0"/>
              <a:t>.</a:t>
            </a:r>
            <a:endParaRPr lang="ro-RO" dirty="0"/>
          </a:p>
          <a:p>
            <a:endParaRPr lang="en-US" dirty="0"/>
          </a:p>
          <a:p>
            <a:r>
              <a:rPr lang="en-US" dirty="0"/>
              <a:t>Cod</a:t>
            </a:r>
            <a:r>
              <a:rPr lang="ro-RO" dirty="0"/>
              <a:t>ul</a:t>
            </a:r>
            <a:r>
              <a:rPr lang="en-US" dirty="0"/>
              <a:t> 2 </a:t>
            </a:r>
            <a:r>
              <a:rPr lang="ro-RO" dirty="0"/>
              <a:t>are</a:t>
            </a:r>
            <a:r>
              <a:rPr lang="en-US" dirty="0"/>
              <a:t> L = 1</a:t>
            </a:r>
            <a:r>
              <a:rPr lang="ro-RO" dirty="0"/>
              <a:t>,</a:t>
            </a:r>
            <a:r>
              <a:rPr lang="en-US" dirty="0"/>
              <a:t>75 bi</a:t>
            </a:r>
            <a:r>
              <a:rPr lang="ro-RO" dirty="0"/>
              <a:t>ți</a:t>
            </a:r>
            <a:r>
              <a:rPr lang="en-US" dirty="0"/>
              <a:t> </a:t>
            </a:r>
            <a:r>
              <a:rPr lang="ro-RO" dirty="0"/>
              <a:t>dar nu are o codificare unică pentru fiecare rezultat/literă. Considerând</a:t>
            </a:r>
            <a:r>
              <a:rPr lang="en-US" dirty="0"/>
              <a:t> </a:t>
            </a:r>
            <a:r>
              <a:rPr lang="ro-RO" dirty="0"/>
              <a:t>transmisia </a:t>
            </a:r>
            <a:r>
              <a:rPr lang="en-US" dirty="0"/>
              <a:t>010</a:t>
            </a:r>
            <a:r>
              <a:rPr lang="ro-RO" dirty="0"/>
              <a:t>, aceasta poate fi </a:t>
            </a:r>
            <a:r>
              <a:rPr lang="en-US" b="1" dirty="0"/>
              <a:t>b</a:t>
            </a:r>
            <a:r>
              <a:rPr lang="en-US" dirty="0"/>
              <a:t> </a:t>
            </a:r>
            <a:r>
              <a:rPr lang="ro-RO" dirty="0"/>
              <a:t>sau </a:t>
            </a:r>
            <a:r>
              <a:rPr lang="en-US" b="1" dirty="0"/>
              <a:t>ca</a:t>
            </a:r>
            <a:r>
              <a:rPr lang="ro-RO" dirty="0"/>
              <a:t>. În concluzie, nici acesta nu poate fi decodificat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03508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2FD9DA-2C15-44AE-8B92-D4FA4AD58556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21820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o-RO" altLang="en-US" dirty="0"/>
              <a:t>Exemplu (cont.)</a:t>
            </a:r>
            <a:endParaRPr lang="en-US" altLang="en-US" dirty="0"/>
          </a:p>
        </p:txBody>
      </p:sp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11430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1143000" y="1905506"/>
            <a:ext cx="7924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Cod</a:t>
            </a:r>
            <a:r>
              <a:rPr lang="ro-RO" dirty="0"/>
              <a:t>ul</a:t>
            </a:r>
            <a:r>
              <a:rPr lang="en-US" dirty="0"/>
              <a:t> 3 </a:t>
            </a:r>
            <a:r>
              <a:rPr lang="ro-RO" dirty="0"/>
              <a:t>are</a:t>
            </a:r>
            <a:r>
              <a:rPr lang="en-US" dirty="0"/>
              <a:t> L = 2</a:t>
            </a:r>
            <a:r>
              <a:rPr lang="ro-RO" dirty="0"/>
              <a:t>,</a:t>
            </a:r>
            <a:r>
              <a:rPr lang="en-US" dirty="0"/>
              <a:t>125 bi</a:t>
            </a:r>
            <a:r>
              <a:rPr lang="ro-RO" dirty="0"/>
              <a:t>ți, este mai lung, și poate fi unic decodificat</a:t>
            </a:r>
            <a:r>
              <a:rPr lang="en-US" dirty="0"/>
              <a:t>.</a:t>
            </a:r>
            <a:r>
              <a:rPr lang="ro-RO" dirty="0"/>
              <a:t> Cu toate acestea însă, trebuie așteptată recepția întregului mesaj înaintea decodificării, deci nu este unic decodabil </a:t>
            </a:r>
            <a:r>
              <a:rPr lang="ro-RO" b="1" dirty="0"/>
              <a:t>instantaneu</a:t>
            </a:r>
            <a:r>
              <a:rPr lang="ro-RO" dirty="0"/>
              <a:t>. </a:t>
            </a:r>
            <a:r>
              <a:rPr lang="en-US" dirty="0"/>
              <a:t> </a:t>
            </a:r>
            <a:r>
              <a:rPr lang="ro-RO" dirty="0"/>
              <a:t>Să considerăm secvența </a:t>
            </a:r>
            <a:r>
              <a:rPr lang="en-US" b="1" dirty="0"/>
              <a:t>11000</a:t>
            </a:r>
            <a:r>
              <a:rPr lang="ro-RO" dirty="0"/>
              <a:t>: primele 4 simboluri pot reprezenta </a:t>
            </a:r>
            <a:r>
              <a:rPr lang="en-US" b="1" dirty="0"/>
              <a:t>c</a:t>
            </a:r>
            <a:r>
              <a:rPr lang="ro-RO" b="1" dirty="0"/>
              <a:t>b</a:t>
            </a:r>
            <a:r>
              <a:rPr lang="en-US" dirty="0"/>
              <a:t> </a:t>
            </a:r>
            <a:r>
              <a:rPr lang="ro-RO" dirty="0"/>
              <a:t>dar ultimul </a:t>
            </a:r>
            <a:r>
              <a:rPr lang="en-US" dirty="0"/>
              <a:t>0 </a:t>
            </a:r>
            <a:r>
              <a:rPr lang="ro-RO" dirty="0"/>
              <a:t>ne spune că, de fapt, rezultatul este </a:t>
            </a:r>
            <a:r>
              <a:rPr lang="en-US" b="1" dirty="0"/>
              <a:t>db</a:t>
            </a:r>
            <a:r>
              <a:rPr lang="en-US" dirty="0"/>
              <a:t>.</a:t>
            </a:r>
            <a:endParaRPr lang="ro-RO" dirty="0"/>
          </a:p>
          <a:p>
            <a:endParaRPr lang="en-US" dirty="0"/>
          </a:p>
          <a:p>
            <a:r>
              <a:rPr lang="en-US" dirty="0"/>
              <a:t>Cod</a:t>
            </a:r>
            <a:r>
              <a:rPr lang="ro-RO" dirty="0"/>
              <a:t>ul</a:t>
            </a:r>
            <a:r>
              <a:rPr lang="en-US" dirty="0"/>
              <a:t> 4 </a:t>
            </a:r>
            <a:r>
              <a:rPr lang="ro-RO" dirty="0"/>
              <a:t>are</a:t>
            </a:r>
            <a:r>
              <a:rPr lang="en-US" dirty="0"/>
              <a:t> L = 1</a:t>
            </a:r>
            <a:r>
              <a:rPr lang="ro-RO" dirty="0"/>
              <a:t>,</a:t>
            </a:r>
            <a:r>
              <a:rPr lang="en-US" dirty="0"/>
              <a:t>75 bi</a:t>
            </a:r>
            <a:r>
              <a:rPr lang="ro-RO" dirty="0"/>
              <a:t>ți, ca și codul 2 dar, în acest caz, poate fi în mod instantaneu unic decodificat </a:t>
            </a:r>
            <a:r>
              <a:rPr lang="en-US" dirty="0"/>
              <a:t>(n</a:t>
            </a:r>
            <a:r>
              <a:rPr lang="ro-RO" dirty="0"/>
              <a:t>ici un alt cod nu este prefixul altui cod – pentru codul 3, </a:t>
            </a:r>
            <a:r>
              <a:rPr lang="ro-RO" b="1" dirty="0"/>
              <a:t>c </a:t>
            </a:r>
            <a:r>
              <a:rPr lang="ro-RO" dirty="0"/>
              <a:t>este prefix al lui </a:t>
            </a:r>
            <a:r>
              <a:rPr lang="ro-RO" b="1" dirty="0"/>
              <a:t>d</a:t>
            </a:r>
            <a:r>
              <a:rPr lang="en-US" dirty="0"/>
              <a:t>). </a:t>
            </a:r>
            <a:endParaRPr lang="ro-RO" dirty="0"/>
          </a:p>
          <a:p>
            <a:endParaRPr lang="ro-RO" dirty="0"/>
          </a:p>
          <a:p>
            <a:r>
              <a:rPr lang="ro-RO" dirty="0"/>
              <a:t>Observăm că am ales codificări scurte pentru probabilități mari și codificări lungi pentru probabilități cu valori mai mici</a:t>
            </a:r>
            <a:r>
              <a:rPr lang="en-US" dirty="0"/>
              <a:t>.</a:t>
            </a: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7239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2FD9DA-2C15-44AE-8B92-D4FA4AD58556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631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Codificarea informa</a:t>
            </a:r>
            <a:r>
              <a:rPr lang="ro-RO" altLang="en-US"/>
              <a:t>ţ</a:t>
            </a:r>
            <a:r>
              <a:rPr lang="en-US" altLang="en-US"/>
              <a:t>iei </a:t>
            </a:r>
            <a:r>
              <a:rPr lang="ro-RO" altLang="en-US"/>
              <a:t>î</a:t>
            </a:r>
            <a:r>
              <a:rPr lang="en-US" altLang="en-US"/>
              <a:t>n calculatoarele numerice</a:t>
            </a:r>
          </a:p>
        </p:txBody>
      </p:sp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1143000" y="3200400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1143000" y="1905506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/>
              <a:t>Teoremă (Shannon):</a:t>
            </a:r>
            <a:r>
              <a:rPr lang="en-US" dirty="0"/>
              <a:t> </a:t>
            </a:r>
            <a:endParaRPr lang="ro-RO" dirty="0"/>
          </a:p>
          <a:p>
            <a:r>
              <a:rPr lang="ro-RO" dirty="0"/>
              <a:t>Există un cod unic decodabil de lungime minimă care este instantaneu decodabil. Lungimea minimă este dată de inegalitatea:</a:t>
            </a:r>
            <a:endParaRPr lang="en-US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657600"/>
            <a:ext cx="3429000" cy="5931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9200" y="4419600"/>
            <a:ext cx="7239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/>
              <a:t>Se observă că, în cazul exemplului anterior, entropia calculată după formula lui Shannon are valoarea de 1,75 biți, iar lungimea L a codului 4 este tot de 1,75 biți, deci codul 4 este un cod de lungime minimă.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059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B2FD9DA-2C15-44AE-8B92-D4FA4AD58556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4099" name="Text Box 41"/>
          <p:cNvSpPr txBox="1">
            <a:spLocks noChangeArrowheads="1"/>
          </p:cNvSpPr>
          <p:nvPr/>
        </p:nvSpPr>
        <p:spPr bwMode="auto">
          <a:xfrm>
            <a:off x="1676400" y="990600"/>
            <a:ext cx="631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 err="1"/>
              <a:t>Codificarea</a:t>
            </a:r>
            <a:r>
              <a:rPr lang="en-US" altLang="en-US" dirty="0"/>
              <a:t> </a:t>
            </a:r>
            <a:r>
              <a:rPr lang="en-US" altLang="en-US" dirty="0" err="1"/>
              <a:t>informa</a:t>
            </a:r>
            <a:r>
              <a:rPr lang="ro-RO" altLang="en-US" dirty="0"/>
              <a:t>ţ</a:t>
            </a:r>
            <a:r>
              <a:rPr lang="en-US" altLang="en-US" dirty="0" err="1"/>
              <a:t>iei</a:t>
            </a:r>
            <a:r>
              <a:rPr lang="en-US" altLang="en-US" dirty="0"/>
              <a:t> </a:t>
            </a:r>
            <a:r>
              <a:rPr lang="ro-RO" altLang="en-US" dirty="0"/>
              <a:t>î</a:t>
            </a:r>
            <a:r>
              <a:rPr lang="en-US" altLang="en-US" dirty="0"/>
              <a:t>n </a:t>
            </a:r>
            <a:r>
              <a:rPr lang="en-US" altLang="en-US" dirty="0" err="1"/>
              <a:t>calculatoarele</a:t>
            </a:r>
            <a:r>
              <a:rPr lang="en-US" altLang="en-US" dirty="0"/>
              <a:t> </a:t>
            </a:r>
            <a:r>
              <a:rPr lang="en-US" altLang="en-US" dirty="0" err="1"/>
              <a:t>numerice</a:t>
            </a:r>
            <a:endParaRPr lang="en-US" altLang="en-US" dirty="0"/>
          </a:p>
        </p:txBody>
      </p:sp>
      <p:sp>
        <p:nvSpPr>
          <p:cNvPr id="4100" name="Text Box 42"/>
          <p:cNvSpPr txBox="1">
            <a:spLocks noChangeArrowheads="1"/>
          </p:cNvSpPr>
          <p:nvPr/>
        </p:nvSpPr>
        <p:spPr bwMode="auto">
          <a:xfrm>
            <a:off x="2133600" y="3108325"/>
            <a:ext cx="396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2" name="Text Box 44"/>
          <p:cNvSpPr txBox="1">
            <a:spLocks noChangeArrowheads="1"/>
          </p:cNvSpPr>
          <p:nvPr/>
        </p:nvSpPr>
        <p:spPr bwMode="auto">
          <a:xfrm>
            <a:off x="990600" y="2169616"/>
            <a:ext cx="8001000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o-RO" sz="2200" dirty="0"/>
              <a:t>Fie S={s</a:t>
            </a:r>
            <a:r>
              <a:rPr lang="ro-RO" sz="2200" baseline="-25000" dirty="0"/>
              <a:t>1</a:t>
            </a:r>
            <a:r>
              <a:rPr lang="ro-RO" sz="2200" dirty="0"/>
              <a:t>, s</a:t>
            </a:r>
            <a:r>
              <a:rPr lang="ro-RO" sz="2200" baseline="-25000" dirty="0"/>
              <a:t>2</a:t>
            </a:r>
            <a:r>
              <a:rPr lang="ro-RO" sz="2200" dirty="0"/>
              <a:t>, s</a:t>
            </a:r>
            <a:r>
              <a:rPr lang="ro-RO" sz="2200" baseline="-25000" dirty="0"/>
              <a:t>3</a:t>
            </a:r>
            <a:r>
              <a:rPr lang="ro-RO" sz="2200" dirty="0"/>
              <a:t>,..., s</a:t>
            </a:r>
            <a:r>
              <a:rPr lang="ro-RO" sz="2200" baseline="-25000" dirty="0"/>
              <a:t>n</a:t>
            </a:r>
            <a:r>
              <a:rPr lang="ro-RO" sz="2200" dirty="0"/>
              <a:t>} o mulțime de simboluri primare emise de către o sursă de informație și</a:t>
            </a:r>
          </a:p>
          <a:p>
            <a:r>
              <a:rPr lang="ro-RO" sz="2200" dirty="0"/>
              <a:t>A={a</a:t>
            </a:r>
            <a:r>
              <a:rPr lang="ro-RO" sz="2200" baseline="-25000" dirty="0"/>
              <a:t>1</a:t>
            </a:r>
            <a:r>
              <a:rPr lang="ro-RO" sz="2200" dirty="0"/>
              <a:t>, a</a:t>
            </a:r>
            <a:r>
              <a:rPr lang="ro-RO" sz="2200" baseline="-25000" dirty="0"/>
              <a:t>2</a:t>
            </a:r>
            <a:r>
              <a:rPr lang="ro-RO" sz="2200" dirty="0"/>
              <a:t>,..., a</a:t>
            </a:r>
            <a:r>
              <a:rPr lang="ro-RO" sz="2200" baseline="-25000" dirty="0"/>
              <a:t>D</a:t>
            </a:r>
            <a:r>
              <a:rPr lang="ro-RO" sz="2200" dirty="0"/>
              <a:t>} mulţimea simbolurilor codului folosit.</a:t>
            </a:r>
          </a:p>
          <a:p>
            <a:endParaRPr lang="ro-RO" sz="2200" dirty="0"/>
          </a:p>
          <a:p>
            <a:r>
              <a:rPr lang="en-US" altLang="en-US" sz="2200" dirty="0"/>
              <a:t>Cu </a:t>
            </a:r>
            <a:r>
              <a:rPr lang="ro-RO" altLang="en-US" sz="2200" dirty="0"/>
              <a:t>aceste simboluri </a:t>
            </a:r>
            <a:r>
              <a:rPr lang="en-US" altLang="en-US" sz="2200" dirty="0"/>
              <a:t>se </a:t>
            </a:r>
            <a:r>
              <a:rPr lang="ro-RO" altLang="en-US" sz="2200" dirty="0"/>
              <a:t>formează</a:t>
            </a:r>
            <a:r>
              <a:rPr lang="en-US" altLang="en-US" sz="2200" dirty="0"/>
              <a:t> </a:t>
            </a:r>
            <a:r>
              <a:rPr lang="en-US" altLang="en-US" sz="2200" b="1" i="1" dirty="0"/>
              <a:t>n</a:t>
            </a:r>
            <a:r>
              <a:rPr lang="en-US" altLang="en-US" sz="2200" dirty="0"/>
              <a:t> </a:t>
            </a:r>
            <a:r>
              <a:rPr lang="ro-RO" altLang="en-US" sz="2200" dirty="0"/>
              <a:t>cuvinte</a:t>
            </a:r>
            <a:r>
              <a:rPr lang="en-US" altLang="en-US" sz="2200" dirty="0"/>
              <a:t> de cod: C ={c</a:t>
            </a:r>
            <a:r>
              <a:rPr lang="en-US" altLang="en-US" sz="2200" baseline="-25000" dirty="0"/>
              <a:t>1</a:t>
            </a:r>
            <a:r>
              <a:rPr lang="en-US" altLang="en-US" sz="2200" dirty="0"/>
              <a:t>,c</a:t>
            </a:r>
            <a:r>
              <a:rPr lang="en-US" altLang="en-US" sz="2200" baseline="-25000" dirty="0"/>
              <a:t>2</a:t>
            </a:r>
            <a:r>
              <a:rPr lang="en-US" altLang="en-US" sz="2200" dirty="0"/>
              <a:t>,…,</a:t>
            </a:r>
            <a:r>
              <a:rPr lang="en-US" altLang="en-US" sz="2200" dirty="0" err="1"/>
              <a:t>c</a:t>
            </a:r>
            <a:r>
              <a:rPr lang="en-US" altLang="en-US" sz="2200" baseline="-25000" dirty="0" err="1"/>
              <a:t>n</a:t>
            </a:r>
            <a:r>
              <a:rPr lang="en-US" altLang="en-US" sz="2200" dirty="0"/>
              <a:t>}</a:t>
            </a:r>
          </a:p>
          <a:p>
            <a:pPr eaLnBrk="1" hangingPunct="1">
              <a:spcBef>
                <a:spcPct val="50000"/>
              </a:spcBef>
            </a:pPr>
            <a:r>
              <a:rPr lang="ro-RO" altLang="en-US" sz="2200" dirty="0"/>
              <a:t>Cuvintele</a:t>
            </a:r>
            <a:r>
              <a:rPr lang="en-US" altLang="en-US" sz="2200" dirty="0"/>
              <a:t> de cod </a:t>
            </a:r>
            <a:r>
              <a:rPr lang="ro-RO" altLang="en-US" sz="2200" dirty="0"/>
              <a:t>sunt succesiuni </a:t>
            </a:r>
            <a:r>
              <a:rPr lang="en-US" altLang="en-US" sz="2200" dirty="0"/>
              <a:t>finite de </a:t>
            </a:r>
            <a:r>
              <a:rPr lang="ro-RO" altLang="en-US" sz="2200" dirty="0"/>
              <a:t>simboluri</a:t>
            </a:r>
            <a:r>
              <a:rPr lang="en-US" altLang="en-US" sz="2200" dirty="0"/>
              <a:t> ale </a:t>
            </a:r>
            <a:r>
              <a:rPr lang="ro-RO" altLang="en-US" sz="2200" dirty="0"/>
              <a:t>mulţimii</a:t>
            </a:r>
            <a:r>
              <a:rPr lang="en-US" altLang="en-US" sz="2200" dirty="0"/>
              <a:t> A.</a:t>
            </a:r>
          </a:p>
          <a:p>
            <a:pPr eaLnBrk="1" hangingPunct="1">
              <a:spcBef>
                <a:spcPct val="50000"/>
              </a:spcBef>
            </a:pPr>
            <a:r>
              <a:rPr lang="ro-RO" altLang="en-US" sz="2200" dirty="0"/>
              <a:t>Codificarea reprezintă</a:t>
            </a:r>
            <a:r>
              <a:rPr lang="en-US" altLang="en-US" sz="2200" dirty="0"/>
              <a:t> opera</a:t>
            </a:r>
            <a:r>
              <a:rPr lang="ro-RO" altLang="en-US" sz="2200" dirty="0"/>
              <a:t>ţia</a:t>
            </a:r>
            <a:r>
              <a:rPr lang="en-US" altLang="en-US" sz="2200" dirty="0"/>
              <a:t> de </a:t>
            </a:r>
            <a:r>
              <a:rPr lang="ro-RO" altLang="en-US" sz="2200" dirty="0"/>
              <a:t>stabilire</a:t>
            </a:r>
            <a:r>
              <a:rPr lang="en-US" altLang="en-US" sz="2200" dirty="0"/>
              <a:t> a </a:t>
            </a:r>
            <a:r>
              <a:rPr lang="ro-RO" altLang="en-US" sz="2200" dirty="0"/>
              <a:t>unei</a:t>
            </a:r>
            <a:r>
              <a:rPr lang="en-US" altLang="en-US" sz="2200" dirty="0"/>
              <a:t> </a:t>
            </a:r>
            <a:r>
              <a:rPr lang="ro-RO" altLang="en-US" sz="2200" dirty="0"/>
              <a:t>corespondenţ</a:t>
            </a:r>
            <a:r>
              <a:rPr lang="en-US" altLang="en-US" sz="2200" dirty="0"/>
              <a:t>e </a:t>
            </a:r>
            <a:r>
              <a:rPr lang="ro-RO" altLang="en-US" sz="2200" dirty="0"/>
              <a:t>biunivoce</a:t>
            </a:r>
            <a:r>
              <a:rPr lang="en-US" altLang="en-US" sz="2200" dirty="0"/>
              <a:t> </a:t>
            </a:r>
            <a:r>
              <a:rPr lang="ro-RO" altLang="en-US" sz="2200" dirty="0"/>
              <a:t>între</a:t>
            </a:r>
            <a:r>
              <a:rPr lang="en-US" altLang="en-US" sz="2200" dirty="0"/>
              <a:t> </a:t>
            </a:r>
            <a:r>
              <a:rPr lang="ro-RO" altLang="en-US" sz="2200" dirty="0"/>
              <a:t>simbolurile</a:t>
            </a:r>
            <a:r>
              <a:rPr lang="en-US" altLang="en-US" sz="2200" dirty="0"/>
              <a:t> </a:t>
            </a:r>
            <a:r>
              <a:rPr lang="ro-RO" altLang="en-US" sz="2200" dirty="0" err="1"/>
              <a:t>s</a:t>
            </a:r>
            <a:r>
              <a:rPr lang="en-US" altLang="en-US" sz="2200" baseline="-25000" dirty="0" err="1"/>
              <a:t>i</a:t>
            </a:r>
            <a:r>
              <a:rPr lang="en-US" altLang="en-US" sz="2200" dirty="0">
                <a:sym typeface="Symbol" pitchFamily="18" charset="2"/>
              </a:rPr>
              <a:t></a:t>
            </a:r>
            <a:r>
              <a:rPr lang="ro-RO" altLang="en-US" sz="2200" dirty="0">
                <a:sym typeface="Symbol" pitchFamily="18" charset="2"/>
              </a:rPr>
              <a:t>S</a:t>
            </a:r>
            <a:r>
              <a:rPr lang="en-US" altLang="en-US" sz="2200" dirty="0">
                <a:sym typeface="Symbol" pitchFamily="18" charset="2"/>
              </a:rPr>
              <a:t> </a:t>
            </a:r>
            <a:r>
              <a:rPr lang="ro-RO" altLang="en-US" sz="2200" dirty="0">
                <a:sym typeface="Symbol" pitchFamily="18" charset="2"/>
              </a:rPr>
              <a:t>şi c</a:t>
            </a:r>
            <a:r>
              <a:rPr lang="ro-RO" altLang="en-US" sz="2200" baseline="-25000" dirty="0"/>
              <a:t>i</a:t>
            </a:r>
            <a:r>
              <a:rPr lang="ro-RO" altLang="en-US" sz="2200" dirty="0">
                <a:sym typeface="Symbol" pitchFamily="18" charset="2"/>
              </a:rPr>
              <a:t>C</a:t>
            </a:r>
            <a:r>
              <a:rPr lang="en-US" altLang="en-US" sz="2200" dirty="0">
                <a:sym typeface="Symbol" pitchFamily="18" charset="2"/>
              </a:rPr>
              <a:t>. Total</a:t>
            </a:r>
            <a:r>
              <a:rPr lang="ro-RO" altLang="en-US" sz="2200" dirty="0">
                <a:sym typeface="Symbol" pitchFamily="18" charset="2"/>
              </a:rPr>
              <a:t>itatea cuvintelor</a:t>
            </a:r>
            <a:r>
              <a:rPr lang="en-US" altLang="en-US" sz="2200" dirty="0">
                <a:sym typeface="Symbol" pitchFamily="18" charset="2"/>
              </a:rPr>
              <a:t> c</a:t>
            </a:r>
            <a:r>
              <a:rPr lang="en-US" altLang="en-US" sz="2200" baseline="-25000" dirty="0">
                <a:sym typeface="Symbol" pitchFamily="18" charset="2"/>
              </a:rPr>
              <a:t>i</a:t>
            </a:r>
            <a:r>
              <a:rPr lang="en-US" altLang="en-US" sz="2200" dirty="0">
                <a:sym typeface="Symbol" pitchFamily="18" charset="2"/>
              </a:rPr>
              <a:t> (</a:t>
            </a:r>
            <a:r>
              <a:rPr lang="en-US" altLang="en-US" sz="2200" dirty="0" err="1">
                <a:sym typeface="Symbol" pitchFamily="18" charset="2"/>
              </a:rPr>
              <a:t>i</a:t>
            </a:r>
            <a:r>
              <a:rPr lang="en-US" altLang="en-US" sz="2200" dirty="0">
                <a:sym typeface="Symbol" pitchFamily="18" charset="2"/>
              </a:rPr>
              <a:t>=1..</a:t>
            </a:r>
            <a:r>
              <a:rPr lang="ro-RO" altLang="en-US" sz="2200" dirty="0">
                <a:sym typeface="Symbol" pitchFamily="18" charset="2"/>
              </a:rPr>
              <a:t>n</a:t>
            </a:r>
            <a:r>
              <a:rPr lang="en-US" altLang="en-US" sz="2200" dirty="0">
                <a:sym typeface="Symbol" pitchFamily="18" charset="2"/>
              </a:rPr>
              <a:t>) </a:t>
            </a:r>
            <a:r>
              <a:rPr lang="ro-RO" altLang="en-US" sz="2200" dirty="0">
                <a:sym typeface="Symbol" pitchFamily="18" charset="2"/>
              </a:rPr>
              <a:t>formează</a:t>
            </a:r>
            <a:r>
              <a:rPr lang="en-US" altLang="en-US" sz="2200" dirty="0">
                <a:sym typeface="Symbol" pitchFamily="18" charset="2"/>
              </a:rPr>
              <a:t> un cod.</a:t>
            </a:r>
            <a:endParaRPr lang="ro-RO" altLang="en-US" sz="2200" dirty="0">
              <a:sym typeface="Symbol" pitchFamily="18" charset="2"/>
            </a:endParaRPr>
          </a:p>
          <a:p>
            <a:pPr eaLnBrk="1" hangingPunct="1"/>
            <a:r>
              <a:rPr lang="ro-RO" altLang="en-US" sz="2200" dirty="0">
                <a:sym typeface="Symbol" pitchFamily="18" charset="2"/>
              </a:rPr>
              <a:t>În cazul unui cod pot</a:t>
            </a:r>
            <a:r>
              <a:rPr lang="en-US" altLang="en-US" sz="2200" dirty="0">
                <a:sym typeface="Symbol" pitchFamily="18" charset="2"/>
              </a:rPr>
              <a:t> </a:t>
            </a:r>
            <a:r>
              <a:rPr lang="ro-RO" altLang="en-US" sz="2200" dirty="0">
                <a:sym typeface="Symbol" pitchFamily="18" charset="2"/>
              </a:rPr>
              <a:t>exista</a:t>
            </a:r>
            <a:r>
              <a:rPr lang="en-US" altLang="en-US" sz="2200" dirty="0">
                <a:sym typeface="Symbol" pitchFamily="18" charset="2"/>
              </a:rPr>
              <a:t>:</a:t>
            </a:r>
            <a:endParaRPr lang="ro-RO" altLang="en-US" sz="2200" dirty="0">
              <a:sym typeface="Symbol" pitchFamily="18" charset="2"/>
            </a:endParaRPr>
          </a:p>
          <a:p>
            <a:pPr eaLnBrk="1" hangingPunct="1">
              <a:buFontTx/>
              <a:buChar char="•"/>
            </a:pPr>
            <a:r>
              <a:rPr lang="ro-RO" altLang="en-US" sz="2200" dirty="0">
                <a:sym typeface="Symbol" pitchFamily="18" charset="2"/>
              </a:rPr>
              <a:t>Cuvinte cu sens</a:t>
            </a:r>
          </a:p>
          <a:p>
            <a:pPr eaLnBrk="1" hangingPunct="1">
              <a:buFontTx/>
              <a:buChar char="•"/>
            </a:pPr>
            <a:r>
              <a:rPr lang="ro-RO" altLang="en-US" sz="2200" dirty="0">
                <a:sym typeface="Symbol" pitchFamily="18" charset="2"/>
              </a:rPr>
              <a:t>Cuvinte fără sens</a:t>
            </a:r>
            <a:endParaRPr lang="en-US" altLang="en-US" sz="2200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0392308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1447800" y="9144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300">
                <a:solidFill>
                  <a:schemeClr val="tx2"/>
                </a:solidFill>
              </a:rPr>
              <a:t>Coduri alfanumerice</a:t>
            </a:r>
          </a:p>
        </p:txBody>
      </p:sp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1143000" y="2286000"/>
            <a:ext cx="769620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o-RO" altLang="en-US" sz="2000" dirty="0">
                <a:sym typeface="Symbol" pitchFamily="18" charset="2"/>
              </a:rPr>
              <a:t>Exemple</a:t>
            </a:r>
            <a:r>
              <a:rPr lang="en-US" altLang="en-US" sz="2000" dirty="0">
                <a:sym typeface="Symbol" pitchFamily="18" charset="2"/>
              </a:rPr>
              <a:t> de </a:t>
            </a:r>
            <a:r>
              <a:rPr lang="ro-RO" altLang="en-US" sz="2000" dirty="0">
                <a:sym typeface="Symbol" pitchFamily="18" charset="2"/>
              </a:rPr>
              <a:t>coduri alfanumerice</a:t>
            </a:r>
            <a:r>
              <a:rPr lang="en-US" altLang="en-US" sz="2000" dirty="0">
                <a:sym typeface="Symbol" pitchFamily="18" charset="2"/>
              </a:rPr>
              <a:t>:</a:t>
            </a:r>
            <a:endParaRPr lang="en-US" altLang="en-US" sz="2000" b="1" dirty="0">
              <a:sym typeface="Symbol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ym typeface="Symbol" pitchFamily="18" charset="2"/>
              </a:rPr>
              <a:t> EBCDIC</a:t>
            </a:r>
            <a:r>
              <a:rPr lang="en-US" altLang="en-US" sz="2000" dirty="0">
                <a:sym typeface="Symbol" pitchFamily="18" charset="2"/>
              </a:rPr>
              <a:t> (Extended Binary Coded Decimal Information Interchange)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ym typeface="Symbol" pitchFamily="18" charset="2"/>
              </a:rPr>
              <a:t> ASCII </a:t>
            </a:r>
            <a:r>
              <a:rPr lang="en-US" altLang="en-US" sz="2000" dirty="0">
                <a:sym typeface="Symbol" pitchFamily="18" charset="2"/>
              </a:rPr>
              <a:t>(American Standard Code for Information Interchange)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ym typeface="Symbol" pitchFamily="18" charset="2"/>
              </a:rPr>
              <a:t> Unicode</a:t>
            </a:r>
            <a:r>
              <a:rPr lang="en-US" altLang="en-US" sz="2000" dirty="0">
                <a:sym typeface="Symbol" pitchFamily="18" charset="2"/>
              </a:rPr>
              <a:t> – </a:t>
            </a:r>
            <a:r>
              <a:rPr lang="ro-RO" altLang="en-US" sz="2000" dirty="0">
                <a:sym typeface="Symbol" pitchFamily="18" charset="2"/>
              </a:rPr>
              <a:t>oferă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suport schimburilor electronice </a:t>
            </a:r>
            <a:r>
              <a:rPr lang="en-US" altLang="en-US" sz="2000" dirty="0">
                <a:sym typeface="Symbol" pitchFamily="18" charset="2"/>
              </a:rPr>
              <a:t>de date, </a:t>
            </a:r>
            <a:r>
              <a:rPr lang="ro-RO" altLang="en-US" sz="2000" dirty="0">
                <a:sym typeface="Symbol" pitchFamily="18" charset="2"/>
              </a:rPr>
              <a:t>procesării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ş</a:t>
            </a:r>
            <a:r>
              <a:rPr lang="en-US" altLang="en-US" sz="2000" dirty="0" err="1">
                <a:sym typeface="Symbol" pitchFamily="18" charset="2"/>
              </a:rPr>
              <a:t>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 err="1">
                <a:sym typeface="Symbol" pitchFamily="18" charset="2"/>
              </a:rPr>
              <a:t>afişării</a:t>
            </a:r>
            <a:r>
              <a:rPr lang="ro-RO" altLang="en-US" sz="2000" dirty="0">
                <a:sym typeface="Symbol" pitchFamily="18" charset="2"/>
              </a:rPr>
              <a:t> textelor scrise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ro-RO" altLang="en-US" sz="2000" dirty="0">
                <a:sym typeface="Symbol" pitchFamily="18" charset="2"/>
              </a:rPr>
              <a:t>î</a:t>
            </a:r>
            <a:r>
              <a:rPr lang="en-US" altLang="en-US" sz="2000" dirty="0">
                <a:sym typeface="Symbol" pitchFamily="18" charset="2"/>
              </a:rPr>
              <a:t>n diverse </a:t>
            </a:r>
            <a:r>
              <a:rPr lang="en-US" altLang="en-US" sz="2000" dirty="0" err="1">
                <a:sym typeface="Symbol" pitchFamily="18" charset="2"/>
              </a:rPr>
              <a:t>limbi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interna</a:t>
            </a:r>
            <a:r>
              <a:rPr lang="ro-RO" altLang="en-US" sz="2000" dirty="0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ionale</a:t>
            </a:r>
            <a:r>
              <a:rPr lang="en-US" altLang="en-US" sz="2000" dirty="0">
                <a:sym typeface="Symbol" pitchFamily="18" charset="2"/>
              </a:rPr>
              <a:t>. A </a:t>
            </a:r>
            <a:r>
              <a:rPr lang="en-US" altLang="en-US" sz="2000" dirty="0" err="1">
                <a:sym typeface="Symbol" pitchFamily="18" charset="2"/>
              </a:rPr>
              <a:t>fost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adoptat</a:t>
            </a:r>
            <a:r>
              <a:rPr lang="en-US" altLang="en-US" sz="2000" dirty="0">
                <a:sym typeface="Symbol" pitchFamily="18" charset="2"/>
              </a:rPr>
              <a:t> de </a:t>
            </a:r>
            <a:r>
              <a:rPr lang="en-US" altLang="en-US" sz="2000" dirty="0" err="1">
                <a:sym typeface="Symbol" pitchFamily="18" charset="2"/>
              </a:rPr>
              <a:t>mari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companii</a:t>
            </a:r>
            <a:r>
              <a:rPr lang="en-US" altLang="en-US" sz="2000" dirty="0">
                <a:sym typeface="Symbol" pitchFamily="18" charset="2"/>
              </a:rPr>
              <a:t> </a:t>
            </a:r>
            <a:r>
              <a:rPr lang="en-US" altLang="en-US" sz="2000" dirty="0" err="1">
                <a:sym typeface="Symbol" pitchFamily="18" charset="2"/>
              </a:rPr>
              <a:t>interna</a:t>
            </a:r>
            <a:r>
              <a:rPr lang="ro-RO" altLang="en-US" sz="2000" dirty="0">
                <a:sym typeface="Symbol" pitchFamily="18" charset="2"/>
              </a:rPr>
              <a:t>ţ</a:t>
            </a:r>
            <a:r>
              <a:rPr lang="en-US" altLang="en-US" sz="2000" dirty="0" err="1">
                <a:sym typeface="Symbol" pitchFamily="18" charset="2"/>
              </a:rPr>
              <a:t>ionale</a:t>
            </a:r>
            <a:r>
              <a:rPr lang="en-US" altLang="en-US" sz="2000" dirty="0">
                <a:sym typeface="Symbol" pitchFamily="18" charset="2"/>
              </a:rPr>
              <a:t>, </a:t>
            </a:r>
            <a:r>
              <a:rPr lang="ro-RO" altLang="en-US" sz="2000" dirty="0">
                <a:sym typeface="Symbol" pitchFamily="18" charset="2"/>
              </a:rPr>
              <a:t>printre</a:t>
            </a:r>
            <a:r>
              <a:rPr lang="en-US" altLang="en-US" sz="2000" dirty="0">
                <a:sym typeface="Symbol" pitchFamily="18" charset="2"/>
              </a:rPr>
              <a:t> care: Apple, HP, IBM, Microsoft, Oracle, Sun</a:t>
            </a:r>
            <a:r>
              <a:rPr lang="ro-RO" altLang="en-US" sz="2000" dirty="0">
                <a:sym typeface="Symbol" pitchFamily="18" charset="2"/>
              </a:rPr>
              <a:t> Microsystems</a:t>
            </a:r>
            <a:r>
              <a:rPr lang="en-US" altLang="en-US" sz="2000" dirty="0">
                <a:sym typeface="Symbol" pitchFamily="18" charset="2"/>
              </a:rPr>
              <a:t>, Unisys, </a:t>
            </a:r>
            <a:r>
              <a:rPr lang="ro-RO" altLang="en-US" sz="2000" dirty="0">
                <a:sym typeface="Symbol" pitchFamily="18" charset="2"/>
              </a:rPr>
              <a:t>ş.a.</a:t>
            </a:r>
          </a:p>
          <a:p>
            <a:pPr eaLnBrk="1" hangingPunct="1">
              <a:spcBef>
                <a:spcPct val="50000"/>
              </a:spcBef>
            </a:pPr>
            <a:r>
              <a:rPr lang="ro-RO" altLang="en-US" sz="2000" dirty="0">
                <a:sym typeface="Symbol" pitchFamily="18" charset="2"/>
              </a:rPr>
              <a:t>Ultimele versiuni – septembrie</a:t>
            </a:r>
            <a:r>
              <a:rPr lang="en-US" altLang="en-US" sz="2000" dirty="0">
                <a:sym typeface="Symbol" pitchFamily="18" charset="2"/>
              </a:rPr>
              <a:t> 2025</a:t>
            </a:r>
            <a:r>
              <a:rPr lang="ro-RO" altLang="en-US" sz="2000" dirty="0">
                <a:sym typeface="Symbol" pitchFamily="18" charset="2"/>
              </a:rPr>
              <a:t> și</a:t>
            </a:r>
            <a:r>
              <a:rPr lang="en-US" altLang="en-US" sz="2000" dirty="0">
                <a:sym typeface="Symbol" pitchFamily="18" charset="2"/>
              </a:rPr>
              <a:t> 2026 – v17.0 </a:t>
            </a:r>
            <a:r>
              <a:rPr lang="ro-RO" altLang="en-US" sz="2000" dirty="0">
                <a:sym typeface="Symbol" pitchFamily="18" charset="2"/>
              </a:rPr>
              <a:t>și</a:t>
            </a:r>
            <a:r>
              <a:rPr lang="en-US" altLang="en-US" sz="2000" dirty="0">
                <a:sym typeface="Symbol" pitchFamily="18" charset="2"/>
              </a:rPr>
              <a:t> v18.0. </a:t>
            </a:r>
            <a:br>
              <a:rPr lang="en-US" altLang="en-US" sz="2000" dirty="0">
                <a:sym typeface="Symbol" pitchFamily="18" charset="2"/>
              </a:rPr>
            </a:br>
            <a:r>
              <a:rPr lang="en-US" altLang="en-US" sz="2000" dirty="0">
                <a:sym typeface="Symbol" pitchFamily="18" charset="2"/>
              </a:rPr>
              <a:t>Unicode 17.0 </a:t>
            </a:r>
            <a:r>
              <a:rPr lang="en-US" altLang="en-US" sz="2000" dirty="0" err="1">
                <a:sym typeface="Symbol" pitchFamily="18" charset="2"/>
              </a:rPr>
              <a:t>adaugă</a:t>
            </a:r>
            <a:r>
              <a:rPr lang="en-US" altLang="en-US" sz="2000" dirty="0">
                <a:sym typeface="Symbol" pitchFamily="18" charset="2"/>
              </a:rPr>
              <a:t> 4803 </a:t>
            </a:r>
            <a:r>
              <a:rPr lang="ro-RO" altLang="en-US" sz="2000" dirty="0">
                <a:sym typeface="Symbol" pitchFamily="18" charset="2"/>
              </a:rPr>
              <a:t>caractere</a:t>
            </a:r>
            <a:r>
              <a:rPr lang="en-US" altLang="en-US" sz="2000" dirty="0">
                <a:sym typeface="Symbol" pitchFamily="18" charset="2"/>
              </a:rPr>
              <a:t>, </a:t>
            </a:r>
            <a:r>
              <a:rPr lang="ro-RO" altLang="en-US" sz="2000" dirty="0">
                <a:sym typeface="Symbol" pitchFamily="18" charset="2"/>
              </a:rPr>
              <a:t>pentru</a:t>
            </a:r>
            <a:r>
              <a:rPr lang="en-US" altLang="en-US" sz="2000" dirty="0">
                <a:sym typeface="Symbol" pitchFamily="18" charset="2"/>
              </a:rPr>
              <a:t> un total de 159.801 </a:t>
            </a:r>
            <a:r>
              <a:rPr lang="ro-RO" altLang="en-US" sz="2000" dirty="0">
                <a:sym typeface="Symbol" pitchFamily="18" charset="2"/>
              </a:rPr>
              <a:t>caractere. </a:t>
            </a:r>
            <a:r>
              <a:rPr lang="ro-RO" altLang="en-US" sz="2000" dirty="0" err="1">
                <a:sym typeface="Symbol" pitchFamily="18" charset="2"/>
              </a:rPr>
              <a:t>Unicode</a:t>
            </a:r>
            <a:r>
              <a:rPr lang="ro-RO" altLang="en-US" sz="2000" dirty="0">
                <a:sym typeface="Symbol" pitchFamily="18" charset="2"/>
              </a:rPr>
              <a:t> 18.0 </a:t>
            </a:r>
            <a:r>
              <a:rPr lang="en-US" altLang="en-US" sz="2000" dirty="0" err="1">
                <a:sym typeface="Symbol" pitchFamily="18" charset="2"/>
              </a:rPr>
              <a:t>aduce</a:t>
            </a:r>
            <a:r>
              <a:rPr lang="en-US" altLang="en-US" sz="2000" dirty="0">
                <a:sym typeface="Symbol" pitchFamily="18" charset="2"/>
              </a:rPr>
              <a:t> in plus </a:t>
            </a:r>
            <a:r>
              <a:rPr lang="ro-RO" altLang="en-US" sz="2000" dirty="0">
                <a:sym typeface="Symbol" pitchFamily="18" charset="2"/>
              </a:rPr>
              <a:t>13.007 caractere, total 172.808</a:t>
            </a:r>
            <a:r>
              <a:rPr lang="en-US" altLang="en-US" sz="2000" dirty="0">
                <a:sym typeface="Symbol" pitchFamily="18" charset="2"/>
              </a:rPr>
              <a:t>.</a:t>
            </a:r>
            <a:r>
              <a:rPr lang="ro-RO" altLang="en-US" sz="2000" dirty="0">
                <a:sym typeface="Symbol" pitchFamily="18" charset="2"/>
              </a:rPr>
              <a:t>  Pentru mai multe informații</a:t>
            </a:r>
            <a:r>
              <a:rPr lang="en-US" altLang="en-US" sz="2000" dirty="0">
                <a:sym typeface="Symbol" pitchFamily="18" charset="2"/>
              </a:rPr>
              <a:t>: www.unicode.org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800px-ASCII_Code_Chart-Quick_ref_c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0"/>
            <a:ext cx="8001000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5E97FD7-9166-4938-ADD0-E3142152BEC2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7171" name="Rectangle 13"/>
          <p:cNvSpPr>
            <a:spLocks noChangeArrowheads="1"/>
          </p:cNvSpPr>
          <p:nvPr/>
        </p:nvSpPr>
        <p:spPr bwMode="auto">
          <a:xfrm>
            <a:off x="1371600" y="9144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2800">
                <a:solidFill>
                  <a:schemeClr val="tx2"/>
                </a:solidFill>
              </a:rPr>
              <a:t>Coduri alfanumerice (cont.)</a:t>
            </a:r>
          </a:p>
        </p:txBody>
      </p:sp>
      <p:sp>
        <p:nvSpPr>
          <p:cNvPr id="7172" name="Rectangle 15"/>
          <p:cNvSpPr>
            <a:spLocks noChangeArrowheads="1"/>
          </p:cNvSpPr>
          <p:nvPr/>
        </p:nvSpPr>
        <p:spPr bwMode="auto">
          <a:xfrm>
            <a:off x="990600" y="2514600"/>
            <a:ext cx="7924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endParaRPr lang="en-US" altLang="en-US" sz="2600" dirty="0"/>
          </a:p>
          <a:p>
            <a:pPr eaLnBrk="1" hangingPunct="1">
              <a:buFontTx/>
              <a:buChar char="•"/>
            </a:pPr>
            <a:r>
              <a:rPr lang="en-US" altLang="en-US" sz="2600" dirty="0">
                <a:hlinkClick r:id="rId2"/>
              </a:rPr>
              <a:t>http://www.jimprice.com/jim-asc.shtml</a:t>
            </a:r>
            <a:r>
              <a:rPr lang="en-US" altLang="en-US" sz="2600" dirty="0"/>
              <a:t> (ASCII code)</a:t>
            </a:r>
            <a:endParaRPr lang="ro-RO" altLang="en-US" sz="2600" dirty="0"/>
          </a:p>
          <a:p>
            <a:pPr eaLnBrk="1" hangingPunct="1">
              <a:buFontTx/>
              <a:buChar char="•"/>
            </a:pPr>
            <a:endParaRPr lang="en-US" altLang="en-US" sz="2600" dirty="0"/>
          </a:p>
          <a:p>
            <a:pPr eaLnBrk="1" hangingPunct="1">
              <a:buFontTx/>
              <a:buChar char="•"/>
            </a:pPr>
            <a:r>
              <a:rPr lang="en-US" altLang="en-US" sz="2600" dirty="0">
                <a:hlinkClick r:id="rId3"/>
              </a:rPr>
              <a:t>http://tronweb.super-nova.co.jp/characcodehist.html</a:t>
            </a:r>
            <a:r>
              <a:rPr lang="en-US" altLang="en-US" sz="2600" dirty="0"/>
              <a:t> (</a:t>
            </a:r>
            <a:r>
              <a:rPr lang="en-US" sz="2600" dirty="0"/>
              <a:t>A Brief History of Character Codes</a:t>
            </a:r>
            <a:r>
              <a:rPr lang="en-US" altLang="en-US" sz="2600" dirty="0"/>
              <a:t>)</a:t>
            </a:r>
            <a:endParaRPr lang="ro-RO" altLang="en-US" sz="2600" dirty="0"/>
          </a:p>
          <a:p>
            <a:pPr eaLnBrk="1" hangingPunct="1">
              <a:buFontTx/>
              <a:buChar char="•"/>
            </a:pPr>
            <a:endParaRPr lang="en-US" altLang="en-US" sz="2600" dirty="0"/>
          </a:p>
          <a:p>
            <a:pPr eaLnBrk="1" hangingPunct="1">
              <a:buFontTx/>
              <a:buChar char="•"/>
            </a:pPr>
            <a:endParaRPr lang="en-US" altLang="en-US" sz="2600" dirty="0"/>
          </a:p>
          <a:p>
            <a:pPr eaLnBrk="1" hangingPunct="1">
              <a:buFontTx/>
              <a:buChar char="•"/>
            </a:pPr>
            <a:endParaRPr lang="en-US" altLang="en-US" sz="2600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61F755-39C9-4504-AB0A-C2F5A047A331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graphicFrame>
        <p:nvGraphicFramePr>
          <p:cNvPr id="8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653767"/>
              </p:ext>
            </p:extLst>
          </p:nvPr>
        </p:nvGraphicFramePr>
        <p:xfrm>
          <a:off x="4876800" y="685800"/>
          <a:ext cx="3638550" cy="608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Worksheet" r:id="rId3" imgW="3181807" imgH="4705807" progId="Excel.Sheet.8">
                  <p:embed/>
                </p:oleObj>
              </mc:Choice>
              <mc:Fallback>
                <p:oleObj name="Worksheet" r:id="rId3" imgW="3181807" imgH="4705807" progId="Excel.Shee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685800"/>
                        <a:ext cx="3638550" cy="608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990600" y="914400"/>
            <a:ext cx="4648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200">
                <a:solidFill>
                  <a:schemeClr val="tx2"/>
                </a:solidFill>
              </a:rPr>
              <a:t>Coduri alfanumerice (cont.)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9719A03-BBDC-4045-AA98-2B66654DFE1F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1371600" y="9144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700">
                <a:solidFill>
                  <a:schemeClr val="tx2"/>
                </a:solidFill>
              </a:rPr>
              <a:t>Coduri numerice</a:t>
            </a: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762000" y="1828800"/>
            <a:ext cx="7696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</a:pPr>
            <a:r>
              <a:rPr lang="en-US" altLang="en-US" sz="2000"/>
              <a:t>Ponderate</a:t>
            </a: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</a:pPr>
            <a:r>
              <a:rPr lang="en-US" altLang="en-US" sz="2000"/>
              <a:t>Neponderate</a:t>
            </a: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</a:pPr>
            <a:r>
              <a:rPr lang="en-US" altLang="en-US" sz="2000"/>
              <a:t>Codurile ponderate (z</a:t>
            </a:r>
            <a:r>
              <a:rPr lang="en-US" altLang="en-US" sz="2000" baseline="-25000"/>
              <a:t>i </a:t>
            </a:r>
            <a:r>
              <a:rPr lang="en-US" altLang="en-US" sz="2000"/>
              <a:t>sunt cifrele binare de la 0 la 9) sunt codurile </a:t>
            </a:r>
            <a:r>
              <a:rPr lang="ro-RO" altLang="en-US" sz="2000"/>
              <a:t>î</a:t>
            </a:r>
            <a:r>
              <a:rPr lang="en-US" altLang="en-US" sz="2000"/>
              <a:t>n care fiec</a:t>
            </a:r>
            <a:r>
              <a:rPr lang="ro-RO" altLang="en-US" sz="2000"/>
              <a:t>ă</a:t>
            </a:r>
            <a:r>
              <a:rPr lang="en-US" altLang="en-US" sz="2000"/>
              <a:t>rei cifr</a:t>
            </a:r>
            <a:r>
              <a:rPr lang="ro-RO" altLang="en-US" sz="2000"/>
              <a:t>e</a:t>
            </a:r>
            <a:r>
              <a:rPr lang="en-US" altLang="en-US" sz="2000"/>
              <a:t> </a:t>
            </a:r>
            <a:r>
              <a:rPr lang="ro-RO" altLang="en-US" sz="2000"/>
              <a:t>de cod î</a:t>
            </a:r>
            <a:r>
              <a:rPr lang="en-US" altLang="en-US" sz="2000"/>
              <a:t>i este asociat</a:t>
            </a:r>
            <a:r>
              <a:rPr lang="ro-RO" altLang="en-US" sz="2000"/>
              <a:t>ă</a:t>
            </a:r>
            <a:r>
              <a:rPr lang="en-US" altLang="en-US" sz="2000"/>
              <a:t> o pondere, iar valoarea cifrei zecimale se ob</a:t>
            </a:r>
            <a:r>
              <a:rPr lang="ro-RO" altLang="en-US" sz="2000"/>
              <a:t>ţ</a:t>
            </a:r>
            <a:r>
              <a:rPr lang="en-US" altLang="en-US" sz="2000"/>
              <a:t>ine prin </a:t>
            </a:r>
            <a:r>
              <a:rPr lang="ro-RO" altLang="en-US" sz="2000"/>
              <a:t>î</a:t>
            </a:r>
            <a:r>
              <a:rPr lang="en-US" altLang="en-US" sz="2000"/>
              <a:t>nmul</a:t>
            </a:r>
            <a:r>
              <a:rPr lang="ro-RO" altLang="en-US" sz="2000"/>
              <a:t>ţ</a:t>
            </a:r>
            <a:r>
              <a:rPr lang="en-US" altLang="en-US" sz="2000"/>
              <a:t>irea cifrei de cod cu ponderea asociat</a:t>
            </a:r>
            <a:r>
              <a:rPr lang="ro-RO" altLang="en-US" sz="2000"/>
              <a:t>ă</a:t>
            </a:r>
            <a:r>
              <a:rPr lang="en-US" altLang="en-US" sz="2000"/>
              <a:t> </a:t>
            </a:r>
            <a:r>
              <a:rPr lang="ro-RO" altLang="en-US" sz="2000"/>
              <a:t>ş</a:t>
            </a:r>
            <a:r>
              <a:rPr lang="en-US" altLang="en-US" sz="2000"/>
              <a:t>i </a:t>
            </a:r>
            <a:r>
              <a:rPr lang="ro-RO" altLang="en-US" sz="2000"/>
              <a:t>î</a:t>
            </a:r>
            <a:r>
              <a:rPr lang="en-US" altLang="en-US" sz="2000"/>
              <a:t>nsum</a:t>
            </a:r>
            <a:r>
              <a:rPr lang="ro-RO" altLang="en-US" sz="2000"/>
              <a:t>â</a:t>
            </a:r>
            <a:r>
              <a:rPr lang="en-US" altLang="en-US" sz="2000"/>
              <a:t>nd valorile:</a:t>
            </a:r>
            <a:endParaRPr lang="ro-RO" altLang="en-US" sz="2000"/>
          </a:p>
        </p:txBody>
      </p:sp>
      <p:grpSp>
        <p:nvGrpSpPr>
          <p:cNvPr id="9221" name="Group 8"/>
          <p:cNvGrpSpPr>
            <a:grpSpLocks/>
          </p:cNvGrpSpPr>
          <p:nvPr/>
        </p:nvGrpSpPr>
        <p:grpSpPr bwMode="auto">
          <a:xfrm>
            <a:off x="1600200" y="3866737"/>
            <a:ext cx="6477000" cy="1740472"/>
            <a:chOff x="768" y="2448"/>
            <a:chExt cx="4416" cy="1288"/>
          </a:xfrm>
        </p:grpSpPr>
        <p:pic>
          <p:nvPicPr>
            <p:cNvPr id="9222" name="Picture 9" descr="Image4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2448"/>
              <a:ext cx="4416" cy="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Picture 10" descr="Image4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2880"/>
              <a:ext cx="1344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11" descr="Image4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3504"/>
              <a:ext cx="1680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10A9CF6-B992-4563-8CDE-C8BEB06B19EF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0243" name="Rectangle 36"/>
          <p:cNvSpPr>
            <a:spLocks noChangeArrowheads="1"/>
          </p:cNvSpPr>
          <p:nvPr/>
        </p:nvSpPr>
        <p:spPr bwMode="auto">
          <a:xfrm>
            <a:off x="1371600" y="6858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700" dirty="0" err="1">
                <a:solidFill>
                  <a:schemeClr val="tx2"/>
                </a:solidFill>
              </a:rPr>
              <a:t>Coduri</a:t>
            </a:r>
            <a:r>
              <a:rPr lang="en-US" altLang="en-US" sz="3700" dirty="0">
                <a:solidFill>
                  <a:schemeClr val="tx2"/>
                </a:solidFill>
              </a:rPr>
              <a:t> </a:t>
            </a:r>
            <a:r>
              <a:rPr lang="en-US" altLang="en-US" sz="3700" dirty="0" err="1">
                <a:solidFill>
                  <a:schemeClr val="tx2"/>
                </a:solidFill>
              </a:rPr>
              <a:t>ponderate</a:t>
            </a:r>
            <a:r>
              <a:rPr lang="en-US" altLang="en-US" sz="3700" dirty="0">
                <a:solidFill>
                  <a:schemeClr val="tx2"/>
                </a:solidFill>
              </a:rPr>
              <a:t> - </a:t>
            </a:r>
            <a:r>
              <a:rPr lang="en-US" altLang="en-US" sz="3700" dirty="0" err="1">
                <a:solidFill>
                  <a:schemeClr val="tx2"/>
                </a:solidFill>
              </a:rPr>
              <a:t>exemple</a:t>
            </a:r>
            <a:endParaRPr lang="en-US" altLang="en-US" sz="3700" dirty="0">
              <a:solidFill>
                <a:schemeClr val="tx2"/>
              </a:solidFill>
            </a:endParaRPr>
          </a:p>
        </p:txBody>
      </p:sp>
      <p:graphicFrame>
        <p:nvGraphicFramePr>
          <p:cNvPr id="71717" name="Group 37"/>
          <p:cNvGraphicFramePr>
            <a:graphicFrameLocks noGrp="1"/>
          </p:cNvGraphicFramePr>
          <p:nvPr/>
        </p:nvGraphicFramePr>
        <p:xfrm>
          <a:off x="1981200" y="2008188"/>
          <a:ext cx="5562600" cy="4627560"/>
        </p:xfrm>
        <a:graphic>
          <a:graphicData uri="http://schemas.openxmlformats.org/drawingml/2006/table">
            <a:tbl>
              <a:tblPr/>
              <a:tblGrid>
                <a:gridCol w="105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94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Cifra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zecimală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8421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2421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8421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bichinar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50 43210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01 00001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01 00010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01 00100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01 01000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01 10000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10 00001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10 00010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10 00100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10 01000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1111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10 10000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318" name="Line 112"/>
          <p:cNvSpPr>
            <a:spLocks noChangeShapeType="1"/>
          </p:cNvSpPr>
          <p:nvPr/>
        </p:nvSpPr>
        <p:spPr bwMode="auto">
          <a:xfrm>
            <a:off x="5838825" y="2362200"/>
            <a:ext cx="114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319" name="Line 112"/>
          <p:cNvSpPr>
            <a:spLocks noChangeShapeType="1"/>
          </p:cNvSpPr>
          <p:nvPr/>
        </p:nvSpPr>
        <p:spPr bwMode="auto">
          <a:xfrm>
            <a:off x="5991225" y="2362200"/>
            <a:ext cx="114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2D34EBB-8286-4A0A-969D-2154BA2C2311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1267" name="Rectangle 60"/>
          <p:cNvSpPr>
            <a:spLocks noChangeArrowheads="1"/>
          </p:cNvSpPr>
          <p:nvPr/>
        </p:nvSpPr>
        <p:spPr bwMode="auto">
          <a:xfrm>
            <a:off x="1371600" y="6858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700" dirty="0" err="1">
                <a:solidFill>
                  <a:schemeClr val="tx2"/>
                </a:solidFill>
              </a:rPr>
              <a:t>Coduri</a:t>
            </a:r>
            <a:r>
              <a:rPr lang="en-US" altLang="en-US" sz="3700" dirty="0">
                <a:solidFill>
                  <a:schemeClr val="tx2"/>
                </a:solidFill>
              </a:rPr>
              <a:t> </a:t>
            </a:r>
            <a:r>
              <a:rPr lang="en-US" altLang="en-US" sz="3700" dirty="0" err="1">
                <a:solidFill>
                  <a:schemeClr val="tx2"/>
                </a:solidFill>
              </a:rPr>
              <a:t>ponderate</a:t>
            </a:r>
            <a:r>
              <a:rPr lang="en-US" altLang="en-US" sz="3700" dirty="0">
                <a:solidFill>
                  <a:schemeClr val="tx2"/>
                </a:solidFill>
              </a:rPr>
              <a:t> - </a:t>
            </a:r>
            <a:r>
              <a:rPr lang="en-US" altLang="en-US" sz="3700" dirty="0" err="1">
                <a:solidFill>
                  <a:schemeClr val="tx2"/>
                </a:solidFill>
              </a:rPr>
              <a:t>exemple</a:t>
            </a:r>
            <a:r>
              <a:rPr lang="en-US" altLang="en-US" sz="3700" dirty="0">
                <a:solidFill>
                  <a:schemeClr val="tx2"/>
                </a:solidFill>
              </a:rPr>
              <a:t> (cont.)</a:t>
            </a:r>
          </a:p>
        </p:txBody>
      </p:sp>
      <p:graphicFrame>
        <p:nvGraphicFramePr>
          <p:cNvPr id="72765" name="Group 61"/>
          <p:cNvGraphicFramePr>
            <a:graphicFrameLocks noGrp="1"/>
          </p:cNvGraphicFramePr>
          <p:nvPr/>
        </p:nvGraphicFramePr>
        <p:xfrm>
          <a:off x="1981200" y="1981200"/>
          <a:ext cx="5562600" cy="4724400"/>
        </p:xfrm>
        <a:graphic>
          <a:graphicData uri="http://schemas.openxmlformats.org/drawingml/2006/table">
            <a:tbl>
              <a:tblPr/>
              <a:tblGrid>
                <a:gridCol w="105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5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Cifra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zecimală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4221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5421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7421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6421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342" name="Line 135"/>
          <p:cNvSpPr>
            <a:spLocks noChangeShapeType="1"/>
          </p:cNvSpPr>
          <p:nvPr/>
        </p:nvSpPr>
        <p:spPr bwMode="auto">
          <a:xfrm>
            <a:off x="7086600" y="23622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1FD6008-30C7-4329-9235-091409FC5F17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1371600" y="6858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700" dirty="0" err="1">
                <a:solidFill>
                  <a:schemeClr val="tx2"/>
                </a:solidFill>
              </a:rPr>
              <a:t>Coduri</a:t>
            </a:r>
            <a:r>
              <a:rPr lang="en-US" altLang="en-US" sz="3700" dirty="0">
                <a:solidFill>
                  <a:schemeClr val="tx2"/>
                </a:solidFill>
              </a:rPr>
              <a:t> </a:t>
            </a:r>
            <a:r>
              <a:rPr lang="en-US" altLang="en-US" sz="3700" dirty="0" err="1">
                <a:solidFill>
                  <a:schemeClr val="tx2"/>
                </a:solidFill>
              </a:rPr>
              <a:t>ponderate</a:t>
            </a:r>
            <a:r>
              <a:rPr lang="en-US" altLang="en-US" sz="3700" dirty="0">
                <a:solidFill>
                  <a:schemeClr val="tx2"/>
                </a:solidFill>
              </a:rPr>
              <a:t> - </a:t>
            </a:r>
            <a:r>
              <a:rPr lang="en-US" altLang="en-US" sz="3700" dirty="0" err="1">
                <a:solidFill>
                  <a:schemeClr val="tx2"/>
                </a:solidFill>
              </a:rPr>
              <a:t>exemple</a:t>
            </a:r>
            <a:r>
              <a:rPr lang="en-US" altLang="en-US" sz="3700" dirty="0">
                <a:solidFill>
                  <a:schemeClr val="tx2"/>
                </a:solidFill>
              </a:rPr>
              <a:t> (cont.)</a:t>
            </a:r>
          </a:p>
        </p:txBody>
      </p:sp>
      <p:sp>
        <p:nvSpPr>
          <p:cNvPr id="12292" name="Rectangle 79"/>
          <p:cNvSpPr>
            <a:spLocks noGrp="1" noChangeArrowheads="1"/>
          </p:cNvSpPr>
          <p:nvPr>
            <p:ph type="body" idx="1"/>
          </p:nvPr>
        </p:nvSpPr>
        <p:spPr>
          <a:xfrm>
            <a:off x="809625" y="2362200"/>
            <a:ext cx="7958138" cy="3733800"/>
          </a:xfrm>
          <a:noFill/>
        </p:spPr>
        <p:txBody>
          <a:bodyPr/>
          <a:lstStyle/>
          <a:p>
            <a:pPr eaLnBrk="1" hangingPunct="1"/>
            <a:r>
              <a:rPr lang="en-US" altLang="en-US" dirty="0" err="1"/>
              <a:t>Codul</a:t>
            </a:r>
            <a:r>
              <a:rPr lang="en-US" altLang="en-US" dirty="0"/>
              <a:t> 8421</a:t>
            </a:r>
            <a:r>
              <a:rPr lang="en-US" altLang="en-US" dirty="0">
                <a:sym typeface="Wingdings" pitchFamily="2" charset="2"/>
              </a:rPr>
              <a:t>codul </a:t>
            </a:r>
            <a:r>
              <a:rPr lang="en-US" altLang="en-US" dirty="0" err="1">
                <a:sym typeface="Wingdings" pitchFamily="2" charset="2"/>
              </a:rPr>
              <a:t>binar-zecimal</a:t>
            </a:r>
            <a:r>
              <a:rPr lang="en-US" altLang="en-US" dirty="0">
                <a:sym typeface="Wingdings" pitchFamily="2" charset="2"/>
              </a:rPr>
              <a:t> natural, cu </a:t>
            </a:r>
            <a:r>
              <a:rPr lang="en-US" altLang="en-US" dirty="0" err="1">
                <a:sym typeface="Wingdings" pitchFamily="2" charset="2"/>
              </a:rPr>
              <a:t>ponderi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en-US" altLang="en-US" dirty="0" err="1">
                <a:sym typeface="Wingdings" pitchFamily="2" charset="2"/>
              </a:rPr>
              <a:t>puteri</a:t>
            </a:r>
            <a:r>
              <a:rPr lang="en-US" altLang="en-US" dirty="0">
                <a:sym typeface="Wingdings" pitchFamily="2" charset="2"/>
              </a:rPr>
              <a:t> ale </a:t>
            </a:r>
            <a:r>
              <a:rPr lang="en-US" altLang="en-US" dirty="0" err="1">
                <a:sym typeface="Wingdings" pitchFamily="2" charset="2"/>
              </a:rPr>
              <a:t>lui</a:t>
            </a:r>
            <a:r>
              <a:rPr lang="en-US" altLang="en-US" dirty="0">
                <a:sym typeface="Wingdings" pitchFamily="2" charset="2"/>
              </a:rPr>
              <a:t> 2</a:t>
            </a:r>
          </a:p>
          <a:p>
            <a:pPr eaLnBrk="1" hangingPunct="1"/>
            <a:r>
              <a:rPr lang="en-US" altLang="en-US" dirty="0" err="1">
                <a:sym typeface="Wingdings" pitchFamily="2" charset="2"/>
              </a:rPr>
              <a:t>Codul</a:t>
            </a:r>
            <a:r>
              <a:rPr lang="en-US" altLang="en-US" dirty="0">
                <a:sym typeface="Wingdings" pitchFamily="2" charset="2"/>
              </a:rPr>
              <a:t> 2421 (Aiken) – cod </a:t>
            </a:r>
            <a:r>
              <a:rPr lang="en-US" altLang="en-US" dirty="0" err="1">
                <a:sym typeface="Wingdings" pitchFamily="2" charset="2"/>
              </a:rPr>
              <a:t>autocomplementar</a:t>
            </a:r>
            <a:endParaRPr lang="en-US" altLang="en-US" dirty="0">
              <a:sym typeface="Wingdings" pitchFamily="2" charset="2"/>
            </a:endParaRPr>
          </a:p>
          <a:p>
            <a:pPr eaLnBrk="1" hangingPunct="1"/>
            <a:r>
              <a:rPr lang="en-US" altLang="en-US" dirty="0" err="1">
                <a:sym typeface="Wingdings" pitchFamily="2" charset="2"/>
              </a:rPr>
              <a:t>Codul</a:t>
            </a:r>
            <a:r>
              <a:rPr lang="en-US" altLang="en-US" dirty="0">
                <a:sym typeface="Wingdings" pitchFamily="2" charset="2"/>
              </a:rPr>
              <a:t> 8421 – </a:t>
            </a:r>
            <a:r>
              <a:rPr lang="en-US" altLang="en-US" dirty="0" err="1">
                <a:sym typeface="Wingdings" pitchFamily="2" charset="2"/>
              </a:rPr>
              <a:t>ultimile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en-US" altLang="en-US" dirty="0" err="1">
                <a:sym typeface="Wingdings" pitchFamily="2" charset="2"/>
              </a:rPr>
              <a:t>dou</a:t>
            </a:r>
            <a:r>
              <a:rPr lang="ro-RO" altLang="en-US" dirty="0">
                <a:sym typeface="Wingdings" pitchFamily="2" charset="2"/>
              </a:rPr>
              <a:t>ă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en-US" altLang="en-US" dirty="0" err="1">
                <a:sym typeface="Wingdings" pitchFamily="2" charset="2"/>
              </a:rPr>
              <a:t>sunt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en-US" altLang="en-US" dirty="0" err="1">
                <a:sym typeface="Wingdings" pitchFamily="2" charset="2"/>
              </a:rPr>
              <a:t>ponderi</a:t>
            </a:r>
            <a:r>
              <a:rPr lang="en-US" altLang="en-US" dirty="0">
                <a:sym typeface="Wingdings" pitchFamily="2" charset="2"/>
              </a:rPr>
              <a:t> negative, cod </a:t>
            </a:r>
            <a:r>
              <a:rPr lang="en-US" altLang="en-US" dirty="0" err="1">
                <a:sym typeface="Wingdings" pitchFamily="2" charset="2"/>
              </a:rPr>
              <a:t>autocomplementar</a:t>
            </a:r>
            <a:endParaRPr lang="en-US" altLang="en-US" dirty="0">
              <a:sym typeface="Wingdings" pitchFamily="2" charset="2"/>
            </a:endParaRPr>
          </a:p>
          <a:p>
            <a:pPr eaLnBrk="1" hangingPunct="1"/>
            <a:r>
              <a:rPr lang="en-US" altLang="en-US" dirty="0" err="1">
                <a:sym typeface="Wingdings" pitchFamily="2" charset="2"/>
              </a:rPr>
              <a:t>Codul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en-US" altLang="en-US" dirty="0" err="1">
                <a:sym typeface="Wingdings" pitchFamily="2" charset="2"/>
              </a:rPr>
              <a:t>bichinar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ro-RO" altLang="en-US" dirty="0">
                <a:sym typeface="Wingdings" pitchFamily="2" charset="2"/>
              </a:rPr>
              <a:t>(50 43210)</a:t>
            </a:r>
            <a:r>
              <a:rPr lang="en-US" altLang="en-US" dirty="0">
                <a:sym typeface="Wingdings" pitchFamily="2" charset="2"/>
              </a:rPr>
              <a:t>– </a:t>
            </a:r>
            <a:r>
              <a:rPr lang="en-US" altLang="en-US" dirty="0" err="1">
                <a:sym typeface="Wingdings" pitchFamily="2" charset="2"/>
              </a:rPr>
              <a:t>secven</a:t>
            </a:r>
            <a:r>
              <a:rPr lang="ro-RO" altLang="en-US" dirty="0">
                <a:sym typeface="Wingdings" pitchFamily="2" charset="2"/>
              </a:rPr>
              <a:t>ţ</a:t>
            </a:r>
            <a:r>
              <a:rPr lang="en-US" altLang="en-US" dirty="0">
                <a:sym typeface="Wingdings" pitchFamily="2" charset="2"/>
              </a:rPr>
              <a:t>e de c</a:t>
            </a:r>
            <a:r>
              <a:rPr lang="ro-RO" altLang="en-US" dirty="0">
                <a:sym typeface="Wingdings" pitchFamily="2" charset="2"/>
              </a:rPr>
              <a:t>â</a:t>
            </a:r>
            <a:r>
              <a:rPr lang="en-US" altLang="en-US" dirty="0" err="1">
                <a:sym typeface="Wingdings" pitchFamily="2" charset="2"/>
              </a:rPr>
              <a:t>te</a:t>
            </a:r>
            <a:r>
              <a:rPr lang="en-US" altLang="en-US" dirty="0">
                <a:sym typeface="Wingdings" pitchFamily="2" charset="2"/>
              </a:rPr>
              <a:t> 7 </a:t>
            </a:r>
            <a:r>
              <a:rPr lang="en-US" altLang="en-US" dirty="0" err="1">
                <a:sym typeface="Wingdings" pitchFamily="2" charset="2"/>
              </a:rPr>
              <a:t>simboluri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en-US" altLang="en-US" dirty="0" err="1">
                <a:sym typeface="Wingdings" pitchFamily="2" charset="2"/>
              </a:rPr>
              <a:t>binare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ro-RO" altLang="en-US" dirty="0">
                <a:sym typeface="Wingdings" pitchFamily="2" charset="2"/>
              </a:rPr>
              <a:t>î</a:t>
            </a:r>
            <a:r>
              <a:rPr lang="en-US" altLang="en-US" dirty="0" err="1">
                <a:sym typeface="Wingdings" pitchFamily="2" charset="2"/>
              </a:rPr>
              <a:t>mp</a:t>
            </a:r>
            <a:r>
              <a:rPr lang="ro-RO" altLang="en-US" dirty="0">
                <a:sym typeface="Wingdings" pitchFamily="2" charset="2"/>
              </a:rPr>
              <a:t>ă</a:t>
            </a:r>
            <a:r>
              <a:rPr lang="en-US" altLang="en-US" dirty="0">
                <a:sym typeface="Wingdings" pitchFamily="2" charset="2"/>
              </a:rPr>
              <a:t>r</a:t>
            </a:r>
            <a:r>
              <a:rPr lang="ro-RO" altLang="en-US" dirty="0">
                <a:sym typeface="Wingdings" pitchFamily="2" charset="2"/>
              </a:rPr>
              <a:t>ţ</a:t>
            </a:r>
            <a:r>
              <a:rPr lang="en-US" altLang="en-US" dirty="0" err="1">
                <a:sym typeface="Wingdings" pitchFamily="2" charset="2"/>
              </a:rPr>
              <a:t>ite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ro-RO" altLang="en-US" dirty="0">
                <a:sym typeface="Wingdings" pitchFamily="2" charset="2"/>
              </a:rPr>
              <a:t>î</a:t>
            </a:r>
            <a:r>
              <a:rPr lang="en-US" altLang="en-US" dirty="0">
                <a:sym typeface="Wingdings" pitchFamily="2" charset="2"/>
              </a:rPr>
              <a:t>n </a:t>
            </a:r>
            <a:r>
              <a:rPr lang="en-US" altLang="en-US" dirty="0" err="1">
                <a:sym typeface="Wingdings" pitchFamily="2" charset="2"/>
              </a:rPr>
              <a:t>dou</a:t>
            </a:r>
            <a:r>
              <a:rPr lang="ro-RO" altLang="en-US" dirty="0">
                <a:sym typeface="Wingdings" pitchFamily="2" charset="2"/>
              </a:rPr>
              <a:t>ă</a:t>
            </a:r>
            <a:r>
              <a:rPr lang="en-US" altLang="en-US" dirty="0">
                <a:sym typeface="Wingdings" pitchFamily="2" charset="2"/>
              </a:rPr>
              <a:t> </a:t>
            </a:r>
            <a:r>
              <a:rPr lang="en-US" altLang="en-US" dirty="0" err="1">
                <a:sym typeface="Wingdings" pitchFamily="2" charset="2"/>
              </a:rPr>
              <a:t>grupe</a:t>
            </a:r>
            <a:endParaRPr lang="en-US" altLang="en-US" dirty="0">
              <a:sym typeface="Wingdings" pitchFamily="2" charset="2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2743200" y="4114800"/>
            <a:ext cx="15240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 bwMode="auto">
          <a:xfrm>
            <a:off x="2971800" y="4114800"/>
            <a:ext cx="152400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0A613CE-03EA-406A-BD76-E10CC4EC9C5A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3315" name="Rectangle 121"/>
          <p:cNvSpPr>
            <a:spLocks noChangeArrowheads="1"/>
          </p:cNvSpPr>
          <p:nvPr/>
        </p:nvSpPr>
        <p:spPr bwMode="auto">
          <a:xfrm>
            <a:off x="1308100" y="6858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en-US" altLang="en-US" sz="3700" dirty="0" err="1">
                <a:solidFill>
                  <a:schemeClr val="tx2"/>
                </a:solidFill>
              </a:rPr>
              <a:t>Coduri</a:t>
            </a:r>
            <a:r>
              <a:rPr lang="en-US" altLang="en-US" sz="3700" dirty="0">
                <a:solidFill>
                  <a:schemeClr val="tx2"/>
                </a:solidFill>
              </a:rPr>
              <a:t> </a:t>
            </a:r>
            <a:r>
              <a:rPr lang="en-US" altLang="en-US" sz="3700" dirty="0" err="1">
                <a:solidFill>
                  <a:schemeClr val="tx2"/>
                </a:solidFill>
              </a:rPr>
              <a:t>neponderate</a:t>
            </a:r>
            <a:r>
              <a:rPr lang="en-US" altLang="en-US" sz="3700" dirty="0">
                <a:solidFill>
                  <a:schemeClr val="tx2"/>
                </a:solidFill>
              </a:rPr>
              <a:t> - </a:t>
            </a:r>
            <a:r>
              <a:rPr lang="en-US" altLang="en-US" sz="3700" dirty="0" err="1">
                <a:solidFill>
                  <a:schemeClr val="tx2"/>
                </a:solidFill>
              </a:rPr>
              <a:t>exemple</a:t>
            </a:r>
            <a:r>
              <a:rPr lang="en-US" altLang="en-US" sz="3700" dirty="0">
                <a:solidFill>
                  <a:schemeClr val="tx2"/>
                </a:solidFill>
              </a:rPr>
              <a:t> </a:t>
            </a:r>
          </a:p>
        </p:txBody>
      </p:sp>
      <p:graphicFrame>
        <p:nvGraphicFramePr>
          <p:cNvPr id="70778" name="Group 122"/>
          <p:cNvGraphicFramePr>
            <a:graphicFrameLocks noGrp="1"/>
          </p:cNvGraphicFramePr>
          <p:nvPr/>
        </p:nvGraphicFramePr>
        <p:xfrm>
          <a:off x="2286000" y="1981200"/>
          <a:ext cx="4432300" cy="4653156"/>
        </p:xfrm>
        <a:graphic>
          <a:graphicData uri="http://schemas.openxmlformats.org/drawingml/2006/table">
            <a:tbl>
              <a:tblPr/>
              <a:tblGrid>
                <a:gridCol w="105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9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Cifra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zecimală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Exces 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Gray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Codul  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din 5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(74 210)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11 000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00 011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00 101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00 110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01 001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01 010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01 100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10 001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10 010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20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1101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10 100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FBADEB-70BF-4415-A95C-0711C28090EA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2800" dirty="0" err="1"/>
              <a:t>Coduri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neponderate</a:t>
            </a:r>
            <a:r>
              <a:rPr lang="en-US" altLang="en-US" sz="2800" dirty="0"/>
              <a:t> (cont.)</a:t>
            </a:r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2600" b="1"/>
              <a:t>Codul Exces 3</a:t>
            </a:r>
            <a:r>
              <a:rPr lang="en-US" altLang="en-US" sz="2600"/>
              <a:t> – autocomplementar</a:t>
            </a:r>
          </a:p>
          <a:p>
            <a:pPr eaLnBrk="1" hangingPunct="1"/>
            <a:r>
              <a:rPr lang="en-US" altLang="en-US" sz="2600" b="1"/>
              <a:t>Codul Gray</a:t>
            </a:r>
            <a:r>
              <a:rPr lang="en-US" altLang="en-US" sz="2600"/>
              <a:t> – dou</a:t>
            </a:r>
            <a:r>
              <a:rPr lang="ro-RO" altLang="en-US" sz="2600"/>
              <a:t>ă</a:t>
            </a:r>
            <a:r>
              <a:rPr lang="en-US" altLang="en-US" sz="2600"/>
              <a:t> secven</a:t>
            </a:r>
            <a:r>
              <a:rPr lang="ro-RO" altLang="en-US" sz="2600"/>
              <a:t>ţ</a:t>
            </a:r>
            <a:r>
              <a:rPr lang="en-US" altLang="en-US" sz="2600"/>
              <a:t>e de cod consecutive difer</a:t>
            </a:r>
            <a:r>
              <a:rPr lang="ro-RO" altLang="en-US" sz="2600"/>
              <a:t>ă</a:t>
            </a:r>
            <a:r>
              <a:rPr lang="en-US" altLang="en-US" sz="2600"/>
              <a:t> printr-o singur</a:t>
            </a:r>
            <a:r>
              <a:rPr lang="ro-RO" altLang="en-US" sz="2600"/>
              <a:t>ă</a:t>
            </a:r>
            <a:r>
              <a:rPr lang="en-US" altLang="en-US" sz="2600"/>
              <a:t> pozi</a:t>
            </a:r>
            <a:r>
              <a:rPr lang="ro-RO" altLang="en-US" sz="2600"/>
              <a:t>ţ</a:t>
            </a:r>
            <a:r>
              <a:rPr lang="en-US" altLang="en-US" sz="2600"/>
              <a:t>ie binar</a:t>
            </a:r>
            <a:r>
              <a:rPr lang="ro-RO" altLang="en-US" sz="2600"/>
              <a:t>ă</a:t>
            </a:r>
            <a:endParaRPr lang="en-US" altLang="en-US" sz="2600"/>
          </a:p>
          <a:p>
            <a:pPr eaLnBrk="1" hangingPunct="1"/>
            <a:r>
              <a:rPr lang="en-US" altLang="en-US" sz="2600" b="1"/>
              <a:t>Codul 2 din 5</a:t>
            </a:r>
            <a:r>
              <a:rPr lang="en-US" altLang="en-US" sz="2600"/>
              <a:t> – </a:t>
            </a:r>
            <a:r>
              <a:rPr lang="en-US" altLang="en-US" sz="2600" b="1"/>
              <a:t>cod pseudo-ponderat</a:t>
            </a:r>
            <a:r>
              <a:rPr lang="en-US" altLang="en-US" sz="2600"/>
              <a:t>; secven</a:t>
            </a:r>
            <a:r>
              <a:rPr lang="ro-RO" altLang="en-US" sz="2600"/>
              <a:t>ţ</a:t>
            </a:r>
            <a:r>
              <a:rPr lang="en-US" altLang="en-US" sz="2600"/>
              <a:t>ele de cod pentru cifrele zecimale 1</a:t>
            </a:r>
            <a:r>
              <a:rPr lang="en-US" altLang="en-US" sz="2600">
                <a:sym typeface="Symbol" pitchFamily="18" charset="2"/>
              </a:rPr>
              <a:t>9 au asociate ponderile 74210 cu excep</a:t>
            </a:r>
            <a:r>
              <a:rPr lang="ro-RO" altLang="en-US" sz="2600">
                <a:sym typeface="Symbol" pitchFamily="18" charset="2"/>
              </a:rPr>
              <a:t>ţ</a:t>
            </a:r>
            <a:r>
              <a:rPr lang="en-US" altLang="en-US" sz="2600">
                <a:sym typeface="Symbol" pitchFamily="18" charset="2"/>
              </a:rPr>
              <a:t>ia cifrei 0. Din</a:t>
            </a:r>
            <a:r>
              <a:rPr lang="ro-RO" altLang="en-US" sz="2600">
                <a:sym typeface="Symbol" pitchFamily="18" charset="2"/>
              </a:rPr>
              <a:t>tre</a:t>
            </a:r>
            <a:r>
              <a:rPr lang="en-US" altLang="en-US" sz="2600">
                <a:sym typeface="Symbol" pitchFamily="18" charset="2"/>
              </a:rPr>
              <a:t> cele 5 cifre binare doar dou</a:t>
            </a:r>
            <a:r>
              <a:rPr lang="ro-RO" altLang="en-US" sz="2600">
                <a:sym typeface="Symbol" pitchFamily="18" charset="2"/>
              </a:rPr>
              <a:t>ă</a:t>
            </a:r>
            <a:r>
              <a:rPr lang="en-US" altLang="en-US" sz="2600">
                <a:sym typeface="Symbol" pitchFamily="18" charset="2"/>
              </a:rPr>
              <a:t> sunt semnificative.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sz="260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FBADEB-70BF-4415-A95C-0711C28090EA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4339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o-RO" altLang="en-US" sz="3300" dirty="0"/>
              <a:t>Codul Gray</a:t>
            </a:r>
            <a:endParaRPr lang="en-US" altLang="en-US" sz="3300" dirty="0"/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809624" y="2057400"/>
            <a:ext cx="8181975" cy="4572000"/>
          </a:xfrm>
          <a:noFill/>
        </p:spPr>
        <p:txBody>
          <a:bodyPr/>
          <a:lstStyle/>
          <a:p>
            <a:pPr lvl="0" eaLnBrk="1" hangingPunct="1"/>
            <a:r>
              <a:rPr lang="ro-RO" sz="2800" i="1" dirty="0"/>
              <a:t>Codul Gray</a:t>
            </a:r>
            <a:r>
              <a:rPr lang="ro-RO" sz="2800" dirty="0"/>
              <a:t> se caracterizează prin aceea că două secven­ţe de cod consecutive diferă printr-o singură poziţie binară. </a:t>
            </a:r>
          </a:p>
          <a:p>
            <a:pPr marL="0" lvl="0" indent="0" eaLnBrk="1" hangingPunct="1">
              <a:buNone/>
            </a:pPr>
            <a:r>
              <a:rPr lang="ro-RO" sz="2800" dirty="0"/>
              <a:t>  Dacă notăm cu: a</a:t>
            </a:r>
            <a:r>
              <a:rPr lang="ro-RO" sz="2800" baseline="-25000" dirty="0"/>
              <a:t>8</a:t>
            </a:r>
            <a:r>
              <a:rPr lang="ro-RO" sz="2800" dirty="0"/>
              <a:t>, a</a:t>
            </a:r>
            <a:r>
              <a:rPr lang="ro-RO" sz="2800" baseline="-25000" dirty="0"/>
              <a:t>4</a:t>
            </a:r>
            <a:r>
              <a:rPr lang="ro-RO" sz="2800" dirty="0"/>
              <a:t>, a</a:t>
            </a:r>
            <a:r>
              <a:rPr lang="ro-RO" sz="2800" baseline="-25000" dirty="0"/>
              <a:t>2</a:t>
            </a:r>
            <a:r>
              <a:rPr lang="ro-RO" sz="2800" dirty="0"/>
              <a:t>, a</a:t>
            </a:r>
            <a:r>
              <a:rPr lang="ro-RO" sz="2800" baseline="-25000" dirty="0"/>
              <a:t>1</a:t>
            </a:r>
            <a:r>
              <a:rPr lang="ro-RO" sz="2800" dirty="0"/>
              <a:t> cifrele binare ale secvenţelor codului 8421, în ordinea ponderilor şi cu b</a:t>
            </a:r>
            <a:r>
              <a:rPr lang="ro-RO" sz="2800" baseline="-25000" dirty="0"/>
              <a:t>4</a:t>
            </a:r>
            <a:r>
              <a:rPr lang="ro-RO" sz="2800" dirty="0"/>
              <a:t>, b</a:t>
            </a:r>
            <a:r>
              <a:rPr lang="ro-RO" sz="2800" baseline="-25000" dirty="0"/>
              <a:t>3</a:t>
            </a:r>
            <a:r>
              <a:rPr lang="ro-RO" sz="2800" dirty="0"/>
              <a:t>, b</a:t>
            </a:r>
            <a:r>
              <a:rPr lang="ro-RO" sz="2800" baseline="-25000" dirty="0"/>
              <a:t>2</a:t>
            </a:r>
            <a:r>
              <a:rPr lang="ro-RO" sz="2800" dirty="0"/>
              <a:t> şi b</a:t>
            </a:r>
            <a:r>
              <a:rPr lang="ro-RO" sz="2800" baseline="-25000" dirty="0"/>
              <a:t>1</a:t>
            </a:r>
            <a:r>
              <a:rPr lang="ro-RO" sz="2800" dirty="0"/>
              <a:t> cifrele binare ale secvenţelor Gray, în ordinea de la stînga la dreapta, acestea din urmă pot fi calculate folosind relaţiile: </a:t>
            </a:r>
          </a:p>
          <a:p>
            <a:pPr marL="0" lvl="0" indent="0" eaLnBrk="1" hangingPunct="1">
              <a:buNone/>
            </a:pPr>
            <a:r>
              <a:rPr lang="ro-RO" sz="2800" dirty="0"/>
              <a:t>b</a:t>
            </a:r>
            <a:r>
              <a:rPr lang="en-US" sz="2800" baseline="-25000" dirty="0"/>
              <a:t>4</a:t>
            </a:r>
            <a:r>
              <a:rPr lang="ro-RO" sz="2800" dirty="0"/>
              <a:t> = a</a:t>
            </a:r>
            <a:r>
              <a:rPr lang="ro-RO" sz="2800" baseline="-25000" dirty="0"/>
              <a:t>8</a:t>
            </a:r>
            <a:r>
              <a:rPr lang="ro-RO" sz="2800" dirty="0"/>
              <a:t>; b</a:t>
            </a:r>
            <a:r>
              <a:rPr lang="ro-RO" sz="2800" baseline="-25000" dirty="0"/>
              <a:t>3</a:t>
            </a:r>
            <a:r>
              <a:rPr lang="ro-RO" sz="2800" dirty="0"/>
              <a:t> = a</a:t>
            </a:r>
            <a:r>
              <a:rPr lang="ro-RO" sz="2800" baseline="-25000" dirty="0"/>
              <a:t>8</a:t>
            </a:r>
            <a:r>
              <a:rPr lang="ro-RO" sz="2800" dirty="0"/>
              <a:t> </a:t>
            </a:r>
            <a:r>
              <a:rPr lang="ro-RO" sz="2800" dirty="0">
                <a:sym typeface="Symbol"/>
              </a:rPr>
              <a:t></a:t>
            </a:r>
            <a:r>
              <a:rPr lang="ro-RO" sz="2800" dirty="0"/>
              <a:t> a</a:t>
            </a:r>
            <a:r>
              <a:rPr lang="ro-RO" sz="2800" baseline="-25000" dirty="0"/>
              <a:t>4</a:t>
            </a:r>
            <a:r>
              <a:rPr lang="ro-RO" sz="2800" dirty="0"/>
              <a:t>; b</a:t>
            </a:r>
            <a:r>
              <a:rPr lang="ro-RO" sz="2800" baseline="-25000" dirty="0"/>
              <a:t>2</a:t>
            </a:r>
            <a:r>
              <a:rPr lang="ro-RO" sz="2800" dirty="0"/>
              <a:t> = a</a:t>
            </a:r>
            <a:r>
              <a:rPr lang="ro-RO" sz="2800" baseline="-25000" dirty="0"/>
              <a:t>4</a:t>
            </a:r>
            <a:r>
              <a:rPr lang="ro-RO" sz="2800" dirty="0"/>
              <a:t> </a:t>
            </a:r>
            <a:r>
              <a:rPr lang="ro-RO" sz="2800" dirty="0">
                <a:sym typeface="Symbol"/>
              </a:rPr>
              <a:t></a:t>
            </a:r>
            <a:r>
              <a:rPr lang="ro-RO" sz="2800" dirty="0"/>
              <a:t> a</a:t>
            </a:r>
            <a:r>
              <a:rPr lang="ro-RO" sz="2800" baseline="-25000" dirty="0"/>
              <a:t>2</a:t>
            </a:r>
            <a:r>
              <a:rPr lang="ro-RO" sz="2800" dirty="0"/>
              <a:t>; b</a:t>
            </a:r>
            <a:r>
              <a:rPr lang="ro-RO" sz="2800" baseline="-25000" dirty="0"/>
              <a:t>1</a:t>
            </a:r>
            <a:r>
              <a:rPr lang="ro-RO" sz="2800" dirty="0"/>
              <a:t> = a</a:t>
            </a:r>
            <a:r>
              <a:rPr lang="ro-RO" sz="2800" baseline="-25000" dirty="0"/>
              <a:t>2</a:t>
            </a:r>
            <a:r>
              <a:rPr lang="ro-RO" sz="2800" dirty="0"/>
              <a:t> </a:t>
            </a:r>
            <a:r>
              <a:rPr lang="ro-RO" sz="2800" dirty="0">
                <a:sym typeface="Symbol"/>
              </a:rPr>
              <a:t></a:t>
            </a:r>
            <a:r>
              <a:rPr lang="ro-RO" sz="2800" dirty="0"/>
              <a:t> a</a:t>
            </a:r>
            <a:r>
              <a:rPr lang="ro-RO" sz="2800" baseline="-25000" dirty="0"/>
              <a:t>1</a:t>
            </a:r>
            <a:r>
              <a:rPr lang="en-US" sz="2800" baseline="-25000" dirty="0"/>
              <a:t> </a:t>
            </a:r>
            <a:endParaRPr lang="ro-RO" sz="2800" baseline="-25000" dirty="0"/>
          </a:p>
          <a:p>
            <a:pPr marL="0" lvl="0" indent="0" eaLnBrk="1" hangingPunct="1">
              <a:buNone/>
            </a:pPr>
            <a:r>
              <a:rPr lang="en-US" sz="2400" dirty="0">
                <a:sym typeface="Symbol"/>
              </a:rPr>
              <a:t>(</a:t>
            </a:r>
            <a:r>
              <a:rPr lang="ro-RO" sz="2400" dirty="0">
                <a:sym typeface="Symbol"/>
              </a:rPr>
              <a:t>operația 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este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suma</a:t>
            </a:r>
            <a:r>
              <a:rPr lang="en-US" sz="2400" dirty="0">
                <a:sym typeface="Symbol"/>
              </a:rPr>
              <a:t> modulo 2)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553033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766B49E-7E8C-42AD-B83F-CA61EE1937B8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5363" name="Rectangle 9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2800"/>
              <a:t>Coduri de bare</a:t>
            </a:r>
            <a:r>
              <a:rPr lang="ro-RO" altLang="en-US" sz="2800"/>
              <a:t> - exemplu</a:t>
            </a:r>
            <a:endParaRPr lang="en-US" altLang="en-US" sz="2800"/>
          </a:p>
        </p:txBody>
      </p:sp>
      <p:sp>
        <p:nvSpPr>
          <p:cNvPr id="1536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838200" y="1985963"/>
            <a:ext cx="7958138" cy="3881437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altLang="en-US" sz="2800" dirty="0"/>
          </a:p>
          <a:p>
            <a:pPr eaLnBrk="1" hangingPunct="1">
              <a:buFont typeface="Wingdings" pitchFamily="2" charset="2"/>
              <a:buNone/>
            </a:pPr>
            <a:r>
              <a:rPr lang="en-US" altLang="en-US" sz="2800" dirty="0" err="1"/>
              <a:t>Codul</a:t>
            </a:r>
            <a:r>
              <a:rPr lang="en-US" altLang="en-US" sz="2800" dirty="0"/>
              <a:t> de bare 2 din 5 – </a:t>
            </a:r>
            <a:r>
              <a:rPr lang="en-US" altLang="en-US" sz="2800" dirty="0" err="1"/>
              <a:t>dou</a:t>
            </a:r>
            <a:r>
              <a:rPr lang="ro-RO" altLang="en-US" sz="2800" dirty="0"/>
              <a:t>ă</a:t>
            </a:r>
            <a:r>
              <a:rPr lang="en-US" altLang="en-US" sz="2800" dirty="0"/>
              <a:t> </a:t>
            </a:r>
            <a:r>
              <a:rPr lang="en-US" altLang="en-US" sz="2800" dirty="0" err="1"/>
              <a:t>linii</a:t>
            </a:r>
            <a:r>
              <a:rPr lang="en-US" altLang="en-US" sz="2800" dirty="0"/>
              <a:t> late </a:t>
            </a:r>
            <a:r>
              <a:rPr lang="ro-RO" altLang="en-US" sz="2800" dirty="0"/>
              <a:t>ş</a:t>
            </a:r>
            <a:r>
              <a:rPr lang="en-US" altLang="en-US" sz="2800" dirty="0" err="1"/>
              <a:t>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trei</a:t>
            </a:r>
            <a:r>
              <a:rPr lang="en-US" altLang="en-US" sz="2800" dirty="0"/>
              <a:t> </a:t>
            </a:r>
            <a:r>
              <a:rPr lang="ro-RO" altLang="en-US" sz="2800" dirty="0"/>
              <a:t>î</a:t>
            </a:r>
            <a:r>
              <a:rPr lang="en-US" altLang="en-US" sz="2800" dirty="0" err="1"/>
              <a:t>nguste</a:t>
            </a:r>
            <a:r>
              <a:rPr lang="en-US" altLang="en-US" sz="2800" dirty="0"/>
              <a:t>. </a:t>
            </a:r>
            <a:r>
              <a:rPr lang="en-US" altLang="en-US" sz="2800" dirty="0" err="1"/>
              <a:t>Raportul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imprimare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linie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lat</a:t>
            </a:r>
            <a:r>
              <a:rPr lang="ro-RO" altLang="en-US" sz="2800" dirty="0"/>
              <a:t>ă</a:t>
            </a:r>
            <a:r>
              <a:rPr lang="en-US" altLang="en-US" sz="2800" dirty="0"/>
              <a:t>/</a:t>
            </a:r>
            <a:r>
              <a:rPr lang="ro-RO" altLang="en-US" sz="2800" dirty="0"/>
              <a:t>î</a:t>
            </a:r>
            <a:r>
              <a:rPr lang="en-US" altLang="en-US" sz="2800" dirty="0" err="1"/>
              <a:t>ngust</a:t>
            </a:r>
            <a:r>
              <a:rPr lang="ro-RO" altLang="en-US" sz="2800" dirty="0"/>
              <a:t>ă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este</a:t>
            </a:r>
            <a:r>
              <a:rPr lang="en-US" altLang="en-US" sz="2800" dirty="0"/>
              <a:t> de 2:1 </a:t>
            </a:r>
            <a:r>
              <a:rPr lang="en-US" altLang="en-US" sz="2800" dirty="0" err="1"/>
              <a:t>sau</a:t>
            </a:r>
            <a:r>
              <a:rPr lang="en-US" altLang="en-US" sz="2800" dirty="0"/>
              <a:t> 3:1. Spa</a:t>
            </a:r>
            <a:r>
              <a:rPr lang="ro-RO" altLang="en-US" sz="2800" dirty="0"/>
              <a:t>ţ</a:t>
            </a:r>
            <a:r>
              <a:rPr lang="en-US" altLang="en-US" sz="2800" dirty="0" err="1"/>
              <a:t>iile</a:t>
            </a:r>
            <a:r>
              <a:rPr lang="en-US" altLang="en-US" sz="2800" dirty="0"/>
              <a:t> nu con</a:t>
            </a:r>
            <a:r>
              <a:rPr lang="ro-RO" altLang="en-US" sz="2800" dirty="0"/>
              <a:t>ţ</a:t>
            </a:r>
            <a:r>
              <a:rPr lang="en-US" altLang="en-US" sz="2800" dirty="0"/>
              <a:t>in </a:t>
            </a:r>
            <a:r>
              <a:rPr lang="en-US" altLang="en-US" sz="2800" dirty="0" err="1"/>
              <a:t>informa</a:t>
            </a:r>
            <a:r>
              <a:rPr lang="ro-RO" altLang="en-US" sz="2800" dirty="0"/>
              <a:t>ţ</a:t>
            </a:r>
            <a:r>
              <a:rPr lang="en-US" altLang="en-US" sz="2800" dirty="0" err="1"/>
              <a:t>ie</a:t>
            </a:r>
            <a:r>
              <a:rPr lang="en-US" altLang="en-US" sz="2800" dirty="0"/>
              <a:t> (la “</a:t>
            </a:r>
            <a:r>
              <a:rPr lang="en-US" altLang="en-US" sz="2800" i="1" dirty="0" err="1"/>
              <a:t>codul</a:t>
            </a:r>
            <a:r>
              <a:rPr lang="en-US" altLang="en-US" sz="2800" i="1" dirty="0"/>
              <a:t> 2 din 5 </a:t>
            </a:r>
            <a:r>
              <a:rPr lang="en-US" altLang="en-US" sz="2800" i="1" dirty="0" err="1"/>
              <a:t>intercalat</a:t>
            </a:r>
            <a:r>
              <a:rPr lang="en-US" altLang="en-US" sz="2800" i="1" dirty="0"/>
              <a:t>”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densitatea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informa</a:t>
            </a:r>
            <a:r>
              <a:rPr lang="ro-RO" altLang="en-US" sz="2800" dirty="0"/>
              <a:t>ţ</a:t>
            </a:r>
            <a:r>
              <a:rPr lang="en-US" altLang="en-US" sz="2800" dirty="0" err="1"/>
              <a:t>iei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este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mai</a:t>
            </a:r>
            <a:r>
              <a:rPr lang="en-US" altLang="en-US" sz="2800" dirty="0"/>
              <a:t> mare </a:t>
            </a:r>
            <a:r>
              <a:rPr lang="en-US" altLang="en-US" sz="2800" dirty="0" err="1"/>
              <a:t>deoarece</a:t>
            </a:r>
            <a:r>
              <a:rPr lang="en-US" altLang="en-US" sz="2800" dirty="0"/>
              <a:t> </a:t>
            </a:r>
            <a:r>
              <a:rPr lang="ro-RO" altLang="en-US" sz="2800" dirty="0"/>
              <a:t>ş</a:t>
            </a:r>
            <a:r>
              <a:rPr lang="en-US" altLang="en-US" sz="2800" dirty="0" err="1"/>
              <a:t>i</a:t>
            </a:r>
            <a:r>
              <a:rPr lang="en-US" altLang="en-US" sz="2800" dirty="0"/>
              <a:t> spa</a:t>
            </a:r>
            <a:r>
              <a:rPr lang="ro-RO" altLang="en-US" sz="2800" dirty="0"/>
              <a:t>ţ</a:t>
            </a:r>
            <a:r>
              <a:rPr lang="en-US" altLang="en-US" sz="2800" dirty="0" err="1"/>
              <a:t>iile</a:t>
            </a:r>
            <a:r>
              <a:rPr lang="en-US" altLang="en-US" sz="2800" dirty="0"/>
              <a:t> con</a:t>
            </a:r>
            <a:r>
              <a:rPr lang="ro-RO" altLang="en-US" sz="2800" dirty="0"/>
              <a:t>ţ</a:t>
            </a:r>
            <a:r>
              <a:rPr lang="en-US" altLang="en-US" sz="2800" dirty="0"/>
              <a:t>in </a:t>
            </a:r>
            <a:r>
              <a:rPr lang="en-US" altLang="en-US" sz="2800" dirty="0" err="1"/>
              <a:t>informa</a:t>
            </a:r>
            <a:r>
              <a:rPr lang="ro-RO" altLang="en-US" sz="2800" dirty="0"/>
              <a:t>ţ</a:t>
            </a:r>
            <a:r>
              <a:rPr lang="en-US" altLang="en-US" sz="2800" dirty="0"/>
              <a:t>ii </a:t>
            </a:r>
            <a:r>
              <a:rPr lang="ro-RO" altLang="en-US" sz="2800" dirty="0"/>
              <a:t>î</a:t>
            </a:r>
            <a:r>
              <a:rPr lang="en-US" altLang="en-US" sz="2800" dirty="0"/>
              <a:t>n </a:t>
            </a:r>
            <a:r>
              <a:rPr lang="en-US" altLang="en-US" sz="2800" dirty="0" err="1"/>
              <a:t>acela</a:t>
            </a:r>
            <a:r>
              <a:rPr lang="ro-RO" altLang="en-US" sz="2800" dirty="0"/>
              <a:t>ş</a:t>
            </a:r>
            <a:r>
              <a:rPr lang="en-US" altLang="en-US" sz="2800" dirty="0" err="1"/>
              <a:t>i</a:t>
            </a:r>
            <a:r>
              <a:rPr lang="en-US" altLang="en-US" sz="2800" dirty="0"/>
              <a:t> mod ca </a:t>
            </a:r>
            <a:r>
              <a:rPr lang="ro-RO" altLang="en-US" sz="2800" dirty="0"/>
              <a:t>ş</a:t>
            </a:r>
            <a:r>
              <a:rPr lang="en-US" altLang="en-US" sz="2800" dirty="0" err="1"/>
              <a:t>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liniile</a:t>
            </a:r>
            <a:r>
              <a:rPr lang="en-US" altLang="en-US" sz="2800" dirty="0"/>
              <a:t>)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1E4CD8A-565A-4234-93D9-D2B8F8814713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2800"/>
              <a:t>Coduri de bare</a:t>
            </a:r>
            <a:r>
              <a:rPr lang="ro-RO" altLang="en-US" sz="2800"/>
              <a:t> - exemplu</a:t>
            </a:r>
            <a:endParaRPr lang="en-US" altLang="en-US" sz="2800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1752600" y="1981200"/>
          <a:ext cx="6477000" cy="415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1" name="Worksheet" r:id="rId3" imgW="3962852" imgH="2543383" progId="Excel.Sheet.8">
                  <p:embed/>
                </p:oleObj>
              </mc:Choice>
              <mc:Fallback>
                <p:oleObj name="Worksheet" r:id="rId3" imgW="3962852" imgH="2543383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981200"/>
                        <a:ext cx="6477000" cy="4157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926910D-6BE3-437B-A71B-554F1F2BA13A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7411" name="Rectangle 3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2800"/>
              <a:t>Coduri de bare</a:t>
            </a:r>
            <a:r>
              <a:rPr lang="ro-RO" altLang="en-US" sz="2800"/>
              <a:t> - exemplu</a:t>
            </a:r>
            <a:endParaRPr lang="en-US" altLang="en-US" sz="2800"/>
          </a:p>
        </p:txBody>
      </p:sp>
      <p:sp>
        <p:nvSpPr>
          <p:cNvPr id="17412" name="Rectangle 34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76200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2200"/>
              <a:t>Exemplu: reprezentarea num</a:t>
            </a:r>
            <a:r>
              <a:rPr lang="ro-RO" altLang="en-US" sz="2200"/>
              <a:t>ă</a:t>
            </a:r>
            <a:r>
              <a:rPr lang="en-US" altLang="en-US" sz="2200"/>
              <a:t>rului 10 cu ajutorul codului de bare 2 din 5</a:t>
            </a:r>
          </a:p>
          <a:p>
            <a:pPr eaLnBrk="1" hangingPunct="1"/>
            <a:endParaRPr lang="en-US" altLang="en-US" sz="2200"/>
          </a:p>
          <a:p>
            <a:pPr eaLnBrk="1" hangingPunct="1">
              <a:buFont typeface="Wingdings" pitchFamily="2" charset="2"/>
              <a:buNone/>
            </a:pPr>
            <a:endParaRPr lang="en-US" altLang="en-US" sz="2200"/>
          </a:p>
        </p:txBody>
      </p:sp>
      <p:sp>
        <p:nvSpPr>
          <p:cNvPr id="17413" name="Line 35"/>
          <p:cNvSpPr>
            <a:spLocks noChangeShapeType="1"/>
          </p:cNvSpPr>
          <p:nvPr/>
        </p:nvSpPr>
        <p:spPr bwMode="auto">
          <a:xfrm>
            <a:off x="26670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14" name="Line 36"/>
          <p:cNvSpPr>
            <a:spLocks noChangeShapeType="1"/>
          </p:cNvSpPr>
          <p:nvPr/>
        </p:nvSpPr>
        <p:spPr bwMode="auto">
          <a:xfrm>
            <a:off x="28194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15" name="Line 37"/>
          <p:cNvSpPr>
            <a:spLocks noChangeShapeType="1"/>
          </p:cNvSpPr>
          <p:nvPr/>
        </p:nvSpPr>
        <p:spPr bwMode="auto">
          <a:xfrm>
            <a:off x="29718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16" name="Line 38"/>
          <p:cNvSpPr>
            <a:spLocks noChangeShapeType="1"/>
          </p:cNvSpPr>
          <p:nvPr/>
        </p:nvSpPr>
        <p:spPr bwMode="auto">
          <a:xfrm>
            <a:off x="31242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17" name="Line 39"/>
          <p:cNvSpPr>
            <a:spLocks noChangeShapeType="1"/>
          </p:cNvSpPr>
          <p:nvPr/>
        </p:nvSpPr>
        <p:spPr bwMode="auto">
          <a:xfrm>
            <a:off x="34290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18" name="Line 40"/>
          <p:cNvSpPr>
            <a:spLocks noChangeShapeType="1"/>
          </p:cNvSpPr>
          <p:nvPr/>
        </p:nvSpPr>
        <p:spPr bwMode="auto">
          <a:xfrm>
            <a:off x="32766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19" name="Line 41"/>
          <p:cNvSpPr>
            <a:spLocks noChangeShapeType="1"/>
          </p:cNvSpPr>
          <p:nvPr/>
        </p:nvSpPr>
        <p:spPr bwMode="auto">
          <a:xfrm>
            <a:off x="35814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0" name="Line 42"/>
          <p:cNvSpPr>
            <a:spLocks noChangeShapeType="1"/>
          </p:cNvSpPr>
          <p:nvPr/>
        </p:nvSpPr>
        <p:spPr bwMode="auto">
          <a:xfrm>
            <a:off x="37338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1" name="Line 43"/>
          <p:cNvSpPr>
            <a:spLocks noChangeShapeType="1"/>
          </p:cNvSpPr>
          <p:nvPr/>
        </p:nvSpPr>
        <p:spPr bwMode="auto">
          <a:xfrm>
            <a:off x="41910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2" name="Line 44"/>
          <p:cNvSpPr>
            <a:spLocks noChangeShapeType="1"/>
          </p:cNvSpPr>
          <p:nvPr/>
        </p:nvSpPr>
        <p:spPr bwMode="auto">
          <a:xfrm>
            <a:off x="38862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3" name="Line 45"/>
          <p:cNvSpPr>
            <a:spLocks noChangeShapeType="1"/>
          </p:cNvSpPr>
          <p:nvPr/>
        </p:nvSpPr>
        <p:spPr bwMode="auto">
          <a:xfrm>
            <a:off x="40386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4" name="Line 46"/>
          <p:cNvSpPr>
            <a:spLocks noChangeShapeType="1"/>
          </p:cNvSpPr>
          <p:nvPr/>
        </p:nvSpPr>
        <p:spPr bwMode="auto">
          <a:xfrm>
            <a:off x="44958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5" name="Line 47"/>
          <p:cNvSpPr>
            <a:spLocks noChangeShapeType="1"/>
          </p:cNvSpPr>
          <p:nvPr/>
        </p:nvSpPr>
        <p:spPr bwMode="auto">
          <a:xfrm>
            <a:off x="43434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6" name="Line 48"/>
          <p:cNvSpPr>
            <a:spLocks noChangeShapeType="1"/>
          </p:cNvSpPr>
          <p:nvPr/>
        </p:nvSpPr>
        <p:spPr bwMode="auto">
          <a:xfrm>
            <a:off x="46482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7" name="Line 49"/>
          <p:cNvSpPr>
            <a:spLocks noChangeShapeType="1"/>
          </p:cNvSpPr>
          <p:nvPr/>
        </p:nvSpPr>
        <p:spPr bwMode="auto">
          <a:xfrm>
            <a:off x="4800600" y="33528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8" name="Line 50"/>
          <p:cNvSpPr>
            <a:spLocks noChangeShapeType="1"/>
          </p:cNvSpPr>
          <p:nvPr/>
        </p:nvSpPr>
        <p:spPr bwMode="auto">
          <a:xfrm>
            <a:off x="4953000" y="3352800"/>
            <a:ext cx="0" cy="1371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7429" name="AutoShape 51"/>
          <p:cNvSpPr>
            <a:spLocks/>
          </p:cNvSpPr>
          <p:nvPr/>
        </p:nvSpPr>
        <p:spPr bwMode="auto">
          <a:xfrm rot="5400000">
            <a:off x="2781300" y="4762500"/>
            <a:ext cx="76200" cy="304800"/>
          </a:xfrm>
          <a:prstGeom prst="rightBrace">
            <a:avLst>
              <a:gd name="adj1" fmla="val 33333"/>
              <a:gd name="adj2" fmla="val 50343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0" name="Text Box 52"/>
          <p:cNvSpPr txBox="1">
            <a:spLocks noChangeArrowheads="1"/>
          </p:cNvSpPr>
          <p:nvPr/>
        </p:nvSpPr>
        <p:spPr bwMode="auto">
          <a:xfrm>
            <a:off x="2590800" y="5105400"/>
            <a:ext cx="533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START</a:t>
            </a:r>
          </a:p>
        </p:txBody>
      </p:sp>
      <p:sp>
        <p:nvSpPr>
          <p:cNvPr id="17431" name="Text Box 53"/>
          <p:cNvSpPr txBox="1">
            <a:spLocks noChangeArrowheads="1"/>
          </p:cNvSpPr>
          <p:nvPr/>
        </p:nvSpPr>
        <p:spPr bwMode="auto">
          <a:xfrm>
            <a:off x="3200400" y="5105400"/>
            <a:ext cx="533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/>
              <a:t>1</a:t>
            </a:r>
          </a:p>
        </p:txBody>
      </p:sp>
      <p:sp>
        <p:nvSpPr>
          <p:cNvPr id="17432" name="AutoShape 54"/>
          <p:cNvSpPr>
            <a:spLocks/>
          </p:cNvSpPr>
          <p:nvPr/>
        </p:nvSpPr>
        <p:spPr bwMode="auto">
          <a:xfrm rot="5400000">
            <a:off x="3390900" y="4610100"/>
            <a:ext cx="76200" cy="609600"/>
          </a:xfrm>
          <a:prstGeom prst="rightBrace">
            <a:avLst>
              <a:gd name="adj1" fmla="val 66667"/>
              <a:gd name="adj2" fmla="val 50343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3" name="Text Box 55"/>
          <p:cNvSpPr txBox="1">
            <a:spLocks noChangeArrowheads="1"/>
          </p:cNvSpPr>
          <p:nvPr/>
        </p:nvSpPr>
        <p:spPr bwMode="auto">
          <a:xfrm>
            <a:off x="3962400" y="5105400"/>
            <a:ext cx="533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/>
              <a:t>0</a:t>
            </a:r>
          </a:p>
        </p:txBody>
      </p:sp>
      <p:sp>
        <p:nvSpPr>
          <p:cNvPr id="17434" name="AutoShape 56"/>
          <p:cNvSpPr>
            <a:spLocks/>
          </p:cNvSpPr>
          <p:nvPr/>
        </p:nvSpPr>
        <p:spPr bwMode="auto">
          <a:xfrm rot="5400000">
            <a:off x="4152900" y="4610100"/>
            <a:ext cx="76200" cy="609600"/>
          </a:xfrm>
          <a:prstGeom prst="rightBrace">
            <a:avLst>
              <a:gd name="adj1" fmla="val 66667"/>
              <a:gd name="adj2" fmla="val 50343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5" name="AutoShape 57"/>
          <p:cNvSpPr>
            <a:spLocks/>
          </p:cNvSpPr>
          <p:nvPr/>
        </p:nvSpPr>
        <p:spPr bwMode="auto">
          <a:xfrm rot="5400000">
            <a:off x="4762500" y="4762500"/>
            <a:ext cx="76200" cy="304800"/>
          </a:xfrm>
          <a:prstGeom prst="rightBrace">
            <a:avLst>
              <a:gd name="adj1" fmla="val 33333"/>
              <a:gd name="adj2" fmla="val 50343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36" name="Text Box 58"/>
          <p:cNvSpPr txBox="1">
            <a:spLocks noChangeArrowheads="1"/>
          </p:cNvSpPr>
          <p:nvPr/>
        </p:nvSpPr>
        <p:spPr bwMode="auto">
          <a:xfrm>
            <a:off x="4572000" y="5105400"/>
            <a:ext cx="533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/>
              <a:t>STOP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926910D-6BE3-437B-A71B-554F1F2BA13A}" type="datetime5">
              <a:rPr lang="en-US" altLang="en-US" sz="1400">
                <a:solidFill>
                  <a:schemeClr val="folHlink"/>
                </a:solidFill>
              </a:rPr>
              <a:pPr eaLnBrk="1" hangingPunct="1"/>
              <a:t>18-Oct-26</a:t>
            </a:fld>
            <a:endParaRPr lang="en-US" altLang="en-US" sz="1400">
              <a:solidFill>
                <a:schemeClr val="folHlink"/>
              </a:solidFill>
            </a:endParaRPr>
          </a:p>
        </p:txBody>
      </p:sp>
      <p:sp>
        <p:nvSpPr>
          <p:cNvPr id="17411" name="Rectangle 3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o-RO" altLang="en-US" sz="2800" dirty="0"/>
              <a:t>Coduri</a:t>
            </a:r>
            <a:r>
              <a:rPr lang="en-US" altLang="en-US" sz="2800" dirty="0"/>
              <a:t> QR (Quick Response)</a:t>
            </a:r>
          </a:p>
        </p:txBody>
      </p:sp>
      <p:sp>
        <p:nvSpPr>
          <p:cNvPr id="17412" name="Rectangle 34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76200" cmpd="sng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200"/>
              <a:t>Cod de bare matricial (bi-dimensional)</a:t>
            </a:r>
          </a:p>
          <a:p>
            <a:pPr marL="0" indent="0" eaLnBrk="1" hangingPunct="1">
              <a:buNone/>
            </a:pPr>
            <a:r>
              <a:rPr lang="en-US" altLang="en-US" sz="2200"/>
              <a:t>Exemplu:</a:t>
            </a:r>
          </a:p>
          <a:p>
            <a:pPr marL="0" indent="0" eaLnBrk="1" hangingPunct="1">
              <a:buNone/>
            </a:pPr>
            <a:endParaRPr lang="en-US" altLang="en-US" sz="22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0" y="3048000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162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raight Edge">
  <a:themeElements>
    <a:clrScheme name="Straight Edge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Straight Edg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aight Edge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ight Edge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ight Edge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Designs\Straight Edge.pot</Template>
  <TotalTime>2435</TotalTime>
  <Words>1535</Words>
  <Application>Microsoft Office PowerPoint</Application>
  <PresentationFormat>On-screen Show (4:3)</PresentationFormat>
  <Paragraphs>285</Paragraphs>
  <Slides>23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Symbol</vt:lpstr>
      <vt:lpstr>Times New Roman</vt:lpstr>
      <vt:lpstr>Wingdings</vt:lpstr>
      <vt:lpstr>Straight Edge</vt:lpstr>
      <vt:lpstr>Worksheet</vt:lpstr>
      <vt:lpstr> Bazele Tehnologiei Informaţiei Curs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Coduri neponderate (cont.)</vt:lpstr>
      <vt:lpstr>Codul Gray</vt:lpstr>
      <vt:lpstr>Coduri de bare - exemplu</vt:lpstr>
      <vt:lpstr>Coduri de bare - exemplu</vt:lpstr>
      <vt:lpstr>Coduri de bare - exemplu</vt:lpstr>
      <vt:lpstr>Coduri QR (Quick Response)</vt:lpstr>
    </vt:vector>
  </TitlesOfParts>
  <Company>Coordinated Science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Bazele Tehnologiei Informatiei - Curs 4</dc:title>
  <dc:creator>rzv</dc:creator>
  <cp:lastModifiedBy>Administrator</cp:lastModifiedBy>
  <cp:revision>179</cp:revision>
  <cp:lastPrinted>1999-08-25T13:17:36Z</cp:lastPrinted>
  <dcterms:created xsi:type="dcterms:W3CDTF">1999-08-25T01:21:32Z</dcterms:created>
  <dcterms:modified xsi:type="dcterms:W3CDTF">2026-10-18T14:02:35Z</dcterms:modified>
</cp:coreProperties>
</file>