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6" r:id="rId3"/>
    <p:sldId id="305" r:id="rId4"/>
    <p:sldId id="297" r:id="rId5"/>
    <p:sldId id="298" r:id="rId6"/>
    <p:sldId id="299" r:id="rId7"/>
    <p:sldId id="312" r:id="rId8"/>
    <p:sldId id="300" r:id="rId9"/>
    <p:sldId id="306" r:id="rId10"/>
    <p:sldId id="295" r:id="rId11"/>
    <p:sldId id="288" r:id="rId12"/>
    <p:sldId id="262" r:id="rId13"/>
    <p:sldId id="270" r:id="rId14"/>
    <p:sldId id="290" r:id="rId15"/>
    <p:sldId id="292" r:id="rId16"/>
    <p:sldId id="293" r:id="rId17"/>
    <p:sldId id="291" r:id="rId18"/>
    <p:sldId id="271" r:id="rId19"/>
    <p:sldId id="294" r:id="rId20"/>
    <p:sldId id="289" r:id="rId21"/>
    <p:sldId id="272" r:id="rId22"/>
    <p:sldId id="273" r:id="rId23"/>
    <p:sldId id="316" r:id="rId24"/>
    <p:sldId id="313" r:id="rId25"/>
    <p:sldId id="274" r:id="rId26"/>
    <p:sldId id="275" r:id="rId27"/>
    <p:sldId id="314" r:id="rId28"/>
    <p:sldId id="307" r:id="rId29"/>
    <p:sldId id="308" r:id="rId30"/>
    <p:sldId id="309" r:id="rId31"/>
    <p:sldId id="310" r:id="rId32"/>
    <p:sldId id="311" r:id="rId33"/>
    <p:sldId id="315" r:id="rId34"/>
    <p:sldId id="317" r:id="rId35"/>
  </p:sldIdLst>
  <p:sldSz cx="9144000" cy="6858000" type="screen4x3"/>
  <p:notesSz cx="7302500" cy="9588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0" autoAdjust="0"/>
    <p:restoredTop sz="77537" autoAdjust="0"/>
  </p:normalViewPr>
  <p:slideViewPr>
    <p:cSldViewPr>
      <p:cViewPr>
        <p:scale>
          <a:sx n="66" d="100"/>
          <a:sy n="66" d="100"/>
        </p:scale>
        <p:origin x="340" y="-1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1625" y="0"/>
            <a:ext cx="31623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200"/>
            </a:lvl1pPr>
          </a:lstStyle>
          <a:p>
            <a:fld id="{1A2792AD-8BA2-4D46-98CF-06F62565474E}" type="datetime1">
              <a:rPr lang="en-US" altLang="en-US"/>
              <a:pPr/>
              <a:t>10/15/2026</a:t>
            </a:fld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32888"/>
            <a:ext cx="3163888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1625" y="9132888"/>
            <a:ext cx="31623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200"/>
            </a:lvl1pPr>
          </a:lstStyle>
          <a:p>
            <a:fld id="{4542D6A0-FCAD-444D-BED5-51D808D877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531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C46B5B6-43DE-407F-A3DC-2FC1E2C33B01}" type="datetime1">
              <a:rPr lang="en-US" altLang="en-US"/>
              <a:pPr/>
              <a:t>10/15/2026</a:t>
            </a:fld>
            <a:endParaRPr lang="en-US" alt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26B4F66-527D-471E-B6DE-982E15E2A9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5975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9CF7777-159C-42FB-9420-46D04BA3C666}" type="datetime1">
              <a:rPr lang="en-US" altLang="en-US"/>
              <a:pPr/>
              <a:t>10/15/2026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D78CAC-F9A3-46E2-8CEB-333544302FB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707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 =</a:t>
            </a:r>
            <a:r>
              <a:rPr lang="en-US" b="1" dirty="0"/>
              <a:t>0</a:t>
            </a:r>
            <a:r>
              <a:rPr lang="en-US" dirty="0"/>
              <a:t>0001010</a:t>
            </a:r>
          </a:p>
          <a:p>
            <a:r>
              <a:rPr lang="en-US" dirty="0"/>
              <a:t>-10=</a:t>
            </a:r>
            <a:r>
              <a:rPr lang="en-US" b="1" dirty="0"/>
              <a:t>1</a:t>
            </a:r>
            <a:r>
              <a:rPr lang="en-US" dirty="0"/>
              <a:t>1110101</a:t>
            </a:r>
          </a:p>
          <a:p>
            <a:r>
              <a:rPr lang="en-US" dirty="0"/>
              <a:t>100000000-</a:t>
            </a:r>
          </a:p>
          <a:p>
            <a:r>
              <a:rPr lang="en-US" dirty="0"/>
              <a:t> </a:t>
            </a:r>
            <a:r>
              <a:rPr lang="en-US" b="1" dirty="0"/>
              <a:t>0</a:t>
            </a:r>
            <a:r>
              <a:rPr lang="en-US" dirty="0"/>
              <a:t>0001010</a:t>
            </a:r>
          </a:p>
          <a:p>
            <a:r>
              <a:rPr lang="en-US" dirty="0"/>
              <a:t>--------------</a:t>
            </a:r>
          </a:p>
          <a:p>
            <a:r>
              <a:rPr lang="en-US" dirty="0"/>
              <a:t> 11110110-</a:t>
            </a:r>
          </a:p>
          <a:p>
            <a:r>
              <a:rPr lang="en-US" dirty="0"/>
              <a:t>              1</a:t>
            </a:r>
          </a:p>
          <a:p>
            <a:r>
              <a:rPr lang="en-US" dirty="0"/>
              <a:t>--------------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03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 = </a:t>
            </a:r>
            <a:r>
              <a:rPr lang="en-US" b="1" dirty="0"/>
              <a:t>0</a:t>
            </a:r>
            <a:r>
              <a:rPr lang="en-US" dirty="0"/>
              <a:t>0001010</a:t>
            </a:r>
          </a:p>
          <a:p>
            <a:r>
              <a:rPr lang="en-US" dirty="0"/>
              <a:t>-10= </a:t>
            </a:r>
            <a:r>
              <a:rPr lang="en-US" b="1" dirty="0"/>
              <a:t>1</a:t>
            </a:r>
            <a:r>
              <a:rPr lang="en-US" dirty="0"/>
              <a:t>1110110</a:t>
            </a:r>
          </a:p>
          <a:p>
            <a:r>
              <a:rPr lang="en-US" b="1" dirty="0"/>
              <a:t>1</a:t>
            </a:r>
            <a:r>
              <a:rPr lang="en-US" dirty="0"/>
              <a:t>1110101+</a:t>
            </a:r>
          </a:p>
          <a:p>
            <a:r>
              <a:rPr lang="en-US" dirty="0"/>
              <a:t>             1</a:t>
            </a:r>
          </a:p>
          <a:p>
            <a:r>
              <a:rPr lang="en-US" dirty="0"/>
              <a:t>------------</a:t>
            </a:r>
          </a:p>
          <a:p>
            <a:r>
              <a:rPr lang="en-US" dirty="0"/>
              <a:t>11110110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12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Book Antiqua" panose="02040602050305030304" pitchFamily="18" charset="0"/>
              </a:rPr>
              <a:t>93 +(-27) CI –</a:t>
            </a:r>
            <a:r>
              <a:rPr lang="en-US" baseline="0" dirty="0">
                <a:latin typeface="Book Antiqua" panose="02040602050305030304" pitchFamily="18" charset="0"/>
              </a:rPr>
              <a:t> </a:t>
            </a:r>
            <a:r>
              <a:rPr lang="ro-RO" baseline="0" noProof="0" dirty="0">
                <a:latin typeface="Book Antiqua" panose="02040602050305030304" pitchFamily="18" charset="0"/>
              </a:rPr>
              <a:t>bitul suplimentar se adună la rezultat</a:t>
            </a:r>
          </a:p>
          <a:p>
            <a:endParaRPr lang="en-US" dirty="0">
              <a:latin typeface="Book Antiqua" panose="0204060205030503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Book Antiqua" panose="02040602050305030304" pitchFamily="18" charset="0"/>
              </a:rPr>
              <a:t>93 +(-27) CC –</a:t>
            </a:r>
            <a:r>
              <a:rPr lang="en-US" baseline="0" dirty="0">
                <a:latin typeface="Book Antiqua" panose="02040602050305030304" pitchFamily="18" charset="0"/>
              </a:rPr>
              <a:t> </a:t>
            </a:r>
            <a:r>
              <a:rPr lang="ro-RO" baseline="0" noProof="0" dirty="0">
                <a:latin typeface="Book Antiqua" panose="02040602050305030304" pitchFamily="18" charset="0"/>
              </a:rPr>
              <a:t>bitul suplimentar se ignora</a:t>
            </a:r>
          </a:p>
          <a:p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178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145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EFF810D-2C4A-4339-BAE8-95C31253D297}" type="datetime1">
              <a:rPr lang="en-US" altLang="en-US"/>
              <a:pPr/>
              <a:t>10/15/2026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EFB6D-7B22-4637-9310-CE3A511EA43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Exist</a:t>
            </a:r>
            <a:r>
              <a:rPr lang="ro-RO" altLang="en-US" dirty="0"/>
              <a:t>ă</a:t>
            </a:r>
            <a:r>
              <a:rPr lang="en-US" altLang="en-US" dirty="0"/>
              <a:t> o </a:t>
            </a:r>
            <a:r>
              <a:rPr lang="en-US" altLang="en-US" dirty="0" err="1"/>
              <a:t>serie</a:t>
            </a:r>
            <a:r>
              <a:rPr lang="en-US" altLang="en-US" dirty="0"/>
              <a:t> </a:t>
            </a:r>
            <a:r>
              <a:rPr lang="en-US" altLang="en-US" dirty="0" err="1"/>
              <a:t>larg</a:t>
            </a:r>
            <a:r>
              <a:rPr lang="ro-RO" altLang="en-US" dirty="0"/>
              <a:t>ă</a:t>
            </a:r>
            <a:r>
              <a:rPr lang="en-US" altLang="en-US" dirty="0"/>
              <a:t> de </a:t>
            </a:r>
            <a:r>
              <a:rPr lang="en-US" altLang="en-US" dirty="0" err="1"/>
              <a:t>aplica</a:t>
            </a:r>
            <a:r>
              <a:rPr lang="ro-RO" altLang="en-US" dirty="0"/>
              <a:t>ț</a:t>
            </a:r>
            <a:r>
              <a:rPr lang="en-US" altLang="en-US" dirty="0"/>
              <a:t>ii </a:t>
            </a:r>
            <a:r>
              <a:rPr lang="en-US" altLang="en-US" dirty="0" err="1"/>
              <a:t>ce</a:t>
            </a:r>
            <a:r>
              <a:rPr lang="en-US" altLang="en-US" dirty="0"/>
              <a:t> </a:t>
            </a:r>
            <a:r>
              <a:rPr lang="en-US" altLang="en-US" dirty="0" err="1"/>
              <a:t>necesit</a:t>
            </a:r>
            <a:r>
              <a:rPr lang="ro-RO" altLang="en-US" dirty="0"/>
              <a:t>ă</a:t>
            </a:r>
            <a:r>
              <a:rPr lang="en-US" altLang="en-US" dirty="0"/>
              <a:t> </a:t>
            </a:r>
            <a:r>
              <a:rPr lang="en-US" altLang="en-US" dirty="0" err="1"/>
              <a:t>numere</a:t>
            </a:r>
            <a:r>
              <a:rPr lang="en-US" altLang="en-US" dirty="0"/>
              <a:t> care nu </a:t>
            </a:r>
            <a:r>
              <a:rPr lang="en-US" altLang="en-US" dirty="0" err="1"/>
              <a:t>sunt</a:t>
            </a:r>
            <a:r>
              <a:rPr lang="en-US" altLang="en-US" dirty="0"/>
              <a:t> </a:t>
            </a:r>
            <a:r>
              <a:rPr lang="ro-RO" altLang="en-US" dirty="0"/>
              <a:t>î</a:t>
            </a:r>
            <a:r>
              <a:rPr lang="en-US" altLang="en-US" dirty="0" err="1"/>
              <a:t>ntregi</a:t>
            </a:r>
            <a:r>
              <a:rPr lang="en-US" altLang="en-US" dirty="0"/>
              <a:t>. </a:t>
            </a:r>
          </a:p>
          <a:p>
            <a:r>
              <a:rPr lang="en-US" altLang="en-US" dirty="0"/>
              <a:t>Exist</a:t>
            </a:r>
            <a:r>
              <a:rPr lang="ro-RO" altLang="en-US" dirty="0"/>
              <a:t>ă</a:t>
            </a:r>
            <a:r>
              <a:rPr lang="en-US" altLang="en-US" dirty="0"/>
              <a:t>, de </a:t>
            </a:r>
            <a:r>
              <a:rPr lang="en-US" altLang="en-US" dirty="0" err="1"/>
              <a:t>asemenea</a:t>
            </a:r>
            <a:r>
              <a:rPr lang="en-US" altLang="en-US" dirty="0"/>
              <a:t>, </a:t>
            </a:r>
            <a:r>
              <a:rPr lang="en-US" altLang="en-US" dirty="0" err="1"/>
              <a:t>mai</a:t>
            </a:r>
            <a:r>
              <a:rPr lang="en-US" altLang="en-US" dirty="0"/>
              <a:t> </a:t>
            </a:r>
            <a:r>
              <a:rPr lang="en-US" altLang="en-US" dirty="0" err="1"/>
              <a:t>multe</a:t>
            </a:r>
            <a:r>
              <a:rPr lang="en-US" altLang="en-US" dirty="0"/>
              <a:t> </a:t>
            </a:r>
            <a:r>
              <a:rPr lang="en-US" altLang="en-US" dirty="0" err="1"/>
              <a:t>modalit</a:t>
            </a:r>
            <a:r>
              <a:rPr lang="ro-RO" altLang="en-US" dirty="0"/>
              <a:t>ăț</a:t>
            </a:r>
            <a:r>
              <a:rPr lang="en-US" altLang="en-US" dirty="0" err="1"/>
              <a:t>i</a:t>
            </a:r>
            <a:r>
              <a:rPr lang="en-US" altLang="en-US" dirty="0"/>
              <a:t> de </a:t>
            </a:r>
            <a:r>
              <a:rPr lang="en-US" altLang="en-US" dirty="0" err="1"/>
              <a:t>reprezentare</a:t>
            </a:r>
            <a:r>
              <a:rPr lang="en-US" altLang="en-US" dirty="0"/>
              <a:t> a </a:t>
            </a:r>
            <a:r>
              <a:rPr lang="en-US" altLang="en-US" dirty="0" err="1"/>
              <a:t>numerelor</a:t>
            </a:r>
            <a:r>
              <a:rPr lang="en-US" altLang="en-US" dirty="0"/>
              <a:t> </a:t>
            </a:r>
            <a:r>
              <a:rPr lang="en-US" altLang="en-US" dirty="0" err="1"/>
              <a:t>reale</a:t>
            </a:r>
            <a:r>
              <a:rPr lang="en-US" altLang="en-US" dirty="0"/>
              <a:t> </a:t>
            </a:r>
            <a:r>
              <a:rPr lang="en-US" altLang="en-US" dirty="0" err="1"/>
              <a:t>frac</a:t>
            </a:r>
            <a:r>
              <a:rPr lang="ro-RO" altLang="en-US" dirty="0"/>
              <a:t>ț</a:t>
            </a:r>
            <a:r>
              <a:rPr lang="en-US" altLang="en-US" dirty="0" err="1"/>
              <a:t>ionare</a:t>
            </a:r>
            <a:r>
              <a:rPr lang="en-US" altLang="en-US" dirty="0"/>
              <a:t>. </a:t>
            </a:r>
          </a:p>
          <a:p>
            <a:r>
              <a:rPr lang="en-US" altLang="en-US" dirty="0" err="1"/>
              <a:t>Unele</a:t>
            </a:r>
            <a:r>
              <a:rPr lang="en-US" altLang="en-US" dirty="0"/>
              <a:t> </a:t>
            </a:r>
            <a:r>
              <a:rPr lang="en-US" altLang="en-US" dirty="0" err="1"/>
              <a:t>reprezent</a:t>
            </a:r>
            <a:r>
              <a:rPr lang="ro-RO" altLang="en-US" dirty="0"/>
              <a:t>ă</a:t>
            </a:r>
            <a:r>
              <a:rPr lang="en-US" altLang="en-US" dirty="0" err="1"/>
              <a:t>ri</a:t>
            </a:r>
            <a:r>
              <a:rPr lang="en-US" altLang="en-US" dirty="0"/>
              <a:t> </a:t>
            </a:r>
            <a:r>
              <a:rPr lang="en-US" altLang="en-US" dirty="0" err="1"/>
              <a:t>ce</a:t>
            </a:r>
            <a:r>
              <a:rPr lang="en-US" altLang="en-US" dirty="0"/>
              <a:t> au </a:t>
            </a:r>
            <a:r>
              <a:rPr lang="en-US" altLang="en-US" dirty="0" err="1"/>
              <a:t>fost</a:t>
            </a:r>
            <a:r>
              <a:rPr lang="en-US" altLang="en-US" dirty="0"/>
              <a:t> </a:t>
            </a:r>
            <a:r>
              <a:rPr lang="en-US" altLang="en-US" dirty="0" err="1"/>
              <a:t>propuse</a:t>
            </a:r>
            <a:r>
              <a:rPr lang="en-US" altLang="en-US" dirty="0"/>
              <a:t> </a:t>
            </a:r>
            <a:r>
              <a:rPr lang="en-US" altLang="en-US" dirty="0" err="1"/>
              <a:t>utilizau</a:t>
            </a:r>
            <a:r>
              <a:rPr lang="en-US" altLang="en-US" dirty="0"/>
              <a:t> </a:t>
            </a:r>
            <a:r>
              <a:rPr lang="en-US" altLang="en-US" dirty="0" err="1"/>
              <a:t>stocarea</a:t>
            </a:r>
            <a:r>
              <a:rPr lang="en-US" altLang="en-US" dirty="0"/>
              <a:t> </a:t>
            </a:r>
            <a:r>
              <a:rPr lang="en-US" altLang="en-US" dirty="0" err="1"/>
              <a:t>logaritmului</a:t>
            </a:r>
            <a:r>
              <a:rPr lang="en-US" altLang="en-US" dirty="0"/>
              <a:t> </a:t>
            </a:r>
            <a:r>
              <a:rPr lang="en-US" altLang="en-US" dirty="0" err="1"/>
              <a:t>numerelor</a:t>
            </a:r>
            <a:r>
              <a:rPr lang="en-US" altLang="en-US" dirty="0"/>
              <a:t> </a:t>
            </a:r>
            <a:r>
              <a:rPr lang="ro-RO" altLang="en-US" dirty="0"/>
              <a:t>ș</a:t>
            </a:r>
            <a:r>
              <a:rPr lang="en-US" altLang="en-US" dirty="0" err="1"/>
              <a:t>i</a:t>
            </a:r>
            <a:r>
              <a:rPr lang="en-US" altLang="en-US" dirty="0"/>
              <a:t> </a:t>
            </a:r>
            <a:r>
              <a:rPr lang="en-US" altLang="en-US" dirty="0" err="1"/>
              <a:t>executarea</a:t>
            </a:r>
            <a:r>
              <a:rPr lang="en-US" altLang="en-US" dirty="0"/>
              <a:t> </a:t>
            </a:r>
            <a:r>
              <a:rPr lang="en-US" altLang="en-US" dirty="0" err="1"/>
              <a:t>unei</a:t>
            </a:r>
            <a:r>
              <a:rPr lang="en-US" altLang="en-US" dirty="0"/>
              <a:t> </a:t>
            </a:r>
            <a:r>
              <a:rPr lang="ro-RO" altLang="en-US" dirty="0"/>
              <a:t>î</a:t>
            </a:r>
            <a:r>
              <a:rPr lang="en-US" altLang="en-US" dirty="0" err="1"/>
              <a:t>nmul</a:t>
            </a:r>
            <a:r>
              <a:rPr lang="ro-RO" altLang="en-US" dirty="0"/>
              <a:t>ț</a:t>
            </a:r>
            <a:r>
              <a:rPr lang="en-US" altLang="en-US" dirty="0" err="1"/>
              <a:t>iri</a:t>
            </a:r>
            <a:r>
              <a:rPr lang="en-US" altLang="en-US" dirty="0"/>
              <a:t> </a:t>
            </a:r>
            <a:r>
              <a:rPr lang="en-US" altLang="en-US" dirty="0" err="1"/>
              <a:t>prin</a:t>
            </a:r>
            <a:r>
              <a:rPr lang="en-US" altLang="en-US" dirty="0"/>
              <a:t> </a:t>
            </a:r>
            <a:r>
              <a:rPr lang="en-US" altLang="en-US" dirty="0" err="1"/>
              <a:t>adunarea</a:t>
            </a:r>
            <a:r>
              <a:rPr lang="en-US" altLang="en-US" dirty="0"/>
              <a:t> </a:t>
            </a:r>
            <a:r>
              <a:rPr lang="en-US" altLang="en-US" dirty="0" err="1"/>
              <a:t>logaritmilor</a:t>
            </a:r>
            <a:r>
              <a:rPr lang="en-US" altLang="en-US" dirty="0"/>
              <a:t>, </a:t>
            </a:r>
            <a:r>
              <a:rPr lang="en-US" altLang="en-US" dirty="0" err="1"/>
              <a:t>sau</a:t>
            </a:r>
            <a:r>
              <a:rPr lang="en-US" altLang="en-US" dirty="0"/>
              <a:t> </a:t>
            </a:r>
            <a:r>
              <a:rPr lang="en-US" altLang="en-US" dirty="0" err="1"/>
              <a:t>folosind</a:t>
            </a:r>
            <a:r>
              <a:rPr lang="en-US" altLang="en-US" dirty="0"/>
              <a:t> o </a:t>
            </a:r>
            <a:r>
              <a:rPr lang="en-US" altLang="en-US" dirty="0" err="1"/>
              <a:t>pereche</a:t>
            </a:r>
            <a:r>
              <a:rPr lang="en-US" altLang="en-US" dirty="0"/>
              <a:t> de </a:t>
            </a:r>
            <a:r>
              <a:rPr lang="ro-RO" altLang="en-US" dirty="0"/>
              <a:t>î</a:t>
            </a:r>
            <a:r>
              <a:rPr lang="en-US" altLang="en-US" dirty="0" err="1"/>
              <a:t>ntregi</a:t>
            </a:r>
            <a:r>
              <a:rPr lang="en-US" altLang="en-US" dirty="0"/>
              <a:t> (</a:t>
            </a:r>
            <a:r>
              <a:rPr lang="en-US" altLang="en-US" dirty="0" err="1"/>
              <a:t>a,b</a:t>
            </a:r>
            <a:r>
              <a:rPr lang="en-US" altLang="en-US" dirty="0"/>
              <a:t>) </a:t>
            </a:r>
            <a:r>
              <a:rPr lang="en-US" altLang="en-US" dirty="0" err="1"/>
              <a:t>pentru</a:t>
            </a:r>
            <a:r>
              <a:rPr lang="en-US" altLang="en-US" dirty="0"/>
              <a:t> </a:t>
            </a:r>
            <a:r>
              <a:rPr lang="en-US" altLang="en-US" dirty="0" err="1"/>
              <a:t>reprezentarea</a:t>
            </a:r>
            <a:r>
              <a:rPr lang="en-US" altLang="en-US" dirty="0"/>
              <a:t> </a:t>
            </a:r>
            <a:r>
              <a:rPr lang="en-US" altLang="en-US" dirty="0" err="1"/>
              <a:t>frac</a:t>
            </a:r>
            <a:r>
              <a:rPr lang="ro-RO" altLang="en-US" dirty="0"/>
              <a:t>ț</a:t>
            </a:r>
            <a:r>
              <a:rPr lang="en-US" altLang="en-US" dirty="0" err="1"/>
              <a:t>iei</a:t>
            </a:r>
            <a:r>
              <a:rPr lang="en-US" altLang="en-US" dirty="0"/>
              <a:t> a/b.</a:t>
            </a:r>
          </a:p>
          <a:p>
            <a:r>
              <a:rPr lang="en-US" altLang="en-US" dirty="0"/>
              <a:t>O </a:t>
            </a:r>
            <a:r>
              <a:rPr lang="en-US" altLang="en-US" dirty="0" err="1"/>
              <a:t>singur</a:t>
            </a:r>
            <a:r>
              <a:rPr lang="ro-RO" altLang="en-US" dirty="0"/>
              <a:t>ă</a:t>
            </a:r>
            <a:r>
              <a:rPr lang="en-US" altLang="en-US" dirty="0"/>
              <a:t> </a:t>
            </a:r>
            <a:r>
              <a:rPr lang="en-US" altLang="en-US" dirty="0" err="1"/>
              <a:t>reprezentare</a:t>
            </a:r>
            <a:r>
              <a:rPr lang="en-US" altLang="en-US" dirty="0"/>
              <a:t> a “</a:t>
            </a:r>
            <a:r>
              <a:rPr lang="en-US" altLang="en-US" dirty="0" err="1"/>
              <a:t>prins</a:t>
            </a:r>
            <a:r>
              <a:rPr lang="en-US" altLang="en-US" dirty="0"/>
              <a:t>” </a:t>
            </a:r>
            <a:r>
              <a:rPr lang="en-US" altLang="en-US" dirty="0" err="1"/>
              <a:t>pe</a:t>
            </a:r>
            <a:r>
              <a:rPr lang="en-US" altLang="en-US" dirty="0"/>
              <a:t> scar</a:t>
            </a:r>
            <a:r>
              <a:rPr lang="ro-RO" altLang="en-US" dirty="0"/>
              <a:t>ă</a:t>
            </a:r>
            <a:r>
              <a:rPr lang="en-US" altLang="en-US" dirty="0"/>
              <a:t> </a:t>
            </a:r>
            <a:r>
              <a:rPr lang="en-US" altLang="en-US" dirty="0" err="1"/>
              <a:t>larg</a:t>
            </a:r>
            <a:r>
              <a:rPr lang="ro-RO" altLang="en-US" dirty="0"/>
              <a:t>ă</a:t>
            </a:r>
            <a:r>
              <a:rPr lang="en-US" altLang="en-US" dirty="0"/>
              <a:t>: </a:t>
            </a:r>
            <a:r>
              <a:rPr lang="en-US" altLang="en-US" dirty="0" err="1"/>
              <a:t>reprezentarea</a:t>
            </a:r>
            <a:r>
              <a:rPr lang="en-US" altLang="en-US" dirty="0"/>
              <a:t> </a:t>
            </a:r>
            <a:r>
              <a:rPr lang="ro-RO" altLang="en-US" dirty="0"/>
              <a:t>î</a:t>
            </a:r>
            <a:r>
              <a:rPr lang="en-US" altLang="en-US" dirty="0"/>
              <a:t>n </a:t>
            </a:r>
            <a:r>
              <a:rPr lang="en-US" altLang="en-US" dirty="0" err="1"/>
              <a:t>virgul</a:t>
            </a:r>
            <a:r>
              <a:rPr lang="ro-RO" altLang="en-US" dirty="0"/>
              <a:t>ă</a:t>
            </a:r>
            <a:r>
              <a:rPr lang="en-US" altLang="en-US" dirty="0"/>
              <a:t> </a:t>
            </a:r>
            <a:r>
              <a:rPr lang="en-US" altLang="en-US" dirty="0" err="1"/>
              <a:t>mobil</a:t>
            </a:r>
            <a:r>
              <a:rPr lang="ro-RO" altLang="en-US" dirty="0"/>
              <a:t>ă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298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 Sa se </a:t>
            </a:r>
            <a:r>
              <a:rPr lang="en-US" b="0" dirty="0" err="1"/>
              <a:t>reprezinte</a:t>
            </a:r>
            <a:r>
              <a:rPr lang="en-US" b="0" dirty="0"/>
              <a:t> in: 	- </a:t>
            </a:r>
            <a:r>
              <a:rPr lang="en-US" b="0" dirty="0" err="1"/>
              <a:t>virgula</a:t>
            </a:r>
            <a:r>
              <a:rPr lang="en-US" b="0" dirty="0"/>
              <a:t> </a:t>
            </a:r>
            <a:r>
              <a:rPr lang="en-US" b="0" dirty="0" err="1"/>
              <a:t>mobila</a:t>
            </a:r>
            <a:r>
              <a:rPr lang="en-US" b="0" dirty="0"/>
              <a:t> </a:t>
            </a:r>
            <a:r>
              <a:rPr lang="en-US" b="0" dirty="0" err="1"/>
              <a:t>dubla</a:t>
            </a:r>
            <a:r>
              <a:rPr lang="en-US" b="0" dirty="0"/>
              <a:t> </a:t>
            </a:r>
            <a:r>
              <a:rPr lang="en-US" b="0" dirty="0" err="1"/>
              <a:t>precizie</a:t>
            </a:r>
            <a:r>
              <a:rPr lang="en-US" b="0" baseline="0" dirty="0"/>
              <a:t> </a:t>
            </a:r>
            <a:r>
              <a:rPr lang="en-US" b="0" dirty="0"/>
              <a:t>-101,25</a:t>
            </a:r>
          </a:p>
          <a:p>
            <a:r>
              <a:rPr lang="en-US" b="0" dirty="0"/>
              <a:t>		- VM format </a:t>
            </a:r>
            <a:r>
              <a:rPr lang="en-US" b="0" dirty="0" err="1"/>
              <a:t>extins</a:t>
            </a:r>
            <a:r>
              <a:rPr lang="en-US" b="0" dirty="0"/>
              <a:t>: 0,00625</a:t>
            </a:r>
          </a:p>
          <a:p>
            <a:r>
              <a:rPr lang="en-US" b="0" dirty="0"/>
              <a:t>		- VM </a:t>
            </a:r>
            <a:r>
              <a:rPr lang="en-US" b="0" dirty="0" err="1"/>
              <a:t>simpla</a:t>
            </a:r>
            <a:r>
              <a:rPr lang="en-US" b="0" dirty="0"/>
              <a:t> </a:t>
            </a:r>
            <a:r>
              <a:rPr lang="en-US" b="0" dirty="0" err="1"/>
              <a:t>precizie</a:t>
            </a:r>
            <a:r>
              <a:rPr lang="en-US" b="0" dirty="0"/>
              <a:t>:</a:t>
            </a:r>
            <a:r>
              <a:rPr lang="en-US" b="0" baseline="0" dirty="0"/>
              <a:t> -133,125</a:t>
            </a:r>
            <a:endParaRPr lang="en-US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003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cifra</a:t>
            </a:r>
            <a:r>
              <a:rPr lang="en-US" dirty="0"/>
              <a:t> </a:t>
            </a:r>
            <a:r>
              <a:rPr lang="en-US" dirty="0" err="1"/>
              <a:t>zecimala</a:t>
            </a:r>
            <a:r>
              <a:rPr lang="en-US" baseline="0" dirty="0"/>
              <a:t> se </a:t>
            </a:r>
            <a:r>
              <a:rPr lang="en-US" baseline="0" dirty="0" err="1"/>
              <a:t>reprezinta</a:t>
            </a:r>
            <a:r>
              <a:rPr lang="en-US" baseline="0" dirty="0"/>
              <a:t> </a:t>
            </a:r>
            <a:r>
              <a:rPr lang="en-US" baseline="0" dirty="0" err="1"/>
              <a:t>pe</a:t>
            </a:r>
            <a:r>
              <a:rPr lang="en-US" baseline="0" dirty="0"/>
              <a:t> 4 </a:t>
            </a:r>
            <a:r>
              <a:rPr lang="en-US" baseline="0" dirty="0" err="1"/>
              <a:t>biti</a:t>
            </a:r>
            <a:endParaRPr lang="en-US" baseline="0" dirty="0"/>
          </a:p>
          <a:p>
            <a:r>
              <a:rPr lang="en-US" baseline="0" dirty="0"/>
              <a:t>0=0000</a:t>
            </a:r>
          </a:p>
          <a:p>
            <a:r>
              <a:rPr lang="en-US" baseline="0" dirty="0"/>
              <a:t>1=0001</a:t>
            </a:r>
          </a:p>
          <a:p>
            <a:r>
              <a:rPr lang="en-US" baseline="0" dirty="0"/>
              <a:t>2=0010</a:t>
            </a:r>
          </a:p>
          <a:p>
            <a:r>
              <a:rPr lang="en-US" baseline="0" dirty="0"/>
              <a:t>…</a:t>
            </a:r>
          </a:p>
          <a:p>
            <a:r>
              <a:rPr lang="en-US" baseline="0" dirty="0"/>
              <a:t>9=1001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022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18*4=72 </a:t>
            </a:r>
            <a:r>
              <a:rPr lang="en-US" dirty="0" err="1"/>
              <a:t>biti</a:t>
            </a:r>
            <a:endParaRPr lang="en-US" dirty="0"/>
          </a:p>
          <a:p>
            <a:r>
              <a:rPr lang="en-US" dirty="0"/>
              <a:t>345=0011 0100 0101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792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https://www.youtube.com/watch?v=qN-l7gEuOWk</a:t>
            </a:r>
            <a:endParaRPr lang="ro-RO" dirty="0"/>
          </a:p>
          <a:p>
            <a:endParaRPr lang="ro-RO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46B5B6-43DE-407F-A3DC-2FC1E2C33B01}" type="datetime1">
              <a:rPr lang="en-US" altLang="en-US" smtClean="0"/>
              <a:pPr/>
              <a:t>10/15/2026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6B4F66-527D-471E-B6DE-982E15E2A905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487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66563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6564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66565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6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7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8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9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0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1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2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3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4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5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6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7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8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9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0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1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2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3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4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5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6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7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8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9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0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1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2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3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4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5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6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7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8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9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0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1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2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3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4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5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6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7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8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9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0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1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2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3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4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5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6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7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8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9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0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1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2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3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4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5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6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7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8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9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0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1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2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3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4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5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6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7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8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9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0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1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2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3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4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5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6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7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8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9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0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1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2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3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4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5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6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7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8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9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0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1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2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6663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3D5DCBF5-3ACB-4ABD-94B5-B0F7E1F739C4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66664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6665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E8EAB121-AF62-443C-8639-45DCB0E4DF0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6666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6667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6668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66669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6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68" grpId="0" animBg="1" autoUpdateAnimBg="0"/>
      <p:bldP spid="66669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5C5CA7-A567-45C9-A473-D9A6F8A686A2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A3706-D64C-42AF-A90A-255891F468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74444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679640-C6AF-4A8C-A0A0-DFA5137E567D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D0DA4-6CE1-46D0-8EBE-B249DDDDE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3245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1F486-4668-47B3-B5E0-74B9976F3C96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C8575-0AB2-4442-950B-6AF6791EC6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9754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6E4F4A-DFF9-423F-A3FF-74F22F707F25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C50BB-BDF5-40C4-A738-E2ED96349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52060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62BC2B-8DD7-4B3C-95D1-89E2CCC57F9F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79A9E-8D74-4C03-8346-210459EF7C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9003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6A292B-C7E7-4405-8916-FCD678EA6914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0ACCD-5BC6-496A-8E75-7FFB7353F7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4667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240F88-7FFC-416D-A480-E26E575E4101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BF04C-CC3B-488D-B503-CAD905FB4D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1812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1DFCBB-5FC5-4744-B03B-25DE2AB97D9C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7A746-995F-4A26-BC0A-C709226624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51677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F7A2D7-5902-42E8-8A00-4E1619891E35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6D5AE-BD8D-49B2-8ABA-A77F8FB626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6761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2FDE1F-58D2-43AF-934A-212336E48584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6DAC3-4B78-484C-8D8D-9E06328DA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42692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65539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65540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1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2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3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4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5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6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7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8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49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0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1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2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3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4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5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6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7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8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59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0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1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2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3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4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5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6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7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8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69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0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1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2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3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4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5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6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7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8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9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0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1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2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3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4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5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6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7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8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89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0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1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2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3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4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5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6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7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8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9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0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1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2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3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4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5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6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7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8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09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0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1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2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3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4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5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6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7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8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19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0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1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2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3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4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5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6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7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8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29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0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1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2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3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4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5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6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37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5638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65639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40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41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642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65643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5644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fld id="{544B4619-62FA-400A-A1DF-C599C2B956E7}" type="datetime5">
              <a:rPr lang="en-US" altLang="en-US"/>
              <a:pPr/>
              <a:t>15-Oct-26</a:t>
            </a:fld>
            <a:endParaRPr lang="en-US" altLang="en-US"/>
          </a:p>
        </p:txBody>
      </p:sp>
      <p:sp>
        <p:nvSpPr>
          <p:cNvPr id="65645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5646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2D7AAB62-10DC-426A-BD58-77542288106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5647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hf sldNum="0" hdr="0" ftr="0"/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zota.ase.ro/bt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dirty="0"/>
              <a:t>Oct 2026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sz="3200" dirty="0"/>
            </a:br>
            <a:r>
              <a:rPr lang="en-US" altLang="en-US" sz="3200" dirty="0" err="1"/>
              <a:t>Bazele</a:t>
            </a:r>
            <a:r>
              <a:rPr lang="en-US" altLang="en-US" sz="3200"/>
              <a:t> Tehnologiei Informa</a:t>
            </a:r>
            <a:r>
              <a:rPr lang="ro-RO" altLang="en-US" sz="3200"/>
              <a:t>ţiei</a:t>
            </a:r>
            <a:br>
              <a:rPr lang="en-US" altLang="en-US" sz="3200"/>
            </a:br>
            <a:r>
              <a:rPr lang="en-US" altLang="en-US" sz="3200"/>
              <a:t>Curs 3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5029200"/>
            <a:ext cx="7958138" cy="1138238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/>
              <a:t>Prof. dr. R</a:t>
            </a:r>
            <a:r>
              <a:rPr lang="ro-RO" altLang="en-US" sz="1800" dirty="0" err="1"/>
              <a:t>ăzvan</a:t>
            </a:r>
            <a:r>
              <a:rPr lang="ro-RO" altLang="en-US" sz="1800" dirty="0"/>
              <a:t> Daniel </a:t>
            </a:r>
            <a:r>
              <a:rPr lang="ro-RO" altLang="en-US" sz="1800" dirty="0" err="1"/>
              <a:t>Zota</a:t>
            </a:r>
            <a:endParaRPr lang="en-US" altLang="en-US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 err="1"/>
              <a:t>Facultatea</a:t>
            </a:r>
            <a:r>
              <a:rPr lang="en-US" altLang="en-US" sz="1800" dirty="0"/>
              <a:t> </a:t>
            </a:r>
            <a:r>
              <a:rPr lang="ro-RO" altLang="en-US" sz="1800" dirty="0"/>
              <a:t>de </a:t>
            </a:r>
            <a:r>
              <a:rPr lang="en-US" altLang="en-US" sz="1800" dirty="0"/>
              <a:t>C</a:t>
            </a:r>
            <a:r>
              <a:rPr lang="ro-RO" altLang="en-US" sz="1800" dirty="0" err="1"/>
              <a:t>ibernetică</a:t>
            </a:r>
            <a:r>
              <a:rPr lang="ro-RO" altLang="en-US" sz="1800" dirty="0"/>
              <a:t>, </a:t>
            </a:r>
            <a:r>
              <a:rPr lang="en-US" altLang="en-US" sz="1800" dirty="0"/>
              <a:t>S</a:t>
            </a:r>
            <a:r>
              <a:rPr lang="ro-RO" altLang="en-US" sz="1800" dirty="0" err="1"/>
              <a:t>tatistică</a:t>
            </a:r>
            <a:r>
              <a:rPr lang="ro-RO" altLang="en-US" sz="1800" dirty="0"/>
              <a:t> </a:t>
            </a:r>
            <a:r>
              <a:rPr lang="ro-RO" altLang="en-US" sz="1800" dirty="0" err="1"/>
              <a:t>şi</a:t>
            </a:r>
            <a:r>
              <a:rPr lang="ro-RO" altLang="en-US" sz="1800" dirty="0"/>
              <a:t> </a:t>
            </a:r>
            <a:r>
              <a:rPr lang="en-US" altLang="en-US" sz="1800" dirty="0"/>
              <a:t>I</a:t>
            </a:r>
            <a:r>
              <a:rPr lang="ro-RO" altLang="en-US" sz="1800" dirty="0" err="1"/>
              <a:t>nformatică</a:t>
            </a:r>
            <a:r>
              <a:rPr lang="ro-RO" altLang="en-US" sz="1800" dirty="0"/>
              <a:t> </a:t>
            </a:r>
            <a:r>
              <a:rPr lang="en-US" altLang="en-US" sz="1800" dirty="0"/>
              <a:t>E</a:t>
            </a:r>
            <a:r>
              <a:rPr lang="ro-RO" altLang="en-US" sz="1800" dirty="0" err="1"/>
              <a:t>conomică</a:t>
            </a:r>
            <a:r>
              <a:rPr lang="en-US" altLang="en-US" sz="1800" dirty="0"/>
              <a:t>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/>
              <a:t>ASE </a:t>
            </a:r>
            <a:r>
              <a:rPr lang="en-US" altLang="en-US" sz="1800" dirty="0" err="1"/>
              <a:t>Bucure</a:t>
            </a:r>
            <a:r>
              <a:rPr lang="ro-RO" altLang="en-US" sz="1800" dirty="0" err="1"/>
              <a:t>ş</a:t>
            </a:r>
            <a:r>
              <a:rPr lang="en-US" altLang="en-US" sz="1800" dirty="0" err="1"/>
              <a:t>ti</a:t>
            </a:r>
            <a:endParaRPr lang="en-US" altLang="en-US" sz="1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1800">
                <a:hlinkClick r:id="rId3"/>
              </a:rPr>
              <a:t>https://zota</a:t>
            </a:r>
            <a:r>
              <a:rPr lang="ro-RO" altLang="en-US" sz="1800" dirty="0">
                <a:hlinkClick r:id="rId3"/>
              </a:rPr>
              <a:t>.ase.ro</a:t>
            </a:r>
            <a:r>
              <a:rPr lang="en-US" altLang="en-US" sz="1800" dirty="0">
                <a:hlinkClick r:id="rId3"/>
              </a:rPr>
              <a:t>/</a:t>
            </a:r>
            <a:r>
              <a:rPr lang="ro-RO" altLang="en-US" sz="1800" dirty="0" err="1">
                <a:hlinkClick r:id="rId3"/>
              </a:rPr>
              <a:t>bti</a:t>
            </a:r>
            <a:endParaRPr lang="ro-RO" altLang="en-US" sz="1800" dirty="0"/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altLang="en-US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altLang="en-US" sz="18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819400"/>
            <a:ext cx="7548563" cy="19002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o-RO" altLang="en-US" sz="2400" dirty="0"/>
              <a:t>Reprezentarea</a:t>
            </a:r>
            <a:r>
              <a:rPr lang="en-US" altLang="en-US" sz="2400" dirty="0"/>
              <a:t> </a:t>
            </a:r>
            <a:r>
              <a:rPr lang="ro-RO" altLang="en-US" sz="2400" dirty="0"/>
              <a:t>î</a:t>
            </a:r>
            <a:r>
              <a:rPr lang="en-US" altLang="en-US" sz="2400" dirty="0"/>
              <a:t>n</a:t>
            </a:r>
            <a:r>
              <a:rPr lang="ro-RO" altLang="en-US" sz="2400" dirty="0"/>
              <a:t>:</a:t>
            </a:r>
          </a:p>
          <a:p>
            <a:pPr>
              <a:buFont typeface="Wingdings" pitchFamily="2" charset="2"/>
              <a:buNone/>
            </a:pPr>
            <a:r>
              <a:rPr lang="ro-RO" altLang="en-US" sz="2400" dirty="0"/>
              <a:t>		- virgulă</a:t>
            </a:r>
            <a:r>
              <a:rPr lang="en-US" altLang="en-US" sz="2400" dirty="0"/>
              <a:t> fix</a:t>
            </a:r>
            <a:r>
              <a:rPr lang="ro-RO" altLang="en-US" sz="2400" dirty="0"/>
              <a:t>ă</a:t>
            </a:r>
            <a:endParaRPr lang="en-US" altLang="en-US" sz="2400" dirty="0"/>
          </a:p>
          <a:p>
            <a:pPr>
              <a:buFont typeface="Wingdings" pitchFamily="2" charset="2"/>
              <a:buNone/>
            </a:pPr>
            <a:r>
              <a:rPr lang="ro-RO" altLang="en-US" sz="2400" dirty="0"/>
              <a:t>		- virgulă mobilă</a:t>
            </a:r>
            <a:endParaRPr lang="ro-RO" altLang="en-US" sz="2200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52600" y="838200"/>
            <a:ext cx="64668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o-RO" altLang="en-US" sz="3200" dirty="0"/>
              <a:t>Reprezentarea</a:t>
            </a:r>
            <a:r>
              <a:rPr lang="en-US" altLang="en-US" sz="3200" dirty="0"/>
              <a:t> </a:t>
            </a:r>
            <a:r>
              <a:rPr lang="ro-RO" altLang="en-US" sz="3200" dirty="0"/>
              <a:t>numerelor</a:t>
            </a:r>
            <a:r>
              <a:rPr lang="en-US" altLang="en-US" sz="3200" dirty="0"/>
              <a:t> </a:t>
            </a:r>
            <a:r>
              <a:rPr lang="ro-RO" altLang="en-US" sz="3200" dirty="0"/>
              <a:t>î</a:t>
            </a:r>
            <a:r>
              <a:rPr lang="en-US" altLang="en-US" sz="3200" dirty="0"/>
              <a:t>n calculator</a:t>
            </a:r>
          </a:p>
        </p:txBody>
      </p:sp>
    </p:spTree>
    <p:extLst>
      <p:ext uri="{BB962C8B-B14F-4D97-AF65-F5344CB8AC3E}">
        <p14:creationId xmlns:p14="http://schemas.microsoft.com/office/powerpoint/2010/main" val="589158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819400"/>
            <a:ext cx="7548563" cy="19002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/>
              <a:t>Reprezentarea </a:t>
            </a:r>
            <a:r>
              <a:rPr lang="ro-RO" altLang="en-US" sz="2400"/>
              <a:t>î</a:t>
            </a:r>
            <a:r>
              <a:rPr lang="en-US" altLang="en-US" sz="2400"/>
              <a:t>n virgul</a:t>
            </a:r>
            <a:r>
              <a:rPr lang="ro-RO" altLang="en-US" sz="2400"/>
              <a:t>ă</a:t>
            </a:r>
            <a:r>
              <a:rPr lang="en-US" altLang="en-US" sz="2400"/>
              <a:t> fix</a:t>
            </a:r>
            <a:r>
              <a:rPr lang="ro-RO" altLang="en-US" sz="2400"/>
              <a:t>ă</a:t>
            </a:r>
            <a:endParaRPr lang="en-US" altLang="en-US" sz="2400"/>
          </a:p>
          <a:p>
            <a:pPr lvl="1"/>
            <a:r>
              <a:rPr lang="en-US" altLang="en-US" sz="2400"/>
              <a:t>	</a:t>
            </a:r>
            <a:r>
              <a:rPr lang="en-US" altLang="en-US" sz="2200"/>
              <a:t>cod direct (CD)</a:t>
            </a:r>
          </a:p>
          <a:p>
            <a:pPr lvl="1"/>
            <a:r>
              <a:rPr lang="en-US" altLang="en-US" sz="2200"/>
              <a:t>	cod invers (CI)</a:t>
            </a:r>
          </a:p>
          <a:p>
            <a:pPr lvl="1"/>
            <a:r>
              <a:rPr lang="en-US" altLang="en-US" sz="2200"/>
              <a:t>	cod complementar (CC)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52600" y="838200"/>
            <a:ext cx="6686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Reprezentarea numerelor </a:t>
            </a:r>
            <a:r>
              <a:rPr lang="ro-RO" altLang="en-US" sz="3200"/>
              <a:t>î</a:t>
            </a:r>
            <a:r>
              <a:rPr lang="en-US" altLang="en-US" sz="3200"/>
              <a:t>n virgula fix</a:t>
            </a:r>
            <a:r>
              <a:rPr lang="ro-RO" altLang="en-US" sz="3200"/>
              <a:t>ă</a:t>
            </a:r>
            <a:endParaRPr lang="en-US" altLang="en-US" sz="3200"/>
          </a:p>
        </p:txBody>
      </p:sp>
    </p:spTree>
    <p:extLst>
      <p:ext uri="{BB962C8B-B14F-4D97-AF65-F5344CB8AC3E}">
        <p14:creationId xmlns:p14="http://schemas.microsoft.com/office/powerpoint/2010/main" val="1323984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752600" y="838200"/>
            <a:ext cx="7353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Reprezentarea numerelor </a:t>
            </a:r>
            <a:r>
              <a:rPr lang="ro-RO" altLang="en-US" sz="3200"/>
              <a:t>î</a:t>
            </a:r>
            <a:r>
              <a:rPr lang="en-US" altLang="en-US" sz="3200"/>
              <a:t>n </a:t>
            </a:r>
            <a:r>
              <a:rPr lang="ro-RO" altLang="en-US" sz="3200"/>
              <a:t>cod direct (CD)</a:t>
            </a:r>
            <a:endParaRPr lang="en-US" altLang="en-US" sz="3200"/>
          </a:p>
        </p:txBody>
      </p:sp>
      <p:graphicFrame>
        <p:nvGraphicFramePr>
          <p:cNvPr id="72708" name="Object 4"/>
          <p:cNvGraphicFramePr>
            <a:graphicFrameLocks noGrp="1"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5789011"/>
              </p:ext>
            </p:extLst>
          </p:nvPr>
        </p:nvGraphicFramePr>
        <p:xfrm>
          <a:off x="2514600" y="2057401"/>
          <a:ext cx="3200400" cy="262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4" imgW="1409400" imgH="1155600" progId="Equation.3">
                  <p:embed/>
                </p:oleObj>
              </mc:Choice>
              <mc:Fallback>
                <p:oleObj name="Equation" r:id="rId4" imgW="1409400" imgH="11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057401"/>
                        <a:ext cx="3200400" cy="262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81200" y="4578367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Exemplu</a:t>
            </a:r>
            <a:r>
              <a:rPr lang="en-US" dirty="0"/>
              <a:t> de </a:t>
            </a:r>
            <a:r>
              <a:rPr lang="ro-RO" dirty="0"/>
              <a:t>reprezentare pe</a:t>
            </a:r>
            <a:r>
              <a:rPr lang="en-US" dirty="0"/>
              <a:t> 8 bi</a:t>
            </a:r>
            <a:r>
              <a:rPr lang="ro-RO" dirty="0"/>
              <a:t>ți:</a:t>
            </a:r>
            <a:endParaRPr lang="en-US" dirty="0"/>
          </a:p>
          <a:p>
            <a:r>
              <a:rPr lang="en-US" dirty="0"/>
              <a:t>10=</a:t>
            </a:r>
            <a:r>
              <a:rPr lang="en-US" b="1" dirty="0"/>
              <a:t>0</a:t>
            </a:r>
            <a:r>
              <a:rPr lang="en-US" dirty="0"/>
              <a:t>0001010</a:t>
            </a:r>
          </a:p>
          <a:p>
            <a:r>
              <a:rPr lang="ro-RO" dirty="0"/>
              <a:t>2</a:t>
            </a:r>
            <a:r>
              <a:rPr lang="ro-RO" baseline="30000" dirty="0"/>
              <a:t>8</a:t>
            </a:r>
            <a:r>
              <a:rPr lang="ro-RO" dirty="0"/>
              <a:t>=</a:t>
            </a:r>
            <a:r>
              <a:rPr lang="en-US" dirty="0"/>
              <a:t>256</a:t>
            </a:r>
            <a:r>
              <a:rPr lang="ro-RO" dirty="0"/>
              <a:t> valori</a:t>
            </a:r>
          </a:p>
          <a:p>
            <a:r>
              <a:rPr lang="ro-RO" dirty="0"/>
              <a:t>Domeniul de valori reprezentabile: [-127;127] </a:t>
            </a:r>
            <a:endParaRPr lang="en-US" dirty="0"/>
          </a:p>
          <a:p>
            <a:r>
              <a:rPr lang="ro-RO" dirty="0"/>
              <a:t>(două reprezentări ale lui zero: +0 și −0)</a:t>
            </a:r>
          </a:p>
          <a:p>
            <a:r>
              <a:rPr lang="ro-RO" dirty="0"/>
              <a:t>Numere fără semn</a:t>
            </a:r>
            <a:r>
              <a:rPr lang="en-US" dirty="0"/>
              <a:t> [0;255]</a:t>
            </a:r>
          </a:p>
        </p:txBody>
      </p:sp>
    </p:spTree>
    <p:extLst>
      <p:ext uri="{BB962C8B-B14F-4D97-AF65-F5344CB8AC3E}">
        <p14:creationId xmlns:p14="http://schemas.microsoft.com/office/powerpoint/2010/main" val="2028799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752600" y="838200"/>
            <a:ext cx="72628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Reprezentarea numerelor </a:t>
            </a:r>
            <a:r>
              <a:rPr lang="ro-RO" altLang="en-US" sz="3200"/>
              <a:t>î</a:t>
            </a:r>
            <a:r>
              <a:rPr lang="en-US" altLang="en-US" sz="3200"/>
              <a:t>n </a:t>
            </a:r>
            <a:r>
              <a:rPr lang="ro-RO" altLang="en-US" sz="3200"/>
              <a:t>cod invers (CI)</a:t>
            </a:r>
            <a:endParaRPr lang="en-US" altLang="en-US" sz="3200"/>
          </a:p>
        </p:txBody>
      </p:sp>
      <p:graphicFrame>
        <p:nvGraphicFramePr>
          <p:cNvPr id="73731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524000" y="2362200"/>
          <a:ext cx="7040563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4" imgW="3911400" imgH="1968480" progId="Equation.3">
                  <p:embed/>
                </p:oleObj>
              </mc:Choice>
              <mc:Fallback>
                <p:oleObj name="Equation" r:id="rId4" imgW="3911400" imgH="1968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362200"/>
                        <a:ext cx="7040563" cy="354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3795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4754" name="Text Box 1026"/>
          <p:cNvSpPr txBox="1">
            <a:spLocks noChangeArrowheads="1"/>
          </p:cNvSpPr>
          <p:nvPr/>
        </p:nvSpPr>
        <p:spPr bwMode="auto">
          <a:xfrm>
            <a:off x="1447800" y="838200"/>
            <a:ext cx="769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dirty="0" err="1"/>
              <a:t>Reprezentarea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numerelor</a:t>
            </a:r>
            <a:r>
              <a:rPr lang="en-US" altLang="en-US" sz="2800" dirty="0"/>
              <a:t> </a:t>
            </a:r>
            <a:r>
              <a:rPr lang="ro-RO" altLang="en-US" sz="2800" dirty="0"/>
              <a:t>î</a:t>
            </a:r>
            <a:r>
              <a:rPr lang="en-US" altLang="en-US" sz="2800" dirty="0"/>
              <a:t>n </a:t>
            </a:r>
            <a:r>
              <a:rPr lang="ro-RO" altLang="en-US" sz="2800" dirty="0"/>
              <a:t>cod complementar (CC)</a:t>
            </a:r>
            <a:endParaRPr lang="en-US" altLang="en-US" sz="2800" dirty="0"/>
          </a:p>
        </p:txBody>
      </p:sp>
      <p:graphicFrame>
        <p:nvGraphicFramePr>
          <p:cNvPr id="74755" name="Object 1027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920875" y="2346325"/>
          <a:ext cx="6765925" cy="371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4" imgW="4394160" imgH="2412720" progId="Equation.3">
                  <p:embed/>
                </p:oleObj>
              </mc:Choice>
              <mc:Fallback>
                <p:oleObj name="Equation" r:id="rId4" imgW="4394160" imgH="241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75" y="2346325"/>
                        <a:ext cx="6765925" cy="371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0531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2800" dirty="0"/>
              <a:t>Ce se folosește în practică (2026)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ro-RO" sz="2000" dirty="0"/>
              <a:t>Procesoarele actuale (x86-64, ARM, RISC-V) folosesc complementul față de 2 pentru întregii cu semn</a:t>
            </a:r>
          </a:p>
          <a:p>
            <a:pPr>
              <a:spcAft>
                <a:spcPts val="800"/>
              </a:spcAft>
            </a:pPr>
            <a:r>
              <a:rPr lang="ro-RO" sz="2000" dirty="0"/>
              <a:t>CD și CI: interes istoric/didactic – două zerouri (+0 și −0), CI cere transport circular</a:t>
            </a:r>
          </a:p>
          <a:p>
            <a:pPr>
              <a:spcAft>
                <a:spcPts val="800"/>
              </a:spcAft>
            </a:pPr>
            <a:r>
              <a:rPr lang="ro-RO" sz="2000" dirty="0"/>
              <a:t>C23 și C++20 impun complementul față de 2</a:t>
            </a:r>
          </a:p>
          <a:p>
            <a:pPr>
              <a:spcAft>
                <a:spcPts val="800"/>
              </a:spcAft>
            </a:pPr>
            <a:r>
              <a:rPr lang="ro-RO" sz="2000" dirty="0"/>
              <a:t>Domeniul de valori </a:t>
            </a:r>
            <a:r>
              <a:rPr lang="en-US" sz="2000" dirty="0"/>
              <a:t>p</a:t>
            </a:r>
            <a:r>
              <a:rPr lang="ro-RO" sz="2000" dirty="0"/>
              <a:t>e n biți: [−2ⁿ⁻¹ ; 2ⁿ⁻¹−1]; pe 8 biți: [−128 ; 127]</a:t>
            </a:r>
          </a:p>
          <a:p>
            <a:pPr>
              <a:spcAft>
                <a:spcPts val="800"/>
              </a:spcAft>
            </a:pPr>
            <a:r>
              <a:rPr lang="ro-RO" sz="2000" dirty="0"/>
              <a:t>−x = ~x + 1 (inversezi biții, adaugi 1); același sumator lucrează cu și fără semn</a:t>
            </a:r>
          </a:p>
          <a:p>
            <a:pPr>
              <a:spcAft>
                <a:spcPts val="800"/>
              </a:spcAft>
            </a:pPr>
            <a:r>
              <a:rPr lang="ro-RO" sz="2000" dirty="0"/>
              <a:t>Depășire: operanzi de același semn, rezultat de semn opus (127 + 1 → −128)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Adunarea/sc</a:t>
            </a:r>
            <a:r>
              <a:rPr lang="ro-RO" altLang="en-US" sz="3200"/>
              <a:t>ă</a:t>
            </a:r>
            <a:r>
              <a:rPr lang="en-US" altLang="en-US" sz="3200"/>
              <a:t>derea </a:t>
            </a:r>
            <a:r>
              <a:rPr lang="ro-RO" altLang="en-US" sz="3200"/>
              <a:t>î</a:t>
            </a:r>
            <a:r>
              <a:rPr lang="en-US" altLang="en-US" sz="3200"/>
              <a:t>n virgul</a:t>
            </a:r>
            <a:r>
              <a:rPr lang="ro-RO" altLang="en-US" sz="3200"/>
              <a:t>ă</a:t>
            </a:r>
            <a:r>
              <a:rPr lang="en-US" altLang="en-US" sz="3200"/>
              <a:t> fix</a:t>
            </a:r>
            <a:r>
              <a:rPr lang="ro-RO" altLang="en-US" sz="3200"/>
              <a:t>ă</a:t>
            </a:r>
            <a:endParaRPr lang="en-US" altLang="en-US" sz="32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3048000"/>
            <a:ext cx="7958138" cy="1295400"/>
          </a:xfrm>
        </p:spPr>
        <p:txBody>
          <a:bodyPr/>
          <a:lstStyle/>
          <a:p>
            <a:r>
              <a:rPr lang="en-US" altLang="en-US" sz="2600" dirty="0" err="1"/>
              <a:t>Adunarea</a:t>
            </a:r>
            <a:r>
              <a:rPr lang="en-US" altLang="en-US" sz="2600" dirty="0"/>
              <a:t> </a:t>
            </a:r>
            <a:r>
              <a:rPr lang="ro-RO" altLang="en-US" sz="2600" dirty="0"/>
              <a:t>î</a:t>
            </a:r>
            <a:r>
              <a:rPr lang="en-US" altLang="en-US" sz="2600" dirty="0"/>
              <a:t>n CD, CI </a:t>
            </a:r>
            <a:r>
              <a:rPr lang="ro-RO" altLang="en-US" sz="2600" dirty="0"/>
              <a:t>ş</a:t>
            </a:r>
            <a:r>
              <a:rPr lang="en-US" altLang="en-US" sz="2600" dirty="0" err="1"/>
              <a:t>i</a:t>
            </a:r>
            <a:r>
              <a:rPr lang="en-US" altLang="en-US" sz="2600" dirty="0"/>
              <a:t> CC</a:t>
            </a:r>
            <a:r>
              <a:rPr lang="ro-RO" altLang="en-US" sz="2600" dirty="0"/>
              <a:t> </a:t>
            </a:r>
            <a:r>
              <a:rPr lang="en-US" altLang="en-US" sz="2600" dirty="0"/>
              <a:t>(</a:t>
            </a:r>
            <a:r>
              <a:rPr lang="ro-RO" altLang="en-US" sz="2600" dirty="0"/>
              <a:t>Ex. 93</a:t>
            </a:r>
            <a:r>
              <a:rPr lang="en-US" altLang="en-US" sz="2600" dirty="0"/>
              <a:t>-</a:t>
            </a:r>
            <a:r>
              <a:rPr lang="ro-RO" altLang="en-US" sz="2600" dirty="0"/>
              <a:t>27</a:t>
            </a:r>
            <a:r>
              <a:rPr lang="en-US" altLang="en-US" sz="2600" dirty="0"/>
              <a:t> </a:t>
            </a:r>
            <a:r>
              <a:rPr lang="ro-RO" altLang="en-US" sz="2600" dirty="0"/>
              <a:t>î</a:t>
            </a:r>
            <a:r>
              <a:rPr lang="en-US" altLang="en-US" sz="2600" dirty="0"/>
              <a:t>n CI)</a:t>
            </a:r>
          </a:p>
          <a:p>
            <a:r>
              <a:rPr lang="en-US" altLang="en-US" sz="2600" dirty="0" err="1"/>
              <a:t>Sc</a:t>
            </a:r>
            <a:r>
              <a:rPr lang="ro-RO" altLang="en-US" sz="2600" dirty="0"/>
              <a:t>ă</a:t>
            </a:r>
            <a:r>
              <a:rPr lang="en-US" altLang="en-US" sz="2600" dirty="0" err="1"/>
              <a:t>derea</a:t>
            </a:r>
            <a:r>
              <a:rPr lang="en-US" altLang="en-US" sz="2600" dirty="0"/>
              <a:t> </a:t>
            </a:r>
            <a:r>
              <a:rPr lang="ro-RO" altLang="en-US" sz="2600" dirty="0"/>
              <a:t>î</a:t>
            </a:r>
            <a:r>
              <a:rPr lang="en-US" altLang="en-US" sz="2600" dirty="0"/>
              <a:t>n CD, CI </a:t>
            </a:r>
            <a:r>
              <a:rPr lang="ro-RO" altLang="en-US" sz="2600" dirty="0" err="1"/>
              <a:t>ş</a:t>
            </a:r>
            <a:r>
              <a:rPr lang="en-US" altLang="en-US" sz="2600" dirty="0" err="1"/>
              <a:t>i</a:t>
            </a:r>
            <a:r>
              <a:rPr lang="en-US" altLang="en-US" sz="2600" dirty="0"/>
              <a:t> CC</a:t>
            </a:r>
          </a:p>
        </p:txBody>
      </p:sp>
    </p:spTree>
    <p:extLst>
      <p:ext uri="{BB962C8B-B14F-4D97-AF65-F5344CB8AC3E}">
        <p14:creationId xmlns:p14="http://schemas.microsoft.com/office/powerpoint/2010/main" val="49549485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sz="3200" dirty="0"/>
              <a:t>Tipurile fundamentale de date</a:t>
            </a:r>
            <a:endParaRPr lang="en-US" altLang="en-US" sz="3200" dirty="0"/>
          </a:p>
        </p:txBody>
      </p:sp>
      <p:graphicFrame>
        <p:nvGraphicFramePr>
          <p:cNvPr id="18435" name="Table 184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12064"/>
              </p:ext>
            </p:extLst>
          </p:nvPr>
        </p:nvGraphicFramePr>
        <p:xfrm>
          <a:off x="1311910" y="2438400"/>
          <a:ext cx="7498079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2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6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2000" dirty="0" err="1"/>
                        <a:t>Termen</a:t>
                      </a:r>
                      <a:r>
                        <a:rPr sz="2000" dirty="0"/>
                        <a:t> 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Biți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C / 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Java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200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int8_t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200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int16_t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short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2000"/>
                        <a:t>doubleword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int32_t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2000"/>
                        <a:t>quadword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int64_t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i64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/>
                        <a:t>long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2000"/>
                        <a:t>double quadword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__int128 (GCC/Clang)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i128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/>
                        <a:t>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7410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sz="2800" dirty="0"/>
              <a:t>Lungimea, precizia și domeniul datelor î</a:t>
            </a:r>
            <a:r>
              <a:rPr lang="en-US" altLang="en-US" sz="2800" dirty="0"/>
              <a:t>n </a:t>
            </a:r>
            <a:r>
              <a:rPr lang="ro-RO" altLang="en-US" sz="2800" dirty="0"/>
              <a:t>virgulă</a:t>
            </a:r>
            <a:r>
              <a:rPr lang="en-US" altLang="en-US" sz="2800" dirty="0"/>
              <a:t> fix</a:t>
            </a:r>
            <a:r>
              <a:rPr lang="ro-RO" altLang="en-US" sz="2800" dirty="0"/>
              <a:t>ă</a:t>
            </a:r>
            <a:endParaRPr lang="en-US" altLang="en-US" sz="2800" dirty="0"/>
          </a:p>
        </p:txBody>
      </p:sp>
      <p:graphicFrame>
        <p:nvGraphicFramePr>
          <p:cNvPr id="74790" name="Group 38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140454270"/>
              </p:ext>
            </p:extLst>
          </p:nvPr>
        </p:nvGraphicFramePr>
        <p:xfrm>
          <a:off x="809625" y="2214563"/>
          <a:ext cx="7958138" cy="3913188"/>
        </p:xfrm>
        <a:graphic>
          <a:graphicData uri="http://schemas.openxmlformats.org/drawingml/2006/table">
            <a:tbl>
              <a:tblPr/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2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Tipul</a:t>
                      </a:r>
                      <a:endParaRPr kumimoji="0" lang="en-US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Lungime</a:t>
                      </a:r>
                      <a:endParaRPr kumimoji="0" lang="en-US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Precizie</a:t>
                      </a:r>
                      <a:endParaRPr kumimoji="0" lang="en-US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Domeniul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de </a:t>
                      </a: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valori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binar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Domeniul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de </a:t>
                      </a: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valori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en-US" alt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zecimal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int16 (word)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  <a:r>
                        <a:rPr kumimoji="0" lang="en-US" alt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2</a:t>
                      </a:r>
                      <a:r>
                        <a:rPr kumimoji="0" lang="en-US" alt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[-32768 ; 32767]</a:t>
                      </a:r>
                      <a:endParaRPr kumimoji="0" lang="en-US" altLang="en-US" sz="2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int32 (dword)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  <a:r>
                        <a:rPr kumimoji="0" lang="en-US" alt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2</a:t>
                      </a:r>
                      <a:r>
                        <a:rPr kumimoji="0" lang="en-US" altLang="en-US" sz="2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≈ [-2,15·10⁹ ; 2,15·10⁹]</a:t>
                      </a:r>
                      <a:endParaRPr kumimoji="0" lang="en-US" altLang="en-US" sz="2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4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int64 (qword)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  <a:r>
                        <a:rPr kumimoji="0" lang="en-US" altLang="en-US" sz="2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2</a:t>
                      </a:r>
                      <a:r>
                        <a:rPr kumimoji="0" lang="en-US" altLang="en-US" sz="2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63</a:t>
                      </a: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  <a:endParaRPr kumimoji="0" lang="en-US" altLang="en-US" sz="2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≈ [-9,22·10¹⁸ ; 9,22·10¹⁸]</a:t>
                      </a:r>
                      <a:endParaRPr kumimoji="0" lang="en-US" altLang="en-US" sz="2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674370"/>
            <a:ext cx="7772400" cy="1676400"/>
          </a:xfrm>
        </p:spPr>
        <p:txBody>
          <a:bodyPr/>
          <a:lstStyle/>
          <a:p>
            <a:r>
              <a:rPr lang="en-US" altLang="en-US" sz="3200" dirty="0" err="1"/>
              <a:t>Reprezentarea</a:t>
            </a:r>
            <a:r>
              <a:rPr lang="en-US" altLang="en-US" sz="3200" dirty="0"/>
              <a:t> </a:t>
            </a:r>
            <a:r>
              <a:rPr lang="ro-RO" altLang="en-US" sz="3200" dirty="0"/>
              <a:t>î</a:t>
            </a:r>
            <a:r>
              <a:rPr lang="en-US" altLang="en-US" sz="3200" dirty="0"/>
              <a:t>n </a:t>
            </a:r>
            <a:r>
              <a:rPr lang="en-US" altLang="en-US" sz="3200" dirty="0" err="1"/>
              <a:t>virgul</a:t>
            </a:r>
            <a:r>
              <a:rPr lang="ro-RO" altLang="en-US" sz="3200" dirty="0"/>
              <a:t>ă</a:t>
            </a:r>
            <a:r>
              <a:rPr lang="en-US" altLang="en-US" sz="3200" dirty="0"/>
              <a:t> </a:t>
            </a:r>
            <a:r>
              <a:rPr lang="en-US" altLang="en-US" sz="3200" dirty="0" err="1"/>
              <a:t>mobil</a:t>
            </a:r>
            <a:r>
              <a:rPr lang="ro-RO" altLang="en-US" sz="3200" dirty="0"/>
              <a:t>ă</a:t>
            </a:r>
            <a:endParaRPr lang="en-US" altLang="en-US" sz="3200" dirty="0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219200" y="2362200"/>
            <a:ext cx="73914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ro-RO" altLang="en-US"/>
              <a:t>Î</a:t>
            </a:r>
            <a:r>
              <a:rPr lang="en-US" altLang="en-US"/>
              <a:t>n aceast</a:t>
            </a:r>
            <a:r>
              <a:rPr lang="ro-RO" altLang="en-US"/>
              <a:t>ă</a:t>
            </a:r>
            <a:r>
              <a:rPr lang="en-US" altLang="en-US"/>
              <a:t> reprezentare un num</a:t>
            </a:r>
            <a:r>
              <a:rPr lang="ro-RO" altLang="en-US"/>
              <a:t>ă</a:t>
            </a:r>
            <a:r>
              <a:rPr lang="en-US" altLang="en-US"/>
              <a:t>r are 3 p</a:t>
            </a:r>
            <a:r>
              <a:rPr lang="ro-RO" altLang="en-US"/>
              <a:t>ă</a:t>
            </a:r>
            <a:r>
              <a:rPr lang="en-US" altLang="en-US"/>
              <a:t>r</a:t>
            </a:r>
            <a:r>
              <a:rPr lang="ro-RO" altLang="en-US"/>
              <a:t>ţ</a:t>
            </a:r>
            <a:r>
              <a:rPr lang="en-US" altLang="en-US"/>
              <a:t>i: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/>
              <a:t>Bit de semn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/>
              <a:t>Exponent (caracteristic</a:t>
            </a:r>
            <a:r>
              <a:rPr lang="ro-RO" altLang="en-US"/>
              <a:t>ă</a:t>
            </a:r>
            <a:r>
              <a:rPr lang="en-US" altLang="en-US"/>
              <a:t>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/>
              <a:t>Frac</a:t>
            </a:r>
            <a:r>
              <a:rPr lang="ro-RO" altLang="en-US"/>
              <a:t>ţ</a:t>
            </a:r>
            <a:r>
              <a:rPr lang="en-US" altLang="en-US"/>
              <a:t>ie (mantis</a:t>
            </a:r>
            <a:r>
              <a:rPr lang="ro-RO" altLang="en-US"/>
              <a:t>ă</a:t>
            </a:r>
            <a:r>
              <a:rPr lang="en-US" altLang="en-US"/>
              <a:t>)(significand=eng.)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ro-RO" altLang="en-US" b="1"/>
              <a:t>Standardul internaţional IEEE 754 (Institute of Electrical and Electronics Engineers)</a:t>
            </a:r>
            <a:r>
              <a:rPr lang="ro-RO" altLang="en-US" b="0"/>
              <a:t> – ediția curentă: IEEE 754-2019 (anterior: 1985, 2008)</a:t>
            </a:r>
            <a:endParaRPr lang="en-US" alt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sz="3200"/>
              <a:t>Numere normali</a:t>
            </a:r>
            <a:r>
              <a:rPr lang="en-US" altLang="en-US" sz="3200"/>
              <a:t>za</a:t>
            </a:r>
            <a:r>
              <a:rPr lang="ro-RO" altLang="en-US" sz="3200"/>
              <a:t>te</a:t>
            </a:r>
            <a:endParaRPr lang="en-US" altLang="en-US" sz="32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214563"/>
            <a:ext cx="7958138" cy="3195637"/>
          </a:xfrm>
        </p:spPr>
        <p:txBody>
          <a:bodyPr/>
          <a:lstStyle/>
          <a:p>
            <a:r>
              <a:rPr lang="ro-RO" altLang="en-US" sz="2200" dirty="0"/>
              <a:t>Î</a:t>
            </a:r>
            <a:r>
              <a:rPr lang="en-US" altLang="en-US" sz="2200" dirty="0"/>
              <a:t>n </a:t>
            </a:r>
            <a:r>
              <a:rPr lang="en-US" altLang="en-US" sz="2200" dirty="0" err="1"/>
              <a:t>majoritatea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cazurilor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numerele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sunt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reprezentate</a:t>
            </a:r>
            <a:r>
              <a:rPr lang="en-US" altLang="en-US" sz="2200" dirty="0"/>
              <a:t> </a:t>
            </a:r>
            <a:r>
              <a:rPr lang="ro-RO" altLang="en-US" sz="2200" dirty="0"/>
              <a:t>î</a:t>
            </a:r>
            <a:r>
              <a:rPr lang="en-US" altLang="en-US" sz="2200" dirty="0"/>
              <a:t>n </a:t>
            </a:r>
            <a:r>
              <a:rPr lang="en-US" altLang="en-US" sz="2200" i="1" dirty="0"/>
              <a:t>form</a:t>
            </a:r>
            <a:r>
              <a:rPr lang="ro-RO" altLang="en-US" sz="2200" i="1" dirty="0"/>
              <a:t>ă</a:t>
            </a:r>
            <a:r>
              <a:rPr lang="en-US" altLang="en-US" sz="2200" i="1" dirty="0"/>
              <a:t> </a:t>
            </a:r>
            <a:r>
              <a:rPr lang="en-US" altLang="en-US" sz="2200" i="1" dirty="0" err="1"/>
              <a:t>normalizat</a:t>
            </a:r>
            <a:r>
              <a:rPr lang="ro-RO" altLang="en-US" sz="2200" i="1" dirty="0"/>
              <a:t>ă</a:t>
            </a:r>
            <a:r>
              <a:rPr lang="en-US" altLang="en-US" sz="2200" i="1" dirty="0"/>
              <a:t>. </a:t>
            </a:r>
            <a:r>
              <a:rPr lang="en-US" altLang="en-US" sz="2200" dirty="0"/>
              <a:t>Cu </a:t>
            </a:r>
            <a:r>
              <a:rPr lang="en-US" altLang="en-US" sz="2200" dirty="0" err="1"/>
              <a:t>excep</a:t>
            </a:r>
            <a:r>
              <a:rPr lang="ro-RO" altLang="en-US" sz="2200" dirty="0"/>
              <a:t>ţ</a:t>
            </a:r>
            <a:r>
              <a:rPr lang="en-US" altLang="en-US" sz="2200" dirty="0" err="1"/>
              <a:t>ia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lui</a:t>
            </a:r>
            <a:r>
              <a:rPr lang="en-US" altLang="en-US" sz="2200" dirty="0"/>
              <a:t> zero, </a:t>
            </a:r>
            <a:r>
              <a:rPr lang="en-US" altLang="en-US" sz="2200" dirty="0" err="1"/>
              <a:t>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reprezentat</a:t>
            </a:r>
            <a:r>
              <a:rPr lang="en-US" altLang="en-US" sz="2200" dirty="0"/>
              <a:t> sub forma: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/>
              <a:t>			+/-1,fff…</a:t>
            </a:r>
            <a:r>
              <a:rPr lang="en-US" altLang="en-US" sz="2200" dirty="0" err="1"/>
              <a:t>fff</a:t>
            </a:r>
            <a:r>
              <a:rPr lang="en-US" altLang="en-US" sz="2200" dirty="0"/>
              <a:t> *2</a:t>
            </a:r>
            <a:r>
              <a:rPr lang="en-US" altLang="en-US" sz="2200" baseline="30000" dirty="0"/>
              <a:t>exp</a:t>
            </a:r>
          </a:p>
          <a:p>
            <a:pPr>
              <a:buFont typeface="Wingdings" pitchFamily="2" charset="2"/>
              <a:buNone/>
            </a:pPr>
            <a:endParaRPr lang="en-US" altLang="en-US" sz="2200" baseline="30000" dirty="0"/>
          </a:p>
          <a:p>
            <a:pPr>
              <a:buFont typeface="Wingdings" pitchFamily="2" charset="2"/>
              <a:buNone/>
            </a:pPr>
            <a:r>
              <a:rPr lang="en-US" altLang="en-US" sz="2200" baseline="30000" dirty="0"/>
              <a:t>		</a:t>
            </a:r>
            <a:r>
              <a:rPr lang="en-US" altLang="en-US" sz="2200" dirty="0"/>
              <a:t>S=0 </a:t>
            </a:r>
            <a:r>
              <a:rPr lang="en-US" altLang="en-US" sz="2200" dirty="0" err="1"/>
              <a:t>sau</a:t>
            </a:r>
            <a:r>
              <a:rPr lang="en-US" altLang="en-US" sz="2200" dirty="0"/>
              <a:t> S=1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/>
              <a:t>		CAR = </a:t>
            </a:r>
            <a:r>
              <a:rPr lang="en-US" altLang="en-US" sz="2200" dirty="0" err="1"/>
              <a:t>exp</a:t>
            </a:r>
            <a:r>
              <a:rPr lang="en-US" altLang="en-US" sz="2200" dirty="0"/>
              <a:t> + K (K=constant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pozitiv</a:t>
            </a:r>
            <a:r>
              <a:rPr lang="ro-RO" altLang="en-US" sz="2200" dirty="0"/>
              <a:t>ă</a:t>
            </a:r>
            <a:r>
              <a:rPr lang="en-US" altLang="en-US" sz="2200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/>
              <a:t>		</a:t>
            </a:r>
            <a:r>
              <a:rPr lang="en-US" altLang="en-US" sz="2200" dirty="0" err="1"/>
              <a:t>Frac</a:t>
            </a:r>
            <a:r>
              <a:rPr lang="ro-RO" altLang="en-US" sz="2200" dirty="0"/>
              <a:t>ţ</a:t>
            </a:r>
            <a:r>
              <a:rPr lang="en-US" altLang="en-US" sz="2200" dirty="0" err="1"/>
              <a:t>ie</a:t>
            </a:r>
            <a:r>
              <a:rPr lang="en-US" altLang="en-US" sz="2200" dirty="0"/>
              <a:t> = </a:t>
            </a:r>
            <a:r>
              <a:rPr lang="en-US" altLang="en-US" sz="2200" dirty="0" err="1"/>
              <a:t>fff</a:t>
            </a:r>
            <a:r>
              <a:rPr lang="en-US" altLang="en-US" sz="2200" dirty="0"/>
              <a:t>…</a:t>
            </a:r>
            <a:r>
              <a:rPr lang="en-US" altLang="en-US" sz="2200" dirty="0" err="1"/>
              <a:t>fff</a:t>
            </a:r>
            <a:endParaRPr lang="en-US" altLang="en-US" sz="2200" dirty="0"/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1752600" y="5700707"/>
            <a:ext cx="5197475" cy="469900"/>
            <a:chOff x="1104" y="3591"/>
            <a:chExt cx="3274" cy="296"/>
          </a:xfrm>
        </p:grpSpPr>
        <p:sp>
          <p:nvSpPr>
            <p:cNvPr id="10245" name="Text Box 5"/>
            <p:cNvSpPr txBox="1">
              <a:spLocks noChangeArrowheads="1"/>
            </p:cNvSpPr>
            <p:nvPr/>
          </p:nvSpPr>
          <p:spPr bwMode="auto">
            <a:xfrm>
              <a:off x="1104" y="3591"/>
              <a:ext cx="202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S</a:t>
              </a:r>
            </a:p>
          </p:txBody>
        </p:sp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306" y="3591"/>
              <a:ext cx="768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dirty="0"/>
                <a:t>CAR</a:t>
              </a:r>
            </a:p>
          </p:txBody>
        </p:sp>
        <p:sp>
          <p:nvSpPr>
            <p:cNvPr id="10248" name="Text Box 8"/>
            <p:cNvSpPr txBox="1">
              <a:spLocks noChangeArrowheads="1"/>
            </p:cNvSpPr>
            <p:nvPr/>
          </p:nvSpPr>
          <p:spPr bwMode="auto">
            <a:xfrm>
              <a:off x="2074" y="3591"/>
              <a:ext cx="2304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Fractie</a:t>
              </a: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Numere </a:t>
            </a:r>
            <a:r>
              <a:rPr lang="ro-RO" altLang="en-US" sz="3200"/>
              <a:t>ş</a:t>
            </a:r>
            <a:r>
              <a:rPr lang="en-US" altLang="en-US" sz="3200"/>
              <a:t>i valori speciale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3881437"/>
          </a:xfrm>
        </p:spPr>
        <p:txBody>
          <a:bodyPr/>
          <a:lstStyle/>
          <a:p>
            <a:r>
              <a:rPr lang="en-US" altLang="en-US" sz="2000" b="1" dirty="0" err="1"/>
              <a:t>Zerouri</a:t>
            </a:r>
            <a:r>
              <a:rPr lang="en-US" altLang="en-US" sz="2000" b="1" dirty="0"/>
              <a:t> cu </a:t>
            </a:r>
            <a:r>
              <a:rPr lang="en-US" altLang="en-US" sz="2000" b="1" dirty="0" err="1"/>
              <a:t>semn</a:t>
            </a:r>
            <a:r>
              <a:rPr lang="en-US" altLang="en-US" sz="2000" dirty="0"/>
              <a:t> – </a:t>
            </a:r>
            <a:r>
              <a:rPr lang="en-US" altLang="en-US" sz="2000" dirty="0" err="1"/>
              <a:t>valoarea</a:t>
            </a:r>
            <a:r>
              <a:rPr lang="en-US" altLang="en-US" sz="2000" dirty="0"/>
              <a:t> 0 </a:t>
            </a:r>
            <a:r>
              <a:rPr lang="en-US" altLang="en-US" sz="2000" dirty="0" err="1"/>
              <a:t>poate</a:t>
            </a:r>
            <a:r>
              <a:rPr lang="en-US" altLang="en-US" sz="2000" dirty="0"/>
              <a:t> fi </a:t>
            </a:r>
            <a:r>
              <a:rPr lang="en-US" altLang="en-US" sz="2000" dirty="0" err="1"/>
              <a:t>reprezentat</a:t>
            </a:r>
            <a:r>
              <a:rPr lang="ro-RO" altLang="en-US" sz="2000" dirty="0"/>
              <a:t>ă</a:t>
            </a:r>
            <a:r>
              <a:rPr lang="en-US" altLang="en-US" sz="2000" dirty="0"/>
              <a:t> ca +0 </a:t>
            </a:r>
            <a:r>
              <a:rPr lang="en-US" altLang="en-US" sz="2000" dirty="0" err="1"/>
              <a:t>sau</a:t>
            </a:r>
            <a:r>
              <a:rPr lang="en-US" altLang="en-US" sz="2000" dirty="0"/>
              <a:t> –0 </a:t>
            </a:r>
            <a:r>
              <a:rPr lang="ro-RO" altLang="en-US" sz="2000" dirty="0"/>
              <a:t>î</a:t>
            </a:r>
            <a:r>
              <a:rPr lang="en-US" altLang="en-US" sz="2000" dirty="0"/>
              <a:t>n </a:t>
            </a:r>
            <a:r>
              <a:rPr lang="en-US" altLang="en-US" sz="2000" dirty="0" err="1"/>
              <a:t>func</a:t>
            </a:r>
            <a:r>
              <a:rPr lang="ro-RO" altLang="en-US" sz="2000" dirty="0"/>
              <a:t>ţ</a:t>
            </a:r>
            <a:r>
              <a:rPr lang="en-US" altLang="en-US" sz="2000" dirty="0" err="1"/>
              <a:t>ie</a:t>
            </a:r>
            <a:r>
              <a:rPr lang="en-US" altLang="en-US" sz="2000" dirty="0"/>
              <a:t> de </a:t>
            </a:r>
            <a:r>
              <a:rPr lang="en-US" altLang="en-US" sz="2000" dirty="0" err="1"/>
              <a:t>bitul</a:t>
            </a:r>
            <a:r>
              <a:rPr lang="en-US" altLang="en-US" sz="2000" dirty="0"/>
              <a:t> de </a:t>
            </a:r>
            <a:r>
              <a:rPr lang="en-US" altLang="en-US" sz="2000" dirty="0" err="1"/>
              <a:t>semn</a:t>
            </a:r>
            <a:r>
              <a:rPr lang="en-US" altLang="en-US" sz="2000" dirty="0"/>
              <a:t>. </a:t>
            </a:r>
            <a:r>
              <a:rPr lang="en-US" altLang="en-US" sz="2000" dirty="0" err="1"/>
              <a:t>Ambele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reprezent</a:t>
            </a:r>
            <a:r>
              <a:rPr lang="ro-RO" altLang="en-US" sz="2000" dirty="0"/>
              <a:t>ă</a:t>
            </a:r>
            <a:r>
              <a:rPr lang="en-US" altLang="en-US" sz="2000" dirty="0" err="1"/>
              <a:t>ri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sunt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egale</a:t>
            </a:r>
            <a:r>
              <a:rPr lang="en-US" altLang="en-US" sz="2000" dirty="0"/>
              <a:t> ca </a:t>
            </a:r>
            <a:r>
              <a:rPr lang="en-US" altLang="en-US" sz="2000" dirty="0" err="1"/>
              <a:t>valoare</a:t>
            </a:r>
            <a:r>
              <a:rPr lang="en-US" altLang="en-US" sz="2000" dirty="0"/>
              <a:t>. </a:t>
            </a:r>
            <a:r>
              <a:rPr lang="en-US" altLang="en-US" sz="2000" dirty="0" err="1"/>
              <a:t>Semnul</a:t>
            </a:r>
            <a:r>
              <a:rPr lang="en-US" altLang="en-US" sz="2000" dirty="0"/>
              <a:t> </a:t>
            </a:r>
            <a:r>
              <a:rPr lang="en-US" altLang="en-US" sz="2000" dirty="0" err="1"/>
              <a:t>unui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rezultat</a:t>
            </a:r>
            <a:r>
              <a:rPr lang="en-US" altLang="en-US" sz="2000" dirty="0"/>
              <a:t> cu </a:t>
            </a:r>
            <a:r>
              <a:rPr lang="en-US" altLang="en-US" sz="2000" dirty="0" err="1"/>
              <a:t>valoare</a:t>
            </a:r>
            <a:r>
              <a:rPr lang="en-US" altLang="en-US" sz="2000" dirty="0"/>
              <a:t> 0 </a:t>
            </a:r>
            <a:r>
              <a:rPr lang="en-US" altLang="en-US" sz="2000" dirty="0" err="1"/>
              <a:t>depinde</a:t>
            </a:r>
            <a:r>
              <a:rPr lang="en-US" altLang="en-US" sz="2000" dirty="0"/>
              <a:t> de opera</a:t>
            </a:r>
            <a:r>
              <a:rPr lang="ro-RO" altLang="en-US" sz="2000" dirty="0"/>
              <a:t>ţ</a:t>
            </a:r>
            <a:r>
              <a:rPr lang="en-US" altLang="en-US" sz="2000" dirty="0" err="1"/>
              <a:t>ia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efectuat</a:t>
            </a:r>
            <a:r>
              <a:rPr lang="ro-RO" altLang="en-US" sz="2000" dirty="0"/>
              <a:t>ă</a:t>
            </a:r>
            <a:r>
              <a:rPr lang="en-US" altLang="en-US" sz="2000" dirty="0"/>
              <a:t> </a:t>
            </a:r>
            <a:r>
              <a:rPr lang="ro-RO" altLang="en-US" sz="2000" dirty="0"/>
              <a:t>ş</a:t>
            </a:r>
            <a:r>
              <a:rPr lang="en-US" altLang="en-US" sz="2000" dirty="0" err="1"/>
              <a:t>i</a:t>
            </a:r>
            <a:r>
              <a:rPr lang="en-US" altLang="en-US" sz="2000" dirty="0"/>
              <a:t> de </a:t>
            </a:r>
            <a:r>
              <a:rPr lang="en-US" altLang="en-US" sz="2000" dirty="0" err="1"/>
              <a:t>modalitatea</a:t>
            </a:r>
            <a:r>
              <a:rPr lang="en-US" altLang="en-US" sz="2000" dirty="0"/>
              <a:t> de </a:t>
            </a:r>
            <a:r>
              <a:rPr lang="en-US" altLang="en-US" sz="2000" dirty="0" err="1"/>
              <a:t>rotunjire</a:t>
            </a:r>
            <a:r>
              <a:rPr lang="en-US" altLang="en-US" sz="2000" dirty="0"/>
              <a:t>. </a:t>
            </a:r>
          </a:p>
          <a:p>
            <a:r>
              <a:rPr lang="en-US" altLang="en-US" sz="2000" b="1" dirty="0" err="1"/>
              <a:t>Numere</a:t>
            </a:r>
            <a:r>
              <a:rPr lang="en-US" altLang="en-US" sz="2000" b="1" dirty="0"/>
              <a:t> finite </a:t>
            </a:r>
            <a:r>
              <a:rPr lang="en-US" altLang="en-US" sz="2000" b="1" dirty="0" err="1"/>
              <a:t>normalizate</a:t>
            </a:r>
            <a:r>
              <a:rPr lang="en-US" altLang="en-US" sz="2000" b="1" dirty="0"/>
              <a:t> </a:t>
            </a:r>
            <a:r>
              <a:rPr lang="ro-RO" altLang="en-US" sz="2000" b="1" dirty="0"/>
              <a:t>ş</a:t>
            </a:r>
            <a:r>
              <a:rPr lang="en-US" altLang="en-US" sz="2000" b="1" dirty="0" err="1"/>
              <a:t>i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denormalizate</a:t>
            </a:r>
            <a:r>
              <a:rPr lang="en-US" altLang="en-US" sz="2000" dirty="0"/>
              <a:t>.</a:t>
            </a:r>
          </a:p>
          <a:p>
            <a:r>
              <a:rPr lang="en-US" altLang="en-US" sz="2000" b="1" dirty="0">
                <a:sym typeface="Symbol" pitchFamily="18" charset="2"/>
              </a:rPr>
              <a:t>+, -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reprezint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valoarea</a:t>
            </a:r>
            <a:r>
              <a:rPr lang="en-US" altLang="en-US" sz="2000" dirty="0">
                <a:sym typeface="Symbol" pitchFamily="18" charset="2"/>
              </a:rPr>
              <a:t> maxim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pozitiv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, </a:t>
            </a:r>
            <a:r>
              <a:rPr lang="en-US" altLang="en-US" sz="2000" dirty="0" err="1">
                <a:sym typeface="Symbol" pitchFamily="18" charset="2"/>
              </a:rPr>
              <a:t>respectiv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negativ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pentru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numere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reale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ce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poate</a:t>
            </a:r>
            <a:r>
              <a:rPr lang="en-US" altLang="en-US" sz="2000" dirty="0">
                <a:sym typeface="Symbol" pitchFamily="18" charset="2"/>
              </a:rPr>
              <a:t> fi </a:t>
            </a:r>
            <a:r>
              <a:rPr lang="en-US" altLang="en-US" sz="2000" dirty="0" err="1">
                <a:sym typeface="Symbol" pitchFamily="18" charset="2"/>
              </a:rPr>
              <a:t>reprezentat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</a:t>
            </a:r>
            <a:r>
              <a:rPr lang="en-US" altLang="en-US" sz="2000" dirty="0" err="1">
                <a:sym typeface="Symbol" pitchFamily="18" charset="2"/>
              </a:rPr>
              <a:t>virgul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mobil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. </a:t>
            </a:r>
            <a:r>
              <a:rPr lang="ro-RO" altLang="en-US" sz="2000" b="1" dirty="0">
                <a:sym typeface="Symbol" pitchFamily="18" charset="2"/>
              </a:rPr>
              <a:t>Valoarea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ro-RO" altLang="en-US" sz="2000" b="1" i="1" dirty="0">
                <a:sym typeface="Symbol" pitchFamily="18" charset="2"/>
              </a:rPr>
              <a:t>infinit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ro-RO" altLang="en-US" sz="2000" b="1" dirty="0">
                <a:sym typeface="Symbol" pitchFamily="18" charset="2"/>
              </a:rPr>
              <a:t>este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ro-RO" altLang="en-US" sz="2000" b="1" dirty="0">
                <a:sym typeface="Symbol" pitchFamily="18" charset="2"/>
              </a:rPr>
              <a:t>totdeauna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ro-RO" altLang="en-US" sz="2000" b="1" dirty="0">
                <a:sym typeface="Symbol" pitchFamily="18" charset="2"/>
              </a:rPr>
              <a:t>reprezentată</a:t>
            </a:r>
            <a:r>
              <a:rPr lang="en-US" altLang="en-US" sz="2000" b="1" dirty="0">
                <a:sym typeface="Symbol" pitchFamily="18" charset="2"/>
              </a:rPr>
              <a:t> de o </a:t>
            </a:r>
            <a:r>
              <a:rPr lang="ro-RO" altLang="en-US" sz="2000" b="1" dirty="0" err="1">
                <a:sym typeface="Symbol" pitchFamily="18" charset="2"/>
              </a:rPr>
              <a:t>fracţie</a:t>
            </a:r>
            <a:r>
              <a:rPr lang="en-US" altLang="en-US" sz="2000" b="1" dirty="0">
                <a:sym typeface="Symbol" pitchFamily="18" charset="2"/>
              </a:rPr>
              <a:t> 0 </a:t>
            </a:r>
            <a:r>
              <a:rPr lang="ro-RO" altLang="en-US" sz="2000" b="1" dirty="0" err="1">
                <a:sym typeface="Symbol" pitchFamily="18" charset="2"/>
              </a:rPr>
              <a:t>şi</a:t>
            </a:r>
            <a:r>
              <a:rPr lang="en-US" altLang="en-US" sz="2000" b="1" dirty="0">
                <a:sym typeface="Symbol" pitchFamily="18" charset="2"/>
              </a:rPr>
              <a:t> de </a:t>
            </a:r>
            <a:r>
              <a:rPr lang="en-US" altLang="en-US" sz="2000" b="1" dirty="0" err="1">
                <a:sym typeface="Symbol" pitchFamily="18" charset="2"/>
              </a:rPr>
              <a:t>exponentul</a:t>
            </a:r>
            <a:r>
              <a:rPr lang="en-US" altLang="en-US" sz="2000" b="1" dirty="0">
                <a:sym typeface="Symbol" pitchFamily="18" charset="2"/>
              </a:rPr>
              <a:t> maxim </a:t>
            </a:r>
            <a:r>
              <a:rPr lang="en-US" altLang="en-US" sz="2000" b="1" dirty="0" err="1">
                <a:sym typeface="Symbol" pitchFamily="18" charset="2"/>
              </a:rPr>
              <a:t>permis</a:t>
            </a:r>
            <a:r>
              <a:rPr lang="en-US" altLang="en-US" sz="2000" b="1" dirty="0">
                <a:sym typeface="Symbol" pitchFamily="18" charset="2"/>
              </a:rPr>
              <a:t> de </a:t>
            </a:r>
            <a:r>
              <a:rPr lang="en-US" altLang="en-US" sz="2000" b="1" dirty="0" err="1">
                <a:sym typeface="Symbol" pitchFamily="18" charset="2"/>
              </a:rPr>
              <a:t>formatul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en-US" altLang="en-US" sz="2000" b="1" dirty="0" err="1">
                <a:sym typeface="Symbol" pitchFamily="18" charset="2"/>
              </a:rPr>
              <a:t>respectiv</a:t>
            </a:r>
            <a:r>
              <a:rPr lang="en-US" altLang="en-US" sz="2000" dirty="0">
                <a:sym typeface="Symbol" pitchFamily="18" charset="2"/>
              </a:rPr>
              <a:t> (de ex. 255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format </a:t>
            </a:r>
            <a:r>
              <a:rPr lang="en-US" altLang="en-US" sz="2000" dirty="0" err="1">
                <a:sym typeface="Symbol" pitchFamily="18" charset="2"/>
              </a:rPr>
              <a:t>simpl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precizie</a:t>
            </a:r>
            <a:r>
              <a:rPr lang="en-US" altLang="en-US" sz="2000" dirty="0">
                <a:sym typeface="Symbol" pitchFamily="18" charset="2"/>
              </a:rPr>
              <a:t>). </a:t>
            </a:r>
            <a:r>
              <a:rPr lang="en-US" altLang="en-US" sz="2000" dirty="0" err="1">
                <a:sym typeface="Symbol" pitchFamily="18" charset="2"/>
              </a:rPr>
              <a:t>Sunt</a:t>
            </a:r>
            <a:r>
              <a:rPr lang="en-US" altLang="en-US" sz="2000" dirty="0">
                <a:sym typeface="Symbol" pitchFamily="18" charset="2"/>
              </a:rPr>
              <a:t> generate </a:t>
            </a:r>
            <a:r>
              <a:rPr lang="en-US" altLang="en-US" sz="2000" dirty="0" err="1">
                <a:sym typeface="Symbol" pitchFamily="18" charset="2"/>
              </a:rPr>
              <a:t>excep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>
                <a:sym typeface="Symbol" pitchFamily="18" charset="2"/>
              </a:rPr>
              <a:t>ii </a:t>
            </a:r>
            <a:r>
              <a:rPr lang="en-US" altLang="en-US" sz="2000" dirty="0" err="1">
                <a:sym typeface="Symbol" pitchFamily="18" charset="2"/>
              </a:rPr>
              <a:t>atunci</a:t>
            </a:r>
            <a:r>
              <a:rPr lang="en-US" altLang="en-US" sz="2000" dirty="0">
                <a:sym typeface="Symbol" pitchFamily="18" charset="2"/>
              </a:rPr>
              <a:t> c</a:t>
            </a:r>
            <a:r>
              <a:rPr lang="ro-RO" altLang="en-US" sz="2000" dirty="0">
                <a:sym typeface="Symbol" pitchFamily="18" charset="2"/>
              </a:rPr>
              <a:t>â</a:t>
            </a:r>
            <a:r>
              <a:rPr lang="en-US" altLang="en-US" sz="2000" dirty="0" err="1">
                <a:sym typeface="Symbol" pitchFamily="18" charset="2"/>
              </a:rPr>
              <a:t>nd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utilizarea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unei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valori</a:t>
            </a:r>
            <a:r>
              <a:rPr lang="en-US" altLang="en-US" sz="2000" dirty="0">
                <a:sym typeface="Symbol" pitchFamily="18" charset="2"/>
              </a:rPr>
              <a:t> infinite ca operand </a:t>
            </a:r>
            <a:r>
              <a:rPr lang="en-US" altLang="en-US" sz="2000" dirty="0" err="1">
                <a:sym typeface="Symbol" pitchFamily="18" charset="2"/>
              </a:rPr>
              <a:t>surs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conduce la o opera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ie</a:t>
            </a:r>
            <a:r>
              <a:rPr lang="en-US" altLang="en-US" sz="2000" dirty="0">
                <a:sym typeface="Symbol" pitchFamily="18" charset="2"/>
              </a:rPr>
              <a:t> invalid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.</a:t>
            </a:r>
          </a:p>
          <a:p>
            <a:r>
              <a:rPr lang="en-US" altLang="en-US" sz="2000" b="1" dirty="0" err="1">
                <a:sym typeface="Symbol" pitchFamily="18" charset="2"/>
              </a:rPr>
              <a:t>Valori</a:t>
            </a:r>
            <a:r>
              <a:rPr lang="en-US" altLang="en-US" sz="2000" b="1" dirty="0">
                <a:sym typeface="Symbol" pitchFamily="18" charset="2"/>
              </a:rPr>
              <a:t> </a:t>
            </a:r>
            <a:r>
              <a:rPr lang="en-US" altLang="en-US" sz="2000" b="1" dirty="0" err="1">
                <a:sym typeface="Symbol" pitchFamily="18" charset="2"/>
              </a:rPr>
              <a:t>NaN</a:t>
            </a:r>
            <a:r>
              <a:rPr lang="en-US" altLang="en-US" sz="2000" b="1" dirty="0">
                <a:sym typeface="Symbol" pitchFamily="18" charset="2"/>
              </a:rPr>
              <a:t> (Not a Number)</a:t>
            </a:r>
            <a:r>
              <a:rPr lang="en-US" altLang="en-US" sz="2000" dirty="0">
                <a:sym typeface="Symbol" pitchFamily="18" charset="2"/>
              </a:rPr>
              <a:t> – nu </a:t>
            </a:r>
            <a:r>
              <a:rPr lang="en-US" altLang="en-US" sz="2000" dirty="0" err="1">
                <a:sym typeface="Symbol" pitchFamily="18" charset="2"/>
              </a:rPr>
              <a:t>fac</a:t>
            </a:r>
            <a:r>
              <a:rPr lang="en-US" altLang="en-US" sz="2000" dirty="0">
                <a:sym typeface="Symbol" pitchFamily="18" charset="2"/>
              </a:rPr>
              <a:t> parte din </a:t>
            </a:r>
            <a:r>
              <a:rPr lang="en-US" altLang="en-US" sz="2000" dirty="0" err="1">
                <a:sym typeface="Symbol" pitchFamily="18" charset="2"/>
              </a:rPr>
              <a:t>mul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imea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numerelor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reale</a:t>
            </a:r>
            <a:r>
              <a:rPr lang="en-US" altLang="en-US" sz="2000" dirty="0">
                <a:sym typeface="Symbol" pitchFamily="18" charset="2"/>
              </a:rPr>
              <a:t>. </a:t>
            </a:r>
            <a:r>
              <a:rPr lang="en-US" altLang="en-US" sz="2000" dirty="0" err="1">
                <a:sym typeface="Symbol" pitchFamily="18" charset="2"/>
              </a:rPr>
              <a:t>Reprezentarea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lor</a:t>
            </a:r>
            <a:r>
              <a:rPr lang="en-US" altLang="en-US" sz="2000" dirty="0">
                <a:sym typeface="Symbol" pitchFamily="18" charset="2"/>
              </a:rPr>
              <a:t> se face </a:t>
            </a:r>
            <a:r>
              <a:rPr lang="en-US" altLang="en-US" sz="2000" dirty="0" err="1">
                <a:sym typeface="Symbol" pitchFamily="18" charset="2"/>
              </a:rPr>
              <a:t>prin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intermediul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unui</a:t>
            </a:r>
            <a:r>
              <a:rPr lang="en-US" altLang="en-US" sz="2000" dirty="0">
                <a:sym typeface="Symbol" pitchFamily="18" charset="2"/>
              </a:rPr>
              <a:t> exponent maxim </a:t>
            </a:r>
            <a:r>
              <a:rPr lang="en-US" altLang="en-US" sz="2000" dirty="0" err="1">
                <a:sym typeface="Symbol" pitchFamily="18" charset="2"/>
              </a:rPr>
              <a:t>acceptat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a </a:t>
            </a:r>
            <a:r>
              <a:rPr lang="en-US" altLang="en-US" sz="2000" dirty="0" err="1">
                <a:sym typeface="Symbol" pitchFamily="18" charset="2"/>
              </a:rPr>
              <a:t>unei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frac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>
                <a:sym typeface="Symbol" pitchFamily="18" charset="2"/>
              </a:rPr>
              <a:t>ii non-zero. </a:t>
            </a:r>
            <a:r>
              <a:rPr lang="en-US" altLang="en-US" sz="2000" dirty="0" err="1">
                <a:sym typeface="Symbol" pitchFamily="18" charset="2"/>
              </a:rPr>
              <a:t>Bitul</a:t>
            </a:r>
            <a:r>
              <a:rPr lang="en-US" altLang="en-US" sz="2000" dirty="0">
                <a:sym typeface="Symbol" pitchFamily="18" charset="2"/>
              </a:rPr>
              <a:t> de </a:t>
            </a:r>
            <a:r>
              <a:rPr lang="en-US" altLang="en-US" sz="2000" dirty="0" err="1">
                <a:sym typeface="Symbol" pitchFamily="18" charset="2"/>
              </a:rPr>
              <a:t>semn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este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ignorat</a:t>
            </a:r>
            <a:r>
              <a:rPr lang="en-US" altLang="en-US" sz="2000" dirty="0">
                <a:sym typeface="Symbol" pitchFamily="18" charset="2"/>
              </a:rPr>
              <a:t>. </a:t>
            </a:r>
          </a:p>
          <a:p>
            <a:endParaRPr lang="en-US" altLang="en-US" sz="20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Numere normalizate și denormalizate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1985963"/>
            <a:ext cx="8105775" cy="4567237"/>
          </a:xfrm>
        </p:spPr>
        <p:txBody>
          <a:bodyPr/>
          <a:lstStyle/>
          <a:p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diferite</a:t>
            </a:r>
            <a:r>
              <a:rPr lang="en-US" altLang="en-US" sz="2000" dirty="0">
                <a:sym typeface="Symbol" pitchFamily="18" charset="2"/>
              </a:rPr>
              <a:t> de zero finite.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normalizate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reprezint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ce</a:t>
            </a:r>
            <a:r>
              <a:rPr lang="en-US" altLang="en-US" sz="2000" dirty="0">
                <a:sym typeface="Symbol" pitchFamily="18" charset="2"/>
              </a:rPr>
              <a:t> pot fi </a:t>
            </a:r>
            <a:r>
              <a:rPr lang="en-US" altLang="en-US" sz="2000" dirty="0" err="1">
                <a:sym typeface="Symbol" pitchFamily="18" charset="2"/>
              </a:rPr>
              <a:t>codificate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ntr</a:t>
            </a:r>
            <a:r>
              <a:rPr lang="en-US" altLang="en-US" sz="2000" dirty="0">
                <a:sym typeface="Symbol" pitchFamily="18" charset="2"/>
              </a:rPr>
              <a:t>-o form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normalizat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ntre</a:t>
            </a:r>
            <a:r>
              <a:rPr lang="en-US" altLang="en-US" sz="2000" dirty="0">
                <a:sym typeface="Symbol" pitchFamily="18" charset="2"/>
              </a:rPr>
              <a:t> 0 </a:t>
            </a:r>
            <a:r>
              <a:rPr lang="ro-RO" altLang="en-US" sz="2000" dirty="0" err="1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.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slide-ul </a:t>
            </a:r>
            <a:r>
              <a:rPr lang="en-US" altLang="en-US" sz="2000" dirty="0" err="1">
                <a:sym typeface="Symbol" pitchFamily="18" charset="2"/>
              </a:rPr>
              <a:t>urm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tor, </a:t>
            </a:r>
            <a:r>
              <a:rPr lang="en-US" altLang="en-US" sz="2000" dirty="0" err="1">
                <a:sym typeface="Symbol" pitchFamily="18" charset="2"/>
              </a:rPr>
              <a:t>acest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grup</a:t>
            </a:r>
            <a:r>
              <a:rPr lang="en-US" altLang="en-US" sz="2000" dirty="0">
                <a:sym typeface="Symbol" pitchFamily="18" charset="2"/>
              </a:rPr>
              <a:t> include </a:t>
            </a:r>
            <a:r>
              <a:rPr lang="en-US" altLang="en-US" sz="2000" dirty="0" err="1">
                <a:sym typeface="Symbol" pitchFamily="18" charset="2"/>
              </a:rPr>
              <a:t>toate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cu </a:t>
            </a:r>
            <a:r>
              <a:rPr lang="en-US" altLang="en-US" sz="2000" dirty="0" err="1">
                <a:sym typeface="Symbol" pitchFamily="18" charset="2"/>
              </a:rPr>
              <a:t>exponen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modifica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ntre</a:t>
            </a:r>
            <a:r>
              <a:rPr lang="en-US" altLang="en-US" sz="2000" dirty="0">
                <a:sym typeface="Symbol" pitchFamily="18" charset="2"/>
              </a:rPr>
              <a:t> 1 </a:t>
            </a:r>
            <a:r>
              <a:rPr lang="ro-RO" altLang="en-US" sz="2000" dirty="0" err="1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254 (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ntre</a:t>
            </a:r>
            <a:r>
              <a:rPr lang="en-US" altLang="en-US" sz="2000" dirty="0">
                <a:sym typeface="Symbol" pitchFamily="18" charset="2"/>
              </a:rPr>
              <a:t> –126 </a:t>
            </a:r>
            <a:r>
              <a:rPr lang="ro-RO" altLang="en-US" sz="2000" dirty="0" err="1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127)</a:t>
            </a:r>
            <a:r>
              <a:rPr lang="ro-RO" altLang="en-US" sz="2000" dirty="0">
                <a:sym typeface="Symbol" pitchFamily="18" charset="2"/>
              </a:rPr>
              <a:t>.</a:t>
            </a:r>
            <a:endParaRPr lang="en-US" altLang="en-US" sz="2000" dirty="0">
              <a:sym typeface="Symbol" pitchFamily="18" charset="2"/>
            </a:endParaRPr>
          </a:p>
          <a:p>
            <a:r>
              <a:rPr lang="en-US" altLang="en-US" sz="2000" dirty="0" err="1">
                <a:sym typeface="Symbol" pitchFamily="18" charset="2"/>
              </a:rPr>
              <a:t>Atunci</a:t>
            </a:r>
            <a:r>
              <a:rPr lang="en-US" altLang="en-US" sz="2000" dirty="0">
                <a:sym typeface="Symbol" pitchFamily="18" charset="2"/>
              </a:rPr>
              <a:t> c</a:t>
            </a:r>
            <a:r>
              <a:rPr lang="ro-RO" altLang="en-US" sz="2000" dirty="0">
                <a:sym typeface="Symbol" pitchFamily="18" charset="2"/>
              </a:rPr>
              <a:t>â</a:t>
            </a:r>
            <a:r>
              <a:rPr lang="en-US" altLang="en-US" sz="2000" dirty="0" err="1">
                <a:sym typeface="Symbol" pitchFamily="18" charset="2"/>
              </a:rPr>
              <a:t>nd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exponentul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modificat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este</a:t>
            </a:r>
            <a:r>
              <a:rPr lang="en-US" altLang="en-US" sz="2000" dirty="0">
                <a:sym typeface="Symbol" pitchFamily="18" charset="2"/>
              </a:rPr>
              <a:t> 0,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mai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mici</a:t>
            </a:r>
            <a:r>
              <a:rPr lang="en-US" altLang="en-US" sz="2000" dirty="0">
                <a:sym typeface="Symbol" pitchFamily="18" charset="2"/>
              </a:rPr>
              <a:t> pot fi </a:t>
            </a:r>
            <a:r>
              <a:rPr lang="en-US" altLang="en-US" sz="2000" dirty="0" err="1">
                <a:sym typeface="Symbol" pitchFamily="18" charset="2"/>
              </a:rPr>
              <a:t>reprezentate</a:t>
            </a:r>
            <a:r>
              <a:rPr lang="en-US" altLang="en-US" sz="2000" dirty="0">
                <a:sym typeface="Symbol" pitchFamily="18" charset="2"/>
              </a:rPr>
              <a:t> f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c</a:t>
            </a:r>
            <a:r>
              <a:rPr lang="ro-RO" altLang="en-US" sz="2000" dirty="0">
                <a:sym typeface="Symbol" pitchFamily="18" charset="2"/>
              </a:rPr>
              <a:t>â</a:t>
            </a:r>
            <a:r>
              <a:rPr lang="en-US" altLang="en-US" sz="2000" dirty="0" err="1">
                <a:sym typeface="Symbol" pitchFamily="18" charset="2"/>
              </a:rPr>
              <a:t>nd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bitul</a:t>
            </a:r>
            <a:r>
              <a:rPr lang="en-US" altLang="en-US" sz="2000" dirty="0">
                <a:sym typeface="Symbol" pitchFamily="18" charset="2"/>
              </a:rPr>
              <a:t> p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r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>
                <a:sym typeface="Symbol" pitchFamily="18" charset="2"/>
              </a:rPr>
              <a:t>ii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ntregi</a:t>
            </a:r>
            <a:r>
              <a:rPr lang="en-US" altLang="en-US" sz="2000" dirty="0">
                <a:sym typeface="Symbol" pitchFamily="18" charset="2"/>
              </a:rPr>
              <a:t> zero.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din </a:t>
            </a:r>
            <a:r>
              <a:rPr lang="en-US" altLang="en-US" sz="2000" dirty="0" err="1">
                <a:sym typeface="Symbol" pitchFamily="18" charset="2"/>
              </a:rPr>
              <a:t>acest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domeniu</a:t>
            </a:r>
            <a:r>
              <a:rPr lang="en-US" altLang="en-US" sz="2000" dirty="0">
                <a:sym typeface="Symbol" pitchFamily="18" charset="2"/>
              </a:rPr>
              <a:t> se </a:t>
            </a:r>
            <a:r>
              <a:rPr lang="en-US" altLang="en-US" sz="2000" dirty="0" err="1">
                <a:sym typeface="Symbol" pitchFamily="18" charset="2"/>
              </a:rPr>
              <a:t>numesc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numere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i="1" dirty="0" err="1">
                <a:sym typeface="Symbol" pitchFamily="18" charset="2"/>
              </a:rPr>
              <a:t>denormalizate</a:t>
            </a:r>
            <a:r>
              <a:rPr lang="en-US" altLang="en-US" sz="2000" dirty="0">
                <a:sym typeface="Symbol" pitchFamily="18" charset="2"/>
              </a:rPr>
              <a:t>. </a:t>
            </a:r>
            <a:r>
              <a:rPr lang="en-US" altLang="en-US" sz="2000" dirty="0" err="1">
                <a:sym typeface="Symbol" pitchFamily="18" charset="2"/>
              </a:rPr>
              <a:t>Acest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lucru</a:t>
            </a:r>
            <a:r>
              <a:rPr lang="en-US" altLang="en-US" sz="2000" dirty="0">
                <a:sym typeface="Symbol" pitchFamily="18" charset="2"/>
              </a:rPr>
              <a:t> duce la </a:t>
            </a:r>
            <a:r>
              <a:rPr lang="en-US" altLang="en-US" sz="2000" dirty="0" err="1">
                <a:sym typeface="Symbol" pitchFamily="18" charset="2"/>
              </a:rPr>
              <a:t>sc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 err="1">
                <a:sym typeface="Symbol" pitchFamily="18" charset="2"/>
              </a:rPr>
              <a:t>derea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preciziei</a:t>
            </a:r>
            <a:r>
              <a:rPr lang="en-US" altLang="en-US" sz="2000" dirty="0">
                <a:sym typeface="Symbol" pitchFamily="18" charset="2"/>
              </a:rPr>
              <a:t> (num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 err="1">
                <a:sym typeface="Symbol" pitchFamily="18" charset="2"/>
              </a:rPr>
              <a:t>rul</a:t>
            </a:r>
            <a:r>
              <a:rPr lang="en-US" altLang="en-US" sz="2000" dirty="0">
                <a:sym typeface="Symbol" pitchFamily="18" charset="2"/>
              </a:rPr>
              <a:t> de bi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semnificativi</a:t>
            </a:r>
            <a:r>
              <a:rPr lang="en-US" altLang="en-US" sz="2000" dirty="0">
                <a:sym typeface="Symbol" pitchFamily="18" charset="2"/>
              </a:rPr>
              <a:t> ai frac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iei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este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redus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datorit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apari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iei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zerourilor</a:t>
            </a:r>
            <a:r>
              <a:rPr lang="en-US" altLang="en-US" sz="2000" dirty="0">
                <a:sym typeface="Symbol" pitchFamily="18" charset="2"/>
              </a:rPr>
              <a:t> de la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 err="1">
                <a:sym typeface="Symbol" pitchFamily="18" charset="2"/>
              </a:rPr>
              <a:t>nceput</a:t>
            </a:r>
            <a:r>
              <a:rPr lang="en-US" altLang="en-US" sz="2000" dirty="0">
                <a:sym typeface="Symbol" pitchFamily="18" charset="2"/>
              </a:rPr>
              <a:t>). </a:t>
            </a:r>
          </a:p>
          <a:p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</a:t>
            </a:r>
            <a:r>
              <a:rPr lang="en-US" altLang="en-US" sz="2000" dirty="0" err="1">
                <a:sym typeface="Symbol" pitchFamily="18" charset="2"/>
              </a:rPr>
              <a:t>momentul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normaliz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 err="1">
                <a:sym typeface="Symbol" pitchFamily="18" charset="2"/>
              </a:rPr>
              <a:t>rii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calculelor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</a:t>
            </a:r>
            <a:r>
              <a:rPr lang="en-US" altLang="en-US" sz="2000" dirty="0" err="1">
                <a:sym typeface="Symbol" pitchFamily="18" charset="2"/>
              </a:rPr>
              <a:t>virgul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mobil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, </a:t>
            </a:r>
            <a:r>
              <a:rPr lang="en-US" altLang="en-US" sz="2000" dirty="0" err="1">
                <a:sym typeface="Symbol" pitchFamily="18" charset="2"/>
              </a:rPr>
              <a:t>unitatea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</a:t>
            </a:r>
            <a:r>
              <a:rPr lang="en-US" altLang="en-US" sz="2000" dirty="0" err="1">
                <a:sym typeface="Symbol" pitchFamily="18" charset="2"/>
              </a:rPr>
              <a:t>virgul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mobil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opereaz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cu </a:t>
            </a:r>
            <a:r>
              <a:rPr lang="en-US" altLang="en-US" sz="2000" dirty="0" err="1">
                <a:sym typeface="Symbol" pitchFamily="18" charset="2"/>
              </a:rPr>
              <a:t>numere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normalizate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 err="1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produce </a:t>
            </a:r>
            <a:r>
              <a:rPr lang="en-US" altLang="en-US" sz="2000" dirty="0" err="1">
                <a:sym typeface="Symbol" pitchFamily="18" charset="2"/>
              </a:rPr>
              <a:t>rezultate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normalizate</a:t>
            </a:r>
            <a:r>
              <a:rPr lang="en-US" altLang="en-US" sz="2000" dirty="0">
                <a:sym typeface="Symbol" pitchFamily="18" charset="2"/>
              </a:rPr>
              <a:t>. </a:t>
            </a:r>
            <a:r>
              <a:rPr lang="en-US" altLang="en-US" sz="2000" dirty="0" err="1">
                <a:sym typeface="Symbol" pitchFamily="18" charset="2"/>
              </a:rPr>
              <a:t>Numerele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denormalizate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reprezint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o </a:t>
            </a:r>
            <a:r>
              <a:rPr lang="en-US" altLang="en-US" sz="2000" dirty="0" err="1">
                <a:sym typeface="Symbol" pitchFamily="18" charset="2"/>
              </a:rPr>
              <a:t>condi</a:t>
            </a:r>
            <a:r>
              <a:rPr lang="ro-RO" altLang="en-US" sz="2000" dirty="0" err="1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ie</a:t>
            </a:r>
            <a:r>
              <a:rPr lang="en-US" altLang="en-US" sz="2000" dirty="0">
                <a:sym typeface="Symbol" pitchFamily="18" charset="2"/>
              </a:rPr>
              <a:t> de </a:t>
            </a:r>
            <a:r>
              <a:rPr lang="en-US" altLang="en-US" sz="2000" i="1" dirty="0">
                <a:sym typeface="Symbol" pitchFamily="18" charset="2"/>
              </a:rPr>
              <a:t>underflow</a:t>
            </a:r>
            <a:r>
              <a:rPr lang="en-US" altLang="en-US" sz="2000" dirty="0">
                <a:sym typeface="Symbol" pitchFamily="18" charset="2"/>
              </a:rPr>
              <a:t>. Un num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r </a:t>
            </a:r>
            <a:r>
              <a:rPr lang="en-US" altLang="en-US" sz="2000" dirty="0" err="1">
                <a:sym typeface="Symbol" pitchFamily="18" charset="2"/>
              </a:rPr>
              <a:t>denormalizat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este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calculat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prin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intermediul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unei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tehnici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denumit</a:t>
            </a:r>
            <a:r>
              <a:rPr lang="ro-RO" altLang="en-US" sz="2000" dirty="0">
                <a:sym typeface="Symbol" pitchFamily="18" charset="2"/>
              </a:rPr>
              <a:t>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i="1" dirty="0">
                <a:sym typeface="Symbol" pitchFamily="18" charset="2"/>
              </a:rPr>
              <a:t>gradual underflow</a:t>
            </a:r>
            <a:r>
              <a:rPr lang="en-US" altLang="en-US" sz="2000" dirty="0">
                <a:sym typeface="Symbol" pitchFamily="18" charset="2"/>
              </a:rPr>
              <a:t>. 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Valori reale </a:t>
            </a:r>
            <a:r>
              <a:rPr lang="ro-RO" altLang="en-US" sz="3200"/>
              <a:t>ş</a:t>
            </a:r>
            <a:r>
              <a:rPr lang="en-US" altLang="en-US" sz="3200"/>
              <a:t>i NaN</a:t>
            </a:r>
          </a:p>
        </p:txBody>
      </p:sp>
      <p:grpSp>
        <p:nvGrpSpPr>
          <p:cNvPr id="71685" name="Group 5"/>
          <p:cNvGrpSpPr>
            <a:grpSpLocks/>
          </p:cNvGrpSpPr>
          <p:nvPr/>
        </p:nvGrpSpPr>
        <p:grpSpPr bwMode="auto">
          <a:xfrm>
            <a:off x="3489325" y="2209800"/>
            <a:ext cx="5197475" cy="471488"/>
            <a:chOff x="1862" y="2544"/>
            <a:chExt cx="3274" cy="297"/>
          </a:xfrm>
        </p:grpSpPr>
        <p:sp>
          <p:nvSpPr>
            <p:cNvPr id="71686" name="Text Box 6"/>
            <p:cNvSpPr txBox="1">
              <a:spLocks noChangeArrowheads="1"/>
            </p:cNvSpPr>
            <p:nvPr/>
          </p:nvSpPr>
          <p:spPr bwMode="auto">
            <a:xfrm>
              <a:off x="1862" y="2544"/>
              <a:ext cx="202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1</a:t>
              </a:r>
            </a:p>
          </p:txBody>
        </p:sp>
        <p:sp>
          <p:nvSpPr>
            <p:cNvPr id="71687" name="Text Box 7"/>
            <p:cNvSpPr txBox="1">
              <a:spLocks noChangeArrowheads="1"/>
            </p:cNvSpPr>
            <p:nvPr/>
          </p:nvSpPr>
          <p:spPr bwMode="auto">
            <a:xfrm>
              <a:off x="2064" y="2545"/>
              <a:ext cx="768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  <p:sp>
          <p:nvSpPr>
            <p:cNvPr id="71688" name="Text Box 8"/>
            <p:cNvSpPr txBox="1">
              <a:spLocks noChangeArrowheads="1"/>
            </p:cNvSpPr>
            <p:nvPr/>
          </p:nvSpPr>
          <p:spPr bwMode="auto">
            <a:xfrm>
              <a:off x="2832" y="2544"/>
              <a:ext cx="2304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</p:grpSp>
      <p:grpSp>
        <p:nvGrpSpPr>
          <p:cNvPr id="71689" name="Group 9"/>
          <p:cNvGrpSpPr>
            <a:grpSpLocks/>
          </p:cNvGrpSpPr>
          <p:nvPr/>
        </p:nvGrpSpPr>
        <p:grpSpPr bwMode="auto">
          <a:xfrm>
            <a:off x="3489325" y="2743200"/>
            <a:ext cx="5197475" cy="471488"/>
            <a:chOff x="1862" y="2544"/>
            <a:chExt cx="3274" cy="297"/>
          </a:xfrm>
        </p:grpSpPr>
        <p:sp>
          <p:nvSpPr>
            <p:cNvPr id="71690" name="Text Box 10"/>
            <p:cNvSpPr txBox="1">
              <a:spLocks noChangeArrowheads="1"/>
            </p:cNvSpPr>
            <p:nvPr/>
          </p:nvSpPr>
          <p:spPr bwMode="auto">
            <a:xfrm>
              <a:off x="1862" y="2544"/>
              <a:ext cx="202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0</a:t>
              </a:r>
            </a:p>
          </p:txBody>
        </p:sp>
        <p:sp>
          <p:nvSpPr>
            <p:cNvPr id="71691" name="Text Box 11"/>
            <p:cNvSpPr txBox="1">
              <a:spLocks noChangeArrowheads="1"/>
            </p:cNvSpPr>
            <p:nvPr/>
          </p:nvSpPr>
          <p:spPr bwMode="auto">
            <a:xfrm>
              <a:off x="2064" y="2545"/>
              <a:ext cx="768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  <p:sp>
          <p:nvSpPr>
            <p:cNvPr id="71692" name="Text Box 12"/>
            <p:cNvSpPr txBox="1">
              <a:spLocks noChangeArrowheads="1"/>
            </p:cNvSpPr>
            <p:nvPr/>
          </p:nvSpPr>
          <p:spPr bwMode="auto">
            <a:xfrm>
              <a:off x="2832" y="2544"/>
              <a:ext cx="2304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</p:grp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1219200" y="22098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-0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1219200" y="2757488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+0</a:t>
            </a:r>
          </a:p>
        </p:txBody>
      </p:sp>
      <p:sp>
        <p:nvSpPr>
          <p:cNvPr id="71696" name="Text Box 16"/>
          <p:cNvSpPr txBox="1">
            <a:spLocks noChangeArrowheads="1"/>
          </p:cNvSpPr>
          <p:nvPr/>
        </p:nvSpPr>
        <p:spPr bwMode="auto">
          <a:xfrm>
            <a:off x="3489325" y="36433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3810000" y="3632200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0</a:t>
            </a:r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5029200" y="36433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0.fff</a:t>
            </a: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1219200" y="3657600"/>
            <a:ext cx="205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- Denormalizat finit</a:t>
            </a:r>
          </a:p>
        </p:txBody>
      </p:sp>
      <p:grpSp>
        <p:nvGrpSpPr>
          <p:cNvPr id="71700" name="Group 20"/>
          <p:cNvGrpSpPr>
            <a:grpSpLocks/>
          </p:cNvGrpSpPr>
          <p:nvPr/>
        </p:nvGrpSpPr>
        <p:grpSpPr bwMode="auto">
          <a:xfrm>
            <a:off x="3489325" y="4191000"/>
            <a:ext cx="5197475" cy="471488"/>
            <a:chOff x="1862" y="2544"/>
            <a:chExt cx="3274" cy="297"/>
          </a:xfrm>
        </p:grpSpPr>
        <p:sp>
          <p:nvSpPr>
            <p:cNvPr id="71701" name="Text Box 21"/>
            <p:cNvSpPr txBox="1">
              <a:spLocks noChangeArrowheads="1"/>
            </p:cNvSpPr>
            <p:nvPr/>
          </p:nvSpPr>
          <p:spPr bwMode="auto">
            <a:xfrm>
              <a:off x="1862" y="2544"/>
              <a:ext cx="202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0</a:t>
              </a:r>
            </a:p>
          </p:txBody>
        </p:sp>
        <p:sp>
          <p:nvSpPr>
            <p:cNvPr id="71702" name="Text Box 22"/>
            <p:cNvSpPr txBox="1">
              <a:spLocks noChangeArrowheads="1"/>
            </p:cNvSpPr>
            <p:nvPr/>
          </p:nvSpPr>
          <p:spPr bwMode="auto">
            <a:xfrm>
              <a:off x="2064" y="2545"/>
              <a:ext cx="768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  <p:sp>
          <p:nvSpPr>
            <p:cNvPr id="71703" name="Text Box 23"/>
            <p:cNvSpPr txBox="1">
              <a:spLocks noChangeArrowheads="1"/>
            </p:cNvSpPr>
            <p:nvPr/>
          </p:nvSpPr>
          <p:spPr bwMode="auto">
            <a:xfrm>
              <a:off x="2832" y="2544"/>
              <a:ext cx="2304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0.fff</a:t>
              </a:r>
            </a:p>
          </p:txBody>
        </p:sp>
      </p:grpSp>
      <p:sp>
        <p:nvSpPr>
          <p:cNvPr id="71704" name="Text Box 24"/>
          <p:cNvSpPr txBox="1">
            <a:spLocks noChangeArrowheads="1"/>
          </p:cNvSpPr>
          <p:nvPr/>
        </p:nvSpPr>
        <p:spPr bwMode="auto">
          <a:xfrm>
            <a:off x="1219200" y="4205288"/>
            <a:ext cx="205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+ Denormalizat finit</a:t>
            </a:r>
          </a:p>
        </p:txBody>
      </p:sp>
      <p:sp>
        <p:nvSpPr>
          <p:cNvPr id="71706" name="Text Box 26"/>
          <p:cNvSpPr txBox="1">
            <a:spLocks noChangeArrowheads="1"/>
          </p:cNvSpPr>
          <p:nvPr/>
        </p:nvSpPr>
        <p:spPr bwMode="auto">
          <a:xfrm>
            <a:off x="3489325" y="50149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71707" name="Text Box 27"/>
          <p:cNvSpPr txBox="1">
            <a:spLocks noChangeArrowheads="1"/>
          </p:cNvSpPr>
          <p:nvPr/>
        </p:nvSpPr>
        <p:spPr bwMode="auto">
          <a:xfrm>
            <a:off x="3810000" y="5003800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1…254</a:t>
            </a:r>
          </a:p>
        </p:txBody>
      </p:sp>
      <p:sp>
        <p:nvSpPr>
          <p:cNvPr id="71708" name="Text Box 28"/>
          <p:cNvSpPr txBox="1">
            <a:spLocks noChangeArrowheads="1"/>
          </p:cNvSpPr>
          <p:nvPr/>
        </p:nvSpPr>
        <p:spPr bwMode="auto">
          <a:xfrm>
            <a:off x="5029200" y="50149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Orice valoare</a:t>
            </a:r>
          </a:p>
        </p:txBody>
      </p:sp>
      <p:sp>
        <p:nvSpPr>
          <p:cNvPr id="71709" name="Text Box 29"/>
          <p:cNvSpPr txBox="1">
            <a:spLocks noChangeArrowheads="1"/>
          </p:cNvSpPr>
          <p:nvPr/>
        </p:nvSpPr>
        <p:spPr bwMode="auto">
          <a:xfrm>
            <a:off x="1219200" y="5029200"/>
            <a:ext cx="205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- Normalizat finit</a:t>
            </a:r>
          </a:p>
        </p:txBody>
      </p:sp>
      <p:sp>
        <p:nvSpPr>
          <p:cNvPr id="71711" name="Text Box 31"/>
          <p:cNvSpPr txBox="1">
            <a:spLocks noChangeArrowheads="1"/>
          </p:cNvSpPr>
          <p:nvPr/>
        </p:nvSpPr>
        <p:spPr bwMode="auto">
          <a:xfrm>
            <a:off x="3489325" y="55483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0</a:t>
            </a:r>
          </a:p>
        </p:txBody>
      </p:sp>
      <p:sp>
        <p:nvSpPr>
          <p:cNvPr id="71712" name="Text Box 32"/>
          <p:cNvSpPr txBox="1">
            <a:spLocks noChangeArrowheads="1"/>
          </p:cNvSpPr>
          <p:nvPr/>
        </p:nvSpPr>
        <p:spPr bwMode="auto">
          <a:xfrm>
            <a:off x="3810000" y="5537200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1…254</a:t>
            </a:r>
          </a:p>
        </p:txBody>
      </p:sp>
      <p:sp>
        <p:nvSpPr>
          <p:cNvPr id="71713" name="Text Box 33"/>
          <p:cNvSpPr txBox="1">
            <a:spLocks noChangeArrowheads="1"/>
          </p:cNvSpPr>
          <p:nvPr/>
        </p:nvSpPr>
        <p:spPr bwMode="auto">
          <a:xfrm>
            <a:off x="5029200" y="55483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Orice valoare</a:t>
            </a:r>
          </a:p>
        </p:txBody>
      </p:sp>
      <p:sp>
        <p:nvSpPr>
          <p:cNvPr id="71714" name="Text Box 34"/>
          <p:cNvSpPr txBox="1">
            <a:spLocks noChangeArrowheads="1"/>
          </p:cNvSpPr>
          <p:nvPr/>
        </p:nvSpPr>
        <p:spPr bwMode="auto">
          <a:xfrm>
            <a:off x="1219200" y="5562600"/>
            <a:ext cx="205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+ Normalizat finit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200">
                <a:solidFill>
                  <a:schemeClr val="tx2"/>
                </a:solidFill>
              </a:rPr>
              <a:t>Valori reale </a:t>
            </a:r>
            <a:r>
              <a:rPr lang="ro-RO" altLang="en-US" sz="3200">
                <a:solidFill>
                  <a:schemeClr val="tx2"/>
                </a:solidFill>
              </a:rPr>
              <a:t>ş</a:t>
            </a:r>
            <a:r>
              <a:rPr lang="en-US" altLang="en-US" sz="3200">
                <a:solidFill>
                  <a:schemeClr val="tx2"/>
                </a:solidFill>
              </a:rPr>
              <a:t>i NaN (cont.)</a:t>
            </a:r>
          </a:p>
        </p:txBody>
      </p:sp>
      <p:grpSp>
        <p:nvGrpSpPr>
          <p:cNvPr id="72719" name="Group 15"/>
          <p:cNvGrpSpPr>
            <a:grpSpLocks/>
          </p:cNvGrpSpPr>
          <p:nvPr/>
        </p:nvGrpSpPr>
        <p:grpSpPr bwMode="auto">
          <a:xfrm>
            <a:off x="3489325" y="2362200"/>
            <a:ext cx="5197475" cy="471488"/>
            <a:chOff x="1862" y="2544"/>
            <a:chExt cx="3274" cy="297"/>
          </a:xfrm>
        </p:grpSpPr>
        <p:sp>
          <p:nvSpPr>
            <p:cNvPr id="72720" name="Text Box 16"/>
            <p:cNvSpPr txBox="1">
              <a:spLocks noChangeArrowheads="1"/>
            </p:cNvSpPr>
            <p:nvPr/>
          </p:nvSpPr>
          <p:spPr bwMode="auto">
            <a:xfrm>
              <a:off x="1862" y="2544"/>
              <a:ext cx="202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1</a:t>
              </a:r>
            </a:p>
          </p:txBody>
        </p:sp>
        <p:sp>
          <p:nvSpPr>
            <p:cNvPr id="72721" name="Text Box 17"/>
            <p:cNvSpPr txBox="1">
              <a:spLocks noChangeArrowheads="1"/>
            </p:cNvSpPr>
            <p:nvPr/>
          </p:nvSpPr>
          <p:spPr bwMode="auto">
            <a:xfrm>
              <a:off x="2064" y="2545"/>
              <a:ext cx="768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255</a:t>
              </a:r>
            </a:p>
          </p:txBody>
        </p:sp>
        <p:sp>
          <p:nvSpPr>
            <p:cNvPr id="72722" name="Text Box 18"/>
            <p:cNvSpPr txBox="1">
              <a:spLocks noChangeArrowheads="1"/>
            </p:cNvSpPr>
            <p:nvPr/>
          </p:nvSpPr>
          <p:spPr bwMode="auto">
            <a:xfrm>
              <a:off x="2832" y="2544"/>
              <a:ext cx="2304" cy="2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0</a:t>
              </a:r>
            </a:p>
          </p:txBody>
        </p:sp>
      </p:grp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1219200" y="2376488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 </a:t>
            </a:r>
            <a:r>
              <a:rPr lang="en-US" altLang="en-US">
                <a:sym typeface="Symbol" pitchFamily="18" charset="2"/>
              </a:rPr>
              <a:t></a:t>
            </a:r>
            <a:endParaRPr lang="en-US" altLang="en-US"/>
          </a:p>
        </p:txBody>
      </p:sp>
      <p:sp>
        <p:nvSpPr>
          <p:cNvPr id="72740" name="Text Box 36"/>
          <p:cNvSpPr txBox="1">
            <a:spLocks noChangeArrowheads="1"/>
          </p:cNvSpPr>
          <p:nvPr/>
        </p:nvSpPr>
        <p:spPr bwMode="auto">
          <a:xfrm>
            <a:off x="3489325" y="28813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0</a:t>
            </a:r>
          </a:p>
        </p:txBody>
      </p:sp>
      <p:sp>
        <p:nvSpPr>
          <p:cNvPr id="72741" name="Text Box 37"/>
          <p:cNvSpPr txBox="1">
            <a:spLocks noChangeArrowheads="1"/>
          </p:cNvSpPr>
          <p:nvPr/>
        </p:nvSpPr>
        <p:spPr bwMode="auto">
          <a:xfrm>
            <a:off x="3810000" y="2870200"/>
            <a:ext cx="1242060" cy="4616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255</a:t>
            </a:r>
          </a:p>
        </p:txBody>
      </p:sp>
      <p:sp>
        <p:nvSpPr>
          <p:cNvPr id="72742" name="Text Box 38"/>
          <p:cNvSpPr txBox="1">
            <a:spLocks noChangeArrowheads="1"/>
          </p:cNvSpPr>
          <p:nvPr/>
        </p:nvSpPr>
        <p:spPr bwMode="auto">
          <a:xfrm>
            <a:off x="5029200" y="28813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0</a:t>
            </a:r>
          </a:p>
        </p:txBody>
      </p:sp>
      <p:sp>
        <p:nvSpPr>
          <p:cNvPr id="72743" name="Text Box 39"/>
          <p:cNvSpPr txBox="1">
            <a:spLocks noChangeArrowheads="1"/>
          </p:cNvSpPr>
          <p:nvPr/>
        </p:nvSpPr>
        <p:spPr bwMode="auto">
          <a:xfrm>
            <a:off x="1219200" y="2895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+ </a:t>
            </a:r>
            <a:r>
              <a:rPr lang="en-US" altLang="en-US">
                <a:sym typeface="Symbol" pitchFamily="18" charset="2"/>
              </a:rPr>
              <a:t></a:t>
            </a:r>
            <a:endParaRPr lang="en-US" altLang="en-US"/>
          </a:p>
        </p:txBody>
      </p:sp>
      <p:sp>
        <p:nvSpPr>
          <p:cNvPr id="72745" name="Text Box 41"/>
          <p:cNvSpPr txBox="1">
            <a:spLocks noChangeArrowheads="1"/>
          </p:cNvSpPr>
          <p:nvPr/>
        </p:nvSpPr>
        <p:spPr bwMode="auto">
          <a:xfrm>
            <a:off x="3489325" y="35671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72746" name="Text Box 42"/>
          <p:cNvSpPr txBox="1">
            <a:spLocks noChangeArrowheads="1"/>
          </p:cNvSpPr>
          <p:nvPr/>
        </p:nvSpPr>
        <p:spPr bwMode="auto">
          <a:xfrm>
            <a:off x="3821430" y="3578226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255</a:t>
            </a:r>
          </a:p>
        </p:txBody>
      </p:sp>
      <p:sp>
        <p:nvSpPr>
          <p:cNvPr id="72747" name="Text Box 43"/>
          <p:cNvSpPr txBox="1">
            <a:spLocks noChangeArrowheads="1"/>
          </p:cNvSpPr>
          <p:nvPr/>
        </p:nvSpPr>
        <p:spPr bwMode="auto">
          <a:xfrm>
            <a:off x="5029200" y="35671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1.0ff</a:t>
            </a:r>
          </a:p>
        </p:txBody>
      </p:sp>
      <p:sp>
        <p:nvSpPr>
          <p:cNvPr id="72748" name="Text Box 44"/>
          <p:cNvSpPr txBox="1">
            <a:spLocks noChangeArrowheads="1"/>
          </p:cNvSpPr>
          <p:nvPr/>
        </p:nvSpPr>
        <p:spPr bwMode="auto">
          <a:xfrm>
            <a:off x="1219200" y="3581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 SNaN</a:t>
            </a:r>
          </a:p>
        </p:txBody>
      </p:sp>
      <p:sp>
        <p:nvSpPr>
          <p:cNvPr id="72750" name="Text Box 46"/>
          <p:cNvSpPr txBox="1">
            <a:spLocks noChangeArrowheads="1"/>
          </p:cNvSpPr>
          <p:nvPr/>
        </p:nvSpPr>
        <p:spPr bwMode="auto">
          <a:xfrm>
            <a:off x="3489325" y="41005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72751" name="Text Box 47"/>
          <p:cNvSpPr txBox="1">
            <a:spLocks noChangeArrowheads="1"/>
          </p:cNvSpPr>
          <p:nvPr/>
        </p:nvSpPr>
        <p:spPr bwMode="auto">
          <a:xfrm>
            <a:off x="3810000" y="4100513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255</a:t>
            </a:r>
          </a:p>
        </p:txBody>
      </p:sp>
      <p:sp>
        <p:nvSpPr>
          <p:cNvPr id="72752" name="Text Box 48"/>
          <p:cNvSpPr txBox="1">
            <a:spLocks noChangeArrowheads="1"/>
          </p:cNvSpPr>
          <p:nvPr/>
        </p:nvSpPr>
        <p:spPr bwMode="auto">
          <a:xfrm>
            <a:off x="5029200" y="41005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1.0ff</a:t>
            </a:r>
          </a:p>
        </p:txBody>
      </p:sp>
      <p:sp>
        <p:nvSpPr>
          <p:cNvPr id="72753" name="Text Box 49"/>
          <p:cNvSpPr txBox="1">
            <a:spLocks noChangeArrowheads="1"/>
          </p:cNvSpPr>
          <p:nvPr/>
        </p:nvSpPr>
        <p:spPr bwMode="auto">
          <a:xfrm>
            <a:off x="1219200" y="41148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+ SNaN</a:t>
            </a:r>
          </a:p>
        </p:txBody>
      </p:sp>
      <p:sp>
        <p:nvSpPr>
          <p:cNvPr id="72755" name="Text Box 51"/>
          <p:cNvSpPr txBox="1">
            <a:spLocks noChangeArrowheads="1"/>
          </p:cNvSpPr>
          <p:nvPr/>
        </p:nvSpPr>
        <p:spPr bwMode="auto">
          <a:xfrm>
            <a:off x="3489325" y="48625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72756" name="Text Box 52"/>
          <p:cNvSpPr txBox="1">
            <a:spLocks noChangeArrowheads="1"/>
          </p:cNvSpPr>
          <p:nvPr/>
        </p:nvSpPr>
        <p:spPr bwMode="auto">
          <a:xfrm>
            <a:off x="3810000" y="4873626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255</a:t>
            </a:r>
          </a:p>
        </p:txBody>
      </p:sp>
      <p:sp>
        <p:nvSpPr>
          <p:cNvPr id="72757" name="Text Box 53"/>
          <p:cNvSpPr txBox="1">
            <a:spLocks noChangeArrowheads="1"/>
          </p:cNvSpPr>
          <p:nvPr/>
        </p:nvSpPr>
        <p:spPr bwMode="auto">
          <a:xfrm>
            <a:off x="5029200" y="48625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1.1ff</a:t>
            </a:r>
          </a:p>
        </p:txBody>
      </p:sp>
      <p:sp>
        <p:nvSpPr>
          <p:cNvPr id="72758" name="Text Box 54"/>
          <p:cNvSpPr txBox="1">
            <a:spLocks noChangeArrowheads="1"/>
          </p:cNvSpPr>
          <p:nvPr/>
        </p:nvSpPr>
        <p:spPr bwMode="auto">
          <a:xfrm>
            <a:off x="1219200" y="48768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 QNaN</a:t>
            </a:r>
          </a:p>
        </p:txBody>
      </p:sp>
      <p:sp>
        <p:nvSpPr>
          <p:cNvPr id="72760" name="Text Box 56"/>
          <p:cNvSpPr txBox="1">
            <a:spLocks noChangeArrowheads="1"/>
          </p:cNvSpPr>
          <p:nvPr/>
        </p:nvSpPr>
        <p:spPr bwMode="auto">
          <a:xfrm>
            <a:off x="3489325" y="5395913"/>
            <a:ext cx="32067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72761" name="Text Box 57"/>
          <p:cNvSpPr txBox="1">
            <a:spLocks noChangeArrowheads="1"/>
          </p:cNvSpPr>
          <p:nvPr/>
        </p:nvSpPr>
        <p:spPr bwMode="auto">
          <a:xfrm>
            <a:off x="3810000" y="5395913"/>
            <a:ext cx="1219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255</a:t>
            </a:r>
          </a:p>
        </p:txBody>
      </p:sp>
      <p:sp>
        <p:nvSpPr>
          <p:cNvPr id="72762" name="Text Box 58"/>
          <p:cNvSpPr txBox="1">
            <a:spLocks noChangeArrowheads="1"/>
          </p:cNvSpPr>
          <p:nvPr/>
        </p:nvSpPr>
        <p:spPr bwMode="auto">
          <a:xfrm>
            <a:off x="5029200" y="5395913"/>
            <a:ext cx="3657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1.1ff</a:t>
            </a:r>
          </a:p>
        </p:txBody>
      </p:sp>
      <p:sp>
        <p:nvSpPr>
          <p:cNvPr id="72763" name="Text Box 59"/>
          <p:cNvSpPr txBox="1">
            <a:spLocks noChangeArrowheads="1"/>
          </p:cNvSpPr>
          <p:nvPr/>
        </p:nvSpPr>
        <p:spPr bwMode="auto">
          <a:xfrm>
            <a:off x="1272223" y="54102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+ QNaN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3125" y="609600"/>
            <a:ext cx="7877175" cy="1143000"/>
          </a:xfrm>
        </p:spPr>
        <p:txBody>
          <a:bodyPr/>
          <a:lstStyle/>
          <a:p>
            <a:r>
              <a:rPr lang="en-US" altLang="en-US" sz="3200"/>
              <a:t>Procesul de denormalizare</a:t>
            </a:r>
          </a:p>
        </p:txBody>
      </p:sp>
      <p:grpSp>
        <p:nvGrpSpPr>
          <p:cNvPr id="70775" name="Group 119"/>
          <p:cNvGrpSpPr>
            <a:grpSpLocks/>
          </p:cNvGrpSpPr>
          <p:nvPr/>
        </p:nvGrpSpPr>
        <p:grpSpPr bwMode="auto">
          <a:xfrm>
            <a:off x="1066800" y="2057400"/>
            <a:ext cx="7543800" cy="4191000"/>
            <a:chOff x="-3" y="-3"/>
            <a:chExt cx="3548" cy="2616"/>
          </a:xfrm>
        </p:grpSpPr>
        <p:grpSp>
          <p:nvGrpSpPr>
            <p:cNvPr id="70773" name="Group 117"/>
            <p:cNvGrpSpPr>
              <a:grpSpLocks/>
            </p:cNvGrpSpPr>
            <p:nvPr/>
          </p:nvGrpSpPr>
          <p:grpSpPr bwMode="auto">
            <a:xfrm>
              <a:off x="0" y="0"/>
              <a:ext cx="3542" cy="2610"/>
              <a:chOff x="0" y="0"/>
              <a:chExt cx="3542" cy="2610"/>
            </a:xfrm>
          </p:grpSpPr>
          <p:grpSp>
            <p:nvGrpSpPr>
              <p:cNvPr id="70726" name="Group 70"/>
              <p:cNvGrpSpPr>
                <a:grpSpLocks/>
              </p:cNvGrpSpPr>
              <p:nvPr/>
            </p:nvGrpSpPr>
            <p:grpSpPr bwMode="auto">
              <a:xfrm>
                <a:off x="0" y="0"/>
                <a:ext cx="878" cy="480"/>
                <a:chOff x="0" y="0"/>
                <a:chExt cx="878" cy="480"/>
              </a:xfrm>
            </p:grpSpPr>
            <p:sp>
              <p:nvSpPr>
                <p:cNvPr id="70701" name="Rectangle 4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792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>
                    <a:lnSpc>
                      <a:spcPct val="150000"/>
                    </a:lnSpc>
                  </a:pPr>
                  <a:r>
                    <a:rPr lang="en-US" altLang="en-US" sz="1800" b="1" dirty="0">
                      <a:solidFill>
                        <a:srgbClr val="000080"/>
                      </a:solidFill>
                      <a:cs typeface="Times New Roman" pitchFamily="18" charset="0"/>
                    </a:rPr>
                    <a:t>Opera</a:t>
                  </a:r>
                  <a:r>
                    <a:rPr lang="ro-RO" altLang="en-US" sz="1800" b="1" dirty="0">
                      <a:solidFill>
                        <a:srgbClr val="000080"/>
                      </a:solidFill>
                      <a:cs typeface="Times New Roman" pitchFamily="18" charset="0"/>
                    </a:rPr>
                    <a:t>ț</a:t>
                  </a:r>
                  <a:r>
                    <a:rPr lang="en-US" altLang="en-US" sz="1800" b="1" dirty="0" err="1">
                      <a:solidFill>
                        <a:srgbClr val="000080"/>
                      </a:solidFill>
                      <a:cs typeface="Times New Roman" pitchFamily="18" charset="0"/>
                    </a:rPr>
                    <a:t>ia</a:t>
                  </a:r>
                  <a:endParaRPr lang="en-US" altLang="en-US" sz="1800" dirty="0">
                    <a:cs typeface="Times New Roman" pitchFamily="18" charset="0"/>
                  </a:endParaRPr>
                </a:p>
                <a:p>
                  <a:pPr algn="ctr" eaLnBrk="0" hangingPunct="0">
                    <a:lnSpc>
                      <a:spcPct val="150000"/>
                    </a:lnSpc>
                  </a:pPr>
                  <a:endParaRPr lang="en-US" altLang="en-US" sz="1800" dirty="0"/>
                </a:p>
              </p:txBody>
            </p:sp>
            <p:sp>
              <p:nvSpPr>
                <p:cNvPr id="70725" name="Rectangle 6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878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28" name="Group 72"/>
              <p:cNvGrpSpPr>
                <a:grpSpLocks/>
              </p:cNvGrpSpPr>
              <p:nvPr/>
            </p:nvGrpSpPr>
            <p:grpSpPr bwMode="auto">
              <a:xfrm>
                <a:off x="878" y="0"/>
                <a:ext cx="507" cy="480"/>
                <a:chOff x="878" y="0"/>
                <a:chExt cx="507" cy="480"/>
              </a:xfrm>
            </p:grpSpPr>
            <p:sp>
              <p:nvSpPr>
                <p:cNvPr id="70702" name="Rectangle 46"/>
                <p:cNvSpPr>
                  <a:spLocks noChangeArrowheads="1"/>
                </p:cNvSpPr>
                <p:nvPr/>
              </p:nvSpPr>
              <p:spPr bwMode="auto">
                <a:xfrm>
                  <a:off x="921" y="0"/>
                  <a:ext cx="421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>
                    <a:lnSpc>
                      <a:spcPct val="150000"/>
                    </a:lnSpc>
                  </a:pPr>
                  <a:r>
                    <a:rPr lang="en-US" altLang="en-US" sz="1800" b="1">
                      <a:solidFill>
                        <a:srgbClr val="000080"/>
                      </a:solidFill>
                      <a:cs typeface="Times New Roman" pitchFamily="18" charset="0"/>
                    </a:rPr>
                    <a:t>Semn</a:t>
                  </a:r>
                  <a:endParaRPr lang="en-US" altLang="en-US" sz="1800">
                    <a:cs typeface="Times New Roman" pitchFamily="18" charset="0"/>
                  </a:endParaRPr>
                </a:p>
                <a:p>
                  <a:pPr algn="ctr" eaLnBrk="0" hangingPunct="0">
                    <a:lnSpc>
                      <a:spcPct val="150000"/>
                    </a:lnSpc>
                  </a:pPr>
                  <a:endParaRPr lang="en-US" altLang="en-US" sz="1800"/>
                </a:p>
              </p:txBody>
            </p:sp>
            <p:sp>
              <p:nvSpPr>
                <p:cNvPr id="70727" name="Rectangle 71"/>
                <p:cNvSpPr>
                  <a:spLocks noChangeArrowheads="1"/>
                </p:cNvSpPr>
                <p:nvPr/>
              </p:nvSpPr>
              <p:spPr bwMode="auto">
                <a:xfrm>
                  <a:off x="878" y="0"/>
                  <a:ext cx="507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30" name="Group 74"/>
              <p:cNvGrpSpPr>
                <a:grpSpLocks/>
              </p:cNvGrpSpPr>
              <p:nvPr/>
            </p:nvGrpSpPr>
            <p:grpSpPr bwMode="auto">
              <a:xfrm>
                <a:off x="1385" y="0"/>
                <a:ext cx="754" cy="480"/>
                <a:chOff x="1385" y="0"/>
                <a:chExt cx="754" cy="480"/>
              </a:xfrm>
            </p:grpSpPr>
            <p:sp>
              <p:nvSpPr>
                <p:cNvPr id="70703" name="Rectangle 47"/>
                <p:cNvSpPr>
                  <a:spLocks noChangeArrowheads="1"/>
                </p:cNvSpPr>
                <p:nvPr/>
              </p:nvSpPr>
              <p:spPr bwMode="auto">
                <a:xfrm>
                  <a:off x="1428" y="0"/>
                  <a:ext cx="668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>
                    <a:lnSpc>
                      <a:spcPct val="150000"/>
                    </a:lnSpc>
                  </a:pPr>
                  <a:r>
                    <a:rPr lang="ro-RO" altLang="en-US" sz="1800" b="1">
                      <a:solidFill>
                        <a:srgbClr val="000080"/>
                      </a:solidFill>
                      <a:cs typeface="Times New Roman" pitchFamily="18" charset="0"/>
                    </a:rPr>
                    <a:t>Exponent</a:t>
                  </a:r>
                  <a:endParaRPr lang="en-US" altLang="en-US" sz="1800">
                    <a:cs typeface="Times New Roman" pitchFamily="18" charset="0"/>
                  </a:endParaRPr>
                </a:p>
                <a:p>
                  <a:pPr algn="ctr" eaLnBrk="0" hangingPunct="0">
                    <a:lnSpc>
                      <a:spcPct val="150000"/>
                    </a:lnSpc>
                  </a:pPr>
                  <a:endParaRPr lang="en-US" altLang="en-US" sz="1800"/>
                </a:p>
              </p:txBody>
            </p:sp>
            <p:sp>
              <p:nvSpPr>
                <p:cNvPr id="70729" name="Rectangle 73"/>
                <p:cNvSpPr>
                  <a:spLocks noChangeArrowheads="1"/>
                </p:cNvSpPr>
                <p:nvPr/>
              </p:nvSpPr>
              <p:spPr bwMode="auto">
                <a:xfrm>
                  <a:off x="1385" y="0"/>
                  <a:ext cx="754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32" name="Group 76"/>
              <p:cNvGrpSpPr>
                <a:grpSpLocks/>
              </p:cNvGrpSpPr>
              <p:nvPr/>
            </p:nvGrpSpPr>
            <p:grpSpPr bwMode="auto">
              <a:xfrm>
                <a:off x="2139" y="0"/>
                <a:ext cx="1403" cy="480"/>
                <a:chOff x="2139" y="0"/>
                <a:chExt cx="1403" cy="480"/>
              </a:xfrm>
            </p:grpSpPr>
            <p:sp>
              <p:nvSpPr>
                <p:cNvPr id="70704" name="Rectangle 48"/>
                <p:cNvSpPr>
                  <a:spLocks noChangeArrowheads="1"/>
                </p:cNvSpPr>
                <p:nvPr/>
              </p:nvSpPr>
              <p:spPr bwMode="auto">
                <a:xfrm>
                  <a:off x="2182" y="0"/>
                  <a:ext cx="1317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algn="ctr" eaLnBrk="0" hangingPunct="0">
                    <a:lnSpc>
                      <a:spcPct val="150000"/>
                    </a:lnSpc>
                  </a:pPr>
                  <a:r>
                    <a:rPr lang="en-US" altLang="en-US" sz="1800" b="1" dirty="0">
                      <a:solidFill>
                        <a:srgbClr val="000080"/>
                      </a:solidFill>
                      <a:cs typeface="Times New Roman" pitchFamily="18" charset="0"/>
                    </a:rPr>
                    <a:t>Frac</a:t>
                  </a:r>
                  <a:r>
                    <a:rPr lang="ro-RO" altLang="en-US" sz="1800" b="1" dirty="0">
                      <a:solidFill>
                        <a:srgbClr val="000080"/>
                      </a:solidFill>
                      <a:cs typeface="Times New Roman" pitchFamily="18" charset="0"/>
                    </a:rPr>
                    <a:t>ț</a:t>
                  </a:r>
                  <a:r>
                    <a:rPr lang="en-US" altLang="en-US" sz="1800" b="1" dirty="0" err="1">
                      <a:solidFill>
                        <a:srgbClr val="000080"/>
                      </a:solidFill>
                      <a:cs typeface="Times New Roman" pitchFamily="18" charset="0"/>
                    </a:rPr>
                    <a:t>ie</a:t>
                  </a:r>
                  <a:endParaRPr lang="en-US" altLang="en-US" sz="1800" b="1" dirty="0">
                    <a:solidFill>
                      <a:srgbClr val="000080"/>
                    </a:solidFill>
                    <a:cs typeface="Times New Roman" pitchFamily="18" charset="0"/>
                  </a:endParaRPr>
                </a:p>
                <a:p>
                  <a:pPr algn="ctr" eaLnBrk="0" hangingPunct="0">
                    <a:lnSpc>
                      <a:spcPct val="150000"/>
                    </a:lnSpc>
                  </a:pPr>
                  <a:endParaRPr lang="en-US" altLang="en-US" sz="1800" dirty="0"/>
                </a:p>
              </p:txBody>
            </p:sp>
            <p:sp>
              <p:nvSpPr>
                <p:cNvPr id="70731" name="Rectangle 75"/>
                <p:cNvSpPr>
                  <a:spLocks noChangeArrowheads="1"/>
                </p:cNvSpPr>
                <p:nvPr/>
              </p:nvSpPr>
              <p:spPr bwMode="auto">
                <a:xfrm>
                  <a:off x="2139" y="0"/>
                  <a:ext cx="1403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34" name="Group 78"/>
              <p:cNvGrpSpPr>
                <a:grpSpLocks/>
              </p:cNvGrpSpPr>
              <p:nvPr/>
            </p:nvGrpSpPr>
            <p:grpSpPr bwMode="auto">
              <a:xfrm>
                <a:off x="0" y="480"/>
                <a:ext cx="878" cy="403"/>
                <a:chOff x="0" y="480"/>
                <a:chExt cx="878" cy="403"/>
              </a:xfrm>
            </p:grpSpPr>
            <p:sp>
              <p:nvSpPr>
                <p:cNvPr id="70705" name="Rectangle 49"/>
                <p:cNvSpPr>
                  <a:spLocks noChangeArrowheads="1"/>
                </p:cNvSpPr>
                <p:nvPr/>
              </p:nvSpPr>
              <p:spPr bwMode="auto">
                <a:xfrm>
                  <a:off x="43" y="480"/>
                  <a:ext cx="79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Rezultat real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33" name="Rectangle 77"/>
                <p:cNvSpPr>
                  <a:spLocks noChangeArrowheads="1"/>
                </p:cNvSpPr>
                <p:nvPr/>
              </p:nvSpPr>
              <p:spPr bwMode="auto">
                <a:xfrm>
                  <a:off x="0" y="48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36" name="Group 80"/>
              <p:cNvGrpSpPr>
                <a:grpSpLocks/>
              </p:cNvGrpSpPr>
              <p:nvPr/>
            </p:nvGrpSpPr>
            <p:grpSpPr bwMode="auto">
              <a:xfrm>
                <a:off x="878" y="480"/>
                <a:ext cx="507" cy="403"/>
                <a:chOff x="878" y="480"/>
                <a:chExt cx="507" cy="403"/>
              </a:xfrm>
            </p:grpSpPr>
            <p:sp>
              <p:nvSpPr>
                <p:cNvPr id="70706" name="Rectangle 50"/>
                <p:cNvSpPr>
                  <a:spLocks noChangeArrowheads="1"/>
                </p:cNvSpPr>
                <p:nvPr/>
              </p:nvSpPr>
              <p:spPr bwMode="auto">
                <a:xfrm>
                  <a:off x="921" y="480"/>
                  <a:ext cx="42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0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35" name="Rectangle 79"/>
                <p:cNvSpPr>
                  <a:spLocks noChangeArrowheads="1"/>
                </p:cNvSpPr>
                <p:nvPr/>
              </p:nvSpPr>
              <p:spPr bwMode="auto">
                <a:xfrm>
                  <a:off x="878" y="480"/>
                  <a:ext cx="50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38" name="Group 82"/>
              <p:cNvGrpSpPr>
                <a:grpSpLocks/>
              </p:cNvGrpSpPr>
              <p:nvPr/>
            </p:nvGrpSpPr>
            <p:grpSpPr bwMode="auto">
              <a:xfrm>
                <a:off x="1385" y="480"/>
                <a:ext cx="754" cy="403"/>
                <a:chOff x="1385" y="480"/>
                <a:chExt cx="754" cy="403"/>
              </a:xfrm>
            </p:grpSpPr>
            <p:sp>
              <p:nvSpPr>
                <p:cNvPr id="70707" name="Rectangle 51"/>
                <p:cNvSpPr>
                  <a:spLocks noChangeArrowheads="1"/>
                </p:cNvSpPr>
                <p:nvPr/>
              </p:nvSpPr>
              <p:spPr bwMode="auto">
                <a:xfrm>
                  <a:off x="1428" y="480"/>
                  <a:ext cx="668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-129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37" name="Rectangle 81"/>
                <p:cNvSpPr>
                  <a:spLocks noChangeArrowheads="1"/>
                </p:cNvSpPr>
                <p:nvPr/>
              </p:nvSpPr>
              <p:spPr bwMode="auto">
                <a:xfrm>
                  <a:off x="1385" y="480"/>
                  <a:ext cx="7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40" name="Group 84"/>
              <p:cNvGrpSpPr>
                <a:grpSpLocks/>
              </p:cNvGrpSpPr>
              <p:nvPr/>
            </p:nvGrpSpPr>
            <p:grpSpPr bwMode="auto">
              <a:xfrm>
                <a:off x="2139" y="480"/>
                <a:ext cx="1403" cy="403"/>
                <a:chOff x="2139" y="480"/>
                <a:chExt cx="1403" cy="403"/>
              </a:xfrm>
            </p:grpSpPr>
            <p:sp>
              <p:nvSpPr>
                <p:cNvPr id="70708" name="Rectangle 52"/>
                <p:cNvSpPr>
                  <a:spLocks noChangeArrowheads="1"/>
                </p:cNvSpPr>
                <p:nvPr/>
              </p:nvSpPr>
              <p:spPr bwMode="auto">
                <a:xfrm>
                  <a:off x="2182" y="480"/>
                  <a:ext cx="1317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1.010111000...000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39" name="Rectangle 83"/>
                <p:cNvSpPr>
                  <a:spLocks noChangeArrowheads="1"/>
                </p:cNvSpPr>
                <p:nvPr/>
              </p:nvSpPr>
              <p:spPr bwMode="auto">
                <a:xfrm>
                  <a:off x="2139" y="480"/>
                  <a:ext cx="1403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42" name="Group 86"/>
              <p:cNvGrpSpPr>
                <a:grpSpLocks/>
              </p:cNvGrpSpPr>
              <p:nvPr/>
            </p:nvGrpSpPr>
            <p:grpSpPr bwMode="auto">
              <a:xfrm>
                <a:off x="0" y="883"/>
                <a:ext cx="878" cy="403"/>
                <a:chOff x="0" y="883"/>
                <a:chExt cx="878" cy="403"/>
              </a:xfrm>
            </p:grpSpPr>
            <p:sp>
              <p:nvSpPr>
                <p:cNvPr id="70709" name="Rectangle 53"/>
                <p:cNvSpPr>
                  <a:spLocks noChangeArrowheads="1"/>
                </p:cNvSpPr>
                <p:nvPr/>
              </p:nvSpPr>
              <p:spPr bwMode="auto">
                <a:xfrm>
                  <a:off x="43" y="883"/>
                  <a:ext cx="79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Denormalizare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41" name="Rectangle 85"/>
                <p:cNvSpPr>
                  <a:spLocks noChangeArrowheads="1"/>
                </p:cNvSpPr>
                <p:nvPr/>
              </p:nvSpPr>
              <p:spPr bwMode="auto">
                <a:xfrm>
                  <a:off x="0" y="88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44" name="Group 88"/>
              <p:cNvGrpSpPr>
                <a:grpSpLocks/>
              </p:cNvGrpSpPr>
              <p:nvPr/>
            </p:nvGrpSpPr>
            <p:grpSpPr bwMode="auto">
              <a:xfrm>
                <a:off x="878" y="883"/>
                <a:ext cx="507" cy="403"/>
                <a:chOff x="878" y="883"/>
                <a:chExt cx="507" cy="403"/>
              </a:xfrm>
            </p:grpSpPr>
            <p:sp>
              <p:nvSpPr>
                <p:cNvPr id="70710" name="Rectangle 54"/>
                <p:cNvSpPr>
                  <a:spLocks noChangeArrowheads="1"/>
                </p:cNvSpPr>
                <p:nvPr/>
              </p:nvSpPr>
              <p:spPr bwMode="auto">
                <a:xfrm>
                  <a:off x="921" y="883"/>
                  <a:ext cx="42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0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43" name="Rectangle 87"/>
                <p:cNvSpPr>
                  <a:spLocks noChangeArrowheads="1"/>
                </p:cNvSpPr>
                <p:nvPr/>
              </p:nvSpPr>
              <p:spPr bwMode="auto">
                <a:xfrm>
                  <a:off x="878" y="883"/>
                  <a:ext cx="50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46" name="Group 90"/>
              <p:cNvGrpSpPr>
                <a:grpSpLocks/>
              </p:cNvGrpSpPr>
              <p:nvPr/>
            </p:nvGrpSpPr>
            <p:grpSpPr bwMode="auto">
              <a:xfrm>
                <a:off x="1385" y="883"/>
                <a:ext cx="754" cy="403"/>
                <a:chOff x="1385" y="883"/>
                <a:chExt cx="754" cy="403"/>
              </a:xfrm>
            </p:grpSpPr>
            <p:sp>
              <p:nvSpPr>
                <p:cNvPr id="70711" name="Rectangle 55"/>
                <p:cNvSpPr>
                  <a:spLocks noChangeArrowheads="1"/>
                </p:cNvSpPr>
                <p:nvPr/>
              </p:nvSpPr>
              <p:spPr bwMode="auto">
                <a:xfrm>
                  <a:off x="1428" y="883"/>
                  <a:ext cx="668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-128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45" name="Rectangle 89"/>
                <p:cNvSpPr>
                  <a:spLocks noChangeArrowheads="1"/>
                </p:cNvSpPr>
                <p:nvPr/>
              </p:nvSpPr>
              <p:spPr bwMode="auto">
                <a:xfrm>
                  <a:off x="1385" y="883"/>
                  <a:ext cx="7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48" name="Group 92"/>
              <p:cNvGrpSpPr>
                <a:grpSpLocks/>
              </p:cNvGrpSpPr>
              <p:nvPr/>
            </p:nvGrpSpPr>
            <p:grpSpPr bwMode="auto">
              <a:xfrm>
                <a:off x="2139" y="883"/>
                <a:ext cx="1403" cy="403"/>
                <a:chOff x="2139" y="883"/>
                <a:chExt cx="1403" cy="403"/>
              </a:xfrm>
            </p:grpSpPr>
            <p:sp>
              <p:nvSpPr>
                <p:cNvPr id="70712" name="Rectangle 56"/>
                <p:cNvSpPr>
                  <a:spLocks noChangeArrowheads="1"/>
                </p:cNvSpPr>
                <p:nvPr/>
              </p:nvSpPr>
              <p:spPr bwMode="auto">
                <a:xfrm>
                  <a:off x="2182" y="883"/>
                  <a:ext cx="1317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0.1010111000...000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47" name="Rectangle 91"/>
                <p:cNvSpPr>
                  <a:spLocks noChangeArrowheads="1"/>
                </p:cNvSpPr>
                <p:nvPr/>
              </p:nvSpPr>
              <p:spPr bwMode="auto">
                <a:xfrm>
                  <a:off x="2139" y="883"/>
                  <a:ext cx="1403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50" name="Group 94"/>
              <p:cNvGrpSpPr>
                <a:grpSpLocks/>
              </p:cNvGrpSpPr>
              <p:nvPr/>
            </p:nvGrpSpPr>
            <p:grpSpPr bwMode="auto">
              <a:xfrm>
                <a:off x="0" y="1286"/>
                <a:ext cx="878" cy="403"/>
                <a:chOff x="0" y="1286"/>
                <a:chExt cx="878" cy="403"/>
              </a:xfrm>
            </p:grpSpPr>
            <p:sp>
              <p:nvSpPr>
                <p:cNvPr id="70713" name="Rectangle 57"/>
                <p:cNvSpPr>
                  <a:spLocks noChangeArrowheads="1"/>
                </p:cNvSpPr>
                <p:nvPr/>
              </p:nvSpPr>
              <p:spPr bwMode="auto">
                <a:xfrm>
                  <a:off x="43" y="1286"/>
                  <a:ext cx="79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Denormalizare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49" name="Rectangle 93"/>
                <p:cNvSpPr>
                  <a:spLocks noChangeArrowheads="1"/>
                </p:cNvSpPr>
                <p:nvPr/>
              </p:nvSpPr>
              <p:spPr bwMode="auto">
                <a:xfrm>
                  <a:off x="0" y="128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52" name="Group 96"/>
              <p:cNvGrpSpPr>
                <a:grpSpLocks/>
              </p:cNvGrpSpPr>
              <p:nvPr/>
            </p:nvGrpSpPr>
            <p:grpSpPr bwMode="auto">
              <a:xfrm>
                <a:off x="878" y="1286"/>
                <a:ext cx="507" cy="403"/>
                <a:chOff x="878" y="1286"/>
                <a:chExt cx="507" cy="403"/>
              </a:xfrm>
            </p:grpSpPr>
            <p:sp>
              <p:nvSpPr>
                <p:cNvPr id="70714" name="Rectangle 58"/>
                <p:cNvSpPr>
                  <a:spLocks noChangeArrowheads="1"/>
                </p:cNvSpPr>
                <p:nvPr/>
              </p:nvSpPr>
              <p:spPr bwMode="auto">
                <a:xfrm>
                  <a:off x="921" y="1286"/>
                  <a:ext cx="42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0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51" name="Rectangle 95"/>
                <p:cNvSpPr>
                  <a:spLocks noChangeArrowheads="1"/>
                </p:cNvSpPr>
                <p:nvPr/>
              </p:nvSpPr>
              <p:spPr bwMode="auto">
                <a:xfrm>
                  <a:off x="878" y="1286"/>
                  <a:ext cx="50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54" name="Group 98"/>
              <p:cNvGrpSpPr>
                <a:grpSpLocks/>
              </p:cNvGrpSpPr>
              <p:nvPr/>
            </p:nvGrpSpPr>
            <p:grpSpPr bwMode="auto">
              <a:xfrm>
                <a:off x="1385" y="1286"/>
                <a:ext cx="754" cy="403"/>
                <a:chOff x="1385" y="1286"/>
                <a:chExt cx="754" cy="403"/>
              </a:xfrm>
            </p:grpSpPr>
            <p:sp>
              <p:nvSpPr>
                <p:cNvPr id="70715" name="Rectangle 59"/>
                <p:cNvSpPr>
                  <a:spLocks noChangeArrowheads="1"/>
                </p:cNvSpPr>
                <p:nvPr/>
              </p:nvSpPr>
              <p:spPr bwMode="auto">
                <a:xfrm>
                  <a:off x="1428" y="1286"/>
                  <a:ext cx="668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-127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53" name="Rectangle 97"/>
                <p:cNvSpPr>
                  <a:spLocks noChangeArrowheads="1"/>
                </p:cNvSpPr>
                <p:nvPr/>
              </p:nvSpPr>
              <p:spPr bwMode="auto">
                <a:xfrm>
                  <a:off x="1385" y="1286"/>
                  <a:ext cx="7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56" name="Group 100"/>
              <p:cNvGrpSpPr>
                <a:grpSpLocks/>
              </p:cNvGrpSpPr>
              <p:nvPr/>
            </p:nvGrpSpPr>
            <p:grpSpPr bwMode="auto">
              <a:xfrm>
                <a:off x="2139" y="1286"/>
                <a:ext cx="1403" cy="403"/>
                <a:chOff x="2139" y="1286"/>
                <a:chExt cx="1403" cy="403"/>
              </a:xfrm>
            </p:grpSpPr>
            <p:sp>
              <p:nvSpPr>
                <p:cNvPr id="70716" name="Rectangle 60"/>
                <p:cNvSpPr>
                  <a:spLocks noChangeArrowheads="1"/>
                </p:cNvSpPr>
                <p:nvPr/>
              </p:nvSpPr>
              <p:spPr bwMode="auto">
                <a:xfrm>
                  <a:off x="2182" y="1286"/>
                  <a:ext cx="1317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0.01010111000...000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55" name="Rectangle 99"/>
                <p:cNvSpPr>
                  <a:spLocks noChangeArrowheads="1"/>
                </p:cNvSpPr>
                <p:nvPr/>
              </p:nvSpPr>
              <p:spPr bwMode="auto">
                <a:xfrm>
                  <a:off x="2139" y="1286"/>
                  <a:ext cx="1403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58" name="Group 102"/>
              <p:cNvGrpSpPr>
                <a:grpSpLocks/>
              </p:cNvGrpSpPr>
              <p:nvPr/>
            </p:nvGrpSpPr>
            <p:grpSpPr bwMode="auto">
              <a:xfrm>
                <a:off x="0" y="1689"/>
                <a:ext cx="878" cy="403"/>
                <a:chOff x="0" y="1689"/>
                <a:chExt cx="878" cy="403"/>
              </a:xfrm>
            </p:grpSpPr>
            <p:sp>
              <p:nvSpPr>
                <p:cNvPr id="70717" name="Rectangle 61"/>
                <p:cNvSpPr>
                  <a:spLocks noChangeArrowheads="1"/>
                </p:cNvSpPr>
                <p:nvPr/>
              </p:nvSpPr>
              <p:spPr bwMode="auto">
                <a:xfrm>
                  <a:off x="43" y="1689"/>
                  <a:ext cx="792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Denormalizare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57" name="Rectangle 101"/>
                <p:cNvSpPr>
                  <a:spLocks noChangeArrowheads="1"/>
                </p:cNvSpPr>
                <p:nvPr/>
              </p:nvSpPr>
              <p:spPr bwMode="auto">
                <a:xfrm>
                  <a:off x="0" y="168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60" name="Group 104"/>
              <p:cNvGrpSpPr>
                <a:grpSpLocks/>
              </p:cNvGrpSpPr>
              <p:nvPr/>
            </p:nvGrpSpPr>
            <p:grpSpPr bwMode="auto">
              <a:xfrm>
                <a:off x="878" y="1689"/>
                <a:ext cx="507" cy="403"/>
                <a:chOff x="878" y="1689"/>
                <a:chExt cx="507" cy="403"/>
              </a:xfrm>
            </p:grpSpPr>
            <p:sp>
              <p:nvSpPr>
                <p:cNvPr id="70718" name="Rectangle 62"/>
                <p:cNvSpPr>
                  <a:spLocks noChangeArrowheads="1"/>
                </p:cNvSpPr>
                <p:nvPr/>
              </p:nvSpPr>
              <p:spPr bwMode="auto">
                <a:xfrm>
                  <a:off x="921" y="1689"/>
                  <a:ext cx="42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0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59" name="Rectangle 103"/>
                <p:cNvSpPr>
                  <a:spLocks noChangeArrowheads="1"/>
                </p:cNvSpPr>
                <p:nvPr/>
              </p:nvSpPr>
              <p:spPr bwMode="auto">
                <a:xfrm>
                  <a:off x="878" y="1689"/>
                  <a:ext cx="50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62" name="Group 106"/>
              <p:cNvGrpSpPr>
                <a:grpSpLocks/>
              </p:cNvGrpSpPr>
              <p:nvPr/>
            </p:nvGrpSpPr>
            <p:grpSpPr bwMode="auto">
              <a:xfrm>
                <a:off x="1385" y="1689"/>
                <a:ext cx="754" cy="403"/>
                <a:chOff x="1385" y="1689"/>
                <a:chExt cx="754" cy="403"/>
              </a:xfrm>
            </p:grpSpPr>
            <p:sp>
              <p:nvSpPr>
                <p:cNvPr id="70719" name="Rectangle 63"/>
                <p:cNvSpPr>
                  <a:spLocks noChangeArrowheads="1"/>
                </p:cNvSpPr>
                <p:nvPr/>
              </p:nvSpPr>
              <p:spPr bwMode="auto">
                <a:xfrm>
                  <a:off x="1428" y="1689"/>
                  <a:ext cx="668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>
                      <a:cs typeface="Times New Roman" pitchFamily="18" charset="0"/>
                    </a:rPr>
                    <a:t>-126</a:t>
                  </a: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61" name="Rectangle 105"/>
                <p:cNvSpPr>
                  <a:spLocks noChangeArrowheads="1"/>
                </p:cNvSpPr>
                <p:nvPr/>
              </p:nvSpPr>
              <p:spPr bwMode="auto">
                <a:xfrm>
                  <a:off x="1385" y="1689"/>
                  <a:ext cx="7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64" name="Group 108"/>
              <p:cNvGrpSpPr>
                <a:grpSpLocks/>
              </p:cNvGrpSpPr>
              <p:nvPr/>
            </p:nvGrpSpPr>
            <p:grpSpPr bwMode="auto">
              <a:xfrm>
                <a:off x="2139" y="1689"/>
                <a:ext cx="1403" cy="403"/>
                <a:chOff x="2139" y="1689"/>
                <a:chExt cx="1403" cy="403"/>
              </a:xfrm>
            </p:grpSpPr>
            <p:sp>
              <p:nvSpPr>
                <p:cNvPr id="70720" name="Rectangle 64"/>
                <p:cNvSpPr>
                  <a:spLocks noChangeArrowheads="1"/>
                </p:cNvSpPr>
                <p:nvPr/>
              </p:nvSpPr>
              <p:spPr bwMode="auto">
                <a:xfrm>
                  <a:off x="2182" y="1689"/>
                  <a:ext cx="1317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>
                      <a:cs typeface="Times New Roman" pitchFamily="18" charset="0"/>
                    </a:rPr>
                    <a:t>0.001010111000...000</a:t>
                  </a: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63" name="Rectangle 107"/>
                <p:cNvSpPr>
                  <a:spLocks noChangeArrowheads="1"/>
                </p:cNvSpPr>
                <p:nvPr/>
              </p:nvSpPr>
              <p:spPr bwMode="auto">
                <a:xfrm>
                  <a:off x="2139" y="1689"/>
                  <a:ext cx="1403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66" name="Group 110"/>
              <p:cNvGrpSpPr>
                <a:grpSpLocks/>
              </p:cNvGrpSpPr>
              <p:nvPr/>
            </p:nvGrpSpPr>
            <p:grpSpPr bwMode="auto">
              <a:xfrm>
                <a:off x="0" y="2092"/>
                <a:ext cx="878" cy="518"/>
                <a:chOff x="0" y="2092"/>
                <a:chExt cx="878" cy="518"/>
              </a:xfrm>
            </p:grpSpPr>
            <p:sp>
              <p:nvSpPr>
                <p:cNvPr id="70721" name="Rectangle 65"/>
                <p:cNvSpPr>
                  <a:spLocks noChangeArrowheads="1"/>
                </p:cNvSpPr>
                <p:nvPr/>
              </p:nvSpPr>
              <p:spPr bwMode="auto">
                <a:xfrm>
                  <a:off x="43" y="2092"/>
                  <a:ext cx="792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 b="1" dirty="0" err="1">
                      <a:cs typeface="Times New Roman" pitchFamily="18" charset="0"/>
                    </a:rPr>
                    <a:t>Rezultat</a:t>
                  </a:r>
                  <a:r>
                    <a:rPr lang="en-US" altLang="en-US" sz="1800" b="1" dirty="0">
                      <a:cs typeface="Times New Roman" pitchFamily="18" charset="0"/>
                    </a:rPr>
                    <a:t> </a:t>
                  </a:r>
                  <a:r>
                    <a:rPr lang="ro-RO" altLang="en-US" sz="1800" b="1" dirty="0">
                      <a:cs typeface="Times New Roman" pitchFamily="18" charset="0"/>
                    </a:rPr>
                    <a:t>î</a:t>
                  </a:r>
                  <a:r>
                    <a:rPr lang="en-US" altLang="en-US" sz="1800" b="1" dirty="0">
                      <a:cs typeface="Times New Roman" pitchFamily="18" charset="0"/>
                    </a:rPr>
                    <a:t>n for</a:t>
                  </a:r>
                  <a:r>
                    <a:rPr lang="ro-RO" altLang="en-US" sz="1800" b="1" dirty="0">
                      <a:cs typeface="Times New Roman" pitchFamily="18" charset="0"/>
                    </a:rPr>
                    <a:t>mă</a:t>
                  </a:r>
                  <a:r>
                    <a:rPr lang="en-US" altLang="en-US" sz="1800" b="1" dirty="0">
                      <a:cs typeface="Times New Roman" pitchFamily="18" charset="0"/>
                    </a:rPr>
                    <a:t> </a:t>
                  </a:r>
                  <a:r>
                    <a:rPr lang="en-US" altLang="en-US" sz="1800" b="1" dirty="0" err="1">
                      <a:cs typeface="Times New Roman" pitchFamily="18" charset="0"/>
                    </a:rPr>
                    <a:t>denormalizat</a:t>
                  </a:r>
                  <a:r>
                    <a:rPr lang="ro-RO" altLang="en-US" sz="1800" b="1" dirty="0">
                      <a:cs typeface="Times New Roman" pitchFamily="18" charset="0"/>
                    </a:rPr>
                    <a:t>ă</a:t>
                  </a:r>
                  <a:endParaRPr lang="en-US" altLang="en-US" sz="1800" dirty="0">
                    <a:cs typeface="Times New Roman" pitchFamily="18" charset="0"/>
                  </a:endParaRPr>
                </a:p>
                <a:p>
                  <a:pPr eaLnBrk="0" hangingPunct="0"/>
                  <a:endParaRPr lang="en-US" altLang="en-US" sz="1800" dirty="0"/>
                </a:p>
              </p:txBody>
            </p:sp>
            <p:sp>
              <p:nvSpPr>
                <p:cNvPr id="70765" name="Rectangle 109"/>
                <p:cNvSpPr>
                  <a:spLocks noChangeArrowheads="1"/>
                </p:cNvSpPr>
                <p:nvPr/>
              </p:nvSpPr>
              <p:spPr bwMode="auto">
                <a:xfrm>
                  <a:off x="0" y="2092"/>
                  <a:ext cx="87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68" name="Group 112"/>
              <p:cNvGrpSpPr>
                <a:grpSpLocks/>
              </p:cNvGrpSpPr>
              <p:nvPr/>
            </p:nvGrpSpPr>
            <p:grpSpPr bwMode="auto">
              <a:xfrm>
                <a:off x="878" y="2092"/>
                <a:ext cx="507" cy="518"/>
                <a:chOff x="878" y="2092"/>
                <a:chExt cx="507" cy="518"/>
              </a:xfrm>
            </p:grpSpPr>
            <p:sp>
              <p:nvSpPr>
                <p:cNvPr id="70722" name="Rectangle 66"/>
                <p:cNvSpPr>
                  <a:spLocks noChangeArrowheads="1"/>
                </p:cNvSpPr>
                <p:nvPr/>
              </p:nvSpPr>
              <p:spPr bwMode="auto">
                <a:xfrm>
                  <a:off x="921" y="2092"/>
                  <a:ext cx="421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 b="1">
                      <a:cs typeface="Times New Roman" pitchFamily="18" charset="0"/>
                    </a:rPr>
                    <a:t>0</a:t>
                  </a:r>
                  <a:endParaRPr lang="en-US" alt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67" name="Rectangle 111"/>
                <p:cNvSpPr>
                  <a:spLocks noChangeArrowheads="1"/>
                </p:cNvSpPr>
                <p:nvPr/>
              </p:nvSpPr>
              <p:spPr bwMode="auto">
                <a:xfrm>
                  <a:off x="878" y="2092"/>
                  <a:ext cx="507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70" name="Group 114"/>
              <p:cNvGrpSpPr>
                <a:grpSpLocks/>
              </p:cNvGrpSpPr>
              <p:nvPr/>
            </p:nvGrpSpPr>
            <p:grpSpPr bwMode="auto">
              <a:xfrm>
                <a:off x="1385" y="2092"/>
                <a:ext cx="754" cy="518"/>
                <a:chOff x="1385" y="2092"/>
                <a:chExt cx="754" cy="518"/>
              </a:xfrm>
            </p:grpSpPr>
            <p:sp>
              <p:nvSpPr>
                <p:cNvPr id="70723" name="Rectangle 67"/>
                <p:cNvSpPr>
                  <a:spLocks noChangeArrowheads="1"/>
                </p:cNvSpPr>
                <p:nvPr/>
              </p:nvSpPr>
              <p:spPr bwMode="auto">
                <a:xfrm>
                  <a:off x="1428" y="2092"/>
                  <a:ext cx="668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0" hangingPunct="0"/>
                  <a:r>
                    <a:rPr lang="en-US" altLang="en-US" sz="1800" b="1">
                      <a:cs typeface="Times New Roman" pitchFamily="18" charset="0"/>
                    </a:rPr>
                    <a:t>-126</a:t>
                  </a:r>
                  <a:endParaRPr lang="en-US" alt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altLang="en-US" sz="1800"/>
                </a:p>
              </p:txBody>
            </p:sp>
            <p:sp>
              <p:nvSpPr>
                <p:cNvPr id="70769" name="Rectangle 113"/>
                <p:cNvSpPr>
                  <a:spLocks noChangeArrowheads="1"/>
                </p:cNvSpPr>
                <p:nvPr/>
              </p:nvSpPr>
              <p:spPr bwMode="auto">
                <a:xfrm>
                  <a:off x="1385" y="2092"/>
                  <a:ext cx="75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0772" name="Group 116"/>
              <p:cNvGrpSpPr>
                <a:grpSpLocks/>
              </p:cNvGrpSpPr>
              <p:nvPr/>
            </p:nvGrpSpPr>
            <p:grpSpPr bwMode="auto">
              <a:xfrm>
                <a:off x="2139" y="2092"/>
                <a:ext cx="1403" cy="518"/>
                <a:chOff x="2139" y="2092"/>
                <a:chExt cx="1403" cy="518"/>
              </a:xfrm>
            </p:grpSpPr>
            <p:sp>
              <p:nvSpPr>
                <p:cNvPr id="70724" name="Rectangle 68"/>
                <p:cNvSpPr>
                  <a:spLocks noChangeArrowheads="1"/>
                </p:cNvSpPr>
                <p:nvPr/>
              </p:nvSpPr>
              <p:spPr bwMode="auto">
                <a:xfrm>
                  <a:off x="2182" y="2092"/>
                  <a:ext cx="1317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0" hangingPunct="0"/>
                  <a:r>
                    <a:rPr lang="en-US" altLang="en-US" sz="1800" b="1">
                      <a:cs typeface="Times New Roman" pitchFamily="18" charset="0"/>
                    </a:rPr>
                    <a:t>0.001010111000...000</a:t>
                  </a:r>
                  <a:endParaRPr lang="en-US" altLang="en-US" sz="1800">
                    <a:cs typeface="Times New Roman" pitchFamily="18" charset="0"/>
                  </a:endParaRPr>
                </a:p>
                <a:p>
                  <a:pPr eaLnBrk="0" hangingPunct="0"/>
                  <a:endParaRPr lang="en-US" altLang="en-US" sz="1800"/>
                </a:p>
              </p:txBody>
            </p:sp>
            <p:sp>
              <p:nvSpPr>
                <p:cNvPr id="70771" name="Rectangle 115"/>
                <p:cNvSpPr>
                  <a:spLocks noChangeArrowheads="1"/>
                </p:cNvSpPr>
                <p:nvPr/>
              </p:nvSpPr>
              <p:spPr bwMode="auto">
                <a:xfrm>
                  <a:off x="2139" y="2092"/>
                  <a:ext cx="1403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0774" name="Rectangle 118"/>
            <p:cNvSpPr>
              <a:spLocks noChangeArrowheads="1"/>
            </p:cNvSpPr>
            <p:nvPr/>
          </p:nvSpPr>
          <p:spPr bwMode="auto">
            <a:xfrm>
              <a:off x="-3" y="-3"/>
              <a:ext cx="3548" cy="2616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20750" y="609600"/>
            <a:ext cx="7378700" cy="1143000"/>
          </a:xfrm>
        </p:spPr>
        <p:txBody>
          <a:bodyPr/>
          <a:lstStyle/>
          <a:p>
            <a:r>
              <a:rPr lang="en-US" altLang="en-US" sz="3200" dirty="0" err="1"/>
              <a:t>Valori</a:t>
            </a:r>
            <a:r>
              <a:rPr lang="en-US" altLang="en-US" sz="3200" dirty="0"/>
              <a:t> </a:t>
            </a:r>
            <a:r>
              <a:rPr lang="en-US" altLang="en-US" sz="3200" dirty="0" err="1"/>
              <a:t>NaN</a:t>
            </a:r>
            <a:endParaRPr lang="en-US" altLang="en-US" sz="32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696200" cy="4038600"/>
          </a:xfrm>
        </p:spPr>
        <p:txBody>
          <a:bodyPr/>
          <a:lstStyle/>
          <a:p>
            <a:r>
              <a:rPr lang="en-US" altLang="en-US" sz="2200" dirty="0" err="1"/>
              <a:t>Standardul</a:t>
            </a:r>
            <a:r>
              <a:rPr lang="en-US" altLang="en-US" sz="2200" dirty="0"/>
              <a:t> IEEE define</a:t>
            </a:r>
            <a:r>
              <a:rPr lang="ro-RO" altLang="en-US" sz="2200" dirty="0" err="1"/>
              <a:t>ş</a:t>
            </a:r>
            <a:r>
              <a:rPr lang="en-US" altLang="en-US" sz="2200" dirty="0" err="1"/>
              <a:t>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dou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clase</a:t>
            </a:r>
            <a:r>
              <a:rPr lang="en-US" altLang="en-US" sz="2200" dirty="0"/>
              <a:t> de </a:t>
            </a:r>
            <a:r>
              <a:rPr lang="en-US" altLang="en-US" sz="2200" dirty="0" err="1"/>
              <a:t>NaN</a:t>
            </a:r>
            <a:r>
              <a:rPr lang="en-US" altLang="en-US" sz="2200" dirty="0"/>
              <a:t>:</a:t>
            </a:r>
          </a:p>
          <a:p>
            <a:pPr lvl="1"/>
            <a:r>
              <a:rPr lang="en-US" altLang="en-US" sz="2200" dirty="0" err="1"/>
              <a:t>QNaN</a:t>
            </a:r>
            <a:r>
              <a:rPr lang="en-US" altLang="en-US" sz="2200" dirty="0"/>
              <a:t> (quiet </a:t>
            </a:r>
            <a:r>
              <a:rPr lang="en-US" altLang="en-US" sz="2200" dirty="0" err="1"/>
              <a:t>NaN</a:t>
            </a:r>
            <a:r>
              <a:rPr lang="en-US" altLang="en-US" sz="2200" dirty="0"/>
              <a:t>) – are </a:t>
            </a:r>
            <a:r>
              <a:rPr lang="en-US" altLang="en-US" sz="2200" dirty="0" err="1"/>
              <a:t>bitul</a:t>
            </a:r>
            <a:r>
              <a:rPr lang="en-US" altLang="en-US" sz="2200" dirty="0"/>
              <a:t> CMS </a:t>
            </a:r>
            <a:r>
              <a:rPr lang="en-US" altLang="en-US" sz="2200" dirty="0" err="1"/>
              <a:t>setat</a:t>
            </a:r>
            <a:endParaRPr lang="en-US" altLang="en-US" sz="2200" dirty="0"/>
          </a:p>
          <a:p>
            <a:pPr lvl="1"/>
            <a:r>
              <a:rPr lang="en-US" altLang="en-US" sz="2200" dirty="0" err="1"/>
              <a:t>SNaN</a:t>
            </a:r>
            <a:r>
              <a:rPr lang="en-US" altLang="en-US" sz="2200" dirty="0"/>
              <a:t> (signaling </a:t>
            </a:r>
            <a:r>
              <a:rPr lang="en-US" altLang="en-US" sz="2200" dirty="0" err="1"/>
              <a:t>NaN</a:t>
            </a:r>
            <a:r>
              <a:rPr lang="en-US" altLang="en-US" sz="2200" dirty="0"/>
              <a:t>) – are </a:t>
            </a:r>
            <a:r>
              <a:rPr lang="en-US" altLang="en-US" sz="2200" dirty="0" err="1"/>
              <a:t>bitul</a:t>
            </a:r>
            <a:r>
              <a:rPr lang="en-US" altLang="en-US" sz="2200" dirty="0"/>
              <a:t> CMS zero.</a:t>
            </a:r>
          </a:p>
          <a:p>
            <a:r>
              <a:rPr lang="en-US" altLang="en-US" sz="2200" b="1" dirty="0" err="1"/>
              <a:t>Valorile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QNaN</a:t>
            </a:r>
            <a:r>
              <a:rPr lang="en-US" altLang="en-US" sz="2200" b="1" dirty="0"/>
              <a:t> se </a:t>
            </a:r>
            <a:r>
              <a:rPr lang="en-US" altLang="en-US" sz="2200" b="1" dirty="0" err="1"/>
              <a:t>propag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prin</a:t>
            </a:r>
            <a:r>
              <a:rPr lang="en-US" altLang="en-US" sz="2200" b="1" dirty="0"/>
              <a:t> opera</a:t>
            </a:r>
            <a:r>
              <a:rPr lang="ro-RO" altLang="en-US" sz="2200" b="1" dirty="0" err="1"/>
              <a:t>ţ</a:t>
            </a:r>
            <a:r>
              <a:rPr lang="en-US" altLang="en-US" sz="2200" b="1" dirty="0" err="1"/>
              <a:t>iile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aritmetice</a:t>
            </a:r>
            <a:r>
              <a:rPr lang="en-US" altLang="en-US" sz="2200" b="1" dirty="0"/>
              <a:t> f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r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 a </a:t>
            </a:r>
            <a:r>
              <a:rPr lang="en-US" altLang="en-US" sz="2200" b="1" dirty="0" err="1"/>
              <a:t>indica</a:t>
            </a:r>
            <a:r>
              <a:rPr lang="en-US" altLang="en-US" sz="2200" b="1" dirty="0"/>
              <a:t> o </a:t>
            </a:r>
            <a:r>
              <a:rPr lang="en-US" altLang="en-US" sz="2200" b="1" dirty="0" err="1"/>
              <a:t>excep</a:t>
            </a:r>
            <a:r>
              <a:rPr lang="ro-RO" altLang="en-US" sz="2200" b="1" dirty="0" err="1"/>
              <a:t>ţ</a:t>
            </a:r>
            <a:r>
              <a:rPr lang="en-US" altLang="en-US" sz="2200" b="1" dirty="0" err="1"/>
              <a:t>ie</a:t>
            </a:r>
            <a:endParaRPr lang="en-US" altLang="en-US" sz="2200" b="1" dirty="0"/>
          </a:p>
          <a:p>
            <a:r>
              <a:rPr lang="en-US" altLang="en-US" sz="2200" b="1" dirty="0" err="1"/>
              <a:t>Valorile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SNaN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semnalizeaz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 </a:t>
            </a:r>
            <a:r>
              <a:rPr lang="ro-RO" altLang="en-US" sz="2200" b="1" dirty="0"/>
              <a:t>î</a:t>
            </a:r>
            <a:r>
              <a:rPr lang="en-US" altLang="en-US" sz="2200" b="1" dirty="0"/>
              <a:t>n general o </a:t>
            </a:r>
            <a:r>
              <a:rPr lang="en-US" altLang="en-US" sz="2200" b="1" dirty="0" err="1"/>
              <a:t>excep</a:t>
            </a:r>
            <a:r>
              <a:rPr lang="ro-RO" altLang="en-US" sz="2200" b="1" dirty="0" err="1"/>
              <a:t>ţ</a:t>
            </a:r>
            <a:r>
              <a:rPr lang="en-US" altLang="en-US" sz="2200" b="1" dirty="0" err="1"/>
              <a:t>ie</a:t>
            </a:r>
            <a:r>
              <a:rPr lang="en-US" altLang="en-US" sz="2200" b="1" dirty="0"/>
              <a:t> (opera</a:t>
            </a:r>
            <a:r>
              <a:rPr lang="ro-RO" altLang="en-US" sz="2200" b="1" dirty="0" err="1"/>
              <a:t>ţ</a:t>
            </a:r>
            <a:r>
              <a:rPr lang="en-US" altLang="en-US" sz="2200" b="1" dirty="0" err="1"/>
              <a:t>ie</a:t>
            </a:r>
            <a:r>
              <a:rPr lang="en-US" altLang="en-US" sz="2200" b="1" dirty="0"/>
              <a:t> invalid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) </a:t>
            </a:r>
            <a:r>
              <a:rPr lang="en-US" altLang="en-US" sz="2200" b="1" dirty="0" err="1"/>
              <a:t>atunci</a:t>
            </a:r>
            <a:r>
              <a:rPr lang="en-US" altLang="en-US" sz="2200" b="1" dirty="0"/>
              <a:t> c</a:t>
            </a:r>
            <a:r>
              <a:rPr lang="ro-RO" altLang="en-US" sz="2200" b="1" dirty="0"/>
              <a:t>â</a:t>
            </a:r>
            <a:r>
              <a:rPr lang="en-US" altLang="en-US" sz="2200" b="1" dirty="0" err="1"/>
              <a:t>nd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apar</a:t>
            </a:r>
            <a:r>
              <a:rPr lang="en-US" altLang="en-US" sz="2200" b="1" dirty="0"/>
              <a:t> ca </a:t>
            </a:r>
            <a:r>
              <a:rPr lang="en-US" altLang="en-US" sz="2200" b="1" dirty="0" err="1"/>
              <a:t>operanzi</a:t>
            </a:r>
            <a:r>
              <a:rPr lang="en-US" altLang="en-US" sz="2200" b="1" dirty="0"/>
              <a:t> </a:t>
            </a:r>
            <a:r>
              <a:rPr lang="ro-RO" altLang="en-US" sz="2200" b="1" dirty="0"/>
              <a:t>î</a:t>
            </a:r>
            <a:r>
              <a:rPr lang="en-US" altLang="en-US" sz="2200" b="1" dirty="0"/>
              <a:t>n opera</a:t>
            </a:r>
            <a:r>
              <a:rPr lang="ro-RO" altLang="en-US" sz="2200" b="1" dirty="0" err="1"/>
              <a:t>ţ</a:t>
            </a:r>
            <a:r>
              <a:rPr lang="en-US" altLang="en-US" sz="2200" b="1" dirty="0"/>
              <a:t>ii </a:t>
            </a:r>
            <a:r>
              <a:rPr lang="en-US" altLang="en-US" sz="2200" b="1" dirty="0" err="1"/>
              <a:t>aritmetice</a:t>
            </a:r>
            <a:endParaRPr lang="en-US" altLang="en-US" sz="2200" b="1" dirty="0"/>
          </a:p>
          <a:p>
            <a:pPr lvl="1"/>
            <a:endParaRPr lang="en-US" altLang="en-US" sz="2200" dirty="0"/>
          </a:p>
          <a:p>
            <a:endParaRPr lang="en-US" altLang="en-US" sz="2200" dirty="0"/>
          </a:p>
          <a:p>
            <a:pPr lvl="1"/>
            <a:endParaRPr lang="ro-RO" altLang="en-US" sz="22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Opera</a:t>
            </a:r>
            <a:r>
              <a:rPr lang="ro-RO" altLang="en-US" sz="2800"/>
              <a:t>ţ</a:t>
            </a:r>
            <a:r>
              <a:rPr lang="en-US" altLang="en-US" sz="2800"/>
              <a:t>ii speciale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905000" y="2057400"/>
            <a:ext cx="5257800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spcAft>
                <a:spcPts val="500"/>
              </a:spcAft>
            </a:pPr>
            <a:r>
              <a:rPr lang="en-US" altLang="en-US" sz="1800" b="1"/>
              <a:t>Opera</a:t>
            </a:r>
            <a:r>
              <a:rPr lang="ro-RO" altLang="en-US" sz="1800" b="1"/>
              <a:t>ţ</a:t>
            </a:r>
            <a:r>
              <a:rPr lang="en-US" altLang="en-US" sz="1800" b="1"/>
              <a:t>ia 	Rezultat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n / ±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	0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* 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± </a:t>
            </a:r>
            <a:r>
              <a:rPr lang="en-US" altLang="en-US" sz="1800">
                <a:sym typeface="Symbol" pitchFamily="18" charset="2"/>
              </a:rPr>
              <a:t></a:t>
            </a:r>
            <a:endParaRPr lang="en-US" altLang="en-US" sz="1800"/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±Val.nonzero / 0 	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+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 	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±0 / ±0 		</a:t>
            </a:r>
            <a:r>
              <a:rPr lang="en-US" altLang="en-US" sz="1800" i="1"/>
              <a:t>NaN</a:t>
            </a:r>
            <a:r>
              <a:rPr lang="en-US" altLang="en-US" sz="1800"/>
              <a:t>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- </a:t>
            </a:r>
            <a:r>
              <a:rPr lang="en-US" altLang="en-US" sz="1800">
                <a:sym typeface="Symbol" pitchFamily="18" charset="2"/>
              </a:rPr>
              <a:t>	</a:t>
            </a:r>
            <a:r>
              <a:rPr lang="en-US" altLang="en-US" sz="1800"/>
              <a:t> 	</a:t>
            </a:r>
            <a:r>
              <a:rPr lang="en-US" altLang="en-US" sz="1800" i="1"/>
              <a:t>NaN</a:t>
            </a:r>
            <a:r>
              <a:rPr lang="en-US" altLang="en-US" sz="1800"/>
              <a:t>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/ 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	</a:t>
            </a:r>
            <a:r>
              <a:rPr lang="en-US" altLang="en-US" sz="1800" i="1"/>
              <a:t>NaN</a:t>
            </a:r>
            <a:r>
              <a:rPr lang="en-US" altLang="en-US" sz="1800"/>
              <a:t> 	</a:t>
            </a:r>
          </a:p>
          <a:p>
            <a:pPr>
              <a:spcBef>
                <a:spcPct val="50000"/>
              </a:spcBef>
              <a:spcAft>
                <a:spcPts val="100"/>
              </a:spcAft>
            </a:pPr>
            <a:r>
              <a:rPr lang="en-US" altLang="en-US" sz="1800"/>
              <a:t>± </a:t>
            </a:r>
            <a:r>
              <a:rPr lang="en-US" altLang="en-US" sz="1800">
                <a:sym typeface="Symbol" pitchFamily="18" charset="2"/>
              </a:rPr>
              <a:t></a:t>
            </a:r>
            <a:r>
              <a:rPr lang="en-US" altLang="en-US" sz="1800"/>
              <a:t> * 0	 	</a:t>
            </a:r>
            <a:r>
              <a:rPr lang="en-US" altLang="en-US" sz="1800" i="1"/>
              <a:t>NaN</a:t>
            </a:r>
            <a:r>
              <a:rPr lang="en-US" altLang="en-US"/>
              <a:t> 	</a:t>
            </a:r>
          </a:p>
          <a:p>
            <a:pPr>
              <a:spcBef>
                <a:spcPct val="50000"/>
              </a:spcBef>
              <a:spcAft>
                <a:spcPts val="500"/>
              </a:spcAft>
            </a:pPr>
            <a:endParaRPr lang="en-US" altLang="en-US"/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1905000" y="2362200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>
            <a:off x="1905000" y="4191000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>
            <a:off x="1905000" y="6019800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Tipuri de date reale</a:t>
            </a:r>
          </a:p>
        </p:txBody>
      </p:sp>
      <p:grpSp>
        <p:nvGrpSpPr>
          <p:cNvPr id="68628" name="Group 20"/>
          <p:cNvGrpSpPr>
            <a:grpSpLocks/>
          </p:cNvGrpSpPr>
          <p:nvPr/>
        </p:nvGrpSpPr>
        <p:grpSpPr bwMode="auto">
          <a:xfrm>
            <a:off x="1981200" y="5195888"/>
            <a:ext cx="6781800" cy="900112"/>
            <a:chOff x="1248" y="1728"/>
            <a:chExt cx="4272" cy="567"/>
          </a:xfrm>
        </p:grpSpPr>
        <p:grpSp>
          <p:nvGrpSpPr>
            <p:cNvPr id="68629" name="Group 21"/>
            <p:cNvGrpSpPr>
              <a:grpSpLocks/>
            </p:cNvGrpSpPr>
            <p:nvPr/>
          </p:nvGrpSpPr>
          <p:grpSpPr bwMode="auto">
            <a:xfrm>
              <a:off x="1248" y="1728"/>
              <a:ext cx="3792" cy="297"/>
              <a:chOff x="1862" y="2544"/>
              <a:chExt cx="3274" cy="306"/>
            </a:xfrm>
          </p:grpSpPr>
          <p:sp>
            <p:nvSpPr>
              <p:cNvPr id="68630" name="Text Box 22"/>
              <p:cNvSpPr txBox="1">
                <a:spLocks noChangeArrowheads="1"/>
              </p:cNvSpPr>
              <p:nvPr/>
            </p:nvSpPr>
            <p:spPr bwMode="auto">
              <a:xfrm>
                <a:off x="1862" y="2544"/>
                <a:ext cx="202" cy="30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/>
                  <a:t>S</a:t>
                </a:r>
              </a:p>
            </p:txBody>
          </p:sp>
          <p:sp>
            <p:nvSpPr>
              <p:cNvPr id="68631" name="Text Box 23"/>
              <p:cNvSpPr txBox="1">
                <a:spLocks noChangeArrowheads="1"/>
              </p:cNvSpPr>
              <p:nvPr/>
            </p:nvSpPr>
            <p:spPr bwMode="auto">
              <a:xfrm>
                <a:off x="2064" y="2545"/>
                <a:ext cx="768" cy="30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en-US"/>
                  <a:t>CAR</a:t>
                </a:r>
              </a:p>
            </p:txBody>
          </p:sp>
          <p:sp>
            <p:nvSpPr>
              <p:cNvPr id="68632" name="Text Box 24"/>
              <p:cNvSpPr txBox="1">
                <a:spLocks noChangeArrowheads="1"/>
              </p:cNvSpPr>
              <p:nvPr/>
            </p:nvSpPr>
            <p:spPr bwMode="auto">
              <a:xfrm>
                <a:off x="2832" y="2544"/>
                <a:ext cx="2304" cy="30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en-US"/>
                  <a:t>Frac</a:t>
                </a:r>
                <a:r>
                  <a:rPr lang="ro-RO" altLang="en-US"/>
                  <a:t>ţ</a:t>
                </a:r>
                <a:r>
                  <a:rPr lang="en-US" altLang="en-US"/>
                  <a:t>ie</a:t>
                </a:r>
              </a:p>
            </p:txBody>
          </p:sp>
        </p:grpSp>
        <p:sp>
          <p:nvSpPr>
            <p:cNvPr id="68633" name="Text Box 25"/>
            <p:cNvSpPr txBox="1">
              <a:spLocks noChangeArrowheads="1"/>
            </p:cNvSpPr>
            <p:nvPr/>
          </p:nvSpPr>
          <p:spPr bwMode="auto">
            <a:xfrm>
              <a:off x="1248" y="2064"/>
              <a:ext cx="5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/>
                <a:t>63 62</a:t>
              </a:r>
            </a:p>
          </p:txBody>
        </p:sp>
        <p:sp>
          <p:nvSpPr>
            <p:cNvPr id="68634" name="Text Box 26"/>
            <p:cNvSpPr txBox="1">
              <a:spLocks noChangeArrowheads="1"/>
            </p:cNvSpPr>
            <p:nvPr/>
          </p:nvSpPr>
          <p:spPr bwMode="auto">
            <a:xfrm>
              <a:off x="2160" y="2064"/>
              <a:ext cx="5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/>
                <a:t>52 51</a:t>
              </a:r>
            </a:p>
          </p:txBody>
        </p:sp>
        <p:sp>
          <p:nvSpPr>
            <p:cNvPr id="68635" name="Text Box 27"/>
            <p:cNvSpPr txBox="1">
              <a:spLocks noChangeArrowheads="1"/>
            </p:cNvSpPr>
            <p:nvPr/>
          </p:nvSpPr>
          <p:spPr bwMode="auto">
            <a:xfrm>
              <a:off x="4944" y="2064"/>
              <a:ext cx="5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/>
                <a:t>0</a:t>
              </a:r>
            </a:p>
          </p:txBody>
        </p:sp>
      </p:grp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1295400" y="4495800"/>
            <a:ext cx="2070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Dubl</a:t>
            </a:r>
            <a:r>
              <a:rPr lang="ro-RO" altLang="en-US" b="1"/>
              <a:t>ă</a:t>
            </a:r>
            <a:r>
              <a:rPr lang="en-US" altLang="en-US" b="1"/>
              <a:t> precizie</a:t>
            </a:r>
          </a:p>
        </p:txBody>
      </p:sp>
      <p:grpSp>
        <p:nvGrpSpPr>
          <p:cNvPr id="68639" name="Group 31"/>
          <p:cNvGrpSpPr>
            <a:grpSpLocks/>
          </p:cNvGrpSpPr>
          <p:nvPr/>
        </p:nvGrpSpPr>
        <p:grpSpPr bwMode="auto">
          <a:xfrm>
            <a:off x="1295400" y="2133600"/>
            <a:ext cx="7467600" cy="1887538"/>
            <a:chOff x="816" y="1344"/>
            <a:chExt cx="4704" cy="1189"/>
          </a:xfrm>
        </p:grpSpPr>
        <p:sp>
          <p:nvSpPr>
            <p:cNvPr id="68619" name="Rectangle 11"/>
            <p:cNvSpPr>
              <a:spLocks noChangeArrowheads="1"/>
            </p:cNvSpPr>
            <p:nvPr/>
          </p:nvSpPr>
          <p:spPr bwMode="auto">
            <a:xfrm>
              <a:off x="816" y="1344"/>
              <a:ext cx="137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/>
                <a:t>Simpl</a:t>
              </a:r>
              <a:r>
                <a:rPr lang="ro-RO" altLang="en-US" b="1"/>
                <a:t>ă</a:t>
              </a:r>
              <a:r>
                <a:rPr lang="en-US" altLang="en-US" b="1"/>
                <a:t> precizie</a:t>
              </a:r>
            </a:p>
          </p:txBody>
        </p:sp>
        <p:grpSp>
          <p:nvGrpSpPr>
            <p:cNvPr id="68627" name="Group 19"/>
            <p:cNvGrpSpPr>
              <a:grpSpLocks/>
            </p:cNvGrpSpPr>
            <p:nvPr/>
          </p:nvGrpSpPr>
          <p:grpSpPr bwMode="auto">
            <a:xfrm>
              <a:off x="1248" y="1728"/>
              <a:ext cx="4272" cy="567"/>
              <a:chOff x="1248" y="1728"/>
              <a:chExt cx="4272" cy="567"/>
            </a:xfrm>
          </p:grpSpPr>
          <p:grpSp>
            <p:nvGrpSpPr>
              <p:cNvPr id="68620" name="Group 12"/>
              <p:cNvGrpSpPr>
                <a:grpSpLocks/>
              </p:cNvGrpSpPr>
              <p:nvPr/>
            </p:nvGrpSpPr>
            <p:grpSpPr bwMode="auto">
              <a:xfrm>
                <a:off x="1248" y="1728"/>
                <a:ext cx="3792" cy="297"/>
                <a:chOff x="1862" y="2544"/>
                <a:chExt cx="3274" cy="306"/>
              </a:xfrm>
            </p:grpSpPr>
            <p:sp>
              <p:nvSpPr>
                <p:cNvPr id="68621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862" y="2544"/>
                  <a:ext cx="202" cy="3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en-US"/>
                    <a:t>S</a:t>
                  </a:r>
                </a:p>
              </p:txBody>
            </p:sp>
            <p:sp>
              <p:nvSpPr>
                <p:cNvPr id="6862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064" y="2545"/>
                  <a:ext cx="768" cy="3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/>
                    <a:t>CAR</a:t>
                  </a:r>
                </a:p>
              </p:txBody>
            </p:sp>
            <p:sp>
              <p:nvSpPr>
                <p:cNvPr id="6862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832" y="2544"/>
                  <a:ext cx="2304" cy="305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/>
                    <a:t>Frac</a:t>
                  </a:r>
                  <a:r>
                    <a:rPr lang="ro-RO" altLang="en-US"/>
                    <a:t>ţ</a:t>
                  </a:r>
                  <a:r>
                    <a:rPr lang="en-US" altLang="en-US"/>
                    <a:t>ie</a:t>
                  </a:r>
                </a:p>
              </p:txBody>
            </p:sp>
          </p:grpSp>
          <p:sp>
            <p:nvSpPr>
              <p:cNvPr id="68624" name="Text Box 16"/>
              <p:cNvSpPr txBox="1">
                <a:spLocks noChangeArrowheads="1"/>
              </p:cNvSpPr>
              <p:nvPr/>
            </p:nvSpPr>
            <p:spPr bwMode="auto">
              <a:xfrm>
                <a:off x="1248" y="2064"/>
                <a:ext cx="5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1800"/>
                  <a:t>31 30</a:t>
                </a:r>
              </a:p>
            </p:txBody>
          </p:sp>
          <p:sp>
            <p:nvSpPr>
              <p:cNvPr id="68625" name="Text Box 17"/>
              <p:cNvSpPr txBox="1">
                <a:spLocks noChangeArrowheads="1"/>
              </p:cNvSpPr>
              <p:nvPr/>
            </p:nvSpPr>
            <p:spPr bwMode="auto">
              <a:xfrm>
                <a:off x="2160" y="2064"/>
                <a:ext cx="5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1800"/>
                  <a:t>23 22</a:t>
                </a:r>
              </a:p>
            </p:txBody>
          </p:sp>
          <p:sp>
            <p:nvSpPr>
              <p:cNvPr id="68626" name="Text Box 18"/>
              <p:cNvSpPr txBox="1">
                <a:spLocks noChangeArrowheads="1"/>
              </p:cNvSpPr>
              <p:nvPr/>
            </p:nvSpPr>
            <p:spPr bwMode="auto">
              <a:xfrm>
                <a:off x="4944" y="2064"/>
                <a:ext cx="5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1800"/>
                  <a:t>0</a:t>
                </a:r>
              </a:p>
            </p:txBody>
          </p:sp>
        </p:grpSp>
        <p:sp>
          <p:nvSpPr>
            <p:cNvPr id="68637" name="Rectangle 29"/>
            <p:cNvSpPr>
              <a:spLocks noChangeArrowheads="1"/>
            </p:cNvSpPr>
            <p:nvPr/>
          </p:nvSpPr>
          <p:spPr bwMode="auto">
            <a:xfrm>
              <a:off x="1977" y="2302"/>
              <a:ext cx="11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1"/>
                <a:t>CAR = exp + 127</a:t>
              </a:r>
            </a:p>
          </p:txBody>
        </p:sp>
      </p:grpSp>
      <p:sp>
        <p:nvSpPr>
          <p:cNvPr id="68638" name="Rectangle 30"/>
          <p:cNvSpPr>
            <a:spLocks noChangeArrowheads="1"/>
          </p:cNvSpPr>
          <p:nvPr/>
        </p:nvSpPr>
        <p:spPr bwMode="auto">
          <a:xfrm>
            <a:off x="3175000" y="6110288"/>
            <a:ext cx="215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CAR = exp + 1023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Tipuri de date reale (cont.)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066800" y="2362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ro-RO" altLang="en-US" b="1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295400" y="2133600"/>
            <a:ext cx="2586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Format real extins (x87)</a:t>
            </a:r>
          </a:p>
        </p:txBody>
      </p:sp>
      <p:grpSp>
        <p:nvGrpSpPr>
          <p:cNvPr id="20489" name="Group 9"/>
          <p:cNvGrpSpPr>
            <a:grpSpLocks/>
          </p:cNvGrpSpPr>
          <p:nvPr/>
        </p:nvGrpSpPr>
        <p:grpSpPr bwMode="auto">
          <a:xfrm>
            <a:off x="1981200" y="2743200"/>
            <a:ext cx="6019800" cy="471488"/>
            <a:chOff x="1862" y="2544"/>
            <a:chExt cx="3274" cy="306"/>
          </a:xfrm>
        </p:grpSpPr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1862" y="2544"/>
              <a:ext cx="202" cy="30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S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2064" y="2545"/>
              <a:ext cx="768" cy="30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CAR</a:t>
              </a:r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2832" y="2544"/>
              <a:ext cx="2304" cy="30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Frac</a:t>
              </a:r>
              <a:r>
                <a:rPr lang="ro-RO" altLang="en-US"/>
                <a:t>ţ</a:t>
              </a:r>
              <a:r>
                <a:rPr lang="en-US" altLang="en-US"/>
                <a:t>ie</a:t>
              </a:r>
            </a:p>
          </p:txBody>
        </p:sp>
      </p:grp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1981200" y="3276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79 78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3429000" y="3276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64 63 62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7848600" y="3276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0</a:t>
            </a:r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3138488" y="3654425"/>
            <a:ext cx="208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/>
              <a:t>CAR = </a:t>
            </a:r>
            <a:r>
              <a:rPr lang="en-US" altLang="en-US" sz="1800" b="1" dirty="0" err="1"/>
              <a:t>exp</a:t>
            </a:r>
            <a:r>
              <a:rPr lang="en-US" altLang="en-US" sz="1800" b="1" dirty="0"/>
              <a:t> + 16383</a:t>
            </a:r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>
            <a:off x="4038600" y="2743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V="1">
            <a:off x="2667000" y="3048000"/>
            <a:ext cx="1219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1905000" y="3962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o-RO" altLang="en-US" sz="1800"/>
              <a:t>î</a:t>
            </a:r>
            <a:r>
              <a:rPr lang="en-US" altLang="en-US" sz="1800"/>
              <a:t>ntreg</a:t>
            </a:r>
          </a:p>
        </p:txBody>
      </p:sp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1644650" y="4967288"/>
            <a:ext cx="628015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dirty="0" err="1"/>
              <a:t>Dac</a:t>
            </a:r>
            <a:r>
              <a:rPr lang="ro-RO" altLang="en-US" sz="2200" dirty="0"/>
              <a:t>ă</a:t>
            </a:r>
            <a:r>
              <a:rPr lang="en-US" altLang="en-US" sz="2200" dirty="0"/>
              <a:t> not</a:t>
            </a:r>
            <a:r>
              <a:rPr lang="ro-RO" altLang="en-US" sz="2200" dirty="0"/>
              <a:t>ă</a:t>
            </a:r>
            <a:r>
              <a:rPr lang="en-US" altLang="en-US" sz="2200" dirty="0"/>
              <a:t>m cu </a:t>
            </a:r>
            <a:r>
              <a:rPr lang="en-US" altLang="en-US" sz="2200" i="1" dirty="0"/>
              <a:t>n </a:t>
            </a:r>
            <a:r>
              <a:rPr lang="en-US" altLang="en-US" sz="2200" dirty="0" err="1"/>
              <a:t>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</a:t>
            </a:r>
            <a:r>
              <a:rPr lang="en-US" altLang="en-US" sz="2200" dirty="0"/>
              <a:t> de bi</a:t>
            </a:r>
            <a:r>
              <a:rPr lang="ro-RO" altLang="en-US" sz="2200" dirty="0"/>
              <a:t>ţ</a:t>
            </a:r>
            <a:r>
              <a:rPr lang="en-US" altLang="en-US" sz="2200" dirty="0" err="1"/>
              <a:t>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aloca</a:t>
            </a:r>
            <a:r>
              <a:rPr lang="ro-RO" altLang="en-US" sz="2200" dirty="0"/>
              <a:t>ţ</a:t>
            </a:r>
            <a:r>
              <a:rPr lang="en-US" altLang="en-US" sz="2200" dirty="0" err="1"/>
              <a:t>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caracteristicii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atunci</a:t>
            </a:r>
            <a:r>
              <a:rPr lang="ro-RO" altLang="en-US" sz="2200" dirty="0"/>
              <a:t> putem utiliza formula</a:t>
            </a:r>
            <a:r>
              <a:rPr lang="en-US" altLang="en-US" sz="2200" dirty="0"/>
              <a:t>:</a:t>
            </a:r>
          </a:p>
          <a:p>
            <a:endParaRPr lang="en-US" altLang="en-US" sz="2200" b="1" dirty="0"/>
          </a:p>
          <a:p>
            <a:r>
              <a:rPr lang="en-US" altLang="en-US" sz="2200" b="1" dirty="0"/>
              <a:t>CAR = </a:t>
            </a:r>
            <a:r>
              <a:rPr lang="en-US" altLang="en-US" sz="2200" b="1" dirty="0" err="1"/>
              <a:t>exp</a:t>
            </a:r>
            <a:r>
              <a:rPr lang="en-US" altLang="en-US" sz="2200" b="1" dirty="0"/>
              <a:t> + 2</a:t>
            </a:r>
            <a:r>
              <a:rPr lang="en-US" altLang="en-US" sz="2200" b="1" baseline="30000" dirty="0"/>
              <a:t>n-1 </a:t>
            </a:r>
            <a:r>
              <a:rPr lang="en-US" altLang="en-US" sz="2200" b="1" dirty="0"/>
              <a:t>- 1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Lungimea, precizia </a:t>
            </a:r>
            <a:r>
              <a:rPr lang="ro-RO" altLang="en-US" sz="2400"/>
              <a:t>ş</a:t>
            </a:r>
            <a:r>
              <a:rPr lang="en-US" altLang="en-US" sz="2400"/>
              <a:t>i domeniul datelor reale</a:t>
            </a:r>
          </a:p>
        </p:txBody>
      </p:sp>
      <p:graphicFrame>
        <p:nvGraphicFramePr>
          <p:cNvPr id="21621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419337"/>
              </p:ext>
            </p:extLst>
          </p:nvPr>
        </p:nvGraphicFramePr>
        <p:xfrm>
          <a:off x="1219200" y="2209800"/>
          <a:ext cx="7696200" cy="347853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7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Tipul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Lungime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Precizie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Domeniul de valori (binar)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Domeniul de valori (zecimal)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Simplă (binary32)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-126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1.18*10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-38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3.40*10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8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Dublă (binary64)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-1022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2.23*10</a:t>
                      </a:r>
                      <a:r>
                        <a:rPr kumimoji="0" lang="en-US" alt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-308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1.79*10</a:t>
                      </a:r>
                      <a:r>
                        <a:rPr kumimoji="0" lang="en-US" alt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Extins x87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-16382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- 2</a:t>
                      </a:r>
                      <a:r>
                        <a:rPr kumimoji="0" lang="en-US" alt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16383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3.37*10</a:t>
                      </a:r>
                      <a:r>
                        <a:rPr kumimoji="0" lang="en-US" alt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-4932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– 1.18*10</a:t>
                      </a:r>
                      <a:r>
                        <a:rPr kumimoji="0" lang="en-US" alt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000" dirty="0" err="1"/>
              <a:t>Formate</a:t>
            </a:r>
            <a:r>
              <a:rPr sz="3000" dirty="0"/>
              <a:t> </a:t>
            </a:r>
            <a:r>
              <a:rPr sz="3000" dirty="0" err="1"/>
              <a:t>în</a:t>
            </a:r>
            <a:r>
              <a:rPr sz="3000" dirty="0"/>
              <a:t> </a:t>
            </a:r>
            <a:r>
              <a:rPr sz="3000" dirty="0" err="1"/>
              <a:t>virgulă</a:t>
            </a:r>
            <a:r>
              <a:rPr sz="3000" dirty="0"/>
              <a:t> </a:t>
            </a:r>
            <a:r>
              <a:rPr sz="3000" dirty="0" err="1"/>
              <a:t>mobilă</a:t>
            </a:r>
            <a:r>
              <a:rPr sz="3000" dirty="0"/>
              <a:t> </a:t>
            </a:r>
            <a:r>
              <a:rPr sz="3000" dirty="0" err="1"/>
              <a:t>în</a:t>
            </a:r>
            <a:r>
              <a:rPr sz="3000" dirty="0"/>
              <a:t> 2026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14462"/>
              </p:ext>
            </p:extLst>
          </p:nvPr>
        </p:nvGraphicFramePr>
        <p:xfrm>
          <a:off x="703580" y="2072640"/>
          <a:ext cx="8440420" cy="469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8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2434">
                <a:tc>
                  <a:txBody>
                    <a:bodyPr/>
                    <a:lstStyle/>
                    <a:p>
                      <a:r>
                        <a:rPr sz="180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Biți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S/E/F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Valoare max.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Utilizare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688">
                <a:tc>
                  <a:txBody>
                    <a:bodyPr/>
                    <a:lstStyle/>
                    <a:p>
                      <a:r>
                        <a:rPr sz="1800"/>
                        <a:t>FP4 (E2M1)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1/2/1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inferență AI (OCP MX)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978">
                <a:tc>
                  <a:txBody>
                    <a:bodyPr/>
                    <a:lstStyle/>
                    <a:p>
                      <a:r>
                        <a:rPr sz="1800"/>
                        <a:t>FP8 E4M3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AI: </a:t>
                      </a:r>
                      <a:r>
                        <a:rPr sz="1800" dirty="0" err="1"/>
                        <a:t>antrenare</a:t>
                      </a:r>
                      <a:r>
                        <a:rPr sz="1800" dirty="0"/>
                        <a:t>/</a:t>
                      </a:r>
                      <a:r>
                        <a:rPr sz="1800" dirty="0" err="1"/>
                        <a:t>inferență</a:t>
                      </a:r>
                      <a:endParaRPr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434">
                <a:tc>
                  <a:txBody>
                    <a:bodyPr/>
                    <a:lstStyle/>
                    <a:p>
                      <a:r>
                        <a:rPr sz="1800"/>
                        <a:t>FP8 E5M2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1/5/2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57 344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AI: gradienți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34">
                <a:tc>
                  <a:txBody>
                    <a:bodyPr/>
                    <a:lstStyle/>
                    <a:p>
                      <a:r>
                        <a:rPr sz="1800"/>
                        <a:t>binary16 (FP16)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1/5/10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65 504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grafică, 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434">
                <a:tc>
                  <a:txBody>
                    <a:bodyPr/>
                    <a:lstStyle/>
                    <a:p>
                      <a:r>
                        <a:rPr sz="1800"/>
                        <a:t>bfloat16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1/8/7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≈3,4·10³⁸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antrenare 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434">
                <a:tc>
                  <a:txBody>
                    <a:bodyPr/>
                    <a:lstStyle/>
                    <a:p>
                      <a:r>
                        <a:rPr sz="1800"/>
                        <a:t>binary32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1/8/23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≈3,4·10³⁸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uz general, GPU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688">
                <a:tc>
                  <a:txBody>
                    <a:bodyPr/>
                    <a:lstStyle/>
                    <a:p>
                      <a:r>
                        <a:rPr sz="1800"/>
                        <a:t>binary64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1/11/52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≈1,8·10³⁰⁸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știință; float în Python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434">
                <a:tc>
                  <a:txBody>
                    <a:bodyPr/>
                    <a:lstStyle/>
                    <a:p>
                      <a:r>
                        <a:rPr sz="1800"/>
                        <a:t>binary128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1/15/112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≈1,2·10⁴⁹³²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 err="1"/>
                        <a:t>precizie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ridicată</a:t>
                      </a:r>
                      <a:endParaRPr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000" dirty="0"/>
              <a:t>IEEE 754-2019 </a:t>
            </a:r>
            <a:r>
              <a:rPr lang="ro-RO" sz="3000" dirty="0"/>
              <a:t>și formatele zecimale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sz="2000" dirty="0"/>
              <a:t>1985: binary32/64; 2008: + binary16/128, </a:t>
            </a:r>
            <a:r>
              <a:rPr lang="ro-RO" sz="2000" dirty="0"/>
              <a:t>formate zecimale</a:t>
            </a:r>
            <a:r>
              <a:rPr sz="2000" dirty="0"/>
              <a:t>, FMA; 2019: </a:t>
            </a:r>
            <a:r>
              <a:rPr lang="ro-RO" sz="2000" dirty="0"/>
              <a:t>revizie minoră (clarificări, operații noi</a:t>
            </a:r>
            <a:r>
              <a:rPr sz="2000" dirty="0"/>
              <a:t>)</a:t>
            </a:r>
          </a:p>
          <a:p>
            <a:pPr>
              <a:spcAft>
                <a:spcPts val="800"/>
              </a:spcAft>
            </a:pPr>
            <a:r>
              <a:rPr sz="2000" dirty="0"/>
              <a:t>decimal32/64/128: 7 / 16 / 34 de </a:t>
            </a:r>
            <a:r>
              <a:rPr sz="2000" dirty="0" err="1"/>
              <a:t>cifre</a:t>
            </a:r>
            <a:r>
              <a:rPr sz="2000" dirty="0"/>
              <a:t> </a:t>
            </a:r>
            <a:r>
              <a:rPr sz="2000" dirty="0" err="1"/>
              <a:t>zecimale</a:t>
            </a:r>
            <a:r>
              <a:rPr sz="2000" dirty="0"/>
              <a:t> (</a:t>
            </a:r>
            <a:r>
              <a:rPr sz="2000" dirty="0" err="1"/>
              <a:t>codificări</a:t>
            </a:r>
            <a:r>
              <a:rPr sz="2000" dirty="0"/>
              <a:t> DPD </a:t>
            </a:r>
            <a:r>
              <a:rPr sz="2000" dirty="0" err="1"/>
              <a:t>și</a:t>
            </a:r>
            <a:r>
              <a:rPr sz="2000" dirty="0"/>
              <a:t> BID)</a:t>
            </a:r>
          </a:p>
          <a:p>
            <a:pPr>
              <a:spcAft>
                <a:spcPts val="800"/>
              </a:spcAft>
            </a:pPr>
            <a:r>
              <a:rPr sz="2000" dirty="0"/>
              <a:t>Utile </a:t>
            </a:r>
            <a:r>
              <a:rPr sz="2000" dirty="0" err="1"/>
              <a:t>când</a:t>
            </a:r>
            <a:r>
              <a:rPr sz="2000" dirty="0"/>
              <a:t> 0,1 </a:t>
            </a:r>
            <a:r>
              <a:rPr sz="2000" dirty="0" err="1"/>
              <a:t>trebuie</a:t>
            </a:r>
            <a:r>
              <a:rPr sz="2000" dirty="0"/>
              <a:t> exact: </a:t>
            </a:r>
            <a:r>
              <a:rPr sz="2000" dirty="0" err="1"/>
              <a:t>finanțe</a:t>
            </a:r>
            <a:r>
              <a:rPr sz="2000" dirty="0"/>
              <a:t> (hardware IBM POWER/z; software: Python decimal, Java </a:t>
            </a:r>
            <a:r>
              <a:rPr sz="2000" dirty="0" err="1"/>
              <a:t>BigDecimal</a:t>
            </a:r>
            <a:r>
              <a:rPr sz="2000" dirty="0"/>
              <a:t>)</a:t>
            </a:r>
          </a:p>
          <a:p>
            <a:pPr>
              <a:spcAft>
                <a:spcPts val="800"/>
              </a:spcAft>
            </a:pPr>
            <a:r>
              <a:rPr sz="2000" dirty="0" err="1"/>
              <a:t>Cinci</a:t>
            </a:r>
            <a:r>
              <a:rPr sz="2000" dirty="0"/>
              <a:t> </a:t>
            </a:r>
            <a:r>
              <a:rPr sz="2000" dirty="0" err="1"/>
              <a:t>moduri</a:t>
            </a:r>
            <a:r>
              <a:rPr sz="2000" dirty="0"/>
              <a:t> de </a:t>
            </a:r>
            <a:r>
              <a:rPr sz="2000" dirty="0" err="1"/>
              <a:t>rotunjire</a:t>
            </a:r>
            <a:r>
              <a:rPr sz="2000" dirty="0"/>
              <a:t>; implicit: </a:t>
            </a:r>
            <a:r>
              <a:rPr sz="2000" dirty="0" err="1"/>
              <a:t>spre</a:t>
            </a:r>
            <a:r>
              <a:rPr sz="2000" dirty="0"/>
              <a:t> </a:t>
            </a:r>
            <a:r>
              <a:rPr sz="2000" dirty="0" err="1"/>
              <a:t>cel</a:t>
            </a:r>
            <a:r>
              <a:rPr sz="2000" dirty="0"/>
              <a:t> </a:t>
            </a:r>
            <a:r>
              <a:rPr sz="2000" dirty="0" err="1"/>
              <a:t>mai</a:t>
            </a:r>
            <a:r>
              <a:rPr sz="2000" dirty="0"/>
              <a:t> </a:t>
            </a:r>
            <a:r>
              <a:rPr sz="2000" dirty="0" err="1"/>
              <a:t>apropiat</a:t>
            </a:r>
            <a:r>
              <a:rPr sz="2000" dirty="0"/>
              <a:t>, la </a:t>
            </a:r>
            <a:r>
              <a:rPr sz="2000" dirty="0" err="1"/>
              <a:t>egalitate</a:t>
            </a:r>
            <a:r>
              <a:rPr sz="2000" dirty="0"/>
              <a:t> </a:t>
            </a:r>
            <a:r>
              <a:rPr sz="2000" dirty="0" err="1"/>
              <a:t>spre</a:t>
            </a:r>
            <a:r>
              <a:rPr sz="2000" dirty="0"/>
              <a:t> par</a:t>
            </a:r>
          </a:p>
          <a:p>
            <a:pPr>
              <a:spcAft>
                <a:spcPts val="800"/>
              </a:spcAft>
            </a:pPr>
            <a:r>
              <a:rPr sz="2000" dirty="0"/>
              <a:t>IEEE P3109 (</a:t>
            </a:r>
            <a:r>
              <a:rPr sz="2000" dirty="0" err="1"/>
              <a:t>în</a:t>
            </a:r>
            <a:r>
              <a:rPr sz="2000" dirty="0"/>
              <a:t> curs de </a:t>
            </a:r>
            <a:r>
              <a:rPr sz="2000" dirty="0" err="1"/>
              <a:t>elaborare</a:t>
            </a:r>
            <a:r>
              <a:rPr sz="2000" dirty="0"/>
              <a:t>): </a:t>
            </a:r>
            <a:r>
              <a:rPr sz="2000" dirty="0" err="1"/>
              <a:t>formate</a:t>
            </a:r>
            <a:r>
              <a:rPr sz="2000" dirty="0"/>
              <a:t> de </a:t>
            </a:r>
            <a:r>
              <a:rPr sz="2000" dirty="0" err="1"/>
              <a:t>precizie</a:t>
            </a:r>
            <a:r>
              <a:rPr sz="2000" dirty="0"/>
              <a:t> </a:t>
            </a:r>
            <a:r>
              <a:rPr sz="2000" dirty="0" err="1"/>
              <a:t>redusă</a:t>
            </a:r>
            <a:r>
              <a:rPr sz="2000" dirty="0"/>
              <a:t> </a:t>
            </a:r>
            <a:r>
              <a:rPr sz="2000" dirty="0" err="1"/>
              <a:t>pentru</a:t>
            </a:r>
            <a:r>
              <a:rPr sz="2000" dirty="0"/>
              <a:t> </a:t>
            </a:r>
            <a:r>
              <a:rPr sz="2000" dirty="0" err="1"/>
              <a:t>învățarea</a:t>
            </a:r>
            <a:r>
              <a:rPr sz="2000" dirty="0"/>
              <a:t> </a:t>
            </a:r>
            <a:r>
              <a:rPr sz="2000" dirty="0" err="1"/>
              <a:t>automată</a:t>
            </a:r>
            <a:endParaRPr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99344" y="609600"/>
            <a:ext cx="7378700" cy="1143000"/>
          </a:xfrm>
        </p:spPr>
        <p:txBody>
          <a:bodyPr/>
          <a:lstStyle/>
          <a:p>
            <a:r>
              <a:rPr lang="en-US" altLang="en-US" sz="3200" dirty="0" err="1"/>
              <a:t>Exemplu</a:t>
            </a:r>
            <a:endParaRPr lang="en-US" altLang="en-US" sz="3200" dirty="0"/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200" dirty="0"/>
              <a:t>1. Ce </a:t>
            </a:r>
            <a:r>
              <a:rPr lang="en-US" altLang="en-US" sz="2200" dirty="0" err="1"/>
              <a:t>valoare</a:t>
            </a:r>
            <a:r>
              <a:rPr lang="en-US" altLang="en-US" sz="2200" dirty="0"/>
              <a:t> are 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</a:t>
            </a:r>
            <a:r>
              <a:rPr lang="en-US" altLang="en-US" sz="2200" dirty="0"/>
              <a:t> (</a:t>
            </a:r>
            <a:r>
              <a:rPr lang="ro-RO" altLang="en-US" sz="2200" dirty="0"/>
              <a:t>î</a:t>
            </a:r>
            <a:r>
              <a:rPr lang="en-US" altLang="en-US" sz="2200" dirty="0"/>
              <a:t>n format </a:t>
            </a:r>
            <a:r>
              <a:rPr lang="en-US" altLang="en-US" sz="2200" dirty="0" err="1"/>
              <a:t>simpl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precizie</a:t>
            </a:r>
            <a:r>
              <a:rPr lang="en-US" altLang="en-US" sz="2200" dirty="0"/>
              <a:t>) </a:t>
            </a:r>
            <a:r>
              <a:rPr lang="en-US" altLang="en-US" sz="2200" dirty="0" err="1"/>
              <a:t>reprezentat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astfel</a:t>
            </a:r>
            <a:r>
              <a:rPr lang="en-US" altLang="en-US" sz="2200" dirty="0"/>
              <a:t>: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/>
              <a:t>1 10000001 01000000000000000000000</a:t>
            </a:r>
          </a:p>
          <a:p>
            <a:pPr>
              <a:buFont typeface="Wingdings" pitchFamily="2" charset="2"/>
              <a:buNone/>
            </a:pPr>
            <a:endParaRPr lang="en-US" altLang="en-US" sz="2200" dirty="0"/>
          </a:p>
          <a:p>
            <a:pPr>
              <a:buFont typeface="Wingdings" pitchFamily="2" charset="2"/>
              <a:buNone/>
            </a:pPr>
            <a:r>
              <a:rPr lang="en-US" altLang="en-US" sz="2200" dirty="0" err="1"/>
              <a:t>Caracteristica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129, </a:t>
            </a:r>
            <a:r>
              <a:rPr lang="en-US" altLang="en-US" sz="2200" dirty="0" err="1"/>
              <a:t>deci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exponentul</a:t>
            </a:r>
            <a:r>
              <a:rPr lang="en-US" altLang="en-US" sz="2200" dirty="0"/>
              <a:t> real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129 – 127 = 2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 err="1"/>
              <a:t>Partea</a:t>
            </a:r>
            <a:r>
              <a:rPr lang="en-US" altLang="en-US" sz="2200" dirty="0"/>
              <a:t> frac</a:t>
            </a:r>
            <a:r>
              <a:rPr lang="ro-RO" altLang="en-US" sz="2200" dirty="0" err="1"/>
              <a:t>ţ</a:t>
            </a:r>
            <a:r>
              <a:rPr lang="en-US" altLang="en-US" sz="2200" dirty="0" err="1"/>
              <a:t>ionar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.01</a:t>
            </a:r>
            <a:r>
              <a:rPr lang="en-US" altLang="en-US" sz="2200" baseline="-25000" dirty="0"/>
              <a:t>2</a:t>
            </a:r>
            <a:r>
              <a:rPr lang="en-US" altLang="en-US" sz="2200" dirty="0"/>
              <a:t> = .25, </a:t>
            </a:r>
            <a:r>
              <a:rPr lang="en-US" altLang="en-US" sz="2200" dirty="0" err="1"/>
              <a:t>deci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vom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avea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valoarea</a:t>
            </a:r>
            <a:r>
              <a:rPr lang="en-US" altLang="en-US" sz="2200" dirty="0"/>
              <a:t> 1,25.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/>
              <a:t>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negativ</a:t>
            </a:r>
            <a:r>
              <a:rPr lang="en-US" altLang="en-US" sz="2200" dirty="0"/>
              <a:t> (</a:t>
            </a:r>
            <a:r>
              <a:rPr lang="en-US" altLang="en-US" sz="2200" dirty="0" err="1"/>
              <a:t>bitul</a:t>
            </a:r>
            <a:r>
              <a:rPr lang="en-US" altLang="en-US" sz="2200" dirty="0"/>
              <a:t> de </a:t>
            </a:r>
            <a:r>
              <a:rPr lang="en-US" altLang="en-US" sz="2200" dirty="0" err="1"/>
              <a:t>semn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1)</a:t>
            </a:r>
          </a:p>
          <a:p>
            <a:pPr>
              <a:buFont typeface="Wingdings" pitchFamily="2" charset="2"/>
              <a:buNone/>
            </a:pPr>
            <a:r>
              <a:rPr lang="en-US" altLang="en-US" sz="2200" dirty="0" err="1"/>
              <a:t>Rezultatul</a:t>
            </a:r>
            <a:r>
              <a:rPr lang="en-US" altLang="en-US" sz="2200" dirty="0"/>
              <a:t>: -1,25 x 2</a:t>
            </a:r>
            <a:r>
              <a:rPr lang="en-US" altLang="en-US" sz="2200" baseline="30000" dirty="0"/>
              <a:t>2 </a:t>
            </a:r>
            <a:r>
              <a:rPr lang="en-US" altLang="en-US" sz="2200" dirty="0"/>
              <a:t>= -5</a:t>
            </a:r>
          </a:p>
          <a:p>
            <a:pPr>
              <a:buFont typeface="Wingdings" pitchFamily="2" charset="2"/>
              <a:buNone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461" y="609600"/>
            <a:ext cx="7378700" cy="1143000"/>
          </a:xfrm>
        </p:spPr>
        <p:txBody>
          <a:bodyPr/>
          <a:lstStyle/>
          <a:p>
            <a:r>
              <a:rPr lang="en-US" altLang="en-US" sz="3200" dirty="0" err="1"/>
              <a:t>Exemplu</a:t>
            </a:r>
            <a:endParaRPr lang="en-US" altLang="en-US" sz="3200" dirty="0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09624" y="1905001"/>
            <a:ext cx="8334375" cy="4468812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2. Care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reprezentarea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rului</a:t>
            </a:r>
            <a:r>
              <a:rPr lang="en-US" altLang="en-US" sz="2200" dirty="0"/>
              <a:t> 16,625 </a:t>
            </a:r>
            <a:r>
              <a:rPr lang="ro-RO" altLang="en-US" sz="2200" dirty="0"/>
              <a:t>î</a:t>
            </a:r>
            <a:r>
              <a:rPr lang="en-US" altLang="en-US" sz="2200" dirty="0"/>
              <a:t>n format </a:t>
            </a:r>
            <a:r>
              <a:rPr lang="en-US" altLang="en-US" sz="2200" dirty="0" err="1"/>
              <a:t>simpl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precizie</a:t>
            </a:r>
            <a:r>
              <a:rPr lang="en-US" altLang="en-US" sz="2200" dirty="0"/>
              <a:t>?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 err="1"/>
              <a:t>Aducem</a:t>
            </a:r>
            <a:r>
              <a:rPr lang="en-US" altLang="en-US" sz="2200" dirty="0"/>
              <a:t> </a:t>
            </a:r>
            <a:r>
              <a:rPr lang="en-US" altLang="en-US" sz="2200" dirty="0" err="1"/>
              <a:t>num</a:t>
            </a:r>
            <a:r>
              <a:rPr lang="ro-RO" altLang="en-US" sz="2200" dirty="0"/>
              <a:t>ă</a:t>
            </a:r>
            <a:r>
              <a:rPr lang="en-US" altLang="en-US" sz="2200" dirty="0" err="1"/>
              <a:t>rul</a:t>
            </a:r>
            <a:r>
              <a:rPr lang="en-US" altLang="en-US" sz="2200" dirty="0"/>
              <a:t> </a:t>
            </a:r>
            <a:r>
              <a:rPr lang="ro-RO" altLang="en-US" sz="2200" dirty="0"/>
              <a:t>î</a:t>
            </a:r>
            <a:r>
              <a:rPr lang="en-US" altLang="en-US" sz="2200" dirty="0"/>
              <a:t>n forma </a:t>
            </a:r>
            <a:r>
              <a:rPr lang="en-US" altLang="en-US" sz="2200" dirty="0" err="1"/>
              <a:t>normalizat</a:t>
            </a:r>
            <a:r>
              <a:rPr lang="ro-RO" altLang="en-US" sz="2200" dirty="0"/>
              <a:t>ă</a:t>
            </a:r>
            <a:r>
              <a:rPr lang="en-US" altLang="en-US" sz="2200" dirty="0"/>
              <a:t>: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16 = 10000</a:t>
            </a:r>
            <a:r>
              <a:rPr lang="en-US" altLang="en-US" sz="2200" baseline="-25000" dirty="0"/>
              <a:t>2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0,625 = 0,101</a:t>
            </a:r>
            <a:r>
              <a:rPr lang="en-US" altLang="en-US" sz="2200" baseline="-25000" dirty="0"/>
              <a:t>2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16,625 = 10000,101= 1,0000101 * 2</a:t>
            </a:r>
            <a:r>
              <a:rPr lang="en-US" altLang="en-US" sz="2200" baseline="30000" dirty="0"/>
              <a:t>4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CAR = 4 + 127 = 131=128+3; (128=2</a:t>
            </a:r>
            <a:r>
              <a:rPr lang="en-US" altLang="en-US" sz="2200" baseline="30000" dirty="0"/>
              <a:t>7</a:t>
            </a:r>
            <a:r>
              <a:rPr lang="en-US" altLang="en-US" sz="2200" dirty="0"/>
              <a:t>)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128=10000000+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    3=		       11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------------------</a:t>
            </a:r>
          </a:p>
          <a:p>
            <a:pPr marL="609600" indent="-609600">
              <a:buFont typeface="Wingdings" pitchFamily="2" charset="2"/>
              <a:buNone/>
            </a:pPr>
            <a:r>
              <a:rPr lang="ro-RO" altLang="en-US" sz="2200" dirty="0"/>
              <a:t>Î</a:t>
            </a:r>
            <a:r>
              <a:rPr lang="en-US" altLang="en-US" sz="2200" dirty="0"/>
              <a:t>n </a:t>
            </a:r>
            <a:r>
              <a:rPr lang="en-US" altLang="en-US" sz="2200" dirty="0" err="1"/>
              <a:t>concluzie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reprezentarea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este</a:t>
            </a:r>
            <a:r>
              <a:rPr lang="en-US" altLang="en-US" sz="2200" dirty="0"/>
              <a:t>: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altLang="en-US" sz="2200" dirty="0"/>
              <a:t>0 10000011 00001010000000000000000</a:t>
            </a:r>
          </a:p>
          <a:p>
            <a:pPr marL="609600" indent="-609600">
              <a:buFont typeface="Wingdings" pitchFamily="2" charset="2"/>
              <a:buNone/>
            </a:pPr>
            <a:endParaRPr lang="en-US" altLang="en-US" sz="2200" dirty="0"/>
          </a:p>
          <a:p>
            <a:pPr marL="609600" indent="-609600">
              <a:buFont typeface="Wingdings" pitchFamily="2" charset="2"/>
              <a:buNone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300" dirty="0" err="1"/>
              <a:t>Capcane</a:t>
            </a:r>
            <a:r>
              <a:rPr sz="3300" dirty="0"/>
              <a:t> </a:t>
            </a:r>
            <a:r>
              <a:rPr sz="3300" dirty="0" err="1"/>
              <a:t>în</a:t>
            </a:r>
            <a:r>
              <a:rPr sz="3300" dirty="0"/>
              <a:t> </a:t>
            </a:r>
            <a:r>
              <a:rPr sz="3300" dirty="0" err="1"/>
              <a:t>practică</a:t>
            </a:r>
            <a:endParaRPr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sz="2200" dirty="0"/>
              <a:t>0.1 + 0.2 == 0.3 </a:t>
            </a:r>
            <a:r>
              <a:rPr sz="2200" dirty="0" err="1"/>
              <a:t>este</a:t>
            </a:r>
            <a:r>
              <a:rPr sz="2200" dirty="0"/>
              <a:t> False (</a:t>
            </a:r>
            <a:r>
              <a:rPr sz="2200" dirty="0" err="1"/>
              <a:t>rezultă</a:t>
            </a:r>
            <a:r>
              <a:rPr sz="2200" dirty="0"/>
              <a:t> 0.30000000000000004): 0,1 nu are </a:t>
            </a:r>
            <a:r>
              <a:rPr sz="2200" dirty="0" err="1"/>
              <a:t>reprezentare</a:t>
            </a:r>
            <a:r>
              <a:rPr sz="2200" dirty="0"/>
              <a:t> </a:t>
            </a:r>
            <a:r>
              <a:rPr sz="2200" dirty="0" err="1"/>
              <a:t>binară</a:t>
            </a:r>
            <a:r>
              <a:rPr sz="2200" dirty="0"/>
              <a:t> </a:t>
            </a:r>
            <a:r>
              <a:rPr sz="2200" dirty="0" err="1"/>
              <a:t>exactă</a:t>
            </a:r>
            <a:endParaRPr sz="2200" dirty="0"/>
          </a:p>
          <a:p>
            <a:pPr>
              <a:spcAft>
                <a:spcPts val="800"/>
              </a:spcAft>
            </a:pPr>
            <a:r>
              <a:rPr sz="2200" dirty="0" err="1"/>
              <a:t>Comparați</a:t>
            </a:r>
            <a:r>
              <a:rPr sz="2200" dirty="0"/>
              <a:t> cu </a:t>
            </a:r>
            <a:r>
              <a:rPr sz="2200" dirty="0" err="1"/>
              <a:t>toleranță</a:t>
            </a:r>
            <a:r>
              <a:rPr sz="2200" dirty="0"/>
              <a:t> (</a:t>
            </a:r>
            <a:r>
              <a:rPr sz="2200" dirty="0" err="1"/>
              <a:t>math.isclose</a:t>
            </a:r>
            <a:r>
              <a:rPr sz="2200" dirty="0"/>
              <a:t>), nu cu ==</a:t>
            </a:r>
            <a:r>
              <a:rPr lang="en-US" sz="2200" dirty="0"/>
              <a:t> (</a:t>
            </a:r>
            <a:r>
              <a:rPr lang="ro-RO" sz="2200" dirty="0"/>
              <a:t>în </a:t>
            </a:r>
            <a:r>
              <a:rPr lang="ro-RO" sz="2200" dirty="0" err="1"/>
              <a:t>Python</a:t>
            </a:r>
            <a:r>
              <a:rPr lang="ro-RO" sz="2200" dirty="0"/>
              <a:t>)</a:t>
            </a:r>
            <a:endParaRPr sz="2200" dirty="0"/>
          </a:p>
          <a:p>
            <a:pPr>
              <a:spcAft>
                <a:spcPts val="800"/>
              </a:spcAft>
            </a:pPr>
            <a:r>
              <a:rPr sz="2200" dirty="0" err="1"/>
              <a:t>Peste</a:t>
            </a:r>
            <a:r>
              <a:rPr sz="2200" dirty="0"/>
              <a:t> 2⁵³ (binary32: 2²⁴ = 16 777 216) nu </a:t>
            </a:r>
            <a:r>
              <a:rPr sz="2200" dirty="0" err="1"/>
              <a:t>mai</a:t>
            </a:r>
            <a:r>
              <a:rPr sz="2200" dirty="0"/>
              <a:t> sunt </a:t>
            </a:r>
            <a:r>
              <a:rPr sz="2200" dirty="0" err="1"/>
              <a:t>reprezentabili</a:t>
            </a:r>
            <a:r>
              <a:rPr sz="2200" dirty="0"/>
              <a:t> </a:t>
            </a:r>
            <a:r>
              <a:rPr sz="2200" dirty="0" err="1"/>
              <a:t>toți</a:t>
            </a:r>
            <a:r>
              <a:rPr sz="2200" dirty="0"/>
              <a:t> </a:t>
            </a:r>
            <a:r>
              <a:rPr sz="2200" dirty="0" err="1"/>
              <a:t>întregii</a:t>
            </a:r>
            <a:endParaRPr sz="2200" dirty="0"/>
          </a:p>
          <a:p>
            <a:pPr>
              <a:spcAft>
                <a:spcPts val="800"/>
              </a:spcAft>
            </a:pPr>
            <a:r>
              <a:rPr sz="2200" dirty="0"/>
              <a:t>Bani: </a:t>
            </a:r>
            <a:r>
              <a:rPr sz="2200" dirty="0" err="1"/>
              <a:t>întregi</a:t>
            </a:r>
            <a:r>
              <a:rPr sz="2200" dirty="0"/>
              <a:t> (</a:t>
            </a:r>
            <a:r>
              <a:rPr sz="2200" dirty="0" err="1"/>
              <a:t>cenți</a:t>
            </a:r>
            <a:r>
              <a:rPr sz="2200" dirty="0"/>
              <a:t>) </a:t>
            </a:r>
            <a:r>
              <a:rPr sz="2200" dirty="0" err="1"/>
              <a:t>sau</a:t>
            </a:r>
            <a:r>
              <a:rPr sz="2200" dirty="0"/>
              <a:t> tip </a:t>
            </a:r>
            <a:r>
              <a:rPr sz="2200" dirty="0" err="1"/>
              <a:t>zecimal</a:t>
            </a:r>
            <a:r>
              <a:rPr sz="2200" dirty="0"/>
              <a:t>, nu float</a:t>
            </a:r>
          </a:p>
          <a:p>
            <a:pPr>
              <a:spcAft>
                <a:spcPts val="800"/>
              </a:spcAft>
            </a:pPr>
            <a:r>
              <a:rPr sz="2200" dirty="0" err="1"/>
              <a:t>NaN</a:t>
            </a:r>
            <a:r>
              <a:rPr sz="2200" dirty="0"/>
              <a:t> != </a:t>
            </a:r>
            <a:r>
              <a:rPr sz="2200" dirty="0" err="1"/>
              <a:t>NaN</a:t>
            </a:r>
            <a:r>
              <a:rPr sz="2200" dirty="0"/>
              <a:t> </a:t>
            </a:r>
            <a:r>
              <a:rPr sz="2200" dirty="0" err="1"/>
              <a:t>este</a:t>
            </a:r>
            <a:r>
              <a:rPr sz="2200" dirty="0"/>
              <a:t> </a:t>
            </a:r>
            <a:r>
              <a:rPr sz="2200" dirty="0" err="1"/>
              <a:t>adevărat</a:t>
            </a:r>
            <a:r>
              <a:rPr sz="2200" dirty="0"/>
              <a:t> – </a:t>
            </a:r>
            <a:r>
              <a:rPr sz="2200" dirty="0" err="1"/>
              <a:t>testați</a:t>
            </a:r>
            <a:r>
              <a:rPr sz="2200" dirty="0"/>
              <a:t> cu </a:t>
            </a:r>
            <a:r>
              <a:rPr sz="2200" dirty="0" err="1"/>
              <a:t>isnan</a:t>
            </a:r>
            <a:r>
              <a:rPr sz="2200" dirty="0"/>
              <a:t>()</a:t>
            </a:r>
          </a:p>
          <a:p>
            <a:pPr>
              <a:spcAft>
                <a:spcPts val="800"/>
              </a:spcAft>
            </a:pPr>
            <a:r>
              <a:rPr sz="2200" dirty="0" err="1"/>
              <a:t>Întregi</a:t>
            </a:r>
            <a:r>
              <a:rPr sz="2200" dirty="0"/>
              <a:t> cu </a:t>
            </a:r>
            <a:r>
              <a:rPr sz="2200" dirty="0" err="1"/>
              <a:t>semn</a:t>
            </a:r>
            <a:r>
              <a:rPr sz="2200" dirty="0"/>
              <a:t> pe 8 </a:t>
            </a:r>
            <a:r>
              <a:rPr sz="2200" dirty="0" err="1"/>
              <a:t>biți</a:t>
            </a:r>
            <a:r>
              <a:rPr sz="2200" dirty="0"/>
              <a:t>: 127 + 1 = −128 (</a:t>
            </a:r>
            <a:r>
              <a:rPr sz="2200" dirty="0" err="1"/>
              <a:t>depășire</a:t>
            </a:r>
            <a:r>
              <a:rPr sz="2200" dirty="0"/>
              <a:t>, wrap-around)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o-RO" altLang="en-US" sz="2800" dirty="0"/>
              <a:t>Reprezentarea</a:t>
            </a:r>
            <a:r>
              <a:rPr lang="en-US" altLang="en-US" sz="2800" dirty="0"/>
              <a:t> </a:t>
            </a:r>
            <a:r>
              <a:rPr lang="ro-RO" altLang="en-US" sz="2800" dirty="0"/>
              <a:t>numerelor</a:t>
            </a:r>
            <a:r>
              <a:rPr lang="en-US" altLang="en-US" sz="2800" dirty="0"/>
              <a:t> </a:t>
            </a:r>
            <a:r>
              <a:rPr lang="ro-RO" altLang="en-US" sz="2800" dirty="0"/>
              <a:t>î</a:t>
            </a:r>
            <a:r>
              <a:rPr lang="en-US" altLang="en-US" sz="2800" dirty="0"/>
              <a:t>n format BCD</a:t>
            </a:r>
          </a:p>
        </p:txBody>
      </p:sp>
      <p:grpSp>
        <p:nvGrpSpPr>
          <p:cNvPr id="70663" name="Group 7"/>
          <p:cNvGrpSpPr>
            <a:grpSpLocks/>
          </p:cNvGrpSpPr>
          <p:nvPr/>
        </p:nvGrpSpPr>
        <p:grpSpPr bwMode="auto">
          <a:xfrm>
            <a:off x="3886200" y="4114800"/>
            <a:ext cx="2286000" cy="747713"/>
            <a:chOff x="2448" y="2880"/>
            <a:chExt cx="1152" cy="471"/>
          </a:xfrm>
        </p:grpSpPr>
        <p:sp>
          <p:nvSpPr>
            <p:cNvPr id="70664" name="Text Box 8"/>
            <p:cNvSpPr txBox="1">
              <a:spLocks noChangeArrowheads="1"/>
            </p:cNvSpPr>
            <p:nvPr/>
          </p:nvSpPr>
          <p:spPr bwMode="auto">
            <a:xfrm>
              <a:off x="2448" y="2880"/>
              <a:ext cx="1152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/>
                <a:t>1 0 0 1 0 1 1 0</a:t>
              </a:r>
            </a:p>
          </p:txBody>
        </p:sp>
        <p:sp>
          <p:nvSpPr>
            <p:cNvPr id="70665" name="Text Box 9"/>
            <p:cNvSpPr txBox="1">
              <a:spLocks noChangeArrowheads="1"/>
            </p:cNvSpPr>
            <p:nvPr/>
          </p:nvSpPr>
          <p:spPr bwMode="auto">
            <a:xfrm>
              <a:off x="2496" y="3120"/>
              <a:ext cx="11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 dirty="0"/>
                <a:t> 7           4 3           0</a:t>
              </a:r>
            </a:p>
          </p:txBody>
        </p:sp>
      </p:grpSp>
      <p:sp>
        <p:nvSpPr>
          <p:cNvPr id="70666" name="Rectangle 10"/>
          <p:cNvSpPr>
            <a:spLocks noChangeArrowheads="1"/>
          </p:cNvSpPr>
          <p:nvPr/>
        </p:nvSpPr>
        <p:spPr bwMode="auto">
          <a:xfrm>
            <a:off x="1434306" y="1991141"/>
            <a:ext cx="7328694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200" b="1" dirty="0"/>
              <a:t>BCD</a:t>
            </a:r>
            <a:r>
              <a:rPr lang="en-US" altLang="en-US" sz="2200" dirty="0"/>
              <a:t> (Binary Coded Decimal) – </a:t>
            </a:r>
            <a:r>
              <a:rPr lang="en-US" altLang="en-US" sz="2200" dirty="0" err="1"/>
              <a:t>zecimal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codificat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binar</a:t>
            </a:r>
            <a:endParaRPr lang="en-US" altLang="en-US" sz="2200" dirty="0"/>
          </a:p>
          <a:p>
            <a:r>
              <a:rPr lang="en-US" altLang="en-US" sz="2200" dirty="0"/>
              <a:t>Format: </a:t>
            </a:r>
          </a:p>
          <a:p>
            <a:pPr>
              <a:buFontTx/>
              <a:buChar char="•"/>
            </a:pPr>
            <a:r>
              <a:rPr lang="en-US" altLang="en-US" sz="2200" dirty="0"/>
              <a:t> </a:t>
            </a:r>
            <a:r>
              <a:rPr lang="ro-RO" altLang="en-US" sz="2200" dirty="0"/>
              <a:t>î</a:t>
            </a:r>
            <a:r>
              <a:rPr lang="en-US" altLang="en-US" sz="2200" dirty="0" err="1"/>
              <a:t>mpachetat</a:t>
            </a:r>
            <a:r>
              <a:rPr lang="en-US" altLang="en-US" sz="2200" dirty="0"/>
              <a:t> (packed BCD)</a:t>
            </a:r>
          </a:p>
          <a:p>
            <a:pPr>
              <a:buFontTx/>
              <a:buChar char="•"/>
            </a:pPr>
            <a:r>
              <a:rPr lang="en-US" altLang="en-US" sz="2200" dirty="0"/>
              <a:t> </a:t>
            </a:r>
            <a:r>
              <a:rPr lang="en-US" altLang="en-US" sz="2200" dirty="0" err="1"/>
              <a:t>despachetat</a:t>
            </a:r>
            <a:r>
              <a:rPr lang="en-US" altLang="en-US" sz="2200" dirty="0"/>
              <a:t> (unpacked BCD)</a:t>
            </a:r>
          </a:p>
          <a:p>
            <a:r>
              <a:rPr lang="ro-RO" altLang="en-US" sz="2200" dirty="0"/>
              <a:t>Î</a:t>
            </a:r>
            <a:r>
              <a:rPr lang="en-US" altLang="en-US" sz="2200" dirty="0"/>
              <a:t>n format </a:t>
            </a:r>
            <a:r>
              <a:rPr lang="ro-RO" altLang="en-US" sz="2200" b="1" dirty="0"/>
              <a:t>î</a:t>
            </a:r>
            <a:r>
              <a:rPr lang="en-US" altLang="en-US" sz="2200" b="1" dirty="0" err="1"/>
              <a:t>mpachetat</a:t>
            </a:r>
            <a:r>
              <a:rPr lang="en-US" altLang="en-US" sz="2200" dirty="0"/>
              <a:t> </a:t>
            </a:r>
            <a:r>
              <a:rPr lang="en-US" altLang="en-US" sz="2200" b="1" dirty="0"/>
              <a:t>se </a:t>
            </a:r>
            <a:r>
              <a:rPr lang="en-US" altLang="en-US" sz="2200" b="1" dirty="0" err="1"/>
              <a:t>reprezint</a:t>
            </a:r>
            <a:r>
              <a:rPr lang="ro-RO" altLang="en-US" sz="2200" b="1" dirty="0"/>
              <a:t>ă</a:t>
            </a:r>
            <a:r>
              <a:rPr lang="en-US" altLang="en-US" sz="2200" b="1" dirty="0"/>
              <a:t> 2 </a:t>
            </a:r>
            <a:r>
              <a:rPr lang="en-US" altLang="en-US" sz="2200" b="1" dirty="0" err="1"/>
              <a:t>cifre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zecimale</a:t>
            </a:r>
            <a:r>
              <a:rPr lang="en-US" altLang="en-US" sz="2200" b="1" dirty="0"/>
              <a:t> </a:t>
            </a:r>
            <a:r>
              <a:rPr lang="en-US" altLang="en-US" sz="2200" b="1" dirty="0" err="1"/>
              <a:t>pe</a:t>
            </a:r>
            <a:r>
              <a:rPr lang="en-US" altLang="en-US" sz="2200" b="1" dirty="0"/>
              <a:t> un octet </a:t>
            </a:r>
            <a:r>
              <a:rPr lang="en-US" altLang="en-US" sz="2200" dirty="0"/>
              <a:t>(</a:t>
            </a:r>
            <a:r>
              <a:rPr lang="en-US" altLang="en-US" sz="2200" dirty="0" err="1"/>
              <a:t>cifra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cmps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</a:t>
            </a:r>
            <a:r>
              <a:rPr lang="en-US" altLang="en-US" sz="2200" dirty="0"/>
              <a:t> bi</a:t>
            </a:r>
            <a:r>
              <a:rPr lang="ro-RO" altLang="en-US" sz="2200" dirty="0"/>
              <a:t>ţ</a:t>
            </a:r>
            <a:r>
              <a:rPr lang="en-US" altLang="en-US" sz="2200" dirty="0"/>
              <a:t>ii 0-3 </a:t>
            </a:r>
            <a:r>
              <a:rPr lang="ro-RO" altLang="en-US" sz="2200" dirty="0"/>
              <a:t>ş</a:t>
            </a:r>
            <a:r>
              <a:rPr lang="en-US" altLang="en-US" sz="2200" dirty="0" err="1"/>
              <a:t>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cifra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zecimal</a:t>
            </a:r>
            <a:r>
              <a:rPr lang="ro-RO" altLang="en-US" sz="2200" dirty="0"/>
              <a:t>ă</a:t>
            </a:r>
            <a:r>
              <a:rPr lang="en-US" altLang="en-US" sz="2200" dirty="0"/>
              <a:t> </a:t>
            </a:r>
            <a:r>
              <a:rPr lang="en-US" altLang="en-US" sz="2200" dirty="0" err="1"/>
              <a:t>cms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</a:t>
            </a:r>
            <a:r>
              <a:rPr lang="en-US" altLang="en-US" sz="2200" dirty="0"/>
              <a:t> bi</a:t>
            </a:r>
            <a:r>
              <a:rPr lang="ro-RO" altLang="en-US" sz="2200" dirty="0"/>
              <a:t>ţ</a:t>
            </a:r>
            <a:r>
              <a:rPr lang="en-US" altLang="en-US" sz="2200" dirty="0"/>
              <a:t>ii 4-7):</a:t>
            </a:r>
          </a:p>
          <a:p>
            <a:endParaRPr lang="en-US" altLang="en-US" sz="2200" dirty="0"/>
          </a:p>
          <a:p>
            <a:endParaRPr lang="en-US" altLang="en-US" sz="2200" dirty="0"/>
          </a:p>
          <a:p>
            <a:r>
              <a:rPr lang="ro-RO" altLang="en-US" sz="2200" dirty="0"/>
              <a:t>În format despachetat, o cifră zecimală pe octet (biţii 0-3); biţii 4-7 conţin 0 (x86) sau Fh (zecimal zonat EBCDIC, ca mai jos):</a:t>
            </a:r>
          </a:p>
        </p:txBody>
      </p:sp>
      <p:grpSp>
        <p:nvGrpSpPr>
          <p:cNvPr id="70667" name="Group 11"/>
          <p:cNvGrpSpPr>
            <a:grpSpLocks/>
          </p:cNvGrpSpPr>
          <p:nvPr/>
        </p:nvGrpSpPr>
        <p:grpSpPr bwMode="auto">
          <a:xfrm>
            <a:off x="3886200" y="5576888"/>
            <a:ext cx="2286000" cy="750887"/>
            <a:chOff x="2448" y="2880"/>
            <a:chExt cx="1344" cy="473"/>
          </a:xfrm>
        </p:grpSpPr>
        <p:sp>
          <p:nvSpPr>
            <p:cNvPr id="70668" name="Text Box 12"/>
            <p:cNvSpPr txBox="1">
              <a:spLocks noChangeArrowheads="1"/>
            </p:cNvSpPr>
            <p:nvPr/>
          </p:nvSpPr>
          <p:spPr bwMode="auto">
            <a:xfrm>
              <a:off x="2448" y="2880"/>
              <a:ext cx="1344" cy="2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dirty="0"/>
                <a:t>1 1 1 1 0 1 1 0</a:t>
              </a:r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2496" y="3120"/>
              <a:ext cx="12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 dirty="0"/>
                <a:t>  7          4 3           0 </a:t>
              </a:r>
            </a:p>
          </p:txBody>
        </p:sp>
      </p:grp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3200400" y="4114800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96 =</a:t>
            </a:r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3276600" y="5562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6 =</a:t>
            </a:r>
          </a:p>
        </p:txBody>
      </p:sp>
    </p:spTree>
    <p:extLst>
      <p:ext uri="{BB962C8B-B14F-4D97-AF65-F5344CB8AC3E}">
        <p14:creationId xmlns:p14="http://schemas.microsoft.com/office/powerpoint/2010/main" val="254614221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838200" y="381000"/>
            <a:ext cx="7772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lnSpc>
                <a:spcPct val="85000"/>
              </a:lnSpc>
              <a:defRPr sz="40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lnSpc>
                <a:spcPct val="85000"/>
              </a:lnSpc>
              <a:defRPr sz="40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lnSpc>
                <a:spcPct val="85000"/>
              </a:lnSpc>
              <a:defRPr sz="40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lnSpc>
                <a:spcPct val="85000"/>
              </a:lnSpc>
              <a:defRPr sz="40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lnSpc>
                <a:spcPct val="85000"/>
              </a:lnSpc>
              <a:defRPr sz="40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dirty="0" err="1"/>
              <a:t>Reprezentarea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numerelor</a:t>
            </a:r>
            <a:r>
              <a:rPr lang="en-US" altLang="en-US" sz="2800" dirty="0"/>
              <a:t> </a:t>
            </a:r>
            <a:r>
              <a:rPr lang="ro-RO" altLang="en-US" sz="2800" dirty="0"/>
              <a:t>î</a:t>
            </a:r>
            <a:r>
              <a:rPr lang="en-US" altLang="en-US" sz="2800" dirty="0"/>
              <a:t>n format BCD la Intel</a:t>
            </a:r>
          </a:p>
        </p:txBody>
      </p:sp>
      <p:graphicFrame>
        <p:nvGraphicFramePr>
          <p:cNvPr id="93199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39412"/>
              </p:ext>
            </p:extLst>
          </p:nvPr>
        </p:nvGraphicFramePr>
        <p:xfrm>
          <a:off x="1676400" y="2438400"/>
          <a:ext cx="6224588" cy="1512888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6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2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Tipul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Lungime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Precizie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Domeniul de valori (zecimal)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BCD </a:t>
                      </a:r>
                      <a:r>
                        <a:rPr kumimoji="0" lang="ro-RO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î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mpachetat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 (cifre zecimale)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8572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200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15430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000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457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2914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371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(-10</a:t>
                      </a:r>
                      <a:r>
                        <a:rPr kumimoji="0" lang="en-US" alt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+1) – (10</a:t>
                      </a:r>
                      <a:r>
                        <a:rPr kumimoji="0" lang="en-US" alt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218" name="Text Box 34"/>
          <p:cNvSpPr txBox="1">
            <a:spLocks noChangeArrowheads="1"/>
          </p:cNvSpPr>
          <p:nvPr/>
        </p:nvSpPr>
        <p:spPr bwMode="auto">
          <a:xfrm>
            <a:off x="1676400" y="4510088"/>
            <a:ext cx="39052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/>
              <a:t>S</a:t>
            </a:r>
          </a:p>
        </p:txBody>
      </p:sp>
      <p:sp>
        <p:nvSpPr>
          <p:cNvPr id="93219" name="Text Box 35"/>
          <p:cNvSpPr txBox="1">
            <a:spLocks noChangeArrowheads="1"/>
          </p:cNvSpPr>
          <p:nvPr/>
        </p:nvSpPr>
        <p:spPr bwMode="auto">
          <a:xfrm>
            <a:off x="2066925" y="4510088"/>
            <a:ext cx="1482725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/>
              <a:t>x</a:t>
            </a:r>
          </a:p>
        </p:txBody>
      </p:sp>
      <p:sp>
        <p:nvSpPr>
          <p:cNvPr id="93220" name="Text Box 36"/>
          <p:cNvSpPr txBox="1">
            <a:spLocks noChangeArrowheads="1"/>
          </p:cNvSpPr>
          <p:nvPr/>
        </p:nvSpPr>
        <p:spPr bwMode="auto">
          <a:xfrm>
            <a:off x="3549650" y="4510088"/>
            <a:ext cx="445135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93221" name="Text Box 37"/>
          <p:cNvSpPr txBox="1">
            <a:spLocks noChangeArrowheads="1"/>
          </p:cNvSpPr>
          <p:nvPr/>
        </p:nvSpPr>
        <p:spPr bwMode="auto">
          <a:xfrm>
            <a:off x="1676400" y="50434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79 78</a:t>
            </a:r>
          </a:p>
        </p:txBody>
      </p:sp>
      <p:sp>
        <p:nvSpPr>
          <p:cNvPr id="93222" name="Text Box 38"/>
          <p:cNvSpPr txBox="1">
            <a:spLocks noChangeArrowheads="1"/>
          </p:cNvSpPr>
          <p:nvPr/>
        </p:nvSpPr>
        <p:spPr bwMode="auto">
          <a:xfrm>
            <a:off x="3124200" y="5043488"/>
            <a:ext cx="1143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  72 71</a:t>
            </a:r>
          </a:p>
        </p:txBody>
      </p:sp>
      <p:sp>
        <p:nvSpPr>
          <p:cNvPr id="93223" name="Text Box 39"/>
          <p:cNvSpPr txBox="1">
            <a:spLocks noChangeArrowheads="1"/>
          </p:cNvSpPr>
          <p:nvPr/>
        </p:nvSpPr>
        <p:spPr bwMode="auto">
          <a:xfrm>
            <a:off x="7543800" y="50434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    0</a:t>
            </a:r>
          </a:p>
        </p:txBody>
      </p:sp>
      <p:sp>
        <p:nvSpPr>
          <p:cNvPr id="93224" name="Text Box 40"/>
          <p:cNvSpPr txBox="1">
            <a:spLocks noChangeArrowheads="1"/>
          </p:cNvSpPr>
          <p:nvPr/>
        </p:nvSpPr>
        <p:spPr bwMode="auto">
          <a:xfrm>
            <a:off x="3581400" y="4589463"/>
            <a:ext cx="457200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D17</a:t>
            </a:r>
          </a:p>
        </p:txBody>
      </p:sp>
      <p:sp>
        <p:nvSpPr>
          <p:cNvPr id="93225" name="Text Box 41"/>
          <p:cNvSpPr txBox="1">
            <a:spLocks noChangeArrowheads="1"/>
          </p:cNvSpPr>
          <p:nvPr/>
        </p:nvSpPr>
        <p:spPr bwMode="auto">
          <a:xfrm>
            <a:off x="4038600" y="4589463"/>
            <a:ext cx="457200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D16</a:t>
            </a:r>
          </a:p>
        </p:txBody>
      </p:sp>
      <p:sp>
        <p:nvSpPr>
          <p:cNvPr id="93226" name="Text Box 42"/>
          <p:cNvSpPr txBox="1">
            <a:spLocks noChangeArrowheads="1"/>
          </p:cNvSpPr>
          <p:nvPr/>
        </p:nvSpPr>
        <p:spPr bwMode="auto">
          <a:xfrm>
            <a:off x="7543800" y="4589463"/>
            <a:ext cx="457200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/>
              <a:t>D0</a:t>
            </a:r>
          </a:p>
        </p:txBody>
      </p:sp>
      <p:sp>
        <p:nvSpPr>
          <p:cNvPr id="93227" name="Text Box 43"/>
          <p:cNvSpPr txBox="1">
            <a:spLocks noChangeArrowheads="1"/>
          </p:cNvSpPr>
          <p:nvPr/>
        </p:nvSpPr>
        <p:spPr bwMode="auto">
          <a:xfrm>
            <a:off x="7086600" y="4589463"/>
            <a:ext cx="457200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/>
              <a:t>D1</a:t>
            </a:r>
          </a:p>
        </p:txBody>
      </p:sp>
      <p:sp>
        <p:nvSpPr>
          <p:cNvPr id="93228" name="Text Box 44"/>
          <p:cNvSpPr txBox="1">
            <a:spLocks noChangeArrowheads="1"/>
          </p:cNvSpPr>
          <p:nvPr/>
        </p:nvSpPr>
        <p:spPr bwMode="auto">
          <a:xfrm>
            <a:off x="4495800" y="4589463"/>
            <a:ext cx="457200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D15</a:t>
            </a:r>
          </a:p>
        </p:txBody>
      </p:sp>
    </p:spTree>
    <p:extLst>
      <p:ext uri="{BB962C8B-B14F-4D97-AF65-F5344CB8AC3E}">
        <p14:creationId xmlns:p14="http://schemas.microsoft.com/office/powerpoint/2010/main" val="138957905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3900" y="2133600"/>
            <a:ext cx="76962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err="1"/>
              <a:t>Adunarea</a:t>
            </a:r>
            <a:r>
              <a:rPr lang="en-US" altLang="en-US" sz="2400" dirty="0"/>
              <a:t> </a:t>
            </a:r>
            <a:r>
              <a:rPr lang="ro-RO" altLang="en-US" sz="2400" dirty="0"/>
              <a:t>î</a:t>
            </a:r>
            <a:r>
              <a:rPr lang="en-US" altLang="en-US" sz="2400" dirty="0"/>
              <a:t>n BCD</a:t>
            </a:r>
            <a:r>
              <a:rPr lang="ro-RO" altLang="en-US" sz="2400" dirty="0"/>
              <a:t> – adunare obişnuită în binar, pentru fiecare grup de câte 4 cifre binare, avându-se în vedere următoarele cazuri</a:t>
            </a:r>
            <a:r>
              <a:rPr lang="en-US" altLang="en-US" sz="2400" dirty="0"/>
              <a:t>. </a:t>
            </a:r>
            <a:r>
              <a:rPr lang="en-US" altLang="en-US" sz="2400" dirty="0" err="1"/>
              <a:t>Dac</a:t>
            </a:r>
            <a:r>
              <a:rPr lang="ro-RO" altLang="en-US" sz="2400" dirty="0"/>
              <a:t>ă a şi b sunt cele două cifre zecimale codificate în binar, rezultatul c</a:t>
            </a:r>
            <a:r>
              <a:rPr lang="en-US" altLang="en-US" sz="2400" dirty="0"/>
              <a:t>=</a:t>
            </a:r>
            <a:r>
              <a:rPr lang="en-US" altLang="en-US" sz="2400" dirty="0" err="1"/>
              <a:t>a+b</a:t>
            </a:r>
            <a:r>
              <a:rPr lang="ro-RO" altLang="en-US" sz="2400" dirty="0"/>
              <a:t> este: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ro-RO" altLang="en-US" sz="2400" dirty="0"/>
              <a:t>Corect, dacă 0000 ≤ c ≤ 1001 (cifră zecimală validă)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err="1"/>
              <a:t>Incorect – se adună corecția 0110 în două situații:</a:t>
            </a:r>
          </a:p>
          <a:p>
            <a:pPr lvl="2">
              <a:lnSpc>
                <a:spcPct val="90000"/>
              </a:lnSpc>
            </a:pPr>
            <a:r>
              <a:rPr lang="ro-RO" altLang="en-US" sz="2200" dirty="0"/>
              <a:t>1010 ≤ c ≤ 1111 – nu corespunde unei cifre zecimale (adunarea lui 0110 va determina transport la tetrada următoare)</a:t>
            </a:r>
          </a:p>
          <a:p>
            <a:pPr lvl="2">
              <a:lnSpc>
                <a:spcPct val="90000"/>
              </a:lnSpc>
            </a:pPr>
            <a:r>
              <a:rPr lang="ro-RO" altLang="en-US" sz="2200" dirty="0"/>
              <a:t>apariţia celui de-al 5-lea bit (transport din tetradă) – rezultatul binar este greşit; se adună 0110 (x86: instrucţiunea DAA, doar în modul pe 32 de biţi)</a:t>
            </a:r>
            <a:endParaRPr lang="en-US" altLang="en-US" sz="2200" dirty="0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1905000" y="944563"/>
            <a:ext cx="48926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Adunarea numerelor </a:t>
            </a:r>
            <a:r>
              <a:rPr lang="ro-RO" altLang="en-US" sz="3200"/>
              <a:t>î</a:t>
            </a:r>
            <a:r>
              <a:rPr lang="en-US" altLang="en-US" sz="3200"/>
              <a:t>n BCD</a:t>
            </a:r>
          </a:p>
        </p:txBody>
      </p:sp>
    </p:spTree>
    <p:extLst>
      <p:ext uri="{BB962C8B-B14F-4D97-AF65-F5344CB8AC3E}">
        <p14:creationId xmlns:p14="http://schemas.microsoft.com/office/powerpoint/2010/main" val="208451707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3900" y="2133600"/>
            <a:ext cx="76962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en-US" sz="2200" dirty="0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1905000" y="944563"/>
            <a:ext cx="50305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dirty="0" err="1"/>
              <a:t>Exemplu</a:t>
            </a:r>
            <a:r>
              <a:rPr lang="en-US" altLang="en-US" sz="3200" dirty="0"/>
              <a:t> de </a:t>
            </a:r>
            <a:r>
              <a:rPr lang="en-US" altLang="en-US" sz="3200" dirty="0" err="1"/>
              <a:t>adunare</a:t>
            </a:r>
            <a:r>
              <a:rPr lang="en-US" altLang="en-US" sz="3200" dirty="0"/>
              <a:t> </a:t>
            </a:r>
            <a:r>
              <a:rPr lang="ro-RO" altLang="en-US" sz="3200" dirty="0"/>
              <a:t>î</a:t>
            </a:r>
            <a:r>
              <a:rPr lang="en-US" altLang="en-US" sz="3200" dirty="0"/>
              <a:t>n BCD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3" y="1590418"/>
            <a:ext cx="8720717" cy="442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3376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Oct 2026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8153400" cy="4419600"/>
          </a:xfrm>
        </p:spPr>
        <p:txBody>
          <a:bodyPr/>
          <a:lstStyle/>
          <a:p>
            <a:r>
              <a:rPr lang="ro-RO" altLang="en-US" sz="2400" dirty="0"/>
              <a:t>Scăde</a:t>
            </a:r>
            <a:r>
              <a:rPr lang="en-US" altLang="en-US" sz="2400" dirty="0"/>
              <a:t>rea </a:t>
            </a:r>
            <a:r>
              <a:rPr lang="ro-RO" altLang="en-US" sz="2400" dirty="0"/>
              <a:t>î</a:t>
            </a:r>
            <a:r>
              <a:rPr lang="en-US" altLang="en-US" sz="2400" dirty="0"/>
              <a:t>n BCD</a:t>
            </a:r>
            <a:r>
              <a:rPr lang="ro-RO" altLang="en-US" sz="2400" dirty="0"/>
              <a:t> – scădere obişnuită în binar, pentru fiecare grup de câte 4 cifre binare, avându-se în vedere următoarele cazuri</a:t>
            </a:r>
            <a:r>
              <a:rPr lang="en-US" altLang="en-US" sz="2400" dirty="0"/>
              <a:t>:</a:t>
            </a:r>
            <a:endParaRPr lang="ro-RO" altLang="en-US" sz="2400" dirty="0"/>
          </a:p>
          <a:p>
            <a:r>
              <a:rPr lang="en-US" altLang="en-US" sz="2400" dirty="0" err="1"/>
              <a:t>Dac</a:t>
            </a:r>
            <a:r>
              <a:rPr lang="ro-RO" altLang="en-US" sz="2400" dirty="0"/>
              <a:t>ă a şi b sunt cele două cifre zecimale codificate în binar, rezultatul </a:t>
            </a:r>
            <a:r>
              <a:rPr lang="ro-RO" altLang="en-US" sz="2400" b="1" dirty="0"/>
              <a:t>c </a:t>
            </a:r>
            <a:r>
              <a:rPr lang="en-US" altLang="en-US" sz="2400" b="1" dirty="0"/>
              <a:t>=</a:t>
            </a:r>
            <a:r>
              <a:rPr lang="ro-RO" altLang="en-US" sz="2400" b="1" dirty="0"/>
              <a:t> </a:t>
            </a:r>
            <a:r>
              <a:rPr lang="en-US" altLang="en-US" sz="2400" b="1" dirty="0"/>
              <a:t>a</a:t>
            </a:r>
            <a:r>
              <a:rPr lang="ro-RO" altLang="en-US" sz="2400" b="1" dirty="0"/>
              <a:t> - </a:t>
            </a:r>
            <a:r>
              <a:rPr lang="en-US" altLang="en-US" sz="2400" b="1" dirty="0"/>
              <a:t>b</a:t>
            </a:r>
            <a:r>
              <a:rPr lang="ro-RO" altLang="en-US" sz="2400" dirty="0"/>
              <a:t> este:</a:t>
            </a:r>
            <a:endParaRPr lang="en-US" altLang="en-US" sz="2400" dirty="0"/>
          </a:p>
          <a:p>
            <a:pPr lvl="1"/>
            <a:r>
              <a:rPr lang="ro-RO" altLang="en-US" sz="2400" dirty="0"/>
              <a:t>corect, dacă c ≥ 0</a:t>
            </a:r>
          </a:p>
          <a:p>
            <a:pPr lvl="1"/>
            <a:r>
              <a:rPr lang="en-US" altLang="en-US" sz="2400" dirty="0" err="1"/>
              <a:t>Dac</a:t>
            </a:r>
            <a:r>
              <a:rPr lang="ro-RO" altLang="en-US" sz="2400" dirty="0"/>
              <a:t>ă c </a:t>
            </a:r>
            <a:r>
              <a:rPr lang="en-US" altLang="en-US" sz="2400" dirty="0"/>
              <a:t>&lt; 0 </a:t>
            </a:r>
            <a:r>
              <a:rPr lang="en-US" altLang="en-US" sz="2400" dirty="0" err="1"/>
              <a:t>atunci</a:t>
            </a:r>
            <a:r>
              <a:rPr lang="en-US" altLang="en-US" sz="2400" dirty="0"/>
              <a:t> se face </a:t>
            </a:r>
            <a:r>
              <a:rPr lang="ro-RO" altLang="en-US" sz="2400" dirty="0"/>
              <a:t>împrumut de la tetrada superioară, se face scăderea, apoi se scade valoarea de corecţie 0110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905000" y="944563"/>
            <a:ext cx="47799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o-RO" altLang="en-US" sz="3200"/>
              <a:t>S</a:t>
            </a:r>
            <a:r>
              <a:rPr lang="en-US" altLang="en-US" sz="3200"/>
              <a:t>c</a:t>
            </a:r>
            <a:r>
              <a:rPr lang="ro-RO" altLang="en-US" sz="3200"/>
              <a:t>ă</a:t>
            </a:r>
            <a:r>
              <a:rPr lang="en-US" altLang="en-US" sz="3200"/>
              <a:t>derea numerelor </a:t>
            </a:r>
            <a:r>
              <a:rPr lang="ro-RO" altLang="en-US" sz="3200"/>
              <a:t>î</a:t>
            </a:r>
            <a:r>
              <a:rPr lang="en-US" altLang="en-US" sz="3200"/>
              <a:t>n BCD</a:t>
            </a:r>
          </a:p>
        </p:txBody>
      </p:sp>
    </p:spTree>
    <p:extLst>
      <p:ext uri="{BB962C8B-B14F-4D97-AF65-F5344CB8AC3E}">
        <p14:creationId xmlns:p14="http://schemas.microsoft.com/office/powerpoint/2010/main" val="315875585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300" dirty="0"/>
              <a:t>De </a:t>
            </a:r>
            <a:r>
              <a:rPr sz="3300" dirty="0" err="1"/>
              <a:t>reținut</a:t>
            </a:r>
            <a:r>
              <a:rPr sz="33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625" y="2214563"/>
            <a:ext cx="8181976" cy="4262437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sz="2400" dirty="0" err="1"/>
              <a:t>Întregi</a:t>
            </a:r>
            <a:r>
              <a:rPr sz="2400" dirty="0"/>
              <a:t>: complement </a:t>
            </a:r>
            <a:r>
              <a:rPr sz="2400" dirty="0" err="1"/>
              <a:t>față</a:t>
            </a:r>
            <a:r>
              <a:rPr sz="2400" dirty="0"/>
              <a:t> de 2; CD/CI – </a:t>
            </a:r>
            <a:r>
              <a:rPr sz="2400" dirty="0" err="1"/>
              <a:t>doar</a:t>
            </a:r>
            <a:r>
              <a:rPr sz="2400" dirty="0"/>
              <a:t> </a:t>
            </a:r>
            <a:r>
              <a:rPr sz="2400" dirty="0" err="1"/>
              <a:t>istoric</a:t>
            </a:r>
            <a:endParaRPr sz="2400" dirty="0"/>
          </a:p>
          <a:p>
            <a:pPr>
              <a:spcAft>
                <a:spcPts val="800"/>
              </a:spcAft>
            </a:pPr>
            <a:r>
              <a:rPr sz="2400" dirty="0" err="1"/>
              <a:t>Reale</a:t>
            </a:r>
            <a:r>
              <a:rPr sz="2400" dirty="0"/>
              <a:t>: IEEE 754 – </a:t>
            </a:r>
            <a:r>
              <a:rPr sz="2400" dirty="0" err="1"/>
              <a:t>semn</a:t>
            </a:r>
            <a:r>
              <a:rPr sz="2400" dirty="0"/>
              <a:t> | exponent </a:t>
            </a:r>
            <a:r>
              <a:rPr sz="2400" dirty="0" err="1"/>
              <a:t>deplasat</a:t>
            </a:r>
            <a:r>
              <a:rPr sz="2400" dirty="0"/>
              <a:t> | </a:t>
            </a:r>
            <a:r>
              <a:rPr sz="2400" dirty="0" err="1"/>
              <a:t>fracție</a:t>
            </a:r>
            <a:r>
              <a:rPr sz="2400" dirty="0"/>
              <a:t>; ±0, ±∞, </a:t>
            </a:r>
            <a:r>
              <a:rPr sz="2400" dirty="0" err="1"/>
              <a:t>NaN</a:t>
            </a:r>
            <a:r>
              <a:rPr sz="2400" dirty="0"/>
              <a:t>, </a:t>
            </a:r>
            <a:r>
              <a:rPr sz="2400" dirty="0" err="1"/>
              <a:t>denormalizate</a:t>
            </a:r>
            <a:endParaRPr sz="2400" dirty="0"/>
          </a:p>
          <a:p>
            <a:pPr>
              <a:spcAft>
                <a:spcPts val="800"/>
              </a:spcAft>
            </a:pPr>
            <a:r>
              <a:rPr sz="2400" dirty="0" err="1"/>
              <a:t>Formatul</a:t>
            </a:r>
            <a:r>
              <a:rPr sz="2400" dirty="0"/>
              <a:t> = </a:t>
            </a:r>
            <a:r>
              <a:rPr sz="2400" dirty="0" err="1"/>
              <a:t>compromis</a:t>
            </a:r>
            <a:r>
              <a:rPr sz="2400" dirty="0"/>
              <a:t> </a:t>
            </a:r>
            <a:r>
              <a:rPr sz="2400" dirty="0" err="1"/>
              <a:t>între</a:t>
            </a:r>
            <a:r>
              <a:rPr sz="2400" dirty="0"/>
              <a:t> </a:t>
            </a:r>
            <a:r>
              <a:rPr sz="2400" dirty="0" err="1"/>
              <a:t>precizie</a:t>
            </a:r>
            <a:r>
              <a:rPr sz="2400" dirty="0"/>
              <a:t>, </a:t>
            </a:r>
            <a:r>
              <a:rPr sz="2400" dirty="0" err="1"/>
              <a:t>domeniu</a:t>
            </a:r>
            <a:r>
              <a:rPr sz="2400" dirty="0"/>
              <a:t> </a:t>
            </a:r>
            <a:r>
              <a:rPr sz="2400" dirty="0" err="1"/>
              <a:t>și</a:t>
            </a:r>
            <a:r>
              <a:rPr sz="2400" dirty="0"/>
              <a:t> </a:t>
            </a:r>
            <a:r>
              <a:rPr sz="2400" dirty="0" err="1"/>
              <a:t>memorie</a:t>
            </a:r>
            <a:r>
              <a:rPr sz="2400" dirty="0"/>
              <a:t> </a:t>
            </a:r>
            <a:endParaRPr lang="ro-RO" sz="2400" dirty="0"/>
          </a:p>
          <a:p>
            <a:pPr>
              <a:spcAft>
                <a:spcPts val="800"/>
              </a:spcAft>
            </a:pPr>
            <a:r>
              <a:rPr sz="2400" dirty="0"/>
              <a:t>BCD/</a:t>
            </a:r>
            <a:r>
              <a:rPr sz="2400" dirty="0" err="1"/>
              <a:t>zecimal</a:t>
            </a:r>
            <a:r>
              <a:rPr sz="2400" dirty="0"/>
              <a:t>: </a:t>
            </a:r>
            <a:r>
              <a:rPr sz="2400" dirty="0" err="1"/>
              <a:t>exactitate</a:t>
            </a:r>
            <a:r>
              <a:rPr sz="2400" dirty="0"/>
              <a:t> </a:t>
            </a:r>
            <a:r>
              <a:rPr sz="2400" dirty="0" err="1"/>
              <a:t>pentru</a:t>
            </a:r>
            <a:r>
              <a:rPr sz="2400" dirty="0"/>
              <a:t> </a:t>
            </a:r>
            <a:r>
              <a:rPr sz="2400" dirty="0" err="1"/>
              <a:t>valori</a:t>
            </a:r>
            <a:r>
              <a:rPr sz="2400" dirty="0"/>
              <a:t> </a:t>
            </a:r>
            <a:r>
              <a:rPr sz="2400" dirty="0" err="1"/>
              <a:t>zecimale</a:t>
            </a:r>
            <a:r>
              <a:rPr sz="2400" dirty="0"/>
              <a:t> (</a:t>
            </a:r>
            <a:r>
              <a:rPr sz="2400" dirty="0" err="1"/>
              <a:t>finanțe</a:t>
            </a:r>
            <a:r>
              <a:rPr sz="2400" dirty="0"/>
              <a:t>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300" dirty="0"/>
              <a:t>R</a:t>
            </a:r>
            <a:r>
              <a:rPr sz="3300" dirty="0" err="1"/>
              <a:t>eferințe</a:t>
            </a:r>
            <a:endParaRPr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625" y="2214563"/>
            <a:ext cx="8181976" cy="4262437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sz="2400" dirty="0"/>
              <a:t>IEEE Std 754-2019 </a:t>
            </a:r>
            <a:endParaRPr lang="ro-RO" sz="2400" dirty="0"/>
          </a:p>
          <a:p>
            <a:pPr>
              <a:spcAft>
                <a:spcPts val="800"/>
              </a:spcAft>
            </a:pPr>
            <a:r>
              <a:rPr sz="2400" dirty="0"/>
              <a:t>D. Goldberg, What Every Computer Scientist Should Know About Floating-Point Arithmetic,</a:t>
            </a:r>
            <a:r>
              <a:rPr lang="ro-RO" sz="2400" dirty="0"/>
              <a:t> https://perso.ens-lyon.fr/jean-michel.muller/goldberg.pdf</a:t>
            </a:r>
            <a:r>
              <a:rPr sz="2400" dirty="0"/>
              <a:t> 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1196326737"/>
      </p:ext>
    </p:extLst>
  </p:cSld>
  <p:clrMapOvr>
    <a:masterClrMapping/>
  </p:clrMapOvr>
</p:sld>
</file>

<file path=ppt/theme/theme1.xml><?xml version="1.0" encoding="utf-8"?>
<a:theme xmlns:a="http://schemas.openxmlformats.org/drawingml/2006/main" name="Straight Edge">
  <a:themeElements>
    <a:clrScheme name="Straight Edge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Straight Edg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ight Edge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ight Edge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Designs\Straight Edge.pot</Template>
  <TotalTime>2164</TotalTime>
  <Words>2678</Words>
  <Application>Microsoft Office PowerPoint</Application>
  <PresentationFormat>On-screen Show (4:3)</PresentationFormat>
  <Paragraphs>471</Paragraphs>
  <Slides>34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Book Antiqua</vt:lpstr>
      <vt:lpstr>Symbol</vt:lpstr>
      <vt:lpstr>Times New Roman</vt:lpstr>
      <vt:lpstr>Wingdings</vt:lpstr>
      <vt:lpstr>Straight Edge</vt:lpstr>
      <vt:lpstr>Equation</vt:lpstr>
      <vt:lpstr> Bazele Tehnologiei Informaţiei Curs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 se folosește în practică (2026)</vt:lpstr>
      <vt:lpstr>Adunarea/scăderea în virgulă fixă</vt:lpstr>
      <vt:lpstr>Tipurile fundamentale de date</vt:lpstr>
      <vt:lpstr>Lungimea, precizia și domeniul datelor în virgulă fixă</vt:lpstr>
      <vt:lpstr>Reprezentarea în virgulă mobilă</vt:lpstr>
      <vt:lpstr>Numere normalizate</vt:lpstr>
      <vt:lpstr>Numere şi valori speciale</vt:lpstr>
      <vt:lpstr>Numere normalizate și denormalizate</vt:lpstr>
      <vt:lpstr>Valori reale şi NaN</vt:lpstr>
      <vt:lpstr>PowerPoint Presentation</vt:lpstr>
      <vt:lpstr>Procesul de denormalizare</vt:lpstr>
      <vt:lpstr>Valori NaN</vt:lpstr>
      <vt:lpstr>Operaţii speciale</vt:lpstr>
      <vt:lpstr>Tipuri de date reale</vt:lpstr>
      <vt:lpstr>Tipuri de date reale (cont.)</vt:lpstr>
      <vt:lpstr>Lungimea, precizia şi domeniul datelor reale</vt:lpstr>
      <vt:lpstr>Formate în virgulă mobilă în 2026</vt:lpstr>
      <vt:lpstr>IEEE 754-2019 și formatele zecimale</vt:lpstr>
      <vt:lpstr>Exemplu</vt:lpstr>
      <vt:lpstr>Exemplu</vt:lpstr>
      <vt:lpstr>Capcane în practică</vt:lpstr>
      <vt:lpstr>Reprezentarea numerelor în format BCD</vt:lpstr>
      <vt:lpstr>PowerPoint Presentation</vt:lpstr>
      <vt:lpstr>PowerPoint Presentation</vt:lpstr>
      <vt:lpstr>PowerPoint Presentation</vt:lpstr>
      <vt:lpstr>PowerPoint Presentation</vt:lpstr>
      <vt:lpstr>De reținut </vt:lpstr>
      <vt:lpstr>Referințe</vt:lpstr>
    </vt:vector>
  </TitlesOfParts>
  <Company>Coordinated Science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Bazele Tehnologiei Informatiei I Curs 3</dc:title>
  <dc:creator>rzv</dc:creator>
  <cp:lastModifiedBy>Administrator</cp:lastModifiedBy>
  <cp:revision>179</cp:revision>
  <cp:lastPrinted>1999-08-25T13:17:36Z</cp:lastPrinted>
  <dcterms:created xsi:type="dcterms:W3CDTF">1999-08-25T01:21:32Z</dcterms:created>
  <dcterms:modified xsi:type="dcterms:W3CDTF">2026-10-15T17:45:00Z</dcterms:modified>
</cp:coreProperties>
</file>