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21"/>
  </p:notesMasterIdLst>
  <p:handoutMasterIdLst>
    <p:handoutMasterId r:id="rId22"/>
  </p:handoutMasterIdLst>
  <p:sldIdLst>
    <p:sldId id="256" r:id="rId2"/>
    <p:sldId id="288" r:id="rId3"/>
    <p:sldId id="318" r:id="rId4"/>
    <p:sldId id="319" r:id="rId5"/>
    <p:sldId id="320" r:id="rId6"/>
    <p:sldId id="321" r:id="rId7"/>
    <p:sldId id="317" r:id="rId8"/>
    <p:sldId id="299" r:id="rId9"/>
    <p:sldId id="300" r:id="rId10"/>
    <p:sldId id="301" r:id="rId11"/>
    <p:sldId id="302" r:id="rId12"/>
    <p:sldId id="303" r:id="rId13"/>
    <p:sldId id="298" r:id="rId14"/>
    <p:sldId id="322" r:id="rId15"/>
    <p:sldId id="315" r:id="rId16"/>
    <p:sldId id="316" r:id="rId17"/>
    <p:sldId id="290" r:id="rId18"/>
    <p:sldId id="293" r:id="rId19"/>
    <p:sldId id="291" r:id="rId20"/>
  </p:sldIdLst>
  <p:sldSz cx="9144000" cy="6858000" type="screen4x3"/>
  <p:notesSz cx="7302500" cy="9588500"/>
  <p:defaultTex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CC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19" autoAdjust="0"/>
    <p:restoredTop sz="78203" autoAdjust="0"/>
  </p:normalViewPr>
  <p:slideViewPr>
    <p:cSldViewPr>
      <p:cViewPr varScale="1">
        <p:scale>
          <a:sx n="57" d="100"/>
          <a:sy n="57" d="100"/>
        </p:scale>
        <p:origin x="160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16388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942" tIns="47471" rIns="94942" bIns="47471" numCol="1" anchor="t" anchorCtr="0" compatLnSpc="1">
            <a:prstTxWarp prst="textNoShape">
              <a:avLst/>
            </a:prstTxWarp>
          </a:bodyPr>
          <a:lstStyle>
            <a:lvl1pPr defTabSz="949325" eaLnBrk="0" hangingPunct="0">
              <a:defRPr sz="1200"/>
            </a:lvl1pPr>
          </a:lstStyle>
          <a:p>
            <a:endParaRPr lang="en-US" altLang="en-US"/>
          </a:p>
        </p:txBody>
      </p:sp>
      <p:sp>
        <p:nvSpPr>
          <p:cNvPr id="38915" name="Rectangle 3"/>
          <p:cNvSpPr>
            <a:spLocks noGrp="1" noChangeArrowheads="1"/>
          </p:cNvSpPr>
          <p:nvPr>
            <p:ph type="dt" sz="quarter" idx="1"/>
          </p:nvPr>
        </p:nvSpPr>
        <p:spPr bwMode="auto">
          <a:xfrm>
            <a:off x="4111625" y="0"/>
            <a:ext cx="31623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942" tIns="47471" rIns="94942" bIns="47471" numCol="1" anchor="t" anchorCtr="0" compatLnSpc="1">
            <a:prstTxWarp prst="textNoShape">
              <a:avLst/>
            </a:prstTxWarp>
          </a:bodyPr>
          <a:lstStyle>
            <a:lvl1pPr algn="r" defTabSz="949325" eaLnBrk="0" hangingPunct="0">
              <a:defRPr sz="1200"/>
            </a:lvl1pPr>
          </a:lstStyle>
          <a:p>
            <a:fld id="{2FD33F18-B696-4A99-9777-8A5FC891EC7A}" type="datetime1">
              <a:rPr lang="en-US" altLang="en-US"/>
              <a:pPr/>
              <a:t>10/8/2026</a:t>
            </a:fld>
            <a:endParaRPr lang="en-US" altLang="en-US"/>
          </a:p>
        </p:txBody>
      </p:sp>
      <p:sp>
        <p:nvSpPr>
          <p:cNvPr id="38916" name="Rectangle 4"/>
          <p:cNvSpPr>
            <a:spLocks noGrp="1" noChangeArrowheads="1"/>
          </p:cNvSpPr>
          <p:nvPr>
            <p:ph type="ftr" sz="quarter" idx="2"/>
          </p:nvPr>
        </p:nvSpPr>
        <p:spPr bwMode="auto">
          <a:xfrm>
            <a:off x="0" y="9132888"/>
            <a:ext cx="3163888"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942" tIns="47471" rIns="94942" bIns="47471" numCol="1" anchor="b" anchorCtr="0" compatLnSpc="1">
            <a:prstTxWarp prst="textNoShape">
              <a:avLst/>
            </a:prstTxWarp>
          </a:bodyPr>
          <a:lstStyle>
            <a:lvl1pPr defTabSz="949325" eaLnBrk="0" hangingPunct="0">
              <a:defRPr sz="1200"/>
            </a:lvl1pPr>
          </a:lstStyle>
          <a:p>
            <a:endParaRPr lang="en-US" altLang="en-US"/>
          </a:p>
        </p:txBody>
      </p:sp>
      <p:sp>
        <p:nvSpPr>
          <p:cNvPr id="38917" name="Rectangle 5"/>
          <p:cNvSpPr>
            <a:spLocks noGrp="1" noChangeArrowheads="1"/>
          </p:cNvSpPr>
          <p:nvPr>
            <p:ph type="sldNum" sz="quarter" idx="3"/>
          </p:nvPr>
        </p:nvSpPr>
        <p:spPr bwMode="auto">
          <a:xfrm>
            <a:off x="4111625" y="9132888"/>
            <a:ext cx="31623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942" tIns="47471" rIns="94942" bIns="47471" numCol="1" anchor="b" anchorCtr="0" compatLnSpc="1">
            <a:prstTxWarp prst="textNoShape">
              <a:avLst/>
            </a:prstTxWarp>
          </a:bodyPr>
          <a:lstStyle>
            <a:lvl1pPr algn="r" defTabSz="949325" eaLnBrk="0" hangingPunct="0">
              <a:defRPr sz="1200"/>
            </a:lvl1pPr>
          </a:lstStyle>
          <a:p>
            <a:fld id="{B7658238-2EBF-4DA0-A737-C333B9AE6429}" type="slidenum">
              <a:rPr lang="en-US" altLang="en-US"/>
              <a:pPr/>
              <a:t>‹#›</a:t>
            </a:fld>
            <a:endParaRPr lang="en-US" altLang="en-US"/>
          </a:p>
        </p:txBody>
      </p:sp>
    </p:spTree>
    <p:extLst>
      <p:ext uri="{BB962C8B-B14F-4D97-AF65-F5344CB8AC3E}">
        <p14:creationId xmlns:p14="http://schemas.microsoft.com/office/powerpoint/2010/main" val="3064311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ltLang="en-US"/>
          </a:p>
        </p:txBody>
      </p:sp>
      <p:sp>
        <p:nvSpPr>
          <p:cNvPr id="63491" name="Rectangle 3"/>
          <p:cNvSpPr>
            <a:spLocks noGrp="1" noChangeArrowheads="1"/>
          </p:cNvSpPr>
          <p:nvPr>
            <p:ph type="dt" idx="1"/>
          </p:nvPr>
        </p:nvSpPr>
        <p:spPr bwMode="auto">
          <a:xfrm>
            <a:off x="4114800" y="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199BDD9E-83EE-42E6-A3F9-4C03D4E1C030}" type="datetime1">
              <a:rPr lang="en-US" altLang="en-US"/>
              <a:pPr/>
              <a:t>10/8/2026</a:t>
            </a:fld>
            <a:endParaRPr lang="en-US" altLang="en-US"/>
          </a:p>
        </p:txBody>
      </p:sp>
      <p:sp>
        <p:nvSpPr>
          <p:cNvPr id="63492"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3" name="Rectangle 5"/>
          <p:cNvSpPr>
            <a:spLocks noGrp="1" noChangeArrowheads="1"/>
          </p:cNvSpPr>
          <p:nvPr>
            <p:ph type="body" sz="quarter" idx="3"/>
          </p:nvPr>
        </p:nvSpPr>
        <p:spPr bwMode="auto">
          <a:xfrm>
            <a:off x="990600" y="4572000"/>
            <a:ext cx="5334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3494" name="Rectangle 6"/>
          <p:cNvSpPr>
            <a:spLocks noGrp="1" noChangeArrowheads="1"/>
          </p:cNvSpPr>
          <p:nvPr>
            <p:ph type="ftr" sz="quarter" idx="4"/>
          </p:nvPr>
        </p:nvSpPr>
        <p:spPr bwMode="auto">
          <a:xfrm>
            <a:off x="0" y="91440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en-US"/>
          </a:p>
        </p:txBody>
      </p:sp>
      <p:sp>
        <p:nvSpPr>
          <p:cNvPr id="63495" name="Rectangle 7"/>
          <p:cNvSpPr>
            <a:spLocks noGrp="1" noChangeArrowheads="1"/>
          </p:cNvSpPr>
          <p:nvPr>
            <p:ph type="sldNum" sz="quarter" idx="5"/>
          </p:nvPr>
        </p:nvSpPr>
        <p:spPr bwMode="auto">
          <a:xfrm>
            <a:off x="4114800" y="91440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6C088A1B-7EB6-4559-AC88-BE8603C70B80}" type="slidenum">
              <a:rPr lang="en-US" altLang="en-US"/>
              <a:pPr/>
              <a:t>‹#›</a:t>
            </a:fld>
            <a:endParaRPr lang="en-US" altLang="en-US"/>
          </a:p>
        </p:txBody>
      </p:sp>
    </p:spTree>
    <p:extLst>
      <p:ext uri="{BB962C8B-B14F-4D97-AF65-F5344CB8AC3E}">
        <p14:creationId xmlns:p14="http://schemas.microsoft.com/office/powerpoint/2010/main" val="337449526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AB9B98CC-65B8-4119-B6E3-960070AFAC0F}" type="datetime1">
              <a:rPr lang="en-US" altLang="en-US"/>
              <a:pPr/>
              <a:t>10/8/2026</a:t>
            </a:fld>
            <a:endParaRPr lang="en-US" altLang="en-US" dirty="0"/>
          </a:p>
        </p:txBody>
      </p:sp>
      <p:sp>
        <p:nvSpPr>
          <p:cNvPr id="6" name="Rectangle 7"/>
          <p:cNvSpPr>
            <a:spLocks noGrp="1" noChangeArrowheads="1"/>
          </p:cNvSpPr>
          <p:nvPr>
            <p:ph type="sldNum" sz="quarter" idx="5"/>
          </p:nvPr>
        </p:nvSpPr>
        <p:spPr>
          <a:ln/>
        </p:spPr>
        <p:txBody>
          <a:bodyPr/>
          <a:lstStyle/>
          <a:p>
            <a:fld id="{89408CCF-DCC6-4F95-B218-A2A65498A3A9}" type="slidenum">
              <a:rPr lang="en-US" altLang="en-US"/>
              <a:pPr/>
              <a:t>1</a:t>
            </a:fld>
            <a:endParaRPr lang="en-US" alt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2</a:t>
            </a:fld>
            <a:endParaRPr lang="en-US" altLang="en-US"/>
          </a:p>
        </p:txBody>
      </p:sp>
    </p:spTree>
    <p:extLst>
      <p:ext uri="{BB962C8B-B14F-4D97-AF65-F5344CB8AC3E}">
        <p14:creationId xmlns:p14="http://schemas.microsoft.com/office/powerpoint/2010/main" val="17040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3</a:t>
            </a:fld>
            <a:endParaRPr lang="en-US" altLang="en-US"/>
          </a:p>
        </p:txBody>
      </p:sp>
    </p:spTree>
    <p:extLst>
      <p:ext uri="{BB962C8B-B14F-4D97-AF65-F5344CB8AC3E}">
        <p14:creationId xmlns:p14="http://schemas.microsoft.com/office/powerpoint/2010/main" val="949734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4</a:t>
            </a:fld>
            <a:endParaRPr lang="en-US" altLang="en-US"/>
          </a:p>
        </p:txBody>
      </p:sp>
    </p:spTree>
    <p:extLst>
      <p:ext uri="{BB962C8B-B14F-4D97-AF65-F5344CB8AC3E}">
        <p14:creationId xmlns:p14="http://schemas.microsoft.com/office/powerpoint/2010/main" val="949734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5</a:t>
            </a:fld>
            <a:endParaRPr lang="en-US" altLang="en-US"/>
          </a:p>
        </p:txBody>
      </p:sp>
    </p:spTree>
    <p:extLst>
      <p:ext uri="{BB962C8B-B14F-4D97-AF65-F5344CB8AC3E}">
        <p14:creationId xmlns:p14="http://schemas.microsoft.com/office/powerpoint/2010/main" val="949734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6</a:t>
            </a:fld>
            <a:endParaRPr lang="en-US" altLang="en-US"/>
          </a:p>
        </p:txBody>
      </p:sp>
    </p:spTree>
    <p:extLst>
      <p:ext uri="{BB962C8B-B14F-4D97-AF65-F5344CB8AC3E}">
        <p14:creationId xmlns:p14="http://schemas.microsoft.com/office/powerpoint/2010/main" val="949734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7</a:t>
            </a:fld>
            <a:endParaRPr lang="en-US" altLang="en-US"/>
          </a:p>
        </p:txBody>
      </p:sp>
    </p:spTree>
    <p:extLst>
      <p:ext uri="{BB962C8B-B14F-4D97-AF65-F5344CB8AC3E}">
        <p14:creationId xmlns:p14="http://schemas.microsoft.com/office/powerpoint/2010/main" val="172441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8</a:t>
            </a:fld>
            <a:endParaRPr lang="en-US" altLang="en-US"/>
          </a:p>
        </p:txBody>
      </p:sp>
    </p:spTree>
    <p:extLst>
      <p:ext uri="{BB962C8B-B14F-4D97-AF65-F5344CB8AC3E}">
        <p14:creationId xmlns:p14="http://schemas.microsoft.com/office/powerpoint/2010/main" val="1110993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9</a:t>
            </a:fld>
            <a:endParaRPr lang="en-US" altLang="en-US"/>
          </a:p>
        </p:txBody>
      </p:sp>
    </p:spTree>
    <p:extLst>
      <p:ext uri="{BB962C8B-B14F-4D97-AF65-F5344CB8AC3E}">
        <p14:creationId xmlns:p14="http://schemas.microsoft.com/office/powerpoint/2010/main" val="2502312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10</a:t>
            </a:fld>
            <a:endParaRPr lang="en-US" altLang="en-US"/>
          </a:p>
        </p:txBody>
      </p:sp>
    </p:spTree>
    <p:extLst>
      <p:ext uri="{BB962C8B-B14F-4D97-AF65-F5344CB8AC3E}">
        <p14:creationId xmlns:p14="http://schemas.microsoft.com/office/powerpoint/2010/main" val="1201459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11</a:t>
            </a:fld>
            <a:endParaRPr lang="en-US" altLang="en-US"/>
          </a:p>
        </p:txBody>
      </p:sp>
    </p:spTree>
    <p:extLst>
      <p:ext uri="{BB962C8B-B14F-4D97-AF65-F5344CB8AC3E}">
        <p14:creationId xmlns:p14="http://schemas.microsoft.com/office/powerpoint/2010/main" val="3692001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12</a:t>
            </a:fld>
            <a:endParaRPr lang="en-US" altLang="en-US"/>
          </a:p>
        </p:txBody>
      </p:sp>
    </p:spTree>
    <p:extLst>
      <p:ext uri="{BB962C8B-B14F-4D97-AF65-F5344CB8AC3E}">
        <p14:creationId xmlns:p14="http://schemas.microsoft.com/office/powerpoint/2010/main" val="1775831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5"/>
          </p:nvPr>
        </p:nvSpPr>
        <p:spPr/>
        <p:txBody>
          <a:bodyPr/>
          <a:lstStyle/>
          <a:p>
            <a:fld id="{6C088A1B-7EB6-4559-AC88-BE8603C70B80}" type="slidenum">
              <a:rPr lang="en-US" altLang="en-US" smtClean="0"/>
              <a:pPr/>
              <a:t>13</a:t>
            </a:fld>
            <a:endParaRPr lang="en-US" altLang="en-US"/>
          </a:p>
        </p:txBody>
      </p:sp>
    </p:spTree>
    <p:extLst>
      <p:ext uri="{BB962C8B-B14F-4D97-AF65-F5344CB8AC3E}">
        <p14:creationId xmlns:p14="http://schemas.microsoft.com/office/powerpoint/2010/main" val="1420138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123,45=1*10**2+2*10**1+3*10**0+4*10**(-1)+5*10**(-2)</a:t>
            </a:r>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18</a:t>
            </a:fld>
            <a:endParaRPr lang="en-US" altLang="en-US"/>
          </a:p>
        </p:txBody>
      </p:sp>
    </p:spTree>
    <p:extLst>
      <p:ext uri="{BB962C8B-B14F-4D97-AF65-F5344CB8AC3E}">
        <p14:creationId xmlns:p14="http://schemas.microsoft.com/office/powerpoint/2010/main" val="3998075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199BDD9E-83EE-42E6-A3F9-4C03D4E1C030}" type="datetime1">
              <a:rPr lang="en-US" altLang="en-US" smtClean="0"/>
              <a:pPr/>
              <a:t>10/8/2026</a:t>
            </a:fld>
            <a:endParaRPr lang="en-US" altLang="en-US"/>
          </a:p>
        </p:txBody>
      </p:sp>
      <p:sp>
        <p:nvSpPr>
          <p:cNvPr id="5" name="Slide Number Placeholder 4"/>
          <p:cNvSpPr>
            <a:spLocks noGrp="1"/>
          </p:cNvSpPr>
          <p:nvPr>
            <p:ph type="sldNum" sz="quarter" idx="11"/>
          </p:nvPr>
        </p:nvSpPr>
        <p:spPr/>
        <p:txBody>
          <a:bodyPr/>
          <a:lstStyle/>
          <a:p>
            <a:fld id="{6C088A1B-7EB6-4559-AC88-BE8603C70B80}" type="slidenum">
              <a:rPr lang="en-US" altLang="en-US" smtClean="0"/>
              <a:pPr/>
              <a:t>19</a:t>
            </a:fld>
            <a:endParaRPr lang="en-US" altLang="en-US"/>
          </a:p>
        </p:txBody>
      </p:sp>
    </p:spTree>
    <p:extLst>
      <p:ext uri="{BB962C8B-B14F-4D97-AF65-F5344CB8AC3E}">
        <p14:creationId xmlns:p14="http://schemas.microsoft.com/office/powerpoint/2010/main" val="3368251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6562" name="Group 2"/>
          <p:cNvGrpSpPr>
            <a:grpSpLocks/>
          </p:cNvGrpSpPr>
          <p:nvPr/>
        </p:nvGrpSpPr>
        <p:grpSpPr bwMode="auto">
          <a:xfrm>
            <a:off x="0" y="68263"/>
            <a:ext cx="8678863" cy="6713537"/>
            <a:chOff x="0" y="43"/>
            <a:chExt cx="5467" cy="4229"/>
          </a:xfrm>
        </p:grpSpPr>
        <p:sp>
          <p:nvSpPr>
            <p:cNvPr id="66563" name="Rectangle 3"/>
            <p:cNvSpPr>
              <a:spLocks noChangeArrowheads="1"/>
            </p:cNvSpPr>
            <p:nvPr userDrawn="1"/>
          </p:nvSpPr>
          <p:spPr bwMode="auto">
            <a:xfrm>
              <a:off x="692" y="494"/>
              <a:ext cx="4775" cy="93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6564" name="Group 4"/>
            <p:cNvGrpSpPr>
              <a:grpSpLocks/>
            </p:cNvGrpSpPr>
            <p:nvPr userDrawn="1"/>
          </p:nvGrpSpPr>
          <p:grpSpPr bwMode="auto">
            <a:xfrm>
              <a:off x="0" y="43"/>
              <a:ext cx="624" cy="4229"/>
              <a:chOff x="0" y="43"/>
              <a:chExt cx="624" cy="4229"/>
            </a:xfrm>
          </p:grpSpPr>
          <p:sp>
            <p:nvSpPr>
              <p:cNvPr id="66565" name="Line 5"/>
              <p:cNvSpPr>
                <a:spLocks noChangeShapeType="1"/>
              </p:cNvSpPr>
              <p:nvPr userDrawn="1"/>
            </p:nvSpPr>
            <p:spPr bwMode="auto">
              <a:xfrm>
                <a:off x="0" y="420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6" name="Line 6"/>
              <p:cNvSpPr>
                <a:spLocks noChangeShapeType="1"/>
              </p:cNvSpPr>
              <p:nvPr userDrawn="1"/>
            </p:nvSpPr>
            <p:spPr bwMode="auto">
              <a:xfrm>
                <a:off x="0" y="42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7" name="Line 7"/>
              <p:cNvSpPr>
                <a:spLocks noChangeShapeType="1"/>
              </p:cNvSpPr>
              <p:nvPr userDrawn="1"/>
            </p:nvSpPr>
            <p:spPr bwMode="auto">
              <a:xfrm>
                <a:off x="0" y="427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8" name="Line 8"/>
              <p:cNvSpPr>
                <a:spLocks noChangeShapeType="1"/>
              </p:cNvSpPr>
              <p:nvPr userDrawn="1"/>
            </p:nvSpPr>
            <p:spPr bwMode="auto">
              <a:xfrm>
                <a:off x="0" y="4113"/>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9" name="Line 9"/>
              <p:cNvSpPr>
                <a:spLocks noChangeShapeType="1"/>
              </p:cNvSpPr>
              <p:nvPr userDrawn="1"/>
            </p:nvSpPr>
            <p:spPr bwMode="auto">
              <a:xfrm>
                <a:off x="0" y="406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0" name="Line 10"/>
              <p:cNvSpPr>
                <a:spLocks noChangeShapeType="1"/>
              </p:cNvSpPr>
              <p:nvPr userDrawn="1"/>
            </p:nvSpPr>
            <p:spPr bwMode="auto">
              <a:xfrm>
                <a:off x="0" y="41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1" name="Line 11"/>
              <p:cNvSpPr>
                <a:spLocks noChangeShapeType="1"/>
              </p:cNvSpPr>
              <p:nvPr userDrawn="1"/>
            </p:nvSpPr>
            <p:spPr bwMode="auto">
              <a:xfrm>
                <a:off x="0" y="366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2" name="Line 12"/>
              <p:cNvSpPr>
                <a:spLocks noChangeShapeType="1"/>
              </p:cNvSpPr>
              <p:nvPr userDrawn="1"/>
            </p:nvSpPr>
            <p:spPr bwMode="auto">
              <a:xfrm>
                <a:off x="0" y="36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3" name="Line 13"/>
              <p:cNvSpPr>
                <a:spLocks noChangeShapeType="1"/>
              </p:cNvSpPr>
              <p:nvPr userDrawn="1"/>
            </p:nvSpPr>
            <p:spPr bwMode="auto">
              <a:xfrm>
                <a:off x="0" y="402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4" name="Line 14"/>
              <p:cNvSpPr>
                <a:spLocks noChangeShapeType="1"/>
              </p:cNvSpPr>
              <p:nvPr userDrawn="1"/>
            </p:nvSpPr>
            <p:spPr bwMode="auto">
              <a:xfrm>
                <a:off x="0" y="389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5" name="Line 15"/>
              <p:cNvSpPr>
                <a:spLocks noChangeShapeType="1"/>
              </p:cNvSpPr>
              <p:nvPr userDrawn="1"/>
            </p:nvSpPr>
            <p:spPr bwMode="auto">
              <a:xfrm>
                <a:off x="0" y="381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6" name="Line 16"/>
              <p:cNvSpPr>
                <a:spLocks noChangeShapeType="1"/>
              </p:cNvSpPr>
              <p:nvPr userDrawn="1"/>
            </p:nvSpPr>
            <p:spPr bwMode="auto">
              <a:xfrm>
                <a:off x="0" y="399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7" name="Line 17"/>
              <p:cNvSpPr>
                <a:spLocks noChangeShapeType="1"/>
              </p:cNvSpPr>
              <p:nvPr userDrawn="1"/>
            </p:nvSpPr>
            <p:spPr bwMode="auto">
              <a:xfrm>
                <a:off x="0" y="368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8" name="Line 18"/>
              <p:cNvSpPr>
                <a:spLocks noChangeShapeType="1"/>
              </p:cNvSpPr>
              <p:nvPr userDrawn="1"/>
            </p:nvSpPr>
            <p:spPr bwMode="auto">
              <a:xfrm>
                <a:off x="0" y="374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9" name="Line 19"/>
              <p:cNvSpPr>
                <a:spLocks noChangeShapeType="1"/>
              </p:cNvSpPr>
              <p:nvPr userDrawn="1"/>
            </p:nvSpPr>
            <p:spPr bwMode="auto">
              <a:xfrm>
                <a:off x="0" y="39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0" name="Line 20"/>
              <p:cNvSpPr>
                <a:spLocks noChangeShapeType="1"/>
              </p:cNvSpPr>
              <p:nvPr userDrawn="1"/>
            </p:nvSpPr>
            <p:spPr bwMode="auto">
              <a:xfrm>
                <a:off x="0" y="39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1" name="Line 21"/>
              <p:cNvSpPr>
                <a:spLocks noChangeShapeType="1"/>
              </p:cNvSpPr>
              <p:nvPr userDrawn="1"/>
            </p:nvSpPr>
            <p:spPr bwMode="auto">
              <a:xfrm>
                <a:off x="0" y="351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2" name="Line 22"/>
              <p:cNvSpPr>
                <a:spLocks noChangeShapeType="1"/>
              </p:cNvSpPr>
              <p:nvPr userDrawn="1"/>
            </p:nvSpPr>
            <p:spPr bwMode="auto">
              <a:xfrm>
                <a:off x="0" y="35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3" name="Line 23"/>
              <p:cNvSpPr>
                <a:spLocks noChangeShapeType="1"/>
              </p:cNvSpPr>
              <p:nvPr userDrawn="1"/>
            </p:nvSpPr>
            <p:spPr bwMode="auto">
              <a:xfrm>
                <a:off x="0" y="357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4" name="Line 24"/>
              <p:cNvSpPr>
                <a:spLocks noChangeShapeType="1"/>
              </p:cNvSpPr>
              <p:nvPr userDrawn="1"/>
            </p:nvSpPr>
            <p:spPr bwMode="auto">
              <a:xfrm>
                <a:off x="0" y="342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5" name="Line 25"/>
              <p:cNvSpPr>
                <a:spLocks noChangeShapeType="1"/>
              </p:cNvSpPr>
              <p:nvPr userDrawn="1"/>
            </p:nvSpPr>
            <p:spPr bwMode="auto">
              <a:xfrm>
                <a:off x="0" y="337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6" name="Line 26"/>
              <p:cNvSpPr>
                <a:spLocks noChangeShapeType="1"/>
              </p:cNvSpPr>
              <p:nvPr userDrawn="1"/>
            </p:nvSpPr>
            <p:spPr bwMode="auto">
              <a:xfrm>
                <a:off x="0" y="346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7" name="Line 27"/>
              <p:cNvSpPr>
                <a:spLocks noChangeShapeType="1"/>
              </p:cNvSpPr>
              <p:nvPr userDrawn="1"/>
            </p:nvSpPr>
            <p:spPr bwMode="auto">
              <a:xfrm>
                <a:off x="0" y="297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8" name="Line 28"/>
              <p:cNvSpPr>
                <a:spLocks noChangeShapeType="1"/>
              </p:cNvSpPr>
              <p:nvPr userDrawn="1"/>
            </p:nvSpPr>
            <p:spPr bwMode="auto">
              <a:xfrm>
                <a:off x="0" y="29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9" name="Line 29"/>
              <p:cNvSpPr>
                <a:spLocks noChangeShapeType="1"/>
              </p:cNvSpPr>
              <p:nvPr userDrawn="1"/>
            </p:nvSpPr>
            <p:spPr bwMode="auto">
              <a:xfrm>
                <a:off x="0" y="332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0" name="Line 30"/>
              <p:cNvSpPr>
                <a:spLocks noChangeShapeType="1"/>
              </p:cNvSpPr>
              <p:nvPr userDrawn="1"/>
            </p:nvSpPr>
            <p:spPr bwMode="auto">
              <a:xfrm>
                <a:off x="0" y="320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1" name="Line 31"/>
              <p:cNvSpPr>
                <a:spLocks noChangeShapeType="1"/>
              </p:cNvSpPr>
              <p:nvPr userDrawn="1"/>
            </p:nvSpPr>
            <p:spPr bwMode="auto">
              <a:xfrm>
                <a:off x="0" y="312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2" name="Line 32"/>
              <p:cNvSpPr>
                <a:spLocks noChangeShapeType="1"/>
              </p:cNvSpPr>
              <p:nvPr userDrawn="1"/>
            </p:nvSpPr>
            <p:spPr bwMode="auto">
              <a:xfrm>
                <a:off x="0" y="330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3" name="Line 33"/>
              <p:cNvSpPr>
                <a:spLocks noChangeShapeType="1"/>
              </p:cNvSpPr>
              <p:nvPr userDrawn="1"/>
            </p:nvSpPr>
            <p:spPr bwMode="auto">
              <a:xfrm>
                <a:off x="0" y="299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4" name="Line 34"/>
              <p:cNvSpPr>
                <a:spLocks noChangeShapeType="1"/>
              </p:cNvSpPr>
              <p:nvPr userDrawn="1"/>
            </p:nvSpPr>
            <p:spPr bwMode="auto">
              <a:xfrm>
                <a:off x="0" y="304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5" name="Line 35"/>
              <p:cNvSpPr>
                <a:spLocks noChangeShapeType="1"/>
              </p:cNvSpPr>
              <p:nvPr userDrawn="1"/>
            </p:nvSpPr>
            <p:spPr bwMode="auto">
              <a:xfrm>
                <a:off x="0" y="324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6" name="Line 36"/>
              <p:cNvSpPr>
                <a:spLocks noChangeShapeType="1"/>
              </p:cNvSpPr>
              <p:nvPr userDrawn="1"/>
            </p:nvSpPr>
            <p:spPr bwMode="auto">
              <a:xfrm>
                <a:off x="0" y="322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7" name="Line 37"/>
              <p:cNvSpPr>
                <a:spLocks noChangeShapeType="1"/>
              </p:cNvSpPr>
              <p:nvPr userDrawn="1"/>
            </p:nvSpPr>
            <p:spPr bwMode="auto">
              <a:xfrm>
                <a:off x="0" y="283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8" name="Line 38"/>
              <p:cNvSpPr>
                <a:spLocks noChangeShapeType="1"/>
              </p:cNvSpPr>
              <p:nvPr userDrawn="1"/>
            </p:nvSpPr>
            <p:spPr bwMode="auto">
              <a:xfrm>
                <a:off x="0" y="275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99" name="Line 39"/>
              <p:cNvSpPr>
                <a:spLocks noChangeShapeType="1"/>
              </p:cNvSpPr>
              <p:nvPr userDrawn="1"/>
            </p:nvSpPr>
            <p:spPr bwMode="auto">
              <a:xfrm>
                <a:off x="0" y="267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0" name="Line 40"/>
              <p:cNvSpPr>
                <a:spLocks noChangeShapeType="1"/>
              </p:cNvSpPr>
              <p:nvPr userDrawn="1"/>
            </p:nvSpPr>
            <p:spPr bwMode="auto">
              <a:xfrm>
                <a:off x="0" y="287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1" name="Line 41"/>
              <p:cNvSpPr>
                <a:spLocks noChangeShapeType="1"/>
              </p:cNvSpPr>
              <p:nvPr userDrawn="1"/>
            </p:nvSpPr>
            <p:spPr bwMode="auto">
              <a:xfrm>
                <a:off x="0" y="285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2" name="Line 42"/>
              <p:cNvSpPr>
                <a:spLocks noChangeShapeType="1"/>
              </p:cNvSpPr>
              <p:nvPr userDrawn="1"/>
            </p:nvSpPr>
            <p:spPr bwMode="auto">
              <a:xfrm>
                <a:off x="0" y="2554"/>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3" name="Line 43"/>
              <p:cNvSpPr>
                <a:spLocks noChangeShapeType="1"/>
              </p:cNvSpPr>
              <p:nvPr userDrawn="1"/>
            </p:nvSpPr>
            <p:spPr bwMode="auto">
              <a:xfrm>
                <a:off x="0" y="2590"/>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4" name="Line 44"/>
              <p:cNvSpPr>
                <a:spLocks noChangeShapeType="1"/>
              </p:cNvSpPr>
              <p:nvPr userDrawn="1"/>
            </p:nvSpPr>
            <p:spPr bwMode="auto">
              <a:xfrm>
                <a:off x="0" y="2623"/>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5" name="Line 45"/>
              <p:cNvSpPr>
                <a:spLocks noChangeShapeType="1"/>
              </p:cNvSpPr>
              <p:nvPr userDrawn="1"/>
            </p:nvSpPr>
            <p:spPr bwMode="auto">
              <a:xfrm>
                <a:off x="0" y="246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6" name="Line 46"/>
              <p:cNvSpPr>
                <a:spLocks noChangeShapeType="1"/>
              </p:cNvSpPr>
              <p:nvPr userDrawn="1"/>
            </p:nvSpPr>
            <p:spPr bwMode="auto">
              <a:xfrm>
                <a:off x="0" y="241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7" name="Line 47"/>
              <p:cNvSpPr>
                <a:spLocks noChangeShapeType="1"/>
              </p:cNvSpPr>
              <p:nvPr userDrawn="1"/>
            </p:nvSpPr>
            <p:spPr bwMode="auto">
              <a:xfrm>
                <a:off x="0" y="250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8" name="Line 48"/>
              <p:cNvSpPr>
                <a:spLocks noChangeShapeType="1"/>
              </p:cNvSpPr>
              <p:nvPr userDrawn="1"/>
            </p:nvSpPr>
            <p:spPr bwMode="auto">
              <a:xfrm>
                <a:off x="0" y="237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09" name="Line 49"/>
              <p:cNvSpPr>
                <a:spLocks noChangeShapeType="1"/>
              </p:cNvSpPr>
              <p:nvPr userDrawn="1"/>
            </p:nvSpPr>
            <p:spPr bwMode="auto">
              <a:xfrm>
                <a:off x="0" y="2245"/>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0" name="Line 50"/>
              <p:cNvSpPr>
                <a:spLocks noChangeShapeType="1"/>
              </p:cNvSpPr>
              <p:nvPr userDrawn="1"/>
            </p:nvSpPr>
            <p:spPr bwMode="auto">
              <a:xfrm>
                <a:off x="0" y="235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1" name="Line 51"/>
              <p:cNvSpPr>
                <a:spLocks noChangeShapeType="1"/>
              </p:cNvSpPr>
              <p:nvPr userDrawn="1"/>
            </p:nvSpPr>
            <p:spPr bwMode="auto">
              <a:xfrm>
                <a:off x="0" y="229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2" name="Line 52"/>
              <p:cNvSpPr>
                <a:spLocks noChangeShapeType="1"/>
              </p:cNvSpPr>
              <p:nvPr userDrawn="1"/>
            </p:nvSpPr>
            <p:spPr bwMode="auto">
              <a:xfrm>
                <a:off x="0" y="226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3" name="Line 53"/>
              <p:cNvSpPr>
                <a:spLocks noChangeShapeType="1"/>
              </p:cNvSpPr>
              <p:nvPr userDrawn="1"/>
            </p:nvSpPr>
            <p:spPr bwMode="auto">
              <a:xfrm>
                <a:off x="0" y="213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4" name="Line 54"/>
              <p:cNvSpPr>
                <a:spLocks noChangeShapeType="1"/>
              </p:cNvSpPr>
              <p:nvPr userDrawn="1"/>
            </p:nvSpPr>
            <p:spPr bwMode="auto">
              <a:xfrm>
                <a:off x="0" y="21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5" name="Line 55"/>
              <p:cNvSpPr>
                <a:spLocks noChangeShapeType="1"/>
              </p:cNvSpPr>
              <p:nvPr userDrawn="1"/>
            </p:nvSpPr>
            <p:spPr bwMode="auto">
              <a:xfrm>
                <a:off x="0" y="219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6" name="Line 56"/>
              <p:cNvSpPr>
                <a:spLocks noChangeShapeType="1"/>
              </p:cNvSpPr>
              <p:nvPr userDrawn="1"/>
            </p:nvSpPr>
            <p:spPr bwMode="auto">
              <a:xfrm>
                <a:off x="0" y="204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7" name="Line 57"/>
              <p:cNvSpPr>
                <a:spLocks noChangeShapeType="1"/>
              </p:cNvSpPr>
              <p:nvPr userDrawn="1"/>
            </p:nvSpPr>
            <p:spPr bwMode="auto">
              <a:xfrm>
                <a:off x="0" y="199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8" name="Line 58"/>
              <p:cNvSpPr>
                <a:spLocks noChangeShapeType="1"/>
              </p:cNvSpPr>
              <p:nvPr userDrawn="1"/>
            </p:nvSpPr>
            <p:spPr bwMode="auto">
              <a:xfrm>
                <a:off x="0" y="208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19" name="Line 59"/>
              <p:cNvSpPr>
                <a:spLocks noChangeShapeType="1"/>
              </p:cNvSpPr>
              <p:nvPr userDrawn="1"/>
            </p:nvSpPr>
            <p:spPr bwMode="auto">
              <a:xfrm>
                <a:off x="0" y="159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0" name="Line 60"/>
              <p:cNvSpPr>
                <a:spLocks noChangeShapeType="1"/>
              </p:cNvSpPr>
              <p:nvPr userDrawn="1"/>
            </p:nvSpPr>
            <p:spPr bwMode="auto">
              <a:xfrm>
                <a:off x="0" y="15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1" name="Line 61"/>
              <p:cNvSpPr>
                <a:spLocks noChangeShapeType="1"/>
              </p:cNvSpPr>
              <p:nvPr userDrawn="1"/>
            </p:nvSpPr>
            <p:spPr bwMode="auto">
              <a:xfrm>
                <a:off x="0" y="194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2" name="Line 62"/>
              <p:cNvSpPr>
                <a:spLocks noChangeShapeType="1"/>
              </p:cNvSpPr>
              <p:nvPr userDrawn="1"/>
            </p:nvSpPr>
            <p:spPr bwMode="auto">
              <a:xfrm>
                <a:off x="0" y="182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3" name="Line 63"/>
              <p:cNvSpPr>
                <a:spLocks noChangeShapeType="1"/>
              </p:cNvSpPr>
              <p:nvPr userDrawn="1"/>
            </p:nvSpPr>
            <p:spPr bwMode="auto">
              <a:xfrm>
                <a:off x="0" y="174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4" name="Line 64"/>
              <p:cNvSpPr>
                <a:spLocks noChangeShapeType="1"/>
              </p:cNvSpPr>
              <p:nvPr userDrawn="1"/>
            </p:nvSpPr>
            <p:spPr bwMode="auto">
              <a:xfrm>
                <a:off x="0" y="192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5" name="Line 65"/>
              <p:cNvSpPr>
                <a:spLocks noChangeShapeType="1"/>
              </p:cNvSpPr>
              <p:nvPr userDrawn="1"/>
            </p:nvSpPr>
            <p:spPr bwMode="auto">
              <a:xfrm>
                <a:off x="0" y="161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6" name="Line 66"/>
              <p:cNvSpPr>
                <a:spLocks noChangeShapeType="1"/>
              </p:cNvSpPr>
              <p:nvPr userDrawn="1"/>
            </p:nvSpPr>
            <p:spPr bwMode="auto">
              <a:xfrm>
                <a:off x="0" y="166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7" name="Line 67"/>
              <p:cNvSpPr>
                <a:spLocks noChangeShapeType="1"/>
              </p:cNvSpPr>
              <p:nvPr userDrawn="1"/>
            </p:nvSpPr>
            <p:spPr bwMode="auto">
              <a:xfrm>
                <a:off x="0" y="186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8" name="Line 68"/>
              <p:cNvSpPr>
                <a:spLocks noChangeShapeType="1"/>
              </p:cNvSpPr>
              <p:nvPr userDrawn="1"/>
            </p:nvSpPr>
            <p:spPr bwMode="auto">
              <a:xfrm>
                <a:off x="0" y="184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29" name="Line 69"/>
              <p:cNvSpPr>
                <a:spLocks noChangeShapeType="1"/>
              </p:cNvSpPr>
              <p:nvPr userDrawn="1"/>
            </p:nvSpPr>
            <p:spPr bwMode="auto">
              <a:xfrm>
                <a:off x="0" y="1437"/>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0" name="Line 70"/>
              <p:cNvSpPr>
                <a:spLocks noChangeShapeType="1"/>
              </p:cNvSpPr>
              <p:nvPr userDrawn="1"/>
            </p:nvSpPr>
            <p:spPr bwMode="auto">
              <a:xfrm>
                <a:off x="0" y="147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1" name="Line 71"/>
              <p:cNvSpPr>
                <a:spLocks noChangeShapeType="1"/>
              </p:cNvSpPr>
              <p:nvPr userDrawn="1"/>
            </p:nvSpPr>
            <p:spPr bwMode="auto">
              <a:xfrm>
                <a:off x="0" y="150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2" name="Line 72"/>
              <p:cNvSpPr>
                <a:spLocks noChangeShapeType="1"/>
              </p:cNvSpPr>
              <p:nvPr userDrawn="1"/>
            </p:nvSpPr>
            <p:spPr bwMode="auto">
              <a:xfrm>
                <a:off x="0" y="1347"/>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3" name="Line 73"/>
              <p:cNvSpPr>
                <a:spLocks noChangeShapeType="1"/>
              </p:cNvSpPr>
              <p:nvPr userDrawn="1"/>
            </p:nvSpPr>
            <p:spPr bwMode="auto">
              <a:xfrm>
                <a:off x="0" y="139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4" name="Line 74"/>
              <p:cNvSpPr>
                <a:spLocks noChangeShapeType="1"/>
              </p:cNvSpPr>
              <p:nvPr userDrawn="1"/>
            </p:nvSpPr>
            <p:spPr bwMode="auto">
              <a:xfrm>
                <a:off x="0" y="101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5" name="Line 75"/>
              <p:cNvSpPr>
                <a:spLocks noChangeShapeType="1"/>
              </p:cNvSpPr>
              <p:nvPr userDrawn="1"/>
            </p:nvSpPr>
            <p:spPr bwMode="auto">
              <a:xfrm>
                <a:off x="0" y="98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6" name="Line 76"/>
              <p:cNvSpPr>
                <a:spLocks noChangeShapeType="1"/>
              </p:cNvSpPr>
              <p:nvPr userDrawn="1"/>
            </p:nvSpPr>
            <p:spPr bwMode="auto">
              <a:xfrm>
                <a:off x="0" y="124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7" name="Line 77"/>
              <p:cNvSpPr>
                <a:spLocks noChangeShapeType="1"/>
              </p:cNvSpPr>
              <p:nvPr userDrawn="1"/>
            </p:nvSpPr>
            <p:spPr bwMode="auto">
              <a:xfrm>
                <a:off x="0" y="116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8" name="Line 78"/>
              <p:cNvSpPr>
                <a:spLocks noChangeShapeType="1"/>
              </p:cNvSpPr>
              <p:nvPr userDrawn="1"/>
            </p:nvSpPr>
            <p:spPr bwMode="auto">
              <a:xfrm>
                <a:off x="0" y="103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39" name="Line 79"/>
              <p:cNvSpPr>
                <a:spLocks noChangeShapeType="1"/>
              </p:cNvSpPr>
              <p:nvPr userDrawn="1"/>
            </p:nvSpPr>
            <p:spPr bwMode="auto">
              <a:xfrm>
                <a:off x="0" y="10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0" name="Line 80"/>
              <p:cNvSpPr>
                <a:spLocks noChangeShapeType="1"/>
              </p:cNvSpPr>
              <p:nvPr userDrawn="1"/>
            </p:nvSpPr>
            <p:spPr bwMode="auto">
              <a:xfrm>
                <a:off x="0" y="128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1" name="Line 81"/>
              <p:cNvSpPr>
                <a:spLocks noChangeShapeType="1"/>
              </p:cNvSpPr>
              <p:nvPr userDrawn="1"/>
            </p:nvSpPr>
            <p:spPr bwMode="auto">
              <a:xfrm>
                <a:off x="0" y="126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2" name="Line 82"/>
              <p:cNvSpPr>
                <a:spLocks noChangeShapeType="1"/>
              </p:cNvSpPr>
              <p:nvPr userDrawn="1"/>
            </p:nvSpPr>
            <p:spPr bwMode="auto">
              <a:xfrm>
                <a:off x="0" y="86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3" name="Line 83"/>
              <p:cNvSpPr>
                <a:spLocks noChangeShapeType="1"/>
              </p:cNvSpPr>
              <p:nvPr userDrawn="1"/>
            </p:nvSpPr>
            <p:spPr bwMode="auto">
              <a:xfrm>
                <a:off x="0" y="89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4" name="Line 84"/>
              <p:cNvSpPr>
                <a:spLocks noChangeShapeType="1"/>
              </p:cNvSpPr>
              <p:nvPr userDrawn="1"/>
            </p:nvSpPr>
            <p:spPr bwMode="auto">
              <a:xfrm>
                <a:off x="0" y="92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5" name="Line 85"/>
              <p:cNvSpPr>
                <a:spLocks noChangeShapeType="1"/>
              </p:cNvSpPr>
              <p:nvPr userDrawn="1"/>
            </p:nvSpPr>
            <p:spPr bwMode="auto">
              <a:xfrm>
                <a:off x="0" y="77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6" name="Line 86"/>
              <p:cNvSpPr>
                <a:spLocks noChangeShapeType="1"/>
              </p:cNvSpPr>
              <p:nvPr userDrawn="1"/>
            </p:nvSpPr>
            <p:spPr bwMode="auto">
              <a:xfrm>
                <a:off x="0" y="81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7" name="Line 87"/>
              <p:cNvSpPr>
                <a:spLocks noChangeShapeType="1"/>
              </p:cNvSpPr>
              <p:nvPr userDrawn="1"/>
            </p:nvSpPr>
            <p:spPr bwMode="auto">
              <a:xfrm>
                <a:off x="0" y="71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8" name="Line 88"/>
              <p:cNvSpPr>
                <a:spLocks noChangeShapeType="1"/>
              </p:cNvSpPr>
              <p:nvPr userDrawn="1"/>
            </p:nvSpPr>
            <p:spPr bwMode="auto">
              <a:xfrm>
                <a:off x="0" y="64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49" name="Line 89"/>
              <p:cNvSpPr>
                <a:spLocks noChangeShapeType="1"/>
              </p:cNvSpPr>
              <p:nvPr userDrawn="1"/>
            </p:nvSpPr>
            <p:spPr bwMode="auto">
              <a:xfrm>
                <a:off x="0" y="522"/>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0" name="Line 90"/>
              <p:cNvSpPr>
                <a:spLocks noChangeShapeType="1"/>
              </p:cNvSpPr>
              <p:nvPr userDrawn="1"/>
            </p:nvSpPr>
            <p:spPr bwMode="auto">
              <a:xfrm>
                <a:off x="0" y="558"/>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1" name="Line 91"/>
              <p:cNvSpPr>
                <a:spLocks noChangeShapeType="1"/>
              </p:cNvSpPr>
              <p:nvPr userDrawn="1"/>
            </p:nvSpPr>
            <p:spPr bwMode="auto">
              <a:xfrm>
                <a:off x="0" y="59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2" name="Line 92"/>
              <p:cNvSpPr>
                <a:spLocks noChangeShapeType="1"/>
              </p:cNvSpPr>
              <p:nvPr userDrawn="1"/>
            </p:nvSpPr>
            <p:spPr bwMode="auto">
              <a:xfrm>
                <a:off x="0" y="432"/>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3" name="Line 93"/>
              <p:cNvSpPr>
                <a:spLocks noChangeShapeType="1"/>
              </p:cNvSpPr>
              <p:nvPr userDrawn="1"/>
            </p:nvSpPr>
            <p:spPr bwMode="auto">
              <a:xfrm>
                <a:off x="0" y="38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4" name="Line 94"/>
              <p:cNvSpPr>
                <a:spLocks noChangeShapeType="1"/>
              </p:cNvSpPr>
              <p:nvPr userDrawn="1"/>
            </p:nvSpPr>
            <p:spPr bwMode="auto">
              <a:xfrm>
                <a:off x="0" y="47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5" name="Line 95"/>
              <p:cNvSpPr>
                <a:spLocks noChangeShapeType="1"/>
              </p:cNvSpPr>
              <p:nvPr userDrawn="1"/>
            </p:nvSpPr>
            <p:spPr bwMode="auto">
              <a:xfrm>
                <a:off x="0" y="3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6" name="Line 96"/>
              <p:cNvSpPr>
                <a:spLocks noChangeShapeType="1"/>
              </p:cNvSpPr>
              <p:nvPr userDrawn="1"/>
            </p:nvSpPr>
            <p:spPr bwMode="auto">
              <a:xfrm>
                <a:off x="0" y="3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7" name="Line 97"/>
              <p:cNvSpPr>
                <a:spLocks noChangeShapeType="1"/>
              </p:cNvSpPr>
              <p:nvPr userDrawn="1"/>
            </p:nvSpPr>
            <p:spPr bwMode="auto">
              <a:xfrm>
                <a:off x="0" y="2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8" name="Line 98"/>
              <p:cNvSpPr>
                <a:spLocks noChangeShapeType="1"/>
              </p:cNvSpPr>
              <p:nvPr userDrawn="1"/>
            </p:nvSpPr>
            <p:spPr bwMode="auto">
              <a:xfrm>
                <a:off x="0" y="7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59" name="Line 99"/>
              <p:cNvSpPr>
                <a:spLocks noChangeShapeType="1"/>
              </p:cNvSpPr>
              <p:nvPr userDrawn="1"/>
            </p:nvSpPr>
            <p:spPr bwMode="auto">
              <a:xfrm>
                <a:off x="0" y="4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60" name="Line 100"/>
              <p:cNvSpPr>
                <a:spLocks noChangeShapeType="1"/>
              </p:cNvSpPr>
              <p:nvPr userDrawn="1"/>
            </p:nvSpPr>
            <p:spPr bwMode="auto">
              <a:xfrm>
                <a:off x="0" y="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61" name="Line 101"/>
              <p:cNvSpPr>
                <a:spLocks noChangeShapeType="1"/>
              </p:cNvSpPr>
              <p:nvPr userDrawn="1"/>
            </p:nvSpPr>
            <p:spPr bwMode="auto">
              <a:xfrm>
                <a:off x="0" y="14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662" name="Line 102"/>
              <p:cNvSpPr>
                <a:spLocks noChangeShapeType="1"/>
              </p:cNvSpPr>
              <p:nvPr userDrawn="1"/>
            </p:nvSpPr>
            <p:spPr bwMode="auto">
              <a:xfrm>
                <a:off x="0" y="202"/>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66663" name="Rectangle 103"/>
          <p:cNvSpPr>
            <a:spLocks noGrp="1" noChangeArrowheads="1"/>
          </p:cNvSpPr>
          <p:nvPr>
            <p:ph type="dt" sz="half" idx="2"/>
          </p:nvPr>
        </p:nvSpPr>
        <p:spPr>
          <a:xfrm>
            <a:off x="1387475" y="6357938"/>
            <a:ext cx="1905000" cy="457200"/>
          </a:xfrm>
          <a:extLst>
            <a:ext uri="{909E8E84-426E-40DD-AFC4-6F175D3DCCD1}">
              <a14:hiddenFill xmlns:a14="http://schemas.microsoft.com/office/drawing/2010/main">
                <a:solidFill>
                  <a:schemeClr val="accent1"/>
                </a:solidFill>
              </a14:hiddenFill>
            </a:ext>
          </a:extLst>
        </p:spPr>
        <p:txBody>
          <a:bodyPr/>
          <a:lstStyle>
            <a:lvl1pPr>
              <a:defRPr/>
            </a:lvl1pPr>
          </a:lstStyle>
          <a:p>
            <a:fld id="{CF2DA1BB-7C2C-474C-A0AE-674EF5F095C5}" type="datetime5">
              <a:rPr lang="en-US" altLang="en-US"/>
              <a:pPr/>
              <a:t>8-Oct-26</a:t>
            </a:fld>
            <a:endParaRPr lang="en-US" altLang="en-US"/>
          </a:p>
        </p:txBody>
      </p:sp>
      <p:sp>
        <p:nvSpPr>
          <p:cNvPr id="66664" name="Rectangle 104"/>
          <p:cNvSpPr>
            <a:spLocks noGrp="1" noChangeArrowheads="1"/>
          </p:cNvSpPr>
          <p:nvPr>
            <p:ph type="ftr" sz="quarter" idx="3"/>
          </p:nvPr>
        </p:nvSpPr>
        <p:spPr>
          <a:xfrm>
            <a:off x="3722688" y="6357938"/>
            <a:ext cx="2271712" cy="457200"/>
          </a:xfrm>
        </p:spPr>
        <p:txBody>
          <a:bodyPr/>
          <a:lstStyle>
            <a:lvl1pPr>
              <a:defRPr/>
            </a:lvl1pPr>
          </a:lstStyle>
          <a:p>
            <a:endParaRPr lang="en-US" altLang="en-US"/>
          </a:p>
        </p:txBody>
      </p:sp>
      <p:sp>
        <p:nvSpPr>
          <p:cNvPr id="66665" name="Rectangle 105"/>
          <p:cNvSpPr>
            <a:spLocks noGrp="1" noChangeArrowheads="1"/>
          </p:cNvSpPr>
          <p:nvPr>
            <p:ph type="sldNum" sz="quarter" idx="4"/>
          </p:nvPr>
        </p:nvSpPr>
        <p:spPr>
          <a:xfrm>
            <a:off x="6464300" y="6361113"/>
            <a:ext cx="1906588" cy="457200"/>
          </a:xfrm>
        </p:spPr>
        <p:txBody>
          <a:bodyPr/>
          <a:lstStyle>
            <a:lvl1pPr>
              <a:defRPr/>
            </a:lvl1pPr>
          </a:lstStyle>
          <a:p>
            <a:fld id="{90FB6342-18BF-4377-BC1A-B5365BE33486}" type="slidenum">
              <a:rPr lang="en-US" altLang="en-US"/>
              <a:pPr/>
              <a:t>‹#›</a:t>
            </a:fld>
            <a:endParaRPr lang="en-US" altLang="en-US"/>
          </a:p>
        </p:txBody>
      </p:sp>
      <p:sp>
        <p:nvSpPr>
          <p:cNvPr id="66666" name="Rectangle 106"/>
          <p:cNvSpPr>
            <a:spLocks noGrp="1" noChangeArrowheads="1"/>
          </p:cNvSpPr>
          <p:nvPr>
            <p:ph type="ctrTitle"/>
          </p:nvPr>
        </p:nvSpPr>
        <p:spPr>
          <a:xfrm>
            <a:off x="1169988" y="1046163"/>
            <a:ext cx="7380287" cy="1012825"/>
          </a:xfrm>
        </p:spPr>
        <p:txBody>
          <a:bodyPr/>
          <a:lstStyle>
            <a:lvl1pPr>
              <a:defRPr sz="4000"/>
            </a:lvl1pPr>
          </a:lstStyle>
          <a:p>
            <a:pPr lvl="0"/>
            <a:r>
              <a:rPr lang="en-US" altLang="en-US" noProof="0"/>
              <a:t>Click to edit Master title style</a:t>
            </a:r>
          </a:p>
        </p:txBody>
      </p:sp>
      <p:sp>
        <p:nvSpPr>
          <p:cNvPr id="66667" name="Rectangle 107"/>
          <p:cNvSpPr>
            <a:spLocks noGrp="1" noChangeArrowheads="1"/>
          </p:cNvSpPr>
          <p:nvPr>
            <p:ph type="subTitle" idx="1"/>
          </p:nvPr>
        </p:nvSpPr>
        <p:spPr>
          <a:xfrm>
            <a:off x="1566863" y="2693988"/>
            <a:ext cx="6662737" cy="2994025"/>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66668" name="Rectangle 108"/>
          <p:cNvSpPr>
            <a:spLocks noChangeArrowheads="1"/>
          </p:cNvSpPr>
          <p:nvPr/>
        </p:nvSpPr>
        <p:spPr bwMode="auto">
          <a:xfrm>
            <a:off x="3017838" y="2120900"/>
            <a:ext cx="5662612" cy="77788"/>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66669" name="Rectangle 109"/>
          <p:cNvSpPr>
            <a:spLocks noChangeArrowheads="1"/>
          </p:cNvSpPr>
          <p:nvPr/>
        </p:nvSpPr>
        <p:spPr bwMode="auto">
          <a:xfrm>
            <a:off x="1098550" y="862013"/>
            <a:ext cx="5662613" cy="77787"/>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6669"/>
                                        </p:tgtEl>
                                        <p:attrNameLst>
                                          <p:attrName>style.visibility</p:attrName>
                                        </p:attrNameLst>
                                      </p:cBhvr>
                                      <p:to>
                                        <p:strVal val="visible"/>
                                      </p:to>
                                    </p:set>
                                    <p:animEffect transition="in" filter="slide(fromLeft)">
                                      <p:cBhvr>
                                        <p:cTn id="7" dur="500"/>
                                        <p:tgtEl>
                                          <p:spTgt spid="66669"/>
                                        </p:tgtEl>
                                      </p:cBhvr>
                                    </p:animEffect>
                                  </p:childTnLst>
                                </p:cTn>
                              </p:par>
                            </p:childTnLst>
                          </p:cTn>
                        </p:par>
                        <p:par>
                          <p:cTn id="8" fill="hold" nodeType="afterGroup">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66668"/>
                                        </p:tgtEl>
                                        <p:attrNameLst>
                                          <p:attrName>style.visibility</p:attrName>
                                        </p:attrNameLst>
                                      </p:cBhvr>
                                      <p:to>
                                        <p:strVal val="visible"/>
                                      </p:to>
                                    </p:set>
                                    <p:animEffect transition="in" filter="slide(fromRight)">
                                      <p:cBhvr>
                                        <p:cTn id="11" dur="500"/>
                                        <p:tgtEl>
                                          <p:spTgt spid="66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8" grpId="0" animBg="1" autoUpdateAnimBg="0"/>
      <p:bldP spid="66669" grpId="0" animBg="1"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21C91DC3-B832-4DF9-9136-9FA3CEDCBFF5}" type="datetime5">
              <a:rPr lang="en-US" altLang="en-US"/>
              <a:pPr/>
              <a:t>8-Oct-26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24F4F91-8141-4632-8B8A-13FA2A46E323}" type="slidenum">
              <a:rPr lang="en-US" altLang="en-US"/>
              <a:pPr/>
              <a:t>‹#›</a:t>
            </a:fld>
            <a:endParaRPr lang="en-US" altLang="en-US"/>
          </a:p>
        </p:txBody>
      </p:sp>
    </p:spTree>
    <p:extLst>
      <p:ext uri="{BB962C8B-B14F-4D97-AF65-F5344CB8AC3E}">
        <p14:creationId xmlns:p14="http://schemas.microsoft.com/office/powerpoint/2010/main" val="148326296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45B2BDC-B7E7-44E9-B7E4-4351FA9E8657}" type="datetime5">
              <a:rPr lang="en-US" altLang="en-US"/>
              <a:pPr/>
              <a:t>8-Oct-26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764748E-9F96-449B-AB75-133F64C3B317}" type="slidenum">
              <a:rPr lang="en-US" altLang="en-US"/>
              <a:pPr/>
              <a:t>‹#›</a:t>
            </a:fld>
            <a:endParaRPr lang="en-US" altLang="en-US"/>
          </a:p>
        </p:txBody>
      </p:sp>
    </p:spTree>
    <p:extLst>
      <p:ext uri="{BB962C8B-B14F-4D97-AF65-F5344CB8AC3E}">
        <p14:creationId xmlns:p14="http://schemas.microsoft.com/office/powerpoint/2010/main" val="183768293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9625" y="2214563"/>
            <a:ext cx="3902075"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64100" y="2214563"/>
            <a:ext cx="3903663"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299CBE18-E26F-47E7-8C23-08E419C5E238}" type="datetime5">
              <a:rPr lang="en-US" altLang="en-US"/>
              <a:pPr/>
              <a:t>8-Oct-26</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F691823-EDE4-4974-82DB-A498D0AA82FC}" type="slidenum">
              <a:rPr lang="en-US" altLang="en-US"/>
              <a:pPr/>
              <a:t>‹#›</a:t>
            </a:fld>
            <a:endParaRPr lang="en-US" altLang="en-US"/>
          </a:p>
        </p:txBody>
      </p:sp>
    </p:spTree>
    <p:extLst>
      <p:ext uri="{BB962C8B-B14F-4D97-AF65-F5344CB8AC3E}">
        <p14:creationId xmlns:p14="http://schemas.microsoft.com/office/powerpoint/2010/main" val="11503289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9C6DA0F-5937-40D3-B544-914A7D252468}" type="datetime5">
              <a:rPr lang="en-US" altLang="en-US"/>
              <a:pPr/>
              <a:t>8-Oct-26</a:t>
            </a:fld>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1B16B41-EEE4-4809-BEB8-6B4D7C663829}" type="slidenum">
              <a:rPr lang="en-US" altLang="en-US"/>
              <a:pPr/>
              <a:t>‹#›</a:t>
            </a:fld>
            <a:endParaRPr lang="en-US" altLang="en-US"/>
          </a:p>
        </p:txBody>
      </p:sp>
    </p:spTree>
    <p:extLst>
      <p:ext uri="{BB962C8B-B14F-4D97-AF65-F5344CB8AC3E}">
        <p14:creationId xmlns:p14="http://schemas.microsoft.com/office/powerpoint/2010/main" val="33967213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77DFE20-F058-4857-8605-CD09364FF12E}" type="datetime5">
              <a:rPr lang="en-US" altLang="en-US"/>
              <a:pPr/>
              <a:t>8-Oct-26</a:t>
            </a:fld>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852E2C8-615A-4E74-A42E-A7219EFDB3E1}" type="slidenum">
              <a:rPr lang="en-US" altLang="en-US"/>
              <a:pPr/>
              <a:t>‹#›</a:t>
            </a:fld>
            <a:endParaRPr lang="en-US" altLang="en-US"/>
          </a:p>
        </p:txBody>
      </p:sp>
    </p:spTree>
    <p:extLst>
      <p:ext uri="{BB962C8B-B14F-4D97-AF65-F5344CB8AC3E}">
        <p14:creationId xmlns:p14="http://schemas.microsoft.com/office/powerpoint/2010/main" val="275281174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20564D3-A0D3-4315-A369-D5A72DAB73BE}" type="datetime5">
              <a:rPr lang="en-US" altLang="en-US"/>
              <a:pPr/>
              <a:t>8-Oct-26</a:t>
            </a:fld>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AC20798-A9F6-4393-AA6B-5B01B409CDFE}" type="slidenum">
              <a:rPr lang="en-US" altLang="en-US"/>
              <a:pPr/>
              <a:t>‹#›</a:t>
            </a:fld>
            <a:endParaRPr lang="en-US" altLang="en-US"/>
          </a:p>
        </p:txBody>
      </p:sp>
    </p:spTree>
    <p:extLst>
      <p:ext uri="{BB962C8B-B14F-4D97-AF65-F5344CB8AC3E}">
        <p14:creationId xmlns:p14="http://schemas.microsoft.com/office/powerpoint/2010/main" val="418316494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7D01837-E319-43AE-ADE4-9817196E5892}" type="datetime5">
              <a:rPr lang="en-US" altLang="en-US"/>
              <a:pPr/>
              <a:t>8-Oct-26</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8DE7C40-0FC9-4DCF-96C3-91876E68EFE4}" type="slidenum">
              <a:rPr lang="en-US" altLang="en-US"/>
              <a:pPr/>
              <a:t>‹#›</a:t>
            </a:fld>
            <a:endParaRPr lang="en-US" altLang="en-US"/>
          </a:p>
        </p:txBody>
      </p:sp>
    </p:spTree>
    <p:extLst>
      <p:ext uri="{BB962C8B-B14F-4D97-AF65-F5344CB8AC3E}">
        <p14:creationId xmlns:p14="http://schemas.microsoft.com/office/powerpoint/2010/main" val="2711660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7F9E82DA-EBE5-454A-BC0A-1ABD0641B50F}" type="datetime5">
              <a:rPr lang="en-US" altLang="en-US"/>
              <a:pPr/>
              <a:t>8-Oct-26</a:t>
            </a:fld>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C9D4809-D580-466D-A426-366826A4F580}" type="slidenum">
              <a:rPr lang="en-US" altLang="en-US"/>
              <a:pPr/>
              <a:t>‹#›</a:t>
            </a:fld>
            <a:endParaRPr lang="en-US" altLang="en-US"/>
          </a:p>
        </p:txBody>
      </p:sp>
    </p:spTree>
    <p:extLst>
      <p:ext uri="{BB962C8B-B14F-4D97-AF65-F5344CB8AC3E}">
        <p14:creationId xmlns:p14="http://schemas.microsoft.com/office/powerpoint/2010/main" val="188988491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9CD61FB-0959-4580-A1E2-7C1CE1B1B8EC}" type="datetime5">
              <a:rPr lang="en-US" altLang="en-US"/>
              <a:pPr/>
              <a:t>8-Oct-26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1051901-D078-47B2-AEFD-D776961511D8}" type="slidenum">
              <a:rPr lang="en-US" altLang="en-US"/>
              <a:pPr/>
              <a:t>‹#›</a:t>
            </a:fld>
            <a:endParaRPr lang="en-US" altLang="en-US"/>
          </a:p>
        </p:txBody>
      </p:sp>
    </p:spTree>
    <p:extLst>
      <p:ext uri="{BB962C8B-B14F-4D97-AF65-F5344CB8AC3E}">
        <p14:creationId xmlns:p14="http://schemas.microsoft.com/office/powerpoint/2010/main" val="5043130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78625" y="609600"/>
            <a:ext cx="1989138"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09625" y="609600"/>
            <a:ext cx="5816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8A81F-B7BA-431A-99D7-A9CED37ECFDD}" type="datetime5">
              <a:rPr lang="en-US" altLang="en-US"/>
              <a:pPr/>
              <a:t>8-Oct-26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35F50A8-78C0-41CE-BAB6-CECFF2FD1A74}" type="slidenum">
              <a:rPr lang="en-US" altLang="en-US"/>
              <a:pPr/>
              <a:t>‹#›</a:t>
            </a:fld>
            <a:endParaRPr lang="en-US" altLang="en-US"/>
          </a:p>
        </p:txBody>
      </p:sp>
    </p:spTree>
    <p:extLst>
      <p:ext uri="{BB962C8B-B14F-4D97-AF65-F5344CB8AC3E}">
        <p14:creationId xmlns:p14="http://schemas.microsoft.com/office/powerpoint/2010/main" val="34955591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538" name="Group 2"/>
          <p:cNvGrpSpPr>
            <a:grpSpLocks/>
          </p:cNvGrpSpPr>
          <p:nvPr/>
        </p:nvGrpSpPr>
        <p:grpSpPr bwMode="auto">
          <a:xfrm>
            <a:off x="0" y="68263"/>
            <a:ext cx="8915400" cy="6713537"/>
            <a:chOff x="0" y="43"/>
            <a:chExt cx="5616" cy="4229"/>
          </a:xfrm>
        </p:grpSpPr>
        <p:grpSp>
          <p:nvGrpSpPr>
            <p:cNvPr id="65539" name="Group 3"/>
            <p:cNvGrpSpPr>
              <a:grpSpLocks/>
            </p:cNvGrpSpPr>
            <p:nvPr userDrawn="1"/>
          </p:nvGrpSpPr>
          <p:grpSpPr bwMode="auto">
            <a:xfrm>
              <a:off x="0" y="43"/>
              <a:ext cx="408" cy="4229"/>
              <a:chOff x="0" y="43"/>
              <a:chExt cx="5760" cy="4229"/>
            </a:xfrm>
          </p:grpSpPr>
          <p:sp>
            <p:nvSpPr>
              <p:cNvPr id="65540" name="Line 4"/>
              <p:cNvSpPr>
                <a:spLocks noChangeShapeType="1"/>
              </p:cNvSpPr>
              <p:nvPr userDrawn="1"/>
            </p:nvSpPr>
            <p:spPr bwMode="auto">
              <a:xfrm>
                <a:off x="0" y="420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1" name="Line 5"/>
              <p:cNvSpPr>
                <a:spLocks noChangeShapeType="1"/>
              </p:cNvSpPr>
              <p:nvPr userDrawn="1"/>
            </p:nvSpPr>
            <p:spPr bwMode="auto">
              <a:xfrm>
                <a:off x="0" y="42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2" name="Line 6"/>
              <p:cNvSpPr>
                <a:spLocks noChangeShapeType="1"/>
              </p:cNvSpPr>
              <p:nvPr userDrawn="1"/>
            </p:nvSpPr>
            <p:spPr bwMode="auto">
              <a:xfrm>
                <a:off x="0" y="427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3" name="Line 7"/>
              <p:cNvSpPr>
                <a:spLocks noChangeShapeType="1"/>
              </p:cNvSpPr>
              <p:nvPr userDrawn="1"/>
            </p:nvSpPr>
            <p:spPr bwMode="auto">
              <a:xfrm>
                <a:off x="0" y="4113"/>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4" name="Line 8"/>
              <p:cNvSpPr>
                <a:spLocks noChangeShapeType="1"/>
              </p:cNvSpPr>
              <p:nvPr userDrawn="1"/>
            </p:nvSpPr>
            <p:spPr bwMode="auto">
              <a:xfrm>
                <a:off x="0" y="406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5" name="Line 9"/>
              <p:cNvSpPr>
                <a:spLocks noChangeShapeType="1"/>
              </p:cNvSpPr>
              <p:nvPr userDrawn="1"/>
            </p:nvSpPr>
            <p:spPr bwMode="auto">
              <a:xfrm>
                <a:off x="0" y="41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6" name="Line 10"/>
              <p:cNvSpPr>
                <a:spLocks noChangeShapeType="1"/>
              </p:cNvSpPr>
              <p:nvPr userDrawn="1"/>
            </p:nvSpPr>
            <p:spPr bwMode="auto">
              <a:xfrm>
                <a:off x="0" y="366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7" name="Line 11"/>
              <p:cNvSpPr>
                <a:spLocks noChangeShapeType="1"/>
              </p:cNvSpPr>
              <p:nvPr userDrawn="1"/>
            </p:nvSpPr>
            <p:spPr bwMode="auto">
              <a:xfrm>
                <a:off x="0" y="36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8" name="Line 12"/>
              <p:cNvSpPr>
                <a:spLocks noChangeShapeType="1"/>
              </p:cNvSpPr>
              <p:nvPr userDrawn="1"/>
            </p:nvSpPr>
            <p:spPr bwMode="auto">
              <a:xfrm>
                <a:off x="0" y="402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9" name="Line 13"/>
              <p:cNvSpPr>
                <a:spLocks noChangeShapeType="1"/>
              </p:cNvSpPr>
              <p:nvPr userDrawn="1"/>
            </p:nvSpPr>
            <p:spPr bwMode="auto">
              <a:xfrm>
                <a:off x="0" y="389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0" name="Line 14"/>
              <p:cNvSpPr>
                <a:spLocks noChangeShapeType="1"/>
              </p:cNvSpPr>
              <p:nvPr userDrawn="1"/>
            </p:nvSpPr>
            <p:spPr bwMode="auto">
              <a:xfrm>
                <a:off x="0" y="381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1" name="Line 15"/>
              <p:cNvSpPr>
                <a:spLocks noChangeShapeType="1"/>
              </p:cNvSpPr>
              <p:nvPr userDrawn="1"/>
            </p:nvSpPr>
            <p:spPr bwMode="auto">
              <a:xfrm>
                <a:off x="0" y="399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2" name="Line 16"/>
              <p:cNvSpPr>
                <a:spLocks noChangeShapeType="1"/>
              </p:cNvSpPr>
              <p:nvPr userDrawn="1"/>
            </p:nvSpPr>
            <p:spPr bwMode="auto">
              <a:xfrm>
                <a:off x="0" y="368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3" name="Line 17"/>
              <p:cNvSpPr>
                <a:spLocks noChangeShapeType="1"/>
              </p:cNvSpPr>
              <p:nvPr userDrawn="1"/>
            </p:nvSpPr>
            <p:spPr bwMode="auto">
              <a:xfrm>
                <a:off x="0" y="374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4" name="Line 18"/>
              <p:cNvSpPr>
                <a:spLocks noChangeShapeType="1"/>
              </p:cNvSpPr>
              <p:nvPr userDrawn="1"/>
            </p:nvSpPr>
            <p:spPr bwMode="auto">
              <a:xfrm>
                <a:off x="0" y="39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5" name="Line 19"/>
              <p:cNvSpPr>
                <a:spLocks noChangeShapeType="1"/>
              </p:cNvSpPr>
              <p:nvPr userDrawn="1"/>
            </p:nvSpPr>
            <p:spPr bwMode="auto">
              <a:xfrm>
                <a:off x="0" y="39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6" name="Line 20"/>
              <p:cNvSpPr>
                <a:spLocks noChangeShapeType="1"/>
              </p:cNvSpPr>
              <p:nvPr userDrawn="1"/>
            </p:nvSpPr>
            <p:spPr bwMode="auto">
              <a:xfrm>
                <a:off x="0" y="351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7" name="Line 21"/>
              <p:cNvSpPr>
                <a:spLocks noChangeShapeType="1"/>
              </p:cNvSpPr>
              <p:nvPr userDrawn="1"/>
            </p:nvSpPr>
            <p:spPr bwMode="auto">
              <a:xfrm>
                <a:off x="0" y="35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8" name="Line 22"/>
              <p:cNvSpPr>
                <a:spLocks noChangeShapeType="1"/>
              </p:cNvSpPr>
              <p:nvPr userDrawn="1"/>
            </p:nvSpPr>
            <p:spPr bwMode="auto">
              <a:xfrm>
                <a:off x="0" y="357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9" name="Line 23"/>
              <p:cNvSpPr>
                <a:spLocks noChangeShapeType="1"/>
              </p:cNvSpPr>
              <p:nvPr userDrawn="1"/>
            </p:nvSpPr>
            <p:spPr bwMode="auto">
              <a:xfrm>
                <a:off x="0" y="342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0" name="Line 24"/>
              <p:cNvSpPr>
                <a:spLocks noChangeShapeType="1"/>
              </p:cNvSpPr>
              <p:nvPr userDrawn="1"/>
            </p:nvSpPr>
            <p:spPr bwMode="auto">
              <a:xfrm>
                <a:off x="0" y="337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1" name="Line 25"/>
              <p:cNvSpPr>
                <a:spLocks noChangeShapeType="1"/>
              </p:cNvSpPr>
              <p:nvPr userDrawn="1"/>
            </p:nvSpPr>
            <p:spPr bwMode="auto">
              <a:xfrm>
                <a:off x="0" y="346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2" name="Line 26"/>
              <p:cNvSpPr>
                <a:spLocks noChangeShapeType="1"/>
              </p:cNvSpPr>
              <p:nvPr userDrawn="1"/>
            </p:nvSpPr>
            <p:spPr bwMode="auto">
              <a:xfrm>
                <a:off x="0" y="297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3" name="Line 27"/>
              <p:cNvSpPr>
                <a:spLocks noChangeShapeType="1"/>
              </p:cNvSpPr>
              <p:nvPr userDrawn="1"/>
            </p:nvSpPr>
            <p:spPr bwMode="auto">
              <a:xfrm>
                <a:off x="0" y="29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4" name="Line 28"/>
              <p:cNvSpPr>
                <a:spLocks noChangeShapeType="1"/>
              </p:cNvSpPr>
              <p:nvPr userDrawn="1"/>
            </p:nvSpPr>
            <p:spPr bwMode="auto">
              <a:xfrm>
                <a:off x="0" y="332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5" name="Line 29"/>
              <p:cNvSpPr>
                <a:spLocks noChangeShapeType="1"/>
              </p:cNvSpPr>
              <p:nvPr userDrawn="1"/>
            </p:nvSpPr>
            <p:spPr bwMode="auto">
              <a:xfrm>
                <a:off x="0" y="320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6" name="Line 30"/>
              <p:cNvSpPr>
                <a:spLocks noChangeShapeType="1"/>
              </p:cNvSpPr>
              <p:nvPr userDrawn="1"/>
            </p:nvSpPr>
            <p:spPr bwMode="auto">
              <a:xfrm>
                <a:off x="0" y="312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7" name="Line 31"/>
              <p:cNvSpPr>
                <a:spLocks noChangeShapeType="1"/>
              </p:cNvSpPr>
              <p:nvPr userDrawn="1"/>
            </p:nvSpPr>
            <p:spPr bwMode="auto">
              <a:xfrm>
                <a:off x="0" y="330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8" name="Line 32"/>
              <p:cNvSpPr>
                <a:spLocks noChangeShapeType="1"/>
              </p:cNvSpPr>
              <p:nvPr userDrawn="1"/>
            </p:nvSpPr>
            <p:spPr bwMode="auto">
              <a:xfrm>
                <a:off x="0" y="299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9" name="Line 33"/>
              <p:cNvSpPr>
                <a:spLocks noChangeShapeType="1"/>
              </p:cNvSpPr>
              <p:nvPr userDrawn="1"/>
            </p:nvSpPr>
            <p:spPr bwMode="auto">
              <a:xfrm>
                <a:off x="0" y="304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0" name="Line 34"/>
              <p:cNvSpPr>
                <a:spLocks noChangeShapeType="1"/>
              </p:cNvSpPr>
              <p:nvPr userDrawn="1"/>
            </p:nvSpPr>
            <p:spPr bwMode="auto">
              <a:xfrm>
                <a:off x="0" y="324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1" name="Line 35"/>
              <p:cNvSpPr>
                <a:spLocks noChangeShapeType="1"/>
              </p:cNvSpPr>
              <p:nvPr userDrawn="1"/>
            </p:nvSpPr>
            <p:spPr bwMode="auto">
              <a:xfrm>
                <a:off x="0" y="322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2" name="Line 36"/>
              <p:cNvSpPr>
                <a:spLocks noChangeShapeType="1"/>
              </p:cNvSpPr>
              <p:nvPr userDrawn="1"/>
            </p:nvSpPr>
            <p:spPr bwMode="auto">
              <a:xfrm>
                <a:off x="0" y="283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3" name="Line 37"/>
              <p:cNvSpPr>
                <a:spLocks noChangeShapeType="1"/>
              </p:cNvSpPr>
              <p:nvPr userDrawn="1"/>
            </p:nvSpPr>
            <p:spPr bwMode="auto">
              <a:xfrm>
                <a:off x="0" y="275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4" name="Line 38"/>
              <p:cNvSpPr>
                <a:spLocks noChangeShapeType="1"/>
              </p:cNvSpPr>
              <p:nvPr userDrawn="1"/>
            </p:nvSpPr>
            <p:spPr bwMode="auto">
              <a:xfrm>
                <a:off x="0" y="267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5" name="Line 39"/>
              <p:cNvSpPr>
                <a:spLocks noChangeShapeType="1"/>
              </p:cNvSpPr>
              <p:nvPr userDrawn="1"/>
            </p:nvSpPr>
            <p:spPr bwMode="auto">
              <a:xfrm>
                <a:off x="0" y="287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6" name="Line 40"/>
              <p:cNvSpPr>
                <a:spLocks noChangeShapeType="1"/>
              </p:cNvSpPr>
              <p:nvPr userDrawn="1"/>
            </p:nvSpPr>
            <p:spPr bwMode="auto">
              <a:xfrm>
                <a:off x="0" y="285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7" name="Line 41"/>
              <p:cNvSpPr>
                <a:spLocks noChangeShapeType="1"/>
              </p:cNvSpPr>
              <p:nvPr userDrawn="1"/>
            </p:nvSpPr>
            <p:spPr bwMode="auto">
              <a:xfrm>
                <a:off x="0" y="2554"/>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8" name="Line 42"/>
              <p:cNvSpPr>
                <a:spLocks noChangeShapeType="1"/>
              </p:cNvSpPr>
              <p:nvPr userDrawn="1"/>
            </p:nvSpPr>
            <p:spPr bwMode="auto">
              <a:xfrm>
                <a:off x="0" y="2590"/>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79" name="Line 43"/>
              <p:cNvSpPr>
                <a:spLocks noChangeShapeType="1"/>
              </p:cNvSpPr>
              <p:nvPr userDrawn="1"/>
            </p:nvSpPr>
            <p:spPr bwMode="auto">
              <a:xfrm>
                <a:off x="0" y="2623"/>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0" name="Line 44"/>
              <p:cNvSpPr>
                <a:spLocks noChangeShapeType="1"/>
              </p:cNvSpPr>
              <p:nvPr userDrawn="1"/>
            </p:nvSpPr>
            <p:spPr bwMode="auto">
              <a:xfrm>
                <a:off x="0" y="246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1" name="Line 45"/>
              <p:cNvSpPr>
                <a:spLocks noChangeShapeType="1"/>
              </p:cNvSpPr>
              <p:nvPr userDrawn="1"/>
            </p:nvSpPr>
            <p:spPr bwMode="auto">
              <a:xfrm>
                <a:off x="0" y="241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2" name="Line 46"/>
              <p:cNvSpPr>
                <a:spLocks noChangeShapeType="1"/>
              </p:cNvSpPr>
              <p:nvPr userDrawn="1"/>
            </p:nvSpPr>
            <p:spPr bwMode="auto">
              <a:xfrm>
                <a:off x="0" y="250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3" name="Line 47"/>
              <p:cNvSpPr>
                <a:spLocks noChangeShapeType="1"/>
              </p:cNvSpPr>
              <p:nvPr userDrawn="1"/>
            </p:nvSpPr>
            <p:spPr bwMode="auto">
              <a:xfrm>
                <a:off x="0" y="237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4" name="Line 48"/>
              <p:cNvSpPr>
                <a:spLocks noChangeShapeType="1"/>
              </p:cNvSpPr>
              <p:nvPr userDrawn="1"/>
            </p:nvSpPr>
            <p:spPr bwMode="auto">
              <a:xfrm>
                <a:off x="0" y="2245"/>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5" name="Line 49"/>
              <p:cNvSpPr>
                <a:spLocks noChangeShapeType="1"/>
              </p:cNvSpPr>
              <p:nvPr userDrawn="1"/>
            </p:nvSpPr>
            <p:spPr bwMode="auto">
              <a:xfrm>
                <a:off x="0" y="235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6" name="Line 50"/>
              <p:cNvSpPr>
                <a:spLocks noChangeShapeType="1"/>
              </p:cNvSpPr>
              <p:nvPr userDrawn="1"/>
            </p:nvSpPr>
            <p:spPr bwMode="auto">
              <a:xfrm>
                <a:off x="0" y="229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7" name="Line 51"/>
              <p:cNvSpPr>
                <a:spLocks noChangeShapeType="1"/>
              </p:cNvSpPr>
              <p:nvPr userDrawn="1"/>
            </p:nvSpPr>
            <p:spPr bwMode="auto">
              <a:xfrm>
                <a:off x="0" y="226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8" name="Line 52"/>
              <p:cNvSpPr>
                <a:spLocks noChangeShapeType="1"/>
              </p:cNvSpPr>
              <p:nvPr userDrawn="1"/>
            </p:nvSpPr>
            <p:spPr bwMode="auto">
              <a:xfrm>
                <a:off x="0" y="213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89" name="Line 53"/>
              <p:cNvSpPr>
                <a:spLocks noChangeShapeType="1"/>
              </p:cNvSpPr>
              <p:nvPr userDrawn="1"/>
            </p:nvSpPr>
            <p:spPr bwMode="auto">
              <a:xfrm>
                <a:off x="0" y="21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0" name="Line 54"/>
              <p:cNvSpPr>
                <a:spLocks noChangeShapeType="1"/>
              </p:cNvSpPr>
              <p:nvPr userDrawn="1"/>
            </p:nvSpPr>
            <p:spPr bwMode="auto">
              <a:xfrm>
                <a:off x="0" y="219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1" name="Line 55"/>
              <p:cNvSpPr>
                <a:spLocks noChangeShapeType="1"/>
              </p:cNvSpPr>
              <p:nvPr userDrawn="1"/>
            </p:nvSpPr>
            <p:spPr bwMode="auto">
              <a:xfrm>
                <a:off x="0" y="204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2" name="Line 56"/>
              <p:cNvSpPr>
                <a:spLocks noChangeShapeType="1"/>
              </p:cNvSpPr>
              <p:nvPr userDrawn="1"/>
            </p:nvSpPr>
            <p:spPr bwMode="auto">
              <a:xfrm>
                <a:off x="0" y="199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3" name="Line 57"/>
              <p:cNvSpPr>
                <a:spLocks noChangeShapeType="1"/>
              </p:cNvSpPr>
              <p:nvPr userDrawn="1"/>
            </p:nvSpPr>
            <p:spPr bwMode="auto">
              <a:xfrm>
                <a:off x="0" y="208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4" name="Line 58"/>
              <p:cNvSpPr>
                <a:spLocks noChangeShapeType="1"/>
              </p:cNvSpPr>
              <p:nvPr userDrawn="1"/>
            </p:nvSpPr>
            <p:spPr bwMode="auto">
              <a:xfrm>
                <a:off x="0" y="159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5" name="Line 59"/>
              <p:cNvSpPr>
                <a:spLocks noChangeShapeType="1"/>
              </p:cNvSpPr>
              <p:nvPr userDrawn="1"/>
            </p:nvSpPr>
            <p:spPr bwMode="auto">
              <a:xfrm>
                <a:off x="0" y="15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6" name="Line 60"/>
              <p:cNvSpPr>
                <a:spLocks noChangeShapeType="1"/>
              </p:cNvSpPr>
              <p:nvPr userDrawn="1"/>
            </p:nvSpPr>
            <p:spPr bwMode="auto">
              <a:xfrm>
                <a:off x="0" y="194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7" name="Line 61"/>
              <p:cNvSpPr>
                <a:spLocks noChangeShapeType="1"/>
              </p:cNvSpPr>
              <p:nvPr userDrawn="1"/>
            </p:nvSpPr>
            <p:spPr bwMode="auto">
              <a:xfrm>
                <a:off x="0" y="182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8" name="Line 62"/>
              <p:cNvSpPr>
                <a:spLocks noChangeShapeType="1"/>
              </p:cNvSpPr>
              <p:nvPr userDrawn="1"/>
            </p:nvSpPr>
            <p:spPr bwMode="auto">
              <a:xfrm>
                <a:off x="0" y="174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99" name="Line 63"/>
              <p:cNvSpPr>
                <a:spLocks noChangeShapeType="1"/>
              </p:cNvSpPr>
              <p:nvPr userDrawn="1"/>
            </p:nvSpPr>
            <p:spPr bwMode="auto">
              <a:xfrm>
                <a:off x="0" y="192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0" name="Line 64"/>
              <p:cNvSpPr>
                <a:spLocks noChangeShapeType="1"/>
              </p:cNvSpPr>
              <p:nvPr userDrawn="1"/>
            </p:nvSpPr>
            <p:spPr bwMode="auto">
              <a:xfrm>
                <a:off x="0" y="161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1" name="Line 65"/>
              <p:cNvSpPr>
                <a:spLocks noChangeShapeType="1"/>
              </p:cNvSpPr>
              <p:nvPr userDrawn="1"/>
            </p:nvSpPr>
            <p:spPr bwMode="auto">
              <a:xfrm>
                <a:off x="0" y="166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2" name="Line 66"/>
              <p:cNvSpPr>
                <a:spLocks noChangeShapeType="1"/>
              </p:cNvSpPr>
              <p:nvPr userDrawn="1"/>
            </p:nvSpPr>
            <p:spPr bwMode="auto">
              <a:xfrm>
                <a:off x="0" y="186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3" name="Line 67"/>
              <p:cNvSpPr>
                <a:spLocks noChangeShapeType="1"/>
              </p:cNvSpPr>
              <p:nvPr userDrawn="1"/>
            </p:nvSpPr>
            <p:spPr bwMode="auto">
              <a:xfrm>
                <a:off x="0" y="184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4" name="Line 68"/>
              <p:cNvSpPr>
                <a:spLocks noChangeShapeType="1"/>
              </p:cNvSpPr>
              <p:nvPr userDrawn="1"/>
            </p:nvSpPr>
            <p:spPr bwMode="auto">
              <a:xfrm>
                <a:off x="0" y="1437"/>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5" name="Line 69"/>
              <p:cNvSpPr>
                <a:spLocks noChangeShapeType="1"/>
              </p:cNvSpPr>
              <p:nvPr userDrawn="1"/>
            </p:nvSpPr>
            <p:spPr bwMode="auto">
              <a:xfrm>
                <a:off x="0" y="147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6" name="Line 70"/>
              <p:cNvSpPr>
                <a:spLocks noChangeShapeType="1"/>
              </p:cNvSpPr>
              <p:nvPr userDrawn="1"/>
            </p:nvSpPr>
            <p:spPr bwMode="auto">
              <a:xfrm>
                <a:off x="0" y="150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7" name="Line 71"/>
              <p:cNvSpPr>
                <a:spLocks noChangeShapeType="1"/>
              </p:cNvSpPr>
              <p:nvPr userDrawn="1"/>
            </p:nvSpPr>
            <p:spPr bwMode="auto">
              <a:xfrm>
                <a:off x="0" y="1347"/>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8" name="Line 72"/>
              <p:cNvSpPr>
                <a:spLocks noChangeShapeType="1"/>
              </p:cNvSpPr>
              <p:nvPr userDrawn="1"/>
            </p:nvSpPr>
            <p:spPr bwMode="auto">
              <a:xfrm>
                <a:off x="0" y="139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09" name="Line 73"/>
              <p:cNvSpPr>
                <a:spLocks noChangeShapeType="1"/>
              </p:cNvSpPr>
              <p:nvPr userDrawn="1"/>
            </p:nvSpPr>
            <p:spPr bwMode="auto">
              <a:xfrm>
                <a:off x="0" y="101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0" name="Line 74"/>
              <p:cNvSpPr>
                <a:spLocks noChangeShapeType="1"/>
              </p:cNvSpPr>
              <p:nvPr userDrawn="1"/>
            </p:nvSpPr>
            <p:spPr bwMode="auto">
              <a:xfrm>
                <a:off x="0" y="98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1" name="Line 75"/>
              <p:cNvSpPr>
                <a:spLocks noChangeShapeType="1"/>
              </p:cNvSpPr>
              <p:nvPr userDrawn="1"/>
            </p:nvSpPr>
            <p:spPr bwMode="auto">
              <a:xfrm>
                <a:off x="0" y="124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2" name="Line 76"/>
              <p:cNvSpPr>
                <a:spLocks noChangeShapeType="1"/>
              </p:cNvSpPr>
              <p:nvPr userDrawn="1"/>
            </p:nvSpPr>
            <p:spPr bwMode="auto">
              <a:xfrm>
                <a:off x="0" y="116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3" name="Line 77"/>
              <p:cNvSpPr>
                <a:spLocks noChangeShapeType="1"/>
              </p:cNvSpPr>
              <p:nvPr userDrawn="1"/>
            </p:nvSpPr>
            <p:spPr bwMode="auto">
              <a:xfrm>
                <a:off x="0" y="103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4" name="Line 78"/>
              <p:cNvSpPr>
                <a:spLocks noChangeShapeType="1"/>
              </p:cNvSpPr>
              <p:nvPr userDrawn="1"/>
            </p:nvSpPr>
            <p:spPr bwMode="auto">
              <a:xfrm>
                <a:off x="0" y="10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5" name="Line 79"/>
              <p:cNvSpPr>
                <a:spLocks noChangeShapeType="1"/>
              </p:cNvSpPr>
              <p:nvPr userDrawn="1"/>
            </p:nvSpPr>
            <p:spPr bwMode="auto">
              <a:xfrm>
                <a:off x="0" y="128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6" name="Line 80"/>
              <p:cNvSpPr>
                <a:spLocks noChangeShapeType="1"/>
              </p:cNvSpPr>
              <p:nvPr userDrawn="1"/>
            </p:nvSpPr>
            <p:spPr bwMode="auto">
              <a:xfrm>
                <a:off x="0" y="126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7" name="Line 81"/>
              <p:cNvSpPr>
                <a:spLocks noChangeShapeType="1"/>
              </p:cNvSpPr>
              <p:nvPr userDrawn="1"/>
            </p:nvSpPr>
            <p:spPr bwMode="auto">
              <a:xfrm>
                <a:off x="0" y="86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8" name="Line 82"/>
              <p:cNvSpPr>
                <a:spLocks noChangeShapeType="1"/>
              </p:cNvSpPr>
              <p:nvPr userDrawn="1"/>
            </p:nvSpPr>
            <p:spPr bwMode="auto">
              <a:xfrm>
                <a:off x="0" y="89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19" name="Line 83"/>
              <p:cNvSpPr>
                <a:spLocks noChangeShapeType="1"/>
              </p:cNvSpPr>
              <p:nvPr userDrawn="1"/>
            </p:nvSpPr>
            <p:spPr bwMode="auto">
              <a:xfrm>
                <a:off x="0" y="92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0" name="Line 84"/>
              <p:cNvSpPr>
                <a:spLocks noChangeShapeType="1"/>
              </p:cNvSpPr>
              <p:nvPr userDrawn="1"/>
            </p:nvSpPr>
            <p:spPr bwMode="auto">
              <a:xfrm>
                <a:off x="0" y="77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1" name="Line 85"/>
              <p:cNvSpPr>
                <a:spLocks noChangeShapeType="1"/>
              </p:cNvSpPr>
              <p:nvPr userDrawn="1"/>
            </p:nvSpPr>
            <p:spPr bwMode="auto">
              <a:xfrm>
                <a:off x="0" y="81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2" name="Line 86"/>
              <p:cNvSpPr>
                <a:spLocks noChangeShapeType="1"/>
              </p:cNvSpPr>
              <p:nvPr userDrawn="1"/>
            </p:nvSpPr>
            <p:spPr bwMode="auto">
              <a:xfrm>
                <a:off x="0" y="71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3" name="Line 87"/>
              <p:cNvSpPr>
                <a:spLocks noChangeShapeType="1"/>
              </p:cNvSpPr>
              <p:nvPr userDrawn="1"/>
            </p:nvSpPr>
            <p:spPr bwMode="auto">
              <a:xfrm>
                <a:off x="0" y="64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4" name="Line 88"/>
              <p:cNvSpPr>
                <a:spLocks noChangeShapeType="1"/>
              </p:cNvSpPr>
              <p:nvPr userDrawn="1"/>
            </p:nvSpPr>
            <p:spPr bwMode="auto">
              <a:xfrm>
                <a:off x="0" y="522"/>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5" name="Line 89"/>
              <p:cNvSpPr>
                <a:spLocks noChangeShapeType="1"/>
              </p:cNvSpPr>
              <p:nvPr userDrawn="1"/>
            </p:nvSpPr>
            <p:spPr bwMode="auto">
              <a:xfrm>
                <a:off x="0" y="558"/>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6" name="Line 90"/>
              <p:cNvSpPr>
                <a:spLocks noChangeShapeType="1"/>
              </p:cNvSpPr>
              <p:nvPr userDrawn="1"/>
            </p:nvSpPr>
            <p:spPr bwMode="auto">
              <a:xfrm>
                <a:off x="0" y="59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7" name="Line 91"/>
              <p:cNvSpPr>
                <a:spLocks noChangeShapeType="1"/>
              </p:cNvSpPr>
              <p:nvPr userDrawn="1"/>
            </p:nvSpPr>
            <p:spPr bwMode="auto">
              <a:xfrm>
                <a:off x="0" y="432"/>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8" name="Line 92"/>
              <p:cNvSpPr>
                <a:spLocks noChangeShapeType="1"/>
              </p:cNvSpPr>
              <p:nvPr userDrawn="1"/>
            </p:nvSpPr>
            <p:spPr bwMode="auto">
              <a:xfrm>
                <a:off x="0" y="38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29" name="Line 93"/>
              <p:cNvSpPr>
                <a:spLocks noChangeShapeType="1"/>
              </p:cNvSpPr>
              <p:nvPr userDrawn="1"/>
            </p:nvSpPr>
            <p:spPr bwMode="auto">
              <a:xfrm>
                <a:off x="0" y="47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0" name="Line 94"/>
              <p:cNvSpPr>
                <a:spLocks noChangeShapeType="1"/>
              </p:cNvSpPr>
              <p:nvPr userDrawn="1"/>
            </p:nvSpPr>
            <p:spPr bwMode="auto">
              <a:xfrm>
                <a:off x="0" y="3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1" name="Line 95"/>
              <p:cNvSpPr>
                <a:spLocks noChangeShapeType="1"/>
              </p:cNvSpPr>
              <p:nvPr userDrawn="1"/>
            </p:nvSpPr>
            <p:spPr bwMode="auto">
              <a:xfrm>
                <a:off x="0" y="3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2" name="Line 96"/>
              <p:cNvSpPr>
                <a:spLocks noChangeShapeType="1"/>
              </p:cNvSpPr>
              <p:nvPr userDrawn="1"/>
            </p:nvSpPr>
            <p:spPr bwMode="auto">
              <a:xfrm>
                <a:off x="0" y="2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3" name="Line 97"/>
              <p:cNvSpPr>
                <a:spLocks noChangeShapeType="1"/>
              </p:cNvSpPr>
              <p:nvPr userDrawn="1"/>
            </p:nvSpPr>
            <p:spPr bwMode="auto">
              <a:xfrm>
                <a:off x="0" y="7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4" name="Line 98"/>
              <p:cNvSpPr>
                <a:spLocks noChangeShapeType="1"/>
              </p:cNvSpPr>
              <p:nvPr userDrawn="1"/>
            </p:nvSpPr>
            <p:spPr bwMode="auto">
              <a:xfrm>
                <a:off x="0" y="4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5" name="Line 99"/>
              <p:cNvSpPr>
                <a:spLocks noChangeShapeType="1"/>
              </p:cNvSpPr>
              <p:nvPr userDrawn="1"/>
            </p:nvSpPr>
            <p:spPr bwMode="auto">
              <a:xfrm>
                <a:off x="0" y="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6" name="Line 100"/>
              <p:cNvSpPr>
                <a:spLocks noChangeShapeType="1"/>
              </p:cNvSpPr>
              <p:nvPr userDrawn="1"/>
            </p:nvSpPr>
            <p:spPr bwMode="auto">
              <a:xfrm>
                <a:off x="0" y="14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37" name="Line 101"/>
              <p:cNvSpPr>
                <a:spLocks noChangeShapeType="1"/>
              </p:cNvSpPr>
              <p:nvPr userDrawn="1"/>
            </p:nvSpPr>
            <p:spPr bwMode="auto">
              <a:xfrm>
                <a:off x="0" y="202"/>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5638" name="Group 102"/>
            <p:cNvGrpSpPr>
              <a:grpSpLocks/>
            </p:cNvGrpSpPr>
            <p:nvPr userDrawn="1"/>
          </p:nvGrpSpPr>
          <p:grpSpPr bwMode="auto">
            <a:xfrm>
              <a:off x="400" y="205"/>
              <a:ext cx="5216" cy="1123"/>
              <a:chOff x="400" y="205"/>
              <a:chExt cx="5216" cy="1123"/>
            </a:xfrm>
          </p:grpSpPr>
          <p:sp>
            <p:nvSpPr>
              <p:cNvPr id="65639" name="Rectangle 103"/>
              <p:cNvSpPr>
                <a:spLocks noChangeArrowheads="1"/>
              </p:cNvSpPr>
              <p:nvPr userDrawn="1"/>
            </p:nvSpPr>
            <p:spPr bwMode="auto">
              <a:xfrm>
                <a:off x="557" y="205"/>
                <a:ext cx="313" cy="91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40" name="Rectangle 104"/>
              <p:cNvSpPr>
                <a:spLocks noChangeArrowheads="1"/>
              </p:cNvSpPr>
              <p:nvPr userDrawn="1"/>
            </p:nvSpPr>
            <p:spPr bwMode="auto">
              <a:xfrm>
                <a:off x="400" y="288"/>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41" name="Rectangle 105"/>
              <p:cNvSpPr>
                <a:spLocks noChangeArrowheads="1"/>
              </p:cNvSpPr>
              <p:nvPr userDrawn="1"/>
            </p:nvSpPr>
            <p:spPr bwMode="auto">
              <a:xfrm>
                <a:off x="4599" y="1115"/>
                <a:ext cx="929" cy="2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642" name="Rectangle 106"/>
              <p:cNvSpPr>
                <a:spLocks noChangeArrowheads="1"/>
              </p:cNvSpPr>
              <p:nvPr userDrawn="1"/>
            </p:nvSpPr>
            <p:spPr bwMode="auto">
              <a:xfrm>
                <a:off x="2049" y="1211"/>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65643" name="Rectangle 107"/>
          <p:cNvSpPr>
            <a:spLocks noGrp="1" noChangeArrowheads="1"/>
          </p:cNvSpPr>
          <p:nvPr>
            <p:ph type="body" idx="1"/>
          </p:nvPr>
        </p:nvSpPr>
        <p:spPr bwMode="auto">
          <a:xfrm>
            <a:off x="809625" y="2214563"/>
            <a:ext cx="7958138" cy="388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5644" name="Rectangle 108"/>
          <p:cNvSpPr>
            <a:spLocks noGrp="1" noChangeArrowheads="1"/>
          </p:cNvSpPr>
          <p:nvPr>
            <p:ph type="dt" sz="half" idx="2"/>
          </p:nvPr>
        </p:nvSpPr>
        <p:spPr bwMode="auto">
          <a:xfrm>
            <a:off x="809625" y="6373813"/>
            <a:ext cx="1905000" cy="4572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chemeClr val="folHlink"/>
                </a:solidFill>
              </a:defRPr>
            </a:lvl1pPr>
          </a:lstStyle>
          <a:p>
            <a:fld id="{8B048EF9-A2B0-40E2-B8F9-1DC88D3081FA}" type="datetime5">
              <a:rPr lang="en-US" altLang="en-US"/>
              <a:pPr/>
              <a:t>8-Oct-26</a:t>
            </a:fld>
            <a:endParaRPr lang="en-US" altLang="en-US"/>
          </a:p>
        </p:txBody>
      </p:sp>
      <p:sp>
        <p:nvSpPr>
          <p:cNvPr id="65645" name="Rectangle 109"/>
          <p:cNvSpPr>
            <a:spLocks noGrp="1" noChangeArrowheads="1"/>
          </p:cNvSpPr>
          <p:nvPr>
            <p:ph type="ftr" sz="quarter" idx="3"/>
          </p:nvPr>
        </p:nvSpPr>
        <p:spPr bwMode="auto">
          <a:xfrm>
            <a:off x="3132138" y="6376988"/>
            <a:ext cx="3086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chemeClr val="folHlink"/>
                </a:solidFill>
              </a:defRPr>
            </a:lvl1pPr>
          </a:lstStyle>
          <a:p>
            <a:endParaRPr lang="en-US" altLang="en-US"/>
          </a:p>
        </p:txBody>
      </p:sp>
      <p:sp>
        <p:nvSpPr>
          <p:cNvPr id="65646" name="Rectangle 110"/>
          <p:cNvSpPr>
            <a:spLocks noGrp="1" noChangeArrowheads="1"/>
          </p:cNvSpPr>
          <p:nvPr>
            <p:ph type="sldNum" sz="quarter" idx="4"/>
          </p:nvPr>
        </p:nvSpPr>
        <p:spPr bwMode="auto">
          <a:xfrm>
            <a:off x="6589713" y="6376988"/>
            <a:ext cx="2193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solidFill>
                  <a:schemeClr val="folHlink"/>
                </a:solidFill>
              </a:defRPr>
            </a:lvl1pPr>
          </a:lstStyle>
          <a:p>
            <a:fld id="{845FAAD3-C655-4715-BFB4-D72E2DA53082}" type="slidenum">
              <a:rPr lang="en-US" altLang="en-US"/>
              <a:pPr/>
              <a:t>‹#›</a:t>
            </a:fld>
            <a:endParaRPr lang="en-US" altLang="en-US"/>
          </a:p>
        </p:txBody>
      </p:sp>
      <p:sp>
        <p:nvSpPr>
          <p:cNvPr id="65647" name="Rectangle 111"/>
          <p:cNvSpPr>
            <a:spLocks noGrp="1" noChangeArrowheads="1"/>
          </p:cNvSpPr>
          <p:nvPr>
            <p:ph type="title"/>
          </p:nvPr>
        </p:nvSpPr>
        <p:spPr bwMode="auto">
          <a:xfrm>
            <a:off x="1371600" y="6096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p:hf sldNum="0" hdr="0" ftr="0"/>
  <p:txStyles>
    <p:titleStyle>
      <a:lvl1pPr algn="ctr" rtl="0" fontAlgn="base">
        <a:lnSpc>
          <a:spcPct val="85000"/>
        </a:lnSpc>
        <a:spcBef>
          <a:spcPct val="0"/>
        </a:spcBef>
        <a:spcAft>
          <a:spcPct val="0"/>
        </a:spcAft>
        <a:defRPr sz="4400">
          <a:solidFill>
            <a:schemeClr val="tx2"/>
          </a:solidFill>
          <a:latin typeface="+mj-lt"/>
          <a:ea typeface="+mj-ea"/>
          <a:cs typeface="+mj-cs"/>
        </a:defRPr>
      </a:lvl1pPr>
      <a:lvl2pPr algn="ctr" rtl="0" fontAlgn="base">
        <a:lnSpc>
          <a:spcPct val="85000"/>
        </a:lnSpc>
        <a:spcBef>
          <a:spcPct val="0"/>
        </a:spcBef>
        <a:spcAft>
          <a:spcPct val="0"/>
        </a:spcAft>
        <a:defRPr sz="4400">
          <a:solidFill>
            <a:schemeClr val="tx2"/>
          </a:solidFill>
          <a:latin typeface="Times New Roman" pitchFamily="18" charset="0"/>
        </a:defRPr>
      </a:lvl2pPr>
      <a:lvl3pPr algn="ctr" rtl="0" fontAlgn="base">
        <a:lnSpc>
          <a:spcPct val="85000"/>
        </a:lnSpc>
        <a:spcBef>
          <a:spcPct val="0"/>
        </a:spcBef>
        <a:spcAft>
          <a:spcPct val="0"/>
        </a:spcAft>
        <a:defRPr sz="4400">
          <a:solidFill>
            <a:schemeClr val="tx2"/>
          </a:solidFill>
          <a:latin typeface="Times New Roman" pitchFamily="18" charset="0"/>
        </a:defRPr>
      </a:lvl3pPr>
      <a:lvl4pPr algn="ctr" rtl="0" fontAlgn="base">
        <a:lnSpc>
          <a:spcPct val="85000"/>
        </a:lnSpc>
        <a:spcBef>
          <a:spcPct val="0"/>
        </a:spcBef>
        <a:spcAft>
          <a:spcPct val="0"/>
        </a:spcAft>
        <a:defRPr sz="4400">
          <a:solidFill>
            <a:schemeClr val="tx2"/>
          </a:solidFill>
          <a:latin typeface="Times New Roman" pitchFamily="18" charset="0"/>
        </a:defRPr>
      </a:lvl4pPr>
      <a:lvl5pPr algn="ctr" rtl="0" fontAlgn="base">
        <a:lnSpc>
          <a:spcPct val="85000"/>
        </a:lnSpc>
        <a:spcBef>
          <a:spcPct val="0"/>
        </a:spcBef>
        <a:spcAft>
          <a:spcPct val="0"/>
        </a:spcAft>
        <a:defRPr sz="4400">
          <a:solidFill>
            <a:schemeClr val="tx2"/>
          </a:solidFill>
          <a:latin typeface="Times New Roman" pitchFamily="18" charset="0"/>
        </a:defRPr>
      </a:lvl5pPr>
      <a:lvl6pPr marL="457200" algn="ctr" rtl="0" fontAlgn="base">
        <a:lnSpc>
          <a:spcPct val="85000"/>
        </a:lnSpc>
        <a:spcBef>
          <a:spcPct val="0"/>
        </a:spcBef>
        <a:spcAft>
          <a:spcPct val="0"/>
        </a:spcAft>
        <a:defRPr sz="4400">
          <a:solidFill>
            <a:schemeClr val="tx2"/>
          </a:solidFill>
          <a:latin typeface="Times New Roman" pitchFamily="18" charset="0"/>
        </a:defRPr>
      </a:lvl6pPr>
      <a:lvl7pPr marL="914400" algn="ctr" rtl="0" fontAlgn="base">
        <a:lnSpc>
          <a:spcPct val="85000"/>
        </a:lnSpc>
        <a:spcBef>
          <a:spcPct val="0"/>
        </a:spcBef>
        <a:spcAft>
          <a:spcPct val="0"/>
        </a:spcAft>
        <a:defRPr sz="4400">
          <a:solidFill>
            <a:schemeClr val="tx2"/>
          </a:solidFill>
          <a:latin typeface="Times New Roman" pitchFamily="18" charset="0"/>
        </a:defRPr>
      </a:lvl7pPr>
      <a:lvl8pPr marL="1371600" algn="ctr" rtl="0" fontAlgn="base">
        <a:lnSpc>
          <a:spcPct val="85000"/>
        </a:lnSpc>
        <a:spcBef>
          <a:spcPct val="0"/>
        </a:spcBef>
        <a:spcAft>
          <a:spcPct val="0"/>
        </a:spcAft>
        <a:defRPr sz="4400">
          <a:solidFill>
            <a:schemeClr val="tx2"/>
          </a:solidFill>
          <a:latin typeface="Times New Roman" pitchFamily="18" charset="0"/>
        </a:defRPr>
      </a:lvl8pPr>
      <a:lvl9pPr marL="1828800" algn="ctr" rtl="0" fontAlgn="base">
        <a:lnSpc>
          <a:spcPct val="85000"/>
        </a:lnSpc>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lr>
          <a:schemeClr val="accent2"/>
        </a:buClr>
        <a:buFont typeface="Wingdings" pitchFamily="2" charset="2"/>
        <a:buChar char="w"/>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55000"/>
        <a:buFont typeface="Wingdings" pitchFamily="2" charset="2"/>
        <a:buChar char="n"/>
        <a:defRPr sz="2800">
          <a:solidFill>
            <a:schemeClr val="tx1"/>
          </a:solidFill>
          <a:latin typeface="+mn-lt"/>
        </a:defRPr>
      </a:lvl2pPr>
      <a:lvl3pPr marL="1085850" indent="-228600" algn="l" rtl="0" fontAlgn="base">
        <a:spcBef>
          <a:spcPct val="20000"/>
        </a:spcBef>
        <a:spcAft>
          <a:spcPct val="0"/>
        </a:spcAft>
        <a:buClr>
          <a:schemeClr val="accent2"/>
        </a:buClr>
        <a:buSzPct val="65000"/>
        <a:buFont typeface="Wingdings" pitchFamily="2" charset="2"/>
        <a:buChar char="l"/>
        <a:defRPr sz="2400">
          <a:solidFill>
            <a:schemeClr val="tx1"/>
          </a:solidFill>
          <a:latin typeface="+mn-lt"/>
        </a:defRPr>
      </a:lvl3pPr>
      <a:lvl4pPr marL="1428750" indent="-228600" algn="l" rtl="0" fontAlgn="base">
        <a:spcBef>
          <a:spcPct val="20000"/>
        </a:spcBef>
        <a:spcAft>
          <a:spcPct val="0"/>
        </a:spcAft>
        <a:buClr>
          <a:schemeClr val="accent2"/>
        </a:buClr>
        <a:buSzPct val="85000"/>
        <a:buFont typeface="Wingdings" pitchFamily="2" charset="2"/>
        <a:buChar char="w"/>
        <a:defRPr sz="2000">
          <a:solidFill>
            <a:schemeClr val="tx1"/>
          </a:solidFill>
          <a:latin typeface="+mn-lt"/>
        </a:defRPr>
      </a:lvl4pPr>
      <a:lvl5pPr marL="17716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5pPr>
      <a:lvl6pPr marL="22288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6pPr>
      <a:lvl7pPr marL="26860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7pPr>
      <a:lvl8pPr marL="31432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8pPr>
      <a:lvl9pPr marL="36004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zota@ase.r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zota.ase.ro/bti"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hyperlink" Target="https://people.math.harvard.edu/~ctm/home/text/others/shannon/entropy/entropy.pdf" TargetMode="External"/><Relationship Id="rId5" Type="http://schemas.openxmlformats.org/officeDocument/2006/relationships/image" Target="../media/image2.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4.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0.wmf"/><Relationship Id="rId5" Type="http://schemas.openxmlformats.org/officeDocument/2006/relationships/oleObject" Target="../embeddings/oleObject7.bin"/><Relationship Id="rId4" Type="http://schemas.openxmlformats.org/officeDocument/2006/relationships/image" Target="../media/image9.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4.xml"/><Relationship Id="rId7" Type="http://schemas.openxmlformats.org/officeDocument/2006/relationships/image" Target="../media/image13.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image" Target="../media/image12.wmf"/><Relationship Id="rId4" Type="http://schemas.openxmlformats.org/officeDocument/2006/relationships/oleObject" Target="../embeddings/oleObject9.bin"/><Relationship Id="rId9" Type="http://schemas.openxmlformats.org/officeDocument/2006/relationships/image" Target="../media/image14.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5.wmf"/><Relationship Id="rId4" Type="http://schemas.openxmlformats.org/officeDocument/2006/relationships/oleObject" Target="../embeddings/oleObject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CF56700-3159-4D99-94F5-8BD4E87F26AE}" type="datetime5">
              <a:rPr lang="en-US" altLang="en-US"/>
              <a:pPr/>
              <a:t>8-Oct-26</a:t>
            </a:fld>
            <a:endParaRPr lang="en-US" altLang="en-US" dirty="0"/>
          </a:p>
        </p:txBody>
      </p:sp>
      <p:sp>
        <p:nvSpPr>
          <p:cNvPr id="2063" name="Rectangle 15"/>
          <p:cNvSpPr>
            <a:spLocks noGrp="1" noChangeArrowheads="1"/>
          </p:cNvSpPr>
          <p:nvPr>
            <p:ph type="title"/>
          </p:nvPr>
        </p:nvSpPr>
        <p:spPr>
          <a:noFill/>
          <a:ln/>
        </p:spPr>
        <p:txBody>
          <a:bodyPr/>
          <a:lstStyle/>
          <a:p>
            <a:r>
              <a:rPr lang="ro-RO" altLang="en-US" sz="3300" dirty="0"/>
              <a:t>Bazele</a:t>
            </a:r>
            <a:r>
              <a:rPr lang="en-US" altLang="en-US" sz="3300" dirty="0"/>
              <a:t> </a:t>
            </a:r>
            <a:r>
              <a:rPr lang="ro-RO" altLang="en-US" sz="3300" dirty="0"/>
              <a:t>Tehnologiei</a:t>
            </a:r>
            <a:r>
              <a:rPr lang="en-US" altLang="en-US" sz="3300" dirty="0"/>
              <a:t> </a:t>
            </a:r>
            <a:r>
              <a:rPr lang="ro-RO" altLang="en-US" sz="3300" dirty="0"/>
              <a:t>Informaţiei</a:t>
            </a:r>
            <a:br>
              <a:rPr lang="ro-RO" altLang="en-US" sz="3300" dirty="0"/>
            </a:br>
            <a:r>
              <a:rPr lang="en-US" altLang="en-US" sz="3300"/>
              <a:t>Curs </a:t>
            </a:r>
            <a:r>
              <a:rPr lang="en-US" altLang="en-US" sz="3300" dirty="0"/>
              <a:t>2</a:t>
            </a:r>
          </a:p>
        </p:txBody>
      </p:sp>
      <p:sp>
        <p:nvSpPr>
          <p:cNvPr id="2064" name="Rectangle 16"/>
          <p:cNvSpPr>
            <a:spLocks noGrp="1" noChangeArrowheads="1"/>
          </p:cNvSpPr>
          <p:nvPr>
            <p:ph type="body" idx="1"/>
          </p:nvPr>
        </p:nvSpPr>
        <p:spPr>
          <a:noFill/>
          <a:ln/>
        </p:spPr>
        <p:txBody>
          <a:bodyPr/>
          <a:lstStyle/>
          <a:p>
            <a:pPr algn="ctr"/>
            <a:endParaRPr lang="en-US" altLang="en-US" sz="2200" dirty="0"/>
          </a:p>
          <a:p>
            <a:pPr algn="ctr">
              <a:buFont typeface="Wingdings" pitchFamily="2" charset="2"/>
              <a:buNone/>
            </a:pPr>
            <a:r>
              <a:rPr lang="ro-RO" altLang="en-US" sz="2200" dirty="0"/>
              <a:t>Facultatea</a:t>
            </a:r>
            <a:r>
              <a:rPr lang="en-US" altLang="en-US" sz="2200" dirty="0"/>
              <a:t> </a:t>
            </a:r>
            <a:r>
              <a:rPr lang="ro-RO" altLang="en-US" sz="2200" dirty="0"/>
              <a:t>de </a:t>
            </a:r>
            <a:r>
              <a:rPr lang="en-US" altLang="en-US" sz="2200" dirty="0"/>
              <a:t>C</a:t>
            </a:r>
            <a:r>
              <a:rPr lang="ro-RO" altLang="en-US" sz="2200" dirty="0"/>
              <a:t>ibernetică, </a:t>
            </a:r>
            <a:r>
              <a:rPr lang="en-US" altLang="en-US" sz="2200" dirty="0"/>
              <a:t>S</a:t>
            </a:r>
            <a:r>
              <a:rPr lang="ro-RO" altLang="en-US" sz="2200" dirty="0"/>
              <a:t>tatistică şi </a:t>
            </a:r>
            <a:r>
              <a:rPr lang="en-US" altLang="en-US" sz="2200" dirty="0"/>
              <a:t>I</a:t>
            </a:r>
            <a:r>
              <a:rPr lang="ro-RO" altLang="en-US" sz="2200" dirty="0"/>
              <a:t>nformatică </a:t>
            </a:r>
            <a:r>
              <a:rPr lang="en-US" altLang="en-US" sz="2200" dirty="0"/>
              <a:t>E</a:t>
            </a:r>
            <a:r>
              <a:rPr lang="ro-RO" altLang="en-US" sz="2200" dirty="0"/>
              <a:t>conomică</a:t>
            </a:r>
            <a:r>
              <a:rPr lang="en-US" altLang="en-US" sz="2200" dirty="0"/>
              <a:t> </a:t>
            </a:r>
            <a:r>
              <a:rPr lang="ro-RO" altLang="en-US" sz="2200" dirty="0"/>
              <a:t>(CSIE) </a:t>
            </a:r>
            <a:r>
              <a:rPr lang="en-US" altLang="en-US" sz="2200" dirty="0"/>
              <a:t>– ASE </a:t>
            </a:r>
            <a:r>
              <a:rPr lang="ro-RO" altLang="en-US" sz="2200" dirty="0"/>
              <a:t>Bucureşti</a:t>
            </a:r>
          </a:p>
          <a:p>
            <a:pPr algn="ctr"/>
            <a:endParaRPr lang="en-US" altLang="en-US" sz="2200" dirty="0"/>
          </a:p>
          <a:p>
            <a:pPr algn="ctr"/>
            <a:endParaRPr lang="en-US" altLang="en-US" sz="2200" dirty="0"/>
          </a:p>
          <a:p>
            <a:pPr algn="ctr"/>
            <a:endParaRPr lang="en-US" altLang="en-US" sz="2200" dirty="0"/>
          </a:p>
          <a:p>
            <a:pPr algn="ctr">
              <a:buFont typeface="Wingdings" pitchFamily="2" charset="2"/>
              <a:buNone/>
            </a:pPr>
            <a:r>
              <a:rPr lang="en-US" altLang="en-US" sz="2200" dirty="0"/>
              <a:t>R</a:t>
            </a:r>
            <a:r>
              <a:rPr lang="ro-RO" altLang="en-US" sz="2200" dirty="0"/>
              <a:t>ăzvan </a:t>
            </a:r>
            <a:r>
              <a:rPr lang="en-US" altLang="en-US" sz="2200" dirty="0"/>
              <a:t>Daniel </a:t>
            </a:r>
            <a:r>
              <a:rPr lang="ro-RO" altLang="en-US" sz="2200" dirty="0"/>
              <a:t>Z</a:t>
            </a:r>
            <a:r>
              <a:rPr lang="en-US" altLang="en-US" sz="2200" dirty="0"/>
              <a:t>OTA</a:t>
            </a:r>
            <a:endParaRPr lang="ro-RO" altLang="en-US" sz="2200" dirty="0"/>
          </a:p>
          <a:p>
            <a:pPr algn="ctr">
              <a:buFont typeface="Wingdings" pitchFamily="2" charset="2"/>
              <a:buNone/>
            </a:pPr>
            <a:r>
              <a:rPr lang="en-US" altLang="en-US" sz="2200" dirty="0">
                <a:hlinkClick r:id="rId3"/>
              </a:rPr>
              <a:t>zota@ase.ro</a:t>
            </a:r>
            <a:endParaRPr lang="en-US" altLang="en-US" sz="2200" dirty="0"/>
          </a:p>
          <a:p>
            <a:pPr algn="ctr">
              <a:buFont typeface="Wingdings" pitchFamily="2" charset="2"/>
              <a:buNone/>
            </a:pPr>
            <a:r>
              <a:rPr lang="en-US" altLang="en-US" sz="2200" dirty="0">
                <a:hlinkClick r:id="rId4"/>
              </a:rPr>
              <a:t>https://</a:t>
            </a:r>
            <a:r>
              <a:rPr lang="ro-RO" altLang="en-US" sz="2200" dirty="0" err="1">
                <a:hlinkClick r:id="rId4"/>
              </a:rPr>
              <a:t>zota</a:t>
            </a:r>
            <a:r>
              <a:rPr lang="en-US" altLang="en-US" sz="2200" dirty="0">
                <a:hlinkClick r:id="rId4"/>
              </a:rPr>
              <a:t>.ase.ro/</a:t>
            </a:r>
            <a:r>
              <a:rPr lang="ro-RO" altLang="en-US" sz="2200" dirty="0" err="1">
                <a:hlinkClick r:id="rId4"/>
              </a:rPr>
              <a:t>bti</a:t>
            </a:r>
            <a:endParaRPr lang="en-US" altLang="en-US" sz="22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ro-RO" altLang="en-US" sz="3300" dirty="0"/>
              <a:t>Elemente</a:t>
            </a:r>
            <a:r>
              <a:rPr lang="en-US" altLang="en-US" sz="3300" dirty="0"/>
              <a:t> de </a:t>
            </a:r>
            <a:r>
              <a:rPr lang="ro-RO" altLang="en-US" sz="3300" dirty="0"/>
              <a:t>teoria</a:t>
            </a:r>
            <a:r>
              <a:rPr lang="en-US" altLang="en-US" sz="3300" dirty="0"/>
              <a:t> </a:t>
            </a:r>
            <a:r>
              <a:rPr lang="ro-RO" altLang="en-US" sz="3300" dirty="0"/>
              <a:t>(transmisiei)</a:t>
            </a:r>
            <a:r>
              <a:rPr lang="en-US" altLang="en-US" sz="3300" dirty="0"/>
              <a:t> </a:t>
            </a:r>
            <a:r>
              <a:rPr lang="ro-RO" altLang="en-US" sz="3300" dirty="0"/>
              <a:t>informaţiei</a:t>
            </a:r>
          </a:p>
        </p:txBody>
      </p:sp>
      <p:sp>
        <p:nvSpPr>
          <p:cNvPr id="41991" name="Rectangle 7"/>
          <p:cNvSpPr>
            <a:spLocks noChangeArrowheads="1"/>
          </p:cNvSpPr>
          <p:nvPr/>
        </p:nvSpPr>
        <p:spPr bwMode="auto">
          <a:xfrm>
            <a:off x="1210469" y="2362200"/>
            <a:ext cx="7700962"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en-US" altLang="en-US" sz="2000" dirty="0"/>
              <a:t>TI </a:t>
            </a:r>
            <a:r>
              <a:rPr lang="ro-RO" altLang="en-US" sz="2000" dirty="0"/>
              <a:t>este</a:t>
            </a:r>
            <a:r>
              <a:rPr lang="en-US" altLang="en-US" sz="2000" dirty="0"/>
              <a:t> </a:t>
            </a:r>
            <a:r>
              <a:rPr lang="ro-RO" altLang="en-US" sz="2000" dirty="0"/>
              <a:t>știința</a:t>
            </a:r>
            <a:r>
              <a:rPr lang="en-US" altLang="en-US" sz="2000" dirty="0"/>
              <a:t> care se </a:t>
            </a:r>
            <a:r>
              <a:rPr lang="ro-RO" altLang="en-US" sz="2000" dirty="0"/>
              <a:t>ocupă</a:t>
            </a:r>
            <a:r>
              <a:rPr lang="en-US" altLang="en-US" sz="2000" dirty="0"/>
              <a:t> cu </a:t>
            </a:r>
            <a:r>
              <a:rPr lang="ro-RO" altLang="en-US" sz="2000" dirty="0"/>
              <a:t>studiul</a:t>
            </a:r>
            <a:r>
              <a:rPr lang="en-US" altLang="en-US" sz="2000" dirty="0"/>
              <a:t> </a:t>
            </a:r>
            <a:r>
              <a:rPr lang="ro-RO" altLang="en-US" sz="2000" dirty="0"/>
              <a:t>legilor</a:t>
            </a:r>
            <a:r>
              <a:rPr lang="en-US" altLang="en-US" sz="2000" dirty="0"/>
              <a:t> </a:t>
            </a:r>
            <a:r>
              <a:rPr lang="ro-RO" altLang="en-US" sz="2000" dirty="0"/>
              <a:t>referitoare</a:t>
            </a:r>
            <a:r>
              <a:rPr lang="en-US" altLang="en-US" sz="2000" dirty="0"/>
              <a:t> la </a:t>
            </a:r>
            <a:r>
              <a:rPr lang="ro-RO" altLang="en-US" sz="2000" dirty="0"/>
              <a:t>obținerea</a:t>
            </a:r>
            <a:r>
              <a:rPr lang="en-US" altLang="en-US" sz="2000" dirty="0"/>
              <a:t>, </a:t>
            </a:r>
            <a:r>
              <a:rPr lang="en-US" altLang="en-US" sz="2000" dirty="0" err="1"/>
              <a:t>transmiterea</a:t>
            </a:r>
            <a:r>
              <a:rPr lang="en-US" altLang="en-US" sz="2000" dirty="0"/>
              <a:t>, </a:t>
            </a:r>
            <a:r>
              <a:rPr lang="en-US" altLang="en-US" sz="2000" dirty="0" err="1"/>
              <a:t>prelucrarea</a:t>
            </a:r>
            <a:r>
              <a:rPr lang="en-US" altLang="en-US" sz="2000" dirty="0"/>
              <a:t> </a:t>
            </a:r>
            <a:r>
              <a:rPr lang="ro-RO" altLang="en-US" sz="2000" dirty="0" err="1"/>
              <a:t>ș</a:t>
            </a:r>
            <a:r>
              <a:rPr lang="en-US" altLang="en-US" sz="2000" dirty="0" err="1"/>
              <a:t>i</a:t>
            </a:r>
            <a:r>
              <a:rPr lang="en-US" altLang="en-US" sz="2000" dirty="0"/>
              <a:t> p</a:t>
            </a:r>
            <a:r>
              <a:rPr lang="ro-RO" altLang="en-US" sz="2000" dirty="0"/>
              <a:t>ă</a:t>
            </a:r>
            <a:r>
              <a:rPr lang="en-US" altLang="en-US" sz="2000" dirty="0" err="1"/>
              <a:t>strarea</a:t>
            </a:r>
            <a:r>
              <a:rPr lang="en-US" altLang="en-US" sz="2000" dirty="0"/>
              <a:t> </a:t>
            </a:r>
            <a:r>
              <a:rPr lang="en-US" altLang="en-US" sz="2000" dirty="0" err="1"/>
              <a:t>informa</a:t>
            </a:r>
            <a:r>
              <a:rPr lang="ro-RO" altLang="en-US" sz="2000" dirty="0"/>
              <a:t>ț</a:t>
            </a:r>
            <a:r>
              <a:rPr lang="en-US" altLang="en-US" sz="2000" dirty="0" err="1"/>
              <a:t>iei</a:t>
            </a:r>
            <a:r>
              <a:rPr lang="en-US" altLang="en-US" sz="2000" dirty="0"/>
              <a:t>.</a:t>
            </a:r>
          </a:p>
          <a:p>
            <a:pPr algn="l"/>
            <a:r>
              <a:rPr lang="en-US" altLang="en-US" sz="2000" dirty="0" err="1"/>
              <a:t>Datorit</a:t>
            </a:r>
            <a:r>
              <a:rPr lang="ro-RO" altLang="en-US" sz="2000" dirty="0"/>
              <a:t>ă</a:t>
            </a:r>
            <a:r>
              <a:rPr lang="en-US" altLang="en-US" sz="2000" dirty="0"/>
              <a:t> </a:t>
            </a:r>
            <a:r>
              <a:rPr lang="en-US" altLang="en-US" sz="2000" dirty="0" err="1"/>
              <a:t>caracterului</a:t>
            </a:r>
            <a:r>
              <a:rPr lang="en-US" altLang="en-US" sz="2000" dirty="0"/>
              <a:t> </a:t>
            </a:r>
            <a:r>
              <a:rPr lang="en-US" altLang="en-US" sz="2000" dirty="0" err="1"/>
              <a:t>aleator</a:t>
            </a:r>
            <a:r>
              <a:rPr lang="en-US" altLang="en-US" sz="2000" dirty="0"/>
              <a:t> al </a:t>
            </a:r>
            <a:r>
              <a:rPr lang="en-US" altLang="en-US" sz="2000" dirty="0" err="1"/>
              <a:t>fenomenelor</a:t>
            </a:r>
            <a:r>
              <a:rPr lang="en-US" altLang="en-US" sz="2000" dirty="0"/>
              <a:t> care co</a:t>
            </a:r>
            <a:r>
              <a:rPr lang="ro-RO" altLang="en-US" sz="2000" dirty="0"/>
              <a:t>nstituie</a:t>
            </a:r>
            <a:r>
              <a:rPr lang="en-US" altLang="en-US" sz="2000" dirty="0"/>
              <a:t> </a:t>
            </a:r>
            <a:r>
              <a:rPr lang="en-US" altLang="en-US" sz="2000" dirty="0" err="1"/>
              <a:t>obiectul</a:t>
            </a:r>
            <a:r>
              <a:rPr lang="en-US" altLang="en-US" sz="2000" dirty="0"/>
              <a:t> de </a:t>
            </a:r>
            <a:r>
              <a:rPr lang="en-US" altLang="en-US" sz="2000" dirty="0" err="1"/>
              <a:t>studiu</a:t>
            </a:r>
            <a:r>
              <a:rPr lang="en-US" altLang="en-US" sz="2000" dirty="0"/>
              <a:t> al </a:t>
            </a:r>
            <a:r>
              <a:rPr lang="en-US" altLang="en-US" sz="2000" dirty="0" err="1"/>
              <a:t>teoriei</a:t>
            </a:r>
            <a:r>
              <a:rPr lang="en-US" altLang="en-US" sz="2000" dirty="0"/>
              <a:t> </a:t>
            </a:r>
            <a:r>
              <a:rPr lang="en-US" altLang="en-US" sz="2000" dirty="0" err="1"/>
              <a:t>informa</a:t>
            </a:r>
            <a:r>
              <a:rPr lang="ro-RO" altLang="en-US" sz="2000" dirty="0"/>
              <a:t>ț</a:t>
            </a:r>
            <a:r>
              <a:rPr lang="en-US" altLang="en-US" sz="2000" dirty="0" err="1"/>
              <a:t>iei</a:t>
            </a:r>
            <a:r>
              <a:rPr lang="en-US" altLang="en-US" sz="2000" dirty="0"/>
              <a:t>, </a:t>
            </a:r>
            <a:r>
              <a:rPr lang="ro-RO" altLang="en-US" sz="2000" dirty="0"/>
              <a:t>aceasta</a:t>
            </a:r>
            <a:r>
              <a:rPr lang="en-US" altLang="en-US" sz="2000" dirty="0"/>
              <a:t> (TI) </a:t>
            </a:r>
            <a:r>
              <a:rPr lang="en-US" altLang="en-US" sz="2000" dirty="0" err="1"/>
              <a:t>poate</a:t>
            </a:r>
            <a:r>
              <a:rPr lang="en-US" altLang="en-US" sz="2000" dirty="0"/>
              <a:t> fi </a:t>
            </a:r>
            <a:r>
              <a:rPr lang="en-US" altLang="en-US" sz="2000" dirty="0" err="1"/>
              <a:t>considerat</a:t>
            </a:r>
            <a:r>
              <a:rPr lang="ro-RO" altLang="en-US" sz="2000" dirty="0"/>
              <a:t>ă</a:t>
            </a:r>
            <a:r>
              <a:rPr lang="en-US" altLang="en-US" sz="2000" dirty="0"/>
              <a:t> ca o </a:t>
            </a:r>
            <a:r>
              <a:rPr lang="en-US" altLang="en-US" sz="2000" dirty="0" err="1"/>
              <a:t>ramur</a:t>
            </a:r>
            <a:r>
              <a:rPr lang="ro-RO" altLang="en-US" sz="2000" dirty="0"/>
              <a:t>ă</a:t>
            </a:r>
            <a:r>
              <a:rPr lang="en-US" altLang="en-US" sz="2000" dirty="0"/>
              <a:t> a </a:t>
            </a:r>
            <a:r>
              <a:rPr lang="en-US" altLang="en-US" sz="2000" dirty="0" err="1"/>
              <a:t>teoriei</a:t>
            </a:r>
            <a:r>
              <a:rPr lang="en-US" altLang="en-US" sz="2000" dirty="0"/>
              <a:t> </a:t>
            </a:r>
            <a:r>
              <a:rPr lang="en-US" altLang="en-US" sz="2000" dirty="0" err="1"/>
              <a:t>probabilit</a:t>
            </a:r>
            <a:r>
              <a:rPr lang="ro-RO" altLang="en-US" sz="2000" dirty="0"/>
              <a:t>ăț</a:t>
            </a:r>
            <a:r>
              <a:rPr lang="en-US" altLang="en-US" sz="2000" dirty="0" err="1"/>
              <a:t>ilor</a:t>
            </a:r>
            <a:r>
              <a:rPr lang="en-US" altLang="en-US" sz="2000" dirty="0"/>
              <a:t>.</a:t>
            </a:r>
          </a:p>
          <a:p>
            <a:pPr algn="l"/>
            <a:r>
              <a:rPr lang="en-US" altLang="en-US" sz="2000" dirty="0" err="1"/>
              <a:t>Pentru</a:t>
            </a:r>
            <a:r>
              <a:rPr lang="en-US" altLang="en-US" sz="2000" dirty="0"/>
              <a:t> </a:t>
            </a:r>
            <a:r>
              <a:rPr lang="en-US" altLang="en-US" sz="2000" dirty="0" err="1"/>
              <a:t>transmiterea</a:t>
            </a:r>
            <a:r>
              <a:rPr lang="en-US" altLang="en-US" sz="2000" dirty="0"/>
              <a:t> </a:t>
            </a:r>
            <a:r>
              <a:rPr lang="en-US" altLang="en-US" sz="2000" dirty="0" err="1"/>
              <a:t>informa</a:t>
            </a:r>
            <a:r>
              <a:rPr lang="ro-RO" altLang="en-US" sz="2000" dirty="0"/>
              <a:t>ț</a:t>
            </a:r>
            <a:r>
              <a:rPr lang="en-US" altLang="en-US" sz="2000" dirty="0" err="1"/>
              <a:t>iei</a:t>
            </a:r>
            <a:r>
              <a:rPr lang="en-US" altLang="en-US" sz="2000" dirty="0"/>
              <a:t> (</a:t>
            </a:r>
            <a:r>
              <a:rPr lang="en-US" altLang="en-US" sz="2000" dirty="0" err="1"/>
              <a:t>oricare</a:t>
            </a:r>
            <a:r>
              <a:rPr lang="en-US" altLang="en-US" sz="2000" dirty="0"/>
              <a:t> </a:t>
            </a:r>
            <a:r>
              <a:rPr lang="en-US" altLang="en-US" sz="2000" dirty="0" err="1"/>
              <a:t>ar</a:t>
            </a:r>
            <a:r>
              <a:rPr lang="en-US" altLang="en-US" sz="2000" dirty="0"/>
              <a:t> fi </a:t>
            </a:r>
            <a:r>
              <a:rPr lang="en-US" altLang="en-US" sz="2000" dirty="0" err="1"/>
              <a:t>aceasta</a:t>
            </a:r>
            <a:r>
              <a:rPr lang="en-US" altLang="en-US" sz="2000" dirty="0"/>
              <a:t>) </a:t>
            </a:r>
            <a:r>
              <a:rPr lang="en-US" altLang="en-US" sz="2000" dirty="0" err="1"/>
              <a:t>este</a:t>
            </a:r>
            <a:r>
              <a:rPr lang="en-US" altLang="en-US" sz="2000" dirty="0"/>
              <a:t> </a:t>
            </a:r>
            <a:r>
              <a:rPr lang="en-US" altLang="en-US" sz="2000" dirty="0" err="1"/>
              <a:t>necesar</a:t>
            </a:r>
            <a:r>
              <a:rPr lang="ro-RO" altLang="en-US" sz="2000" dirty="0"/>
              <a:t>ă </a:t>
            </a:r>
            <a:r>
              <a:rPr lang="en-US" altLang="en-US" sz="2000" dirty="0" err="1"/>
              <a:t>codificarea</a:t>
            </a:r>
            <a:r>
              <a:rPr lang="en-US" altLang="en-US" sz="2000" dirty="0"/>
              <a:t> </a:t>
            </a:r>
            <a:r>
              <a:rPr lang="en-US" altLang="en-US" sz="2000" dirty="0" err="1"/>
              <a:t>ei</a:t>
            </a:r>
            <a:r>
              <a:rPr lang="en-US" altLang="en-US" sz="2000" dirty="0"/>
              <a:t>, </a:t>
            </a:r>
            <a:r>
              <a:rPr lang="en-US" altLang="en-US" sz="2000" dirty="0" err="1"/>
              <a:t>adic</a:t>
            </a:r>
            <a:r>
              <a:rPr lang="ro-RO" altLang="en-US" sz="2000" dirty="0"/>
              <a:t>ă</a:t>
            </a:r>
            <a:r>
              <a:rPr lang="en-US" altLang="en-US" sz="2000" dirty="0"/>
              <a:t> </a:t>
            </a:r>
            <a:r>
              <a:rPr lang="en-US" altLang="en-US" sz="2000" dirty="0" err="1"/>
              <a:t>transmiterea</a:t>
            </a:r>
            <a:r>
              <a:rPr lang="en-US" altLang="en-US" sz="2000" dirty="0"/>
              <a:t> </a:t>
            </a:r>
            <a:r>
              <a:rPr lang="en-US" altLang="en-US" sz="2000" dirty="0" err="1"/>
              <a:t>informa</a:t>
            </a:r>
            <a:r>
              <a:rPr lang="ro-RO" altLang="en-US" sz="2000" dirty="0"/>
              <a:t>ț</a:t>
            </a:r>
            <a:r>
              <a:rPr lang="en-US" altLang="en-US" sz="2000" dirty="0" err="1"/>
              <a:t>iei</a:t>
            </a:r>
            <a:r>
              <a:rPr lang="en-US" altLang="en-US" sz="2000" dirty="0"/>
              <a:t> </a:t>
            </a:r>
            <a:r>
              <a:rPr lang="ro-RO" altLang="en-US" sz="2000" dirty="0" err="1"/>
              <a:t>î</a:t>
            </a:r>
            <a:r>
              <a:rPr lang="en-US" altLang="en-US" sz="2000" dirty="0" err="1"/>
              <a:t>ntr</a:t>
            </a:r>
            <a:r>
              <a:rPr lang="en-US" altLang="en-US" sz="2000" dirty="0"/>
              <a:t>-un </a:t>
            </a:r>
            <a:r>
              <a:rPr lang="en-US" altLang="en-US" sz="2000" dirty="0" err="1"/>
              <a:t>limbaj</a:t>
            </a:r>
            <a:r>
              <a:rPr lang="en-US" altLang="en-US" sz="2000" dirty="0"/>
              <a:t> </a:t>
            </a:r>
            <a:r>
              <a:rPr lang="en-US" altLang="en-US" sz="2000" dirty="0" err="1"/>
              <a:t>constituit</a:t>
            </a:r>
            <a:r>
              <a:rPr lang="en-US" altLang="en-US" sz="2000" dirty="0"/>
              <a:t> din </a:t>
            </a:r>
            <a:r>
              <a:rPr lang="en-US" altLang="en-US" sz="2000" dirty="0" err="1"/>
              <a:t>simboluri</a:t>
            </a:r>
            <a:r>
              <a:rPr lang="en-US" altLang="en-US" sz="2000" dirty="0"/>
              <a:t> </a:t>
            </a:r>
            <a:r>
              <a:rPr lang="ro-RO" altLang="en-US" sz="2000" dirty="0" err="1"/>
              <a:t>ș</a:t>
            </a:r>
            <a:r>
              <a:rPr lang="en-US" altLang="en-US" sz="2000" dirty="0" err="1"/>
              <a:t>i</a:t>
            </a:r>
            <a:r>
              <a:rPr lang="en-US" altLang="en-US" sz="2000" dirty="0"/>
              <a:t> </a:t>
            </a:r>
            <a:r>
              <a:rPr lang="en-US" altLang="en-US" sz="2000" dirty="0" err="1"/>
              <a:t>semnale</a:t>
            </a:r>
            <a:r>
              <a:rPr lang="en-US" altLang="en-US" sz="2000" dirty="0"/>
              <a:t> (</a:t>
            </a:r>
            <a:r>
              <a:rPr lang="en-US" altLang="en-US" sz="2000" dirty="0" err="1"/>
              <a:t>semnalele</a:t>
            </a:r>
            <a:r>
              <a:rPr lang="en-US" altLang="en-US" sz="2000" dirty="0"/>
              <a:t> put</a:t>
            </a:r>
            <a:r>
              <a:rPr lang="ro-RO" altLang="en-US" sz="2000" dirty="0"/>
              <a:t>â</a:t>
            </a:r>
            <a:r>
              <a:rPr lang="en-US" altLang="en-US" sz="2000" dirty="0" err="1"/>
              <a:t>nd</a:t>
            </a:r>
            <a:r>
              <a:rPr lang="en-US" altLang="en-US" sz="2000" dirty="0"/>
              <a:t> fi </a:t>
            </a:r>
            <a:r>
              <a:rPr lang="en-US" altLang="en-US" sz="2000" dirty="0" err="1"/>
              <a:t>oscila</a:t>
            </a:r>
            <a:r>
              <a:rPr lang="ro-RO" altLang="en-US" sz="2000" dirty="0"/>
              <a:t>ț</a:t>
            </a:r>
            <a:r>
              <a:rPr lang="en-US" altLang="en-US" sz="2000" dirty="0"/>
              <a:t>ii </a:t>
            </a:r>
            <a:r>
              <a:rPr lang="en-US" altLang="en-US" sz="2000" dirty="0" err="1"/>
              <a:t>sonore</a:t>
            </a:r>
            <a:r>
              <a:rPr lang="en-US" altLang="en-US" sz="2000" dirty="0"/>
              <a:t> </a:t>
            </a:r>
            <a:r>
              <a:rPr lang="en-US" altLang="en-US" sz="2000" dirty="0" err="1"/>
              <a:t>sau</a:t>
            </a:r>
            <a:r>
              <a:rPr lang="en-US" altLang="en-US" sz="2000" dirty="0"/>
              <a:t> </a:t>
            </a:r>
            <a:r>
              <a:rPr lang="en-US" altLang="en-US" sz="2000" dirty="0" err="1"/>
              <a:t>luminoase</a:t>
            </a:r>
            <a:r>
              <a:rPr lang="en-US" altLang="en-US" sz="2000" dirty="0"/>
              <a:t>, </a:t>
            </a:r>
            <a:r>
              <a:rPr lang="en-US" altLang="en-US" sz="2000" dirty="0" err="1"/>
              <a:t>impulsuri</a:t>
            </a:r>
            <a:r>
              <a:rPr lang="en-US" altLang="en-US" sz="2000" dirty="0"/>
              <a:t> </a:t>
            </a:r>
            <a:r>
              <a:rPr lang="en-US" altLang="en-US" sz="2000" dirty="0" err="1"/>
              <a:t>electrice</a:t>
            </a:r>
            <a:r>
              <a:rPr lang="en-US" altLang="en-US" sz="2000" dirty="0"/>
              <a:t>, etc.).</a:t>
            </a:r>
          </a:p>
          <a:p>
            <a:pPr algn="l"/>
            <a:r>
              <a:rPr lang="en-US" altLang="en-US" sz="2000" dirty="0"/>
              <a:t>O problem</a:t>
            </a:r>
            <a:r>
              <a:rPr lang="ro-RO" altLang="en-US" sz="2000" dirty="0"/>
              <a:t>ă</a:t>
            </a:r>
            <a:r>
              <a:rPr lang="en-US" altLang="en-US" sz="2000" dirty="0"/>
              <a:t> de </a:t>
            </a:r>
            <a:r>
              <a:rPr lang="en-US" altLang="en-US" sz="2000" dirty="0" err="1"/>
              <a:t>baz</a:t>
            </a:r>
            <a:r>
              <a:rPr lang="ro-RO" altLang="en-US" sz="2000" dirty="0"/>
              <a:t>ă</a:t>
            </a:r>
            <a:r>
              <a:rPr lang="en-US" altLang="en-US" sz="2000" dirty="0"/>
              <a:t> </a:t>
            </a:r>
            <a:r>
              <a:rPr lang="ro-RO" altLang="en-US" sz="2000" dirty="0"/>
              <a:t>î</a:t>
            </a:r>
            <a:r>
              <a:rPr lang="en-US" altLang="en-US" sz="2000" dirty="0"/>
              <a:t>n TI </a:t>
            </a:r>
            <a:r>
              <a:rPr lang="en-US" altLang="en-US" sz="2000" dirty="0" err="1"/>
              <a:t>este</a:t>
            </a:r>
            <a:r>
              <a:rPr lang="en-US" altLang="en-US" sz="2000" dirty="0"/>
              <a:t> </a:t>
            </a:r>
            <a:r>
              <a:rPr lang="en-US" altLang="en-US" sz="2000" dirty="0" err="1"/>
              <a:t>aceea</a:t>
            </a:r>
            <a:r>
              <a:rPr lang="en-US" altLang="en-US" sz="2000" dirty="0"/>
              <a:t> a g</a:t>
            </a:r>
            <a:r>
              <a:rPr lang="ro-RO" altLang="en-US" sz="2000" dirty="0"/>
              <a:t>ă</a:t>
            </a:r>
            <a:r>
              <a:rPr lang="en-US" altLang="en-US" sz="2000" dirty="0" err="1"/>
              <a:t>sirii</a:t>
            </a:r>
            <a:r>
              <a:rPr lang="en-US" altLang="en-US" sz="2000" dirty="0"/>
              <a:t> </a:t>
            </a:r>
            <a:r>
              <a:rPr lang="en-US" altLang="en-US" sz="2000" dirty="0" err="1"/>
              <a:t>metodelor</a:t>
            </a:r>
            <a:r>
              <a:rPr lang="en-US" altLang="en-US" sz="2000" dirty="0"/>
              <a:t> </a:t>
            </a:r>
            <a:r>
              <a:rPr lang="en-US" altLang="en-US" sz="2000" dirty="0" err="1"/>
              <a:t>celor</a:t>
            </a:r>
            <a:r>
              <a:rPr lang="en-US" altLang="en-US" sz="2000" dirty="0"/>
              <a:t> </a:t>
            </a:r>
            <a:r>
              <a:rPr lang="en-US" altLang="en-US" sz="2000" dirty="0" err="1"/>
              <a:t>mai</a:t>
            </a:r>
            <a:r>
              <a:rPr lang="en-US" altLang="en-US" sz="2000" dirty="0"/>
              <a:t> </a:t>
            </a:r>
            <a:r>
              <a:rPr lang="en-US" altLang="en-US" sz="2000" dirty="0" err="1"/>
              <a:t>economicoase</a:t>
            </a:r>
            <a:r>
              <a:rPr lang="en-US" altLang="en-US" sz="2000" dirty="0"/>
              <a:t> de </a:t>
            </a:r>
            <a:r>
              <a:rPr lang="en-US" altLang="en-US" sz="2000" dirty="0" err="1"/>
              <a:t>codificare</a:t>
            </a:r>
            <a:r>
              <a:rPr lang="en-US" altLang="en-US" sz="2000" dirty="0"/>
              <a:t>, </a:t>
            </a:r>
            <a:r>
              <a:rPr lang="en-US" altLang="en-US" sz="2000" dirty="0" err="1"/>
              <a:t>adic</a:t>
            </a:r>
            <a:r>
              <a:rPr lang="ro-RO" altLang="en-US" sz="2000" dirty="0"/>
              <a:t>ă</a:t>
            </a:r>
            <a:r>
              <a:rPr lang="en-US" altLang="en-US" sz="2000" dirty="0"/>
              <a:t> a g</a:t>
            </a:r>
            <a:r>
              <a:rPr lang="ro-RO" altLang="en-US" sz="2000" dirty="0"/>
              <a:t>ă</a:t>
            </a:r>
            <a:r>
              <a:rPr lang="en-US" altLang="en-US" sz="2000" dirty="0" err="1"/>
              <a:t>sirii</a:t>
            </a:r>
            <a:r>
              <a:rPr lang="en-US" altLang="en-US" sz="2000" dirty="0"/>
              <a:t> </a:t>
            </a:r>
            <a:r>
              <a:rPr lang="en-US" altLang="en-US" sz="2000" dirty="0" err="1"/>
              <a:t>probabilit</a:t>
            </a:r>
            <a:r>
              <a:rPr lang="ro-RO" altLang="en-US" sz="2000" dirty="0"/>
              <a:t>ăț</a:t>
            </a:r>
            <a:r>
              <a:rPr lang="en-US" altLang="en-US" sz="2000" dirty="0" err="1"/>
              <a:t>ilor</a:t>
            </a:r>
            <a:r>
              <a:rPr lang="en-US" altLang="en-US" sz="2000" dirty="0"/>
              <a:t> de </a:t>
            </a:r>
            <a:r>
              <a:rPr lang="en-US" altLang="en-US" sz="2000" dirty="0" err="1"/>
              <a:t>transmitere</a:t>
            </a:r>
            <a:r>
              <a:rPr lang="en-US" altLang="en-US" sz="2000" dirty="0"/>
              <a:t> a </a:t>
            </a:r>
            <a:r>
              <a:rPr lang="en-US" altLang="en-US" sz="2000" dirty="0" err="1"/>
              <a:t>informa</a:t>
            </a:r>
            <a:r>
              <a:rPr lang="ro-RO" altLang="en-US" sz="2000" dirty="0"/>
              <a:t>ț</a:t>
            </a:r>
            <a:r>
              <a:rPr lang="en-US" altLang="en-US" sz="2000" dirty="0" err="1"/>
              <a:t>iei</a:t>
            </a:r>
            <a:r>
              <a:rPr lang="en-US" altLang="en-US" sz="2000" dirty="0"/>
              <a:t> cu </a:t>
            </a:r>
            <a:r>
              <a:rPr lang="en-US" altLang="en-US" sz="2000" dirty="0" err="1"/>
              <a:t>ajutorul</a:t>
            </a:r>
            <a:r>
              <a:rPr lang="en-US" altLang="en-US" sz="2000" dirty="0"/>
              <a:t> </a:t>
            </a:r>
            <a:r>
              <a:rPr lang="en-US" altLang="en-US" sz="2000" dirty="0" err="1"/>
              <a:t>unui</a:t>
            </a:r>
            <a:r>
              <a:rPr lang="en-US" altLang="en-US" sz="2000" dirty="0"/>
              <a:t> </a:t>
            </a:r>
            <a:r>
              <a:rPr lang="en-US" altLang="en-US" sz="2000" dirty="0" err="1"/>
              <a:t>volum</a:t>
            </a:r>
            <a:r>
              <a:rPr lang="en-US" altLang="en-US" sz="2000" dirty="0"/>
              <a:t> minim de </a:t>
            </a:r>
            <a:r>
              <a:rPr lang="en-US" altLang="en-US" sz="2000" dirty="0" err="1"/>
              <a:t>simboluri</a:t>
            </a:r>
            <a:r>
              <a:rPr lang="ro-RO" altLang="en-US" sz="2000" dirty="0"/>
              <a:t>.</a:t>
            </a:r>
            <a:endParaRPr lang="en-US" altLang="en-US" sz="2000" dirty="0"/>
          </a:p>
          <a:p>
            <a:pPr algn="l"/>
            <a:r>
              <a:rPr lang="en-US" altLang="en-US" sz="2000" dirty="0"/>
              <a:t>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Elemente de teoria transmisiei informa</a:t>
            </a:r>
            <a:r>
              <a:rPr lang="ro-RO" altLang="en-US" sz="3300"/>
              <a:t>ţ</a:t>
            </a:r>
            <a:r>
              <a:rPr lang="en-US" altLang="en-US" sz="3300"/>
              <a:t>iei</a:t>
            </a:r>
          </a:p>
        </p:txBody>
      </p:sp>
      <p:sp>
        <p:nvSpPr>
          <p:cNvPr id="41991" name="Rectangle 7"/>
          <p:cNvSpPr>
            <a:spLocks noChangeArrowheads="1"/>
          </p:cNvSpPr>
          <p:nvPr/>
        </p:nvSpPr>
        <p:spPr bwMode="auto">
          <a:xfrm>
            <a:off x="1366838" y="2579688"/>
            <a:ext cx="7700962" cy="289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en-US" altLang="en-US" sz="2200" dirty="0"/>
              <a:t>O alt</a:t>
            </a:r>
            <a:r>
              <a:rPr lang="ro-RO" altLang="en-US" sz="2200" dirty="0"/>
              <a:t>ă</a:t>
            </a:r>
            <a:r>
              <a:rPr lang="en-US" altLang="en-US" sz="2200" dirty="0"/>
              <a:t> problem</a:t>
            </a:r>
            <a:r>
              <a:rPr lang="ro-RO" altLang="en-US" sz="2200" dirty="0"/>
              <a:t>ă</a:t>
            </a:r>
            <a:r>
              <a:rPr lang="en-US" altLang="en-US" sz="2200" dirty="0"/>
              <a:t> </a:t>
            </a:r>
            <a:r>
              <a:rPr lang="en-US" altLang="en-US" sz="2200" dirty="0" err="1"/>
              <a:t>tipic</a:t>
            </a:r>
            <a:r>
              <a:rPr lang="ro-RO" altLang="en-US" sz="2200" dirty="0"/>
              <a:t>ă</a:t>
            </a:r>
            <a:r>
              <a:rPr lang="en-US" altLang="en-US" sz="2200" dirty="0"/>
              <a:t> </a:t>
            </a:r>
            <a:r>
              <a:rPr lang="en-US" altLang="en-US" sz="2200" dirty="0" err="1"/>
              <a:t>pentru</a:t>
            </a:r>
            <a:r>
              <a:rPr lang="en-US" altLang="en-US" sz="2200" dirty="0"/>
              <a:t> TI </a:t>
            </a:r>
            <a:r>
              <a:rPr lang="en-US" altLang="en-US" sz="2200" dirty="0" err="1"/>
              <a:t>este</a:t>
            </a:r>
            <a:r>
              <a:rPr lang="en-US" altLang="en-US" sz="2200" dirty="0"/>
              <a:t> </a:t>
            </a:r>
            <a:r>
              <a:rPr lang="en-US" altLang="en-US" sz="2200" dirty="0" err="1"/>
              <a:t>aceea</a:t>
            </a:r>
            <a:r>
              <a:rPr lang="en-US" altLang="en-US" sz="2200" dirty="0"/>
              <a:t> a </a:t>
            </a:r>
            <a:r>
              <a:rPr lang="en-US" altLang="en-US" sz="2200" dirty="0" err="1"/>
              <a:t>determin</a:t>
            </a:r>
            <a:r>
              <a:rPr lang="ro-RO" altLang="en-US" sz="2200" dirty="0"/>
              <a:t>ă</a:t>
            </a:r>
            <a:r>
              <a:rPr lang="en-US" altLang="en-US" sz="2200" dirty="0" err="1"/>
              <a:t>rii</a:t>
            </a:r>
            <a:r>
              <a:rPr lang="en-US" altLang="en-US" sz="2200" dirty="0"/>
              <a:t> </a:t>
            </a:r>
            <a:r>
              <a:rPr lang="en-US" altLang="en-US" sz="2200" dirty="0" err="1"/>
              <a:t>num</a:t>
            </a:r>
            <a:r>
              <a:rPr lang="ro-RO" altLang="en-US" sz="2200" dirty="0"/>
              <a:t>ă</a:t>
            </a:r>
            <a:r>
              <a:rPr lang="en-US" altLang="en-US" sz="2200" dirty="0" err="1"/>
              <a:t>rului</a:t>
            </a:r>
            <a:r>
              <a:rPr lang="en-US" altLang="en-US" sz="2200" dirty="0"/>
              <a:t> </a:t>
            </a:r>
            <a:r>
              <a:rPr lang="ro-RO" altLang="en-US" sz="2200" dirty="0" err="1"/>
              <a:t>ș</a:t>
            </a:r>
            <a:r>
              <a:rPr lang="en-US" altLang="en-US" sz="2200" dirty="0" err="1"/>
              <a:t>i</a:t>
            </a:r>
            <a:r>
              <a:rPr lang="en-US" altLang="en-US" sz="2200" dirty="0"/>
              <a:t> </a:t>
            </a:r>
            <a:r>
              <a:rPr lang="en-US" altLang="en-US" sz="2200" dirty="0" err="1"/>
              <a:t>capacit</a:t>
            </a:r>
            <a:r>
              <a:rPr lang="ro-RO" altLang="en-US" sz="2200" dirty="0"/>
              <a:t>ăț</a:t>
            </a:r>
            <a:r>
              <a:rPr lang="en-US" altLang="en-US" sz="2200" dirty="0"/>
              <a:t>ii </a:t>
            </a:r>
            <a:r>
              <a:rPr lang="en-US" altLang="en-US" sz="2200" dirty="0" err="1"/>
              <a:t>optime</a:t>
            </a:r>
            <a:r>
              <a:rPr lang="en-US" altLang="en-US" sz="2200" dirty="0"/>
              <a:t> a </a:t>
            </a:r>
            <a:r>
              <a:rPr lang="en-US" altLang="en-US" sz="2200" dirty="0" err="1"/>
              <a:t>canalelor</a:t>
            </a:r>
            <a:r>
              <a:rPr lang="en-US" altLang="en-US" sz="2200" dirty="0"/>
              <a:t> de </a:t>
            </a:r>
            <a:r>
              <a:rPr lang="en-US" altLang="en-US" sz="2200" dirty="0" err="1"/>
              <a:t>transmitere</a:t>
            </a:r>
            <a:r>
              <a:rPr lang="en-US" altLang="en-US" sz="2200" dirty="0"/>
              <a:t> a </a:t>
            </a:r>
            <a:r>
              <a:rPr lang="en-US" altLang="en-US" sz="2200" dirty="0" err="1"/>
              <a:t>informa</a:t>
            </a:r>
            <a:r>
              <a:rPr lang="ro-RO" altLang="en-US" sz="2200" dirty="0"/>
              <a:t>ț</a:t>
            </a:r>
            <a:r>
              <a:rPr lang="en-US" altLang="en-US" sz="2200" dirty="0" err="1"/>
              <a:t>iei</a:t>
            </a:r>
            <a:r>
              <a:rPr lang="en-US" altLang="en-US" sz="2200" dirty="0"/>
              <a:t> a.</a:t>
            </a:r>
            <a:r>
              <a:rPr lang="ro-RO" altLang="en-US" sz="2200" dirty="0"/>
              <a:t>î</a:t>
            </a:r>
            <a:r>
              <a:rPr lang="en-US" altLang="en-US" sz="2200" dirty="0"/>
              <a:t>. s</a:t>
            </a:r>
            <a:r>
              <a:rPr lang="ro-RO" altLang="en-US" sz="2200" dirty="0"/>
              <a:t>ă</a:t>
            </a:r>
            <a:r>
              <a:rPr lang="en-US" altLang="en-US" sz="2200" dirty="0"/>
              <a:t> nu </a:t>
            </a:r>
            <a:r>
              <a:rPr lang="en-US" altLang="en-US" sz="2200" dirty="0" err="1"/>
              <a:t>aib</a:t>
            </a:r>
            <a:r>
              <a:rPr lang="ro-RO" altLang="en-US" sz="2200" dirty="0"/>
              <a:t>ă</a:t>
            </a:r>
            <a:r>
              <a:rPr lang="en-US" altLang="en-US" sz="2200" dirty="0"/>
              <a:t> </a:t>
            </a:r>
            <a:r>
              <a:rPr lang="en-US" altLang="en-US" sz="2200" dirty="0" err="1"/>
              <a:t>loc</a:t>
            </a:r>
            <a:r>
              <a:rPr lang="en-US" altLang="en-US" sz="2200" dirty="0"/>
              <a:t> </a:t>
            </a:r>
            <a:r>
              <a:rPr lang="en-US" altLang="en-US" sz="2200" dirty="0" err="1"/>
              <a:t>pierderi</a:t>
            </a:r>
            <a:r>
              <a:rPr lang="en-US" altLang="en-US" sz="2200" dirty="0"/>
              <a:t> </a:t>
            </a:r>
            <a:r>
              <a:rPr lang="en-US" altLang="en-US" sz="2200" dirty="0" err="1"/>
              <a:t>sau</a:t>
            </a:r>
            <a:r>
              <a:rPr lang="en-US" altLang="en-US" sz="2200" dirty="0"/>
              <a:t> </a:t>
            </a:r>
            <a:r>
              <a:rPr lang="en-US" altLang="en-US" sz="2200" dirty="0" err="1"/>
              <a:t>denatur</a:t>
            </a:r>
            <a:r>
              <a:rPr lang="ro-RO" altLang="en-US" sz="2200" dirty="0"/>
              <a:t>ă</a:t>
            </a:r>
            <a:r>
              <a:rPr lang="en-US" altLang="en-US" sz="2200" dirty="0" err="1"/>
              <a:t>ri</a:t>
            </a:r>
            <a:r>
              <a:rPr lang="en-US" altLang="en-US" sz="2200" dirty="0"/>
              <a:t> </a:t>
            </a:r>
            <a:r>
              <a:rPr lang="en-US" altLang="en-US" sz="2200" dirty="0" err="1"/>
              <a:t>pe</a:t>
            </a:r>
            <a:r>
              <a:rPr lang="en-US" altLang="en-US" sz="2200" dirty="0"/>
              <a:t> </a:t>
            </a:r>
            <a:r>
              <a:rPr lang="en-US" altLang="en-US" sz="2200" dirty="0" err="1"/>
              <a:t>drumul</a:t>
            </a:r>
            <a:r>
              <a:rPr lang="en-US" altLang="en-US" sz="2200" dirty="0"/>
              <a:t> de la </a:t>
            </a:r>
            <a:r>
              <a:rPr lang="en-US" altLang="en-US" sz="2200" dirty="0" err="1"/>
              <a:t>sursa</a:t>
            </a:r>
            <a:r>
              <a:rPr lang="en-US" altLang="en-US" sz="2200" dirty="0"/>
              <a:t> de </a:t>
            </a:r>
            <a:r>
              <a:rPr lang="en-US" altLang="en-US" sz="2200" dirty="0" err="1"/>
              <a:t>informa</a:t>
            </a:r>
            <a:r>
              <a:rPr lang="ro-RO" altLang="en-US" sz="2200" dirty="0"/>
              <a:t>ț</a:t>
            </a:r>
            <a:r>
              <a:rPr lang="en-US" altLang="en-US" sz="2200" dirty="0"/>
              <a:t>ii la </a:t>
            </a:r>
            <a:r>
              <a:rPr lang="en-US" altLang="en-US" sz="2200" dirty="0" err="1"/>
              <a:t>receptorul</a:t>
            </a:r>
            <a:r>
              <a:rPr lang="en-US" altLang="en-US" sz="2200" dirty="0"/>
              <a:t> de </a:t>
            </a:r>
            <a:r>
              <a:rPr lang="en-US" altLang="en-US" sz="2200" dirty="0" err="1"/>
              <a:t>informa</a:t>
            </a:r>
            <a:r>
              <a:rPr lang="ro-RO" altLang="en-US" sz="2200" dirty="0"/>
              <a:t>ț</a:t>
            </a:r>
            <a:r>
              <a:rPr lang="en-US" altLang="en-US" sz="2200" dirty="0" err="1"/>
              <a:t>ie</a:t>
            </a:r>
            <a:r>
              <a:rPr lang="en-US" altLang="en-US" sz="2200" dirty="0"/>
              <a:t>.</a:t>
            </a:r>
          </a:p>
          <a:p>
            <a:pPr algn="l"/>
            <a:endParaRPr lang="en-US" altLang="en-US" sz="2200" dirty="0"/>
          </a:p>
          <a:p>
            <a:pPr algn="l"/>
            <a:r>
              <a:rPr lang="en-US" altLang="en-US" sz="2200" dirty="0" err="1"/>
              <a:t>Entropia</a:t>
            </a:r>
            <a:r>
              <a:rPr lang="ro-RO" altLang="en-US" sz="2200" dirty="0"/>
              <a:t> </a:t>
            </a:r>
            <a:r>
              <a:rPr lang="en-US" altLang="en-US" sz="2200" dirty="0"/>
              <a:t>- m</a:t>
            </a:r>
            <a:r>
              <a:rPr lang="ro-RO" altLang="en-US" sz="2200" dirty="0"/>
              <a:t>ăsură a gradului de nedeterminare a stării sistemelor fizice</a:t>
            </a:r>
          </a:p>
          <a:p>
            <a:pPr algn="l"/>
            <a:r>
              <a:rPr lang="ro-RO" altLang="en-US" sz="2200" dirty="0"/>
              <a:t>Orice informație constă în totalitatea datelor cu privire la un sistem fizic oarecare. Astfel, informația nu ar avea sens dacă starea sistemului fizic ar fi complet determinată.</a:t>
            </a:r>
            <a:endParaRPr lang="en-US" altLang="en-US" sz="2200" dirty="0"/>
          </a:p>
        </p:txBody>
      </p:sp>
    </p:spTree>
    <p:extLst>
      <p:ext uri="{BB962C8B-B14F-4D97-AF65-F5344CB8AC3E}">
        <p14:creationId xmlns:p14="http://schemas.microsoft.com/office/powerpoint/2010/main" val="6850835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Elemente de teoria transmisiei informa</a:t>
            </a:r>
            <a:r>
              <a:rPr lang="ro-RO" altLang="en-US" sz="3300"/>
              <a:t>ţ</a:t>
            </a:r>
            <a:r>
              <a:rPr lang="en-US" altLang="en-US" sz="3300"/>
              <a:t>iei</a:t>
            </a:r>
          </a:p>
        </p:txBody>
      </p:sp>
      <p:sp>
        <p:nvSpPr>
          <p:cNvPr id="41991" name="Rectangle 7"/>
          <p:cNvSpPr>
            <a:spLocks noChangeArrowheads="1"/>
          </p:cNvSpPr>
          <p:nvPr/>
        </p:nvSpPr>
        <p:spPr bwMode="auto">
          <a:xfrm>
            <a:off x="1366838" y="2579688"/>
            <a:ext cx="7700962" cy="344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ro-RO" altLang="en-US" sz="2200" dirty="0"/>
              <a:t>Interesante sunt cazurile în care sistemul fizic considerat se poate afla întâmplător într-o anumită stare dintr-o mulțime de stări posibile, adică în situațiile în care sistemul comportă un anumit grad de incertitudine.</a:t>
            </a:r>
          </a:p>
          <a:p>
            <a:pPr algn="l"/>
            <a:endParaRPr lang="ro-RO" altLang="en-US" sz="2200" dirty="0"/>
          </a:p>
          <a:p>
            <a:pPr algn="l"/>
            <a:r>
              <a:rPr lang="ro-RO" altLang="en-US" sz="2200" dirty="0"/>
              <a:t>De asemenea, informațiile obtinute cu privire la un sistem fizic sunt cu atat mai complete și cu atât mai consistente, cu cât nedeterminarea sistemului este mai mare până la obținerea acestor informații. De aici vine logic întrebarea: ce trebuie să înțelegem printr-un grad mare sau mic de nedeterminare și prin ce trebuie măsurat gradul de nedeterminare al unui sistem fizic dat?</a:t>
            </a:r>
          </a:p>
        </p:txBody>
      </p:sp>
    </p:spTree>
    <p:extLst>
      <p:ext uri="{BB962C8B-B14F-4D97-AF65-F5344CB8AC3E}">
        <p14:creationId xmlns:p14="http://schemas.microsoft.com/office/powerpoint/2010/main" val="39648493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Elemente de teoria transmisiei informa</a:t>
            </a:r>
            <a:r>
              <a:rPr lang="ro-RO" altLang="en-US" sz="3300"/>
              <a:t>ţ</a:t>
            </a:r>
            <a:r>
              <a:rPr lang="en-US" altLang="en-US" sz="3300"/>
              <a:t>iei</a:t>
            </a:r>
          </a:p>
        </p:txBody>
      </p:sp>
      <p:sp>
        <p:nvSpPr>
          <p:cNvPr id="41991" name="Rectangle 7"/>
          <p:cNvSpPr>
            <a:spLocks noChangeArrowheads="1"/>
          </p:cNvSpPr>
          <p:nvPr/>
        </p:nvSpPr>
        <p:spPr bwMode="auto">
          <a:xfrm>
            <a:off x="1210469" y="2312059"/>
            <a:ext cx="7700962" cy="366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endParaRPr lang="ro-RO" altLang="en-US" sz="2200" dirty="0"/>
          </a:p>
          <a:p>
            <a:pPr algn="l"/>
            <a:r>
              <a:rPr lang="ro-RO" altLang="en-US" sz="2200" dirty="0"/>
              <a:t>Exemple simple: </a:t>
            </a:r>
          </a:p>
          <a:p>
            <a:pPr algn="l"/>
            <a:endParaRPr lang="ro-RO" altLang="en-US" sz="2200" dirty="0"/>
          </a:p>
          <a:p>
            <a:pPr algn="l"/>
            <a:r>
              <a:rPr lang="ro-RO" altLang="en-US" sz="2200" dirty="0"/>
              <a:t>1) Sistem fizic: </a:t>
            </a:r>
            <a:r>
              <a:rPr lang="ro-RO" altLang="en-US" sz="2200" b="1" dirty="0"/>
              <a:t>moneda</a:t>
            </a:r>
            <a:r>
              <a:rPr lang="ro-RO" altLang="en-US" sz="2200" dirty="0"/>
              <a:t> (ca rezultat al aruncării poate fi într-una din cele două stări: stemă sau marcă)</a:t>
            </a:r>
          </a:p>
          <a:p>
            <a:pPr algn="l"/>
            <a:r>
              <a:rPr lang="ro-RO" altLang="en-US" sz="2200" dirty="0"/>
              <a:t>2) Sistem fizic: </a:t>
            </a:r>
            <a:r>
              <a:rPr lang="ro-RO" altLang="en-US" sz="2200" b="1" dirty="0"/>
              <a:t>zarul</a:t>
            </a:r>
            <a:r>
              <a:rPr lang="ro-RO" altLang="en-US" sz="2200" dirty="0"/>
              <a:t> (ca rezultat al unei aruncări se poate afla într-una din cele șase stări posibile)</a:t>
            </a:r>
          </a:p>
          <a:p>
            <a:pPr algn="l"/>
            <a:endParaRPr lang="ro-RO" altLang="en-US" sz="2200" dirty="0"/>
          </a:p>
          <a:p>
            <a:pPr algn="l"/>
            <a:r>
              <a:rPr lang="ro-RO" altLang="en-US" sz="2200" b="1" dirty="0"/>
              <a:t>? În care dintre cele două cazuri avem un grad de nedeterminare mai mare?</a:t>
            </a:r>
            <a:endParaRPr lang="en-US" altLang="en-US" sz="2200" b="1" dirty="0"/>
          </a:p>
        </p:txBody>
      </p:sp>
    </p:spTree>
    <p:extLst>
      <p:ext uri="{BB962C8B-B14F-4D97-AF65-F5344CB8AC3E}">
        <p14:creationId xmlns:p14="http://schemas.microsoft.com/office/powerpoint/2010/main" val="3945273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Elemente de teoria transmisiei informa</a:t>
            </a:r>
            <a:r>
              <a:rPr lang="ro-RO" altLang="en-US" sz="3300"/>
              <a:t>ţ</a:t>
            </a:r>
            <a:r>
              <a:rPr lang="en-US" altLang="en-US" sz="3300"/>
              <a:t>iei</a:t>
            </a:r>
          </a:p>
        </p:txBody>
      </p:sp>
      <p:sp>
        <p:nvSpPr>
          <p:cNvPr id="41991" name="Rectangle 7"/>
          <p:cNvSpPr>
            <a:spLocks noChangeArrowheads="1"/>
          </p:cNvSpPr>
          <p:nvPr/>
        </p:nvSpPr>
        <p:spPr bwMode="auto">
          <a:xfrm>
            <a:off x="1371600" y="2438400"/>
            <a:ext cx="7700962" cy="382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endParaRPr lang="ro-RO" altLang="en-US" sz="2200" dirty="0"/>
          </a:p>
          <a:p>
            <a:pPr algn="l"/>
            <a:r>
              <a:rPr lang="ro-RO" altLang="en-US" sz="2200" dirty="0"/>
              <a:t>Să considerăm acum următorul exemplu: </a:t>
            </a:r>
          </a:p>
          <a:p>
            <a:pPr algn="l"/>
            <a:endParaRPr lang="ro-RO" altLang="en-US" sz="2200" dirty="0"/>
          </a:p>
          <a:p>
            <a:pPr algn="l"/>
            <a:r>
              <a:rPr lang="ro-RO" altLang="en-US" sz="2200" dirty="0"/>
              <a:t>1) Sistem fizic: </a:t>
            </a:r>
            <a:r>
              <a:rPr lang="ro-RO" altLang="en-US" sz="2200" b="1" dirty="0"/>
              <a:t>moneda</a:t>
            </a:r>
            <a:r>
              <a:rPr lang="ro-RO" altLang="en-US" sz="2200" dirty="0"/>
              <a:t> (ca rezultat al aruncării poate fi într-una din cele două stări: stemă sau marcă)</a:t>
            </a:r>
          </a:p>
          <a:p>
            <a:pPr algn="l"/>
            <a:r>
              <a:rPr lang="ro-RO" altLang="en-US" sz="2200" dirty="0"/>
              <a:t>2)Sistem fizic: </a:t>
            </a:r>
            <a:r>
              <a:rPr lang="ro-RO" altLang="en-US" sz="2200" b="1" dirty="0"/>
              <a:t>un computer</a:t>
            </a:r>
            <a:r>
              <a:rPr lang="ro-RO" altLang="en-US" sz="2200" dirty="0"/>
              <a:t> (în stare de funcționare cu probabilitatea de 99% și în stare defectă cu probabilitatea de 1%)</a:t>
            </a:r>
          </a:p>
          <a:p>
            <a:pPr algn="l"/>
            <a:endParaRPr lang="ro-RO" altLang="en-US" sz="2200" dirty="0"/>
          </a:p>
          <a:p>
            <a:pPr algn="l"/>
            <a:r>
              <a:rPr lang="ro-RO" altLang="en-US" sz="2200" b="1" dirty="0"/>
              <a:t>? Doar numărul stărilor caracterizează gradul de nedeterminare al unui sistem fizic?</a:t>
            </a:r>
            <a:endParaRPr lang="en-US" altLang="en-US" sz="2200" b="1" dirty="0"/>
          </a:p>
        </p:txBody>
      </p:sp>
    </p:spTree>
    <p:extLst>
      <p:ext uri="{BB962C8B-B14F-4D97-AF65-F5344CB8AC3E}">
        <p14:creationId xmlns:p14="http://schemas.microsoft.com/office/powerpoint/2010/main" val="41178589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Elemente de teoria transmisiei informa</a:t>
            </a:r>
            <a:r>
              <a:rPr lang="ro-RO" altLang="en-US" sz="3300"/>
              <a:t>ţ</a:t>
            </a:r>
            <a:r>
              <a:rPr lang="en-US" altLang="en-US" sz="3300"/>
              <a:t>iei</a:t>
            </a:r>
          </a:p>
        </p:txBody>
      </p:sp>
      <p:sp>
        <p:nvSpPr>
          <p:cNvPr id="41991" name="Rectangle 7"/>
          <p:cNvSpPr>
            <a:spLocks noChangeArrowheads="1"/>
          </p:cNvSpPr>
          <p:nvPr/>
        </p:nvSpPr>
        <p:spPr bwMode="auto">
          <a:xfrm>
            <a:off x="1210469" y="2434879"/>
            <a:ext cx="7700962" cy="389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28600" indent="-228600" algn="ctr">
              <a:spcBef>
                <a:spcPct val="20000"/>
              </a:spcBef>
              <a:buClr>
                <a:schemeClr val="accent2"/>
              </a:buClr>
              <a:buFont typeface="Wingdings" pitchFamily="2" charset="2"/>
              <a:defRPr sz="3200">
                <a:solidFill>
                  <a:schemeClr val="tx1"/>
                </a:solidFill>
                <a:latin typeface="Times New Roman" pitchFamily="18" charset="0"/>
              </a:defRPr>
            </a:lvl1pPr>
            <a:lvl2pPr marL="1219200" indent="-53340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790700" indent="-4572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2286000" indent="-3810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2743200" indent="-342900" algn="ctr">
              <a:spcBef>
                <a:spcPct val="20000"/>
              </a:spcBef>
              <a:buClr>
                <a:schemeClr val="accent2"/>
              </a:buClr>
              <a:buSzPct val="80000"/>
              <a:buFont typeface="Wingdings" pitchFamily="2" charset="2"/>
              <a:defRPr>
                <a:solidFill>
                  <a:schemeClr val="tx1"/>
                </a:solidFill>
                <a:latin typeface="Times New Roman" pitchFamily="18" charset="0"/>
              </a:defRPr>
            </a:lvl5pPr>
            <a:lvl6pPr marL="32004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36576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41148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4572000" indent="-3429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en-US" altLang="en-US" sz="2000" dirty="0"/>
              <a:t>1. </a:t>
            </a:r>
            <a:r>
              <a:rPr lang="ro-RO" altLang="en-US" sz="2000" dirty="0"/>
              <a:t>Entropia informaţională</a:t>
            </a:r>
            <a:endParaRPr lang="en-US" altLang="en-US" sz="2000" dirty="0"/>
          </a:p>
          <a:p>
            <a:pPr algn="l"/>
            <a:r>
              <a:rPr lang="en-US" altLang="en-US" sz="2000" dirty="0"/>
              <a:t>	</a:t>
            </a:r>
            <a:r>
              <a:rPr lang="en-US" altLang="en-US" sz="2000" dirty="0" err="1"/>
              <a:t>Informa</a:t>
            </a:r>
            <a:r>
              <a:rPr lang="ro-RO" altLang="en-US" sz="2000" dirty="0"/>
              <a:t>ţ</a:t>
            </a:r>
            <a:r>
              <a:rPr lang="en-US" altLang="en-US" sz="2000" dirty="0" err="1"/>
              <a:t>ia</a:t>
            </a:r>
            <a:r>
              <a:rPr lang="en-US" altLang="en-US" sz="2000" dirty="0"/>
              <a:t> = </a:t>
            </a:r>
            <a:r>
              <a:rPr lang="en-US" altLang="en-US" sz="2000" dirty="0" err="1"/>
              <a:t>mesaj</a:t>
            </a:r>
            <a:r>
              <a:rPr lang="en-US" altLang="en-US" sz="2000" dirty="0"/>
              <a:t> care </a:t>
            </a:r>
            <a:r>
              <a:rPr lang="en-US" altLang="en-US" sz="2000" dirty="0" err="1"/>
              <a:t>aduce</a:t>
            </a:r>
            <a:r>
              <a:rPr lang="en-US" altLang="en-US" sz="2000" dirty="0"/>
              <a:t> o </a:t>
            </a:r>
            <a:r>
              <a:rPr lang="en-US" altLang="en-US" sz="2000" dirty="0" err="1"/>
              <a:t>precizare</a:t>
            </a:r>
            <a:r>
              <a:rPr lang="en-US" altLang="en-US" sz="2000" dirty="0"/>
              <a:t> </a:t>
            </a:r>
            <a:r>
              <a:rPr lang="ro-RO" altLang="en-US" sz="2000" dirty="0"/>
              <a:t>î</a:t>
            </a:r>
            <a:r>
              <a:rPr lang="en-US" altLang="en-US" sz="2000" dirty="0" err="1"/>
              <a:t>ntr</a:t>
            </a:r>
            <a:r>
              <a:rPr lang="en-US" altLang="en-US" sz="2000" dirty="0"/>
              <a:t>-o problem</a:t>
            </a:r>
            <a:r>
              <a:rPr lang="ro-RO" altLang="en-US" sz="2000" dirty="0"/>
              <a:t>ă</a:t>
            </a:r>
            <a:r>
              <a:rPr lang="en-US" altLang="en-US" sz="2000" dirty="0"/>
              <a:t> cu un </a:t>
            </a:r>
            <a:r>
              <a:rPr lang="en-US" altLang="en-US" sz="2000" dirty="0" err="1"/>
              <a:t>anumit</a:t>
            </a:r>
            <a:r>
              <a:rPr lang="en-US" altLang="en-US" sz="2000" dirty="0"/>
              <a:t> grad de </a:t>
            </a:r>
            <a:r>
              <a:rPr lang="en-US" altLang="en-US" sz="2000" dirty="0" err="1"/>
              <a:t>incertitudine</a:t>
            </a:r>
            <a:r>
              <a:rPr lang="en-US" altLang="en-US" sz="2000" dirty="0"/>
              <a:t>.</a:t>
            </a:r>
          </a:p>
          <a:p>
            <a:pPr algn="l"/>
            <a:r>
              <a:rPr lang="en-US" altLang="en-US" sz="2000" dirty="0"/>
              <a:t>	</a:t>
            </a:r>
            <a:r>
              <a:rPr lang="en-US" altLang="en-US" sz="2000" dirty="0" err="1"/>
              <a:t>Incertitudinea</a:t>
            </a:r>
            <a:r>
              <a:rPr lang="en-US" altLang="en-US" sz="2000" dirty="0"/>
              <a:t> (</a:t>
            </a:r>
            <a:r>
              <a:rPr lang="en-US" altLang="en-US" sz="2000" dirty="0" err="1"/>
              <a:t>nedeterminarea</a:t>
            </a:r>
            <a:r>
              <a:rPr lang="en-US" altLang="en-US" sz="2000" dirty="0"/>
              <a:t>) </a:t>
            </a:r>
            <a:r>
              <a:rPr lang="en-US" altLang="en-US" sz="2000" b="1" dirty="0" err="1"/>
              <a:t>scade</a:t>
            </a:r>
            <a:r>
              <a:rPr lang="en-US" altLang="en-US" sz="2000" dirty="0"/>
              <a:t> o data cu </a:t>
            </a:r>
            <a:r>
              <a:rPr lang="en-US" altLang="en-US" sz="2000" dirty="0" err="1"/>
              <a:t>apari</a:t>
            </a:r>
            <a:r>
              <a:rPr lang="ro-RO" altLang="en-US" sz="2000" dirty="0"/>
              <a:t>ţ</a:t>
            </a:r>
            <a:r>
              <a:rPr lang="en-US" altLang="en-US" sz="2000" dirty="0" err="1"/>
              <a:t>ia</a:t>
            </a:r>
            <a:r>
              <a:rPr lang="ro-RO" altLang="en-US" sz="2000" dirty="0"/>
              <a:t> (creșterea)</a:t>
            </a:r>
            <a:r>
              <a:rPr lang="en-US" altLang="en-US" sz="2000" dirty="0"/>
              <a:t> </a:t>
            </a:r>
            <a:r>
              <a:rPr lang="en-US" altLang="en-US" sz="2000" dirty="0" err="1"/>
              <a:t>informa</a:t>
            </a:r>
            <a:r>
              <a:rPr lang="ro-RO" altLang="en-US" sz="2000" dirty="0"/>
              <a:t>ţ</a:t>
            </a:r>
            <a:r>
              <a:rPr lang="en-US" altLang="en-US" sz="2000" dirty="0" err="1"/>
              <a:t>iei</a:t>
            </a:r>
            <a:endParaRPr lang="en-US" altLang="en-US" sz="2000" dirty="0"/>
          </a:p>
          <a:p>
            <a:pPr algn="l"/>
            <a:r>
              <a:rPr lang="en-US" altLang="en-US" sz="2000" dirty="0"/>
              <a:t>	Fie </a:t>
            </a:r>
            <a:r>
              <a:rPr lang="ro-RO" altLang="en-US" sz="2000" dirty="0"/>
              <a:t>sistemul fizic (</a:t>
            </a:r>
            <a:r>
              <a:rPr lang="en-US" altLang="en-US" sz="2000" dirty="0" err="1"/>
              <a:t>experimentul</a:t>
            </a:r>
            <a:r>
              <a:rPr lang="ro-RO" altLang="en-US" sz="2000" dirty="0"/>
              <a:t>)</a:t>
            </a:r>
            <a:r>
              <a:rPr lang="en-US" altLang="en-US" sz="2000" dirty="0"/>
              <a:t> X, cu </a:t>
            </a:r>
            <a:r>
              <a:rPr lang="en-US" altLang="en-US" sz="2000" dirty="0" err="1"/>
              <a:t>reparti</a:t>
            </a:r>
            <a:r>
              <a:rPr lang="ro-RO" altLang="en-US" sz="2000" dirty="0"/>
              <a:t>ţ</a:t>
            </a:r>
            <a:r>
              <a:rPr lang="en-US" altLang="en-US" sz="2000" dirty="0" err="1"/>
              <a:t>ia</a:t>
            </a:r>
            <a:r>
              <a:rPr lang="en-US" altLang="en-US" sz="2000" dirty="0"/>
              <a:t> probabilistic</a:t>
            </a:r>
            <a:r>
              <a:rPr lang="ro-RO" altLang="en-US" sz="2000" dirty="0"/>
              <a:t>ă</a:t>
            </a:r>
            <a:r>
              <a:rPr lang="en-US" altLang="en-US" sz="2000" dirty="0"/>
              <a:t>:</a:t>
            </a:r>
          </a:p>
          <a:p>
            <a:pPr algn="l"/>
            <a:endParaRPr lang="en-US" altLang="en-US" sz="2000" dirty="0"/>
          </a:p>
        </p:txBody>
      </p:sp>
      <p:graphicFrame>
        <p:nvGraphicFramePr>
          <p:cNvPr id="41992" name="Object 8"/>
          <p:cNvGraphicFramePr>
            <a:graphicFrameLocks noChangeAspect="1"/>
          </p:cNvGraphicFramePr>
          <p:nvPr>
            <p:extLst>
              <p:ext uri="{D42A27DB-BD31-4B8C-83A1-F6EECF244321}">
                <p14:modId xmlns:p14="http://schemas.microsoft.com/office/powerpoint/2010/main" val="32583457"/>
              </p:ext>
            </p:extLst>
          </p:nvPr>
        </p:nvGraphicFramePr>
        <p:xfrm>
          <a:off x="3886200" y="4770438"/>
          <a:ext cx="1981200" cy="852487"/>
        </p:xfrm>
        <a:graphic>
          <a:graphicData uri="http://schemas.openxmlformats.org/presentationml/2006/ole">
            <mc:AlternateContent xmlns:mc="http://schemas.openxmlformats.org/markup-compatibility/2006">
              <mc:Choice xmlns:v="urn:schemas-microsoft-com:vml" Requires="v">
                <p:oleObj spid="_x0000_s84001" name="Equation" r:id="rId4" imgW="1180800" imgH="507960" progId="Equation.3">
                  <p:embed/>
                </p:oleObj>
              </mc:Choice>
              <mc:Fallback>
                <p:oleObj name="Equation" r:id="rId4" imgW="1180800" imgH="507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770438"/>
                        <a:ext cx="1981200" cy="852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93" name="Text Box 9"/>
          <p:cNvSpPr txBox="1">
            <a:spLocks noChangeArrowheads="1"/>
          </p:cNvSpPr>
          <p:nvPr/>
        </p:nvSpPr>
        <p:spPr bwMode="auto">
          <a:xfrm>
            <a:off x="2128838" y="5622925"/>
            <a:ext cx="62680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o-RO" altLang="en-US" dirty="0"/>
              <a:t>Stările sistemului sunt x</a:t>
            </a:r>
            <a:r>
              <a:rPr lang="ro-RO" altLang="en-US" sz="1600" baseline="-25000" dirty="0"/>
              <a:t>i</a:t>
            </a:r>
            <a:r>
              <a:rPr lang="ro-RO" altLang="en-US" sz="1600" dirty="0"/>
              <a:t>, </a:t>
            </a:r>
            <a:r>
              <a:rPr lang="ro-RO" altLang="en-US" dirty="0"/>
              <a:t>iar probabilitățile de realizare p</a:t>
            </a:r>
            <a:r>
              <a:rPr lang="ro-RO" altLang="en-US" baseline="-25000" dirty="0"/>
              <a:t>i</a:t>
            </a:r>
            <a:endParaRPr lang="ro-RO" altLang="en-US" sz="1600" baseline="-25000" dirty="0"/>
          </a:p>
          <a:p>
            <a:r>
              <a:rPr lang="en-US" altLang="en-US" dirty="0" err="1"/>
              <a:t>Sistemul</a:t>
            </a:r>
            <a:r>
              <a:rPr lang="en-US" altLang="en-US" dirty="0"/>
              <a:t> de </a:t>
            </a:r>
            <a:r>
              <a:rPr lang="en-US" altLang="en-US" dirty="0" err="1"/>
              <a:t>evenimente</a:t>
            </a:r>
            <a:r>
              <a:rPr lang="en-US" altLang="en-US" dirty="0"/>
              <a:t> </a:t>
            </a:r>
            <a:r>
              <a:rPr lang="en-US" altLang="en-US" dirty="0" err="1"/>
              <a:t>considerat</a:t>
            </a:r>
            <a:r>
              <a:rPr lang="en-US" altLang="en-US" dirty="0"/>
              <a:t> </a:t>
            </a:r>
            <a:r>
              <a:rPr lang="en-US" altLang="en-US" dirty="0" err="1"/>
              <a:t>este</a:t>
            </a:r>
            <a:r>
              <a:rPr lang="en-US" altLang="en-US" dirty="0"/>
              <a:t> un </a:t>
            </a:r>
            <a:r>
              <a:rPr lang="en-US" altLang="en-US" b="1" dirty="0" err="1"/>
              <a:t>sistem</a:t>
            </a:r>
            <a:r>
              <a:rPr lang="en-US" altLang="en-US" b="1" dirty="0"/>
              <a:t> </a:t>
            </a:r>
            <a:r>
              <a:rPr lang="en-US" altLang="en-US" b="1" dirty="0" err="1"/>
              <a:t>complet</a:t>
            </a:r>
            <a:r>
              <a:rPr lang="en-US" altLang="en-US" dirty="0"/>
              <a:t>.</a:t>
            </a:r>
          </a:p>
        </p:txBody>
      </p:sp>
    </p:spTree>
    <p:extLst>
      <p:ext uri="{BB962C8B-B14F-4D97-AF65-F5344CB8AC3E}">
        <p14:creationId xmlns:p14="http://schemas.microsoft.com/office/powerpoint/2010/main" val="41611013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Formula lui Shannon</a:t>
            </a:r>
          </a:p>
        </p:txBody>
      </p:sp>
      <p:graphicFrame>
        <p:nvGraphicFramePr>
          <p:cNvPr id="77832" name="Object 8"/>
          <p:cNvGraphicFramePr>
            <a:graphicFrameLocks noChangeAspect="1"/>
          </p:cNvGraphicFramePr>
          <p:nvPr/>
        </p:nvGraphicFramePr>
        <p:xfrm>
          <a:off x="2743200" y="3409950"/>
          <a:ext cx="3657600" cy="781050"/>
        </p:xfrm>
        <a:graphic>
          <a:graphicData uri="http://schemas.openxmlformats.org/presentationml/2006/ole">
            <mc:AlternateContent xmlns:mc="http://schemas.openxmlformats.org/markup-compatibility/2006">
              <mc:Choice xmlns:v="urn:schemas-microsoft-com:vml" Requires="v">
                <p:oleObj spid="_x0000_s77871" name="Equation" r:id="rId4" imgW="2019240" imgH="431640" progId="Equation.3">
                  <p:embed/>
                </p:oleObj>
              </mc:Choice>
              <mc:Fallback>
                <p:oleObj name="Equation" r:id="rId4" imgW="2019240" imgH="43164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409950"/>
                        <a:ext cx="3657600" cy="78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7833" name="Text Box 9"/>
          <p:cNvSpPr txBox="1">
            <a:spLocks noChangeArrowheads="1"/>
          </p:cNvSpPr>
          <p:nvPr/>
        </p:nvSpPr>
        <p:spPr bwMode="auto">
          <a:xfrm>
            <a:off x="1752600" y="4479925"/>
            <a:ext cx="73914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i="1" dirty="0"/>
              <a:t>H</a:t>
            </a:r>
            <a:r>
              <a:rPr lang="en-US" altLang="en-US" dirty="0"/>
              <a:t> se </a:t>
            </a:r>
            <a:r>
              <a:rPr lang="en-US" altLang="en-US" dirty="0" err="1"/>
              <a:t>nume</a:t>
            </a:r>
            <a:r>
              <a:rPr lang="ro-RO" altLang="en-US" dirty="0"/>
              <a:t>ş</a:t>
            </a:r>
            <a:r>
              <a:rPr lang="en-US" altLang="en-US" dirty="0" err="1"/>
              <a:t>te</a:t>
            </a:r>
            <a:r>
              <a:rPr lang="en-US" altLang="en-US" dirty="0"/>
              <a:t> </a:t>
            </a:r>
            <a:r>
              <a:rPr lang="en-US" altLang="en-US" dirty="0" err="1"/>
              <a:t>entropie</a:t>
            </a:r>
            <a:r>
              <a:rPr lang="en-US" altLang="en-US" dirty="0"/>
              <a:t> </a:t>
            </a:r>
            <a:r>
              <a:rPr lang="en-US" altLang="en-US" dirty="0" err="1"/>
              <a:t>informa</a:t>
            </a:r>
            <a:r>
              <a:rPr lang="ro-RO" altLang="en-US" dirty="0"/>
              <a:t>ţ</a:t>
            </a:r>
            <a:r>
              <a:rPr lang="en-US" altLang="en-US" dirty="0" err="1"/>
              <a:t>ional</a:t>
            </a:r>
            <a:r>
              <a:rPr lang="ro-RO" altLang="en-US" dirty="0"/>
              <a:t>ă</a:t>
            </a:r>
            <a:r>
              <a:rPr lang="en-US" altLang="en-US" dirty="0"/>
              <a:t>.</a:t>
            </a:r>
            <a:r>
              <a:rPr lang="ro-RO" altLang="en-US" dirty="0"/>
              <a:t> Logaritmii în bază doi sunt negativi având în vedere valorile posibile pentru p</a:t>
            </a:r>
            <a:r>
              <a:rPr lang="ro-RO" altLang="en-US" baseline="-25000" dirty="0"/>
              <a:t>i</a:t>
            </a:r>
            <a:r>
              <a:rPr lang="ro-RO" altLang="en-US" dirty="0"/>
              <a:t>, deci se justifică luarea acestei sume cu semn schimbat.</a:t>
            </a:r>
            <a:endParaRPr lang="en-US" altLang="en-US" dirty="0"/>
          </a:p>
          <a:p>
            <a:pPr>
              <a:spcBef>
                <a:spcPct val="50000"/>
              </a:spcBef>
            </a:pPr>
            <a:r>
              <a:rPr lang="ro-RO" altLang="en-US" dirty="0"/>
              <a:t>Conform acestei definiții, putem spune că unitatea </a:t>
            </a:r>
            <a:r>
              <a:rPr lang="en-US" altLang="en-US" dirty="0"/>
              <a:t>de m</a:t>
            </a:r>
            <a:r>
              <a:rPr lang="ro-RO" altLang="en-US" dirty="0"/>
              <a:t>ăsură</a:t>
            </a:r>
            <a:r>
              <a:rPr lang="en-US" altLang="en-US" dirty="0"/>
              <a:t> a </a:t>
            </a:r>
            <a:r>
              <a:rPr lang="en-US" altLang="en-US" dirty="0" err="1"/>
              <a:t>informa</a:t>
            </a:r>
            <a:r>
              <a:rPr lang="ro-RO" altLang="en-US" dirty="0"/>
              <a:t>ţ</a:t>
            </a:r>
            <a:r>
              <a:rPr lang="en-US" altLang="en-US" dirty="0" err="1"/>
              <a:t>iei</a:t>
            </a:r>
            <a:r>
              <a:rPr lang="en-US" altLang="en-US" dirty="0"/>
              <a:t> </a:t>
            </a:r>
            <a:r>
              <a:rPr lang="en-US" altLang="en-US" dirty="0" err="1"/>
              <a:t>este</a:t>
            </a:r>
            <a:r>
              <a:rPr lang="en-US" altLang="en-US" dirty="0"/>
              <a:t> </a:t>
            </a:r>
            <a:r>
              <a:rPr lang="en-US" altLang="en-US" dirty="0" err="1"/>
              <a:t>bitul</a:t>
            </a:r>
            <a:r>
              <a:rPr lang="en-US" altLang="en-US" dirty="0"/>
              <a:t>. </a:t>
            </a:r>
            <a:r>
              <a:rPr lang="ro-RO" altLang="en-US" dirty="0"/>
              <a:t> Astfel, u</a:t>
            </a:r>
            <a:r>
              <a:rPr lang="en-US" altLang="en-US" dirty="0"/>
              <a:t>n bit (</a:t>
            </a:r>
            <a:r>
              <a:rPr lang="en-US" altLang="en-US" b="1" dirty="0"/>
              <a:t>B</a:t>
            </a:r>
            <a:r>
              <a:rPr lang="en-US" altLang="en-US" dirty="0"/>
              <a:t>inary </a:t>
            </a:r>
            <a:r>
              <a:rPr lang="en-US" altLang="en-US" dirty="0" err="1"/>
              <a:t>dig</a:t>
            </a:r>
            <a:r>
              <a:rPr lang="en-US" altLang="en-US" b="1" dirty="0" err="1"/>
              <a:t>IT</a:t>
            </a:r>
            <a:r>
              <a:rPr lang="en-US" altLang="en-US" dirty="0"/>
              <a:t>) </a:t>
            </a:r>
            <a:r>
              <a:rPr lang="en-US" altLang="en-US" dirty="0" err="1"/>
              <a:t>este</a:t>
            </a:r>
            <a:r>
              <a:rPr lang="en-US" altLang="en-US" dirty="0"/>
              <a:t> </a:t>
            </a:r>
            <a:r>
              <a:rPr lang="en-US" altLang="en-US" dirty="0" err="1"/>
              <a:t>definit</a:t>
            </a:r>
            <a:r>
              <a:rPr lang="en-US" altLang="en-US" dirty="0"/>
              <a:t> ca </a:t>
            </a:r>
            <a:r>
              <a:rPr lang="en-US" altLang="en-US" dirty="0" err="1"/>
              <a:t>fiind</a:t>
            </a:r>
            <a:r>
              <a:rPr lang="en-US" altLang="en-US" dirty="0"/>
              <a:t> </a:t>
            </a:r>
            <a:r>
              <a:rPr lang="en-US" altLang="en-US" dirty="0" err="1"/>
              <a:t>cantitatea</a:t>
            </a:r>
            <a:r>
              <a:rPr lang="en-US" altLang="en-US" dirty="0"/>
              <a:t> de </a:t>
            </a:r>
            <a:r>
              <a:rPr lang="en-US" altLang="en-US" dirty="0" err="1"/>
              <a:t>informa</a:t>
            </a:r>
            <a:r>
              <a:rPr lang="ro-RO" altLang="en-US" dirty="0"/>
              <a:t>ţ</a:t>
            </a:r>
            <a:r>
              <a:rPr lang="en-US" altLang="en-US" dirty="0" err="1"/>
              <a:t>ie</a:t>
            </a:r>
            <a:r>
              <a:rPr lang="en-US" altLang="en-US" dirty="0"/>
              <a:t> </a:t>
            </a:r>
            <a:r>
              <a:rPr lang="en-US" altLang="en-US" dirty="0" err="1"/>
              <a:t>ob</a:t>
            </a:r>
            <a:r>
              <a:rPr lang="ro-RO" altLang="en-US" dirty="0"/>
              <a:t>ţ</a:t>
            </a:r>
            <a:r>
              <a:rPr lang="en-US" altLang="en-US" dirty="0" err="1"/>
              <a:t>inut</a:t>
            </a:r>
            <a:r>
              <a:rPr lang="ro-RO" altLang="en-US" dirty="0"/>
              <a:t>ă</a:t>
            </a:r>
            <a:r>
              <a:rPr lang="en-US" altLang="en-US" dirty="0"/>
              <a:t> </a:t>
            </a:r>
            <a:r>
              <a:rPr lang="en-US" altLang="en-US" dirty="0" err="1"/>
              <a:t>prin</a:t>
            </a:r>
            <a:r>
              <a:rPr lang="en-US" altLang="en-US" dirty="0"/>
              <a:t> </a:t>
            </a:r>
            <a:r>
              <a:rPr lang="en-US" altLang="en-US" dirty="0" err="1"/>
              <a:t>precizarea</a:t>
            </a:r>
            <a:r>
              <a:rPr lang="en-US" altLang="en-US" dirty="0"/>
              <a:t> </a:t>
            </a:r>
            <a:r>
              <a:rPr lang="en-US" altLang="en-US" dirty="0" err="1"/>
              <a:t>unei</a:t>
            </a:r>
            <a:r>
              <a:rPr lang="en-US" altLang="en-US" dirty="0"/>
              <a:t> </a:t>
            </a:r>
            <a:r>
              <a:rPr lang="en-US" altLang="en-US" dirty="0" err="1"/>
              <a:t>variante</a:t>
            </a:r>
            <a:r>
              <a:rPr lang="en-US" altLang="en-US" dirty="0"/>
              <a:t> din </a:t>
            </a:r>
            <a:r>
              <a:rPr lang="en-US" altLang="en-US" dirty="0" err="1"/>
              <a:t>dou</a:t>
            </a:r>
            <a:r>
              <a:rPr lang="ro-RO" altLang="en-US" dirty="0"/>
              <a:t>ă</a:t>
            </a:r>
            <a:r>
              <a:rPr lang="en-US" altLang="en-US" dirty="0"/>
              <a:t> </a:t>
            </a:r>
            <a:r>
              <a:rPr lang="en-US" altLang="en-US" dirty="0" err="1"/>
              <a:t>egal</a:t>
            </a:r>
            <a:r>
              <a:rPr lang="en-US" altLang="en-US" dirty="0"/>
              <a:t> </a:t>
            </a:r>
            <a:r>
              <a:rPr lang="en-US" altLang="en-US" dirty="0" err="1"/>
              <a:t>probabile</a:t>
            </a:r>
            <a:r>
              <a:rPr lang="en-US" altLang="en-US" dirty="0"/>
              <a:t>.</a:t>
            </a:r>
          </a:p>
        </p:txBody>
      </p:sp>
      <p:sp>
        <p:nvSpPr>
          <p:cNvPr id="2" name="Rectangle 1">
            <a:extLst>
              <a:ext uri="{FF2B5EF4-FFF2-40B4-BE49-F238E27FC236}">
                <a16:creationId xmlns:a16="http://schemas.microsoft.com/office/drawing/2014/main" id="{D2AED345-46F4-40CE-938B-115C4709D259}"/>
              </a:ext>
            </a:extLst>
          </p:cNvPr>
          <p:cNvSpPr/>
          <p:nvPr/>
        </p:nvSpPr>
        <p:spPr>
          <a:xfrm>
            <a:off x="381000" y="2346325"/>
            <a:ext cx="8763000" cy="707886"/>
          </a:xfrm>
          <a:prstGeom prst="rect">
            <a:avLst/>
          </a:prstGeom>
        </p:spPr>
        <p:txBody>
          <a:bodyPr wrap="square">
            <a:spAutoFit/>
          </a:bodyPr>
          <a:lstStyle/>
          <a:p>
            <a:pPr algn="ctr"/>
            <a:r>
              <a:rPr lang="ro-RO" dirty="0">
                <a:hlinkClick r:id="rId6"/>
              </a:rPr>
              <a:t>https://people.math.harvard.edu/~ctm/home/text/others/shannon/entropy/entropy.pdf</a:t>
            </a:r>
            <a:endParaRPr lang="en-US" dirty="0"/>
          </a:p>
          <a:p>
            <a:pPr algn="ctr"/>
            <a:endParaRPr lang="ro-RO"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4" name="Rectangle 6"/>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Exemplu de codificare</a:t>
            </a:r>
          </a:p>
        </p:txBody>
      </p:sp>
      <p:sp>
        <p:nvSpPr>
          <p:cNvPr id="78855" name="Rectangle 7"/>
          <p:cNvSpPr>
            <a:spLocks noChangeArrowheads="1"/>
          </p:cNvSpPr>
          <p:nvPr/>
        </p:nvSpPr>
        <p:spPr bwMode="auto">
          <a:xfrm>
            <a:off x="1338263" y="2438400"/>
            <a:ext cx="7958137" cy="388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buClr>
                <a:schemeClr val="accent2"/>
              </a:buClr>
              <a:buFont typeface="Wingdings" pitchFamily="2" charset="2"/>
              <a:defRPr sz="3200">
                <a:solidFill>
                  <a:schemeClr val="tx1"/>
                </a:solidFill>
                <a:latin typeface="Times New Roman" pitchFamily="18" charset="0"/>
              </a:defRPr>
            </a:lvl1pPr>
            <a:lvl2pPr marL="742950" indent="-28575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085850" indent="-2286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1428750" indent="-2286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1771650" indent="-228600" algn="ctr">
              <a:spcBef>
                <a:spcPct val="20000"/>
              </a:spcBef>
              <a:buClr>
                <a:schemeClr val="accent2"/>
              </a:buClr>
              <a:buSzPct val="80000"/>
              <a:buFont typeface="Wingdings" pitchFamily="2" charset="2"/>
              <a:defRPr>
                <a:solidFill>
                  <a:schemeClr val="tx1"/>
                </a:solidFill>
                <a:latin typeface="Times New Roman" pitchFamily="18" charset="0"/>
              </a:defRPr>
            </a:lvl5pPr>
            <a:lvl6pPr marL="22288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26860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31432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36004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en-US" altLang="en-US" sz="2000" dirty="0" err="1"/>
              <a:t>Ce</a:t>
            </a:r>
            <a:r>
              <a:rPr lang="en-US" altLang="en-US" sz="2000" dirty="0"/>
              <a:t> </a:t>
            </a:r>
            <a:r>
              <a:rPr lang="ro-RO" altLang="en-US" sz="2000" dirty="0"/>
              <a:t>î</a:t>
            </a:r>
            <a:r>
              <a:rPr lang="en-US" altLang="en-US" sz="2000" dirty="0" err="1"/>
              <a:t>nseamn</a:t>
            </a:r>
            <a:r>
              <a:rPr lang="ro-RO" altLang="en-US" sz="2000" dirty="0"/>
              <a:t>ă</a:t>
            </a:r>
            <a:r>
              <a:rPr lang="en-US" altLang="en-US" sz="2000" dirty="0"/>
              <a:t> </a:t>
            </a:r>
            <a:r>
              <a:rPr lang="en-US" altLang="en-US" sz="2000" dirty="0" err="1"/>
              <a:t>faptul</a:t>
            </a:r>
            <a:r>
              <a:rPr lang="en-US" altLang="en-US" sz="2000" dirty="0"/>
              <a:t> c</a:t>
            </a:r>
            <a:r>
              <a:rPr lang="ro-RO" altLang="en-US" sz="2000" dirty="0"/>
              <a:t>ă</a:t>
            </a:r>
            <a:r>
              <a:rPr lang="en-US" altLang="en-US" sz="2000" dirty="0"/>
              <a:t> un </a:t>
            </a:r>
            <a:r>
              <a:rPr lang="en-US" altLang="en-US" sz="2000" dirty="0" err="1"/>
              <a:t>semnal</a:t>
            </a:r>
            <a:r>
              <a:rPr lang="en-US" altLang="en-US" sz="2000" dirty="0"/>
              <a:t> </a:t>
            </a:r>
            <a:r>
              <a:rPr lang="en-US" altLang="en-US" sz="2000" dirty="0" err="1"/>
              <a:t>codificat</a:t>
            </a:r>
            <a:r>
              <a:rPr lang="en-US" altLang="en-US" sz="2000" dirty="0"/>
              <a:t> are 1,75 bi</a:t>
            </a:r>
            <a:r>
              <a:rPr lang="ro-RO" altLang="en-US" sz="2000" dirty="0"/>
              <a:t>ţ</a:t>
            </a:r>
            <a:r>
              <a:rPr lang="en-US" altLang="en-US" sz="2000" dirty="0" err="1"/>
              <a:t>i</a:t>
            </a:r>
            <a:r>
              <a:rPr lang="en-US" altLang="en-US" sz="2000" dirty="0"/>
              <a:t>/</a:t>
            </a:r>
            <a:r>
              <a:rPr lang="en-US" altLang="en-US" sz="2000" dirty="0" err="1"/>
              <a:t>simbol</a:t>
            </a:r>
            <a:r>
              <a:rPr lang="en-US" altLang="en-US" sz="2000" dirty="0"/>
              <a:t>?</a:t>
            </a:r>
          </a:p>
          <a:p>
            <a:pPr algn="l"/>
            <a:r>
              <a:rPr lang="en-US" altLang="en-US" sz="2000" dirty="0"/>
              <a:t>= </a:t>
            </a:r>
            <a:r>
              <a:rPr lang="en-US" altLang="en-US" sz="2000" dirty="0" err="1"/>
              <a:t>putem</a:t>
            </a:r>
            <a:r>
              <a:rPr lang="en-US" altLang="en-US" sz="2000" dirty="0"/>
              <a:t> </a:t>
            </a:r>
            <a:r>
              <a:rPr lang="en-US" altLang="en-US" sz="2000" dirty="0" err="1"/>
              <a:t>converti</a:t>
            </a:r>
            <a:r>
              <a:rPr lang="en-US" altLang="en-US" sz="2000" dirty="0"/>
              <a:t> </a:t>
            </a:r>
            <a:r>
              <a:rPr lang="en-US" altLang="en-US" sz="2000" dirty="0" err="1"/>
              <a:t>semnalul</a:t>
            </a:r>
            <a:r>
              <a:rPr lang="en-US" altLang="en-US" sz="2000" dirty="0"/>
              <a:t> original </a:t>
            </a:r>
            <a:r>
              <a:rPr lang="ro-RO" altLang="en-US" sz="2000" dirty="0"/>
              <a:t>î</a:t>
            </a:r>
            <a:r>
              <a:rPr lang="en-US" altLang="en-US" sz="2000" dirty="0" err="1"/>
              <a:t>ntr</a:t>
            </a:r>
            <a:r>
              <a:rPr lang="en-US" altLang="en-US" sz="2000" dirty="0"/>
              <a:t>-un </a:t>
            </a:r>
            <a:r>
              <a:rPr lang="ro-RO" altLang="en-US" sz="2000" dirty="0"/>
              <a:t>ş</a:t>
            </a:r>
            <a:r>
              <a:rPr lang="en-US" altLang="en-US" sz="2000" dirty="0" err="1"/>
              <a:t>ir</a:t>
            </a:r>
            <a:r>
              <a:rPr lang="en-US" altLang="en-US" sz="2000" dirty="0"/>
              <a:t> de 1 </a:t>
            </a:r>
            <a:r>
              <a:rPr lang="ro-RO" altLang="en-US" sz="2000" dirty="0"/>
              <a:t>ş</a:t>
            </a:r>
            <a:r>
              <a:rPr lang="en-US" altLang="en-US" sz="2000" dirty="0" err="1"/>
              <a:t>i</a:t>
            </a:r>
            <a:r>
              <a:rPr lang="en-US" altLang="en-US" sz="2000" dirty="0"/>
              <a:t> 0 </a:t>
            </a:r>
            <a:r>
              <a:rPr lang="en-US" altLang="en-US" sz="2000" dirty="0" err="1"/>
              <a:t>astfel</a:t>
            </a:r>
            <a:r>
              <a:rPr lang="en-US" altLang="en-US" sz="2000" dirty="0"/>
              <a:t> </a:t>
            </a:r>
            <a:r>
              <a:rPr lang="ro-RO" altLang="en-US" sz="2000" dirty="0"/>
              <a:t>î</a:t>
            </a:r>
            <a:r>
              <a:rPr lang="en-US" altLang="en-US" sz="2000" dirty="0" err="1"/>
              <a:t>nc</a:t>
            </a:r>
            <a:r>
              <a:rPr lang="ro-RO" altLang="en-US" sz="2000" dirty="0"/>
              <a:t>â</a:t>
            </a:r>
            <a:r>
              <a:rPr lang="en-US" altLang="en-US" sz="2000" dirty="0"/>
              <a:t>t </a:t>
            </a:r>
            <a:r>
              <a:rPr lang="en-US" altLang="en-US" sz="2000" b="1" dirty="0"/>
              <a:t>media</a:t>
            </a:r>
            <a:r>
              <a:rPr lang="en-US" altLang="en-US" sz="2000" dirty="0"/>
              <a:t> </a:t>
            </a:r>
            <a:r>
              <a:rPr lang="en-US" altLang="en-US" sz="2000" dirty="0" err="1"/>
              <a:t>este</a:t>
            </a:r>
            <a:r>
              <a:rPr lang="en-US" altLang="en-US" sz="2000" dirty="0"/>
              <a:t> 1,75 </a:t>
            </a:r>
            <a:r>
              <a:rPr lang="en-US" altLang="en-US" sz="2000" dirty="0" err="1"/>
              <a:t>cifre</a:t>
            </a:r>
            <a:r>
              <a:rPr lang="en-US" altLang="en-US" sz="2000" dirty="0"/>
              <a:t> </a:t>
            </a:r>
            <a:r>
              <a:rPr lang="en-US" altLang="en-US" sz="2000" dirty="0" err="1"/>
              <a:t>binare</a:t>
            </a:r>
            <a:r>
              <a:rPr lang="en-US" altLang="en-US" sz="2000" dirty="0"/>
              <a:t> </a:t>
            </a:r>
            <a:r>
              <a:rPr lang="en-US" altLang="en-US" sz="2000" dirty="0" err="1"/>
              <a:t>pentru</a:t>
            </a:r>
            <a:r>
              <a:rPr lang="en-US" altLang="en-US" sz="2000" dirty="0"/>
              <a:t> </a:t>
            </a:r>
            <a:r>
              <a:rPr lang="en-US" altLang="en-US" sz="2000" dirty="0" err="1"/>
              <a:t>fiecare</a:t>
            </a:r>
            <a:r>
              <a:rPr lang="en-US" altLang="en-US" sz="2000" dirty="0"/>
              <a:t> </a:t>
            </a:r>
            <a:r>
              <a:rPr lang="en-US" altLang="en-US" sz="2000" dirty="0" err="1"/>
              <a:t>simbol</a:t>
            </a:r>
            <a:r>
              <a:rPr lang="en-US" altLang="en-US" sz="2000" dirty="0"/>
              <a:t> din </a:t>
            </a:r>
            <a:r>
              <a:rPr lang="en-US" altLang="en-US" sz="2000" dirty="0" err="1"/>
              <a:t>semnalul</a:t>
            </a:r>
            <a:r>
              <a:rPr lang="en-US" altLang="en-US" sz="2000" dirty="0"/>
              <a:t> original.</a:t>
            </a:r>
          </a:p>
          <a:p>
            <a:pPr algn="l"/>
            <a:r>
              <a:rPr lang="en-US" altLang="en-US" sz="2000" dirty="0"/>
              <a:t>Pp. c</a:t>
            </a:r>
            <a:r>
              <a:rPr lang="ro-RO" altLang="en-US" sz="2000" dirty="0"/>
              <a:t>ă</a:t>
            </a:r>
            <a:r>
              <a:rPr lang="en-US" altLang="en-US" sz="2000" dirty="0"/>
              <a:t> </a:t>
            </a:r>
            <a:r>
              <a:rPr lang="ro-RO" altLang="en-US" sz="2000" dirty="0"/>
              <a:t>avem</a:t>
            </a:r>
            <a:r>
              <a:rPr lang="en-US" altLang="en-US" sz="2000" dirty="0"/>
              <a:t> 4 </a:t>
            </a:r>
            <a:r>
              <a:rPr lang="ro-RO" altLang="en-US" sz="2000" dirty="0"/>
              <a:t>simboluri</a:t>
            </a:r>
            <a:r>
              <a:rPr lang="en-US" altLang="en-US" sz="2000" dirty="0"/>
              <a:t>: A, B, C, D cu </a:t>
            </a:r>
            <a:r>
              <a:rPr lang="ro-RO" altLang="en-US" sz="2000" dirty="0"/>
              <a:t>probabilitățile</a:t>
            </a:r>
            <a:r>
              <a:rPr lang="en-US" altLang="en-US" sz="2000" dirty="0"/>
              <a:t>:</a:t>
            </a:r>
          </a:p>
          <a:p>
            <a:pPr algn="l"/>
            <a:r>
              <a:rPr lang="en-US" altLang="en-US" sz="2000" dirty="0"/>
              <a:t>P</a:t>
            </a:r>
            <a:r>
              <a:rPr lang="en-US" altLang="en-US" sz="2000" baseline="-25000" dirty="0"/>
              <a:t>A</a:t>
            </a:r>
            <a:r>
              <a:rPr lang="en-US" altLang="en-US" sz="2000" dirty="0"/>
              <a:t>=1/2; P</a:t>
            </a:r>
            <a:r>
              <a:rPr lang="en-US" altLang="en-US" sz="2000" baseline="-25000" dirty="0"/>
              <a:t>B</a:t>
            </a:r>
            <a:r>
              <a:rPr lang="en-US" altLang="en-US" sz="2000" dirty="0"/>
              <a:t>=1/4; P</a:t>
            </a:r>
            <a:r>
              <a:rPr lang="en-US" altLang="en-US" sz="2000" baseline="-25000" dirty="0"/>
              <a:t>C</a:t>
            </a:r>
            <a:r>
              <a:rPr lang="en-US" altLang="en-US" sz="2000" dirty="0"/>
              <a:t>=1/8; P</a:t>
            </a:r>
            <a:r>
              <a:rPr lang="en-US" altLang="en-US" sz="2000" baseline="-25000" dirty="0"/>
              <a:t>D</a:t>
            </a:r>
            <a:r>
              <a:rPr lang="en-US" altLang="en-US" sz="2000" dirty="0"/>
              <a:t>=1/8</a:t>
            </a:r>
          </a:p>
          <a:p>
            <a:pPr algn="l"/>
            <a:r>
              <a:rPr lang="en-US" altLang="en-US" sz="2000" dirty="0"/>
              <a:t>-log</a:t>
            </a:r>
            <a:r>
              <a:rPr lang="en-US" altLang="en-US" sz="2000" baseline="-25000" dirty="0"/>
              <a:t>2</a:t>
            </a:r>
            <a:r>
              <a:rPr lang="en-US" altLang="en-US" sz="2000" dirty="0"/>
              <a:t>P</a:t>
            </a:r>
            <a:r>
              <a:rPr lang="en-US" altLang="en-US" sz="2000" baseline="-25000" dirty="0"/>
              <a:t>A </a:t>
            </a:r>
            <a:r>
              <a:rPr lang="en-US" altLang="en-US" sz="2000" dirty="0"/>
              <a:t>= 1 bit, -log</a:t>
            </a:r>
            <a:r>
              <a:rPr lang="en-US" altLang="en-US" sz="2000" baseline="-25000" dirty="0"/>
              <a:t>2</a:t>
            </a:r>
            <a:r>
              <a:rPr lang="en-US" altLang="en-US" sz="2000" dirty="0"/>
              <a:t>P</a:t>
            </a:r>
            <a:r>
              <a:rPr lang="en-US" altLang="en-US" sz="2000" baseline="-25000" dirty="0"/>
              <a:t>B </a:t>
            </a:r>
            <a:r>
              <a:rPr lang="en-US" altLang="en-US" sz="2000" dirty="0"/>
              <a:t>= 2 bi</a:t>
            </a:r>
            <a:r>
              <a:rPr lang="ro-RO" altLang="en-US" sz="2000" dirty="0" err="1"/>
              <a:t>ţi</a:t>
            </a:r>
            <a:r>
              <a:rPr lang="en-US" altLang="en-US" sz="2000" dirty="0"/>
              <a:t>, -log</a:t>
            </a:r>
            <a:r>
              <a:rPr lang="en-US" altLang="en-US" sz="2000" baseline="-25000" dirty="0"/>
              <a:t>2</a:t>
            </a:r>
            <a:r>
              <a:rPr lang="en-US" altLang="en-US" sz="2000" dirty="0"/>
              <a:t>P</a:t>
            </a:r>
            <a:r>
              <a:rPr lang="en-US" altLang="en-US" sz="2000" baseline="-25000" dirty="0"/>
              <a:t>C </a:t>
            </a:r>
            <a:r>
              <a:rPr lang="en-US" altLang="en-US" sz="2000" dirty="0"/>
              <a:t>= 3 bi</a:t>
            </a:r>
            <a:r>
              <a:rPr lang="ro-RO" altLang="en-US" sz="2000" dirty="0"/>
              <a:t>ţ</a:t>
            </a:r>
            <a:r>
              <a:rPr lang="en-US" altLang="en-US" sz="2000" dirty="0" err="1"/>
              <a:t>i</a:t>
            </a:r>
            <a:r>
              <a:rPr lang="en-US" altLang="en-US" sz="2000" dirty="0"/>
              <a:t>, -log</a:t>
            </a:r>
            <a:r>
              <a:rPr lang="en-US" altLang="en-US" sz="2000" baseline="-25000" dirty="0"/>
              <a:t>2</a:t>
            </a:r>
            <a:r>
              <a:rPr lang="en-US" altLang="en-US" sz="2000" dirty="0"/>
              <a:t>P</a:t>
            </a:r>
            <a:r>
              <a:rPr lang="en-US" altLang="en-US" sz="2000" baseline="-25000" dirty="0"/>
              <a:t>D </a:t>
            </a:r>
            <a:r>
              <a:rPr lang="en-US" altLang="en-US" sz="2000" dirty="0"/>
              <a:t>= 3 bi</a:t>
            </a:r>
            <a:r>
              <a:rPr lang="ro-RO" altLang="en-US" sz="2000" dirty="0"/>
              <a:t>ţ</a:t>
            </a:r>
            <a:r>
              <a:rPr lang="en-US" altLang="en-US" sz="2000" dirty="0" err="1"/>
              <a:t>i</a:t>
            </a:r>
            <a:r>
              <a:rPr lang="en-US" altLang="en-US" sz="2000" dirty="0"/>
              <a:t> </a:t>
            </a:r>
          </a:p>
          <a:p>
            <a:pPr algn="l"/>
            <a:r>
              <a:rPr lang="en-US" altLang="en-US" sz="2000" dirty="0"/>
              <a:t>Conform </a:t>
            </a:r>
            <a:r>
              <a:rPr lang="ro-RO" altLang="en-US" sz="2000" dirty="0"/>
              <a:t>formulei lui </a:t>
            </a:r>
            <a:r>
              <a:rPr lang="en-US" altLang="en-US" sz="2000" dirty="0"/>
              <a:t>Shannon, </a:t>
            </a:r>
            <a:r>
              <a:rPr lang="ro-RO" altLang="en-US" sz="2000" dirty="0"/>
              <a:t>nedeterminarea este</a:t>
            </a:r>
            <a:r>
              <a:rPr lang="en-US" altLang="en-US" sz="2000" dirty="0"/>
              <a:t>:</a:t>
            </a:r>
          </a:p>
          <a:p>
            <a:pPr algn="l"/>
            <a:endParaRPr lang="en-US" altLang="en-US" sz="2000" dirty="0"/>
          </a:p>
        </p:txBody>
      </p:sp>
      <p:graphicFrame>
        <p:nvGraphicFramePr>
          <p:cNvPr id="78856" name="Object 8"/>
          <p:cNvGraphicFramePr>
            <a:graphicFrameLocks noChangeAspect="1"/>
          </p:cNvGraphicFramePr>
          <p:nvPr>
            <p:extLst>
              <p:ext uri="{D42A27DB-BD31-4B8C-83A1-F6EECF244321}">
                <p14:modId xmlns:p14="http://schemas.microsoft.com/office/powerpoint/2010/main" val="2169307873"/>
              </p:ext>
            </p:extLst>
          </p:nvPr>
        </p:nvGraphicFramePr>
        <p:xfrm>
          <a:off x="2286000" y="5105400"/>
          <a:ext cx="4876800" cy="779462"/>
        </p:xfrm>
        <a:graphic>
          <a:graphicData uri="http://schemas.openxmlformats.org/presentationml/2006/ole">
            <mc:AlternateContent xmlns:mc="http://schemas.openxmlformats.org/markup-compatibility/2006">
              <mc:Choice xmlns:v="urn:schemas-microsoft-com:vml" Requires="v">
                <p:oleObj spid="_x0000_s78894" name="Equation" r:id="rId4" imgW="2463480" imgH="393480" progId="Equation.3">
                  <p:embed/>
                </p:oleObj>
              </mc:Choice>
              <mc:Fallback>
                <p:oleObj name="Equation" r:id="rId4" imgW="2463480" imgH="39348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5105400"/>
                        <a:ext cx="4876800" cy="779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5"/>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a:t>Exemplu de codificare (cont.)</a:t>
            </a:r>
          </a:p>
        </p:txBody>
      </p:sp>
      <p:sp>
        <p:nvSpPr>
          <p:cNvPr id="79878" name="Rectangle 6"/>
          <p:cNvSpPr>
            <a:spLocks noChangeArrowheads="1"/>
          </p:cNvSpPr>
          <p:nvPr/>
        </p:nvSpPr>
        <p:spPr bwMode="auto">
          <a:xfrm>
            <a:off x="1143000" y="2514600"/>
            <a:ext cx="7653338" cy="388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ctr">
              <a:spcBef>
                <a:spcPct val="20000"/>
              </a:spcBef>
              <a:buClr>
                <a:schemeClr val="accent2"/>
              </a:buClr>
              <a:buFont typeface="Wingdings" pitchFamily="2" charset="2"/>
              <a:defRPr sz="3200">
                <a:solidFill>
                  <a:schemeClr val="tx1"/>
                </a:solidFill>
                <a:latin typeface="Times New Roman" pitchFamily="18" charset="0"/>
              </a:defRPr>
            </a:lvl1pPr>
            <a:lvl2pPr marL="742950" indent="-285750" algn="ctr">
              <a:spcBef>
                <a:spcPct val="20000"/>
              </a:spcBef>
              <a:buClr>
                <a:schemeClr val="accent2"/>
              </a:buClr>
              <a:buSzPct val="55000"/>
              <a:buFont typeface="Wingdings" pitchFamily="2" charset="2"/>
              <a:defRPr sz="2800">
                <a:solidFill>
                  <a:schemeClr val="tx1"/>
                </a:solidFill>
                <a:latin typeface="Times New Roman" pitchFamily="18" charset="0"/>
              </a:defRPr>
            </a:lvl2pPr>
            <a:lvl3pPr marL="1085850" indent="-228600" algn="ctr">
              <a:spcBef>
                <a:spcPct val="20000"/>
              </a:spcBef>
              <a:buClr>
                <a:schemeClr val="accent2"/>
              </a:buClr>
              <a:buSzPct val="65000"/>
              <a:buFont typeface="Wingdings" pitchFamily="2" charset="2"/>
              <a:defRPr sz="2400">
                <a:solidFill>
                  <a:schemeClr val="tx1"/>
                </a:solidFill>
                <a:latin typeface="Times New Roman" pitchFamily="18" charset="0"/>
              </a:defRPr>
            </a:lvl3pPr>
            <a:lvl4pPr marL="1428750" indent="-228600" algn="ctr">
              <a:spcBef>
                <a:spcPct val="20000"/>
              </a:spcBef>
              <a:buClr>
                <a:schemeClr val="accent2"/>
              </a:buClr>
              <a:buSzPct val="85000"/>
              <a:buFont typeface="Wingdings" pitchFamily="2" charset="2"/>
              <a:defRPr sz="2000">
                <a:solidFill>
                  <a:schemeClr val="tx1"/>
                </a:solidFill>
                <a:latin typeface="Times New Roman" pitchFamily="18" charset="0"/>
              </a:defRPr>
            </a:lvl4pPr>
            <a:lvl5pPr marL="1771650" indent="-228600" algn="ctr">
              <a:spcBef>
                <a:spcPct val="20000"/>
              </a:spcBef>
              <a:buClr>
                <a:schemeClr val="accent2"/>
              </a:buClr>
              <a:buSzPct val="80000"/>
              <a:buFont typeface="Wingdings" pitchFamily="2" charset="2"/>
              <a:defRPr>
                <a:solidFill>
                  <a:schemeClr val="tx1"/>
                </a:solidFill>
                <a:latin typeface="Times New Roman" pitchFamily="18" charset="0"/>
              </a:defRPr>
            </a:lvl5pPr>
            <a:lvl6pPr marL="22288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6pPr>
            <a:lvl7pPr marL="26860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7pPr>
            <a:lvl8pPr marL="31432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8pPr>
            <a:lvl9pPr marL="3600450" indent="-228600" algn="ctr" fontAlgn="base">
              <a:spcBef>
                <a:spcPct val="20000"/>
              </a:spcBef>
              <a:spcAft>
                <a:spcPct val="0"/>
              </a:spcAft>
              <a:buClr>
                <a:schemeClr val="accent2"/>
              </a:buClr>
              <a:buSzPct val="80000"/>
              <a:buFont typeface="Wingdings" pitchFamily="2" charset="2"/>
              <a:defRPr>
                <a:solidFill>
                  <a:schemeClr val="tx1"/>
                </a:solidFill>
                <a:latin typeface="Times New Roman" pitchFamily="18" charset="0"/>
              </a:defRPr>
            </a:lvl9pPr>
          </a:lstStyle>
          <a:p>
            <a:pPr algn="l"/>
            <a:r>
              <a:rPr lang="en-US" altLang="en-US" sz="2000" dirty="0" err="1"/>
              <a:t>Dac</a:t>
            </a:r>
            <a:r>
              <a:rPr lang="ro-RO" altLang="en-US" sz="2000" dirty="0"/>
              <a:t>ă</a:t>
            </a:r>
            <a:r>
              <a:rPr lang="en-US" altLang="en-US" sz="2000" dirty="0"/>
              <a:t> </a:t>
            </a:r>
            <a:r>
              <a:rPr lang="en-US" altLang="en-US" sz="2000" dirty="0" err="1"/>
              <a:t>folosim</a:t>
            </a:r>
            <a:r>
              <a:rPr lang="en-US" altLang="en-US" sz="2000" dirty="0"/>
              <a:t> </a:t>
            </a:r>
            <a:r>
              <a:rPr lang="en-US" altLang="en-US" sz="2000" dirty="0" err="1"/>
              <a:t>reprezentarea</a:t>
            </a:r>
            <a:r>
              <a:rPr lang="en-US" altLang="en-US" sz="2000" dirty="0"/>
              <a:t> </a:t>
            </a:r>
            <a:r>
              <a:rPr lang="en-US" altLang="en-US" sz="2000" dirty="0" err="1"/>
              <a:t>binar</a:t>
            </a:r>
            <a:r>
              <a:rPr lang="ro-RO" altLang="en-US" sz="2000" dirty="0"/>
              <a:t>ă</a:t>
            </a:r>
            <a:r>
              <a:rPr lang="en-US" altLang="en-US" sz="2000" dirty="0"/>
              <a:t> </a:t>
            </a:r>
            <a:r>
              <a:rPr lang="en-US" altLang="en-US" sz="2000" dirty="0" err="1"/>
              <a:t>pentru</a:t>
            </a:r>
            <a:r>
              <a:rPr lang="en-US" altLang="en-US" sz="2000" dirty="0"/>
              <a:t> </a:t>
            </a:r>
            <a:r>
              <a:rPr lang="en-US" altLang="en-US" sz="2000" dirty="0" err="1"/>
              <a:t>simbolurile</a:t>
            </a:r>
            <a:r>
              <a:rPr lang="en-US" altLang="en-US" sz="2000" dirty="0"/>
              <a:t> A,B,C,D:</a:t>
            </a:r>
          </a:p>
          <a:p>
            <a:pPr algn="l"/>
            <a:r>
              <a:rPr lang="en-US" altLang="en-US" sz="2000" dirty="0"/>
              <a:t>A = 1; B = 01; C = 000; D = 001, </a:t>
            </a:r>
            <a:r>
              <a:rPr lang="en-US" altLang="en-US" sz="2000" dirty="0" err="1"/>
              <a:t>atunci</a:t>
            </a:r>
            <a:r>
              <a:rPr lang="en-US" altLang="en-US" sz="2000" dirty="0"/>
              <a:t> </a:t>
            </a:r>
            <a:r>
              <a:rPr lang="ro-RO" altLang="en-US" sz="2000" dirty="0"/>
              <a:t>ş</a:t>
            </a:r>
            <a:r>
              <a:rPr lang="en-US" altLang="en-US" sz="2000" dirty="0" err="1"/>
              <a:t>irul</a:t>
            </a:r>
            <a:r>
              <a:rPr lang="en-US" altLang="en-US" sz="2000" dirty="0"/>
              <a:t> ABADCAAB </a:t>
            </a:r>
            <a:r>
              <a:rPr lang="en-US" altLang="en-US" sz="2000" dirty="0" err="1"/>
              <a:t>va</a:t>
            </a:r>
            <a:r>
              <a:rPr lang="en-US" altLang="en-US" sz="2000" dirty="0"/>
              <a:t> fi </a:t>
            </a:r>
            <a:r>
              <a:rPr lang="en-US" altLang="en-US" sz="2000" dirty="0" err="1"/>
              <a:t>codificat</a:t>
            </a:r>
            <a:r>
              <a:rPr lang="en-US" altLang="en-US" sz="2000" dirty="0"/>
              <a:t> </a:t>
            </a:r>
            <a:r>
              <a:rPr lang="en-US" altLang="en-US" sz="2000" dirty="0" err="1"/>
              <a:t>astfel</a:t>
            </a:r>
            <a:r>
              <a:rPr lang="en-US" altLang="en-US" sz="2000" dirty="0"/>
              <a:t>:</a:t>
            </a:r>
          </a:p>
          <a:p>
            <a:pPr algn="l"/>
            <a:r>
              <a:rPr lang="en-US" altLang="en-US" sz="2000" dirty="0"/>
              <a:t>10110010001101 </a:t>
            </a:r>
          </a:p>
          <a:p>
            <a:pPr algn="l"/>
            <a:r>
              <a:rPr lang="en-US" altLang="en-US" sz="2000" dirty="0"/>
              <a:t>(14 </a:t>
            </a:r>
            <a:r>
              <a:rPr lang="en-US" altLang="en-US" sz="2000" dirty="0" err="1"/>
              <a:t>cifre</a:t>
            </a:r>
            <a:r>
              <a:rPr lang="en-US" altLang="en-US" sz="2000" dirty="0"/>
              <a:t> </a:t>
            </a:r>
            <a:r>
              <a:rPr lang="en-US" altLang="en-US" sz="2000" dirty="0" err="1"/>
              <a:t>binare</a:t>
            </a:r>
            <a:r>
              <a:rPr lang="en-US" altLang="en-US" sz="2000" dirty="0"/>
              <a:t> </a:t>
            </a:r>
            <a:r>
              <a:rPr lang="en-US" altLang="en-US" sz="2000" dirty="0" err="1"/>
              <a:t>utilizate</a:t>
            </a:r>
            <a:r>
              <a:rPr lang="en-US" altLang="en-US" sz="2000" dirty="0"/>
              <a:t> </a:t>
            </a:r>
            <a:r>
              <a:rPr lang="en-US" altLang="en-US" sz="2000" dirty="0" err="1"/>
              <a:t>pentru</a:t>
            </a:r>
            <a:r>
              <a:rPr lang="en-US" altLang="en-US" sz="2000" dirty="0"/>
              <a:t> </a:t>
            </a:r>
            <a:r>
              <a:rPr lang="en-US" altLang="en-US" sz="2000" dirty="0" err="1"/>
              <a:t>codificarea</a:t>
            </a:r>
            <a:r>
              <a:rPr lang="en-US" altLang="en-US" sz="2000" dirty="0"/>
              <a:t> </a:t>
            </a:r>
            <a:r>
              <a:rPr lang="en-US" altLang="en-US" sz="2000" dirty="0" err="1"/>
              <a:t>celor</a:t>
            </a:r>
            <a:r>
              <a:rPr lang="en-US" altLang="en-US" sz="2000" dirty="0"/>
              <a:t> 8 </a:t>
            </a:r>
            <a:r>
              <a:rPr lang="en-US" altLang="en-US" sz="2000" dirty="0" err="1"/>
              <a:t>simboluri</a:t>
            </a:r>
            <a:r>
              <a:rPr lang="en-US" altLang="en-US" sz="2000" dirty="0"/>
              <a:t> =&gt; media </a:t>
            </a:r>
            <a:r>
              <a:rPr lang="en-US" altLang="en-US" sz="2000" dirty="0" err="1"/>
              <a:t>este</a:t>
            </a:r>
            <a:r>
              <a:rPr lang="en-US" altLang="en-US" sz="2000" dirty="0"/>
              <a:t> 14/8 = 1,75) </a:t>
            </a:r>
            <a:endParaRPr lang="ro-RO" altLang="en-US" sz="2000" dirty="0"/>
          </a:p>
          <a:p>
            <a:pPr algn="l"/>
            <a:endParaRPr lang="ro-RO" altLang="en-US" sz="2000" dirty="0"/>
          </a:p>
          <a:p>
            <a:pPr algn="l"/>
            <a:r>
              <a:rPr lang="ro-RO" altLang="en-US" sz="2000" b="1" dirty="0"/>
              <a:t>Obs.</a:t>
            </a:r>
            <a:r>
              <a:rPr lang="ro-RO" altLang="en-US" sz="2000" dirty="0"/>
              <a:t> Ce se întâmplă dacă folosim o codificare</a:t>
            </a:r>
            <a:r>
              <a:rPr lang="en-US" altLang="en-US" sz="2000" dirty="0"/>
              <a:t> </a:t>
            </a:r>
            <a:r>
              <a:rPr lang="ro-RO" altLang="en-US" sz="2000" dirty="0"/>
              <a:t>de genul:</a:t>
            </a:r>
          </a:p>
          <a:p>
            <a:pPr algn="l"/>
            <a:r>
              <a:rPr lang="en-US" altLang="en-US" sz="2000" dirty="0"/>
              <a:t>A = </a:t>
            </a:r>
            <a:r>
              <a:rPr lang="ro-RO" altLang="en-US" sz="2000" dirty="0"/>
              <a:t>00</a:t>
            </a:r>
            <a:r>
              <a:rPr lang="en-US" altLang="en-US" sz="2000" dirty="0"/>
              <a:t>; B = 01; C = </a:t>
            </a:r>
            <a:r>
              <a:rPr lang="ro-RO" altLang="en-US" sz="2000" dirty="0"/>
              <a:t>1</a:t>
            </a:r>
            <a:r>
              <a:rPr lang="en-US" altLang="en-US" sz="2000" dirty="0"/>
              <a:t>0; D = </a:t>
            </a:r>
            <a:r>
              <a:rPr lang="ro-RO" altLang="en-US" sz="2000" dirty="0"/>
              <a:t>1</a:t>
            </a:r>
            <a:r>
              <a:rPr lang="en-US" altLang="en-US" sz="2000" dirty="0"/>
              <a:t>1</a:t>
            </a:r>
            <a:r>
              <a:rPr lang="ro-RO" altLang="en-US" sz="2000" dirty="0"/>
              <a:t> </a:t>
            </a:r>
            <a:r>
              <a:rPr lang="en-US" altLang="en-US" sz="2000" dirty="0"/>
              <a: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3300" dirty="0" err="1"/>
              <a:t>Principalele</a:t>
            </a:r>
            <a:r>
              <a:rPr lang="en-US" altLang="en-US" sz="3300" dirty="0"/>
              <a:t> </a:t>
            </a:r>
            <a:r>
              <a:rPr lang="en-US" altLang="en-US" sz="3300" dirty="0" err="1"/>
              <a:t>propriet</a:t>
            </a:r>
            <a:r>
              <a:rPr lang="ro-RO" altLang="en-US" sz="3300" dirty="0" err="1"/>
              <a:t>ăţ</a:t>
            </a:r>
            <a:r>
              <a:rPr lang="en-US" altLang="en-US" sz="3300" dirty="0" err="1"/>
              <a:t>i</a:t>
            </a:r>
            <a:r>
              <a:rPr lang="en-US" altLang="en-US" sz="3300" dirty="0"/>
              <a:t> ale </a:t>
            </a:r>
            <a:r>
              <a:rPr lang="en-US" altLang="en-US" sz="3300" dirty="0" err="1"/>
              <a:t>entropiei</a:t>
            </a:r>
            <a:r>
              <a:rPr lang="en-US" altLang="en-US" sz="3300" dirty="0"/>
              <a:t> </a:t>
            </a:r>
            <a:r>
              <a:rPr lang="en-US" altLang="en-US" sz="3300" dirty="0" err="1"/>
              <a:t>informa</a:t>
            </a:r>
            <a:r>
              <a:rPr lang="ro-RO" altLang="en-US" sz="3300" dirty="0" err="1"/>
              <a:t>ţ</a:t>
            </a:r>
            <a:r>
              <a:rPr lang="en-US" altLang="en-US" sz="3300" dirty="0" err="1"/>
              <a:t>ionale</a:t>
            </a:r>
            <a:endParaRPr lang="en-US" altLang="en-US" sz="3300" dirty="0"/>
          </a:p>
        </p:txBody>
      </p:sp>
      <p:graphicFrame>
        <p:nvGraphicFramePr>
          <p:cNvPr id="80901" name="Object 5"/>
          <p:cNvGraphicFramePr>
            <a:graphicFrameLocks noChangeAspect="1"/>
          </p:cNvGraphicFramePr>
          <p:nvPr/>
        </p:nvGraphicFramePr>
        <p:xfrm>
          <a:off x="1182688" y="3021013"/>
          <a:ext cx="7732712" cy="2770187"/>
        </p:xfrm>
        <a:graphic>
          <a:graphicData uri="http://schemas.openxmlformats.org/presentationml/2006/ole">
            <mc:AlternateContent xmlns:mc="http://schemas.openxmlformats.org/markup-compatibility/2006">
              <mc:Choice xmlns:v="urn:schemas-microsoft-com:vml" Requires="v">
                <p:oleObj spid="_x0000_s80938" name="Equation" r:id="rId4" imgW="3047760" imgH="1091880" progId="Equation.3">
                  <p:embed/>
                </p:oleObj>
              </mc:Choice>
              <mc:Fallback>
                <p:oleObj name="Equation" r:id="rId4" imgW="3047760" imgH="109188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2688" y="3021013"/>
                        <a:ext cx="7732712" cy="2770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4"/>
          <p:cNvSpPr>
            <a:spLocks noChangeArrowheads="1"/>
          </p:cNvSpPr>
          <p:nvPr/>
        </p:nvSpPr>
        <p:spPr bwMode="auto">
          <a:xfrm>
            <a:off x="1371600" y="914400"/>
            <a:ext cx="7378700"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lnSpc>
                <a:spcPct val="85000"/>
              </a:lnSpc>
              <a:defRPr sz="4000">
                <a:solidFill>
                  <a:schemeClr val="tx2"/>
                </a:solidFill>
                <a:latin typeface="Times New Roman" pitchFamily="18" charset="0"/>
              </a:defRPr>
            </a:lvl1pPr>
            <a:lvl2pPr algn="ctr">
              <a:lnSpc>
                <a:spcPct val="85000"/>
              </a:lnSpc>
              <a:defRPr sz="4000">
                <a:solidFill>
                  <a:schemeClr val="tx2"/>
                </a:solidFill>
                <a:latin typeface="Times New Roman" pitchFamily="18" charset="0"/>
              </a:defRPr>
            </a:lvl2pPr>
            <a:lvl3pPr algn="ctr">
              <a:lnSpc>
                <a:spcPct val="85000"/>
              </a:lnSpc>
              <a:defRPr sz="4000">
                <a:solidFill>
                  <a:schemeClr val="tx2"/>
                </a:solidFill>
                <a:latin typeface="Times New Roman" pitchFamily="18" charset="0"/>
              </a:defRPr>
            </a:lvl3pPr>
            <a:lvl4pPr algn="ctr">
              <a:lnSpc>
                <a:spcPct val="85000"/>
              </a:lnSpc>
              <a:defRPr sz="4000">
                <a:solidFill>
                  <a:schemeClr val="tx2"/>
                </a:solidFill>
                <a:latin typeface="Times New Roman" pitchFamily="18" charset="0"/>
              </a:defRPr>
            </a:lvl4pPr>
            <a:lvl5pPr algn="ctr">
              <a:lnSpc>
                <a:spcPct val="85000"/>
              </a:lnSpc>
              <a:defRPr sz="4000">
                <a:solidFill>
                  <a:schemeClr val="tx2"/>
                </a:solidFill>
                <a:latin typeface="Times New Roman" pitchFamily="18" charset="0"/>
              </a:defRPr>
            </a:lvl5pPr>
            <a:lvl6pPr marL="457200" algn="ctr" fontAlgn="base">
              <a:lnSpc>
                <a:spcPct val="85000"/>
              </a:lnSpc>
              <a:spcBef>
                <a:spcPct val="0"/>
              </a:spcBef>
              <a:spcAft>
                <a:spcPct val="0"/>
              </a:spcAft>
              <a:defRPr sz="4000">
                <a:solidFill>
                  <a:schemeClr val="tx2"/>
                </a:solidFill>
                <a:latin typeface="Times New Roman" pitchFamily="18" charset="0"/>
              </a:defRPr>
            </a:lvl6pPr>
            <a:lvl7pPr marL="914400" algn="ctr" fontAlgn="base">
              <a:lnSpc>
                <a:spcPct val="85000"/>
              </a:lnSpc>
              <a:spcBef>
                <a:spcPct val="0"/>
              </a:spcBef>
              <a:spcAft>
                <a:spcPct val="0"/>
              </a:spcAft>
              <a:defRPr sz="4000">
                <a:solidFill>
                  <a:schemeClr val="tx2"/>
                </a:solidFill>
                <a:latin typeface="Times New Roman" pitchFamily="18" charset="0"/>
              </a:defRPr>
            </a:lvl7pPr>
            <a:lvl8pPr marL="1371600" algn="ctr" fontAlgn="base">
              <a:lnSpc>
                <a:spcPct val="85000"/>
              </a:lnSpc>
              <a:spcBef>
                <a:spcPct val="0"/>
              </a:spcBef>
              <a:spcAft>
                <a:spcPct val="0"/>
              </a:spcAft>
              <a:defRPr sz="4000">
                <a:solidFill>
                  <a:schemeClr val="tx2"/>
                </a:solidFill>
                <a:latin typeface="Times New Roman" pitchFamily="18" charset="0"/>
              </a:defRPr>
            </a:lvl8pPr>
            <a:lvl9pPr marL="1828800" algn="ctr" fontAlgn="base">
              <a:lnSpc>
                <a:spcPct val="85000"/>
              </a:lnSpc>
              <a:spcBef>
                <a:spcPct val="0"/>
              </a:spcBef>
              <a:spcAft>
                <a:spcPct val="0"/>
              </a:spcAft>
              <a:defRPr sz="4000">
                <a:solidFill>
                  <a:schemeClr val="tx2"/>
                </a:solidFill>
                <a:latin typeface="Times New Roman" pitchFamily="18" charset="0"/>
              </a:defRPr>
            </a:lvl9pPr>
          </a:lstStyle>
          <a:p>
            <a:r>
              <a:rPr lang="en-US" altLang="en-US" sz="2800" dirty="0" err="1"/>
              <a:t>Principalele</a:t>
            </a:r>
            <a:r>
              <a:rPr lang="en-US" altLang="en-US" sz="2800" dirty="0"/>
              <a:t> </a:t>
            </a:r>
            <a:r>
              <a:rPr lang="en-US" altLang="en-US" sz="2800" dirty="0" err="1"/>
              <a:t>propriet</a:t>
            </a:r>
            <a:r>
              <a:rPr lang="ro-RO" altLang="en-US" sz="2800" dirty="0" err="1"/>
              <a:t>ăţ</a:t>
            </a:r>
            <a:r>
              <a:rPr lang="en-US" altLang="en-US" sz="2800" dirty="0" err="1"/>
              <a:t>i</a:t>
            </a:r>
            <a:r>
              <a:rPr lang="en-US" altLang="en-US" sz="2800" dirty="0"/>
              <a:t> ale </a:t>
            </a:r>
            <a:r>
              <a:rPr lang="en-US" altLang="en-US" sz="2800" dirty="0" err="1"/>
              <a:t>entropiei</a:t>
            </a:r>
            <a:r>
              <a:rPr lang="en-US" altLang="en-US" sz="2800" dirty="0"/>
              <a:t> </a:t>
            </a:r>
            <a:r>
              <a:rPr lang="en-US" altLang="en-US" sz="2800" dirty="0" err="1"/>
              <a:t>informa</a:t>
            </a:r>
            <a:r>
              <a:rPr lang="ro-RO" altLang="en-US" sz="2800" dirty="0" err="1"/>
              <a:t>ţ</a:t>
            </a:r>
            <a:r>
              <a:rPr lang="en-US" altLang="en-US" sz="2800" dirty="0" err="1"/>
              <a:t>ionale</a:t>
            </a:r>
            <a:endParaRPr lang="en-US" altLang="en-US" sz="2800" dirty="0"/>
          </a:p>
          <a:p>
            <a:r>
              <a:rPr lang="en-US" altLang="en-US" sz="2800" dirty="0"/>
              <a:t>(cont.)</a:t>
            </a:r>
          </a:p>
        </p:txBody>
      </p:sp>
      <p:graphicFrame>
        <p:nvGraphicFramePr>
          <p:cNvPr id="81925" name="Object 5"/>
          <p:cNvGraphicFramePr>
            <a:graphicFrameLocks noChangeAspect="1"/>
          </p:cNvGraphicFramePr>
          <p:nvPr/>
        </p:nvGraphicFramePr>
        <p:xfrm>
          <a:off x="1109663" y="2649538"/>
          <a:ext cx="7958137" cy="3598862"/>
        </p:xfrm>
        <a:graphic>
          <a:graphicData uri="http://schemas.openxmlformats.org/presentationml/2006/ole">
            <mc:AlternateContent xmlns:mc="http://schemas.openxmlformats.org/markup-compatibility/2006">
              <mc:Choice xmlns:v="urn:schemas-microsoft-com:vml" Requires="v">
                <p:oleObj spid="_x0000_s81962" name="Equation" r:id="rId4" imgW="3454200" imgH="1562040" progId="Equation.3">
                  <p:embed/>
                </p:oleObj>
              </mc:Choice>
              <mc:Fallback>
                <p:oleObj name="Equation" r:id="rId4" imgW="3454200" imgH="156204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663" y="2649538"/>
                        <a:ext cx="7958137" cy="3598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ctrTitle"/>
          </p:nvPr>
        </p:nvSpPr>
        <p:spPr>
          <a:xfrm>
            <a:off x="685800" y="914400"/>
            <a:ext cx="7772400" cy="1143000"/>
          </a:xfrm>
        </p:spPr>
        <p:txBody>
          <a:bodyPr/>
          <a:lstStyle/>
          <a:p>
            <a:r>
              <a:rPr lang="en-US" altLang="en-US" sz="3200" dirty="0" err="1"/>
              <a:t>Bazele</a:t>
            </a:r>
            <a:r>
              <a:rPr lang="en-US" altLang="en-US" sz="3200" dirty="0"/>
              <a:t> </a:t>
            </a:r>
            <a:r>
              <a:rPr lang="en-US" altLang="en-US" sz="3200" dirty="0" err="1"/>
              <a:t>aritmetice</a:t>
            </a:r>
            <a:r>
              <a:rPr lang="en-US" altLang="en-US" sz="3200" dirty="0"/>
              <a:t> ale </a:t>
            </a:r>
            <a:r>
              <a:rPr lang="en-US" altLang="en-US" sz="3200" dirty="0" err="1"/>
              <a:t>calculatoarelor</a:t>
            </a:r>
            <a:r>
              <a:rPr lang="ro-RO" altLang="en-US" sz="3200" dirty="0"/>
              <a:t> </a:t>
            </a:r>
            <a:endParaRPr lang="en-US" altLang="en-US" sz="3200" dirty="0"/>
          </a:p>
        </p:txBody>
      </p:sp>
      <p:sp>
        <p:nvSpPr>
          <p:cNvPr id="76803" name="Text Box 3"/>
          <p:cNvSpPr txBox="1">
            <a:spLocks noChangeArrowheads="1"/>
          </p:cNvSpPr>
          <p:nvPr/>
        </p:nvSpPr>
        <p:spPr bwMode="auto">
          <a:xfrm>
            <a:off x="1219200" y="2362200"/>
            <a:ext cx="7391400" cy="5339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200" dirty="0" err="1"/>
              <a:t>Sistem</a:t>
            </a:r>
            <a:r>
              <a:rPr lang="en-US" altLang="en-US" sz="2200" dirty="0"/>
              <a:t> de </a:t>
            </a:r>
            <a:r>
              <a:rPr lang="en-US" altLang="en-US" sz="2200" dirty="0" err="1"/>
              <a:t>numera</a:t>
            </a:r>
            <a:r>
              <a:rPr lang="ro-RO" altLang="en-US" sz="2200" dirty="0" err="1"/>
              <a:t>ţ</a:t>
            </a:r>
            <a:r>
              <a:rPr lang="en-US" altLang="en-US" sz="2200" dirty="0" err="1"/>
              <a:t>ie</a:t>
            </a:r>
            <a:r>
              <a:rPr lang="en-US" altLang="en-US" sz="2200" dirty="0"/>
              <a:t> = </a:t>
            </a:r>
            <a:r>
              <a:rPr lang="en-US" altLang="en-US" sz="2200" dirty="0" err="1"/>
              <a:t>totalitatea</a:t>
            </a:r>
            <a:r>
              <a:rPr lang="en-US" altLang="en-US" sz="2200" dirty="0"/>
              <a:t> </a:t>
            </a:r>
            <a:r>
              <a:rPr lang="en-US" altLang="en-US" sz="2200" dirty="0" err="1"/>
              <a:t>regulilor</a:t>
            </a:r>
            <a:r>
              <a:rPr lang="en-US" altLang="en-US" sz="2200" dirty="0"/>
              <a:t> de </a:t>
            </a:r>
            <a:r>
              <a:rPr lang="en-US" altLang="en-US" sz="2200" dirty="0" err="1"/>
              <a:t>reprezentare</a:t>
            </a:r>
            <a:r>
              <a:rPr lang="en-US" altLang="en-US" sz="2200" dirty="0"/>
              <a:t> a </a:t>
            </a:r>
            <a:r>
              <a:rPr lang="en-US" altLang="en-US" sz="2200" dirty="0" err="1"/>
              <a:t>numerelor</a:t>
            </a:r>
            <a:r>
              <a:rPr lang="en-US" altLang="en-US" sz="2200" dirty="0"/>
              <a:t> cu </a:t>
            </a:r>
            <a:r>
              <a:rPr lang="en-US" altLang="en-US" sz="2200" dirty="0" err="1"/>
              <a:t>ajutorul</a:t>
            </a:r>
            <a:r>
              <a:rPr lang="en-US" altLang="en-US" sz="2200" dirty="0"/>
              <a:t> </a:t>
            </a:r>
            <a:r>
              <a:rPr lang="en-US" altLang="en-US" sz="2200" dirty="0" err="1"/>
              <a:t>unor</a:t>
            </a:r>
            <a:r>
              <a:rPr lang="en-US" altLang="en-US" sz="2200" dirty="0"/>
              <a:t> </a:t>
            </a:r>
            <a:r>
              <a:rPr lang="en-US" altLang="en-US" sz="2200" dirty="0" err="1"/>
              <a:t>simboluri</a:t>
            </a:r>
            <a:r>
              <a:rPr lang="en-US" altLang="en-US" sz="2200" dirty="0"/>
              <a:t> (</a:t>
            </a:r>
            <a:r>
              <a:rPr lang="en-US" altLang="en-US" sz="2200" i="1" dirty="0" err="1"/>
              <a:t>cifre</a:t>
            </a:r>
            <a:r>
              <a:rPr lang="en-US" altLang="en-US" sz="2200" dirty="0"/>
              <a:t>)</a:t>
            </a:r>
            <a:r>
              <a:rPr lang="ro-RO" altLang="en-US" sz="2200" dirty="0"/>
              <a:t>. </a:t>
            </a:r>
            <a:r>
              <a:rPr lang="en-US" altLang="en-US" sz="2200" dirty="0"/>
              <a:t>(a se </a:t>
            </a:r>
            <a:r>
              <a:rPr lang="en-US" altLang="en-US" sz="2200" dirty="0" err="1"/>
              <a:t>vedea</a:t>
            </a:r>
            <a:r>
              <a:rPr lang="en-US" altLang="en-US" sz="2200" dirty="0"/>
              <a:t> </a:t>
            </a:r>
            <a:r>
              <a:rPr lang="ro-RO" altLang="en-US" sz="2200" dirty="0"/>
              <a:t>și https://web.ma.utexas.edu/users/mks/326K04/what.html)</a:t>
            </a:r>
          </a:p>
          <a:p>
            <a:pPr>
              <a:spcBef>
                <a:spcPct val="50000"/>
              </a:spcBef>
            </a:pPr>
            <a:r>
              <a:rPr lang="en-US" altLang="en-US" sz="2200" dirty="0"/>
              <a:t>Num</a:t>
            </a:r>
            <a:r>
              <a:rPr lang="ro-RO" altLang="en-US" sz="2200" dirty="0"/>
              <a:t>ă</a:t>
            </a:r>
            <a:r>
              <a:rPr lang="en-US" altLang="en-US" sz="2200" dirty="0" err="1"/>
              <a:t>rul</a:t>
            </a:r>
            <a:r>
              <a:rPr lang="en-US" altLang="en-US" sz="2200" dirty="0"/>
              <a:t> de </a:t>
            </a:r>
            <a:r>
              <a:rPr lang="en-US" altLang="en-US" sz="2200" dirty="0" err="1"/>
              <a:t>simboluri</a:t>
            </a:r>
            <a:r>
              <a:rPr lang="en-US" altLang="en-US" sz="2200" dirty="0"/>
              <a:t> </a:t>
            </a:r>
            <a:r>
              <a:rPr lang="en-US" altLang="en-US" sz="2200" dirty="0" err="1"/>
              <a:t>permise</a:t>
            </a:r>
            <a:r>
              <a:rPr lang="en-US" altLang="en-US" sz="2200" dirty="0"/>
              <a:t> </a:t>
            </a:r>
            <a:r>
              <a:rPr lang="en-US" altLang="en-US" sz="2200" dirty="0" err="1"/>
              <a:t>s.n</a:t>
            </a:r>
            <a:r>
              <a:rPr lang="en-US" altLang="en-US" sz="2200" dirty="0"/>
              <a:t>. </a:t>
            </a:r>
            <a:r>
              <a:rPr lang="en-US" altLang="en-US" sz="2200" dirty="0" err="1"/>
              <a:t>baza</a:t>
            </a:r>
            <a:r>
              <a:rPr lang="en-US" altLang="en-US" sz="2200" dirty="0"/>
              <a:t> (r</a:t>
            </a:r>
            <a:r>
              <a:rPr lang="ro-RO" altLang="en-US" sz="2200" dirty="0"/>
              <a:t>ă</a:t>
            </a:r>
            <a:r>
              <a:rPr lang="en-US" altLang="en-US" sz="2200" dirty="0"/>
              <a:t>d</a:t>
            </a:r>
            <a:r>
              <a:rPr lang="ro-RO" altLang="en-US" sz="2200" dirty="0"/>
              <a:t>ă</a:t>
            </a:r>
            <a:r>
              <a:rPr lang="en-US" altLang="en-US" sz="2200" dirty="0" err="1"/>
              <a:t>cina</a:t>
            </a:r>
            <a:r>
              <a:rPr lang="en-US" altLang="en-US" sz="2200" dirty="0"/>
              <a:t>) </a:t>
            </a:r>
            <a:r>
              <a:rPr lang="en-US" altLang="en-US" sz="2200" dirty="0" err="1"/>
              <a:t>sistemului</a:t>
            </a:r>
            <a:r>
              <a:rPr lang="en-US" altLang="en-US" sz="2200" dirty="0"/>
              <a:t> de </a:t>
            </a:r>
            <a:r>
              <a:rPr lang="en-US" altLang="en-US" sz="2200" dirty="0" err="1"/>
              <a:t>numera</a:t>
            </a:r>
            <a:r>
              <a:rPr lang="ro-RO" altLang="en-US" sz="2200" dirty="0" err="1"/>
              <a:t>ţ</a:t>
            </a:r>
            <a:r>
              <a:rPr lang="en-US" altLang="en-US" sz="2200" dirty="0" err="1"/>
              <a:t>ie</a:t>
            </a:r>
            <a:endParaRPr lang="en-US" altLang="en-US" sz="2200" dirty="0"/>
          </a:p>
          <a:p>
            <a:endParaRPr lang="ro-RO" altLang="en-US" sz="2200" dirty="0"/>
          </a:p>
          <a:p>
            <a:r>
              <a:rPr lang="en-US" altLang="en-US" sz="2200" dirty="0" err="1"/>
              <a:t>Sisteme</a:t>
            </a:r>
            <a:r>
              <a:rPr lang="ro-RO" altLang="en-US" sz="2200" dirty="0"/>
              <a:t> de </a:t>
            </a:r>
            <a:r>
              <a:rPr lang="ro-RO" altLang="en-US" sz="2200" dirty="0" err="1"/>
              <a:t>numeraţie</a:t>
            </a:r>
            <a:endParaRPr lang="en-US" altLang="en-US" sz="2200" dirty="0"/>
          </a:p>
          <a:p>
            <a:pPr lvl="1">
              <a:buFontTx/>
              <a:buChar char="•"/>
            </a:pPr>
            <a:r>
              <a:rPr lang="en-US" altLang="en-US" sz="2200" dirty="0"/>
              <a:t> </a:t>
            </a:r>
            <a:r>
              <a:rPr lang="en-US" altLang="en-US" sz="2200" dirty="0" err="1"/>
              <a:t>pozi</a:t>
            </a:r>
            <a:r>
              <a:rPr lang="ro-RO" altLang="en-US" sz="2200" dirty="0" err="1"/>
              <a:t>ţ</a:t>
            </a:r>
            <a:r>
              <a:rPr lang="en-US" altLang="en-US" sz="2200" dirty="0" err="1"/>
              <a:t>ionale</a:t>
            </a:r>
            <a:endParaRPr lang="en-US" altLang="en-US" sz="2200" dirty="0"/>
          </a:p>
          <a:p>
            <a:pPr lvl="1">
              <a:buFontTx/>
              <a:buChar char="•"/>
            </a:pPr>
            <a:r>
              <a:rPr lang="en-US" altLang="en-US" sz="2200" dirty="0"/>
              <a:t> </a:t>
            </a:r>
            <a:r>
              <a:rPr lang="en-US" altLang="en-US" sz="2200" dirty="0" err="1"/>
              <a:t>nepozi</a:t>
            </a:r>
            <a:r>
              <a:rPr lang="ro-RO" altLang="en-US" sz="2200" dirty="0" err="1"/>
              <a:t>ţ</a:t>
            </a:r>
            <a:r>
              <a:rPr lang="en-US" altLang="en-US" sz="2200" dirty="0" err="1"/>
              <a:t>ionale</a:t>
            </a:r>
            <a:endParaRPr lang="en-US" altLang="en-US" sz="2200" dirty="0"/>
          </a:p>
          <a:p>
            <a:pPr>
              <a:buFont typeface="Wingdings" pitchFamily="2" charset="2"/>
              <a:buNone/>
            </a:pPr>
            <a:r>
              <a:rPr lang="en-US" altLang="en-US" sz="2200" dirty="0" err="1"/>
              <a:t>Sistemul</a:t>
            </a:r>
            <a:r>
              <a:rPr lang="en-US" altLang="en-US" sz="2200" dirty="0"/>
              <a:t> roman</a:t>
            </a:r>
          </a:p>
          <a:p>
            <a:pPr>
              <a:buFont typeface="Wingdings" pitchFamily="2" charset="2"/>
              <a:buNone/>
            </a:pPr>
            <a:r>
              <a:rPr lang="en-US" altLang="en-US" sz="2200" dirty="0"/>
              <a:t>I	X	C	M		V	L	D</a:t>
            </a:r>
          </a:p>
          <a:p>
            <a:pPr>
              <a:buFont typeface="Wingdings" pitchFamily="2" charset="2"/>
              <a:buNone/>
            </a:pPr>
            <a:r>
              <a:rPr lang="en-US" altLang="en-US" sz="2200" dirty="0"/>
              <a:t>1	10	100	1000		5	50	500</a:t>
            </a:r>
          </a:p>
          <a:p>
            <a:pPr>
              <a:spcBef>
                <a:spcPct val="50000"/>
              </a:spcBef>
              <a:buFont typeface="Wingdings" pitchFamily="2" charset="2"/>
              <a:buChar char="§"/>
            </a:pPr>
            <a:endParaRPr lang="en-US" altLang="en-US" sz="2200" dirty="0"/>
          </a:p>
          <a:p>
            <a:pPr>
              <a:spcBef>
                <a:spcPct val="50000"/>
              </a:spcBef>
              <a:buFont typeface="Wingdings" pitchFamily="2" charset="2"/>
              <a:buChar char="§"/>
            </a:pPr>
            <a:endParaRPr lang="en-US" altLang="en-US" sz="22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ctrTitle"/>
          </p:nvPr>
        </p:nvSpPr>
        <p:spPr>
          <a:xfrm>
            <a:off x="990600" y="990600"/>
            <a:ext cx="7772400" cy="1143000"/>
          </a:xfrm>
        </p:spPr>
        <p:txBody>
          <a:bodyPr/>
          <a:lstStyle/>
          <a:p>
            <a:r>
              <a:rPr lang="en-US" altLang="en-US" sz="3200" dirty="0" err="1"/>
              <a:t>Bazele</a:t>
            </a:r>
            <a:r>
              <a:rPr lang="en-US" altLang="en-US" sz="3200" dirty="0"/>
              <a:t> </a:t>
            </a:r>
            <a:r>
              <a:rPr lang="en-US" altLang="en-US" sz="3200" dirty="0" err="1"/>
              <a:t>aritmetice</a:t>
            </a:r>
            <a:r>
              <a:rPr lang="en-US" altLang="en-US" sz="3200" dirty="0"/>
              <a:t> ale </a:t>
            </a:r>
            <a:r>
              <a:rPr lang="en-US" altLang="en-US" sz="3200" dirty="0" err="1"/>
              <a:t>calculatoarelor</a:t>
            </a:r>
            <a:r>
              <a:rPr lang="ro-RO" altLang="en-US" sz="3200" dirty="0"/>
              <a:t> </a:t>
            </a:r>
            <a:endParaRPr lang="en-US" altLang="en-US" sz="3200" dirty="0"/>
          </a:p>
        </p:txBody>
      </p:sp>
      <p:sp>
        <p:nvSpPr>
          <p:cNvPr id="76803" name="Text Box 3"/>
          <p:cNvSpPr txBox="1">
            <a:spLocks noChangeArrowheads="1"/>
          </p:cNvSpPr>
          <p:nvPr/>
        </p:nvSpPr>
        <p:spPr bwMode="auto">
          <a:xfrm>
            <a:off x="1219200" y="2362201"/>
            <a:ext cx="457200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o-RO" altLang="en-US" sz="2200" dirty="0"/>
              <a:t>Sisteme</a:t>
            </a:r>
            <a:r>
              <a:rPr lang="en-US" altLang="en-US" sz="2200" dirty="0"/>
              <a:t> de </a:t>
            </a:r>
            <a:r>
              <a:rPr lang="ro-RO" altLang="en-US" sz="2200" dirty="0"/>
              <a:t>numerație pozitionale</a:t>
            </a:r>
            <a:endParaRPr lang="en-US" altLang="en-US" sz="2200" dirty="0"/>
          </a:p>
          <a:p>
            <a:pPr>
              <a:spcBef>
                <a:spcPct val="50000"/>
              </a:spcBef>
              <a:buFont typeface="Wingdings" pitchFamily="2" charset="2"/>
              <a:buChar char="§"/>
            </a:pPr>
            <a:endParaRPr lang="en-US" altLang="en-US" sz="2200" dirty="0"/>
          </a:p>
        </p:txBody>
      </p:sp>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807962"/>
            <a:ext cx="5257800"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250716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a:xfrm>
            <a:off x="685800" y="914400"/>
            <a:ext cx="7772400" cy="1143000"/>
          </a:xfrm>
        </p:spPr>
        <p:txBody>
          <a:bodyPr/>
          <a:lstStyle/>
          <a:p>
            <a:r>
              <a:rPr lang="en-US" altLang="en-US" sz="3200"/>
              <a:t>Bazele aritmetice ale calculatoarelor</a:t>
            </a:r>
          </a:p>
        </p:txBody>
      </p:sp>
      <p:sp>
        <p:nvSpPr>
          <p:cNvPr id="94211" name="Text Box 3"/>
          <p:cNvSpPr txBox="1">
            <a:spLocks noChangeArrowheads="1"/>
          </p:cNvSpPr>
          <p:nvPr/>
        </p:nvSpPr>
        <p:spPr bwMode="auto">
          <a:xfrm>
            <a:off x="1219200" y="2362200"/>
            <a:ext cx="7391400"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itchFamily="2" charset="2"/>
              <a:buChar char="§"/>
            </a:pPr>
            <a:endParaRPr lang="en-US" altLang="en-US" sz="2200"/>
          </a:p>
          <a:p>
            <a:pPr>
              <a:spcBef>
                <a:spcPct val="50000"/>
              </a:spcBef>
              <a:buFont typeface="Wingdings" pitchFamily="2" charset="2"/>
              <a:buChar char="§"/>
            </a:pPr>
            <a:endParaRPr lang="en-US" altLang="en-US" sz="2200"/>
          </a:p>
        </p:txBody>
      </p:sp>
      <p:pic>
        <p:nvPicPr>
          <p:cNvPr id="942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230563"/>
            <a:ext cx="5648325" cy="324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4213" name="Text Box 5"/>
          <p:cNvSpPr txBox="1">
            <a:spLocks noChangeArrowheads="1"/>
          </p:cNvSpPr>
          <p:nvPr/>
        </p:nvSpPr>
        <p:spPr bwMode="auto">
          <a:xfrm>
            <a:off x="1150938" y="2362200"/>
            <a:ext cx="79930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o-RO" altLang="en-US"/>
              <a:t>Atunci când un simbol cu o valoare mai mică este </a:t>
            </a:r>
            <a:r>
              <a:rPr lang="ro-RO" altLang="en-US" b="1" i="1"/>
              <a:t>poziţionat după</a:t>
            </a:r>
            <a:r>
              <a:rPr lang="ro-RO" altLang="en-US"/>
              <a:t> un simbol</a:t>
            </a:r>
          </a:p>
          <a:p>
            <a:r>
              <a:rPr lang="ro-RO" altLang="en-US"/>
              <a:t>cu o valoare mai mare, valorile simbolurilor </a:t>
            </a:r>
            <a:r>
              <a:rPr lang="ro-RO" altLang="en-US" b="1" i="1"/>
              <a:t>se adună</a:t>
            </a:r>
            <a:r>
              <a:rPr lang="ro-RO" altLang="en-US"/>
              <a:t>.</a:t>
            </a:r>
            <a:endParaRPr lang="en-US"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ctrTitle"/>
          </p:nvPr>
        </p:nvSpPr>
        <p:spPr>
          <a:xfrm>
            <a:off x="685800" y="914400"/>
            <a:ext cx="7772400" cy="1143000"/>
          </a:xfrm>
        </p:spPr>
        <p:txBody>
          <a:bodyPr/>
          <a:lstStyle/>
          <a:p>
            <a:r>
              <a:rPr lang="en-US" altLang="en-US" sz="3200"/>
              <a:t>Bazele aritmetice ale calculatoarelor</a:t>
            </a:r>
          </a:p>
        </p:txBody>
      </p:sp>
      <p:sp>
        <p:nvSpPr>
          <p:cNvPr id="95235" name="Text Box 3"/>
          <p:cNvSpPr txBox="1">
            <a:spLocks noChangeArrowheads="1"/>
          </p:cNvSpPr>
          <p:nvPr/>
        </p:nvSpPr>
        <p:spPr bwMode="auto">
          <a:xfrm>
            <a:off x="1219200" y="2362200"/>
            <a:ext cx="7391400"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 typeface="Wingdings" pitchFamily="2" charset="2"/>
              <a:buChar char="§"/>
            </a:pPr>
            <a:endParaRPr lang="en-US" altLang="en-US" sz="2200"/>
          </a:p>
          <a:p>
            <a:pPr>
              <a:spcBef>
                <a:spcPct val="50000"/>
              </a:spcBef>
              <a:buFont typeface="Wingdings" pitchFamily="2" charset="2"/>
              <a:buChar char="§"/>
            </a:pPr>
            <a:endParaRPr lang="en-US" altLang="en-US" sz="2200"/>
          </a:p>
        </p:txBody>
      </p:sp>
      <p:sp>
        <p:nvSpPr>
          <p:cNvPr id="95237" name="Text Box 5"/>
          <p:cNvSpPr txBox="1">
            <a:spLocks noChangeArrowheads="1"/>
          </p:cNvSpPr>
          <p:nvPr/>
        </p:nvSpPr>
        <p:spPr bwMode="auto">
          <a:xfrm>
            <a:off x="1150938" y="2286000"/>
            <a:ext cx="78168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o-RO" altLang="en-US"/>
              <a:t>Atunci când un simbol cu o valoare mai mică este </a:t>
            </a:r>
            <a:r>
              <a:rPr lang="ro-RO" altLang="en-US" b="1" i="1"/>
              <a:t>poziţionat înainte </a:t>
            </a:r>
            <a:r>
              <a:rPr lang="ro-RO" altLang="en-US"/>
              <a:t>de un </a:t>
            </a:r>
          </a:p>
          <a:p>
            <a:r>
              <a:rPr lang="ro-RO" altLang="en-US"/>
              <a:t>simbol cu o valoare mai mare, valoarea mai mică </a:t>
            </a:r>
            <a:r>
              <a:rPr lang="ro-RO" altLang="en-US" b="1" i="1"/>
              <a:t>se scade</a:t>
            </a:r>
            <a:r>
              <a:rPr lang="ro-RO" altLang="en-US"/>
              <a:t> din cealaltă.</a:t>
            </a:r>
            <a:endParaRPr lang="en-US" altLang="en-US"/>
          </a:p>
        </p:txBody>
      </p:sp>
      <p:pic>
        <p:nvPicPr>
          <p:cNvPr id="9523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276600"/>
            <a:ext cx="7543800" cy="132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p:txBody>
          <a:bodyPr/>
          <a:lstStyle/>
          <a:p>
            <a:fld id="{CB9B62EF-3910-4D60-858E-05AB68894340}" type="datetime5">
              <a:rPr lang="en-US" altLang="en-US"/>
              <a:pPr/>
              <a:t>8-Oct-26</a:t>
            </a:fld>
            <a:endParaRPr lang="en-US" altLang="en-US"/>
          </a:p>
        </p:txBody>
      </p:sp>
      <p:sp>
        <p:nvSpPr>
          <p:cNvPr id="68610" name="Rectangle 2"/>
          <p:cNvSpPr>
            <a:spLocks noGrp="1" noChangeArrowheads="1"/>
          </p:cNvSpPr>
          <p:nvPr>
            <p:ph type="title"/>
          </p:nvPr>
        </p:nvSpPr>
        <p:spPr>
          <a:xfrm>
            <a:off x="1676400" y="990600"/>
            <a:ext cx="7073900" cy="762000"/>
          </a:xfrm>
        </p:spPr>
        <p:txBody>
          <a:bodyPr/>
          <a:lstStyle/>
          <a:p>
            <a:r>
              <a:rPr lang="en-US" altLang="en-US" sz="3200"/>
              <a:t>Reprezentarea </a:t>
            </a:r>
            <a:r>
              <a:rPr lang="ro-RO" altLang="en-US" sz="3200"/>
              <a:t>î</a:t>
            </a:r>
            <a:r>
              <a:rPr lang="en-US" altLang="en-US" sz="3200"/>
              <a:t>n</a:t>
            </a:r>
            <a:r>
              <a:rPr lang="ro-RO" altLang="en-US" sz="3200"/>
              <a:t>tr</a:t>
            </a:r>
            <a:r>
              <a:rPr lang="en-US" altLang="en-US" sz="3200"/>
              <a:t>-o baz</a:t>
            </a:r>
            <a:r>
              <a:rPr lang="ro-RO" altLang="en-US" sz="3200"/>
              <a:t>ă</a:t>
            </a:r>
            <a:r>
              <a:rPr lang="en-US" altLang="en-US" sz="3200"/>
              <a:t> oarecare a unui num</a:t>
            </a:r>
            <a:r>
              <a:rPr lang="ro-RO" altLang="en-US" sz="3200"/>
              <a:t>ă</a:t>
            </a:r>
            <a:r>
              <a:rPr lang="en-US" altLang="en-US" sz="3200"/>
              <a:t>r</a:t>
            </a:r>
            <a:r>
              <a:rPr lang="ro-RO" altLang="en-US" sz="3200"/>
              <a:t> întreg</a:t>
            </a:r>
            <a:endParaRPr lang="en-US" altLang="en-US" sz="3200"/>
          </a:p>
        </p:txBody>
      </p:sp>
      <p:sp>
        <p:nvSpPr>
          <p:cNvPr id="68611" name="Rectangle 3"/>
          <p:cNvSpPr>
            <a:spLocks noGrp="1" noChangeArrowheads="1"/>
          </p:cNvSpPr>
          <p:nvPr>
            <p:ph type="body" idx="1"/>
          </p:nvPr>
        </p:nvSpPr>
        <p:spPr>
          <a:xfrm>
            <a:off x="838200" y="2133600"/>
            <a:ext cx="7953375" cy="381000"/>
          </a:xfrm>
        </p:spPr>
        <p:txBody>
          <a:bodyPr/>
          <a:lstStyle/>
          <a:p>
            <a:pPr>
              <a:lnSpc>
                <a:spcPct val="90000"/>
              </a:lnSpc>
              <a:buFont typeface="Wingdings" pitchFamily="2" charset="2"/>
              <a:buNone/>
            </a:pPr>
            <a:endParaRPr lang="en-US" altLang="en-US" sz="2000"/>
          </a:p>
          <a:p>
            <a:pPr>
              <a:lnSpc>
                <a:spcPct val="90000"/>
              </a:lnSpc>
              <a:buFont typeface="Wingdings" pitchFamily="2" charset="2"/>
              <a:buNone/>
            </a:pPr>
            <a:endParaRPr lang="en-US" altLang="en-US" sz="2000"/>
          </a:p>
          <a:p>
            <a:pPr>
              <a:lnSpc>
                <a:spcPct val="90000"/>
              </a:lnSpc>
            </a:pPr>
            <a:r>
              <a:rPr lang="en-US" altLang="en-US" sz="2000"/>
              <a:t>Reprezentarea unui num</a:t>
            </a:r>
            <a:r>
              <a:rPr lang="ro-RO" altLang="en-US" sz="2000"/>
              <a:t>ă</a:t>
            </a:r>
            <a:r>
              <a:rPr lang="en-US" altLang="en-US" sz="2000"/>
              <a:t>r </a:t>
            </a:r>
            <a:r>
              <a:rPr lang="ro-RO" altLang="en-US" sz="2000"/>
              <a:t>întreg</a:t>
            </a:r>
          </a:p>
          <a:p>
            <a:pPr>
              <a:lnSpc>
                <a:spcPct val="90000"/>
              </a:lnSpc>
              <a:buFont typeface="Wingdings" pitchFamily="2" charset="2"/>
              <a:buNone/>
            </a:pPr>
            <a:endParaRPr lang="en-US" altLang="en-US" sz="2000"/>
          </a:p>
        </p:txBody>
      </p:sp>
      <p:graphicFrame>
        <p:nvGraphicFramePr>
          <p:cNvPr id="68612" name="Object 4"/>
          <p:cNvGraphicFramePr>
            <a:graphicFrameLocks noChangeAspect="1"/>
          </p:cNvGraphicFramePr>
          <p:nvPr/>
        </p:nvGraphicFramePr>
        <p:xfrm>
          <a:off x="1981200" y="3810000"/>
          <a:ext cx="4222750" cy="463550"/>
        </p:xfrm>
        <a:graphic>
          <a:graphicData uri="http://schemas.openxmlformats.org/presentationml/2006/ole">
            <mc:AlternateContent xmlns:mc="http://schemas.openxmlformats.org/markup-compatibility/2006">
              <mc:Choice xmlns:v="urn:schemas-microsoft-com:vml" Requires="v">
                <p:oleObj spid="_x0000_s68725" name="Equation" r:id="rId3" imgW="2197080" imgH="241200" progId="Equation.3">
                  <p:embed/>
                </p:oleObj>
              </mc:Choice>
              <mc:Fallback>
                <p:oleObj name="Equation" r:id="rId3" imgW="2197080" imgH="2412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810000"/>
                        <a:ext cx="422275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14" name="Text Box 6"/>
          <p:cNvSpPr txBox="1">
            <a:spLocks noChangeArrowheads="1"/>
          </p:cNvSpPr>
          <p:nvPr/>
        </p:nvSpPr>
        <p:spPr bwMode="auto">
          <a:xfrm>
            <a:off x="1812925" y="4433888"/>
            <a:ext cx="68738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o-RO" altLang="en-US"/>
              <a:t>Este reprezentarea numărului întreg N în baza b. Cifrele numărului N au următoarea proprietate</a:t>
            </a:r>
            <a:r>
              <a:rPr lang="en-US" altLang="en-US"/>
              <a:t>:</a:t>
            </a:r>
          </a:p>
        </p:txBody>
      </p:sp>
      <p:graphicFrame>
        <p:nvGraphicFramePr>
          <p:cNvPr id="68615" name="Object 7"/>
          <p:cNvGraphicFramePr>
            <a:graphicFrameLocks noChangeAspect="1"/>
          </p:cNvGraphicFramePr>
          <p:nvPr/>
        </p:nvGraphicFramePr>
        <p:xfrm>
          <a:off x="2851150" y="5170488"/>
          <a:ext cx="2636838" cy="487362"/>
        </p:xfrm>
        <a:graphic>
          <a:graphicData uri="http://schemas.openxmlformats.org/presentationml/2006/ole">
            <mc:AlternateContent xmlns:mc="http://schemas.openxmlformats.org/markup-compatibility/2006">
              <mc:Choice xmlns:v="urn:schemas-microsoft-com:vml" Requires="v">
                <p:oleObj spid="_x0000_s68726" name="Equation" r:id="rId5" imgW="1371600" imgH="253800" progId="Equation.3">
                  <p:embed/>
                </p:oleObj>
              </mc:Choice>
              <mc:Fallback>
                <p:oleObj name="Equation" r:id="rId5" imgW="1371600" imgH="2538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1150" y="5170488"/>
                        <a:ext cx="2636838"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16" name="Object 8"/>
          <p:cNvGraphicFramePr>
            <a:graphicFrameLocks noChangeAspect="1"/>
          </p:cNvGraphicFramePr>
          <p:nvPr/>
        </p:nvGraphicFramePr>
        <p:xfrm>
          <a:off x="3140075" y="3265488"/>
          <a:ext cx="1903413" cy="487362"/>
        </p:xfrm>
        <a:graphic>
          <a:graphicData uri="http://schemas.openxmlformats.org/presentationml/2006/ole">
            <mc:AlternateContent xmlns:mc="http://schemas.openxmlformats.org/markup-compatibility/2006">
              <mc:Choice xmlns:v="urn:schemas-microsoft-com:vml" Requires="v">
                <p:oleObj spid="_x0000_s68727" name="Equation" r:id="rId7" imgW="990360" imgH="253800" progId="Equation.3">
                  <p:embed/>
                </p:oleObj>
              </mc:Choice>
              <mc:Fallback>
                <p:oleObj name="Equation" r:id="rId7" imgW="990360" imgH="253800"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0075" y="3265488"/>
                        <a:ext cx="1903413"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checkerboard(across)">
                                      <p:cBhvr>
                                        <p:cTn id="7" dur="500"/>
                                        <p:tgtEl>
                                          <p:spTgt spid="68610"/>
                                        </p:tgtEl>
                                      </p:cBhvr>
                                    </p:animEffect>
                                  </p:childTnLst>
                                </p:cTn>
                              </p:par>
                            </p:childTnLst>
                          </p:cTn>
                        </p:par>
                        <p:par>
                          <p:cTn id="8" fill="hold" nodeType="afterGroup">
                            <p:stCondLst>
                              <p:cond delay="500"/>
                            </p:stCondLst>
                            <p:childTnLst>
                              <p:par>
                                <p:cTn id="9" presetID="2" presetClass="entr" presetSubtype="8" fill="hold" grpId="0" nodeType="afterEffect">
                                  <p:stCondLst>
                                    <p:cond delay="1000"/>
                                  </p:stCondLst>
                                  <p:childTnLst>
                                    <p:set>
                                      <p:cBhvr>
                                        <p:cTn id="10" dur="1" fill="hold">
                                          <p:stCondLst>
                                            <p:cond delay="0"/>
                                          </p:stCondLst>
                                        </p:cTn>
                                        <p:tgtEl>
                                          <p:spTgt spid="68611">
                                            <p:txEl>
                                              <p:pRg st="2" end="2"/>
                                            </p:txEl>
                                          </p:spTgt>
                                        </p:tgtEl>
                                        <p:attrNameLst>
                                          <p:attrName>style.visibility</p:attrName>
                                        </p:attrNameLst>
                                      </p:cBhvr>
                                      <p:to>
                                        <p:strVal val="visible"/>
                                      </p:to>
                                    </p:set>
                                    <p:anim calcmode="lin" valueType="num">
                                      <p:cBhvr additive="base">
                                        <p:cTn id="11" dur="500" fill="hold"/>
                                        <p:tgtEl>
                                          <p:spTgt spid="68611">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861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utoUpdateAnimBg="0"/>
      <p:bldP spid="68611" grpId="0" build="p" autoUpdateAnimBg="0" advAuto="100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p:txBody>
          <a:bodyPr/>
          <a:lstStyle/>
          <a:p>
            <a:fld id="{907ED920-04FA-4040-B13A-617B573B9DEF}" type="datetime5">
              <a:rPr lang="en-US" altLang="en-US"/>
              <a:pPr/>
              <a:t>8-Oct-26</a:t>
            </a:fld>
            <a:endParaRPr lang="en-US" altLang="en-US"/>
          </a:p>
        </p:txBody>
      </p:sp>
      <p:sp>
        <p:nvSpPr>
          <p:cNvPr id="71682" name="Rectangle 2"/>
          <p:cNvSpPr>
            <a:spLocks noGrp="1" noChangeArrowheads="1"/>
          </p:cNvSpPr>
          <p:nvPr>
            <p:ph type="title"/>
          </p:nvPr>
        </p:nvSpPr>
        <p:spPr>
          <a:xfrm>
            <a:off x="1676400" y="990600"/>
            <a:ext cx="7073900" cy="762000"/>
          </a:xfrm>
        </p:spPr>
        <p:txBody>
          <a:bodyPr/>
          <a:lstStyle/>
          <a:p>
            <a:r>
              <a:rPr lang="en-US" altLang="en-US" sz="3200"/>
              <a:t>Reprezentarea </a:t>
            </a:r>
            <a:r>
              <a:rPr lang="ro-RO" altLang="en-US" sz="3200"/>
              <a:t>î</a:t>
            </a:r>
            <a:r>
              <a:rPr lang="en-US" altLang="en-US" sz="3200"/>
              <a:t>n</a:t>
            </a:r>
            <a:r>
              <a:rPr lang="ro-RO" altLang="en-US" sz="3200"/>
              <a:t>tr</a:t>
            </a:r>
            <a:r>
              <a:rPr lang="en-US" altLang="en-US" sz="3200"/>
              <a:t>-o baz</a:t>
            </a:r>
            <a:r>
              <a:rPr lang="ro-RO" altLang="en-US" sz="3200"/>
              <a:t>ă</a:t>
            </a:r>
            <a:r>
              <a:rPr lang="en-US" altLang="en-US" sz="3200"/>
              <a:t> oarecare a unui num</a:t>
            </a:r>
            <a:r>
              <a:rPr lang="ro-RO" altLang="en-US" sz="3200"/>
              <a:t>ă</a:t>
            </a:r>
            <a:r>
              <a:rPr lang="en-US" altLang="en-US" sz="3200"/>
              <a:t>r</a:t>
            </a:r>
            <a:r>
              <a:rPr lang="ro-RO" altLang="en-US" sz="3200"/>
              <a:t> real</a:t>
            </a:r>
            <a:endParaRPr lang="en-US" altLang="en-US" sz="3200"/>
          </a:p>
        </p:txBody>
      </p:sp>
      <p:sp>
        <p:nvSpPr>
          <p:cNvPr id="71683" name="Rectangle 3"/>
          <p:cNvSpPr>
            <a:spLocks noGrp="1" noChangeArrowheads="1"/>
          </p:cNvSpPr>
          <p:nvPr>
            <p:ph type="body" idx="1"/>
          </p:nvPr>
        </p:nvSpPr>
        <p:spPr>
          <a:xfrm>
            <a:off x="838200" y="2133600"/>
            <a:ext cx="7953375" cy="381000"/>
          </a:xfrm>
        </p:spPr>
        <p:txBody>
          <a:bodyPr/>
          <a:lstStyle/>
          <a:p>
            <a:pPr>
              <a:lnSpc>
                <a:spcPct val="90000"/>
              </a:lnSpc>
              <a:buFont typeface="Wingdings" pitchFamily="2" charset="2"/>
              <a:buNone/>
            </a:pPr>
            <a:endParaRPr lang="en-US" altLang="en-US" sz="2000"/>
          </a:p>
          <a:p>
            <a:pPr>
              <a:lnSpc>
                <a:spcPct val="90000"/>
              </a:lnSpc>
              <a:buFont typeface="Wingdings" pitchFamily="2" charset="2"/>
              <a:buNone/>
            </a:pPr>
            <a:endParaRPr lang="en-US" altLang="en-US" sz="2000"/>
          </a:p>
          <a:p>
            <a:pPr>
              <a:lnSpc>
                <a:spcPct val="90000"/>
              </a:lnSpc>
            </a:pPr>
            <a:r>
              <a:rPr lang="en-US" altLang="en-US" sz="2000"/>
              <a:t>Reprezentarea unui num</a:t>
            </a:r>
            <a:r>
              <a:rPr lang="ro-RO" altLang="en-US" sz="2000"/>
              <a:t>ă</a:t>
            </a:r>
            <a:r>
              <a:rPr lang="en-US" altLang="en-US" sz="2000"/>
              <a:t>r </a:t>
            </a:r>
            <a:r>
              <a:rPr lang="ro-RO" altLang="en-US" sz="2000"/>
              <a:t>real R</a:t>
            </a:r>
          </a:p>
          <a:p>
            <a:pPr>
              <a:lnSpc>
                <a:spcPct val="90000"/>
              </a:lnSpc>
              <a:buFont typeface="Wingdings" pitchFamily="2" charset="2"/>
              <a:buNone/>
            </a:pPr>
            <a:endParaRPr lang="en-US" altLang="en-US" sz="2000"/>
          </a:p>
        </p:txBody>
      </p:sp>
      <p:graphicFrame>
        <p:nvGraphicFramePr>
          <p:cNvPr id="71684" name="Object 4"/>
          <p:cNvGraphicFramePr>
            <a:graphicFrameLocks noChangeAspect="1"/>
          </p:cNvGraphicFramePr>
          <p:nvPr/>
        </p:nvGraphicFramePr>
        <p:xfrm>
          <a:off x="1358900" y="3810000"/>
          <a:ext cx="7175500" cy="463550"/>
        </p:xfrm>
        <a:graphic>
          <a:graphicData uri="http://schemas.openxmlformats.org/presentationml/2006/ole">
            <mc:AlternateContent xmlns:mc="http://schemas.openxmlformats.org/markup-compatibility/2006">
              <mc:Choice xmlns:v="urn:schemas-microsoft-com:vml" Requires="v">
                <p:oleObj spid="_x0000_s71799" name="Equation" r:id="rId4" imgW="3733560" imgH="241200" progId="Equation.3">
                  <p:embed/>
                </p:oleObj>
              </mc:Choice>
              <mc:Fallback>
                <p:oleObj name="Equation" r:id="rId4" imgW="3733560" imgH="2412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8900" y="3810000"/>
                        <a:ext cx="71755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85" name="Text Box 5"/>
          <p:cNvSpPr txBox="1">
            <a:spLocks noChangeArrowheads="1"/>
          </p:cNvSpPr>
          <p:nvPr/>
        </p:nvSpPr>
        <p:spPr bwMode="auto">
          <a:xfrm>
            <a:off x="1812925" y="4433888"/>
            <a:ext cx="68738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o-RO" altLang="en-US"/>
              <a:t>Este reprezentarea numărului real R în baza b. Cifrele numărului R au următoarea proprietate</a:t>
            </a:r>
            <a:r>
              <a:rPr lang="en-US" altLang="en-US"/>
              <a:t>:</a:t>
            </a:r>
          </a:p>
        </p:txBody>
      </p:sp>
      <p:graphicFrame>
        <p:nvGraphicFramePr>
          <p:cNvPr id="71686" name="Object 6"/>
          <p:cNvGraphicFramePr>
            <a:graphicFrameLocks noChangeAspect="1"/>
          </p:cNvGraphicFramePr>
          <p:nvPr/>
        </p:nvGraphicFramePr>
        <p:xfrm>
          <a:off x="1860550" y="5168900"/>
          <a:ext cx="5835650" cy="927100"/>
        </p:xfrm>
        <a:graphic>
          <a:graphicData uri="http://schemas.openxmlformats.org/presentationml/2006/ole">
            <mc:AlternateContent xmlns:mc="http://schemas.openxmlformats.org/markup-compatibility/2006">
              <mc:Choice xmlns:v="urn:schemas-microsoft-com:vml" Requires="v">
                <p:oleObj spid="_x0000_s71800" name="Equation" r:id="rId6" imgW="3035160" imgH="482400" progId="Equation.3">
                  <p:embed/>
                </p:oleObj>
              </mc:Choice>
              <mc:Fallback>
                <p:oleObj name="Equation" r:id="rId6" imgW="3035160" imgH="4824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0550" y="5168900"/>
                        <a:ext cx="5835650"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7" name="Object 7"/>
          <p:cNvGraphicFramePr>
            <a:graphicFrameLocks noChangeAspect="1"/>
          </p:cNvGraphicFramePr>
          <p:nvPr/>
        </p:nvGraphicFramePr>
        <p:xfrm>
          <a:off x="2640013" y="3265488"/>
          <a:ext cx="2903537" cy="487362"/>
        </p:xfrm>
        <a:graphic>
          <a:graphicData uri="http://schemas.openxmlformats.org/presentationml/2006/ole">
            <mc:AlternateContent xmlns:mc="http://schemas.openxmlformats.org/markup-compatibility/2006">
              <mc:Choice xmlns:v="urn:schemas-microsoft-com:vml" Requires="v">
                <p:oleObj spid="_x0000_s71801" name="Equation" r:id="rId8" imgW="1511280" imgH="253800" progId="Equation.3">
                  <p:embed/>
                </p:oleObj>
              </mc:Choice>
              <mc:Fallback>
                <p:oleObj name="Equation" r:id="rId8" imgW="1511280" imgH="2538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013" y="3265488"/>
                        <a:ext cx="2903537"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checkerboard(across)">
                                      <p:cBhvr>
                                        <p:cTn id="7" dur="500"/>
                                        <p:tgtEl>
                                          <p:spTgt spid="71682"/>
                                        </p:tgtEl>
                                      </p:cBhvr>
                                    </p:animEffect>
                                  </p:childTnLst>
                                </p:cTn>
                              </p:par>
                            </p:childTnLst>
                          </p:cTn>
                        </p:par>
                        <p:par>
                          <p:cTn id="8" fill="hold" nodeType="afterGroup">
                            <p:stCondLst>
                              <p:cond delay="500"/>
                            </p:stCondLst>
                            <p:childTnLst>
                              <p:par>
                                <p:cTn id="9" presetID="2" presetClass="entr" presetSubtype="8" fill="hold" grpId="0" nodeType="afterEffect">
                                  <p:stCondLst>
                                    <p:cond delay="1000"/>
                                  </p:stCondLst>
                                  <p:childTnLst>
                                    <p:set>
                                      <p:cBhvr>
                                        <p:cTn id="10" dur="1" fill="hold">
                                          <p:stCondLst>
                                            <p:cond delay="0"/>
                                          </p:stCondLst>
                                        </p:cTn>
                                        <p:tgtEl>
                                          <p:spTgt spid="71683">
                                            <p:txEl>
                                              <p:pRg st="2" end="2"/>
                                            </p:txEl>
                                          </p:spTgt>
                                        </p:tgtEl>
                                        <p:attrNameLst>
                                          <p:attrName>style.visibility</p:attrName>
                                        </p:attrNameLst>
                                      </p:cBhvr>
                                      <p:to>
                                        <p:strVal val="visible"/>
                                      </p:to>
                                    </p:set>
                                    <p:anim calcmode="lin" valueType="num">
                                      <p:cBhvr additive="base">
                                        <p:cTn id="11" dur="500" fill="hold"/>
                                        <p:tgtEl>
                                          <p:spTgt spid="7168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6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autoUpdateAnimBg="0"/>
      <p:bldP spid="71683" grpId="0" build="p" autoUpdateAnimBg="0" advAuto="100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fld id="{D4342762-A784-45B1-A750-8D1BBADADF13}" type="datetime5">
              <a:rPr lang="en-US" altLang="en-US"/>
              <a:pPr/>
              <a:t>8-Oct-26</a:t>
            </a:fld>
            <a:endParaRPr lang="en-US" altLang="en-US"/>
          </a:p>
        </p:txBody>
      </p:sp>
      <p:sp>
        <p:nvSpPr>
          <p:cNvPr id="69634" name="Rectangle 2"/>
          <p:cNvSpPr>
            <a:spLocks noGrp="1" noChangeArrowheads="1"/>
          </p:cNvSpPr>
          <p:nvPr>
            <p:ph type="title"/>
          </p:nvPr>
        </p:nvSpPr>
        <p:spPr>
          <a:xfrm>
            <a:off x="1600200" y="838200"/>
            <a:ext cx="7073900" cy="762000"/>
          </a:xfrm>
        </p:spPr>
        <p:txBody>
          <a:bodyPr/>
          <a:lstStyle/>
          <a:p>
            <a:r>
              <a:rPr lang="en-US" altLang="en-US" sz="3200"/>
              <a:t>Conversia bazei de numeratie</a:t>
            </a:r>
          </a:p>
        </p:txBody>
      </p:sp>
      <p:sp>
        <p:nvSpPr>
          <p:cNvPr id="69635" name="Rectangle 3"/>
          <p:cNvSpPr>
            <a:spLocks noGrp="1" noChangeArrowheads="1"/>
          </p:cNvSpPr>
          <p:nvPr>
            <p:ph type="body" idx="1"/>
          </p:nvPr>
        </p:nvSpPr>
        <p:spPr/>
        <p:txBody>
          <a:bodyPr/>
          <a:lstStyle/>
          <a:p>
            <a:pPr>
              <a:buFont typeface="Wingdings" pitchFamily="2" charset="2"/>
              <a:buNone/>
            </a:pPr>
            <a:endParaRPr lang="en-US" altLang="en-US" sz="2400"/>
          </a:p>
          <a:p>
            <a:pPr>
              <a:buFont typeface="Wingdings" pitchFamily="2" charset="2"/>
              <a:buNone/>
            </a:pPr>
            <a:endParaRPr lang="en-US" altLang="en-US" sz="2400"/>
          </a:p>
          <a:p>
            <a:r>
              <a:rPr lang="en-US" altLang="en-US" sz="2400"/>
              <a:t>Conversia bazei de numera</a:t>
            </a:r>
            <a:r>
              <a:rPr lang="ro-RO" altLang="en-US" sz="2400"/>
              <a:t>ţ</a:t>
            </a:r>
            <a:r>
              <a:rPr lang="en-US" altLang="en-US" sz="2400"/>
              <a:t>ie (partea </a:t>
            </a:r>
            <a:r>
              <a:rPr lang="ro-RO" altLang="en-US" sz="2400"/>
              <a:t>î</a:t>
            </a:r>
            <a:r>
              <a:rPr lang="en-US" altLang="en-US" sz="2400"/>
              <a:t>ntreag</a:t>
            </a:r>
            <a:r>
              <a:rPr lang="ro-RO" altLang="en-US" sz="2400"/>
              <a:t>ă</a:t>
            </a:r>
            <a:r>
              <a:rPr lang="en-US" altLang="en-US" sz="2400"/>
              <a:t>, partea frac</a:t>
            </a:r>
            <a:r>
              <a:rPr lang="ro-RO" altLang="en-US" sz="2400"/>
              <a:t>ţ</a:t>
            </a:r>
            <a:r>
              <a:rPr lang="en-US" altLang="en-US" sz="2400"/>
              <a:t>ionar</a:t>
            </a:r>
            <a:r>
              <a:rPr lang="ro-RO" altLang="en-US" sz="2400"/>
              <a:t>ă</a:t>
            </a:r>
            <a:r>
              <a:rPr lang="en-US" altLang="en-US" sz="2400"/>
              <a:t>)</a:t>
            </a:r>
          </a:p>
          <a:p>
            <a:r>
              <a:rPr lang="en-US" altLang="en-US" sz="2400"/>
              <a:t>Conversia rapid</a:t>
            </a:r>
            <a:r>
              <a:rPr lang="ro-RO" altLang="en-US" sz="2400"/>
              <a:t>ă</a:t>
            </a:r>
            <a:r>
              <a:rPr lang="en-US" altLang="en-US" sz="2400"/>
              <a:t> </a:t>
            </a:r>
            <a:r>
              <a:rPr lang="ro-RO" altLang="en-US" sz="2400"/>
              <a:t>î</a:t>
            </a:r>
            <a:r>
              <a:rPr lang="en-US" altLang="en-US" sz="2400"/>
              <a:t>ntre baze </a:t>
            </a:r>
            <a:r>
              <a:rPr lang="ro-RO" altLang="en-US" sz="2400"/>
              <a:t>î</a:t>
            </a:r>
            <a:r>
              <a:rPr lang="en-US" altLang="en-US" sz="2400"/>
              <a:t>ntre care exist</a:t>
            </a:r>
            <a:r>
              <a:rPr lang="ro-RO" altLang="en-US" sz="2400"/>
              <a:t>ă</a:t>
            </a:r>
            <a:r>
              <a:rPr lang="en-US" altLang="en-US" sz="2400"/>
              <a:t> rela</a:t>
            </a:r>
            <a:r>
              <a:rPr lang="ro-RO" altLang="en-US" sz="2400"/>
              <a:t>ţ</a:t>
            </a:r>
            <a:r>
              <a:rPr lang="en-US" altLang="en-US" sz="2400"/>
              <a:t>ia:</a:t>
            </a:r>
          </a:p>
          <a:p>
            <a:pPr>
              <a:buFont typeface="Wingdings" pitchFamily="2" charset="2"/>
              <a:buNone/>
            </a:pPr>
            <a:endParaRPr lang="en-US" altLang="en-US" sz="2400"/>
          </a:p>
        </p:txBody>
      </p:sp>
      <p:graphicFrame>
        <p:nvGraphicFramePr>
          <p:cNvPr id="69636" name="Object 4"/>
          <p:cNvGraphicFramePr>
            <a:graphicFrameLocks noChangeAspect="1"/>
          </p:cNvGraphicFramePr>
          <p:nvPr/>
        </p:nvGraphicFramePr>
        <p:xfrm>
          <a:off x="3962400" y="4495800"/>
          <a:ext cx="2209800" cy="511175"/>
        </p:xfrm>
        <a:graphic>
          <a:graphicData uri="http://schemas.openxmlformats.org/presentationml/2006/ole">
            <mc:AlternateContent xmlns:mc="http://schemas.openxmlformats.org/markup-compatibility/2006">
              <mc:Choice xmlns:v="urn:schemas-microsoft-com:vml" Requires="v">
                <p:oleObj spid="_x0000_s69674" name="Equation" r:id="rId4" imgW="990360" imgH="228600" progId="Equation.3">
                  <p:embed/>
                </p:oleObj>
              </mc:Choice>
              <mc:Fallback>
                <p:oleObj name="Equation" r:id="rId4" imgW="990360" imgH="2286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495800"/>
                        <a:ext cx="2209800"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dissolve">
                                      <p:cBhvr>
                                        <p:cTn id="7" dur="500"/>
                                        <p:tgtEl>
                                          <p:spTgt spid="69634"/>
                                        </p:tgtEl>
                                      </p:cBhvr>
                                    </p:animEffect>
                                  </p:childTnLst>
                                </p:cTn>
                              </p:par>
                            </p:childTnLst>
                          </p:cTn>
                        </p:par>
                        <p:par>
                          <p:cTn id="8" fill="hold" nodeType="afterGroup">
                            <p:stCondLst>
                              <p:cond delay="500"/>
                            </p:stCondLst>
                            <p:childTnLst>
                              <p:par>
                                <p:cTn id="9" presetID="14" presetClass="entr" presetSubtype="10" fill="hold" grpId="0" nodeType="afterEffect">
                                  <p:stCondLst>
                                    <p:cond delay="1000"/>
                                  </p:stCondLst>
                                  <p:childTnLst>
                                    <p:set>
                                      <p:cBhvr>
                                        <p:cTn id="10" dur="1" fill="hold">
                                          <p:stCondLst>
                                            <p:cond delay="0"/>
                                          </p:stCondLst>
                                        </p:cTn>
                                        <p:tgtEl>
                                          <p:spTgt spid="69635">
                                            <p:txEl>
                                              <p:pRg st="2" end="2"/>
                                            </p:txEl>
                                          </p:spTgt>
                                        </p:tgtEl>
                                        <p:attrNameLst>
                                          <p:attrName>style.visibility</p:attrName>
                                        </p:attrNameLst>
                                      </p:cBhvr>
                                      <p:to>
                                        <p:strVal val="visible"/>
                                      </p:to>
                                    </p:set>
                                    <p:animEffect transition="in" filter="randombar(horizontal)">
                                      <p:cBhvr>
                                        <p:cTn id="11" dur="500"/>
                                        <p:tgtEl>
                                          <p:spTgt spid="69635">
                                            <p:txEl>
                                              <p:pRg st="2" end="2"/>
                                            </p:txEl>
                                          </p:spTgt>
                                        </p:tgtEl>
                                      </p:cBhvr>
                                    </p:animEffect>
                                  </p:childTnLst>
                                </p:cTn>
                              </p:par>
                            </p:childTnLst>
                          </p:cTn>
                        </p:par>
                        <p:par>
                          <p:cTn id="12" fill="hold" nodeType="afterGroup">
                            <p:stCondLst>
                              <p:cond delay="2000"/>
                            </p:stCondLst>
                            <p:childTnLst>
                              <p:par>
                                <p:cTn id="13" presetID="14" presetClass="entr" presetSubtype="10" fill="hold" grpId="0" nodeType="afterEffect">
                                  <p:stCondLst>
                                    <p:cond delay="1000"/>
                                  </p:stCondLst>
                                  <p:childTnLst>
                                    <p:set>
                                      <p:cBhvr>
                                        <p:cTn id="14" dur="1" fill="hold">
                                          <p:stCondLst>
                                            <p:cond delay="0"/>
                                          </p:stCondLst>
                                        </p:cTn>
                                        <p:tgtEl>
                                          <p:spTgt spid="69635">
                                            <p:txEl>
                                              <p:pRg st="3" end="3"/>
                                            </p:txEl>
                                          </p:spTgt>
                                        </p:tgtEl>
                                        <p:attrNameLst>
                                          <p:attrName>style.visibility</p:attrName>
                                        </p:attrNameLst>
                                      </p:cBhvr>
                                      <p:to>
                                        <p:strVal val="visible"/>
                                      </p:to>
                                    </p:set>
                                    <p:animEffect transition="in" filter="randombar(horizontal)">
                                      <p:cBhvr>
                                        <p:cTn id="15" dur="500"/>
                                        <p:tgtEl>
                                          <p:spTgt spid="69635">
                                            <p:txEl>
                                              <p:pRg st="3" end="3"/>
                                            </p:txEl>
                                          </p:spTgt>
                                        </p:tgtEl>
                                      </p:cBhvr>
                                    </p:animEffect>
                                  </p:childTnLst>
                                </p:cTn>
                              </p:par>
                            </p:childTnLst>
                          </p:cTn>
                        </p:par>
                        <p:par>
                          <p:cTn id="16" fill="hold" nodeType="afterGroup">
                            <p:stCondLst>
                              <p:cond delay="3500"/>
                            </p:stCondLst>
                            <p:childTnLst>
                              <p:par>
                                <p:cTn id="17" presetID="15" presetClass="entr" presetSubtype="0" fill="hold" nodeType="afterEffect">
                                  <p:stCondLst>
                                    <p:cond delay="2000"/>
                                  </p:stCondLst>
                                  <p:childTnLst>
                                    <p:set>
                                      <p:cBhvr>
                                        <p:cTn id="18" dur="1" fill="hold">
                                          <p:stCondLst>
                                            <p:cond delay="0"/>
                                          </p:stCondLst>
                                        </p:cTn>
                                        <p:tgtEl>
                                          <p:spTgt spid="69636"/>
                                        </p:tgtEl>
                                        <p:attrNameLst>
                                          <p:attrName>style.visibility</p:attrName>
                                        </p:attrNameLst>
                                      </p:cBhvr>
                                      <p:to>
                                        <p:strVal val="visible"/>
                                      </p:to>
                                    </p:set>
                                    <p:anim calcmode="lin" valueType="num">
                                      <p:cBhvr>
                                        <p:cTn id="19" dur="1000" fill="hold"/>
                                        <p:tgtEl>
                                          <p:spTgt spid="69636"/>
                                        </p:tgtEl>
                                        <p:attrNameLst>
                                          <p:attrName>ppt_w</p:attrName>
                                        </p:attrNameLst>
                                      </p:cBhvr>
                                      <p:tavLst>
                                        <p:tav tm="0">
                                          <p:val>
                                            <p:fltVal val="0"/>
                                          </p:val>
                                        </p:tav>
                                        <p:tav tm="100000">
                                          <p:val>
                                            <p:strVal val="#ppt_w"/>
                                          </p:val>
                                        </p:tav>
                                      </p:tavLst>
                                    </p:anim>
                                    <p:anim calcmode="lin" valueType="num">
                                      <p:cBhvr>
                                        <p:cTn id="20" dur="1000" fill="hold"/>
                                        <p:tgtEl>
                                          <p:spTgt spid="69636"/>
                                        </p:tgtEl>
                                        <p:attrNameLst>
                                          <p:attrName>ppt_h</p:attrName>
                                        </p:attrNameLst>
                                      </p:cBhvr>
                                      <p:tavLst>
                                        <p:tav tm="0">
                                          <p:val>
                                            <p:fltVal val="0"/>
                                          </p:val>
                                        </p:tav>
                                        <p:tav tm="100000">
                                          <p:val>
                                            <p:strVal val="#ppt_h"/>
                                          </p:val>
                                        </p:tav>
                                      </p:tavLst>
                                    </p:anim>
                                    <p:anim calcmode="lin" valueType="num">
                                      <p:cBhvr>
                                        <p:cTn id="21" dur="1000" fill="hold"/>
                                        <p:tgtEl>
                                          <p:spTgt spid="6963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696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utoUpdateAnimBg="0"/>
      <p:bldP spid="69635" grpId="0" build="p" autoUpdateAnimBg="0" advAuto="1000"/>
    </p:bldLst>
  </p:timing>
</p:sld>
</file>

<file path=ppt/theme/theme1.xml><?xml version="1.0" encoding="utf-8"?>
<a:theme xmlns:a="http://schemas.openxmlformats.org/drawingml/2006/main" name="Straight Edge">
  <a:themeElements>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fontScheme name="Straight E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aight Edge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Straight Edge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Straight Edge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Designs\Straight Edge.pot</Template>
  <TotalTime>2759</TotalTime>
  <Words>1347</Words>
  <Application>Microsoft Office PowerPoint</Application>
  <PresentationFormat>On-screen Show (4:3)</PresentationFormat>
  <Paragraphs>137</Paragraphs>
  <Slides>19</Slides>
  <Notes>15</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3" baseType="lpstr">
      <vt:lpstr>Times New Roman</vt:lpstr>
      <vt:lpstr>Wingdings</vt:lpstr>
      <vt:lpstr>Straight Edge</vt:lpstr>
      <vt:lpstr>Equation</vt:lpstr>
      <vt:lpstr>Bazele Tehnologiei Informaţiei Curs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Bazele aritmetice ale calculatoarelor </vt:lpstr>
      <vt:lpstr>Bazele aritmetice ale calculatoarelor </vt:lpstr>
      <vt:lpstr>Bazele aritmetice ale calculatoarelor</vt:lpstr>
      <vt:lpstr>Bazele aritmetice ale calculatoarelor</vt:lpstr>
      <vt:lpstr>Reprezentarea într-o bază oarecare a unui număr întreg</vt:lpstr>
      <vt:lpstr>Reprezentarea într-o bază oarecare a unui număr real</vt:lpstr>
      <vt:lpstr>Conversia bazei de numeratie</vt:lpstr>
    </vt:vector>
  </TitlesOfParts>
  <Company>Coordinated Science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Bazele Tehnologiei Informaţiei Curs 2</dc:title>
  <dc:creator>rzv</dc:creator>
  <cp:lastModifiedBy>Administrator</cp:lastModifiedBy>
  <cp:revision>164</cp:revision>
  <cp:lastPrinted>2003-10-26T18:03:45Z</cp:lastPrinted>
  <dcterms:created xsi:type="dcterms:W3CDTF">1999-08-25T01:21:32Z</dcterms:created>
  <dcterms:modified xsi:type="dcterms:W3CDTF">2026-10-08T16:21:32Z</dcterms:modified>
</cp:coreProperties>
</file>