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8" r:id="rId3"/>
    <p:sldId id="309" r:id="rId4"/>
    <p:sldId id="293" r:id="rId5"/>
    <p:sldId id="292" r:id="rId6"/>
    <p:sldId id="312" r:id="rId7"/>
    <p:sldId id="262" r:id="rId8"/>
    <p:sldId id="270" r:id="rId9"/>
    <p:sldId id="271" r:id="rId10"/>
    <p:sldId id="272" r:id="rId11"/>
    <p:sldId id="273" r:id="rId12"/>
    <p:sldId id="274" r:id="rId13"/>
    <p:sldId id="275" r:id="rId14"/>
    <p:sldId id="257" r:id="rId15"/>
    <p:sldId id="258" r:id="rId16"/>
    <p:sldId id="291" r:id="rId17"/>
    <p:sldId id="278" r:id="rId18"/>
    <p:sldId id="277" r:id="rId19"/>
    <p:sldId id="280" r:id="rId20"/>
    <p:sldId id="281" r:id="rId21"/>
    <p:sldId id="282" r:id="rId22"/>
    <p:sldId id="283" r:id="rId23"/>
    <p:sldId id="284" r:id="rId24"/>
    <p:sldId id="311" r:id="rId25"/>
    <p:sldId id="261" r:id="rId26"/>
    <p:sldId id="310" r:id="rId27"/>
    <p:sldId id="294" r:id="rId28"/>
    <p:sldId id="295" r:id="rId29"/>
    <p:sldId id="296" r:id="rId30"/>
    <p:sldId id="297" r:id="rId31"/>
    <p:sldId id="298" r:id="rId32"/>
    <p:sldId id="299" r:id="rId33"/>
    <p:sldId id="300" r:id="rId34"/>
  </p:sldIdLst>
  <p:sldSz cx="9144000" cy="6858000" type="screen4x3"/>
  <p:notesSz cx="7302500" cy="95885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buChar char="•"/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buChar char="•"/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buChar char="•"/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buChar char="•"/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buChar char="•"/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84176" autoAdjust="0"/>
  </p:normalViewPr>
  <p:slideViewPr>
    <p:cSldViewPr>
      <p:cViewPr varScale="1">
        <p:scale>
          <a:sx n="61" d="100"/>
          <a:sy n="61" d="100"/>
        </p:scale>
        <p:origin x="-15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5" y="0"/>
            <a:ext cx="31623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82F8542-4F07-4130-8EDF-2EEA68FBAACF}" type="datetime1">
              <a:rPr lang="en-US" altLang="en-US"/>
              <a:pPr>
                <a:defRPr/>
              </a:pPr>
              <a:t>10/8/2017</a:t>
            </a:fld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2888"/>
            <a:ext cx="316388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5" y="9132888"/>
            <a:ext cx="31623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8740D2C-FDD4-4875-B38D-A3202C20D6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325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A6ABEC-8EEC-4EA6-9EA3-0EF034F6535B}" type="datetime1">
              <a:rPr lang="en-US" altLang="en-US"/>
              <a:pPr>
                <a:defRPr/>
              </a:pPr>
              <a:t>10/8/2017</a:t>
            </a:fld>
            <a:endParaRPr lang="en-US" alt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3414E9E-EDF8-4930-88DE-3029E23CB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50360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15C5B13-0459-4ECB-BA2B-C37D5DB63BE7}" type="datetime1">
              <a:rPr lang="en-US" altLang="en-US" smtClean="0"/>
              <a:pPr>
                <a:spcBef>
                  <a:spcPct val="0"/>
                </a:spcBef>
              </a:pPr>
              <a:t>10/8/2017</a:t>
            </a:fld>
            <a:endParaRPr lang="en-US" altLang="en-US" smtClean="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F6C44B0-6492-4ECB-9735-7BE542EDC4C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http://www.intel.com/content/www/us/en/silicon-innovations/moores-law-technology.html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AA6ABEC-8EEC-4EA6-9EA3-0EF034F6535B}" type="datetime1">
              <a:rPr lang="en-US" altLang="en-US" smtClean="0"/>
              <a:pPr>
                <a:defRPr/>
              </a:pPr>
              <a:t>10/8/2017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414E9E-EDF8-4930-88DE-3029E23CBE9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69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  <a:defRPr/>
            </a:pPr>
            <a:endParaRPr kumimoji="1" lang="ro-RO" altLang="en-US" sz="2400" smtClean="0">
              <a:solidFill>
                <a:schemeClr val="tx1"/>
              </a:solidFill>
            </a:endParaRPr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  <a:defRPr/>
            </a:pPr>
            <a:endParaRPr kumimoji="1" lang="ro-RO" altLang="en-US" sz="2400" smtClean="0">
              <a:solidFill>
                <a:schemeClr val="tx1"/>
              </a:solidFill>
            </a:endParaRPr>
          </a:p>
        </p:txBody>
      </p:sp>
      <p:sp>
        <p:nvSpPr>
          <p:cNvPr id="66666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667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CA21E-A224-4F84-884C-2D51A1AE058A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8E343-913C-4D1E-83A8-B2BAE2F59F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4531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8CDDD-E88D-44D3-BC58-903F5B9D84B1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C3A1B-882D-4228-982C-74BCACBB1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13317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8EAB0-3C8D-460C-8719-5CA48C931860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29C41-29DA-4EA9-B1F8-AFBB58CE6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0810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67F0B-4173-4231-AAB0-F70F0559F07B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43F19-ECA0-4601-BBB5-786C2DB91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6110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C7BA8-0B90-4402-944E-762B9CBB971F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8A7C9-2153-4183-BA23-66B2A80459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3939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A8FA6-C1FB-41E1-B647-ACB8E52D7956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983B4-E1FA-4F1F-AF03-FCC41B4ED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9280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87151-3550-454C-9C09-36163426519D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7FF17-E9E3-4851-8EC4-09AA05F54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6726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65EF8-DED8-4E3F-AD8B-3213012E60F9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0A5D-7332-486F-B6DE-E7FF0340A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364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A4BF-B62D-4BBD-AD53-F3FE1B5201B8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ED357-D38F-40E1-884D-E99619994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0633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6BD29-97B5-488C-9146-90679C30C23F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EE20D-CB99-42C0-BC6F-570EE1763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0716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7B8CC-E688-4C7F-846C-45C76B9AED1C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395A-C877-4776-975C-6FBD43D9B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7151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644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C82758AD-2A9F-4C7C-A3F7-7DFA1687423E}" type="datetime5">
              <a:rPr lang="en-US" altLang="en-US"/>
              <a:pPr>
                <a:defRPr/>
              </a:pPr>
              <a:t>8-Oct-17</a:t>
            </a:fld>
            <a:endParaRPr lang="en-US" altLang="en-US"/>
          </a:p>
        </p:txBody>
      </p:sp>
      <p:sp>
        <p:nvSpPr>
          <p:cNvPr id="65645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646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845C073E-721A-4D8A-BCB2-CDFDC027D7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hf sldNum="0" hdr="0" ft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ota@ase.r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ota.ase.ro/bt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41908E6-7664-4F19-A7D5-05BE4C7096A6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Bazele Tehnologiei Informa</a:t>
            </a:r>
            <a:r>
              <a:rPr lang="ro-RO" altLang="en-US" sz="3200" smtClean="0"/>
              <a:t>ţ</a:t>
            </a:r>
            <a:r>
              <a:rPr lang="en-US" altLang="en-US" sz="3200" smtClean="0"/>
              <a:t>iei</a:t>
            </a:r>
            <a:r>
              <a:rPr lang="ro-RO" altLang="en-US" sz="3200" smtClean="0"/>
              <a:t/>
            </a:r>
            <a:br>
              <a:rPr lang="ro-RO" altLang="en-US" sz="3200" smtClean="0"/>
            </a:br>
            <a:r>
              <a:rPr lang="en-US" altLang="en-US" sz="3200" smtClean="0"/>
              <a:t>Curs 1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en-US" sz="22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200" smtClean="0"/>
              <a:t>Facultatea </a:t>
            </a:r>
            <a:r>
              <a:rPr lang="ro-RO" altLang="en-US" sz="2200" smtClean="0"/>
              <a:t>de </a:t>
            </a:r>
            <a:r>
              <a:rPr lang="en-US" altLang="en-US" sz="2200" smtClean="0"/>
              <a:t>C</a:t>
            </a:r>
            <a:r>
              <a:rPr lang="ro-RO" altLang="en-US" sz="2200" smtClean="0"/>
              <a:t>ibernetică, </a:t>
            </a:r>
            <a:r>
              <a:rPr lang="en-US" altLang="en-US" sz="2200" smtClean="0"/>
              <a:t>S</a:t>
            </a:r>
            <a:r>
              <a:rPr lang="ro-RO" altLang="en-US" sz="2200" smtClean="0"/>
              <a:t>tatistică şi </a:t>
            </a:r>
            <a:r>
              <a:rPr lang="en-US" altLang="en-US" sz="2200" smtClean="0"/>
              <a:t>I</a:t>
            </a:r>
            <a:r>
              <a:rPr lang="ro-RO" altLang="en-US" sz="2200" smtClean="0"/>
              <a:t>nformatică </a:t>
            </a:r>
            <a:r>
              <a:rPr lang="en-US" altLang="en-US" sz="2200" smtClean="0"/>
              <a:t>E</a:t>
            </a:r>
            <a:r>
              <a:rPr lang="ro-RO" altLang="en-US" sz="2200" smtClean="0"/>
              <a:t>conomică</a:t>
            </a:r>
            <a:r>
              <a:rPr lang="en-US" altLang="en-US" sz="2200" smtClean="0"/>
              <a:t> </a:t>
            </a:r>
            <a:r>
              <a:rPr lang="ro-RO" altLang="en-US" sz="2200" smtClean="0"/>
              <a:t>(CSIE) </a:t>
            </a:r>
            <a:r>
              <a:rPr lang="en-US" altLang="en-US" sz="2200" smtClean="0"/>
              <a:t>– ASE Bucure</a:t>
            </a:r>
            <a:r>
              <a:rPr lang="ro-RO" altLang="en-US" sz="2200" smtClean="0"/>
              <a:t>ş</a:t>
            </a:r>
            <a:r>
              <a:rPr lang="en-US" altLang="en-US" sz="2200" smtClean="0"/>
              <a:t>ti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2200" smtClean="0"/>
          </a:p>
          <a:p>
            <a:pPr algn="ctr" eaLnBrk="1" hangingPunct="1">
              <a:buFont typeface="Wingdings" pitchFamily="2" charset="2"/>
              <a:buNone/>
            </a:pPr>
            <a:endParaRPr lang="en-US" altLang="en-US" sz="2200" smtClean="0"/>
          </a:p>
          <a:p>
            <a:pPr algn="ctr" eaLnBrk="1" hangingPunct="1">
              <a:buFont typeface="Wingdings" pitchFamily="2" charset="2"/>
              <a:buNone/>
            </a:pPr>
            <a:endParaRPr lang="en-US" altLang="en-US" sz="22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200" smtClean="0"/>
              <a:t>Prof. dr. R</a:t>
            </a:r>
            <a:r>
              <a:rPr lang="ro-RO" altLang="en-US" sz="2200" smtClean="0"/>
              <a:t>ăzvan Z</a:t>
            </a:r>
            <a:r>
              <a:rPr lang="en-US" altLang="en-US" sz="2200" smtClean="0"/>
              <a:t>OTA</a:t>
            </a:r>
            <a:endParaRPr lang="ro-RO" altLang="en-US" sz="22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200" smtClean="0">
                <a:hlinkClick r:id="rId3"/>
              </a:rPr>
              <a:t>zota@ase.ro</a:t>
            </a:r>
            <a:endParaRPr lang="en-US" altLang="en-US" sz="22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200" smtClean="0">
                <a:hlinkClick r:id="rId4"/>
              </a:rPr>
              <a:t>http://</a:t>
            </a:r>
            <a:r>
              <a:rPr lang="ro-RO" altLang="en-US" sz="2200" smtClean="0">
                <a:hlinkClick r:id="rId4"/>
              </a:rPr>
              <a:t>zota</a:t>
            </a:r>
            <a:r>
              <a:rPr lang="en-US" altLang="en-US" sz="2200" smtClean="0">
                <a:hlinkClick r:id="rId4"/>
              </a:rPr>
              <a:t>.ase.ro/</a:t>
            </a:r>
            <a:r>
              <a:rPr lang="ro-RO" altLang="en-US" sz="2200" smtClean="0">
                <a:hlinkClick r:id="rId4"/>
              </a:rPr>
              <a:t>bti</a:t>
            </a:r>
            <a:endParaRPr lang="ro-RO" altLang="en-US" sz="2200" smtClean="0"/>
          </a:p>
          <a:p>
            <a:pPr algn="ctr" eaLnBrk="1" hangingPunct="1">
              <a:buFont typeface="Wingdings" pitchFamily="2" charset="2"/>
              <a:buNone/>
            </a:pPr>
            <a:endParaRPr lang="ro-RO" altLang="en-US" sz="2200" smtClean="0"/>
          </a:p>
          <a:p>
            <a:pPr algn="ctr" eaLnBrk="1" hangingPunct="1">
              <a:buFont typeface="Wingdings" pitchFamily="2" charset="2"/>
              <a:buNone/>
            </a:pPr>
            <a:endParaRPr lang="en-US" altLang="en-US" sz="2200" smtClean="0"/>
          </a:p>
          <a:p>
            <a:pPr algn="ctr" eaLnBrk="1" hangingPunct="1">
              <a:buFont typeface="Wingdings" pitchFamily="2" charset="2"/>
              <a:buNone/>
            </a:pPr>
            <a:endParaRPr lang="en-US" altLang="en-US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FBE3CCC-8799-4926-946B-17E962EB1D3F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z="3200" smtClean="0"/>
              <a:t>“</a:t>
            </a:r>
            <a:r>
              <a:rPr lang="en-US" altLang="en-US" sz="3200" smtClean="0"/>
              <a:t>Difference Engine</a:t>
            </a:r>
            <a:r>
              <a:rPr lang="ro-RO" altLang="en-US" sz="3200" smtClean="0"/>
              <a:t>”</a:t>
            </a:r>
            <a:r>
              <a:rPr lang="en-US" altLang="en-US" sz="3200" smtClean="0"/>
              <a:t> </a:t>
            </a:r>
          </a:p>
        </p:txBody>
      </p:sp>
      <p:pic>
        <p:nvPicPr>
          <p:cNvPr id="11268" name="Picture 1028" descr="DIFF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334000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9A4ECEB-CA50-4EC6-AC2A-8F2D86517493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Claude Shannon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  <a:p>
            <a:pPr eaLnBrk="1" hangingPunct="1"/>
            <a:r>
              <a:rPr lang="ro-RO" altLang="en-US" sz="2200" smtClean="0"/>
              <a:t>În jurul anului </a:t>
            </a:r>
            <a:r>
              <a:rPr lang="en-US" altLang="en-US" sz="2200" smtClean="0"/>
              <a:t>1850 </a:t>
            </a:r>
            <a:r>
              <a:rPr lang="ro-RO" altLang="en-US" sz="2200" smtClean="0"/>
              <a:t>matematicianul </a:t>
            </a:r>
            <a:r>
              <a:rPr lang="en-US" altLang="en-US" sz="2200" smtClean="0"/>
              <a:t>englez George Boole </a:t>
            </a:r>
            <a:r>
              <a:rPr lang="ro-RO" altLang="en-US" sz="2200" smtClean="0"/>
              <a:t>a </a:t>
            </a:r>
            <a:r>
              <a:rPr lang="en-US" altLang="en-US" sz="2200" smtClean="0"/>
              <a:t>invent</a:t>
            </a:r>
            <a:r>
              <a:rPr lang="ro-RO" altLang="en-US" sz="2200" smtClean="0"/>
              <a:t>at Algebra booleană (Algebra Boole)</a:t>
            </a:r>
            <a:endParaRPr lang="en-US" altLang="en-US" sz="2200" smtClean="0"/>
          </a:p>
          <a:p>
            <a:pPr eaLnBrk="1" hangingPunct="1"/>
            <a:r>
              <a:rPr lang="ro-RO" altLang="en-US" sz="2200" smtClean="0"/>
              <a:t>Algebra </a:t>
            </a:r>
            <a:r>
              <a:rPr lang="en-US" altLang="en-US" sz="2200" smtClean="0"/>
              <a:t>Boole</a:t>
            </a:r>
            <a:r>
              <a:rPr lang="ro-RO" altLang="en-US" sz="2200" smtClean="0"/>
              <a:t> a rămas relativ necunoscută şi neutilizată până în </a:t>
            </a:r>
            <a:r>
              <a:rPr lang="en-US" altLang="en-US" sz="2200" smtClean="0"/>
              <a:t>anul 1938</a:t>
            </a:r>
          </a:p>
          <a:p>
            <a:pPr eaLnBrk="1" hangingPunct="1"/>
            <a:r>
              <a:rPr lang="ro-RO" altLang="en-US" sz="2200" smtClean="0"/>
              <a:t>Teza de masterat a lui </a:t>
            </a:r>
            <a:r>
              <a:rPr lang="en-US" altLang="en-US" sz="2200" smtClean="0"/>
              <a:t>C. Shannon </a:t>
            </a:r>
            <a:r>
              <a:rPr lang="ro-RO" altLang="en-US" sz="2200" smtClean="0"/>
              <a:t>din </a:t>
            </a:r>
            <a:r>
              <a:rPr lang="en-US" altLang="en-US" sz="2200" smtClean="0"/>
              <a:t>1938</a:t>
            </a:r>
            <a:r>
              <a:rPr lang="ro-RO" altLang="en-US" sz="2200" smtClean="0"/>
              <a:t> a </a:t>
            </a:r>
            <a:r>
              <a:rPr lang="en-US" altLang="en-US" sz="2200" smtClean="0"/>
              <a:t>demonstrat</a:t>
            </a:r>
            <a:r>
              <a:rPr lang="ro-RO" altLang="en-US" sz="2200" smtClean="0"/>
              <a:t> cum conceptele lui </a:t>
            </a:r>
            <a:r>
              <a:rPr lang="en-US" altLang="en-US" sz="2200" smtClean="0"/>
              <a:t>Boole</a:t>
            </a:r>
            <a:r>
              <a:rPr lang="ro-RO" altLang="en-US" sz="2200" smtClean="0"/>
              <a:t> “</a:t>
            </a:r>
            <a:r>
              <a:rPr lang="en-US" altLang="en-US" sz="2200" smtClean="0"/>
              <a:t>TRUE</a:t>
            </a:r>
            <a:r>
              <a:rPr lang="ro-RO" altLang="en-US" sz="2200" smtClean="0"/>
              <a:t>”</a:t>
            </a:r>
            <a:r>
              <a:rPr lang="en-US" altLang="en-US" sz="2200" smtClean="0"/>
              <a:t> </a:t>
            </a:r>
            <a:r>
              <a:rPr lang="ro-RO" altLang="en-US" sz="2200" smtClean="0"/>
              <a:t>şi</a:t>
            </a:r>
            <a:r>
              <a:rPr lang="en-US" altLang="en-US" sz="2200" smtClean="0"/>
              <a:t> </a:t>
            </a:r>
            <a:r>
              <a:rPr lang="ro-RO" altLang="en-US" sz="2200" smtClean="0"/>
              <a:t>“</a:t>
            </a:r>
            <a:r>
              <a:rPr lang="en-US" altLang="en-US" sz="2200" smtClean="0"/>
              <a:t>FALSE</a:t>
            </a:r>
            <a:r>
              <a:rPr lang="ro-RO" altLang="en-US" sz="2200" smtClean="0"/>
              <a:t>” pot fi utilizate pentru a reprezenta</a:t>
            </a:r>
            <a:r>
              <a:rPr lang="en-US" altLang="en-US" sz="2200" smtClean="0"/>
              <a:t> </a:t>
            </a:r>
            <a:r>
              <a:rPr lang="ro-RO" altLang="en-US" sz="2200" smtClean="0"/>
              <a:t>funcţionalitatea comutatoarelor din circuitele electronice</a:t>
            </a:r>
            <a:endParaRPr lang="en-US" altLang="en-US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8128FEC-A1D3-40B8-BA31-E5577EE2F922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Howard Aiken </a:t>
            </a:r>
            <a:r>
              <a:rPr lang="ro-RO" altLang="en-US" sz="3200" smtClean="0"/>
              <a:t>şi calculatorul </a:t>
            </a:r>
            <a:br>
              <a:rPr lang="ro-RO" altLang="en-US" sz="3200" smtClean="0"/>
            </a:br>
            <a:r>
              <a:rPr lang="ro-RO" altLang="en-US" sz="3200" smtClean="0"/>
              <a:t>IBM</a:t>
            </a:r>
            <a:r>
              <a:rPr lang="en-US" altLang="en-US" sz="3200" smtClean="0"/>
              <a:t> Harvard Mark I</a:t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Harvard Mark 1 </a:t>
            </a:r>
            <a:r>
              <a:rPr lang="ro-RO" altLang="en-US" sz="2200" i="1" smtClean="0"/>
              <a:t>(</a:t>
            </a:r>
            <a:r>
              <a:rPr lang="en-US" altLang="en-US" sz="2200" i="1" smtClean="0"/>
              <a:t>IBM Automatic Controlled Calculator</a:t>
            </a:r>
            <a:r>
              <a:rPr lang="ro-RO" altLang="en-US" sz="2200" i="1" smtClean="0"/>
              <a:t>) </a:t>
            </a:r>
            <a:r>
              <a:rPr lang="ro-RO" altLang="en-US" sz="2200" smtClean="0"/>
              <a:t>a fost construit între anii </a:t>
            </a:r>
            <a:r>
              <a:rPr lang="en-US" altLang="en-US" sz="2200" smtClean="0"/>
              <a:t>1939 </a:t>
            </a:r>
            <a:r>
              <a:rPr lang="ro-RO" altLang="en-US" sz="2200" smtClean="0"/>
              <a:t>şi </a:t>
            </a:r>
            <a:r>
              <a:rPr lang="en-US" altLang="en-US" sz="2200" smtClean="0"/>
              <a:t>1944</a:t>
            </a:r>
          </a:p>
          <a:p>
            <a:pPr eaLnBrk="1" hangingPunct="1">
              <a:lnSpc>
                <a:spcPct val="90000"/>
              </a:lnSpc>
            </a:pPr>
            <a:r>
              <a:rPr lang="ro-RO" altLang="en-US" sz="2200" smtClean="0"/>
              <a:t>Era format din mai multe calculatoare ce lucrau asupra unor părţi ale aceleiaşi probleme sub supravegherea unei singure unităţi de control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Constru</a:t>
            </a:r>
            <a:r>
              <a:rPr lang="ro-RO" altLang="en-US" sz="2200" smtClean="0"/>
              <a:t>i</a:t>
            </a:r>
            <a:r>
              <a:rPr lang="en-US" altLang="en-US" sz="2200" smtClean="0"/>
              <a:t>t</a:t>
            </a:r>
            <a:r>
              <a:rPr lang="ro-RO" altLang="en-US" sz="2200" smtClean="0"/>
              <a:t> din comutatoare, </a:t>
            </a:r>
            <a:r>
              <a:rPr lang="en-US" altLang="en-US" sz="2200" smtClean="0"/>
              <a:t>relee </a:t>
            </a:r>
            <a:r>
              <a:rPr lang="ro-RO" altLang="en-US" sz="2200" smtClean="0"/>
              <a:t>ş</a:t>
            </a:r>
            <a:r>
              <a:rPr lang="en-US" altLang="en-US" sz="2200" smtClean="0"/>
              <a:t>i</a:t>
            </a:r>
            <a:r>
              <a:rPr lang="ro-RO" altLang="en-US" sz="2200" smtClean="0"/>
              <a:t> alte </a:t>
            </a:r>
            <a:r>
              <a:rPr lang="en-US" altLang="en-US" sz="2200" smtClean="0"/>
              <a:t>dispozitive mecanice</a:t>
            </a:r>
          </a:p>
          <a:p>
            <a:pPr eaLnBrk="1" hangingPunct="1">
              <a:lnSpc>
                <a:spcPct val="90000"/>
              </a:lnSpc>
            </a:pPr>
            <a:r>
              <a:rPr lang="ro-RO" altLang="en-US" sz="2200" smtClean="0"/>
              <a:t>Conţinea</a:t>
            </a:r>
            <a:r>
              <a:rPr lang="en-US" altLang="en-US" sz="2200" smtClean="0"/>
              <a:t> 750</a:t>
            </a:r>
            <a:r>
              <a:rPr lang="ro-RO" altLang="en-US" sz="2200" smtClean="0"/>
              <a:t>.</a:t>
            </a:r>
            <a:r>
              <a:rPr lang="en-US" altLang="en-US" sz="2200" smtClean="0"/>
              <a:t>000 </a:t>
            </a:r>
            <a:r>
              <a:rPr lang="ro-RO" altLang="en-US" sz="2200" smtClean="0"/>
              <a:t>de </a:t>
            </a:r>
            <a:r>
              <a:rPr lang="en-US" altLang="en-US" sz="2200" smtClean="0"/>
              <a:t>component</a:t>
            </a:r>
            <a:r>
              <a:rPr lang="ro-RO" altLang="en-US" sz="2200" smtClean="0"/>
              <a:t>e şi avea 16 m lungime, 2 ½</a:t>
            </a:r>
            <a:r>
              <a:rPr lang="en-US" altLang="en-US" sz="2200" smtClean="0"/>
              <a:t> </a:t>
            </a:r>
            <a:r>
              <a:rPr lang="ro-RO" altLang="en-US" sz="2200" smtClean="0"/>
              <a:t>înălţime şi cântărea 5 tone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Num</a:t>
            </a:r>
            <a:r>
              <a:rPr lang="ro-RO" altLang="en-US" sz="2200" smtClean="0"/>
              <a:t>erele erau de </a:t>
            </a:r>
            <a:r>
              <a:rPr lang="en-US" altLang="en-US" sz="2200" smtClean="0"/>
              <a:t>23 </a:t>
            </a:r>
            <a:r>
              <a:rPr lang="ro-RO" altLang="en-US" sz="2200" smtClean="0"/>
              <a:t>de cifre</a:t>
            </a:r>
            <a:endParaRPr lang="en-US" alt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ro-RO" altLang="en-US" sz="2200" smtClean="0"/>
              <a:t>O înmulţire dintre două </a:t>
            </a:r>
            <a:r>
              <a:rPr lang="en-US" altLang="en-US" sz="2200" smtClean="0"/>
              <a:t>numer</a:t>
            </a:r>
            <a:r>
              <a:rPr lang="ro-RO" altLang="en-US" sz="2200" smtClean="0"/>
              <a:t>e dura </a:t>
            </a:r>
            <a:r>
              <a:rPr lang="en-US" altLang="en-US" sz="2200" smtClean="0"/>
              <a:t>4 sec</a:t>
            </a:r>
            <a:r>
              <a:rPr lang="ro-RO" altLang="en-US" sz="2200" smtClean="0"/>
              <a:t>unde</a:t>
            </a:r>
            <a:endParaRPr lang="en-US" alt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ro-RO" altLang="en-US" sz="2200" smtClean="0"/>
              <a:t>O împărţire dura 10 </a:t>
            </a:r>
            <a:r>
              <a:rPr lang="en-US" altLang="en-US" sz="2200" smtClean="0"/>
              <a:t>sec</a:t>
            </a:r>
            <a:r>
              <a:rPr lang="ro-RO" altLang="en-US" sz="2200" smtClean="0"/>
              <a:t>u</a:t>
            </a:r>
            <a:r>
              <a:rPr lang="en-US" altLang="en-US" sz="2200" smtClean="0"/>
              <a:t>nd</a:t>
            </a:r>
            <a:r>
              <a:rPr lang="ro-RO" altLang="en-US" sz="2200" smtClean="0"/>
              <a:t>e</a:t>
            </a:r>
            <a:endParaRPr lang="en-US" altLang="en-US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E6378D8-6353-40B3-8A46-B2EFB8E35DD8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William Mauchly</a:t>
            </a:r>
            <a:r>
              <a:rPr lang="ro-RO" altLang="en-US" sz="3200" smtClean="0"/>
              <a:t>,</a:t>
            </a:r>
            <a:r>
              <a:rPr lang="en-US" altLang="en-US" sz="3200" smtClean="0"/>
              <a:t> J. Presper Eckert  </a:t>
            </a:r>
            <a:r>
              <a:rPr lang="ro-RO" altLang="en-US" sz="3200" smtClean="0"/>
              <a:t>-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>ENIAC - Electronic Numerical Integrator And Computer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200" smtClean="0"/>
              <a:t>Constru</a:t>
            </a:r>
            <a:r>
              <a:rPr lang="ro-RO" altLang="en-US" sz="2200" smtClean="0"/>
              <a:t>i</a:t>
            </a:r>
            <a:r>
              <a:rPr lang="en-US" altLang="en-US" sz="2200" smtClean="0"/>
              <a:t>t</a:t>
            </a:r>
            <a:r>
              <a:rPr lang="ro-RO" altLang="en-US" sz="2200" smtClean="0"/>
              <a:t> la Universitatea din</a:t>
            </a:r>
            <a:r>
              <a:rPr lang="en-US" altLang="en-US" sz="2200" smtClean="0"/>
              <a:t> Pennsylvania (1943-1946)</a:t>
            </a:r>
          </a:p>
          <a:p>
            <a:pPr eaLnBrk="1" hangingPunct="1"/>
            <a:r>
              <a:rPr lang="ro-RO" altLang="en-US" sz="2200" smtClean="0"/>
              <a:t>3 metri înălţime</a:t>
            </a:r>
            <a:r>
              <a:rPr lang="en-US" altLang="en-US" sz="2200" smtClean="0"/>
              <a:t>, </a:t>
            </a:r>
            <a:r>
              <a:rPr lang="ro-RO" altLang="en-US" sz="2200" smtClean="0"/>
              <a:t>30 mp spaţiu</a:t>
            </a:r>
            <a:r>
              <a:rPr lang="en-US" altLang="en-US" sz="2200" smtClean="0"/>
              <a:t>, 30 tone</a:t>
            </a:r>
          </a:p>
          <a:p>
            <a:pPr eaLnBrk="1" hangingPunct="1"/>
            <a:r>
              <a:rPr lang="en-US" altLang="en-US" sz="2200" smtClean="0"/>
              <a:t>18</a:t>
            </a:r>
            <a:r>
              <a:rPr lang="ro-RO" altLang="en-US" sz="2200" smtClean="0"/>
              <a:t>.</a:t>
            </a:r>
            <a:r>
              <a:rPr lang="en-US" altLang="en-US" sz="2200" smtClean="0"/>
              <a:t>000 </a:t>
            </a:r>
            <a:r>
              <a:rPr lang="ro-RO" altLang="en-US" sz="2200" smtClean="0"/>
              <a:t>tuburi cu </a:t>
            </a:r>
            <a:r>
              <a:rPr lang="en-US" altLang="en-US" sz="2200" smtClean="0"/>
              <a:t>vacuum  </a:t>
            </a:r>
          </a:p>
          <a:p>
            <a:pPr eaLnBrk="1" hangingPunct="1"/>
            <a:r>
              <a:rPr lang="en-US" altLang="en-US" sz="2200" smtClean="0"/>
              <a:t>150 kW </a:t>
            </a:r>
            <a:r>
              <a:rPr lang="ro-RO" altLang="en-US" sz="2200" smtClean="0"/>
              <a:t>putere</a:t>
            </a:r>
            <a:r>
              <a:rPr lang="en-US" altLang="en-US" sz="2200" smtClean="0"/>
              <a:t> (</a:t>
            </a:r>
            <a:r>
              <a:rPr lang="ro-RO" altLang="en-US" sz="2200" smtClean="0"/>
              <a:t>suficient pentru a ilumina un mic oraş</a:t>
            </a:r>
            <a:r>
              <a:rPr lang="en-US" altLang="en-US" sz="2200" smtClean="0"/>
              <a:t>)</a:t>
            </a:r>
          </a:p>
          <a:p>
            <a:pPr eaLnBrk="1" hangingPunct="1"/>
            <a:r>
              <a:rPr lang="ro-RO" altLang="en-US" sz="2200" smtClean="0"/>
              <a:t>Problema cheie cu acest tip de calculator era fiabilitatea</a:t>
            </a:r>
            <a:endParaRPr lang="en-US" altLang="en-US" sz="2200" smtClean="0"/>
          </a:p>
          <a:p>
            <a:pPr lvl="1" eaLnBrk="1" hangingPunct="1"/>
            <a:r>
              <a:rPr lang="ro-RO" altLang="en-US" sz="2200" smtClean="0"/>
              <a:t>aprox.</a:t>
            </a:r>
            <a:r>
              <a:rPr lang="en-US" altLang="en-US" sz="2200" smtClean="0"/>
              <a:t> 50 tub</a:t>
            </a:r>
            <a:r>
              <a:rPr lang="ro-RO" altLang="en-US" sz="2200" smtClean="0"/>
              <a:t>uri erau înlocuite în fiecare zi</a:t>
            </a:r>
            <a:endParaRPr lang="en-US" altLang="en-US" sz="2200" smtClean="0"/>
          </a:p>
          <a:p>
            <a:pPr eaLnBrk="1" hangingPunct="1"/>
            <a:r>
              <a:rPr lang="en-US" altLang="en-US" sz="2200" smtClean="0"/>
              <a:t>1943</a:t>
            </a:r>
            <a:r>
              <a:rPr lang="ro-RO" altLang="en-US" sz="2200" smtClean="0"/>
              <a:t> -</a:t>
            </a:r>
            <a:r>
              <a:rPr lang="en-US" altLang="en-US" sz="2200" smtClean="0"/>
              <a:t> Eckert </a:t>
            </a:r>
            <a:r>
              <a:rPr lang="ro-RO" altLang="en-US" sz="2200" smtClean="0"/>
              <a:t>şi</a:t>
            </a:r>
            <a:r>
              <a:rPr lang="en-US" altLang="en-US" sz="2200" smtClean="0"/>
              <a:t> Mauchly </a:t>
            </a:r>
            <a:r>
              <a:rPr lang="ro-RO" altLang="en-US" sz="2200" smtClean="0"/>
              <a:t>au iniţiat</a:t>
            </a:r>
            <a:r>
              <a:rPr lang="en-US" altLang="en-US" sz="2200" smtClean="0"/>
              <a:t> concept</a:t>
            </a:r>
            <a:r>
              <a:rPr lang="ro-RO" altLang="en-US" sz="2200" smtClean="0"/>
              <a:t>ul de creare a unui program stocat în calculator pentru care era folosită o memorie internă utilizată pentru a stoca atât instrucţiuni cât şi date</a:t>
            </a:r>
            <a:endParaRPr lang="en-US" altLang="en-US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D624244-8E22-4BA9-BA66-1F0F1CD85D82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ENIAC </a:t>
            </a:r>
            <a:r>
              <a:rPr lang="ro-RO" altLang="en-US" smtClean="0"/>
              <a:t>- </a:t>
            </a:r>
            <a:r>
              <a:rPr lang="en-US" altLang="en-US" smtClean="0"/>
              <a:t>1946</a:t>
            </a:r>
          </a:p>
        </p:txBody>
      </p:sp>
      <p:pic>
        <p:nvPicPr>
          <p:cNvPr id="15364" name="Picture 5" descr="ENIAC-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191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B4087DD-6A82-4EE4-9CDF-02CED3B777F9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Genera</a:t>
            </a:r>
            <a:r>
              <a:rPr lang="ro-RO" altLang="en-US" sz="3200" smtClean="0"/>
              <a:t>ţiile următoare</a:t>
            </a:r>
            <a:endParaRPr lang="en-US" altLang="en-US" sz="320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EDVAC - Electronic Discrete Variable Automatic Computer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4000 tub</a:t>
            </a:r>
            <a:r>
              <a:rPr lang="ro-RO" altLang="en-US" sz="2200" smtClean="0"/>
              <a:t>uri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EDSAC - Electronic Delay Storage Automatic Calculator (1949)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3000 </a:t>
            </a:r>
            <a:r>
              <a:rPr lang="ro-RO" altLang="en-US" sz="2200" smtClean="0"/>
              <a:t>tuburi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UNIVAC I - Universal Automatic Computer (1951)</a:t>
            </a:r>
          </a:p>
          <a:p>
            <a:pPr lvl="1" eaLnBrk="1" hangingPunct="1">
              <a:lnSpc>
                <a:spcPct val="90000"/>
              </a:lnSpc>
            </a:pPr>
            <a:r>
              <a:rPr lang="ro-RO" altLang="en-US" sz="2200" smtClean="0"/>
              <a:t>Primul computer comercial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ILLIAC I (1949)</a:t>
            </a:r>
          </a:p>
          <a:p>
            <a:pPr lvl="1" eaLnBrk="1" hangingPunct="1">
              <a:lnSpc>
                <a:spcPct val="90000"/>
              </a:lnSpc>
            </a:pPr>
            <a:r>
              <a:rPr lang="ro-RO" altLang="en-US" sz="2200" smtClean="0"/>
              <a:t>Construit la </a:t>
            </a:r>
            <a:r>
              <a:rPr lang="en-US" altLang="en-US" sz="2200" smtClean="0"/>
              <a:t>Universit</a:t>
            </a:r>
            <a:r>
              <a:rPr lang="ro-RO" altLang="en-US" sz="2200" smtClean="0"/>
              <a:t>atea</a:t>
            </a:r>
            <a:r>
              <a:rPr lang="en-US" altLang="en-US" sz="2200" smtClean="0"/>
              <a:t> Illinois, </a:t>
            </a:r>
            <a:r>
              <a:rPr lang="ro-RO" altLang="en-US" sz="2200" smtClean="0"/>
              <a:t>primul</a:t>
            </a:r>
            <a:r>
              <a:rPr lang="en-US" altLang="en-US" sz="2200" smtClean="0"/>
              <a:t> computer </a:t>
            </a:r>
            <a:r>
              <a:rPr lang="ro-RO" altLang="en-US" sz="2200" smtClean="0"/>
              <a:t>deţinut de o instituţie </a:t>
            </a:r>
            <a:r>
              <a:rPr lang="en-US" altLang="en-US" sz="2200" smtClean="0"/>
              <a:t>academic</a:t>
            </a:r>
            <a:r>
              <a:rPr lang="ro-RO" altLang="en-US" sz="2200" smtClean="0"/>
              <a:t>ă</a:t>
            </a:r>
            <a:endParaRPr lang="en-US" altLang="en-US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793970B-8777-4B57-86A3-828C17798C41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John Von Neumann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ro-RO" altLang="en-US" sz="2200" smtClean="0"/>
              <a:t>Matematicianul </a:t>
            </a:r>
            <a:r>
              <a:rPr lang="en-US" altLang="en-US" sz="2200" smtClean="0"/>
              <a:t>Von Neumann </a:t>
            </a:r>
            <a:r>
              <a:rPr lang="ro-RO" altLang="en-US" sz="2200" smtClean="0"/>
              <a:t>a lucrat </a:t>
            </a:r>
            <a:r>
              <a:rPr lang="en-US" altLang="en-US" sz="2200" smtClean="0"/>
              <a:t>drept</a:t>
            </a:r>
            <a:r>
              <a:rPr lang="ro-RO" altLang="en-US" sz="2200" smtClean="0"/>
              <a:t> </a:t>
            </a:r>
            <a:r>
              <a:rPr lang="en-US" altLang="en-US" sz="2200" smtClean="0"/>
              <a:t>consultant </a:t>
            </a:r>
            <a:r>
              <a:rPr lang="ro-RO" altLang="en-US" sz="2200" smtClean="0"/>
              <a:t>pentru proiectele </a:t>
            </a:r>
            <a:r>
              <a:rPr lang="en-US" altLang="en-US" sz="2200" smtClean="0"/>
              <a:t>ENIAC </a:t>
            </a:r>
            <a:r>
              <a:rPr lang="ro-RO" altLang="en-US" sz="2200" smtClean="0"/>
              <a:t>şi</a:t>
            </a:r>
            <a:r>
              <a:rPr lang="en-US" altLang="en-US" sz="2200" smtClean="0"/>
              <a:t> EDVAC</a:t>
            </a:r>
          </a:p>
          <a:p>
            <a:pPr eaLnBrk="1" hangingPunct="1">
              <a:lnSpc>
                <a:spcPct val="90000"/>
              </a:lnSpc>
            </a:pPr>
            <a:r>
              <a:rPr lang="ro-RO" altLang="en-US" sz="2200" i="1" smtClean="0">
                <a:solidFill>
                  <a:srgbClr val="660033"/>
                </a:solidFill>
              </a:rPr>
              <a:t>Prima versiune a unui raport despre </a:t>
            </a:r>
            <a:r>
              <a:rPr lang="en-US" altLang="en-US" sz="2200" i="1" smtClean="0">
                <a:solidFill>
                  <a:srgbClr val="660033"/>
                </a:solidFill>
              </a:rPr>
              <a:t>EDVAC</a:t>
            </a:r>
            <a:r>
              <a:rPr lang="en-US" altLang="en-US" sz="2200" smtClean="0">
                <a:solidFill>
                  <a:srgbClr val="660033"/>
                </a:solidFill>
              </a:rPr>
              <a:t> – 1945</a:t>
            </a:r>
            <a:r>
              <a:rPr lang="en-US" altLang="en-US" sz="2200" smtClean="0"/>
              <a:t/>
            </a:r>
            <a:br>
              <a:rPr lang="en-US" altLang="en-US" sz="2200" smtClean="0"/>
            </a:br>
            <a:r>
              <a:rPr lang="ro-RO" altLang="en-US" sz="2200" smtClean="0"/>
              <a:t>conţinea elementele de bază ale unui program stocat în </a:t>
            </a:r>
            <a:r>
              <a:rPr lang="en-US" altLang="en-US" sz="2200" smtClean="0"/>
              <a:t>computer</a:t>
            </a:r>
          </a:p>
          <a:p>
            <a:pPr lvl="1" eaLnBrk="1" hangingPunct="1">
              <a:lnSpc>
                <a:spcPct val="90000"/>
              </a:lnSpc>
            </a:pPr>
            <a:r>
              <a:rPr lang="ro-RO" altLang="en-US" sz="2200" b="1" smtClean="0">
                <a:solidFill>
                  <a:schemeClr val="folHlink"/>
                </a:solidFill>
              </a:rPr>
              <a:t>O</a:t>
            </a:r>
            <a:r>
              <a:rPr lang="en-US" altLang="en-US" sz="2200" b="1" smtClean="0">
                <a:solidFill>
                  <a:schemeClr val="folHlink"/>
                </a:solidFill>
              </a:rPr>
              <a:t> memor</a:t>
            </a:r>
            <a:r>
              <a:rPr lang="ro-RO" altLang="en-US" sz="2200" b="1" smtClean="0">
                <a:solidFill>
                  <a:schemeClr val="folHlink"/>
                </a:solidFill>
              </a:rPr>
              <a:t>ie</a:t>
            </a:r>
            <a:r>
              <a:rPr lang="en-US" altLang="en-US" sz="2200" smtClean="0"/>
              <a:t> c</a:t>
            </a:r>
            <a:r>
              <a:rPr lang="ro-RO" altLang="en-US" sz="2200" smtClean="0"/>
              <a:t>e c</a:t>
            </a:r>
            <a:r>
              <a:rPr lang="en-US" altLang="en-US" sz="2200" smtClean="0"/>
              <a:t>on</a:t>
            </a:r>
            <a:r>
              <a:rPr lang="ro-RO" altLang="en-US" sz="2200" smtClean="0"/>
              <a:t>ţinea atât date cât şi instrucţiuni</a:t>
            </a:r>
            <a:endParaRPr lang="en-US" alt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ro-RO" altLang="en-US" sz="2200" b="1" smtClean="0">
                <a:solidFill>
                  <a:schemeClr val="folHlink"/>
                </a:solidFill>
              </a:rPr>
              <a:t>O</a:t>
            </a:r>
            <a:r>
              <a:rPr lang="en-US" altLang="en-US" sz="2200" b="1" smtClean="0">
                <a:solidFill>
                  <a:schemeClr val="folHlink"/>
                </a:solidFill>
              </a:rPr>
              <a:t> </a:t>
            </a:r>
            <a:r>
              <a:rPr lang="ro-RO" altLang="en-US" sz="2200" b="1" smtClean="0">
                <a:solidFill>
                  <a:schemeClr val="folHlink"/>
                </a:solidFill>
              </a:rPr>
              <a:t>unitate de </a:t>
            </a:r>
            <a:r>
              <a:rPr lang="en-US" altLang="en-US" sz="2200" b="1" smtClean="0">
                <a:solidFill>
                  <a:schemeClr val="folHlink"/>
                </a:solidFill>
              </a:rPr>
              <a:t>calcul</a:t>
            </a:r>
            <a:r>
              <a:rPr lang="en-US" altLang="en-US" sz="2200" smtClean="0"/>
              <a:t> c</a:t>
            </a:r>
            <a:r>
              <a:rPr lang="ro-RO" altLang="en-US" sz="2200" smtClean="0"/>
              <a:t>e putea efectua atât calcule aritmetice cât şi logice asupra datelor</a:t>
            </a:r>
            <a:endParaRPr lang="en-US" alt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ro-RO" altLang="en-US" sz="2200" b="1" smtClean="0">
                <a:solidFill>
                  <a:schemeClr val="folHlink"/>
                </a:solidFill>
              </a:rPr>
              <a:t>O unitate de</a:t>
            </a:r>
            <a:r>
              <a:rPr lang="en-US" altLang="en-US" sz="2200" b="1" smtClean="0">
                <a:solidFill>
                  <a:schemeClr val="folHlink"/>
                </a:solidFill>
              </a:rPr>
              <a:t> control</a:t>
            </a:r>
            <a:r>
              <a:rPr lang="en-US" altLang="en-US" sz="2200" b="1" smtClean="0">
                <a:solidFill>
                  <a:srgbClr val="CCCC00"/>
                </a:solidFill>
              </a:rPr>
              <a:t> </a:t>
            </a:r>
            <a:r>
              <a:rPr lang="ro-RO" altLang="en-US" sz="2200" smtClean="0"/>
              <a:t>ce putea interpreta o instrucţiune luată din memorie şi selecta direcţii diferite de acţiune pe baza rezultatelor operaţiilor anterioare</a:t>
            </a:r>
            <a:endParaRPr lang="en-US" altLang="en-US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75B4DC9-AB2F-4B1D-9BC4-2673CAB96B76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z="3200" smtClean="0"/>
              <a:t>Primul t</a:t>
            </a:r>
            <a:r>
              <a:rPr lang="en-US" altLang="en-US" sz="3200" smtClean="0"/>
              <a:t>ran</a:t>
            </a:r>
            <a:r>
              <a:rPr lang="ro-RO" altLang="en-US" sz="3200" smtClean="0"/>
              <a:t>z</a:t>
            </a:r>
            <a:r>
              <a:rPr lang="en-US" altLang="en-US" sz="3200" smtClean="0"/>
              <a:t>istor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200" smtClean="0"/>
              <a:t>Bell Laboratories </a:t>
            </a:r>
            <a:r>
              <a:rPr lang="ro-RO" altLang="en-US" sz="2200" smtClean="0"/>
              <a:t> a început cercetarea în domeniul se</a:t>
            </a:r>
            <a:r>
              <a:rPr lang="en-US" altLang="en-US" sz="2200" smtClean="0"/>
              <a:t>miconductor</a:t>
            </a:r>
            <a:r>
              <a:rPr lang="ro-RO" altLang="en-US" sz="2200" smtClean="0"/>
              <a:t>ilor</a:t>
            </a:r>
            <a:r>
              <a:rPr lang="en-US" altLang="en-US" sz="2200" smtClean="0"/>
              <a:t> </a:t>
            </a:r>
            <a:r>
              <a:rPr lang="ro-RO" altLang="en-US" sz="2200" smtClean="0"/>
              <a:t>î</a:t>
            </a:r>
            <a:r>
              <a:rPr lang="en-US" altLang="en-US" sz="2200" smtClean="0"/>
              <a:t>n 1945</a:t>
            </a:r>
          </a:p>
          <a:p>
            <a:pPr eaLnBrk="1" hangingPunct="1"/>
            <a:r>
              <a:rPr lang="en-US" altLang="en-US" sz="2200" smtClean="0"/>
              <a:t>William Shockley, Walter Brattain</a:t>
            </a:r>
            <a:r>
              <a:rPr lang="ro-RO" altLang="en-US" sz="2200" smtClean="0"/>
              <a:t> şi</a:t>
            </a:r>
            <a:r>
              <a:rPr lang="en-US" altLang="en-US" sz="2200" smtClean="0"/>
              <a:t> John Bardeen </a:t>
            </a:r>
            <a:r>
              <a:rPr lang="ro-RO" altLang="en-US" sz="2200" smtClean="0"/>
              <a:t>au creat primul tranzistor pe</a:t>
            </a:r>
            <a:r>
              <a:rPr lang="en-US" altLang="en-US" sz="2200" smtClean="0"/>
              <a:t> 23</a:t>
            </a:r>
            <a:r>
              <a:rPr lang="ro-RO" altLang="en-US" sz="2200" smtClean="0"/>
              <a:t> d</a:t>
            </a:r>
            <a:r>
              <a:rPr lang="en-US" altLang="en-US" sz="2200" smtClean="0"/>
              <a:t>ecembr</a:t>
            </a:r>
            <a:r>
              <a:rPr lang="ro-RO" altLang="en-US" sz="2200" smtClean="0"/>
              <a:t>ie</a:t>
            </a:r>
            <a:r>
              <a:rPr lang="en-US" altLang="en-US" sz="2200" smtClean="0"/>
              <a:t> 1947 </a:t>
            </a:r>
          </a:p>
          <a:p>
            <a:pPr lvl="1" eaLnBrk="1" hangingPunct="1"/>
            <a:r>
              <a:rPr lang="ro-RO" altLang="en-US" sz="2200" smtClean="0"/>
              <a:t>Au luat o pauză pentru sărbatorile de Crăciun înainte de a publica evenimentul; de aceea cărţile de referinţă indică faptul că primul tranzistor a fost creat în 1948</a:t>
            </a:r>
            <a:endParaRPr lang="en-US" altLang="en-US" sz="2200" smtClean="0">
              <a:solidFill>
                <a:srgbClr val="CC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1100092-8AA4-4D1F-9E96-540B27AE779F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z="3200" smtClean="0"/>
              <a:t>Primul circuit</a:t>
            </a:r>
            <a:r>
              <a:rPr lang="en-US" altLang="en-US" sz="3200" smtClean="0"/>
              <a:t> </a:t>
            </a:r>
            <a:r>
              <a:rPr lang="ro-RO" altLang="en-US" sz="3200" smtClean="0"/>
              <a:t>i</a:t>
            </a:r>
            <a:r>
              <a:rPr lang="en-US" altLang="en-US" sz="3200" smtClean="0"/>
              <a:t>ntegrat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200" smtClean="0"/>
              <a:t>Jack Kilby (Texas Instruments) </a:t>
            </a:r>
            <a:r>
              <a:rPr lang="ro-RO" altLang="en-US" sz="2200" smtClean="0"/>
              <a:t>î</a:t>
            </a:r>
            <a:r>
              <a:rPr lang="en-US" altLang="en-US" sz="2200" smtClean="0"/>
              <a:t>n 1958 </a:t>
            </a:r>
            <a:r>
              <a:rPr lang="ro-RO" altLang="en-US" sz="2200" smtClean="0"/>
              <a:t>a reuşit să combine mai multe </a:t>
            </a:r>
            <a:r>
              <a:rPr lang="en-US" altLang="en-US" sz="2200" smtClean="0"/>
              <a:t>component</a:t>
            </a:r>
            <a:r>
              <a:rPr lang="ro-RO" altLang="en-US" sz="2200" smtClean="0"/>
              <a:t>e pe o singură bucată de </a:t>
            </a:r>
            <a:r>
              <a:rPr lang="en-US" altLang="en-US" sz="2200" smtClean="0"/>
              <a:t>semiconductor</a:t>
            </a:r>
          </a:p>
          <a:p>
            <a:pPr eaLnBrk="1" hangingPunct="1"/>
            <a:r>
              <a:rPr lang="ro-RO" altLang="en-US" sz="2200" smtClean="0"/>
              <a:t>În </a:t>
            </a:r>
            <a:r>
              <a:rPr lang="en-US" altLang="en-US" sz="2200" smtClean="0"/>
              <a:t>1961 Fairchild </a:t>
            </a:r>
            <a:r>
              <a:rPr lang="ro-RO" altLang="en-US" sz="2200" smtClean="0"/>
              <a:t>şi</a:t>
            </a:r>
            <a:r>
              <a:rPr lang="en-US" altLang="en-US" sz="2200" smtClean="0"/>
              <a:t> Texas Instruments </a:t>
            </a:r>
            <a:r>
              <a:rPr lang="ro-RO" altLang="en-US" sz="2200" smtClean="0"/>
              <a:t>au realizat primele circuite integrate comerciale ce conţinea</a:t>
            </a:r>
            <a:r>
              <a:rPr lang="en-US" altLang="en-US" sz="2200" smtClean="0"/>
              <a:t>u</a:t>
            </a:r>
            <a:r>
              <a:rPr lang="ro-RO" altLang="en-US" sz="2200" smtClean="0"/>
              <a:t> funcţii logice de bază</a:t>
            </a:r>
            <a:r>
              <a:rPr lang="en-US" altLang="en-US" sz="2200" smtClean="0"/>
              <a:t> </a:t>
            </a:r>
          </a:p>
          <a:p>
            <a:pPr lvl="1" eaLnBrk="1" hangingPunct="1"/>
            <a:r>
              <a:rPr lang="ro-RO" altLang="en-US" sz="2200" smtClean="0"/>
              <a:t> 2 porţi logice</a:t>
            </a:r>
            <a:r>
              <a:rPr lang="en-US" altLang="en-US" sz="2200" smtClean="0"/>
              <a:t> (</a:t>
            </a:r>
            <a:r>
              <a:rPr lang="ro-RO" altLang="en-US" sz="2200" smtClean="0"/>
              <a:t>4 tranzistori</a:t>
            </a:r>
            <a:r>
              <a:rPr lang="en-US" altLang="en-US" sz="2200" smtClean="0"/>
              <a:t> bipolar</a:t>
            </a:r>
            <a:r>
              <a:rPr lang="ro-RO" altLang="en-US" sz="2200" smtClean="0"/>
              <a:t>i şi 4 </a:t>
            </a:r>
            <a:r>
              <a:rPr lang="en-US" altLang="en-US" sz="2200" smtClean="0"/>
              <a:t>re</a:t>
            </a:r>
            <a:r>
              <a:rPr lang="ro-RO" altLang="en-US" sz="2200" smtClean="0"/>
              <a:t>z</a:t>
            </a:r>
            <a:r>
              <a:rPr lang="en-US" altLang="en-US" sz="2200" smtClean="0"/>
              <a:t>isto</a:t>
            </a:r>
            <a:r>
              <a:rPr lang="ro-RO" altLang="en-US" sz="2200" smtClean="0"/>
              <a:t>a</a:t>
            </a:r>
            <a:r>
              <a:rPr lang="en-US" altLang="en-US" sz="2200" smtClean="0"/>
              <a:t>r</a:t>
            </a:r>
            <a:r>
              <a:rPr lang="ro-RO" altLang="en-US" sz="2200" smtClean="0"/>
              <a:t>e</a:t>
            </a:r>
            <a:r>
              <a:rPr lang="en-US" altLang="en-US" sz="2200" smtClean="0"/>
              <a:t>)</a:t>
            </a:r>
          </a:p>
          <a:p>
            <a:pPr eaLnBrk="1" hangingPunct="1"/>
            <a:r>
              <a:rPr lang="ro-RO" altLang="en-US" sz="2200" smtClean="0"/>
              <a:t>În </a:t>
            </a:r>
            <a:r>
              <a:rPr lang="en-US" altLang="en-US" sz="2200" smtClean="0"/>
              <a:t>1970 Fairchild introduce</a:t>
            </a:r>
            <a:r>
              <a:rPr lang="ro-RO" altLang="en-US" sz="2200" smtClean="0"/>
              <a:t>a</a:t>
            </a:r>
            <a:r>
              <a:rPr lang="en-US" altLang="en-US" sz="2200" smtClean="0"/>
              <a:t> </a:t>
            </a:r>
            <a:r>
              <a:rPr lang="ro-RO" altLang="en-US" sz="2200" smtClean="0"/>
              <a:t>pentru prima oară memoria de</a:t>
            </a:r>
            <a:r>
              <a:rPr lang="en-US" altLang="en-US" sz="2200" smtClean="0"/>
              <a:t> 256</a:t>
            </a:r>
            <a:r>
              <a:rPr lang="ro-RO" altLang="en-US" sz="2200" smtClean="0"/>
              <a:t> </a:t>
            </a:r>
            <a:r>
              <a:rPr lang="en-US" altLang="en-US" sz="2200" smtClean="0"/>
              <a:t>bi</a:t>
            </a:r>
            <a:r>
              <a:rPr lang="ro-RO" altLang="en-US" sz="2200" smtClean="0"/>
              <a:t>ţi</a:t>
            </a:r>
            <a:r>
              <a:rPr lang="en-US" altLang="en-US" sz="2200" smtClean="0"/>
              <a:t> static RAM</a:t>
            </a:r>
          </a:p>
        </p:txBody>
      </p:sp>
      <p:pic>
        <p:nvPicPr>
          <p:cNvPr id="19461" name="Picture 4" descr="1958-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2819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BE1BFC2-D4B7-47D7-A1DE-2A32FBAEFADC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z="3200" smtClean="0"/>
              <a:t>Legea lui </a:t>
            </a:r>
            <a:r>
              <a:rPr lang="en-US" altLang="en-US" sz="3200" smtClean="0"/>
              <a:t>Moore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005763" cy="914400"/>
          </a:xfrm>
        </p:spPr>
        <p:txBody>
          <a:bodyPr/>
          <a:lstStyle/>
          <a:p>
            <a:pPr eaLnBrk="1" hangingPunct="1"/>
            <a:r>
              <a:rPr lang="ro-RO" altLang="en-US" sz="2200" dirty="0" smtClean="0"/>
              <a:t>Î</a:t>
            </a:r>
            <a:r>
              <a:rPr lang="en-US" altLang="en-US" sz="2200" dirty="0" smtClean="0"/>
              <a:t>n 1965 Gordon Moore </a:t>
            </a:r>
            <a:r>
              <a:rPr lang="ro-RO" altLang="en-US" sz="2200" dirty="0" smtClean="0"/>
              <a:t>a </a:t>
            </a:r>
            <a:r>
              <a:rPr lang="en-US" altLang="en-US" sz="2200" dirty="0" smtClean="0"/>
              <a:t>pre</a:t>
            </a:r>
            <a:r>
              <a:rPr lang="ro-RO" altLang="en-US" sz="2200" dirty="0" smtClean="0"/>
              <a:t>văzut că numărul de tranzistori de pe un microprocesor se va dubla într-un interval de aprox. 18 luni</a:t>
            </a:r>
            <a:endParaRPr lang="en-US" altLang="en-US" sz="2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844" y="2743200"/>
            <a:ext cx="5959856" cy="411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pPr eaLnBrk="1" hangingPunct="1"/>
            <a:r>
              <a:rPr lang="ro-RO" altLang="en-US" sz="3200" smtClean="0"/>
              <a:t>Conţinut curs</a:t>
            </a:r>
            <a:endParaRPr lang="en-US" altLang="en-US" sz="3200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066800" y="2590800"/>
            <a:ext cx="7696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762000" indent="-7620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12192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16764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21336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25908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	</a:t>
            </a:r>
            <a:r>
              <a:rPr lang="ro-RO" altLang="en-US" sz="2000">
                <a:solidFill>
                  <a:schemeClr val="tx2"/>
                </a:solidFill>
              </a:rPr>
              <a:t>1. Introducere. Scurt istoric al calculatoarelor.</a:t>
            </a:r>
            <a:r>
              <a:rPr lang="en-US" altLang="en-US" sz="2000">
                <a:solidFill>
                  <a:schemeClr val="tx2"/>
                </a:solidFill>
              </a:rPr>
              <a:t> </a:t>
            </a:r>
            <a:r>
              <a:rPr lang="ro-RO" altLang="en-US" sz="2000">
                <a:solidFill>
                  <a:schemeClr val="tx2"/>
                </a:solidFill>
              </a:rPr>
              <a:t>Arhitectura de bază a unui PC.</a:t>
            </a:r>
            <a:r>
              <a:rPr lang="en-US" altLang="en-US" sz="2000">
                <a:solidFill>
                  <a:schemeClr val="tx2"/>
                </a:solidFill>
              </a:rPr>
              <a:t/>
            </a:r>
            <a:br>
              <a:rPr lang="en-US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2. Elemente de t</a:t>
            </a:r>
            <a:r>
              <a:rPr lang="ro-RO" altLang="en-US" sz="2000">
                <a:solidFill>
                  <a:schemeClr val="tx2"/>
                </a:solidFill>
              </a:rPr>
              <a:t>eoria transmisiei informaţiei</a:t>
            </a:r>
            <a:br>
              <a:rPr lang="ro-RO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3. </a:t>
            </a:r>
            <a:r>
              <a:rPr lang="ro-RO" altLang="en-US" sz="2000">
                <a:solidFill>
                  <a:schemeClr val="tx2"/>
                </a:solidFill>
              </a:rPr>
              <a:t>Bazele numerice ale calculatoarelor</a:t>
            </a:r>
            <a:br>
              <a:rPr lang="ro-RO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4. </a:t>
            </a:r>
            <a:r>
              <a:rPr lang="ro-RO" altLang="en-US" sz="2000">
                <a:solidFill>
                  <a:schemeClr val="tx2"/>
                </a:solidFill>
              </a:rPr>
              <a:t>Bazele logice ale calculatoarelor </a:t>
            </a:r>
            <a:br>
              <a:rPr lang="ro-RO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5. </a:t>
            </a:r>
            <a:r>
              <a:rPr lang="ro-RO" altLang="en-US" sz="2000">
                <a:solidFill>
                  <a:schemeClr val="tx2"/>
                </a:solidFill>
              </a:rPr>
              <a:t>Microprocesorul (+ ASM la seminar)</a:t>
            </a:r>
            <a:br>
              <a:rPr lang="ro-RO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6. </a:t>
            </a:r>
            <a:r>
              <a:rPr lang="ro-RO" altLang="en-US" sz="2000">
                <a:solidFill>
                  <a:schemeClr val="tx2"/>
                </a:solidFill>
              </a:rPr>
              <a:t>Memoria şi magistralele</a:t>
            </a:r>
            <a:r>
              <a:rPr lang="en-US" altLang="en-US" sz="2000">
                <a:solidFill>
                  <a:schemeClr val="tx2"/>
                </a:solidFill>
              </a:rPr>
              <a:t> </a:t>
            </a:r>
            <a:r>
              <a:rPr lang="ro-RO" altLang="en-US" sz="2000">
                <a:solidFill>
                  <a:schemeClr val="tx2"/>
                </a:solidFill>
              </a:rPr>
              <a:t>de sistem</a:t>
            </a:r>
            <a:br>
              <a:rPr lang="ro-RO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7. </a:t>
            </a:r>
            <a:r>
              <a:rPr lang="ro-RO" altLang="en-US" sz="2000">
                <a:solidFill>
                  <a:schemeClr val="tx2"/>
                </a:solidFill>
              </a:rPr>
              <a:t>Dispozitive periferice</a:t>
            </a:r>
            <a:br>
              <a:rPr lang="ro-RO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8. </a:t>
            </a:r>
            <a:r>
              <a:rPr lang="ro-RO" altLang="en-US" sz="2000">
                <a:solidFill>
                  <a:schemeClr val="tx2"/>
                </a:solidFill>
              </a:rPr>
              <a:t>Dispozitive de stocare a informaţiei</a:t>
            </a:r>
            <a:br>
              <a:rPr lang="ro-RO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9. </a:t>
            </a:r>
            <a:r>
              <a:rPr lang="ro-RO" altLang="en-US" sz="2000">
                <a:solidFill>
                  <a:schemeClr val="tx2"/>
                </a:solidFill>
              </a:rPr>
              <a:t>Reţele de calculatoare – noţiuni introductive</a:t>
            </a:r>
            <a:endParaRPr lang="en-US" altLang="en-US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916826E-9BAD-47EB-99EF-4451B8731D31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z="3200" smtClean="0"/>
              <a:t>Drumul către primul calculator personal (PC)</a:t>
            </a:r>
            <a:endParaRPr lang="en-US" altLang="en-US" sz="320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86000"/>
            <a:ext cx="7958138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Computer</a:t>
            </a:r>
            <a:r>
              <a:rPr lang="ro-RO" altLang="en-US" sz="2200" smtClean="0"/>
              <a:t>ele încep să utilizeze tranzistoare (anii 1960)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ro-RO" altLang="en-US" sz="2200" smtClean="0"/>
              <a:t>Anii</a:t>
            </a:r>
            <a:r>
              <a:rPr lang="en-US" altLang="en-US" sz="2200" smtClean="0"/>
              <a:t> </a:t>
            </a:r>
            <a:r>
              <a:rPr lang="ro-RO" altLang="en-US" sz="2200" smtClean="0"/>
              <a:t>“</a:t>
            </a:r>
            <a:r>
              <a:rPr lang="en-US" altLang="en-US" sz="2200" i="1" smtClean="0"/>
              <a:t>big iron</a:t>
            </a:r>
            <a:r>
              <a:rPr lang="ro-RO" altLang="en-US" sz="2200" i="1" smtClean="0"/>
              <a:t>”</a:t>
            </a:r>
            <a:r>
              <a:rPr lang="en-US" altLang="en-US" sz="2200" smtClean="0"/>
              <a:t>: </a:t>
            </a:r>
            <a:r>
              <a:rPr lang="ro-RO" altLang="en-US" sz="2200" smtClean="0"/>
              <a:t>mainframe-uri </a:t>
            </a:r>
            <a:r>
              <a:rPr lang="en-US" altLang="en-US" sz="2200" smtClean="0"/>
              <a:t>IBM</a:t>
            </a:r>
          </a:p>
          <a:p>
            <a:pPr eaLnBrk="1" hangingPunct="1">
              <a:lnSpc>
                <a:spcPct val="90000"/>
              </a:lnSpc>
            </a:pPr>
            <a:r>
              <a:rPr lang="ro-RO" altLang="en-US" sz="2200" smtClean="0"/>
              <a:t>Î</a:t>
            </a:r>
            <a:r>
              <a:rPr lang="en-US" altLang="en-US" sz="2200" smtClean="0"/>
              <a:t>n 1970 </a:t>
            </a:r>
            <a:r>
              <a:rPr lang="ro-RO" altLang="en-US" sz="2200" smtClean="0"/>
              <a:t>compania japoneză </a:t>
            </a:r>
            <a:r>
              <a:rPr lang="en-US" altLang="en-US" sz="2200" smtClean="0"/>
              <a:t>Busicom</a:t>
            </a:r>
            <a:r>
              <a:rPr lang="ro-RO" altLang="en-US" sz="2200" smtClean="0"/>
              <a:t> de </a:t>
            </a:r>
            <a:r>
              <a:rPr lang="en-US" altLang="en-US" sz="2200" smtClean="0"/>
              <a:t>calculato</a:t>
            </a:r>
            <a:r>
              <a:rPr lang="ro-RO" altLang="en-US" sz="2200" smtClean="0"/>
              <a:t>a</a:t>
            </a:r>
            <a:r>
              <a:rPr lang="en-US" altLang="en-US" sz="2200" smtClean="0"/>
              <a:t>r</a:t>
            </a:r>
            <a:r>
              <a:rPr lang="ro-RO" altLang="en-US" sz="2200" smtClean="0"/>
              <a:t>e</a:t>
            </a:r>
            <a:r>
              <a:rPr lang="en-US" altLang="en-US" sz="2200" smtClean="0"/>
              <a:t> </a:t>
            </a:r>
            <a:r>
              <a:rPr lang="ro-RO" altLang="en-US" sz="2200" smtClean="0"/>
              <a:t>a cerut lui </a:t>
            </a:r>
            <a:r>
              <a:rPr lang="en-US" altLang="en-US" sz="2200" smtClean="0"/>
              <a:t>Intel </a:t>
            </a:r>
            <a:r>
              <a:rPr lang="ro-RO" altLang="en-US" sz="2200" smtClean="0"/>
              <a:t>un set de 12 CI pentru a le utiliza într-un nou </a:t>
            </a:r>
            <a:r>
              <a:rPr lang="en-US" altLang="en-US" sz="2200" smtClean="0"/>
              <a:t>calculator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T. Hoff, </a:t>
            </a:r>
            <a:r>
              <a:rPr lang="ro-RO" altLang="en-US" sz="2200" smtClean="0"/>
              <a:t>proiectant la</a:t>
            </a:r>
            <a:r>
              <a:rPr lang="en-US" altLang="en-US" sz="2200" smtClean="0"/>
              <a:t> Intel, inspir</a:t>
            </a:r>
            <a:r>
              <a:rPr lang="ro-RO" altLang="en-US" sz="2200" smtClean="0"/>
              <a:t>at de cerea făcută anterior a creat primul </a:t>
            </a:r>
            <a:r>
              <a:rPr lang="en-US" altLang="en-US" sz="2200" smtClean="0"/>
              <a:t>microproces</a:t>
            </a:r>
            <a:r>
              <a:rPr lang="ro-RO" altLang="en-US" sz="2200" smtClean="0"/>
              <a:t>or</a:t>
            </a:r>
            <a:r>
              <a:rPr lang="en-US" altLang="en-US" sz="2200" smtClean="0"/>
              <a:t>, </a:t>
            </a:r>
            <a:r>
              <a:rPr lang="ro-RO" altLang="en-US" sz="2200" smtClean="0"/>
              <a:t>denumit</a:t>
            </a:r>
            <a:r>
              <a:rPr lang="en-US" altLang="en-US" sz="2200" smtClean="0"/>
              <a:t> 4004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2300 </a:t>
            </a:r>
            <a:r>
              <a:rPr lang="ro-RO" altLang="en-US" sz="2200" smtClean="0"/>
              <a:t>de </a:t>
            </a:r>
            <a:r>
              <a:rPr lang="en-US" altLang="en-US" sz="2200" smtClean="0"/>
              <a:t>tran</a:t>
            </a:r>
            <a:r>
              <a:rPr lang="ro-RO" altLang="en-US" sz="2200" smtClean="0"/>
              <a:t>z</a:t>
            </a:r>
            <a:r>
              <a:rPr lang="en-US" altLang="en-US" sz="2200" smtClean="0"/>
              <a:t>isto</a:t>
            </a:r>
            <a:r>
              <a:rPr lang="ro-RO" altLang="en-US" sz="2200" smtClean="0"/>
              <a:t>a</a:t>
            </a:r>
            <a:r>
              <a:rPr lang="en-US" altLang="en-US" sz="2200" smtClean="0"/>
              <a:t>r</a:t>
            </a:r>
            <a:r>
              <a:rPr lang="ro-RO" altLang="en-US" sz="2200" smtClean="0"/>
              <a:t>e</a:t>
            </a:r>
            <a:r>
              <a:rPr lang="en-US" altLang="en-US" sz="2200" smtClean="0"/>
              <a:t>; 60</a:t>
            </a:r>
            <a:r>
              <a:rPr lang="ro-RO" altLang="en-US" sz="2200" smtClean="0"/>
              <a:t>.</a:t>
            </a:r>
            <a:r>
              <a:rPr lang="en-US" altLang="en-US" sz="2200" smtClean="0"/>
              <a:t>000 opera</a:t>
            </a:r>
            <a:r>
              <a:rPr lang="ro-RO" altLang="en-US" sz="2200" smtClean="0"/>
              <a:t>ţii</a:t>
            </a:r>
            <a:r>
              <a:rPr lang="en-US" altLang="en-US" sz="2200" smtClean="0"/>
              <a:t> pe sec</a:t>
            </a:r>
            <a:r>
              <a:rPr lang="ro-RO" altLang="en-US" sz="2200" smtClean="0"/>
              <a:t>u</a:t>
            </a:r>
            <a:r>
              <a:rPr lang="en-US" altLang="en-US" sz="2200" smtClean="0"/>
              <a:t>nd</a:t>
            </a:r>
            <a:r>
              <a:rPr lang="ro-RO" altLang="en-US" sz="2200" smtClean="0"/>
              <a:t>ă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ro-RO" altLang="en-US" sz="2200" smtClean="0"/>
              <a:t>Primul microprocesor de uz </a:t>
            </a:r>
            <a:r>
              <a:rPr lang="en-US" altLang="en-US" sz="2200" smtClean="0"/>
              <a:t>general</a:t>
            </a:r>
            <a:r>
              <a:rPr lang="ro-RO" altLang="en-US" sz="2200" smtClean="0"/>
              <a:t> -</a:t>
            </a:r>
            <a:r>
              <a:rPr lang="en-US" altLang="en-US" sz="2200" smtClean="0"/>
              <a:t> 8080,</a:t>
            </a:r>
            <a:r>
              <a:rPr lang="ro-RO" altLang="en-US" sz="2200" smtClean="0"/>
              <a:t> a fost</a:t>
            </a:r>
            <a:r>
              <a:rPr lang="en-US" altLang="en-US" sz="2200" smtClean="0"/>
              <a:t> introdu</a:t>
            </a:r>
            <a:r>
              <a:rPr lang="ro-RO" altLang="en-US" sz="2200" smtClean="0"/>
              <a:t>s de </a:t>
            </a:r>
            <a:r>
              <a:rPr lang="en-US" altLang="en-US" sz="2200" smtClean="0"/>
              <a:t>Intel </a:t>
            </a:r>
            <a:r>
              <a:rPr lang="ro-RO" altLang="en-US" sz="2200" smtClean="0"/>
              <a:t>î</a:t>
            </a:r>
            <a:r>
              <a:rPr lang="en-US" altLang="en-US" sz="2200" smtClean="0"/>
              <a:t>n 1974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8-bi</a:t>
            </a:r>
            <a:r>
              <a:rPr lang="ro-RO" altLang="en-US" sz="2200" smtClean="0"/>
              <a:t>ţi</a:t>
            </a:r>
            <a:r>
              <a:rPr lang="en-US" altLang="en-US" sz="2200" smtClean="0"/>
              <a:t>, 4500 tran</a:t>
            </a:r>
            <a:r>
              <a:rPr lang="ro-RO" altLang="en-US" sz="2200" smtClean="0"/>
              <a:t>z</a:t>
            </a:r>
            <a:r>
              <a:rPr lang="en-US" altLang="en-US" sz="2200" smtClean="0"/>
              <a:t>istor</a:t>
            </a:r>
            <a:r>
              <a:rPr lang="ro-RO" altLang="en-US" sz="2200" smtClean="0"/>
              <a:t>i</a:t>
            </a:r>
            <a:r>
              <a:rPr lang="en-US" altLang="en-US" sz="2200" smtClean="0"/>
              <a:t>, 200</a:t>
            </a:r>
            <a:r>
              <a:rPr lang="ro-RO" altLang="en-US" sz="2200" smtClean="0"/>
              <a:t>.</a:t>
            </a:r>
            <a:r>
              <a:rPr lang="en-US" altLang="en-US" sz="2200" smtClean="0"/>
              <a:t>000 opera</a:t>
            </a:r>
            <a:r>
              <a:rPr lang="ro-RO" altLang="en-US" sz="2200" smtClean="0"/>
              <a:t>ţii</a:t>
            </a:r>
            <a:r>
              <a:rPr lang="en-US" altLang="en-US" sz="2200" smtClean="0"/>
              <a:t> pe sec</a:t>
            </a:r>
            <a:r>
              <a:rPr lang="ro-RO" altLang="en-US" sz="2200" smtClean="0"/>
              <a:t>undă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ro-RO" altLang="en-US" sz="2200" smtClean="0"/>
              <a:t>Alte </a:t>
            </a:r>
            <a:r>
              <a:rPr lang="en-US" altLang="en-US" sz="2200" smtClean="0"/>
              <a:t>proceso</a:t>
            </a:r>
            <a:r>
              <a:rPr lang="ro-RO" altLang="en-US" sz="2200" smtClean="0"/>
              <a:t>a</a:t>
            </a:r>
            <a:r>
              <a:rPr lang="en-US" altLang="en-US" sz="2200" smtClean="0"/>
              <a:t>r</a:t>
            </a:r>
            <a:r>
              <a:rPr lang="ro-RO" altLang="en-US" sz="2200" smtClean="0"/>
              <a:t>e</a:t>
            </a:r>
            <a:r>
              <a:rPr lang="en-US" altLang="en-US" sz="2200" smtClean="0"/>
              <a:t>: Motorola 6800, MOS Technology 6502, Zilog Z80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F54B15F-04D9-4D7E-BFFD-1FCC5B3EB557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C</a:t>
            </a:r>
            <a:r>
              <a:rPr lang="ro-RO" altLang="en-US" sz="3200" smtClean="0"/>
              <a:t>alculatoare p</a:t>
            </a:r>
            <a:r>
              <a:rPr lang="en-US" altLang="en-US" sz="3200" smtClean="0"/>
              <a:t>ersonal</a:t>
            </a:r>
            <a:r>
              <a:rPr lang="ro-RO" altLang="en-US" sz="3200" smtClean="0"/>
              <a:t>e</a:t>
            </a:r>
            <a:endParaRPr lang="en-US" altLang="en-US" sz="320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4448175" cy="3576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Ed Roberts </a:t>
            </a:r>
            <a:r>
              <a:rPr lang="ro-RO" altLang="en-US" sz="2200" smtClean="0"/>
              <a:t>concepe</a:t>
            </a:r>
            <a:r>
              <a:rPr lang="en-US" altLang="en-US" sz="2200" smtClean="0"/>
              <a:t> Altair 8800 (1974)</a:t>
            </a:r>
          </a:p>
          <a:p>
            <a:pPr lvl="1" eaLnBrk="1" hangingPunct="1">
              <a:lnSpc>
                <a:spcPct val="75000"/>
              </a:lnSpc>
            </a:pPr>
            <a:r>
              <a:rPr lang="en-US" altLang="en-US" sz="1800" smtClean="0"/>
              <a:t>ba</a:t>
            </a:r>
            <a:r>
              <a:rPr lang="ro-RO" altLang="en-US" sz="1800" smtClean="0"/>
              <a:t>zat</a:t>
            </a:r>
            <a:r>
              <a:rPr lang="en-US" altLang="en-US" sz="1800" smtClean="0"/>
              <a:t> </a:t>
            </a:r>
            <a:r>
              <a:rPr lang="ro-RO" altLang="en-US" sz="1800" smtClean="0"/>
              <a:t>pe</a:t>
            </a:r>
            <a:r>
              <a:rPr lang="en-US" altLang="en-US" sz="1800" smtClean="0"/>
              <a:t> 8080 </a:t>
            </a:r>
          </a:p>
          <a:p>
            <a:pPr lvl="1" eaLnBrk="1" hangingPunct="1">
              <a:lnSpc>
                <a:spcPct val="75000"/>
              </a:lnSpc>
            </a:pPr>
            <a:r>
              <a:rPr lang="ro-RO" altLang="en-US" sz="1800" smtClean="0"/>
              <a:t>preţ</a:t>
            </a:r>
            <a:r>
              <a:rPr lang="en-US" altLang="en-US" sz="1800" smtClean="0"/>
              <a:t> 375$</a:t>
            </a:r>
          </a:p>
          <a:p>
            <a:pPr lvl="1" eaLnBrk="1" hangingPunct="1">
              <a:lnSpc>
                <a:spcPct val="75000"/>
              </a:lnSpc>
            </a:pPr>
            <a:r>
              <a:rPr lang="ro-RO" altLang="en-US" sz="1800" smtClean="0"/>
              <a:t>Fără tastatură, ecran, capacitate de stocare</a:t>
            </a:r>
            <a:endParaRPr lang="en-US" altLang="en-US" sz="1800" smtClean="0"/>
          </a:p>
          <a:p>
            <a:pPr lvl="1" eaLnBrk="1" hangingPunct="1">
              <a:lnSpc>
                <a:spcPct val="75000"/>
              </a:lnSpc>
            </a:pPr>
            <a:r>
              <a:rPr lang="en-US" altLang="en-US" sz="1800" smtClean="0"/>
              <a:t>4k memor</a:t>
            </a:r>
            <a:r>
              <a:rPr lang="ro-RO" altLang="en-US" sz="1800" smtClean="0"/>
              <a:t>ie</a:t>
            </a:r>
            <a:r>
              <a:rPr lang="en-US" altLang="en-US" sz="1800" smtClean="0"/>
              <a:t>, programab</a:t>
            </a:r>
            <a:r>
              <a:rPr lang="ro-RO" altLang="en-US" sz="1800" smtClean="0"/>
              <a:t>i</a:t>
            </a:r>
            <a:r>
              <a:rPr lang="en-US" altLang="en-US" sz="1800" smtClean="0"/>
              <a:t>l</a:t>
            </a:r>
            <a:r>
              <a:rPr lang="ro-RO" altLang="en-US" sz="1800" smtClean="0"/>
              <a:t> prin intermediul unui panou frontal cu comutatoare</a:t>
            </a: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Bill Gates </a:t>
            </a:r>
            <a:r>
              <a:rPr lang="ro-RO" altLang="en-US" sz="2200" smtClean="0"/>
              <a:t>şi</a:t>
            </a:r>
            <a:r>
              <a:rPr lang="en-US" altLang="en-US" sz="2200" smtClean="0"/>
              <a:t> Paul Allen fonde</a:t>
            </a:r>
            <a:r>
              <a:rPr lang="ro-RO" altLang="en-US" sz="2200" smtClean="0"/>
              <a:t>ază</a:t>
            </a:r>
            <a:r>
              <a:rPr lang="en-US" altLang="en-US" sz="2200" smtClean="0"/>
              <a:t/>
            </a:r>
            <a:br>
              <a:rPr lang="en-US" altLang="en-US" sz="2200" smtClean="0"/>
            </a:br>
            <a:r>
              <a:rPr lang="en-US" altLang="en-US" sz="2200" smtClean="0"/>
              <a:t>Microsoft (1975)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BASIC 2.0 </a:t>
            </a:r>
            <a:r>
              <a:rPr lang="ro-RO" altLang="en-US" sz="1800" smtClean="0"/>
              <a:t>pe</a:t>
            </a:r>
            <a:r>
              <a:rPr lang="en-US" altLang="en-US" sz="1800" smtClean="0"/>
              <a:t> Altair 8800</a:t>
            </a:r>
          </a:p>
          <a:p>
            <a:pPr lvl="1" eaLnBrk="1" hangingPunct="1">
              <a:lnSpc>
                <a:spcPct val="90000"/>
              </a:lnSpc>
            </a:pPr>
            <a:r>
              <a:rPr lang="ro-RO" altLang="en-US" sz="1800" smtClean="0"/>
              <a:t>Primul limbaj de nivel înalt disponibil pe un calculator personal</a:t>
            </a:r>
            <a:endParaRPr lang="en-US" altLang="en-US" sz="1800" smtClean="0"/>
          </a:p>
        </p:txBody>
      </p:sp>
      <p:pic>
        <p:nvPicPr>
          <p:cNvPr id="22533" name="Picture 4" descr="ALTAIR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438400"/>
            <a:ext cx="335280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828C5C6-2A16-4C84-BEF6-F003D80A5DA4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z="3200" smtClean="0"/>
              <a:t>Calculatoare p</a:t>
            </a:r>
            <a:r>
              <a:rPr lang="en-US" altLang="en-US" sz="3200" smtClean="0"/>
              <a:t>ersonal</a:t>
            </a:r>
            <a:r>
              <a:rPr lang="ro-RO" altLang="en-US" sz="3200" smtClean="0"/>
              <a:t>e (cont.)</a:t>
            </a:r>
            <a:endParaRPr lang="en-US" altLang="en-US" sz="320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5963"/>
            <a:ext cx="7958138" cy="3881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S. Wozniak </a:t>
            </a:r>
            <a:r>
              <a:rPr lang="ro-RO" altLang="en-US" sz="2200" smtClean="0"/>
              <a:t>şi</a:t>
            </a:r>
            <a:r>
              <a:rPr lang="en-US" altLang="en-US" sz="2200" smtClean="0"/>
              <a:t> S. Jobs</a:t>
            </a:r>
            <a:r>
              <a:rPr lang="ro-RO" altLang="en-US" sz="2200" smtClean="0"/>
              <a:t>:</a:t>
            </a:r>
            <a:r>
              <a:rPr lang="en-US" altLang="en-US" sz="22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Apple 1  - 1976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Apple II - 1977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16k ROM, 4k </a:t>
            </a:r>
            <a:r>
              <a:rPr lang="ro-RO" altLang="en-US" sz="2200" smtClean="0"/>
              <a:t>de</a:t>
            </a:r>
            <a:r>
              <a:rPr lang="en-US" altLang="en-US" sz="2200" smtClean="0"/>
              <a:t> RAM, </a:t>
            </a:r>
            <a:r>
              <a:rPr lang="ro-RO" altLang="en-US" sz="2200" smtClean="0"/>
              <a:t>tastatură şi display </a:t>
            </a:r>
            <a:r>
              <a:rPr lang="en-US" altLang="en-US" sz="2200" smtClean="0"/>
              <a:t>color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pr</a:t>
            </a:r>
            <a:r>
              <a:rPr lang="ro-RO" altLang="en-US" sz="2200" smtClean="0"/>
              <a:t>eţ</a:t>
            </a:r>
            <a:r>
              <a:rPr lang="en-US" altLang="en-US" sz="2200" smtClean="0"/>
              <a:t> 1300$, </a:t>
            </a:r>
            <a:r>
              <a:rPr lang="ro-RO" altLang="en-US" sz="2200" smtClean="0"/>
              <a:t>în </a:t>
            </a:r>
            <a:r>
              <a:rPr lang="en-US" altLang="en-US" sz="2200" smtClean="0"/>
              <a:t>1977 </a:t>
            </a:r>
            <a:r>
              <a:rPr lang="ro-RO" altLang="en-US" sz="2200" smtClean="0"/>
              <a:t>afacere de</a:t>
            </a:r>
            <a:r>
              <a:rPr lang="en-US" altLang="en-US" sz="2200" smtClean="0"/>
              <a:t> 700</a:t>
            </a:r>
            <a:r>
              <a:rPr lang="ro-RO" altLang="en-US" sz="2200" smtClean="0"/>
              <a:t>.</a:t>
            </a:r>
            <a:r>
              <a:rPr lang="en-US" altLang="en-US" sz="2200" smtClean="0"/>
              <a:t>000 $</a:t>
            </a:r>
            <a:r>
              <a:rPr lang="ro-RO" altLang="en-US" sz="2200" smtClean="0"/>
              <a:t> iar în </a:t>
            </a:r>
            <a:r>
              <a:rPr lang="en-US" altLang="en-US" sz="2200" smtClean="0"/>
              <a:t>1978 </a:t>
            </a:r>
            <a:r>
              <a:rPr lang="ro-RO" altLang="en-US" sz="2200" smtClean="0"/>
              <a:t>de</a:t>
            </a:r>
            <a:r>
              <a:rPr lang="en-US" altLang="en-US" sz="2200" smtClean="0"/>
              <a:t> 7 mi</a:t>
            </a:r>
            <a:r>
              <a:rPr lang="ro-RO" altLang="en-US" sz="2200" smtClean="0"/>
              <a:t>l.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TRS-80 (</a:t>
            </a:r>
            <a:r>
              <a:rPr lang="ro-RO" altLang="en-US" sz="2200" smtClean="0"/>
              <a:t>bazat pe </a:t>
            </a:r>
            <a:r>
              <a:rPr lang="en-US" altLang="en-US" sz="2200" smtClean="0"/>
              <a:t>Z80) </a:t>
            </a:r>
            <a:r>
              <a:rPr lang="ro-RO" altLang="en-US" sz="2200" smtClean="0"/>
              <a:t>de la</a:t>
            </a:r>
            <a:r>
              <a:rPr lang="en-US" altLang="en-US" sz="2200" smtClean="0"/>
              <a:t> Radio Shack - 1977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4k ROM, 4k RAM, </a:t>
            </a:r>
            <a:r>
              <a:rPr lang="ro-RO" altLang="en-US" sz="2200" smtClean="0"/>
              <a:t>tastatură şi drive de tip casetă</a:t>
            </a:r>
            <a:endParaRPr lang="en-US" alt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pr</a:t>
            </a:r>
            <a:r>
              <a:rPr lang="ro-RO" altLang="en-US" sz="2200" smtClean="0"/>
              <a:t>eţ</a:t>
            </a:r>
            <a:r>
              <a:rPr lang="en-US" altLang="en-US" sz="2200" smtClean="0"/>
              <a:t> 60</a:t>
            </a:r>
            <a:r>
              <a:rPr lang="ro-RO" altLang="en-US" sz="2200" smtClean="0"/>
              <a:t>0</a:t>
            </a:r>
            <a:r>
              <a:rPr lang="en-US" altLang="en-US" sz="2200" smtClean="0"/>
              <a:t>$</a:t>
            </a:r>
          </a:p>
          <a:p>
            <a:pPr eaLnBrk="1" hangingPunct="1">
              <a:lnSpc>
                <a:spcPct val="90000"/>
              </a:lnSpc>
            </a:pPr>
            <a:r>
              <a:rPr lang="ro-RO" altLang="en-US" sz="2200" smtClean="0"/>
              <a:t>Primul PC (</a:t>
            </a:r>
            <a:r>
              <a:rPr lang="en-US" altLang="en-US" sz="2200" smtClean="0"/>
              <a:t>Personal Computer</a:t>
            </a:r>
            <a:r>
              <a:rPr lang="ro-RO" altLang="en-US" sz="2200" smtClean="0"/>
              <a:t>)</a:t>
            </a:r>
            <a:r>
              <a:rPr lang="en-US" altLang="en-US" sz="2200" smtClean="0"/>
              <a:t> </a:t>
            </a:r>
            <a:r>
              <a:rPr lang="ro-RO" altLang="en-US" sz="2200" smtClean="0"/>
              <a:t>de la</a:t>
            </a:r>
            <a:r>
              <a:rPr lang="en-US" altLang="en-US" sz="2200" smtClean="0"/>
              <a:t> IBM - 1981 </a:t>
            </a:r>
          </a:p>
          <a:p>
            <a:pPr lvl="1" eaLnBrk="1" hangingPunct="1">
              <a:lnSpc>
                <a:spcPct val="90000"/>
              </a:lnSpc>
            </a:pPr>
            <a:r>
              <a:rPr lang="ro-RO" altLang="en-US" sz="2200" smtClean="0"/>
              <a:t>Microprocesor pe </a:t>
            </a:r>
            <a:r>
              <a:rPr lang="en-US" altLang="en-US" sz="2200" smtClean="0"/>
              <a:t>16-bi</a:t>
            </a:r>
            <a:r>
              <a:rPr lang="ro-RO" altLang="en-US" sz="2200" smtClean="0"/>
              <a:t>ţi</a:t>
            </a:r>
            <a:r>
              <a:rPr lang="en-US" altLang="en-US" sz="2200" smtClean="0"/>
              <a:t> 8088, ROM BASIC, floppy</a:t>
            </a:r>
            <a:r>
              <a:rPr lang="ro-RO" altLang="en-US" sz="2200" smtClean="0"/>
              <a:t>-disc 360K</a:t>
            </a:r>
            <a:r>
              <a:rPr lang="en-US" altLang="en-US" sz="2200" smtClean="0"/>
              <a:t>, DOS 1.0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pr</a:t>
            </a:r>
            <a:r>
              <a:rPr lang="ro-RO" altLang="en-US" sz="2200" smtClean="0"/>
              <a:t>eţ</a:t>
            </a:r>
            <a:r>
              <a:rPr lang="en-US" altLang="en-US" sz="2200" smtClean="0"/>
              <a:t> 1365 $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EEA9F18-0F06-4C0C-B2A4-180F8CFFD0E6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z="3200" smtClean="0"/>
              <a:t>Calculatoare p</a:t>
            </a:r>
            <a:r>
              <a:rPr lang="en-US" altLang="en-US" sz="3200" smtClean="0"/>
              <a:t>ersonal</a:t>
            </a:r>
            <a:r>
              <a:rPr lang="ro-RO" altLang="en-US" sz="3200" smtClean="0"/>
              <a:t>e (cont.)</a:t>
            </a:r>
            <a:endParaRPr lang="en-US" altLang="en-US" sz="320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1983 IBM XT </a:t>
            </a:r>
            <a:r>
              <a:rPr lang="ro-RO" altLang="en-US" sz="2200" smtClean="0"/>
              <a:t>are </a:t>
            </a:r>
            <a:r>
              <a:rPr lang="en-US" altLang="en-US" sz="2200" smtClean="0"/>
              <a:t>hard</a:t>
            </a:r>
            <a:r>
              <a:rPr lang="ro-RO" altLang="en-US" sz="2200" smtClean="0"/>
              <a:t>-</a:t>
            </a:r>
            <a:r>
              <a:rPr lang="en-US" altLang="en-US" sz="2200" smtClean="0"/>
              <a:t>dis</a:t>
            </a:r>
            <a:r>
              <a:rPr lang="ro-RO" altLang="en-US" sz="2200" smtClean="0"/>
              <a:t>c</a:t>
            </a:r>
            <a:r>
              <a:rPr lang="en-US" altLang="en-US" sz="2200" smtClean="0"/>
              <a:t> (10Mb cost</a:t>
            </a:r>
            <a:r>
              <a:rPr lang="ro-RO" altLang="en-US" sz="2200" smtClean="0"/>
              <a:t>a</a:t>
            </a:r>
            <a:r>
              <a:rPr lang="en-US" altLang="en-US" sz="2200" smtClean="0"/>
              <a:t> 3000$)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1985 Intel </a:t>
            </a:r>
            <a:r>
              <a:rPr lang="ro-RO" altLang="en-US" sz="2200" smtClean="0"/>
              <a:t>i</a:t>
            </a:r>
            <a:r>
              <a:rPr lang="en-US" altLang="en-US" sz="2200" smtClean="0"/>
              <a:t>ntroduce 80386</a:t>
            </a:r>
          </a:p>
          <a:p>
            <a:pPr lvl="1" eaLnBrk="1" hangingPunct="1">
              <a:lnSpc>
                <a:spcPct val="90000"/>
              </a:lnSpc>
            </a:pPr>
            <a:r>
              <a:rPr lang="ro-RO" altLang="en-US" sz="2200" smtClean="0"/>
              <a:t>Primul membru pe</a:t>
            </a:r>
            <a:r>
              <a:rPr lang="en-US" altLang="en-US" sz="2200" smtClean="0"/>
              <a:t> 32-bi</a:t>
            </a:r>
            <a:r>
              <a:rPr lang="ro-RO" altLang="en-US" sz="2200" smtClean="0"/>
              <a:t>ţi din familia </a:t>
            </a:r>
            <a:r>
              <a:rPr lang="en-US" altLang="en-US" sz="2200" smtClean="0"/>
              <a:t>80x86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1986 Compaq introduce</a:t>
            </a:r>
            <a:r>
              <a:rPr lang="ro-RO" altLang="en-US" sz="2200" smtClean="0"/>
              <a:t> primul sistem bazat pe </a:t>
            </a:r>
            <a:r>
              <a:rPr lang="en-US" altLang="en-US" sz="2200" smtClean="0"/>
              <a:t>80386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1989 Intel introduce 80486, </a:t>
            </a:r>
            <a:r>
              <a:rPr lang="ro-RO" altLang="en-US" sz="2200" smtClean="0"/>
              <a:t>ce </a:t>
            </a:r>
            <a:r>
              <a:rPr lang="en-US" altLang="en-US" sz="2200" smtClean="0"/>
              <a:t>include</a:t>
            </a:r>
            <a:r>
              <a:rPr lang="ro-RO" altLang="en-US" sz="2200" smtClean="0"/>
              <a:t>a </a:t>
            </a:r>
            <a:r>
              <a:rPr lang="en-US" altLang="en-US" sz="2200" smtClean="0"/>
              <a:t>coprocesor</a:t>
            </a:r>
            <a:r>
              <a:rPr lang="ro-RO" altLang="en-US" sz="2200" smtClean="0"/>
              <a:t> matematic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1992 Intel Pentium (64-bi</a:t>
            </a:r>
            <a:r>
              <a:rPr lang="ro-RO" altLang="en-US" sz="2200" smtClean="0"/>
              <a:t>ţi</a:t>
            </a:r>
            <a:r>
              <a:rPr lang="en-US" altLang="en-US" sz="2200" smtClean="0"/>
              <a:t>) </a:t>
            </a:r>
            <a:r>
              <a:rPr lang="ro-RO" altLang="en-US" sz="2200" smtClean="0"/>
              <a:t>magistrala de memorie</a:t>
            </a:r>
            <a:r>
              <a:rPr lang="en-US" altLang="en-US" sz="22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AMD, Cyrix 486 </a:t>
            </a:r>
            <a:r>
              <a:rPr lang="ro-RO" altLang="en-US" sz="2200" smtClean="0"/>
              <a:t>procesoare </a:t>
            </a:r>
            <a:r>
              <a:rPr lang="en-US" altLang="en-US" sz="2200" smtClean="0"/>
              <a:t>compatib</a:t>
            </a:r>
            <a:r>
              <a:rPr lang="ro-RO" altLang="en-US" sz="2200" smtClean="0"/>
              <a:t>i</a:t>
            </a:r>
            <a:r>
              <a:rPr lang="en-US" altLang="en-US" sz="2200" smtClean="0"/>
              <a:t>le</a:t>
            </a:r>
            <a:r>
              <a:rPr lang="ro-RO" altLang="en-US" sz="2200" smtClean="0"/>
              <a:t> (clonă)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1996 Intel Pentium Pro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1998 Intel Pentium II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2000 Intel Pentium IV </a:t>
            </a:r>
            <a:r>
              <a:rPr lang="ro-RO" altLang="en-US" sz="2200" smtClean="0"/>
              <a:t>la</a:t>
            </a:r>
            <a:r>
              <a:rPr lang="en-US" altLang="en-US" sz="2200" smtClean="0"/>
              <a:t> 1.5 GHz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297673D-BC0E-40BE-B22A-8009A1AE7446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o-RO" altLang="en-US" sz="3600" smtClean="0"/>
              <a:t>Calculatoare p</a:t>
            </a:r>
            <a:r>
              <a:rPr lang="en-US" altLang="en-US" sz="3600" smtClean="0"/>
              <a:t>ersonal</a:t>
            </a:r>
            <a:r>
              <a:rPr lang="ro-RO" altLang="en-US" sz="3600" smtClean="0"/>
              <a:t>e (cont.)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z="2200" dirty="0" smtClean="0"/>
              <a:t>Pentium M, Celeron M – 2003</a:t>
            </a:r>
          </a:p>
          <a:p>
            <a:pPr marL="609600" indent="-609600" eaLnBrk="1" hangingPunct="1"/>
            <a:r>
              <a:rPr lang="en-US" altLang="en-US" sz="2200" dirty="0" smtClean="0"/>
              <a:t>Intel Core (65nm) Duo/Solo – Ian 2006</a:t>
            </a:r>
          </a:p>
          <a:p>
            <a:pPr marL="609600" indent="-609600" eaLnBrk="1" hangingPunct="1"/>
            <a:r>
              <a:rPr lang="en-US" altLang="en-US" sz="2200" dirty="0" smtClean="0"/>
              <a:t>Dual Core Xeon – 2006</a:t>
            </a:r>
          </a:p>
          <a:p>
            <a:pPr marL="609600" indent="-609600" eaLnBrk="1" hangingPunct="1"/>
            <a:r>
              <a:rPr lang="en-US" altLang="en-US" sz="2200" dirty="0" smtClean="0"/>
              <a:t>Intel Core 2 (65nm) Duo – </a:t>
            </a:r>
            <a:r>
              <a:rPr lang="en-US" altLang="en-US" sz="2200" dirty="0" err="1" smtClean="0"/>
              <a:t>Iulie</a:t>
            </a:r>
            <a:r>
              <a:rPr lang="en-US" altLang="en-US" sz="2200" dirty="0" smtClean="0"/>
              <a:t> 2006</a:t>
            </a:r>
          </a:p>
          <a:p>
            <a:pPr marL="609600" indent="-609600" eaLnBrk="1" hangingPunct="1"/>
            <a:r>
              <a:rPr lang="ro-RO" altLang="en-US" sz="2200" b="1" dirty="0" smtClean="0"/>
              <a:t>Intel Core </a:t>
            </a:r>
            <a:r>
              <a:rPr lang="en-US" altLang="en-US" sz="2200" b="1" dirty="0" smtClean="0"/>
              <a:t>i3, i5, </a:t>
            </a:r>
            <a:r>
              <a:rPr lang="ro-RO" altLang="en-US" sz="2200" b="1" dirty="0" smtClean="0"/>
              <a:t>i7</a:t>
            </a:r>
            <a:r>
              <a:rPr lang="ro-RO" altLang="en-US" sz="2200" dirty="0" smtClean="0"/>
              <a:t> </a:t>
            </a:r>
            <a:r>
              <a:rPr lang="en-US" altLang="en-US" sz="2200" dirty="0" smtClean="0"/>
              <a:t>(45nm) – 2009 (</a:t>
            </a:r>
            <a:r>
              <a:rPr lang="en-US" altLang="en-US" sz="2200" dirty="0" err="1" smtClean="0"/>
              <a:t>Arhitectura</a:t>
            </a:r>
            <a:r>
              <a:rPr lang="en-US" altLang="en-US" sz="2200" dirty="0" smtClean="0"/>
              <a:t> </a:t>
            </a:r>
            <a:r>
              <a:rPr lang="en-US" altLang="en-US" sz="2200" b="1" i="1" dirty="0" smtClean="0"/>
              <a:t>Nehalem</a:t>
            </a:r>
            <a:r>
              <a:rPr lang="en-US" altLang="en-US" sz="2200" dirty="0" smtClean="0"/>
              <a:t>) cu </a:t>
            </a:r>
            <a:r>
              <a:rPr lang="en-US" altLang="en-US" sz="2200" dirty="0" err="1" smtClean="0"/>
              <a:t>variante</a:t>
            </a:r>
            <a:r>
              <a:rPr lang="en-US" altLang="en-US" sz="2200" dirty="0" smtClean="0"/>
              <a:t> de 2,4,6,8,10,12 </a:t>
            </a:r>
            <a:r>
              <a:rPr lang="en-US" altLang="en-US" sz="2200" i="1" dirty="0" smtClean="0"/>
              <a:t>core (731 </a:t>
            </a:r>
            <a:r>
              <a:rPr lang="en-US" altLang="en-US" sz="2200" i="1" dirty="0" err="1" smtClean="0"/>
              <a:t>milioane</a:t>
            </a:r>
            <a:r>
              <a:rPr lang="en-US" altLang="en-US" sz="2200" i="1" dirty="0" smtClean="0"/>
              <a:t> de </a:t>
            </a:r>
            <a:r>
              <a:rPr lang="en-US" altLang="en-US" sz="2200" i="1" dirty="0" err="1" smtClean="0"/>
              <a:t>tranzistori</a:t>
            </a:r>
            <a:r>
              <a:rPr lang="en-US" altLang="en-US" sz="2200" i="1" dirty="0" smtClean="0"/>
              <a:t> </a:t>
            </a:r>
            <a:r>
              <a:rPr lang="en-US" altLang="en-US" sz="2200" i="1" dirty="0" err="1" smtClean="0"/>
              <a:t>pentru</a:t>
            </a:r>
            <a:r>
              <a:rPr lang="en-US" altLang="en-US" sz="2200" i="1" dirty="0" smtClean="0"/>
              <a:t> </a:t>
            </a:r>
            <a:r>
              <a:rPr lang="en-US" altLang="en-US" sz="2200" i="1" dirty="0" err="1" smtClean="0"/>
              <a:t>varianta</a:t>
            </a:r>
            <a:r>
              <a:rPr lang="en-US" altLang="en-US" sz="2200" i="1" dirty="0" smtClean="0"/>
              <a:t> quad-core) </a:t>
            </a:r>
            <a:endParaRPr lang="en-US" altLang="en-US" sz="2200" dirty="0" smtClean="0"/>
          </a:p>
          <a:p>
            <a:pPr marL="609600" indent="-609600" eaLnBrk="1" hangingPunct="1"/>
            <a:r>
              <a:rPr lang="en-US" altLang="en-US" sz="2200" dirty="0" smtClean="0"/>
              <a:t>2016 – Intel Core i3, i5, i5, 7</a:t>
            </a:r>
            <a:r>
              <a:rPr lang="en-US" altLang="en-US" sz="2200" baseline="30000" dirty="0" smtClean="0"/>
              <a:t>th</a:t>
            </a:r>
            <a:r>
              <a:rPr lang="en-US" altLang="en-US" sz="2200" dirty="0" smtClean="0"/>
              <a:t> generation (</a:t>
            </a:r>
            <a:r>
              <a:rPr lang="en-US" altLang="en-US" sz="2200" dirty="0" err="1" smtClean="0"/>
              <a:t>tehnologie</a:t>
            </a:r>
            <a:r>
              <a:rPr lang="en-US" altLang="en-US" sz="2200" dirty="0" smtClean="0"/>
              <a:t> de 14 nm)</a:t>
            </a:r>
          </a:p>
          <a:p>
            <a:pPr marL="609600" indent="-609600" eaLnBrk="1" hangingPunct="1"/>
            <a:endParaRPr lang="ro-RO" altLang="en-US" sz="2200" dirty="0" smtClean="0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0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0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E739C57-7175-490F-93F9-EC46511EA51A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z="3200" dirty="0" smtClean="0"/>
              <a:t>Calculatoare p</a:t>
            </a:r>
            <a:r>
              <a:rPr lang="en-US" altLang="en-US" sz="3200" dirty="0" err="1" smtClean="0"/>
              <a:t>ortab</a:t>
            </a:r>
            <a:r>
              <a:rPr lang="ro-RO" altLang="en-US" sz="3200" dirty="0" smtClean="0"/>
              <a:t>i</a:t>
            </a:r>
            <a:r>
              <a:rPr lang="en-US" altLang="en-US" sz="3200" dirty="0" smtClean="0"/>
              <a:t>le </a:t>
            </a:r>
            <a:r>
              <a:rPr lang="ro-RO" altLang="en-US" sz="3200" dirty="0" smtClean="0"/>
              <a:t>(l</a:t>
            </a:r>
            <a:r>
              <a:rPr lang="en-US" altLang="en-US" sz="3200" dirty="0" err="1" smtClean="0"/>
              <a:t>aptop</a:t>
            </a:r>
            <a:r>
              <a:rPr lang="en-US" altLang="en-US" sz="3200" dirty="0" smtClean="0"/>
              <a:t>, PDA, </a:t>
            </a:r>
            <a:r>
              <a:rPr lang="en-US" altLang="en-US" sz="3200" dirty="0" err="1" smtClean="0"/>
              <a:t>ultrabook</a:t>
            </a:r>
            <a:r>
              <a:rPr lang="en-US" altLang="en-US" sz="3200" dirty="0" smtClean="0"/>
              <a:t>, etc.</a:t>
            </a:r>
            <a:r>
              <a:rPr lang="ro-RO" altLang="en-US" sz="3200" dirty="0" smtClean="0"/>
              <a:t>)</a:t>
            </a:r>
            <a:endParaRPr lang="en-US" altLang="en-US" sz="3200" dirty="0" smtClean="0"/>
          </a:p>
        </p:txBody>
      </p:sp>
      <p:pic>
        <p:nvPicPr>
          <p:cNvPr id="26628" name="Picture 6" descr="POR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4165600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5165725" y="3546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ro-RO" altLang="en-US" sz="2400"/>
          </a:p>
        </p:txBody>
      </p:sp>
      <p:pic>
        <p:nvPicPr>
          <p:cNvPr id="26630" name="Picture 9" descr="pda0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2667000"/>
            <a:ext cx="2806700" cy="2806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2D94550-B922-4570-A00A-59010913BFD6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iPhone!</a:t>
            </a:r>
          </a:p>
        </p:txBody>
      </p:sp>
      <p:pic>
        <p:nvPicPr>
          <p:cNvPr id="27652" name="Picture 4" descr="i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47244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81225"/>
            <a:ext cx="159543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38" y="3459163"/>
            <a:ext cx="22288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15837D3-BEA8-4EAB-87B5-8C96984BFECC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>
                <a:solidFill>
                  <a:schemeClr val="tx2"/>
                </a:solidFill>
              </a:rPr>
              <a:t>Mo</a:t>
            </a:r>
            <a:r>
              <a:rPr lang="ro-RO" altLang="en-US" sz="3600">
                <a:solidFill>
                  <a:schemeClr val="tx2"/>
                </a:solidFill>
              </a:rPr>
              <a:t>ş</a:t>
            </a:r>
            <a:r>
              <a:rPr lang="en-US" altLang="en-US" sz="3600">
                <a:solidFill>
                  <a:schemeClr val="tx2"/>
                </a:solidFill>
              </a:rPr>
              <a:t>tenirea lui John von Neumann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219200" y="2362200"/>
            <a:ext cx="7391400" cy="310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o-RO" altLang="en-US" sz="2200" b="1"/>
              <a:t>Hardware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o-RO" altLang="en-US" sz="2200" b="1"/>
              <a:t>Software</a:t>
            </a:r>
            <a:r>
              <a:rPr lang="ro-RO" altLang="en-US" sz="2200"/>
              <a:t>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ro-RO" altLang="en-US" sz="2200"/>
              <a:t> Sisteme de operare (oferă mediul de operare pentru aplicaţii – utilizat de către acestea pentru a accesa resursele calculatorului)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§"/>
            </a:pPr>
            <a:r>
              <a:rPr lang="ro-RO" altLang="en-US" sz="2200"/>
              <a:t>Sunt specifice platformei pentru care sunt proiectate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ro-RO" altLang="en-US" sz="2200"/>
              <a:t> Aplicaţii (procesoare de text, programe pentru baze de date, navigatoare web, etc.)</a:t>
            </a:r>
            <a:endParaRPr lang="en-US" altLang="en-U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D931B6E-DB70-4336-99AD-C127768632FF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o-RO" altLang="en-US" smtClean="0"/>
              <a:t>I</a:t>
            </a:r>
            <a:r>
              <a:rPr lang="en-US" altLang="en-US" smtClean="0"/>
              <a:t>/E</a:t>
            </a:r>
            <a:r>
              <a:rPr lang="ro-RO" altLang="en-US" smtClean="0"/>
              <a:t>, procesare, stocare	</a:t>
            </a:r>
            <a:endParaRPr lang="en-US" altLang="en-US" smtClean="0"/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o-RO" altLang="en-US" sz="2600" smtClean="0"/>
              <a:t>Intrare (input)</a:t>
            </a:r>
          </a:p>
          <a:p>
            <a:pPr eaLnBrk="1" hangingPunct="1"/>
            <a:r>
              <a:rPr lang="ro-RO" altLang="en-US" sz="2600" smtClean="0"/>
              <a:t>Procesare</a:t>
            </a:r>
          </a:p>
          <a:p>
            <a:pPr eaLnBrk="1" hangingPunct="1"/>
            <a:r>
              <a:rPr lang="ro-RO" altLang="en-US" sz="2600" smtClean="0"/>
              <a:t>Ieşire (output)</a:t>
            </a:r>
          </a:p>
          <a:p>
            <a:pPr eaLnBrk="1" hangingPunct="1"/>
            <a:r>
              <a:rPr lang="ro-RO" altLang="en-US" sz="2600" smtClean="0"/>
              <a:t>Stocarea informaţiilor</a:t>
            </a:r>
            <a:endParaRPr lang="en-US" altLang="en-US" sz="2600" smtClean="0"/>
          </a:p>
          <a:p>
            <a:pPr eaLnBrk="1" hangingPunct="1"/>
            <a:endParaRPr lang="en-US" altLang="en-US" sz="2600" smtClean="0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1981200" y="4343400"/>
            <a:ext cx="12192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Input</a:t>
            </a:r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3200400" y="4724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4038600" y="4267200"/>
            <a:ext cx="1905000" cy="838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Procesare</a:t>
            </a:r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6781800" y="4343400"/>
            <a:ext cx="12192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Output</a:t>
            </a:r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5943600" y="4724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6" name="Rectangle 11"/>
          <p:cNvSpPr>
            <a:spLocks noChangeArrowheads="1"/>
          </p:cNvSpPr>
          <p:nvPr/>
        </p:nvSpPr>
        <p:spPr bwMode="auto">
          <a:xfrm>
            <a:off x="3733800" y="5486400"/>
            <a:ext cx="2514600" cy="838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Memorie</a:t>
            </a:r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>
            <a:off x="4953000" y="5105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CB6053D-2663-4B54-ABEF-D5E502911FD6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30723" name="Rectangle 1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300" smtClean="0"/>
              <a:t>Taxonomia lui Flynn</a:t>
            </a:r>
            <a:r>
              <a:rPr lang="ro-RO" altLang="en-US" sz="3300" smtClean="0"/>
              <a:t> – calcul paralel	</a:t>
            </a:r>
            <a:endParaRPr lang="en-US" altLang="en-US" sz="3300" smtClean="0"/>
          </a:p>
        </p:txBody>
      </p:sp>
      <p:sp>
        <p:nvSpPr>
          <p:cNvPr id="3072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1109663" y="1905000"/>
            <a:ext cx="8034337" cy="4648200"/>
          </a:xfrm>
          <a:noFill/>
        </p:spPr>
        <p:txBody>
          <a:bodyPr/>
          <a:lstStyle/>
          <a:p>
            <a:pPr eaLnBrk="1" hangingPunct="1"/>
            <a:r>
              <a:rPr lang="en-US" altLang="en-US" sz="2000" b="1" i="1" smtClean="0"/>
              <a:t>SISD  -Single Instruction (Stream), Single Data (Stream)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Toate computerele von Neumann.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Ex. IBM 370, DEC VAX, SUN, IBM PC, MacIntosh.</a:t>
            </a:r>
          </a:p>
          <a:p>
            <a:pPr eaLnBrk="1" hangingPunct="1"/>
            <a:r>
              <a:rPr lang="en-US" altLang="en-US" sz="2000" b="1" i="1" smtClean="0"/>
              <a:t>SIMD - Single Instruction (Stream), Multiple Data (Stream)</a:t>
            </a:r>
            <a:r>
              <a:rPr lang="en-US" altLang="en-US" sz="20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Un singur flux de instruc</a:t>
            </a:r>
            <a:r>
              <a:rPr lang="ro-RO" altLang="en-US" sz="2000" smtClean="0"/>
              <a:t>ţ</a:t>
            </a:r>
            <a:r>
              <a:rPr lang="en-US" altLang="en-US" sz="2000" smtClean="0"/>
              <a:t>iuni se aplic</a:t>
            </a:r>
            <a:r>
              <a:rPr lang="ro-RO" altLang="en-US" sz="2000" smtClean="0"/>
              <a:t>ă</a:t>
            </a:r>
            <a:r>
              <a:rPr lang="en-US" altLang="en-US" sz="2000" smtClean="0"/>
              <a:t> pe mai multe seturi de date </a:t>
            </a:r>
            <a:r>
              <a:rPr lang="ro-RO" altLang="en-US" sz="2000" smtClean="0"/>
              <a:t>î</a:t>
            </a:r>
            <a:r>
              <a:rPr lang="en-US" altLang="en-US" sz="2000" smtClean="0"/>
              <a:t>n paralel.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Ex. CRAY-1, DAP CM-1, WARP, CM-2, ILLIAC IV.</a:t>
            </a:r>
          </a:p>
          <a:p>
            <a:pPr eaLnBrk="1" hangingPunct="1"/>
            <a:r>
              <a:rPr lang="en-US" altLang="en-US" sz="2000" b="1" i="1" smtClean="0"/>
              <a:t>MISD - Multiple Instruction (Stream), Single Data (Stream</a:t>
            </a:r>
            <a:r>
              <a:rPr lang="en-US" altLang="en-US" sz="2000" b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Mai multe instruc</a:t>
            </a:r>
            <a:r>
              <a:rPr lang="ro-RO" altLang="en-US" sz="2000" smtClean="0"/>
              <a:t>ţ</a:t>
            </a:r>
            <a:r>
              <a:rPr lang="en-US" altLang="en-US" sz="2000" smtClean="0"/>
              <a:t>iuni opereaz</a:t>
            </a:r>
            <a:r>
              <a:rPr lang="ro-RO" altLang="en-US" sz="2000" smtClean="0"/>
              <a:t>ă</a:t>
            </a:r>
            <a:r>
              <a:rPr lang="en-US" altLang="en-US" sz="2000" smtClean="0"/>
              <a:t> asupra aceluia</a:t>
            </a:r>
            <a:r>
              <a:rPr lang="ro-RO" altLang="en-US" sz="2000" smtClean="0"/>
              <a:t>ş</a:t>
            </a:r>
            <a:r>
              <a:rPr lang="en-US" altLang="en-US" sz="2000" smtClean="0"/>
              <a:t>i set de date </a:t>
            </a:r>
          </a:p>
          <a:p>
            <a:pPr eaLnBrk="1" hangingPunct="1"/>
            <a:r>
              <a:rPr lang="en-US" altLang="en-US" sz="2000" b="1" i="1" smtClean="0"/>
              <a:t>MIMD - Multiple Instruction (Stream), Multiple Data (Stream</a:t>
            </a:r>
            <a:r>
              <a:rPr lang="en-US" altLang="en-US" sz="2000" b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Mai multe UCP independente ce opereaz</a:t>
            </a:r>
            <a:r>
              <a:rPr lang="ro-RO" altLang="en-US" sz="2000" smtClean="0"/>
              <a:t>ă</a:t>
            </a:r>
            <a:r>
              <a:rPr lang="en-US" altLang="en-US" sz="2000" smtClean="0"/>
              <a:t> ca p</a:t>
            </a:r>
            <a:r>
              <a:rPr lang="ro-RO" altLang="en-US" sz="2000" smtClean="0"/>
              <a:t>ă</a:t>
            </a:r>
            <a:r>
              <a:rPr lang="en-US" altLang="en-US" sz="2000" smtClean="0"/>
              <a:t>r</a:t>
            </a:r>
            <a:r>
              <a:rPr lang="ro-RO" altLang="en-US" sz="2000" smtClean="0"/>
              <a:t>ţ</a:t>
            </a:r>
            <a:r>
              <a:rPr lang="en-US" altLang="en-US" sz="2000" smtClean="0"/>
              <a:t>i ale unui sistem mai mare. Majoritatea procesoarelor paralele apar</a:t>
            </a:r>
            <a:r>
              <a:rPr lang="ro-RO" altLang="en-US" sz="2000" smtClean="0"/>
              <a:t>ţ</a:t>
            </a:r>
            <a:r>
              <a:rPr lang="en-US" altLang="en-US" sz="2000" smtClean="0"/>
              <a:t>in acestei categorii.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Ex. Transputere, Supernode, DADO, N-cube, Ultracomputer, Butterfly, Alliant, Sequent Balance, CRAY X-MP.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Bibliografie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66800" y="2590800"/>
            <a:ext cx="7696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762000" indent="-7620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12192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16764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21336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25908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	</a:t>
            </a:r>
            <a:r>
              <a:rPr lang="en-US" altLang="en-US" sz="2400">
                <a:solidFill>
                  <a:schemeClr val="tx2"/>
                </a:solidFill>
              </a:rPr>
              <a:t>1. Bazele Tehnologiei Informa</a:t>
            </a:r>
            <a:r>
              <a:rPr lang="ro-RO" altLang="en-US" sz="2400">
                <a:solidFill>
                  <a:schemeClr val="tx2"/>
                </a:solidFill>
              </a:rPr>
              <a:t>ţiei, Floarea Năstase, Răzvan Zota, Ed. ASE, 20</a:t>
            </a:r>
            <a:r>
              <a:rPr lang="en-US" altLang="en-US" sz="2400">
                <a:solidFill>
                  <a:schemeClr val="tx2"/>
                </a:solidFill>
              </a:rPr>
              <a:t>14</a:t>
            </a:r>
            <a:r>
              <a:rPr lang="ro-RO" altLang="en-US" sz="2400">
                <a:solidFill>
                  <a:schemeClr val="tx2"/>
                </a:solidFill>
              </a:rPr>
              <a:t>. </a:t>
            </a:r>
            <a:r>
              <a:rPr lang="en-US" altLang="en-US" sz="2400">
                <a:solidFill>
                  <a:schemeClr val="tx2"/>
                </a:solidFill>
              </a:rPr>
              <a:t/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2. Bazele Tehnologiei Informa</a:t>
            </a:r>
            <a:r>
              <a:rPr lang="ro-RO" altLang="en-US" sz="2400">
                <a:solidFill>
                  <a:schemeClr val="tx2"/>
                </a:solidFill>
              </a:rPr>
              <a:t>ţiei, Floarea Năstase, Răzvan Zota, Ed. </a:t>
            </a:r>
            <a:r>
              <a:rPr lang="en-US" altLang="en-US" sz="2400">
                <a:solidFill>
                  <a:schemeClr val="tx2"/>
                </a:solidFill>
              </a:rPr>
              <a:t>InfoMega</a:t>
            </a:r>
            <a:r>
              <a:rPr lang="ro-RO" altLang="en-US" sz="2400">
                <a:solidFill>
                  <a:schemeClr val="tx2"/>
                </a:solidFill>
              </a:rPr>
              <a:t>, 200</a:t>
            </a:r>
            <a:r>
              <a:rPr lang="en-US" altLang="en-US" sz="2400">
                <a:solidFill>
                  <a:schemeClr val="tx2"/>
                </a:solidFill>
              </a:rPr>
              <a:t>7</a:t>
            </a:r>
            <a:r>
              <a:rPr lang="ro-RO" altLang="en-US" sz="2400">
                <a:solidFill>
                  <a:schemeClr val="tx2"/>
                </a:solidFill>
              </a:rPr>
              <a:t>.</a:t>
            </a:r>
            <a:br>
              <a:rPr lang="ro-RO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3</a:t>
            </a:r>
            <a:r>
              <a:rPr lang="ro-RO" altLang="en-US" sz="2400">
                <a:solidFill>
                  <a:schemeClr val="tx2"/>
                </a:solidFill>
              </a:rPr>
              <a:t>.</a:t>
            </a:r>
            <a:r>
              <a:rPr lang="en-US" altLang="en-US" sz="2400">
                <a:solidFill>
                  <a:schemeClr val="tx2"/>
                </a:solidFill>
              </a:rPr>
              <a:t> Elemente de arhitectur</a:t>
            </a:r>
            <a:r>
              <a:rPr lang="ro-RO" altLang="en-US" sz="2400">
                <a:solidFill>
                  <a:schemeClr val="tx2"/>
                </a:solidFill>
              </a:rPr>
              <a:t>ă</a:t>
            </a:r>
            <a:r>
              <a:rPr lang="en-US" altLang="en-US" sz="2400">
                <a:solidFill>
                  <a:schemeClr val="tx2"/>
                </a:solidFill>
              </a:rPr>
              <a:t> a sistemelor de calcul </a:t>
            </a:r>
            <a:r>
              <a:rPr lang="ro-RO" altLang="en-US" sz="2400">
                <a:solidFill>
                  <a:schemeClr val="tx2"/>
                </a:solidFill>
              </a:rPr>
              <a:t>ş</a:t>
            </a:r>
            <a:r>
              <a:rPr lang="en-US" altLang="en-US" sz="2400">
                <a:solidFill>
                  <a:schemeClr val="tx2"/>
                </a:solidFill>
              </a:rPr>
              <a:t>i operare, R</a:t>
            </a:r>
            <a:r>
              <a:rPr lang="vi-VN" altLang="en-US" sz="2400" noProof="1">
                <a:solidFill>
                  <a:schemeClr val="tx2"/>
                </a:solidFill>
              </a:rPr>
              <a:t>ăzvan</a:t>
            </a:r>
            <a:r>
              <a:rPr lang="en-US" altLang="en-US" sz="2400">
                <a:solidFill>
                  <a:schemeClr val="tx2"/>
                </a:solidFill>
              </a:rPr>
              <a:t> Zota, Ed. ASE, 2004</a:t>
            </a:r>
            <a:r>
              <a:rPr lang="ro-RO" altLang="en-US" sz="2400">
                <a:solidFill>
                  <a:schemeClr val="tx2"/>
                </a:solidFill>
              </a:rPr>
              <a:t>.</a:t>
            </a:r>
            <a:r>
              <a:rPr lang="en-US" altLang="en-US" sz="2400">
                <a:solidFill>
                  <a:schemeClr val="tx2"/>
                </a:solidFill>
              </a:rPr>
              <a:t/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ro-RO" altLang="en-US" sz="2400">
                <a:solidFill>
                  <a:schemeClr val="tx2"/>
                </a:solidFill>
              </a:rPr>
              <a:t/>
            </a:r>
            <a:br>
              <a:rPr lang="ro-RO" altLang="en-US" sz="2400">
                <a:solidFill>
                  <a:schemeClr val="tx2"/>
                </a:solidFill>
              </a:rPr>
            </a:br>
            <a:endParaRPr lang="en-US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2CCD5F8-17DA-477A-AC6B-7F2D485C61B8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300" smtClean="0"/>
              <a:t>SISD (Single Instruction, Single Data)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143000" y="3124200"/>
            <a:ext cx="17526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Input/Output</a:t>
            </a: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2895600" y="3505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0" name="Oval 7"/>
          <p:cNvSpPr>
            <a:spLocks noChangeArrowheads="1"/>
          </p:cNvSpPr>
          <p:nvPr/>
        </p:nvSpPr>
        <p:spPr bwMode="auto">
          <a:xfrm>
            <a:off x="3276600" y="3048000"/>
            <a:ext cx="1905000" cy="838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UC</a:t>
            </a: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5334000" y="4267200"/>
            <a:ext cx="2514600" cy="838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Memorie</a:t>
            </a: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6553200" y="3886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3" name="Oval 10"/>
          <p:cNvSpPr>
            <a:spLocks noChangeArrowheads="1"/>
          </p:cNvSpPr>
          <p:nvPr/>
        </p:nvSpPr>
        <p:spPr bwMode="auto">
          <a:xfrm>
            <a:off x="5562600" y="3048000"/>
            <a:ext cx="1905000" cy="838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UP</a:t>
            </a:r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5181600" y="3505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>
            <a:off x="6553200" y="5105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flipH="1">
            <a:off x="4267200" y="54864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 flipV="1">
            <a:off x="4267200" y="3886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5181600" y="3048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I</a:t>
            </a:r>
          </a:p>
        </p:txBody>
      </p:sp>
      <p:sp>
        <p:nvSpPr>
          <p:cNvPr id="31759" name="Text Box 16"/>
          <p:cNvSpPr txBox="1">
            <a:spLocks noChangeArrowheads="1"/>
          </p:cNvSpPr>
          <p:nvPr/>
        </p:nvSpPr>
        <p:spPr bwMode="auto">
          <a:xfrm>
            <a:off x="6781800" y="3810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82E1E74-076E-43A5-9ED5-2DD901367EBF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300" smtClean="0"/>
              <a:t>SIMD (Single Instruction, Multiple Data)</a:t>
            </a:r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22098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3" name="Oval 6"/>
          <p:cNvSpPr>
            <a:spLocks noChangeArrowheads="1"/>
          </p:cNvSpPr>
          <p:nvPr/>
        </p:nvSpPr>
        <p:spPr bwMode="auto">
          <a:xfrm>
            <a:off x="2590800" y="3429000"/>
            <a:ext cx="1905000" cy="838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UC</a:t>
            </a:r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6934200" y="3048000"/>
            <a:ext cx="1219200" cy="6858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</a:p>
        </p:txBody>
      </p:sp>
      <p:sp>
        <p:nvSpPr>
          <p:cNvPr id="32775" name="Oval 8"/>
          <p:cNvSpPr>
            <a:spLocks noChangeArrowheads="1"/>
          </p:cNvSpPr>
          <p:nvPr/>
        </p:nvSpPr>
        <p:spPr bwMode="auto">
          <a:xfrm>
            <a:off x="5257800" y="30480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UP</a:t>
            </a:r>
            <a:r>
              <a:rPr lang="en-US" altLang="en-US" sz="2400" baseline="-25000"/>
              <a:t>1</a:t>
            </a:r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44958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4572000" y="3429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I</a:t>
            </a: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6477000" y="2819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D</a:t>
            </a:r>
            <a:r>
              <a:rPr lang="ro-RO" altLang="en-US" sz="2400" baseline="-25000"/>
              <a:t>1</a:t>
            </a:r>
            <a:endParaRPr lang="en-US" altLang="en-US" sz="2400" baseline="-25000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>
            <a:off x="4876800" y="3429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>
            <a:off x="48768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1" name="Line 14"/>
          <p:cNvSpPr>
            <a:spLocks noChangeShapeType="1"/>
          </p:cNvSpPr>
          <p:nvPr/>
        </p:nvSpPr>
        <p:spPr bwMode="auto">
          <a:xfrm>
            <a:off x="4876800" y="4419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2" name="Oval 15"/>
          <p:cNvSpPr>
            <a:spLocks noChangeArrowheads="1"/>
          </p:cNvSpPr>
          <p:nvPr/>
        </p:nvSpPr>
        <p:spPr bwMode="auto">
          <a:xfrm>
            <a:off x="5257800" y="41148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UP</a:t>
            </a:r>
            <a:r>
              <a:rPr lang="en-US" altLang="en-US" sz="2400" baseline="-25000"/>
              <a:t>2</a:t>
            </a:r>
          </a:p>
        </p:txBody>
      </p:sp>
      <p:sp>
        <p:nvSpPr>
          <p:cNvPr id="32783" name="Rectangle 16"/>
          <p:cNvSpPr>
            <a:spLocks noChangeArrowheads="1"/>
          </p:cNvSpPr>
          <p:nvPr/>
        </p:nvSpPr>
        <p:spPr bwMode="auto">
          <a:xfrm>
            <a:off x="6934200" y="4114800"/>
            <a:ext cx="1219200" cy="6858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</a:p>
        </p:txBody>
      </p:sp>
      <p:sp>
        <p:nvSpPr>
          <p:cNvPr id="32784" name="Line 17"/>
          <p:cNvSpPr>
            <a:spLocks noChangeShapeType="1"/>
          </p:cNvSpPr>
          <p:nvPr/>
        </p:nvSpPr>
        <p:spPr bwMode="auto">
          <a:xfrm>
            <a:off x="65532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5" name="Line 18"/>
          <p:cNvSpPr>
            <a:spLocks noChangeShapeType="1"/>
          </p:cNvSpPr>
          <p:nvPr/>
        </p:nvSpPr>
        <p:spPr bwMode="auto">
          <a:xfrm>
            <a:off x="6553200" y="4419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6" name="Rectangle 19"/>
          <p:cNvSpPr>
            <a:spLocks noChangeArrowheads="1"/>
          </p:cNvSpPr>
          <p:nvPr/>
        </p:nvSpPr>
        <p:spPr bwMode="auto">
          <a:xfrm>
            <a:off x="609600" y="3505200"/>
            <a:ext cx="1676400" cy="838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MP</a:t>
            </a:r>
          </a:p>
        </p:txBody>
      </p:sp>
      <p:sp>
        <p:nvSpPr>
          <p:cNvPr id="32787" name="Line 20"/>
          <p:cNvSpPr>
            <a:spLocks noChangeShapeType="1"/>
          </p:cNvSpPr>
          <p:nvPr/>
        </p:nvSpPr>
        <p:spPr bwMode="auto">
          <a:xfrm>
            <a:off x="8534400" y="34290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8" name="Line 21"/>
          <p:cNvSpPr>
            <a:spLocks noChangeShapeType="1"/>
          </p:cNvSpPr>
          <p:nvPr/>
        </p:nvSpPr>
        <p:spPr bwMode="auto">
          <a:xfrm flipH="1">
            <a:off x="1676400" y="58674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9" name="Line 22"/>
          <p:cNvSpPr>
            <a:spLocks noChangeShapeType="1"/>
          </p:cNvSpPr>
          <p:nvPr/>
        </p:nvSpPr>
        <p:spPr bwMode="auto">
          <a:xfrm flipV="1">
            <a:off x="1676400" y="43434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0" name="Line 23"/>
          <p:cNvSpPr>
            <a:spLocks noChangeShapeType="1"/>
          </p:cNvSpPr>
          <p:nvPr/>
        </p:nvSpPr>
        <p:spPr bwMode="auto">
          <a:xfrm>
            <a:off x="81534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1" name="Line 24"/>
          <p:cNvSpPr>
            <a:spLocks noChangeShapeType="1"/>
          </p:cNvSpPr>
          <p:nvPr/>
        </p:nvSpPr>
        <p:spPr bwMode="auto">
          <a:xfrm>
            <a:off x="8153400" y="4419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2" name="Text Box 25"/>
          <p:cNvSpPr txBox="1">
            <a:spLocks noChangeArrowheads="1"/>
          </p:cNvSpPr>
          <p:nvPr/>
        </p:nvSpPr>
        <p:spPr bwMode="auto">
          <a:xfrm>
            <a:off x="1508125" y="5908675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Obs. Asem</a:t>
            </a:r>
            <a:r>
              <a:rPr lang="ro-RO" altLang="en-US" sz="2400"/>
              <a:t>ă</a:t>
            </a:r>
            <a:r>
              <a:rPr lang="en-US" altLang="en-US" sz="2400"/>
              <a:t>n</a:t>
            </a:r>
            <a:r>
              <a:rPr lang="ro-RO" altLang="en-US" sz="2400"/>
              <a:t>ă</a:t>
            </a:r>
            <a:r>
              <a:rPr lang="en-US" altLang="en-US" sz="2400"/>
              <a:t>tor: SPMD</a:t>
            </a:r>
          </a:p>
        </p:txBody>
      </p:sp>
      <p:sp>
        <p:nvSpPr>
          <p:cNvPr id="32793" name="Text Box 26"/>
          <p:cNvSpPr txBox="1">
            <a:spLocks noChangeArrowheads="1"/>
          </p:cNvSpPr>
          <p:nvPr/>
        </p:nvSpPr>
        <p:spPr bwMode="auto">
          <a:xfrm>
            <a:off x="6477000" y="3886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D</a:t>
            </a:r>
            <a:r>
              <a:rPr lang="ro-RO" altLang="en-US" sz="2400" baseline="-25000"/>
              <a:t>2</a:t>
            </a:r>
            <a:endParaRPr lang="en-US" altLang="en-US" sz="2400" baseline="-25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35AAAAB-20C9-418A-A314-307102EAB6B3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300" smtClean="0"/>
              <a:t>MISD (Multiple Instruction, Single Data)</a:t>
            </a:r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>
            <a:off x="22098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797" name="Oval 6"/>
          <p:cNvSpPr>
            <a:spLocks noChangeArrowheads="1"/>
          </p:cNvSpPr>
          <p:nvPr/>
        </p:nvSpPr>
        <p:spPr bwMode="auto">
          <a:xfrm>
            <a:off x="2590800" y="26670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UC</a:t>
            </a:r>
          </a:p>
        </p:txBody>
      </p:sp>
      <p:sp>
        <p:nvSpPr>
          <p:cNvPr id="33798" name="Oval 7"/>
          <p:cNvSpPr>
            <a:spLocks noChangeArrowheads="1"/>
          </p:cNvSpPr>
          <p:nvPr/>
        </p:nvSpPr>
        <p:spPr bwMode="auto">
          <a:xfrm>
            <a:off x="2590800" y="35814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UP</a:t>
            </a:r>
            <a:endParaRPr lang="en-US" altLang="en-US" sz="2400" baseline="-25000"/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>
            <a:off x="38862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3429000" y="32607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I</a:t>
            </a: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2286000" y="4038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609600" y="3505200"/>
            <a:ext cx="1676400" cy="838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MP</a:t>
            </a:r>
          </a:p>
        </p:txBody>
      </p:sp>
      <p:sp>
        <p:nvSpPr>
          <p:cNvPr id="33803" name="Line 12"/>
          <p:cNvSpPr>
            <a:spLocks noChangeShapeType="1"/>
          </p:cNvSpPr>
          <p:nvPr/>
        </p:nvSpPr>
        <p:spPr bwMode="auto">
          <a:xfrm>
            <a:off x="8534400" y="3886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4" name="Line 13"/>
          <p:cNvSpPr>
            <a:spLocks noChangeShapeType="1"/>
          </p:cNvSpPr>
          <p:nvPr/>
        </p:nvSpPr>
        <p:spPr bwMode="auto">
          <a:xfrm flipH="1">
            <a:off x="1676400" y="58674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5" name="Line 14"/>
          <p:cNvSpPr>
            <a:spLocks noChangeShapeType="1"/>
          </p:cNvSpPr>
          <p:nvPr/>
        </p:nvSpPr>
        <p:spPr bwMode="auto">
          <a:xfrm flipV="1">
            <a:off x="1676400" y="43434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6" name="Line 15"/>
          <p:cNvSpPr>
            <a:spLocks noChangeShapeType="1"/>
          </p:cNvSpPr>
          <p:nvPr/>
        </p:nvSpPr>
        <p:spPr bwMode="auto">
          <a:xfrm>
            <a:off x="3200400" y="3352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7" name="Line 16"/>
          <p:cNvSpPr>
            <a:spLocks noChangeShapeType="1"/>
          </p:cNvSpPr>
          <p:nvPr/>
        </p:nvSpPr>
        <p:spPr bwMode="auto">
          <a:xfrm flipV="1">
            <a:off x="1981200" y="2514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8" name="Line 17"/>
          <p:cNvSpPr>
            <a:spLocks noChangeShapeType="1"/>
          </p:cNvSpPr>
          <p:nvPr/>
        </p:nvSpPr>
        <p:spPr bwMode="auto">
          <a:xfrm>
            <a:off x="1981200" y="2514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9" name="Line 18"/>
          <p:cNvSpPr>
            <a:spLocks noChangeShapeType="1"/>
          </p:cNvSpPr>
          <p:nvPr/>
        </p:nvSpPr>
        <p:spPr bwMode="auto">
          <a:xfrm>
            <a:off x="3200400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10" name="Group 19"/>
          <p:cNvGrpSpPr>
            <a:grpSpLocks/>
          </p:cNvGrpSpPr>
          <p:nvPr/>
        </p:nvGrpSpPr>
        <p:grpSpPr bwMode="auto">
          <a:xfrm>
            <a:off x="6781800" y="2667000"/>
            <a:ext cx="1295400" cy="1600200"/>
            <a:chOff x="1872" y="2448"/>
            <a:chExt cx="816" cy="1008"/>
          </a:xfrm>
        </p:grpSpPr>
        <p:sp>
          <p:nvSpPr>
            <p:cNvPr id="33826" name="Oval 20"/>
            <p:cNvSpPr>
              <a:spLocks noChangeArrowheads="1"/>
            </p:cNvSpPr>
            <p:nvPr/>
          </p:nvSpPr>
          <p:spPr bwMode="auto">
            <a:xfrm>
              <a:off x="1872" y="2448"/>
              <a:ext cx="816" cy="4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UC</a:t>
              </a:r>
            </a:p>
          </p:txBody>
        </p:sp>
        <p:sp>
          <p:nvSpPr>
            <p:cNvPr id="33827" name="Oval 21"/>
            <p:cNvSpPr>
              <a:spLocks noChangeArrowheads="1"/>
            </p:cNvSpPr>
            <p:nvPr/>
          </p:nvSpPr>
          <p:spPr bwMode="auto">
            <a:xfrm>
              <a:off x="1872" y="3024"/>
              <a:ext cx="816" cy="4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UP</a:t>
              </a:r>
              <a:endParaRPr lang="en-US" altLang="en-US" sz="2400" baseline="-25000"/>
            </a:p>
          </p:txBody>
        </p:sp>
        <p:sp>
          <p:nvSpPr>
            <p:cNvPr id="33828" name="Text Box 22"/>
            <p:cNvSpPr txBox="1">
              <a:spLocks noChangeArrowheads="1"/>
            </p:cNvSpPr>
            <p:nvPr/>
          </p:nvSpPr>
          <p:spPr bwMode="auto">
            <a:xfrm>
              <a:off x="2400" y="282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I</a:t>
              </a:r>
            </a:p>
          </p:txBody>
        </p:sp>
        <p:sp>
          <p:nvSpPr>
            <p:cNvPr id="33829" name="Line 23"/>
            <p:cNvSpPr>
              <a:spLocks noChangeShapeType="1"/>
            </p:cNvSpPr>
            <p:nvPr/>
          </p:nvSpPr>
          <p:spPr bwMode="auto">
            <a:xfrm>
              <a:off x="2256" y="288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3811" name="Oval 24"/>
          <p:cNvSpPr>
            <a:spLocks noChangeArrowheads="1"/>
          </p:cNvSpPr>
          <p:nvPr/>
        </p:nvSpPr>
        <p:spPr bwMode="auto">
          <a:xfrm>
            <a:off x="4267200" y="26670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UC</a:t>
            </a:r>
          </a:p>
        </p:txBody>
      </p:sp>
      <p:sp>
        <p:nvSpPr>
          <p:cNvPr id="33812" name="Oval 25"/>
          <p:cNvSpPr>
            <a:spLocks noChangeArrowheads="1"/>
          </p:cNvSpPr>
          <p:nvPr/>
        </p:nvSpPr>
        <p:spPr bwMode="auto">
          <a:xfrm>
            <a:off x="4267200" y="35814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UP</a:t>
            </a:r>
            <a:endParaRPr lang="en-US" altLang="en-US" sz="2400" baseline="-25000"/>
          </a:p>
        </p:txBody>
      </p:sp>
      <p:sp>
        <p:nvSpPr>
          <p:cNvPr id="33813" name="Text Box 26"/>
          <p:cNvSpPr txBox="1">
            <a:spLocks noChangeArrowheads="1"/>
          </p:cNvSpPr>
          <p:nvPr/>
        </p:nvSpPr>
        <p:spPr bwMode="auto">
          <a:xfrm>
            <a:off x="5105400" y="32607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I</a:t>
            </a:r>
          </a:p>
        </p:txBody>
      </p:sp>
      <p:sp>
        <p:nvSpPr>
          <p:cNvPr id="33814" name="Line 27"/>
          <p:cNvSpPr>
            <a:spLocks noChangeShapeType="1"/>
          </p:cNvSpPr>
          <p:nvPr/>
        </p:nvSpPr>
        <p:spPr bwMode="auto">
          <a:xfrm>
            <a:off x="4876800" y="3352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5" name="Rectangle 28"/>
          <p:cNvSpPr>
            <a:spLocks noChangeArrowheads="1"/>
          </p:cNvSpPr>
          <p:nvPr/>
        </p:nvSpPr>
        <p:spPr bwMode="auto">
          <a:xfrm>
            <a:off x="3962400" y="40227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33816" name="Rectangle 29"/>
          <p:cNvSpPr>
            <a:spLocks noChangeArrowheads="1"/>
          </p:cNvSpPr>
          <p:nvPr/>
        </p:nvSpPr>
        <p:spPr bwMode="auto">
          <a:xfrm>
            <a:off x="5575300" y="40227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33817" name="Line 30"/>
          <p:cNvSpPr>
            <a:spLocks noChangeShapeType="1"/>
          </p:cNvSpPr>
          <p:nvPr/>
        </p:nvSpPr>
        <p:spPr bwMode="auto">
          <a:xfrm>
            <a:off x="5562600" y="3886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8" name="Line 31"/>
          <p:cNvSpPr>
            <a:spLocks noChangeShapeType="1"/>
          </p:cNvSpPr>
          <p:nvPr/>
        </p:nvSpPr>
        <p:spPr bwMode="auto">
          <a:xfrm>
            <a:off x="8077200" y="3886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9" name="Line 32"/>
          <p:cNvSpPr>
            <a:spLocks noChangeShapeType="1"/>
          </p:cNvSpPr>
          <p:nvPr/>
        </p:nvSpPr>
        <p:spPr bwMode="auto">
          <a:xfrm flipV="1">
            <a:off x="1752600" y="2362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0" name="Line 33"/>
          <p:cNvSpPr>
            <a:spLocks noChangeShapeType="1"/>
          </p:cNvSpPr>
          <p:nvPr/>
        </p:nvSpPr>
        <p:spPr bwMode="auto">
          <a:xfrm>
            <a:off x="1752600" y="23622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1" name="Line 34"/>
          <p:cNvSpPr>
            <a:spLocks noChangeShapeType="1"/>
          </p:cNvSpPr>
          <p:nvPr/>
        </p:nvSpPr>
        <p:spPr bwMode="auto">
          <a:xfrm>
            <a:off x="49530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2" name="Line 35"/>
          <p:cNvSpPr>
            <a:spLocks noChangeShapeType="1"/>
          </p:cNvSpPr>
          <p:nvPr/>
        </p:nvSpPr>
        <p:spPr bwMode="auto">
          <a:xfrm flipV="1">
            <a:off x="1066800" y="2133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3" name="Line 36"/>
          <p:cNvSpPr>
            <a:spLocks noChangeShapeType="1"/>
          </p:cNvSpPr>
          <p:nvPr/>
        </p:nvSpPr>
        <p:spPr bwMode="auto">
          <a:xfrm>
            <a:off x="1066800" y="2133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4" name="Line 37"/>
          <p:cNvSpPr>
            <a:spLocks noChangeShapeType="1"/>
          </p:cNvSpPr>
          <p:nvPr/>
        </p:nvSpPr>
        <p:spPr bwMode="auto">
          <a:xfrm>
            <a:off x="7391400" y="2133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5" name="Rectangle 38"/>
          <p:cNvSpPr>
            <a:spLocks noChangeArrowheads="1"/>
          </p:cNvSpPr>
          <p:nvPr/>
        </p:nvSpPr>
        <p:spPr bwMode="auto">
          <a:xfrm>
            <a:off x="8089900" y="40227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C9457D0-B997-4D28-94B8-53A4DAC309CC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6200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300" smtClean="0"/>
              <a:t>MIMD (Multiple Instruction, Multiple Data)</a:t>
            </a:r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34290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1" name="Oval 6"/>
          <p:cNvSpPr>
            <a:spLocks noChangeArrowheads="1"/>
          </p:cNvSpPr>
          <p:nvPr/>
        </p:nvSpPr>
        <p:spPr bwMode="auto">
          <a:xfrm>
            <a:off x="3810000" y="26670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UC</a:t>
            </a:r>
            <a:r>
              <a:rPr lang="en-US" altLang="en-US" sz="2400" baseline="-25000"/>
              <a:t>1</a:t>
            </a:r>
          </a:p>
        </p:txBody>
      </p:sp>
      <p:sp>
        <p:nvSpPr>
          <p:cNvPr id="34822" name="Oval 7"/>
          <p:cNvSpPr>
            <a:spLocks noChangeArrowheads="1"/>
          </p:cNvSpPr>
          <p:nvPr/>
        </p:nvSpPr>
        <p:spPr bwMode="auto">
          <a:xfrm>
            <a:off x="3810000" y="35814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UC</a:t>
            </a:r>
            <a:r>
              <a:rPr lang="en-US" altLang="en-US" sz="2400" baseline="-25000"/>
              <a:t>2</a:t>
            </a:r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>
            <a:off x="51054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5105400" y="25908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I</a:t>
            </a:r>
            <a:r>
              <a:rPr lang="en-US" altLang="en-US" sz="2000" baseline="-25000"/>
              <a:t>1</a:t>
            </a:r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1828800" y="2362200"/>
            <a:ext cx="1676400" cy="29718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MP</a:t>
            </a:r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 flipH="1">
            <a:off x="2895600" y="58674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 flipV="1">
            <a:off x="2895600" y="5334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8" name="Oval 13"/>
          <p:cNvSpPr>
            <a:spLocks noChangeArrowheads="1"/>
          </p:cNvSpPr>
          <p:nvPr/>
        </p:nvSpPr>
        <p:spPr bwMode="auto">
          <a:xfrm>
            <a:off x="5486400" y="26670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UP</a:t>
            </a:r>
            <a:r>
              <a:rPr lang="en-US" altLang="en-US" sz="2400" baseline="-25000"/>
              <a:t>1</a:t>
            </a:r>
          </a:p>
        </p:txBody>
      </p:sp>
      <p:sp>
        <p:nvSpPr>
          <p:cNvPr id="34829" name="Oval 14"/>
          <p:cNvSpPr>
            <a:spLocks noChangeArrowheads="1"/>
          </p:cNvSpPr>
          <p:nvPr/>
        </p:nvSpPr>
        <p:spPr bwMode="auto">
          <a:xfrm>
            <a:off x="5486400" y="35814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UP</a:t>
            </a:r>
            <a:r>
              <a:rPr lang="en-US" altLang="en-US" sz="2400" baseline="-25000"/>
              <a:t>2</a:t>
            </a: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6324600" y="32607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I</a:t>
            </a:r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3505200" y="2971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2" name="Line 17"/>
          <p:cNvSpPr>
            <a:spLocks noChangeShapeType="1"/>
          </p:cNvSpPr>
          <p:nvPr/>
        </p:nvSpPr>
        <p:spPr bwMode="auto">
          <a:xfrm>
            <a:off x="35052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3" name="Oval 18"/>
          <p:cNvSpPr>
            <a:spLocks noChangeArrowheads="1"/>
          </p:cNvSpPr>
          <p:nvPr/>
        </p:nvSpPr>
        <p:spPr bwMode="auto">
          <a:xfrm>
            <a:off x="3886200" y="47244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UC</a:t>
            </a:r>
            <a:r>
              <a:rPr lang="en-US" altLang="en-US" sz="2400" baseline="-25000"/>
              <a:t>n</a:t>
            </a:r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auto">
          <a:xfrm>
            <a:off x="51816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5" name="Oval 20"/>
          <p:cNvSpPr>
            <a:spLocks noChangeArrowheads="1"/>
          </p:cNvSpPr>
          <p:nvPr/>
        </p:nvSpPr>
        <p:spPr bwMode="auto">
          <a:xfrm>
            <a:off x="5562600" y="4724400"/>
            <a:ext cx="12954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UP</a:t>
            </a:r>
            <a:r>
              <a:rPr lang="en-US" altLang="en-US" sz="2400" baseline="-25000"/>
              <a:t>n</a:t>
            </a:r>
          </a:p>
        </p:txBody>
      </p:sp>
      <p:sp>
        <p:nvSpPr>
          <p:cNvPr id="34836" name="Line 21"/>
          <p:cNvSpPr>
            <a:spLocks noChangeShapeType="1"/>
          </p:cNvSpPr>
          <p:nvPr/>
        </p:nvSpPr>
        <p:spPr bwMode="auto">
          <a:xfrm>
            <a:off x="4572000" y="4267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7" name="Line 22"/>
          <p:cNvSpPr>
            <a:spLocks noChangeShapeType="1"/>
          </p:cNvSpPr>
          <p:nvPr/>
        </p:nvSpPr>
        <p:spPr bwMode="auto">
          <a:xfrm>
            <a:off x="6248400" y="4267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8" name="Line 23"/>
          <p:cNvSpPr>
            <a:spLocks noChangeShapeType="1"/>
          </p:cNvSpPr>
          <p:nvPr/>
        </p:nvSpPr>
        <p:spPr bwMode="auto">
          <a:xfrm>
            <a:off x="5105400" y="2971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9" name="Text Box 24"/>
          <p:cNvSpPr txBox="1">
            <a:spLocks noChangeArrowheads="1"/>
          </p:cNvSpPr>
          <p:nvPr/>
        </p:nvSpPr>
        <p:spPr bwMode="auto">
          <a:xfrm>
            <a:off x="5105400" y="34893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I</a:t>
            </a:r>
            <a:r>
              <a:rPr lang="en-US" altLang="en-US" sz="2000" baseline="-25000"/>
              <a:t>2</a:t>
            </a:r>
          </a:p>
        </p:txBody>
      </p:sp>
      <p:sp>
        <p:nvSpPr>
          <p:cNvPr id="34840" name="Text Box 25"/>
          <p:cNvSpPr txBox="1">
            <a:spLocks noChangeArrowheads="1"/>
          </p:cNvSpPr>
          <p:nvPr/>
        </p:nvSpPr>
        <p:spPr bwMode="auto">
          <a:xfrm>
            <a:off x="5105400" y="46323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I</a:t>
            </a:r>
            <a:r>
              <a:rPr lang="en-US" altLang="en-US" sz="2000" baseline="-25000"/>
              <a:t>n</a:t>
            </a:r>
          </a:p>
        </p:txBody>
      </p:sp>
      <p:sp>
        <p:nvSpPr>
          <p:cNvPr id="34841" name="Line 26"/>
          <p:cNvSpPr>
            <a:spLocks noChangeShapeType="1"/>
          </p:cNvSpPr>
          <p:nvPr/>
        </p:nvSpPr>
        <p:spPr bwMode="auto">
          <a:xfrm flipV="1">
            <a:off x="71628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2" name="Line 27"/>
          <p:cNvSpPr>
            <a:spLocks noChangeShapeType="1"/>
          </p:cNvSpPr>
          <p:nvPr/>
        </p:nvSpPr>
        <p:spPr bwMode="auto">
          <a:xfrm flipH="1">
            <a:off x="6858000" y="5105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3" name="Line 28"/>
          <p:cNvSpPr>
            <a:spLocks noChangeShapeType="1"/>
          </p:cNvSpPr>
          <p:nvPr/>
        </p:nvSpPr>
        <p:spPr bwMode="auto">
          <a:xfrm flipV="1">
            <a:off x="2438400" y="5334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4" name="Line 29"/>
          <p:cNvSpPr>
            <a:spLocks noChangeShapeType="1"/>
          </p:cNvSpPr>
          <p:nvPr/>
        </p:nvSpPr>
        <p:spPr bwMode="auto">
          <a:xfrm flipV="1">
            <a:off x="2286000" y="5334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5" name="Line 30"/>
          <p:cNvSpPr>
            <a:spLocks noChangeShapeType="1"/>
          </p:cNvSpPr>
          <p:nvPr/>
        </p:nvSpPr>
        <p:spPr bwMode="auto">
          <a:xfrm>
            <a:off x="2438400" y="6096000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6" name="Line 31"/>
          <p:cNvSpPr>
            <a:spLocks noChangeShapeType="1"/>
          </p:cNvSpPr>
          <p:nvPr/>
        </p:nvSpPr>
        <p:spPr bwMode="auto">
          <a:xfrm flipV="1">
            <a:off x="7315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7" name="Line 32"/>
          <p:cNvSpPr>
            <a:spLocks noChangeShapeType="1"/>
          </p:cNvSpPr>
          <p:nvPr/>
        </p:nvSpPr>
        <p:spPr bwMode="auto">
          <a:xfrm flipH="1">
            <a:off x="6781800" y="3886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8" name="Line 33"/>
          <p:cNvSpPr>
            <a:spLocks noChangeShapeType="1"/>
          </p:cNvSpPr>
          <p:nvPr/>
        </p:nvSpPr>
        <p:spPr bwMode="auto">
          <a:xfrm>
            <a:off x="2286000" y="6248400"/>
            <a:ext cx="525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49" name="Line 34"/>
          <p:cNvSpPr>
            <a:spLocks noChangeShapeType="1"/>
          </p:cNvSpPr>
          <p:nvPr/>
        </p:nvSpPr>
        <p:spPr bwMode="auto">
          <a:xfrm flipV="1">
            <a:off x="7543800" y="2971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50" name="Line 35"/>
          <p:cNvSpPr>
            <a:spLocks noChangeShapeType="1"/>
          </p:cNvSpPr>
          <p:nvPr/>
        </p:nvSpPr>
        <p:spPr bwMode="auto">
          <a:xfrm flipH="1">
            <a:off x="6781800" y="2971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pPr eaLnBrk="1" hangingPunct="1"/>
            <a:r>
              <a:rPr lang="ro-RO" altLang="en-US" sz="3200" smtClean="0"/>
              <a:t>Conţinut seminar</a:t>
            </a:r>
            <a:endParaRPr lang="en-US" altLang="en-US" sz="3200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066800" y="2286000"/>
            <a:ext cx="7543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762000" indent="-7620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12192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16764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21336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25908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	</a:t>
            </a:r>
            <a:r>
              <a:rPr lang="ro-RO" altLang="en-US" sz="2000" dirty="0">
                <a:solidFill>
                  <a:schemeClr val="tx2"/>
                </a:solidFill>
              </a:rPr>
              <a:t>Seminarii </a:t>
            </a:r>
            <a:r>
              <a:rPr lang="ro-RO" altLang="en-US" sz="2000" dirty="0" smtClean="0">
                <a:solidFill>
                  <a:schemeClr val="tx2"/>
                </a:solidFill>
              </a:rPr>
              <a:t>1-</a:t>
            </a:r>
            <a:r>
              <a:rPr lang="en-US" altLang="en-US" sz="2000" dirty="0" smtClean="0">
                <a:solidFill>
                  <a:schemeClr val="tx2"/>
                </a:solidFill>
              </a:rPr>
              <a:t>7</a:t>
            </a:r>
            <a:r>
              <a:rPr lang="ro-RO" altLang="en-US" sz="2000" dirty="0" smtClean="0">
                <a:solidFill>
                  <a:schemeClr val="tx2"/>
                </a:solidFill>
              </a:rPr>
              <a:t>. </a:t>
            </a:r>
            <a:r>
              <a:rPr lang="ro-RO" altLang="en-US" sz="2000" dirty="0">
                <a:solidFill>
                  <a:schemeClr val="tx2"/>
                </a:solidFill>
              </a:rPr>
              <a:t>Aplicaţii la:</a:t>
            </a:r>
            <a:r>
              <a:rPr lang="en-US" altLang="en-US" sz="2000" dirty="0">
                <a:solidFill>
                  <a:schemeClr val="tx2"/>
                </a:solidFill>
              </a:rPr>
              <a:t/>
            </a:r>
            <a:br>
              <a:rPr lang="en-US" altLang="en-US" sz="2000" dirty="0">
                <a:solidFill>
                  <a:schemeClr val="tx2"/>
                </a:solidFill>
              </a:rPr>
            </a:br>
            <a:r>
              <a:rPr lang="en-US" altLang="en-US" sz="2000" dirty="0">
                <a:solidFill>
                  <a:schemeClr val="tx2"/>
                </a:solidFill>
              </a:rPr>
              <a:t>		- </a:t>
            </a:r>
            <a:r>
              <a:rPr lang="ro-RO" altLang="en-US" sz="2000" dirty="0">
                <a:solidFill>
                  <a:schemeClr val="tx2"/>
                </a:solidFill>
              </a:rPr>
              <a:t>Teoria transmisiei informaţiei</a:t>
            </a:r>
            <a:br>
              <a:rPr lang="ro-RO" altLang="en-US" sz="2000" dirty="0">
                <a:solidFill>
                  <a:schemeClr val="tx2"/>
                </a:solidFill>
              </a:rPr>
            </a:br>
            <a:r>
              <a:rPr lang="en-US" altLang="en-US" sz="2000" dirty="0">
                <a:solidFill>
                  <a:schemeClr val="tx2"/>
                </a:solidFill>
              </a:rPr>
              <a:t>		- </a:t>
            </a:r>
            <a:r>
              <a:rPr lang="ro-RO" altLang="en-US" sz="2000" dirty="0">
                <a:solidFill>
                  <a:schemeClr val="tx2"/>
                </a:solidFill>
              </a:rPr>
              <a:t>Bazele numerice ale calculatoarelor</a:t>
            </a:r>
            <a:br>
              <a:rPr lang="ro-RO" altLang="en-US" sz="2000" dirty="0">
                <a:solidFill>
                  <a:schemeClr val="tx2"/>
                </a:solidFill>
              </a:rPr>
            </a:br>
            <a:r>
              <a:rPr lang="en-US" altLang="en-US" sz="2000" dirty="0">
                <a:solidFill>
                  <a:schemeClr val="tx2"/>
                </a:solidFill>
              </a:rPr>
              <a:t>		- </a:t>
            </a:r>
            <a:r>
              <a:rPr lang="ro-RO" altLang="en-US" sz="2000" dirty="0">
                <a:solidFill>
                  <a:schemeClr val="tx2"/>
                </a:solidFill>
              </a:rPr>
              <a:t>Bazele logice ale calculatoarelor </a:t>
            </a:r>
            <a:br>
              <a:rPr lang="ro-RO" altLang="en-US" sz="2000" dirty="0">
                <a:solidFill>
                  <a:schemeClr val="tx2"/>
                </a:solidFill>
              </a:rPr>
            </a:br>
            <a:r>
              <a:rPr lang="ro-RO" altLang="en-US" sz="2000" dirty="0">
                <a:solidFill>
                  <a:schemeClr val="folHlink"/>
                </a:solidFill>
              </a:rPr>
              <a:t>Seminar </a:t>
            </a:r>
            <a:r>
              <a:rPr lang="en-US" altLang="en-US" sz="2000" dirty="0" smtClean="0">
                <a:solidFill>
                  <a:schemeClr val="folHlink"/>
                </a:solidFill>
              </a:rPr>
              <a:t>8</a:t>
            </a:r>
            <a:r>
              <a:rPr lang="ro-RO" altLang="en-US" sz="2000" dirty="0" smtClean="0">
                <a:solidFill>
                  <a:schemeClr val="folHlink"/>
                </a:solidFill>
              </a:rPr>
              <a:t> </a:t>
            </a:r>
            <a:r>
              <a:rPr lang="ro-RO" altLang="en-US" sz="2000" dirty="0">
                <a:solidFill>
                  <a:schemeClr val="folHlink"/>
                </a:solidFill>
              </a:rPr>
              <a:t>: Test</a:t>
            </a:r>
            <a:br>
              <a:rPr lang="ro-RO" altLang="en-US" sz="2000" dirty="0">
                <a:solidFill>
                  <a:schemeClr val="folHlink"/>
                </a:solidFill>
              </a:rPr>
            </a:br>
            <a:r>
              <a:rPr lang="ro-RO" altLang="en-US" sz="2000" dirty="0">
                <a:solidFill>
                  <a:schemeClr val="tx2"/>
                </a:solidFill>
              </a:rPr>
              <a:t>Seminarii </a:t>
            </a:r>
            <a:r>
              <a:rPr lang="en-US" altLang="en-US" sz="2000" dirty="0" smtClean="0">
                <a:solidFill>
                  <a:schemeClr val="tx2"/>
                </a:solidFill>
              </a:rPr>
              <a:t>9</a:t>
            </a:r>
            <a:r>
              <a:rPr lang="ro-RO" altLang="en-US" sz="2000" dirty="0" smtClean="0">
                <a:solidFill>
                  <a:schemeClr val="tx2"/>
                </a:solidFill>
              </a:rPr>
              <a:t>-13 </a:t>
            </a:r>
            <a:r>
              <a:rPr lang="ro-RO" altLang="en-US" sz="2000" dirty="0">
                <a:solidFill>
                  <a:schemeClr val="tx2"/>
                </a:solidFill>
              </a:rPr>
              <a:t>: Intel ASM (Assembler)</a:t>
            </a:r>
            <a:br>
              <a:rPr lang="ro-RO" altLang="en-US" sz="2000" dirty="0">
                <a:solidFill>
                  <a:schemeClr val="tx2"/>
                </a:solidFill>
              </a:rPr>
            </a:br>
            <a:r>
              <a:rPr lang="ro-RO" altLang="en-US" sz="2000" dirty="0">
                <a:solidFill>
                  <a:schemeClr val="folHlink"/>
                </a:solidFill>
              </a:rPr>
              <a:t>Seminar 14 : </a:t>
            </a:r>
            <a:r>
              <a:rPr lang="en-US" altLang="en-US" sz="2000" dirty="0" err="1" smtClean="0">
                <a:solidFill>
                  <a:schemeClr val="folHlink"/>
                </a:solidFill>
              </a:rPr>
              <a:t>Prezentare</a:t>
            </a:r>
            <a:r>
              <a:rPr lang="en-US" altLang="en-US" sz="2000" dirty="0">
                <a:solidFill>
                  <a:schemeClr val="folHlink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folHlink"/>
                </a:solidFill>
              </a:rPr>
              <a:t>proiect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/>
          <a:lstStyle/>
          <a:p>
            <a:pPr eaLnBrk="1" hangingPunct="1"/>
            <a:r>
              <a:rPr lang="en-US" altLang="en-US" sz="3200" dirty="0" err="1" smtClean="0"/>
              <a:t>Cerin</a:t>
            </a:r>
            <a:r>
              <a:rPr lang="ro-RO" altLang="en-US" sz="3200" dirty="0" smtClean="0"/>
              <a:t>țe</a:t>
            </a:r>
            <a:endParaRPr lang="en-US" altLang="en-US" sz="3200" dirty="0" smtClean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66800" y="2286000"/>
            <a:ext cx="7543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762000" indent="-7620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12192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16764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21336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25908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ro-RO" altLang="en-US" sz="2400" dirty="0" smtClean="0">
                <a:solidFill>
                  <a:schemeClr val="tx2"/>
                </a:solidFill>
              </a:rPr>
              <a:t>Pentru a putea participa la examenul final trebuie îndeplinite simultan următoarele două condiții: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ro-RO" altLang="en-US" sz="2400" dirty="0" smtClean="0">
                <a:solidFill>
                  <a:schemeClr val="tx2"/>
                </a:solidFill>
              </a:rPr>
              <a:t>Minim 70% prezență la curs și seminar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ro-RO" altLang="en-US" sz="2400" dirty="0" smtClean="0">
                <a:solidFill>
                  <a:schemeClr val="tx2"/>
                </a:solidFill>
              </a:rPr>
              <a:t>P</a:t>
            </a:r>
            <a:r>
              <a:rPr lang="ro-RO" altLang="en-US" sz="2400" dirty="0" smtClean="0">
                <a:solidFill>
                  <a:schemeClr val="tx2"/>
                </a:solidFill>
              </a:rPr>
              <a:t>rezență obligatorie la test și la prezentarea proiectului de la seminar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endParaRPr lang="en-US" alt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/>
          <a:lstStyle/>
          <a:p>
            <a:pPr eaLnBrk="1" hangingPunct="1"/>
            <a:r>
              <a:rPr lang="ro-RO" altLang="en-US" sz="3200" dirty="0" smtClean="0"/>
              <a:t>Modalitate de notare</a:t>
            </a:r>
            <a:endParaRPr lang="en-US" altLang="en-US" sz="3200" dirty="0" smtClean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66800" y="2286000"/>
            <a:ext cx="7543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762000" indent="-7620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762000" indent="-7620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12192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16764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21336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2590800" indent="-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ro-RO" altLang="en-US" sz="2400" dirty="0" smtClean="0">
                <a:solidFill>
                  <a:schemeClr val="tx2"/>
                </a:solidFill>
              </a:rPr>
              <a:t>Nota de la examenul final se va compune din: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ro-RO" altLang="en-US" sz="2400" dirty="0" smtClean="0">
                <a:solidFill>
                  <a:schemeClr val="tx2"/>
                </a:solidFill>
              </a:rPr>
              <a:t>70% din punctaj - la examenul scris din sesiune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ro-RO" altLang="en-US" sz="2400" dirty="0" smtClean="0">
                <a:solidFill>
                  <a:schemeClr val="tx2"/>
                </a:solidFill>
              </a:rPr>
              <a:t>30% </a:t>
            </a:r>
            <a:r>
              <a:rPr lang="ro-RO" altLang="en-US" sz="2400" dirty="0">
                <a:solidFill>
                  <a:schemeClr val="tx2"/>
                </a:solidFill>
              </a:rPr>
              <a:t>din </a:t>
            </a:r>
            <a:r>
              <a:rPr lang="ro-RO" altLang="en-US" sz="2400" smtClean="0">
                <a:solidFill>
                  <a:schemeClr val="tx2"/>
                </a:solidFill>
              </a:rPr>
              <a:t>punctaj - la </a:t>
            </a:r>
            <a:r>
              <a:rPr lang="ro-RO" altLang="en-US" sz="2400" dirty="0" smtClean="0">
                <a:solidFill>
                  <a:schemeClr val="tx2"/>
                </a:solidFill>
              </a:rPr>
              <a:t>seminar (15% la test și 15% la prezentarea proiectului)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endParaRPr lang="ro-RO" altLang="en-US" sz="2400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ClrTx/>
              <a:buNone/>
            </a:pPr>
            <a:endParaRPr lang="en-US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77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AAB316E-4B05-4BC8-BF20-20163E89F5EB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78700" cy="1295400"/>
          </a:xfrm>
        </p:spPr>
        <p:txBody>
          <a:bodyPr/>
          <a:lstStyle/>
          <a:p>
            <a:pPr marL="762000" indent="-762000" eaLnBrk="1" hangingPunct="1"/>
            <a:r>
              <a:rPr lang="en-US" altLang="en-US" sz="3200" dirty="0" err="1"/>
              <a:t>Scurt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istoric</a:t>
            </a:r>
            <a:r>
              <a:rPr lang="en-US" altLang="en-US" sz="3200" dirty="0"/>
              <a:t> al </a:t>
            </a:r>
            <a:r>
              <a:rPr lang="en-US" altLang="en-US" sz="3200" dirty="0" err="1"/>
              <a:t>calculatoarelor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err="1" smtClean="0"/>
              <a:t>Abacul</a:t>
            </a:r>
            <a:r>
              <a:rPr lang="en-US" altLang="en-US" sz="3200" dirty="0" smtClean="0"/>
              <a:t>: </a:t>
            </a:r>
            <a:r>
              <a:rPr lang="en-US" altLang="en-US" sz="3200" dirty="0" err="1" smtClean="0"/>
              <a:t>Primul</a:t>
            </a:r>
            <a:r>
              <a:rPr lang="en-US" altLang="en-US" sz="3200" dirty="0" smtClean="0"/>
              <a:t> </a:t>
            </a:r>
            <a:r>
              <a:rPr lang="en-US" altLang="en-US" sz="3200" dirty="0" smtClean="0"/>
              <a:t>“Computer </a:t>
            </a:r>
            <a:r>
              <a:rPr lang="en-US" altLang="en-US" sz="3200" dirty="0" smtClean="0"/>
              <a:t>Automat”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o-RO" altLang="en-US" sz="2200" dirty="0" smtClean="0"/>
              <a:t>În forma cunoscută astăzi, apare (documentat) pentru prima oară în jurul anului 1200 î</a:t>
            </a:r>
            <a:r>
              <a:rPr lang="en-US" altLang="en-US" sz="2200" dirty="0" smtClean="0"/>
              <a:t>n China </a:t>
            </a:r>
            <a:r>
              <a:rPr lang="en-US" altLang="en-US" sz="2200" i="1" dirty="0" smtClean="0"/>
              <a:t>(</a:t>
            </a:r>
            <a:r>
              <a:rPr lang="ro-RO" altLang="en-US" sz="2200" i="1" dirty="0" smtClean="0"/>
              <a:t>suan-pan</a:t>
            </a:r>
            <a:r>
              <a:rPr lang="en-US" altLang="en-US" sz="2200" i="1" dirty="0" smtClean="0"/>
              <a:t>)</a:t>
            </a:r>
            <a:r>
              <a:rPr lang="en-US" altLang="en-US" sz="2200" dirty="0" smtClean="0"/>
              <a:t> din </a:t>
            </a:r>
            <a:r>
              <a:rPr lang="en-US" altLang="en-US" sz="2200" dirty="0" err="1" smtClean="0"/>
              <a:t>necesitatea</a:t>
            </a:r>
            <a:r>
              <a:rPr lang="en-US" altLang="en-US" sz="2200" dirty="0" smtClean="0"/>
              <a:t> de a </a:t>
            </a:r>
            <a:r>
              <a:rPr lang="en-US" altLang="en-US" sz="2200" dirty="0" err="1" smtClean="0"/>
              <a:t>automatiza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procesul</a:t>
            </a:r>
            <a:r>
              <a:rPr lang="en-US" altLang="en-US" sz="2200" dirty="0" smtClean="0"/>
              <a:t> de </a:t>
            </a:r>
            <a:r>
              <a:rPr lang="en-US" altLang="en-US" sz="2200" dirty="0" err="1" smtClean="0"/>
              <a:t>num</a:t>
            </a:r>
            <a:r>
              <a:rPr lang="ro-RO" altLang="en-US" sz="2200" dirty="0" smtClean="0"/>
              <a:t>ărare</a:t>
            </a:r>
            <a:endParaRPr lang="en-US" altLang="en-US" sz="2200" dirty="0" smtClean="0"/>
          </a:p>
          <a:p>
            <a:pPr eaLnBrk="1" hangingPunct="1"/>
            <a:endParaRPr lang="en-US" altLang="en-US" sz="2200" dirty="0" smtClean="0"/>
          </a:p>
        </p:txBody>
      </p:sp>
      <p:pic>
        <p:nvPicPr>
          <p:cNvPr id="8197" name="Picture 5" descr="abac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4127720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13AF6E7-B8AE-4DE7-9004-2C7A17BA415C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Pion</a:t>
            </a:r>
            <a:r>
              <a:rPr lang="ro-RO" altLang="en-US" sz="3200" smtClean="0"/>
              <a:t>ieri</a:t>
            </a:r>
            <a:r>
              <a:rPr lang="en-US" altLang="en-US" sz="3200" smtClean="0"/>
              <a:t> - Blaise Pascal (1623-1662)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2200" smtClean="0"/>
          </a:p>
          <a:p>
            <a:pPr eaLnBrk="1" hangingPunct="1"/>
            <a:r>
              <a:rPr lang="ro-RO" altLang="en-US" sz="2200" smtClean="0"/>
              <a:t>Matematician francez care a </a:t>
            </a:r>
            <a:r>
              <a:rPr lang="en-US" altLang="en-US" sz="2200" smtClean="0"/>
              <a:t>invent</a:t>
            </a:r>
            <a:r>
              <a:rPr lang="ro-RO" altLang="en-US" sz="2200" smtClean="0"/>
              <a:t>at prima maşină de calcul operaţională</a:t>
            </a:r>
            <a:endParaRPr lang="en-US" altLang="en-US" sz="2200" smtClean="0"/>
          </a:p>
          <a:p>
            <a:pPr eaLnBrk="1" hangingPunct="1"/>
            <a:r>
              <a:rPr lang="ro-RO" altLang="en-US" sz="2200" smtClean="0"/>
              <a:t>“A</a:t>
            </a:r>
            <a:r>
              <a:rPr lang="en-US" altLang="en-US" sz="2200" smtClean="0"/>
              <a:t>rithmetic Machine</a:t>
            </a:r>
            <a:r>
              <a:rPr lang="ro-RO" altLang="en-US" sz="2200" smtClean="0"/>
              <a:t>”</a:t>
            </a:r>
            <a:r>
              <a:rPr lang="en-US" altLang="en-US" sz="2200" smtClean="0"/>
              <a:t> – introdu</a:t>
            </a:r>
            <a:r>
              <a:rPr lang="ro-RO" altLang="en-US" sz="2200" smtClean="0"/>
              <a:t>să în</a:t>
            </a:r>
            <a:r>
              <a:rPr lang="en-US" altLang="en-US" sz="2200" smtClean="0"/>
              <a:t> 1642</a:t>
            </a:r>
          </a:p>
          <a:p>
            <a:pPr lvl="1" eaLnBrk="1" hangingPunct="1"/>
            <a:r>
              <a:rPr lang="en-US" altLang="en-US" sz="2200" smtClean="0"/>
              <a:t>Ad</a:t>
            </a:r>
            <a:r>
              <a:rPr lang="ro-RO" altLang="en-US" sz="2200" smtClean="0"/>
              <a:t>unare şi scădere</a:t>
            </a:r>
            <a:r>
              <a:rPr lang="en-US" altLang="en-US" sz="2200" smtClean="0"/>
              <a:t> </a:t>
            </a:r>
          </a:p>
          <a:p>
            <a:pPr lvl="1" eaLnBrk="1" hangingPunct="1"/>
            <a:r>
              <a:rPr lang="ro-RO" altLang="en-US" sz="2200" smtClean="0"/>
              <a:t>Scăderea se făcea folosindu-se tehnici complementare </a:t>
            </a:r>
            <a:r>
              <a:rPr lang="en-US" altLang="en-US" sz="2200" smtClean="0"/>
              <a:t>(similar</a:t>
            </a:r>
            <a:r>
              <a:rPr lang="ro-RO" altLang="en-US" sz="2200" smtClean="0"/>
              <a:t>e cu cele utilizate în computerele </a:t>
            </a:r>
            <a:r>
              <a:rPr lang="en-US" altLang="en-US" sz="2200" smtClean="0"/>
              <a:t>modern</a:t>
            </a:r>
            <a:r>
              <a:rPr lang="ro-RO" altLang="en-US" sz="2200" smtClean="0"/>
              <a:t>e</a:t>
            </a:r>
            <a:r>
              <a:rPr lang="en-US" altLang="en-US" sz="2200" smtClean="0"/>
              <a:t>)</a:t>
            </a:r>
          </a:p>
          <a:p>
            <a:pPr lvl="1" eaLnBrk="1" hangingPunct="1"/>
            <a:r>
              <a:rPr lang="ro-RO" altLang="en-US" sz="2200" smtClean="0"/>
              <a:t>Înmulţirea şi împărţirea erau implementate prin serii de adunări sau scăderi</a:t>
            </a:r>
            <a:endParaRPr lang="en-US" altLang="en-US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44F7026-9617-44AE-BCC4-19739CBE97C2}" type="datetime5">
              <a:rPr lang="en-US" altLang="en-US" sz="1400" smtClean="0">
                <a:solidFill>
                  <a:schemeClr val="folHlink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8-Oct-17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Pion</a:t>
            </a:r>
            <a:r>
              <a:rPr lang="ro-RO" altLang="en-US" sz="3200" smtClean="0"/>
              <a:t>ieri</a:t>
            </a:r>
            <a:r>
              <a:rPr lang="en-US" altLang="en-US" sz="3200" smtClean="0"/>
              <a:t> - Charles Babbage (1791-1871)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o-RO" altLang="en-US" sz="2200" smtClean="0"/>
              <a:t>Matematician britanic care a inventat primul dispozitiv ce poate fi considerat un </a:t>
            </a:r>
            <a:r>
              <a:rPr lang="en-US" altLang="en-US" sz="2200" smtClean="0"/>
              <a:t>computer </a:t>
            </a:r>
            <a:r>
              <a:rPr lang="ro-RO" altLang="en-US" sz="2200" smtClean="0"/>
              <a:t>î</a:t>
            </a:r>
            <a:r>
              <a:rPr lang="en-US" altLang="en-US" sz="2200" smtClean="0"/>
              <a:t>n</a:t>
            </a:r>
            <a:r>
              <a:rPr lang="ro-RO" altLang="en-US" sz="2200" smtClean="0"/>
              <a:t> sensul </a:t>
            </a:r>
            <a:r>
              <a:rPr lang="en-US" altLang="en-US" sz="2200" smtClean="0"/>
              <a:t>modern </a:t>
            </a:r>
            <a:r>
              <a:rPr lang="ro-RO" altLang="en-US" sz="2200" smtClean="0"/>
              <a:t>al cuvântului</a:t>
            </a:r>
            <a:endParaRPr lang="en-US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ro-RO" altLang="en-US" sz="2200" smtClean="0"/>
              <a:t>Erau calculate tabele de funcţii </a:t>
            </a:r>
            <a:r>
              <a:rPr lang="en-US" altLang="en-US" sz="2200" smtClean="0"/>
              <a:t>logaritmic</a:t>
            </a:r>
            <a:r>
              <a:rPr lang="ro-RO" altLang="en-US" sz="2200" smtClean="0"/>
              <a:t>e şi </a:t>
            </a:r>
            <a:r>
              <a:rPr lang="en-US" altLang="en-US" sz="2200" smtClean="0"/>
              <a:t>trigonometric</a:t>
            </a:r>
            <a:r>
              <a:rPr lang="ro-RO" altLang="en-US" sz="2200" smtClean="0"/>
              <a:t>e</a:t>
            </a:r>
            <a:r>
              <a:rPr lang="en-US" altLang="en-US" sz="2200" smtClean="0"/>
              <a:t> </a:t>
            </a:r>
            <a:r>
              <a:rPr lang="ro-RO" altLang="en-US" sz="2200" smtClean="0"/>
              <a:t>de către oameni ce se numeau “</a:t>
            </a:r>
            <a:r>
              <a:rPr lang="en-US" altLang="en-US" sz="2200" b="1" i="1" smtClean="0"/>
              <a:t>computers</a:t>
            </a:r>
            <a:r>
              <a:rPr lang="ro-RO" altLang="en-US" sz="2200" b="1" i="1" smtClean="0"/>
              <a:t>”</a:t>
            </a:r>
            <a:endParaRPr lang="en-US" altLang="en-US" sz="2200" b="1" i="1" smtClean="0"/>
          </a:p>
          <a:p>
            <a:pPr lvl="1" eaLnBrk="1" hangingPunct="1">
              <a:lnSpc>
                <a:spcPct val="90000"/>
              </a:lnSpc>
            </a:pPr>
            <a:r>
              <a:rPr lang="ro-RO" altLang="en-US" sz="2000" smtClean="0"/>
              <a:t>“</a:t>
            </a:r>
            <a:r>
              <a:rPr lang="en-US" altLang="en-US" sz="2000" smtClean="0"/>
              <a:t>Difference Engine</a:t>
            </a:r>
            <a:r>
              <a:rPr lang="ro-RO" altLang="en-US" sz="2000" smtClean="0"/>
              <a:t>”</a:t>
            </a:r>
            <a:r>
              <a:rPr lang="en-US" altLang="en-US" sz="2000" smtClean="0"/>
              <a:t> (1822) – </a:t>
            </a:r>
            <a:r>
              <a:rPr lang="ro-RO" altLang="en-US" sz="2000" smtClean="0"/>
              <a:t>construită </a:t>
            </a:r>
            <a:r>
              <a:rPr lang="en-US" altLang="en-US" sz="2000" smtClean="0"/>
              <a:t>par</a:t>
            </a:r>
            <a:r>
              <a:rPr lang="ro-RO" altLang="en-US" sz="2000" smtClean="0"/>
              <a:t>ţial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ro-RO" altLang="en-US" sz="2000" smtClean="0"/>
              <a:t>“</a:t>
            </a:r>
            <a:r>
              <a:rPr lang="en-US" altLang="en-US" sz="2000" smtClean="0"/>
              <a:t>Analytical Engine</a:t>
            </a:r>
            <a:r>
              <a:rPr lang="ro-RO" altLang="en-US" sz="2000" smtClean="0"/>
              <a:t>”</a:t>
            </a:r>
            <a:r>
              <a:rPr lang="en-US" altLang="en-US" sz="2000" smtClean="0"/>
              <a:t> (1830) </a:t>
            </a:r>
          </a:p>
          <a:p>
            <a:pPr eaLnBrk="1" hangingPunct="1">
              <a:lnSpc>
                <a:spcPct val="90000"/>
              </a:lnSpc>
            </a:pPr>
            <a:r>
              <a:rPr lang="ro-RO" altLang="en-US" sz="2200" smtClean="0"/>
              <a:t>“</a:t>
            </a:r>
            <a:r>
              <a:rPr lang="en-US" altLang="en-US" sz="2200" smtClean="0"/>
              <a:t>Difference Engine</a:t>
            </a:r>
            <a:r>
              <a:rPr lang="ro-RO" altLang="en-US" sz="2200" smtClean="0"/>
              <a:t>” a fost construită ulterior conform desenelor originale de către o</a:t>
            </a:r>
            <a:r>
              <a:rPr lang="en-US" altLang="en-US" sz="2200" smtClean="0"/>
              <a:t> </a:t>
            </a:r>
            <a:r>
              <a:rPr lang="ro-RO" altLang="en-US" sz="2200" smtClean="0"/>
              <a:t>echipă la Muzeul Ştiinţei din Londra.</a:t>
            </a:r>
            <a:endParaRPr lang="en-US" alt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4000 component</a:t>
            </a:r>
            <a:r>
              <a:rPr lang="ro-RO" altLang="en-US" sz="2000" smtClean="0"/>
              <a:t>e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ro-RO" altLang="en-US" sz="2000" smtClean="0"/>
              <a:t>Cântărea</a:t>
            </a:r>
            <a:r>
              <a:rPr lang="en-US" altLang="en-US" sz="2000" smtClean="0"/>
              <a:t> 3 ton</a:t>
            </a:r>
            <a:r>
              <a:rPr lang="ro-RO" altLang="en-US" sz="2000" smtClean="0"/>
              <a:t>e</a:t>
            </a:r>
            <a:r>
              <a:rPr lang="en-US" altLang="en-US" sz="2000" smtClean="0"/>
              <a:t>, </a:t>
            </a:r>
            <a:r>
              <a:rPr lang="ro-RO" altLang="en-US" sz="2000" smtClean="0"/>
              <a:t>aprox. 3 metri lăţime, 2</a:t>
            </a:r>
            <a:r>
              <a:rPr lang="en-US" altLang="en-US" sz="2000" smtClean="0"/>
              <a:t> </a:t>
            </a:r>
            <a:r>
              <a:rPr lang="ro-RO" altLang="en-US" sz="2000" smtClean="0"/>
              <a:t>½</a:t>
            </a:r>
            <a:r>
              <a:rPr lang="en-US" altLang="en-US" sz="2000" smtClean="0"/>
              <a:t> </a:t>
            </a:r>
            <a:r>
              <a:rPr lang="ro-RO" altLang="en-US" sz="2000" smtClean="0"/>
              <a:t>lungime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ro-RO" altLang="en-US" sz="2000" smtClean="0"/>
              <a:t>Echipamentul a efectuat prima secvenţă de calcule la începutul anilor 1990 obţinându-se rezultate cu o precizie de 31 de cifre zecimale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3366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762000" marR="0" indent="-76200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3366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762000" marR="0" indent="-76200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1240</TotalTime>
  <Words>1726</Words>
  <Application>Microsoft Office PowerPoint</Application>
  <PresentationFormat>On-screen Show (4:3)</PresentationFormat>
  <Paragraphs>249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Straight Edge</vt:lpstr>
      <vt:lpstr>Bazele Tehnologiei Informaţiei Curs 1</vt:lpstr>
      <vt:lpstr>Conţinut curs</vt:lpstr>
      <vt:lpstr>Bibliografie</vt:lpstr>
      <vt:lpstr>Conţinut seminar</vt:lpstr>
      <vt:lpstr>Cerințe</vt:lpstr>
      <vt:lpstr>Modalitate de notare</vt:lpstr>
      <vt:lpstr>Scurt istoric al calculatoarelor   Abacul: Primul “Computer Automat”</vt:lpstr>
      <vt:lpstr>Pionieri - Blaise Pascal (1623-1662) </vt:lpstr>
      <vt:lpstr>Pionieri - Charles Babbage (1791-1871)</vt:lpstr>
      <vt:lpstr>“Difference Engine” </vt:lpstr>
      <vt:lpstr>Claude Shannon</vt:lpstr>
      <vt:lpstr>Howard Aiken şi calculatorul  IBM Harvard Mark I </vt:lpstr>
      <vt:lpstr>William Mauchly, J. Presper Eckert  - ENIAC - Electronic Numerical Integrator And Computer </vt:lpstr>
      <vt:lpstr>ENIAC - 1946</vt:lpstr>
      <vt:lpstr>Generaţiile următoare</vt:lpstr>
      <vt:lpstr>John Von Neumann</vt:lpstr>
      <vt:lpstr>Primul tranzistor</vt:lpstr>
      <vt:lpstr>Primul circuit integrat</vt:lpstr>
      <vt:lpstr>Legea lui Moore</vt:lpstr>
      <vt:lpstr>Drumul către primul calculator personal (PC)</vt:lpstr>
      <vt:lpstr>Calculatoare personale</vt:lpstr>
      <vt:lpstr>Calculatoare personale (cont.)</vt:lpstr>
      <vt:lpstr>Calculatoare personale (cont.)</vt:lpstr>
      <vt:lpstr>Calculatoare personale (cont.)</vt:lpstr>
      <vt:lpstr>Calculatoare portabile (laptop, PDA, ultrabook, etc.)</vt:lpstr>
      <vt:lpstr>iPhone!</vt:lpstr>
      <vt:lpstr>PowerPoint Presentation</vt:lpstr>
      <vt:lpstr>I/E, procesare, stocare </vt:lpstr>
      <vt:lpstr>Taxonomia lui Flynn – calcul paralel </vt:lpstr>
      <vt:lpstr>SISD (Single Instruction, Single Data)</vt:lpstr>
      <vt:lpstr>SIMD (Single Instruction, Multiple Data)</vt:lpstr>
      <vt:lpstr>MISD (Multiple Instruction, Single Data)</vt:lpstr>
      <vt:lpstr>MIMD (Multiple Instruction, Multiple Data)</vt:lpstr>
    </vt:vector>
  </TitlesOfParts>
  <Company>Coordinated Science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SCO1 Sisteme de calcul si operare I Curs 1</dc:title>
  <dc:creator>rzv</dc:creator>
  <cp:lastModifiedBy>zota@ase.ro</cp:lastModifiedBy>
  <cp:revision>97</cp:revision>
  <cp:lastPrinted>1999-08-25T13:17:36Z</cp:lastPrinted>
  <dcterms:created xsi:type="dcterms:W3CDTF">1999-08-25T01:21:32Z</dcterms:created>
  <dcterms:modified xsi:type="dcterms:W3CDTF">2017-10-08T16:34:40Z</dcterms:modified>
</cp:coreProperties>
</file>